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315" r:id="rId4"/>
    <p:sldId id="257" r:id="rId5"/>
    <p:sldId id="259" r:id="rId6"/>
    <p:sldId id="261" r:id="rId8"/>
    <p:sldId id="278" r:id="rId9"/>
    <p:sldId id="263" r:id="rId10"/>
    <p:sldId id="264" r:id="rId11"/>
    <p:sldId id="265" r:id="rId12"/>
    <p:sldId id="258" r:id="rId13"/>
    <p:sldId id="273" r:id="rId14"/>
    <p:sldId id="280" r:id="rId15"/>
    <p:sldId id="289" r:id="rId16"/>
    <p:sldId id="290" r:id="rId17"/>
    <p:sldId id="291" r:id="rId18"/>
    <p:sldId id="274" r:id="rId19"/>
    <p:sldId id="275" r:id="rId20"/>
    <p:sldId id="281" r:id="rId21"/>
    <p:sldId id="292" r:id="rId22"/>
    <p:sldId id="285" r:id="rId23"/>
    <p:sldId id="296" r:id="rId24"/>
    <p:sldId id="293" r:id="rId25"/>
    <p:sldId id="295" r:id="rId26"/>
    <p:sldId id="266" r:id="rId27"/>
    <p:sldId id="279" r:id="rId28"/>
    <p:sldId id="267" r:id="rId29"/>
    <p:sldId id="268" r:id="rId30"/>
    <p:sldId id="269" r:id="rId31"/>
    <p:sldId id="270" r:id="rId32"/>
    <p:sldId id="271" r:id="rId33"/>
    <p:sldId id="272" r:id="rId34"/>
    <p:sldId id="297" r:id="rId35"/>
    <p:sldId id="298" r:id="rId36"/>
    <p:sldId id="299" r:id="rId37"/>
    <p:sldId id="300" r:id="rId38"/>
    <p:sldId id="301" r:id="rId39"/>
    <p:sldId id="302" r:id="rId40"/>
    <p:sldId id="303" r:id="rId41"/>
    <p:sldId id="317" r:id="rId42"/>
  </p:sldIdLst>
  <p:sldSz cx="9144000" cy="6858000" type="screen4x3"/>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18.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explosion val="0"/>
          <c:dPt>
            <c:idx val="0"/>
            <c:bubble3D val="0"/>
          </c:dPt>
          <c:dPt>
            <c:idx val="1"/>
            <c:bubble3D val="0"/>
          </c:dPt>
          <c:dPt>
            <c:idx val="2"/>
            <c:bubble3D val="0"/>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solidFill>
                    <a:latin typeface="+mn-lt"/>
                    <a:ea typeface="+mn-ea"/>
                    <a:cs typeface="+mn-cs"/>
                  </a:defRPr>
                </a:pPr>
              </a:p>
            </c:txPr>
            <c:dLblPos val="bestFit"/>
            <c:showLegendKey val="1"/>
            <c:showVal val="1"/>
            <c:showCatName val="1"/>
            <c:showSerName val="1"/>
            <c:showPercent val="1"/>
            <c:showBubbleSize val="1"/>
            <c:showLeaderLines val="1"/>
            <c:extLst>
              <c:ext xmlns:c15="http://schemas.microsoft.com/office/drawing/2012/chart" uri="{CE6537A1-D6FC-4f65-9D91-7224C49458BB}">
                <c15:layout/>
                <c15:showLeaderLines val="1"/>
                <c15:leaderLines/>
              </c:ext>
            </c:extLst>
          </c:dLbls>
          <c:cat>
            <c:strRef>
              <c:f>Sheet1!$B$7:$C$7</c:f>
              <c:strCache>
                <c:ptCount val="2"/>
                <c:pt idx="0">
                  <c:v>尘肺病</c:v>
                </c:pt>
                <c:pt idx="1">
                  <c:v>其他职业病</c:v>
                </c:pt>
              </c:strCache>
            </c:strRef>
          </c:cat>
          <c:val>
            <c:numRef>
              <c:f>Sheet1!$B$8:$C$8</c:f>
              <c:numCache>
                <c:formatCode>General</c:formatCode>
                <c:ptCount val="2"/>
                <c:pt idx="0">
                  <c:v>24206</c:v>
                </c:pt>
                <c:pt idx="1">
                  <c:v>3214</c:v>
                </c:pt>
              </c:numCache>
            </c:numRef>
          </c:val>
        </c:ser>
        <c:dLbls>
          <c:showLegendKey val="1"/>
          <c:showVal val="1"/>
          <c:showCatName val="1"/>
          <c:showSerName val="1"/>
          <c:showPercent val="1"/>
          <c:showBubbleSize val="1"/>
          <c:showLeaderLines val="1"/>
        </c:dLbls>
        <c:gapWidth val="100"/>
        <c:secondPieSize val="75"/>
        <c:serLines/>
      </c:ofPieChart>
    </c:plotArea>
    <c:legend>
      <c:legendPos val="t"/>
      <c:layout>
        <c:manualLayout>
          <c:xMode val="edge"/>
          <c:yMode val="edge"/>
          <c:x val="0.443945899141313"/>
          <c:y val="0.867417702840966"/>
          <c:w val="0.543850961673059"/>
          <c:h val="0.0984174546595553"/>
        </c:manualLayout>
      </c:layout>
      <c:overlay val="0"/>
      <c:txPr>
        <a:bodyPr rot="0" spcFirstLastPara="0" vertOverflow="ellipsis" vert="horz" wrap="square" anchor="ctr" anchorCtr="1"/>
        <a:lstStyle/>
        <a:p>
          <a:pPr>
            <a:defRPr lang="zh-CN" sz="16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3871678448953"/>
          <c:y val="0"/>
          <c:w val="0.779073623820118"/>
          <c:h val="1"/>
        </c:manualLayout>
      </c:layout>
      <c:pieChart>
        <c:varyColors val="1"/>
        <c:ser>
          <c:idx val="0"/>
          <c:order val="0"/>
          <c:explosion val="25"/>
          <c:dPt>
            <c:idx val="0"/>
            <c:bubble3D val="0"/>
          </c:dPt>
          <c:dPt>
            <c:idx val="1"/>
            <c:bubble3D val="0"/>
          </c:dPt>
          <c:dPt>
            <c:idx val="2"/>
            <c:bubble3D val="0"/>
          </c:dPt>
          <c:dLbls>
            <c:dLbl>
              <c:idx val="0"/>
              <c:layout/>
              <c:dLblPos val="bestFit"/>
              <c:showLegendKey val="1"/>
              <c:showVal val="1"/>
              <c:showCatName val="1"/>
              <c:showSerName val="1"/>
              <c:showPercent val="1"/>
              <c:showBubbleSize val="1"/>
              <c:extLst>
                <c:ext xmlns:c15="http://schemas.microsoft.com/office/drawing/2012/chart" uri="{CE6537A1-D6FC-4f65-9D91-7224C49458BB}"/>
              </c:extLst>
            </c:dLbl>
            <c:dLbl>
              <c:idx val="1"/>
              <c:layout/>
              <c:dLblPos val="bestFit"/>
              <c:showLegendKey val="1"/>
              <c:showVal val="1"/>
              <c:showCatName val="1"/>
              <c:showSerName val="1"/>
              <c:showPercent val="1"/>
              <c:showBubbleSize val="1"/>
              <c:extLst>
                <c:ext xmlns:c15="http://schemas.microsoft.com/office/drawing/2012/chart" uri="{CE6537A1-D6FC-4f65-9D91-7224C49458BB}"/>
              </c:extLst>
            </c:dLbl>
            <c:dLbl>
              <c:idx val="2"/>
              <c:layout/>
              <c:dLblPos val="bestFit"/>
              <c:showLegendKey val="1"/>
              <c:showVal val="1"/>
              <c:showCatName val="1"/>
              <c:showSerName val="1"/>
              <c:showPercent val="1"/>
              <c:showBubbleSize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Sheet1!$A$24:$C$24</c:f>
              <c:strCache>
                <c:ptCount val="3"/>
                <c:pt idx="0">
                  <c:v>职业病总数</c:v>
                </c:pt>
                <c:pt idx="1">
                  <c:v>尘肺病</c:v>
                </c:pt>
                <c:pt idx="2">
                  <c:v>其他职业病</c:v>
                </c:pt>
              </c:strCache>
            </c:strRef>
          </c:cat>
          <c:val>
            <c:numRef>
              <c:f>Sheet1!$A$25:$C$25</c:f>
              <c:numCache>
                <c:formatCode>General</c:formatCode>
                <c:ptCount val="3"/>
                <c:pt idx="0">
                  <c:v>27420</c:v>
                </c:pt>
                <c:pt idx="1">
                  <c:v>24206</c:v>
                </c:pt>
                <c:pt idx="2">
                  <c:v>3214</c:v>
                </c:pt>
              </c:numCache>
            </c:numRef>
          </c:val>
        </c:ser>
        <c:dLbls>
          <c:showLegendKey val="0"/>
          <c:showVal val="0"/>
          <c:showCatName val="0"/>
          <c:showSerName val="0"/>
          <c:showPercent val="0"/>
          <c:showBubbleSize val="0"/>
          <c:showLeaderLines val="1"/>
        </c:dLbls>
        <c:firstSliceAng val="15"/>
      </c:pieChart>
      <c:spPr>
        <a:noFill/>
        <a:ln>
          <a:noFill/>
        </a:ln>
        <a:effectLst/>
      </c:spPr>
    </c:plotArea>
    <c:legend>
      <c:legendPos val="r"/>
      <c:layout>
        <c:manualLayout>
          <c:xMode val="edge"/>
          <c:yMode val="edge"/>
          <c:x val="0.0944875328083989"/>
          <c:y val="0.804979585885098"/>
          <c:w val="0.842092659153608"/>
          <c:h val="0.190966389617965"/>
        </c:manualLayout>
      </c:layout>
      <c:overlay val="0"/>
      <c:txPr>
        <a:bodyPr rot="0" spcFirstLastPara="0" vertOverflow="ellipsis" vert="horz" wrap="square" anchor="ctr" anchorCtr="1"/>
        <a:lstStyle/>
        <a:p>
          <a:pPr>
            <a:defRPr lang="zh-CN" sz="16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Pt>
            <c:idx val="0"/>
            <c:bubble3D val="0"/>
          </c:dPt>
          <c:dPt>
            <c:idx val="1"/>
            <c:bubble3D val="0"/>
          </c:dPt>
          <c:dPt>
            <c:idx val="2"/>
            <c:bubble3D val="0"/>
          </c:dPt>
          <c:dPt>
            <c:idx val="3"/>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1"/>
            <c:showVal val="1"/>
            <c:showCatName val="1"/>
            <c:showSerName val="1"/>
            <c:showPercent val="1"/>
            <c:showBubbleSize val="1"/>
            <c:showLeaderLines val="1"/>
            <c:extLst>
              <c:ext xmlns:c15="http://schemas.microsoft.com/office/drawing/2012/chart" uri="{CE6537A1-D6FC-4f65-9D91-7224C49458BB}">
                <c15:layout/>
                <c15:showLeaderLines val="1"/>
                <c15:leaderLines/>
              </c:ext>
            </c:extLst>
          </c:dLbls>
          <c:cat>
            <c:strRef>
              <c:f>Sheet1!$A$42:$D$42</c:f>
              <c:strCache>
                <c:ptCount val="4"/>
                <c:pt idx="0">
                  <c:v>煤炭</c:v>
                </c:pt>
                <c:pt idx="1">
                  <c:v>有色金属</c:v>
                </c:pt>
                <c:pt idx="2">
                  <c:v>铁道</c:v>
                </c:pt>
                <c:pt idx="3">
                  <c:v>建材</c:v>
                </c:pt>
              </c:strCache>
            </c:strRef>
          </c:cat>
          <c:val>
            <c:numRef>
              <c:f>Sheet1!$A$43:$D$43</c:f>
              <c:numCache>
                <c:formatCode>General</c:formatCode>
                <c:ptCount val="4"/>
                <c:pt idx="0">
                  <c:v>13399</c:v>
                </c:pt>
                <c:pt idx="1">
                  <c:v>2686</c:v>
                </c:pt>
                <c:pt idx="2">
                  <c:v>2606</c:v>
                </c:pt>
                <c:pt idx="3">
                  <c:v>1136</c:v>
                </c:pt>
              </c:numCache>
            </c:numRef>
          </c:val>
        </c:ser>
        <c:dLbls>
          <c:showLegendKey val="1"/>
          <c:showVal val="1"/>
          <c:showCatName val="1"/>
          <c:showSerName val="1"/>
          <c:showPercent val="1"/>
          <c:showBubbleSize val="1"/>
          <c:showLeaderLines val="1"/>
        </c:dLbls>
        <c:firstSliceAng val="0"/>
      </c:pieChart>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Lbls>
            <c:spPr>
              <a:noFill/>
              <a:ln>
                <a:noFill/>
              </a:ln>
              <a:effectLst/>
            </c:spPr>
            <c:txPr>
              <a:bodyPr rot="0" spcFirstLastPara="0" vertOverflow="ellipsis" vert="horz" wrap="square" lIns="38100" tIns="19050" rIns="38100" bIns="19050" anchor="ctr" anchorCtr="1"/>
              <a:lstStyle/>
              <a:p>
                <a:pPr>
                  <a:defRPr lang="zh-CN" sz="2000" b="0" i="0" u="none" strike="noStrike" kern="1200" baseline="0">
                    <a:solidFill>
                      <a:schemeClr val="tx1"/>
                    </a:solidFill>
                    <a:latin typeface="+mn-lt"/>
                    <a:ea typeface="+mn-ea"/>
                    <a:cs typeface="+mn-cs"/>
                  </a:defRPr>
                </a:pPr>
              </a:p>
            </c:txPr>
            <c:dLblPos val="bestFit"/>
            <c:showLegendKey val="1"/>
            <c:showVal val="1"/>
            <c:showCatName val="1"/>
            <c:showSerName val="1"/>
            <c:showPercent val="1"/>
            <c:showBubbleSize val="1"/>
            <c:showLeaderLines val="1"/>
            <c:extLst>
              <c:ext xmlns:c15="http://schemas.microsoft.com/office/drawing/2012/chart" uri="{CE6537A1-D6FC-4f65-9D91-7224C49458BB}">
                <c15:layout/>
                <c15:showLeaderLines val="1"/>
                <c15:leaderLines/>
              </c:ext>
            </c:extLst>
          </c:dLbls>
          <c:cat>
            <c:strRef>
              <c:f>Sheet1!$A$47:$F$47</c:f>
              <c:strCache>
                <c:ptCount val="6"/>
                <c:pt idx="0">
                  <c:v>慢性中毒苯</c:v>
                </c:pt>
                <c:pt idx="1">
                  <c:v>慢性中毒铅</c:v>
                </c:pt>
                <c:pt idx="2">
                  <c:v>慢性中毒化合物</c:v>
                </c:pt>
                <c:pt idx="3">
                  <c:v>职业性肿瘤</c:v>
                </c:pt>
                <c:pt idx="4">
                  <c:v>急性中毒CO和Cl2等</c:v>
                </c:pt>
                <c:pt idx="5">
                  <c:v>死亡最高H2S</c:v>
                </c:pt>
              </c:strCache>
            </c:strRef>
          </c:cat>
          <c:val>
            <c:numRef>
              <c:f>Sheet1!$A$48:$F$48</c:f>
              <c:numCache>
                <c:formatCode>General</c:formatCode>
                <c:ptCount val="6"/>
                <c:pt idx="0">
                  <c:v>329</c:v>
                </c:pt>
                <c:pt idx="1">
                  <c:v>197</c:v>
                </c:pt>
                <c:pt idx="2">
                  <c:v>146</c:v>
                </c:pt>
                <c:pt idx="3">
                  <c:v>95</c:v>
                </c:pt>
                <c:pt idx="4">
                  <c:v>291</c:v>
                </c:pt>
              </c:numCache>
            </c:numRef>
          </c:val>
        </c:ser>
        <c:dLbls>
          <c:showLegendKey val="1"/>
          <c:showVal val="1"/>
          <c:showCatName val="1"/>
          <c:showSerName val="1"/>
          <c:showPercent val="1"/>
          <c:showBubbleSize val="1"/>
          <c:showLeaderLines val="1"/>
        </c:dLbls>
        <c:firstSliceAng val="15"/>
      </c:pieChart>
      <c:spPr>
        <a:noFill/>
        <a:ln>
          <a:noFill/>
        </a:ln>
        <a:effectLst/>
      </c:spPr>
    </c:plotArea>
    <c:legend>
      <c:legendPos val="r"/>
      <c:legendEntry>
        <c:idx val="5"/>
        <c:delete val="1"/>
      </c:legendEntry>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C6F3A-157C-45B5-B95A-9B2B7A1C6A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52CC6-01CB-4E02-8B4A-5A4E1A769D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052CC6-01CB-4E02-8B4A-5A4E1A769D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a:noFill/>
        </p:spPr>
        <p:txBody>
          <a:bodyPr/>
          <a:lstStyle/>
          <a:p>
            <a:pPr defTabSz="782320">
              <a:spcBef>
                <a:spcPct val="0"/>
              </a:spcBef>
            </a:pPr>
            <a:r>
              <a:rPr lang="zh-CN" altLang="en-US" sz="3000" smtClean="0">
                <a:ea typeface="宋体" panose="02010600030101010101" pitchFamily="2" charset="-122"/>
              </a:rPr>
              <a:t>        </a:t>
            </a:r>
            <a:endParaRPr lang="zh-CN" altLang="en-US" sz="2200" smtClean="0">
              <a:solidFill>
                <a:srgbClr val="002060"/>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3E395F6F-CBEE-45C2-9B40-679B9B37E6B7}" type="slidenum">
              <a:rPr lang="en-US" altLang="zh-CN" sz="1300"/>
            </a:fld>
            <a:endParaRPr lang="en-US" altLang="zh-CN" sz="1300"/>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17D7C6B2-2AA5-4EE0-A804-2E44614E7504}" type="slidenum">
              <a:rPr lang="en-US" altLang="zh-CN" sz="1300"/>
            </a:fld>
            <a:endParaRPr lang="en-US" altLang="zh-CN" sz="1300"/>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p:spPr>
        <p:txBody>
          <a:bodyPr/>
          <a:lstStyle/>
          <a:p>
            <a:pPr eaLnBrk="1" hangingPunct="1"/>
            <a:endParaRPr lang="zh-CN" altLang="zh-CN" sz="2400"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D00575F6-3B2B-4B16-81ED-E4305B5DBF8E}" type="slidenum">
              <a:rPr lang="en-US" altLang="zh-CN" sz="1300"/>
            </a:fld>
            <a:endParaRPr lang="en-US" altLang="zh-CN" sz="1300"/>
          </a:p>
        </p:txBody>
      </p:sp>
      <p:sp>
        <p:nvSpPr>
          <p:cNvPr id="70659" name="Rectangle 2"/>
          <p:cNvSpPr>
            <a:spLocks noGrp="1" noRot="1" noChangeAspect="1" noChangeArrowheads="1" noTextEdit="1"/>
          </p:cNvSpPr>
          <p:nvPr>
            <p:ph type="sldImg"/>
          </p:nvPr>
        </p:nvSpPr>
        <p:spPr/>
      </p:sp>
      <p:sp>
        <p:nvSpPr>
          <p:cNvPr id="70660"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B40496AC-44A1-489D-93ED-BC026508A0C7}" type="slidenum">
              <a:rPr lang="en-US" altLang="zh-CN" sz="1300"/>
            </a:fld>
            <a:endParaRPr lang="en-US" altLang="zh-CN" sz="1300"/>
          </a:p>
        </p:txBody>
      </p:sp>
      <p:sp>
        <p:nvSpPr>
          <p:cNvPr id="63491" name="Rectangle 2"/>
          <p:cNvSpPr>
            <a:spLocks noGrp="1" noRot="1" noChangeAspect="1" noChangeArrowheads="1" noTextEdit="1"/>
          </p:cNvSpPr>
          <p:nvPr>
            <p:ph type="sldImg"/>
          </p:nvPr>
        </p:nvSpPr>
        <p:spPr/>
      </p:sp>
      <p:sp>
        <p:nvSpPr>
          <p:cNvPr id="63492"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3EEC7234-5CF7-4C50-93B3-5AD28BE0F965}" type="slidenum">
              <a:rPr lang="en-US" altLang="zh-CN" sz="1300"/>
            </a:fld>
            <a:endParaRPr lang="en-US" altLang="zh-CN" sz="130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E7DE2353-209C-409C-A0E1-D47A44C6BEC6}" type="slidenum">
              <a:rPr lang="en-US" altLang="zh-CN" sz="1300"/>
            </a:fld>
            <a:endParaRPr lang="en-US" altLang="zh-CN" sz="1300"/>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3A12508A-05C0-4498-BFFE-65F8B4C9AE15}" type="slidenum">
              <a:rPr lang="en-US" altLang="zh-CN" sz="1300"/>
            </a:fld>
            <a:endParaRPr lang="en-US" altLang="zh-CN" sz="1300"/>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5081" y="8685559"/>
            <a:ext cx="2971321" cy="456981"/>
          </a:xfrm>
          <a:prstGeom prst="rect">
            <a:avLst/>
          </a:prstGeom>
          <a:noFill/>
          <a:ln w="9525">
            <a:noFill/>
            <a:miter lim="800000"/>
          </a:ln>
        </p:spPr>
        <p:txBody>
          <a:bodyPr lIns="95738" tIns="47869" rIns="95738" bIns="47869" anchor="b"/>
          <a:lstStyle/>
          <a:p>
            <a:pPr algn="r" defTabSz="956945"/>
            <a:fld id="{FA09C753-3D6F-4D7E-9D38-25E20353E17B}" type="slidenum">
              <a:rPr lang="en-US" altLang="zh-CN" sz="1300"/>
            </a:fld>
            <a:endParaRPr lang="en-US" altLang="zh-CN" sz="1300"/>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p:spPr>
        <p:txBody>
          <a:bodyPr/>
          <a:lstStyle/>
          <a:p>
            <a:pPr defTabSz="782320">
              <a:spcBef>
                <a:spcPct val="0"/>
              </a:spcBef>
            </a:pPr>
            <a:endParaRPr lang="zh-CN" altLang="zh-CN" sz="2100" smtClean="0">
              <a:solidFill>
                <a:srgbClr val="0000CC"/>
              </a:solidFill>
              <a:latin typeface="Century Schoolbook" panose="02040604050505090304" pitchFamily="18" charset="0"/>
              <a:ea typeface="宋体" panose="02010600030101010101" pitchFamily="2" charset="-122"/>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C835A80-0DA1-4D93-B9E2-B098713C2B0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3FB770-FF6F-424D-BD6A-BDF50A9141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6.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35A80-0DA1-4D93-B9E2-B098713C2B0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FB770-FF6F-424D-BD6A-BDF50A9141AE}" type="slidenum">
              <a:rPr lang="zh-CN" altLang="en-US" smtClean="0"/>
            </a:fld>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notesSlide" Target="../notesSlides/notesSlide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7.xml"/><Relationship Id="rId7" Type="http://schemas.openxmlformats.org/officeDocument/2006/relationships/hyperlink" Target="http://www.bofety.com/" TargetMode="External"/><Relationship Id="rId6" Type="http://schemas.openxmlformats.org/officeDocument/2006/relationships/tags" Target="../tags/tag16.xml"/><Relationship Id="rId5" Type="http://schemas.openxmlformats.org/officeDocument/2006/relationships/image" Target="../media/image31.jpeg"/><Relationship Id="rId4" Type="http://schemas.openxmlformats.org/officeDocument/2006/relationships/tags" Target="../tags/tag15.xml"/><Relationship Id="rId3" Type="http://schemas.openxmlformats.org/officeDocument/2006/relationships/image" Target="../media/image30.jpeg"/><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effectLst>
            <a:outerShdw blurRad="40000" dist="20000" dir="5400000" rotWithShape="0">
              <a:srgbClr val="000000">
                <a:alpha val="38000"/>
              </a:srgbClr>
            </a:outerShdw>
            <a:reflection blurRad="6350" stA="50000" endA="275" endPos="40000" dist="101600" dir="5400000" sy="-100000" algn="bl" rotWithShape="0"/>
          </a:effectLst>
        </p:spPr>
        <p:style>
          <a:lnRef idx="3">
            <a:schemeClr val="lt1"/>
          </a:lnRef>
          <a:fillRef idx="1">
            <a:schemeClr val="accent4"/>
          </a:fillRef>
          <a:effectRef idx="1">
            <a:schemeClr val="accent4"/>
          </a:effectRef>
          <a:fontRef idx="minor">
            <a:schemeClr val="lt1"/>
          </a:fontRef>
        </p:style>
        <p:txBody>
          <a:bodyPr/>
          <a:lstStyle/>
          <a:p>
            <a:r>
              <a:rPr lang="zh-CN" altLang="en-US" dirty="0" smtClean="0"/>
              <a:t>职业健康基础建设培训</a:t>
            </a:r>
            <a:endParaRPr lang="zh-CN" altLang="en-US" dirty="0"/>
          </a:p>
        </p:txBody>
      </p:sp>
      <p:sp>
        <p:nvSpPr>
          <p:cNvPr id="3" name="文本框 2" descr="7b0a2020202022776f7264617274223a20227b5c2269645c223a32353030343531362c5c227469645c223a31333439377d220a7d0a"/>
          <p:cNvSpPr txBox="1"/>
          <p:nvPr>
            <p:custDataLst>
              <p:tags r:id="rId1"/>
            </p:custDataLst>
          </p:nvPr>
        </p:nvSpPr>
        <p:spPr>
          <a:xfrm>
            <a:off x="5909469" y="35011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71969" y="44370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504305" y="44375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436641" y="44370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一、职业健康管理的合规性</a:t>
            </a:r>
            <a:endParaRPr lang="zh-CN" altLang="en-US" dirty="0"/>
          </a:p>
        </p:txBody>
      </p:sp>
      <p:sp>
        <p:nvSpPr>
          <p:cNvPr id="3" name="内容占位符 2"/>
          <p:cNvSpPr>
            <a:spLocks noGrp="1"/>
          </p:cNvSpPr>
          <p:nvPr>
            <p:ph idx="1"/>
          </p:nvPr>
        </p:nvSpPr>
        <p:spPr/>
        <p:txBody>
          <a:bodyPr>
            <a:normAutofit fontScale="77500" lnSpcReduction="20000"/>
          </a:bodyPr>
          <a:lstStyle/>
          <a:p>
            <a:pPr>
              <a:buNone/>
            </a:pPr>
            <a:r>
              <a:rPr lang="en-US" altLang="zh-CN" dirty="0" smtClean="0"/>
              <a:t>1</a:t>
            </a:r>
            <a:r>
              <a:rPr lang="zh-CN" altLang="en-US" dirty="0" smtClean="0"/>
              <a:t>，什么是职业病？</a:t>
            </a:r>
            <a:endParaRPr lang="en-US" altLang="zh-CN" dirty="0" smtClean="0"/>
          </a:p>
          <a:p>
            <a:pPr>
              <a:buNone/>
            </a:pPr>
            <a:r>
              <a:rPr lang="zh-CN" altLang="en-US" dirty="0" smtClean="0"/>
              <a:t>    是指企业、事业单位和个体经济组织等用人单位的</a:t>
            </a:r>
            <a:r>
              <a:rPr lang="zh-CN" altLang="en-US" dirty="0" smtClean="0">
                <a:solidFill>
                  <a:srgbClr val="FF0000"/>
                </a:solidFill>
              </a:rPr>
              <a:t>劳动者</a:t>
            </a:r>
            <a:r>
              <a:rPr lang="zh-CN" altLang="en-US" dirty="0" smtClean="0"/>
              <a:t>在职业活动中，因</a:t>
            </a:r>
            <a:r>
              <a:rPr lang="zh-CN" altLang="en-US" dirty="0" smtClean="0">
                <a:solidFill>
                  <a:srgbClr val="FF0000"/>
                </a:solidFill>
              </a:rPr>
              <a:t>接触</a:t>
            </a:r>
            <a:r>
              <a:rPr lang="zh-CN" altLang="en-US" dirty="0" smtClean="0"/>
              <a:t>粉尘、放射性物质和其他</a:t>
            </a:r>
            <a:r>
              <a:rPr lang="zh-CN" altLang="en-US" dirty="0" smtClean="0">
                <a:solidFill>
                  <a:srgbClr val="FF0000"/>
                </a:solidFill>
              </a:rPr>
              <a:t>有毒、有害</a:t>
            </a:r>
            <a:r>
              <a:rPr lang="zh-CN" altLang="en-US" dirty="0" smtClean="0"/>
              <a:t>因素而引起的</a:t>
            </a:r>
            <a:r>
              <a:rPr lang="zh-CN" altLang="en-US" dirty="0" smtClean="0">
                <a:solidFill>
                  <a:srgbClr val="FF0000"/>
                </a:solidFill>
              </a:rPr>
              <a:t>疾病</a:t>
            </a:r>
            <a:r>
              <a:rPr lang="zh-CN" altLang="en-US" dirty="0" smtClean="0"/>
              <a:t>。</a:t>
            </a:r>
            <a:endParaRPr lang="zh-CN" altLang="en-US" dirty="0" smtClean="0"/>
          </a:p>
          <a:p>
            <a:pPr>
              <a:buNone/>
            </a:pPr>
            <a:r>
              <a:rPr lang="en-US" altLang="zh-CN" dirty="0" smtClean="0"/>
              <a:t>2</a:t>
            </a:r>
            <a:r>
              <a:rPr lang="zh-CN" altLang="en-US" dirty="0" smtClean="0"/>
              <a:t>，什么是职业健康？</a:t>
            </a:r>
            <a:endParaRPr lang="en-US" altLang="zh-CN" dirty="0" smtClean="0"/>
          </a:p>
          <a:p>
            <a:pPr>
              <a:buNone/>
            </a:pPr>
            <a:r>
              <a:rPr lang="zh-CN" altLang="en-US" dirty="0" smtClean="0"/>
              <a:t>    影响或可能</a:t>
            </a:r>
            <a:r>
              <a:rPr lang="zh-CN" altLang="en-US" dirty="0" smtClean="0">
                <a:solidFill>
                  <a:srgbClr val="FF0000"/>
                </a:solidFill>
              </a:rPr>
              <a:t>影响</a:t>
            </a:r>
            <a:r>
              <a:rPr lang="zh-CN" altLang="en-US" dirty="0" smtClean="0"/>
              <a:t>工作场所内员工、临时工作人员、合同方人员、参观者以及其他人员的</a:t>
            </a:r>
            <a:r>
              <a:rPr lang="zh-CN" altLang="en-US" dirty="0" smtClean="0">
                <a:solidFill>
                  <a:srgbClr val="FF0000"/>
                </a:solidFill>
              </a:rPr>
              <a:t>健康</a:t>
            </a:r>
            <a:r>
              <a:rPr lang="zh-CN" altLang="en-US" dirty="0" smtClean="0"/>
              <a:t>的</a:t>
            </a:r>
            <a:r>
              <a:rPr lang="zh-CN" altLang="en-US" dirty="0" smtClean="0">
                <a:solidFill>
                  <a:srgbClr val="FF0000"/>
                </a:solidFill>
              </a:rPr>
              <a:t>条件与因素</a:t>
            </a:r>
            <a:r>
              <a:rPr lang="zh-CN" altLang="en-US" dirty="0" smtClean="0"/>
              <a:t>。</a:t>
            </a:r>
            <a:endParaRPr lang="en-US" altLang="zh-CN" dirty="0" smtClean="0"/>
          </a:p>
          <a:p>
            <a:pPr>
              <a:buNone/>
            </a:pPr>
            <a:r>
              <a:rPr lang="en-US" altLang="zh-CN" dirty="0" smtClean="0"/>
              <a:t>3</a:t>
            </a:r>
            <a:r>
              <a:rPr lang="zh-CN" altLang="en-US" dirty="0" smtClean="0"/>
              <a:t>，什么是安全？</a:t>
            </a:r>
            <a:endParaRPr lang="en-US" altLang="zh-CN" dirty="0" smtClean="0"/>
          </a:p>
          <a:p>
            <a:pPr>
              <a:buNone/>
            </a:pPr>
            <a:r>
              <a:rPr lang="zh-CN" altLang="en-US" dirty="0" smtClean="0"/>
              <a:t>     无危为安，无损为全。 </a:t>
            </a:r>
            <a:br>
              <a:rPr lang="zh-CN" altLang="en-US" dirty="0" smtClean="0"/>
            </a:br>
            <a:r>
              <a:rPr lang="zh-CN" altLang="en-US" dirty="0" smtClean="0"/>
              <a:t>是</a:t>
            </a:r>
            <a:r>
              <a:rPr lang="zh-CN" altLang="en-US" dirty="0" smtClean="0">
                <a:solidFill>
                  <a:srgbClr val="FF0000"/>
                </a:solidFill>
              </a:rPr>
              <a:t>免除了不可接受</a:t>
            </a:r>
            <a:r>
              <a:rPr lang="zh-CN" altLang="en-US" dirty="0" smtClean="0"/>
              <a:t>的损害风险的状态。</a:t>
            </a:r>
            <a:endParaRPr lang="en-US" altLang="zh-CN" dirty="0" smtClean="0"/>
          </a:p>
          <a:p>
            <a:pPr>
              <a:buNone/>
            </a:pPr>
            <a:r>
              <a:rPr lang="zh-CN" altLang="en-US" dirty="0" smtClean="0"/>
              <a:t>     是在人类生产过程中，将系统的运行状态对人类的生命、财产、环境可能产生的损害</a:t>
            </a:r>
            <a:r>
              <a:rPr lang="zh-CN" altLang="en-US" dirty="0" smtClean="0">
                <a:solidFill>
                  <a:srgbClr val="FF0000"/>
                </a:solidFill>
              </a:rPr>
              <a:t>控制在人类能接受水平以下</a:t>
            </a:r>
            <a:r>
              <a:rPr lang="zh-CN" altLang="en-US" dirty="0" smtClean="0"/>
              <a:t>的状态。</a:t>
            </a:r>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329642" cy="1143000"/>
          </a:xfrm>
        </p:spPr>
        <p:txBody>
          <a:bodyPr>
            <a:normAutofit/>
          </a:bodyPr>
          <a:lstStyle/>
          <a:p>
            <a:r>
              <a:rPr lang="en-US" altLang="zh-CN" sz="3200" b="1" dirty="0" smtClean="0">
                <a:solidFill>
                  <a:srgbClr val="000000"/>
                </a:solidFill>
                <a:ea typeface="楷体_GB2312" pitchFamily="49" charset="-122"/>
              </a:rPr>
              <a:t>《</a:t>
            </a:r>
            <a:r>
              <a:rPr lang="zh-CN" altLang="en-US" sz="3200" b="1" dirty="0" smtClean="0">
                <a:solidFill>
                  <a:srgbClr val="000000"/>
                </a:solidFill>
                <a:ea typeface="楷体_GB2312" pitchFamily="49" charset="-122"/>
              </a:rPr>
              <a:t>职业病防治法</a:t>
            </a:r>
            <a:r>
              <a:rPr lang="en-US" altLang="zh-CN" sz="3200" b="1" dirty="0" smtClean="0">
                <a:solidFill>
                  <a:srgbClr val="000000"/>
                </a:solidFill>
                <a:ea typeface="楷体_GB2312" pitchFamily="49" charset="-122"/>
              </a:rPr>
              <a:t>》</a:t>
            </a:r>
            <a:r>
              <a:rPr lang="en-US" altLang="zh-CN" sz="3200" b="1" dirty="0" smtClean="0">
                <a:solidFill>
                  <a:srgbClr val="000000"/>
                </a:solidFill>
                <a:latin typeface="黑体" panose="02010609060101010101" pitchFamily="2" charset="-122"/>
                <a:ea typeface="黑体" panose="02010609060101010101" pitchFamily="2" charset="-122"/>
              </a:rPr>
              <a:t>——</a:t>
            </a:r>
            <a:r>
              <a:rPr lang="zh-CN" altLang="en-US" sz="3200" dirty="0" smtClean="0">
                <a:solidFill>
                  <a:srgbClr val="000000"/>
                </a:solidFill>
                <a:latin typeface="黑体" panose="02010609060101010101" pitchFamily="2" charset="-122"/>
                <a:ea typeface="黑体" panose="02010609060101010101" pitchFamily="2" charset="-122"/>
              </a:rPr>
              <a:t>用人单位职业健康责任</a:t>
            </a:r>
            <a:endParaRPr lang="zh-CN" altLang="en-US" sz="3200" dirty="0"/>
          </a:p>
        </p:txBody>
      </p:sp>
      <p:sp>
        <p:nvSpPr>
          <p:cNvPr id="4" name="Rectangle 6"/>
          <p:cNvSpPr>
            <a:spLocks noGrp="1" noChangeArrowheads="1"/>
          </p:cNvSpPr>
          <p:nvPr>
            <p:ph idx="1"/>
          </p:nvPr>
        </p:nvSpPr>
        <p:spPr bwMode="auto">
          <a:xfrm>
            <a:off x="342928" y="1617602"/>
            <a:ext cx="8515352" cy="4668918"/>
          </a:xfrm>
          <a:prstGeom prst="rect">
            <a:avLst/>
          </a:prstGeom>
          <a:noFill/>
          <a:ln w="38100" cmpd="dbl" algn="ctr">
            <a:noFill/>
            <a:miter lim="800000"/>
          </a:ln>
          <a:effectLst/>
        </p:spPr>
        <p:txBody>
          <a:bodyPr wrap="square" lIns="88340" tIns="44170" rIns="88340" bIns="44170" anchor="ctr">
            <a:spAutoFit/>
          </a:bodyPr>
          <a:lstStyle/>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管理责任</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21</a:t>
            </a:r>
            <a:r>
              <a:rPr lang="zh-CN" altLang="en-US" sz="2400" dirty="0">
                <a:solidFill>
                  <a:srgbClr val="000000"/>
                </a:solidFill>
                <a:latin typeface="黑体" panose="02010609060101010101" pitchFamily="2" charset="-122"/>
                <a:ea typeface="黑体" panose="02010609060101010101" pitchFamily="2" charset="-122"/>
              </a:rPr>
              <a:t>条）：设置机构、配备人员，制定职业病防治计划并实施，建立管理制度、操作规程，设立职业卫生档案和健康监护档案，建立职业病危害因素检测及评价制度和事故应急救援预案。</a:t>
            </a:r>
            <a:endParaRPr lang="zh-CN" altLang="en-US" sz="2400" dirty="0">
              <a:solidFill>
                <a:srgbClr val="000000"/>
              </a:solidFill>
              <a:latin typeface="黑体" panose="02010609060101010101" pitchFamily="2" charset="-122"/>
              <a:ea typeface="黑体" panose="02010609060101010101" pitchFamily="2" charset="-122"/>
            </a:endParaRPr>
          </a:p>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工程技术预防措施</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23</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24</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25</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26</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27</a:t>
            </a:r>
            <a:r>
              <a:rPr lang="zh-CN" altLang="en-US" sz="2400" dirty="0">
                <a:solidFill>
                  <a:srgbClr val="000000"/>
                </a:solidFill>
                <a:latin typeface="黑体" panose="02010609060101010101" pitchFamily="2" charset="-122"/>
                <a:ea typeface="黑体" panose="02010609060101010101" pitchFamily="2" charset="-122"/>
              </a:rPr>
              <a:t>条）：包括有效的防护设施（第</a:t>
            </a:r>
            <a:r>
              <a:rPr lang="en-US" altLang="zh-CN" sz="2400" dirty="0">
                <a:solidFill>
                  <a:srgbClr val="000000"/>
                </a:solidFill>
                <a:latin typeface="黑体" panose="02010609060101010101" pitchFamily="2" charset="-122"/>
                <a:ea typeface="黑体" panose="02010609060101010101" pitchFamily="2" charset="-122"/>
              </a:rPr>
              <a:t>23</a:t>
            </a:r>
            <a:r>
              <a:rPr lang="zh-CN" altLang="en-US" sz="2400" dirty="0">
                <a:solidFill>
                  <a:srgbClr val="000000"/>
                </a:solidFill>
                <a:latin typeface="黑体" panose="02010609060101010101" pitchFamily="2" charset="-122"/>
                <a:ea typeface="黑体" panose="02010609060101010101" pitchFamily="2" charset="-122"/>
              </a:rPr>
              <a:t>条），技术、工艺、材料要求（第</a:t>
            </a:r>
            <a:r>
              <a:rPr lang="en-US" altLang="zh-CN" sz="2400" dirty="0">
                <a:solidFill>
                  <a:srgbClr val="000000"/>
                </a:solidFill>
                <a:latin typeface="黑体" panose="02010609060101010101" pitchFamily="2" charset="-122"/>
                <a:ea typeface="黑体" panose="02010609060101010101" pitchFamily="2" charset="-122"/>
              </a:rPr>
              <a:t>24</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33</a:t>
            </a:r>
            <a:r>
              <a:rPr lang="zh-CN" altLang="en-US" sz="2400" dirty="0">
                <a:solidFill>
                  <a:srgbClr val="000000"/>
                </a:solidFill>
                <a:latin typeface="黑体" panose="02010609060101010101" pitchFamily="2" charset="-122"/>
                <a:ea typeface="黑体" panose="02010609060101010101" pitchFamily="2" charset="-122"/>
              </a:rPr>
              <a:t>条），作业场所危害因素及处置方式的警示设置（第</a:t>
            </a:r>
            <a:r>
              <a:rPr lang="en-US" altLang="zh-CN" sz="2400" dirty="0">
                <a:solidFill>
                  <a:srgbClr val="000000"/>
                </a:solidFill>
                <a:latin typeface="黑体" panose="02010609060101010101" pitchFamily="2" charset="-122"/>
                <a:ea typeface="黑体" panose="02010609060101010101" pitchFamily="2" charset="-122"/>
              </a:rPr>
              <a:t>24</a:t>
            </a:r>
            <a:r>
              <a:rPr lang="zh-CN" altLang="en-US" sz="2400" dirty="0">
                <a:solidFill>
                  <a:srgbClr val="000000"/>
                </a:solidFill>
                <a:latin typeface="黑体" panose="02010609060101010101" pitchFamily="2" charset="-122"/>
                <a:ea typeface="黑体" panose="02010609060101010101" pitchFamily="2" charset="-122"/>
              </a:rPr>
              <a:t>条），报警及应急设施设备的配备及其维护（第</a:t>
            </a:r>
            <a:r>
              <a:rPr lang="en-US" altLang="zh-CN" sz="2400" dirty="0">
                <a:solidFill>
                  <a:srgbClr val="000000"/>
                </a:solidFill>
                <a:latin typeface="黑体" panose="02010609060101010101" pitchFamily="2" charset="-122"/>
                <a:ea typeface="黑体" panose="02010609060101010101" pitchFamily="2" charset="-122"/>
              </a:rPr>
              <a:t>26</a:t>
            </a:r>
            <a:r>
              <a:rPr lang="zh-CN" altLang="en-US" sz="2400" dirty="0">
                <a:solidFill>
                  <a:srgbClr val="000000"/>
                </a:solidFill>
                <a:latin typeface="黑体" panose="02010609060101010101" pitchFamily="2" charset="-122"/>
                <a:ea typeface="黑体" panose="02010609060101010101" pitchFamily="2" charset="-122"/>
              </a:rPr>
              <a:t>条），职业病危害因素的日常监测、评价及整改制度（第</a:t>
            </a:r>
            <a:r>
              <a:rPr lang="en-US" altLang="zh-CN" sz="2400" dirty="0">
                <a:solidFill>
                  <a:srgbClr val="000000"/>
                </a:solidFill>
                <a:latin typeface="黑体" panose="02010609060101010101" pitchFamily="2" charset="-122"/>
                <a:ea typeface="黑体" panose="02010609060101010101" pitchFamily="2" charset="-122"/>
              </a:rPr>
              <a:t>27</a:t>
            </a:r>
            <a:r>
              <a:rPr lang="zh-CN" altLang="en-US" sz="2400" dirty="0">
                <a:solidFill>
                  <a:srgbClr val="000000"/>
                </a:solidFill>
                <a:latin typeface="黑体" panose="02010609060101010101" pitchFamily="2" charset="-122"/>
                <a:ea typeface="黑体" panose="02010609060101010101" pitchFamily="2" charset="-122"/>
              </a:rPr>
              <a:t>条）。</a:t>
            </a:r>
            <a:endParaRPr lang="zh-CN" altLang="en-US" sz="2400" dirty="0">
              <a:solidFill>
                <a:srgbClr val="000000"/>
              </a:solidFill>
              <a:latin typeface="黑体" panose="02010609060101010101" pitchFamily="2" charset="-122"/>
              <a:ea typeface="黑体" panose="02010609060101010101" pitchFamily="2" charset="-122"/>
            </a:endParaRPr>
          </a:p>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个体防护措施</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23</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26</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35</a:t>
            </a:r>
            <a:r>
              <a:rPr lang="zh-CN" altLang="en-US" sz="2400" dirty="0">
                <a:solidFill>
                  <a:srgbClr val="000000"/>
                </a:solidFill>
                <a:latin typeface="黑体" panose="02010609060101010101" pitchFamily="2" charset="-122"/>
                <a:ea typeface="黑体" panose="02010609060101010101" pitchFamily="2" charset="-122"/>
              </a:rPr>
              <a:t>条）：包括配备合格的个人防护用品，维护、检修确保其有效性，并培训、指导劳动者正确使用。</a:t>
            </a:r>
            <a:endParaRPr lang="zh-CN" altLang="en-US" sz="2400" dirty="0">
              <a:solidFill>
                <a:srgbClr val="00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00050"/>
            <a:ext cx="8401080" cy="1143000"/>
          </a:xfrm>
        </p:spPr>
        <p:txBody>
          <a:bodyPr>
            <a:noAutofit/>
          </a:bodyPr>
          <a:lstStyle/>
          <a:p>
            <a:r>
              <a:rPr lang="zh-CN" altLang="en-US" sz="4000" b="1" dirty="0" smtClean="0">
                <a:solidFill>
                  <a:srgbClr val="002060"/>
                </a:solidFill>
                <a:latin typeface="黑体" panose="02010609060101010101" pitchFamily="2" charset="-122"/>
                <a:ea typeface="黑体" panose="02010609060101010101" pitchFamily="2" charset="-122"/>
              </a:rPr>
              <a:t>安监总局</a:t>
            </a:r>
            <a:r>
              <a:rPr lang="en-US" altLang="zh-CN" sz="4000" b="1" dirty="0" smtClean="0">
                <a:solidFill>
                  <a:srgbClr val="002060"/>
                </a:solidFill>
                <a:latin typeface="黑体" panose="02010609060101010101" pitchFamily="2" charset="-122"/>
                <a:ea typeface="黑体" panose="02010609060101010101" pitchFamily="2" charset="-122"/>
              </a:rPr>
              <a:t>47</a:t>
            </a:r>
            <a:r>
              <a:rPr lang="zh-CN" altLang="en-US" sz="4000" b="1" dirty="0" smtClean="0">
                <a:solidFill>
                  <a:srgbClr val="002060"/>
                </a:solidFill>
                <a:latin typeface="黑体" panose="02010609060101010101" pitchFamily="2" charset="-122"/>
                <a:ea typeface="黑体" panose="02010609060101010101" pitchFamily="2" charset="-122"/>
              </a:rPr>
              <a:t>号令</a:t>
            </a:r>
            <a:br>
              <a:rPr lang="en-US" altLang="zh-CN" sz="4000" b="1" dirty="0" smtClean="0">
                <a:solidFill>
                  <a:srgbClr val="002060"/>
                </a:solidFill>
                <a:latin typeface="黑体" panose="02010609060101010101" pitchFamily="2" charset="-122"/>
                <a:ea typeface="黑体" panose="02010609060101010101" pitchFamily="2" charset="-122"/>
              </a:rPr>
            </a:br>
            <a:r>
              <a:rPr lang="en-US" altLang="zh-CN" sz="4000" b="1" dirty="0" smtClean="0">
                <a:solidFill>
                  <a:srgbClr val="002060"/>
                </a:solidFill>
                <a:latin typeface="黑体" panose="02010609060101010101" pitchFamily="2" charset="-122"/>
                <a:ea typeface="黑体" panose="02010609060101010101" pitchFamily="2" charset="-122"/>
              </a:rPr>
              <a:t>《</a:t>
            </a:r>
            <a:r>
              <a:rPr lang="zh-CN" altLang="en-US" sz="4000" b="1" dirty="0" smtClean="0">
                <a:solidFill>
                  <a:srgbClr val="002060"/>
                </a:solidFill>
                <a:latin typeface="楷体" panose="02010609060101010101" pitchFamily="49" charset="-122"/>
                <a:ea typeface="楷体" panose="02010609060101010101" pitchFamily="49" charset="-122"/>
              </a:rPr>
              <a:t>工作场所职业卫生监督管理规定</a:t>
            </a:r>
            <a:r>
              <a:rPr lang="en-US" altLang="zh-CN" sz="4000" b="1" dirty="0" smtClean="0">
                <a:solidFill>
                  <a:srgbClr val="002060"/>
                </a:solidFill>
                <a:latin typeface="楷体" panose="02010609060101010101" pitchFamily="49" charset="-122"/>
                <a:ea typeface="楷体" panose="02010609060101010101" pitchFamily="49" charset="-122"/>
              </a:rPr>
              <a:t>》</a:t>
            </a:r>
            <a:endParaRPr lang="zh-CN" altLang="en-US" sz="4000" dirty="0">
              <a:solidFill>
                <a:srgbClr val="002060"/>
              </a:solidFill>
            </a:endParaRPr>
          </a:p>
        </p:txBody>
      </p:sp>
      <p:sp>
        <p:nvSpPr>
          <p:cNvPr id="4" name="Text Box 7"/>
          <p:cNvSpPr txBox="1">
            <a:spLocks noGrp="1" noChangeArrowheads="1"/>
          </p:cNvSpPr>
          <p:nvPr>
            <p:ph idx="1"/>
          </p:nvPr>
        </p:nvSpPr>
        <p:spPr bwMode="auto">
          <a:xfrm>
            <a:off x="457200" y="2215285"/>
            <a:ext cx="8229600" cy="4142673"/>
          </a:xfrm>
          <a:prstGeom prst="rect">
            <a:avLst/>
          </a:prstGeom>
          <a:noFill/>
          <a:ln w="9525">
            <a:noFill/>
            <a:miter lim="800000"/>
          </a:ln>
        </p:spPr>
        <p:txBody>
          <a:bodyPr>
            <a:spAutoFit/>
          </a:bodyPr>
          <a:lstStyle/>
          <a:p>
            <a:pPr defTabSz="782320" eaLnBrk="0" hangingPunct="0">
              <a:defRPr/>
            </a:pPr>
            <a:r>
              <a:rPr lang="zh-CN" altLang="en-US" sz="2800" b="1" dirty="0" smtClean="0">
                <a:solidFill>
                  <a:srgbClr val="0000CC"/>
                </a:solidFill>
                <a:ea typeface="宋体" panose="02010600030101010101" pitchFamily="2" charset="-122"/>
              </a:rPr>
              <a:t>危害</a:t>
            </a:r>
            <a:r>
              <a:rPr lang="zh-CN" altLang="en-US" sz="2800" b="1" dirty="0">
                <a:solidFill>
                  <a:srgbClr val="0000CC"/>
                </a:solidFill>
                <a:ea typeface="宋体" panose="02010600030101010101" pitchFamily="2" charset="-122"/>
              </a:rPr>
              <a:t>严重单位 </a:t>
            </a:r>
            <a:r>
              <a:rPr lang="zh-CN" altLang="en-US" sz="2800" b="1" dirty="0" smtClean="0">
                <a:solidFill>
                  <a:srgbClr val="0000CC"/>
                </a:solidFill>
                <a:ea typeface="宋体" panose="02010600030101010101" pitchFamily="2" charset="-122"/>
              </a:rPr>
              <a:t>：                          </a:t>
            </a:r>
            <a:endParaRPr lang="en-US" altLang="zh-CN" sz="2800" b="1" dirty="0" smtClean="0">
              <a:solidFill>
                <a:srgbClr val="0000CC"/>
              </a:solidFill>
              <a:ea typeface="宋体" panose="02010600030101010101" pitchFamily="2" charset="-122"/>
            </a:endParaRPr>
          </a:p>
          <a:p>
            <a:pPr defTabSz="782320" eaLnBrk="0" hangingPunct="0">
              <a:defRPr/>
            </a:pPr>
            <a:r>
              <a:rPr lang="zh-CN" altLang="en-US" sz="2800" b="1" dirty="0" smtClean="0">
                <a:solidFill>
                  <a:srgbClr val="0000CC"/>
                </a:solidFill>
                <a:ea typeface="宋体" panose="02010600030101010101" pitchFamily="2" charset="-122"/>
              </a:rPr>
              <a:t>设置</a:t>
            </a:r>
            <a:r>
              <a:rPr lang="zh-CN" altLang="en-US" sz="2800" b="1" dirty="0">
                <a:solidFill>
                  <a:srgbClr val="0000CC"/>
                </a:solidFill>
                <a:ea typeface="宋体" panose="02010600030101010101" pitchFamily="2" charset="-122"/>
              </a:rPr>
              <a:t>或指定机构或者组织，配专职人员</a:t>
            </a:r>
            <a:endParaRPr lang="en-US" altLang="zh-CN" sz="2800" b="1" dirty="0">
              <a:solidFill>
                <a:srgbClr val="0000CC"/>
              </a:solidFill>
              <a:ea typeface="宋体" panose="02010600030101010101" pitchFamily="2" charset="-122"/>
            </a:endParaRPr>
          </a:p>
          <a:p>
            <a:pPr algn="r" defTabSz="782320" eaLnBrk="0" hangingPunct="0">
              <a:defRPr/>
            </a:pPr>
            <a:endParaRPr lang="zh-CN" altLang="en-US" sz="2800" b="1" dirty="0">
              <a:solidFill>
                <a:srgbClr val="0000CC"/>
              </a:solidFill>
              <a:ea typeface="宋体" panose="02010600030101010101" pitchFamily="2" charset="-122"/>
            </a:endParaRPr>
          </a:p>
          <a:p>
            <a:pPr defTabSz="782320" eaLnBrk="0" hangingPunct="0">
              <a:defRPr/>
            </a:pPr>
            <a:r>
              <a:rPr lang="zh-CN" altLang="en-US" sz="2800" b="1" dirty="0">
                <a:solidFill>
                  <a:srgbClr val="0000CC"/>
                </a:solidFill>
                <a:ea typeface="宋体" panose="02010600030101010101" pitchFamily="2" charset="-122"/>
              </a:rPr>
              <a:t>其他危害单位，超过</a:t>
            </a:r>
            <a:r>
              <a:rPr lang="en-US" altLang="zh-CN" sz="2800" b="1" dirty="0">
                <a:solidFill>
                  <a:srgbClr val="FF3300"/>
                </a:solidFill>
                <a:ea typeface="宋体" panose="02010600030101010101" pitchFamily="2" charset="-122"/>
              </a:rPr>
              <a:t>100</a:t>
            </a:r>
            <a:r>
              <a:rPr lang="zh-CN" altLang="en-US" sz="2800" b="1" dirty="0">
                <a:solidFill>
                  <a:srgbClr val="FF3300"/>
                </a:solidFill>
                <a:ea typeface="宋体" panose="02010600030101010101" pitchFamily="2" charset="-122"/>
              </a:rPr>
              <a:t>人 </a:t>
            </a:r>
            <a:r>
              <a:rPr lang="zh-CN" altLang="en-US" sz="2800" b="1" dirty="0" smtClean="0">
                <a:solidFill>
                  <a:srgbClr val="FF3300"/>
                </a:solidFill>
                <a:ea typeface="宋体" panose="02010600030101010101" pitchFamily="2" charset="-122"/>
              </a:rPr>
              <a:t>：</a:t>
            </a:r>
            <a:endParaRPr lang="en-US" altLang="zh-CN" sz="2800" b="1" dirty="0" smtClean="0">
              <a:solidFill>
                <a:srgbClr val="FF3300"/>
              </a:solidFill>
              <a:ea typeface="宋体" panose="02010600030101010101" pitchFamily="2" charset="-122"/>
            </a:endParaRPr>
          </a:p>
          <a:p>
            <a:pPr defTabSz="782320" eaLnBrk="0" hangingPunct="0">
              <a:defRPr/>
            </a:pPr>
            <a:r>
              <a:rPr lang="zh-CN" altLang="en-US" sz="2800" b="1" dirty="0" smtClean="0">
                <a:solidFill>
                  <a:srgbClr val="0000CC"/>
                </a:solidFill>
                <a:ea typeface="宋体" panose="02010600030101010101" pitchFamily="2" charset="-122"/>
              </a:rPr>
              <a:t>设置或指定</a:t>
            </a:r>
            <a:r>
              <a:rPr lang="zh-CN" altLang="en-US" sz="2800" b="1" dirty="0">
                <a:solidFill>
                  <a:srgbClr val="0000CC"/>
                </a:solidFill>
                <a:ea typeface="宋体" panose="02010600030101010101" pitchFamily="2" charset="-122"/>
              </a:rPr>
              <a:t>机构或者组织，配专职人员</a:t>
            </a:r>
            <a:endParaRPr lang="en-US" altLang="zh-CN" sz="2800" b="1" dirty="0">
              <a:solidFill>
                <a:srgbClr val="0000CC"/>
              </a:solidFill>
              <a:ea typeface="宋体" panose="02010600030101010101" pitchFamily="2" charset="-122"/>
            </a:endParaRPr>
          </a:p>
          <a:p>
            <a:pPr defTabSz="782320" eaLnBrk="0" hangingPunct="0">
              <a:defRPr/>
            </a:pPr>
            <a:endParaRPr lang="zh-CN" altLang="en-US" sz="2800" b="1" dirty="0">
              <a:solidFill>
                <a:srgbClr val="0000CC"/>
              </a:solidFill>
              <a:ea typeface="宋体" panose="02010600030101010101" pitchFamily="2" charset="-122"/>
            </a:endParaRPr>
          </a:p>
          <a:p>
            <a:pPr defTabSz="782320" eaLnBrk="0" hangingPunct="0">
              <a:defRPr/>
            </a:pPr>
            <a:r>
              <a:rPr lang="zh-CN" altLang="en-US" sz="2800" b="1" dirty="0">
                <a:solidFill>
                  <a:srgbClr val="0000CC"/>
                </a:solidFill>
                <a:ea typeface="宋体" panose="02010600030101010101" pitchFamily="2" charset="-122"/>
              </a:rPr>
              <a:t>其他危害单位，</a:t>
            </a:r>
            <a:r>
              <a:rPr lang="en-US" altLang="zh-CN" sz="2800" b="1" dirty="0">
                <a:solidFill>
                  <a:srgbClr val="FF3300"/>
                </a:solidFill>
                <a:ea typeface="宋体" panose="02010600030101010101" pitchFamily="2" charset="-122"/>
              </a:rPr>
              <a:t>100</a:t>
            </a:r>
            <a:r>
              <a:rPr lang="zh-CN" altLang="en-US" sz="2800" b="1" dirty="0">
                <a:solidFill>
                  <a:srgbClr val="FF3300"/>
                </a:solidFill>
                <a:ea typeface="宋体" panose="02010600030101010101" pitchFamily="2" charset="-122"/>
              </a:rPr>
              <a:t>人以下  </a:t>
            </a:r>
            <a:r>
              <a:rPr lang="zh-CN" altLang="en-US" sz="2800" b="1" dirty="0" smtClean="0">
                <a:solidFill>
                  <a:srgbClr val="FF3300"/>
                </a:solidFill>
                <a:ea typeface="宋体" panose="02010600030101010101" pitchFamily="2" charset="-122"/>
              </a:rPr>
              <a:t>： </a:t>
            </a:r>
            <a:endParaRPr lang="en-US" altLang="zh-CN" sz="2800" b="1" dirty="0" smtClean="0">
              <a:solidFill>
                <a:srgbClr val="FF3300"/>
              </a:solidFill>
              <a:ea typeface="宋体" panose="02010600030101010101" pitchFamily="2" charset="-122"/>
            </a:endParaRPr>
          </a:p>
          <a:p>
            <a:pPr defTabSz="782320" eaLnBrk="0" hangingPunct="0">
              <a:defRPr/>
            </a:pPr>
            <a:r>
              <a:rPr lang="zh-CN" altLang="en-US" sz="2800" b="1" dirty="0" smtClean="0">
                <a:solidFill>
                  <a:srgbClr val="0000CC"/>
                </a:solidFill>
                <a:ea typeface="宋体" panose="02010600030101010101" pitchFamily="2" charset="-122"/>
              </a:rPr>
              <a:t>配备</a:t>
            </a:r>
            <a:r>
              <a:rPr lang="zh-CN" altLang="en-US" sz="2800" b="1" dirty="0">
                <a:solidFill>
                  <a:srgbClr val="0000CC"/>
                </a:solidFill>
                <a:ea typeface="宋体" panose="02010600030101010101" pitchFamily="2" charset="-122"/>
              </a:rPr>
              <a:t>专职或者兼职</a:t>
            </a:r>
            <a:r>
              <a:rPr lang="zh-CN" altLang="en-US" sz="2800" b="1" dirty="0" smtClean="0">
                <a:solidFill>
                  <a:srgbClr val="0000CC"/>
                </a:solidFill>
                <a:ea typeface="宋体" panose="02010600030101010101" pitchFamily="2" charset="-122"/>
              </a:rPr>
              <a:t>人员</a:t>
            </a:r>
            <a:endParaRPr lang="en-US" altLang="zh-CN" sz="2800" b="1" dirty="0">
              <a:solidFill>
                <a:srgbClr val="0000CC"/>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7"/>
          <p:cNvSpPr txBox="1">
            <a:spLocks noChangeArrowheads="1"/>
          </p:cNvSpPr>
          <p:nvPr/>
        </p:nvSpPr>
        <p:spPr bwMode="auto">
          <a:xfrm>
            <a:off x="285781" y="214290"/>
            <a:ext cx="8643937" cy="1667764"/>
          </a:xfrm>
          <a:prstGeom prst="rect">
            <a:avLst/>
          </a:prstGeom>
          <a:noFill/>
          <a:ln w="9525">
            <a:noFill/>
            <a:miter lim="800000"/>
          </a:ln>
        </p:spPr>
        <p:txBody>
          <a:bodyPr wrap="square">
            <a:spAutoFit/>
          </a:bodyPr>
          <a:lstStyle/>
          <a:p>
            <a:pPr algn="ctr" defTabSz="782320">
              <a:lnSpc>
                <a:spcPct val="150000"/>
              </a:lnSpc>
            </a:pPr>
            <a:r>
              <a:rPr lang="en-US" altLang="zh-CN" sz="2400" b="1" dirty="0">
                <a:solidFill>
                  <a:srgbClr val="FF3300"/>
                </a:solidFill>
                <a:latin typeface="+mn-ea"/>
              </a:rPr>
              <a:t>  《</a:t>
            </a:r>
            <a:r>
              <a:rPr lang="zh-CN" altLang="en-US" sz="2400" b="1" dirty="0">
                <a:solidFill>
                  <a:srgbClr val="FF3300"/>
                </a:solidFill>
                <a:latin typeface="+mn-ea"/>
              </a:rPr>
              <a:t>工作场所职业病危害警示标识</a:t>
            </a:r>
            <a:r>
              <a:rPr lang="en-US" altLang="zh-CN" sz="2400" b="1" dirty="0">
                <a:solidFill>
                  <a:srgbClr val="FF3300"/>
                </a:solidFill>
                <a:latin typeface="+mn-ea"/>
              </a:rPr>
              <a:t>》</a:t>
            </a:r>
            <a:r>
              <a:rPr lang="zh-CN" altLang="en-US" sz="2400" b="1" dirty="0">
                <a:solidFill>
                  <a:srgbClr val="FF3300"/>
                </a:solidFill>
                <a:latin typeface="+mn-ea"/>
              </a:rPr>
              <a:t>（</a:t>
            </a:r>
            <a:r>
              <a:rPr lang="en-US" altLang="zh-CN" sz="2400" b="1" dirty="0">
                <a:solidFill>
                  <a:srgbClr val="FF3300"/>
                </a:solidFill>
                <a:latin typeface="+mn-ea"/>
              </a:rPr>
              <a:t>GBZ158</a:t>
            </a:r>
            <a:r>
              <a:rPr lang="zh-CN" altLang="en-US" sz="2400" b="1" dirty="0" smtClean="0">
                <a:solidFill>
                  <a:srgbClr val="FF3300"/>
                </a:solidFill>
                <a:latin typeface="+mn-ea"/>
              </a:rPr>
              <a:t>）</a:t>
            </a:r>
            <a:endParaRPr lang="en-US" altLang="zh-CN" sz="2400" b="1" dirty="0" smtClean="0">
              <a:solidFill>
                <a:srgbClr val="FF3300"/>
              </a:solidFill>
              <a:latin typeface="+mn-ea"/>
            </a:endParaRPr>
          </a:p>
          <a:p>
            <a:pPr defTabSz="782320">
              <a:lnSpc>
                <a:spcPct val="150000"/>
              </a:lnSpc>
            </a:pPr>
            <a:r>
              <a:rPr lang="zh-CN" altLang="en-US" sz="2400" b="1" dirty="0" smtClean="0">
                <a:solidFill>
                  <a:srgbClr val="0000CC"/>
                </a:solidFill>
                <a:latin typeface="+mn-ea"/>
              </a:rPr>
              <a:t>包括</a:t>
            </a:r>
            <a:r>
              <a:rPr lang="zh-CN" altLang="en-US" sz="2400" b="1" dirty="0">
                <a:solidFill>
                  <a:srgbClr val="0000CC"/>
                </a:solidFill>
                <a:latin typeface="+mn-ea"/>
              </a:rPr>
              <a:t>图形标识、警示线、警示语句和文字</a:t>
            </a:r>
            <a:r>
              <a:rPr lang="zh-CN" altLang="en-US" sz="2400" b="1" dirty="0" smtClean="0">
                <a:solidFill>
                  <a:srgbClr val="0000CC"/>
                </a:solidFill>
                <a:latin typeface="+mn-ea"/>
              </a:rPr>
              <a:t>。</a:t>
            </a:r>
            <a:endParaRPr lang="en-US" altLang="zh-CN" sz="2400" b="1" dirty="0" smtClean="0">
              <a:solidFill>
                <a:srgbClr val="0000CC"/>
              </a:solidFill>
              <a:latin typeface="+mn-ea"/>
            </a:endParaRPr>
          </a:p>
          <a:p>
            <a:pPr defTabSz="782320">
              <a:lnSpc>
                <a:spcPct val="150000"/>
              </a:lnSpc>
            </a:pPr>
            <a:r>
              <a:rPr lang="zh-CN" altLang="en-US" sz="2400" b="1" dirty="0" smtClean="0">
                <a:solidFill>
                  <a:srgbClr val="0000CC"/>
                </a:solidFill>
                <a:latin typeface="+mn-ea"/>
              </a:rPr>
              <a:t>图形</a:t>
            </a:r>
            <a:r>
              <a:rPr lang="zh-CN" altLang="en-US" sz="2400" b="1" dirty="0">
                <a:solidFill>
                  <a:srgbClr val="0000CC"/>
                </a:solidFill>
                <a:latin typeface="+mn-ea"/>
              </a:rPr>
              <a:t>标识分为</a:t>
            </a:r>
            <a:r>
              <a:rPr lang="zh-CN" altLang="en-US" sz="2400" b="1" dirty="0">
                <a:solidFill>
                  <a:srgbClr val="C00000"/>
                </a:solidFill>
                <a:latin typeface="+mn-ea"/>
              </a:rPr>
              <a:t>禁止标识、警告标识、指令标识和提示标识</a:t>
            </a:r>
            <a:r>
              <a:rPr lang="zh-CN" altLang="en-US" sz="2400" b="1" dirty="0" smtClean="0">
                <a:solidFill>
                  <a:srgbClr val="0000CC"/>
                </a:solidFill>
                <a:latin typeface="+mn-ea"/>
              </a:rPr>
              <a:t>。</a:t>
            </a:r>
            <a:endParaRPr lang="en-US" altLang="zh-CN" sz="2400" b="1" dirty="0">
              <a:solidFill>
                <a:srgbClr val="0000CC"/>
              </a:solidFill>
              <a:latin typeface="+mn-ea"/>
            </a:endParaRPr>
          </a:p>
        </p:txBody>
      </p:sp>
      <p:sp>
        <p:nvSpPr>
          <p:cNvPr id="29700" name="Text Box 14"/>
          <p:cNvSpPr txBox="1">
            <a:spLocks noChangeArrowheads="1"/>
          </p:cNvSpPr>
          <p:nvPr/>
        </p:nvSpPr>
        <p:spPr bwMode="auto">
          <a:xfrm>
            <a:off x="755650" y="4149725"/>
            <a:ext cx="2447925" cy="366713"/>
          </a:xfrm>
          <a:prstGeom prst="rect">
            <a:avLst/>
          </a:prstGeom>
          <a:noFill/>
          <a:ln w="9525">
            <a:noFill/>
            <a:miter lim="800000"/>
          </a:ln>
        </p:spPr>
        <p:txBody>
          <a:bodyPr>
            <a:spAutoFit/>
          </a:bodyPr>
          <a:lstStyle/>
          <a:p>
            <a:pPr>
              <a:spcBef>
                <a:spcPct val="50000"/>
              </a:spcBef>
            </a:pPr>
            <a:r>
              <a:rPr lang="en-US" altLang="zh-CN" b="1" dirty="0">
                <a:solidFill>
                  <a:srgbClr val="0000CC"/>
                </a:solidFill>
              </a:rPr>
              <a:t>2</a:t>
            </a:r>
            <a:r>
              <a:rPr lang="zh-CN" altLang="en-US" b="1" dirty="0">
                <a:solidFill>
                  <a:srgbClr val="0000CC"/>
                </a:solidFill>
              </a:rPr>
              <a:t>、常用的指令标识</a:t>
            </a:r>
            <a:endParaRPr lang="zh-CN" altLang="en-US" b="1" dirty="0">
              <a:solidFill>
                <a:srgbClr val="0000CC"/>
              </a:solidFill>
            </a:endParaRPr>
          </a:p>
        </p:txBody>
      </p:sp>
      <p:sp>
        <p:nvSpPr>
          <p:cNvPr id="29701" name="Text Box 15"/>
          <p:cNvSpPr txBox="1">
            <a:spLocks noChangeArrowheads="1"/>
          </p:cNvSpPr>
          <p:nvPr/>
        </p:nvSpPr>
        <p:spPr bwMode="auto">
          <a:xfrm>
            <a:off x="714348" y="2143116"/>
            <a:ext cx="2447925" cy="366712"/>
          </a:xfrm>
          <a:prstGeom prst="rect">
            <a:avLst/>
          </a:prstGeom>
          <a:noFill/>
          <a:ln w="9525">
            <a:noFill/>
            <a:miter lim="800000"/>
          </a:ln>
        </p:spPr>
        <p:txBody>
          <a:bodyPr>
            <a:spAutoFit/>
          </a:bodyPr>
          <a:lstStyle/>
          <a:p>
            <a:pPr>
              <a:spcBef>
                <a:spcPct val="50000"/>
              </a:spcBef>
            </a:pPr>
            <a:r>
              <a:rPr lang="en-US" altLang="zh-CN" b="1" dirty="0">
                <a:solidFill>
                  <a:srgbClr val="0000CC"/>
                </a:solidFill>
              </a:rPr>
              <a:t>1</a:t>
            </a:r>
            <a:r>
              <a:rPr lang="zh-CN" altLang="en-US" b="1" dirty="0">
                <a:solidFill>
                  <a:srgbClr val="0000CC"/>
                </a:solidFill>
              </a:rPr>
              <a:t>、常用的警告标识</a:t>
            </a:r>
            <a:endParaRPr lang="zh-CN" altLang="en-US" b="1" dirty="0">
              <a:solidFill>
                <a:srgbClr val="0000CC"/>
              </a:solidFill>
            </a:endParaRPr>
          </a:p>
        </p:txBody>
      </p:sp>
      <p:grpSp>
        <p:nvGrpSpPr>
          <p:cNvPr id="2" name="组合 16"/>
          <p:cNvGrpSpPr/>
          <p:nvPr/>
        </p:nvGrpSpPr>
        <p:grpSpPr bwMode="auto">
          <a:xfrm>
            <a:off x="1500175" y="2571744"/>
            <a:ext cx="1171579" cy="1428760"/>
            <a:chOff x="1285839" y="2486009"/>
            <a:chExt cx="1171588" cy="1428762"/>
          </a:xfrm>
        </p:grpSpPr>
        <p:pic>
          <p:nvPicPr>
            <p:cNvPr id="29717" name="Picture 15"/>
            <p:cNvPicPr>
              <a:picLocks noChangeAspect="1" noChangeArrowheads="1"/>
            </p:cNvPicPr>
            <p:nvPr/>
          </p:nvPicPr>
          <p:blipFill>
            <a:blip r:embed="rId1"/>
            <a:srcRect/>
            <a:stretch>
              <a:fillRect/>
            </a:stretch>
          </p:blipFill>
          <p:spPr bwMode="auto">
            <a:xfrm>
              <a:off x="1285852" y="2857496"/>
              <a:ext cx="1171575" cy="1057275"/>
            </a:xfrm>
            <a:prstGeom prst="rect">
              <a:avLst/>
            </a:prstGeom>
            <a:noFill/>
            <a:ln w="9525">
              <a:noFill/>
              <a:miter lim="800000"/>
              <a:headEnd/>
              <a:tailEnd/>
            </a:ln>
            <a:effectLst>
              <a:prstShdw prst="shdw13" dist="53882" dir="13500000">
                <a:schemeClr val="bg2">
                  <a:alpha val="50000"/>
                </a:schemeClr>
              </a:prstShdw>
            </a:effectLst>
          </p:spPr>
        </p:pic>
        <p:sp>
          <p:nvSpPr>
            <p:cNvPr id="29718" name="TextBox 14"/>
            <p:cNvSpPr txBox="1">
              <a:spLocks noChangeArrowheads="1"/>
            </p:cNvSpPr>
            <p:nvPr/>
          </p:nvSpPr>
          <p:spPr bwMode="auto">
            <a:xfrm>
              <a:off x="1285839" y="2486009"/>
              <a:ext cx="1143009" cy="307777"/>
            </a:xfrm>
            <a:prstGeom prst="rect">
              <a:avLst/>
            </a:prstGeom>
            <a:solidFill>
              <a:schemeClr val="bg1">
                <a:alpha val="0"/>
              </a:schemeClr>
            </a:solidFill>
            <a:ln w="9525">
              <a:noFill/>
              <a:miter lim="800000"/>
            </a:ln>
          </p:spPr>
          <p:txBody>
            <a:bodyPr>
              <a:spAutoFit/>
            </a:bodyPr>
            <a:lstStyle/>
            <a:p>
              <a:pPr algn="ctr"/>
              <a:r>
                <a:rPr lang="zh-CN" altLang="en-US" sz="1400" b="1" dirty="0"/>
                <a:t>注意防尘</a:t>
              </a:r>
              <a:endParaRPr lang="zh-CN" altLang="en-US" sz="1400" b="1" dirty="0"/>
            </a:p>
          </p:txBody>
        </p:sp>
      </p:grpSp>
      <p:pic>
        <p:nvPicPr>
          <p:cNvPr id="29703" name="Picture 16"/>
          <p:cNvPicPr>
            <a:picLocks noChangeAspect="1" noChangeArrowheads="1"/>
          </p:cNvPicPr>
          <p:nvPr/>
        </p:nvPicPr>
        <p:blipFill>
          <a:blip r:embed="rId2"/>
          <a:srcRect/>
          <a:stretch>
            <a:fillRect/>
          </a:stretch>
        </p:blipFill>
        <p:spPr bwMode="auto">
          <a:xfrm>
            <a:off x="3714750" y="2928938"/>
            <a:ext cx="1042988" cy="1143004"/>
          </a:xfrm>
          <a:prstGeom prst="rect">
            <a:avLst/>
          </a:prstGeom>
          <a:noFill/>
          <a:ln w="9525">
            <a:noFill/>
            <a:miter lim="800000"/>
            <a:headEnd/>
            <a:tailEnd/>
          </a:ln>
          <a:effectLst>
            <a:prstShdw prst="shdw13" dist="53882" dir="13500000">
              <a:schemeClr val="bg2">
                <a:alpha val="50000"/>
              </a:schemeClr>
            </a:prstShdw>
          </a:effectLst>
        </p:spPr>
      </p:pic>
      <p:sp>
        <p:nvSpPr>
          <p:cNvPr id="29704" name="TextBox 19"/>
          <p:cNvSpPr txBox="1">
            <a:spLocks noChangeArrowheads="1"/>
          </p:cNvSpPr>
          <p:nvPr/>
        </p:nvSpPr>
        <p:spPr bwMode="auto">
          <a:xfrm>
            <a:off x="3714750" y="2571744"/>
            <a:ext cx="1000125" cy="307975"/>
          </a:xfrm>
          <a:prstGeom prst="rect">
            <a:avLst/>
          </a:prstGeom>
          <a:solidFill>
            <a:schemeClr val="bg1">
              <a:alpha val="0"/>
            </a:schemeClr>
          </a:solidFill>
          <a:ln w="9525">
            <a:noFill/>
            <a:miter lim="800000"/>
          </a:ln>
        </p:spPr>
        <p:txBody>
          <a:bodyPr>
            <a:spAutoFit/>
          </a:bodyPr>
          <a:lstStyle/>
          <a:p>
            <a:r>
              <a:rPr lang="zh-CN" altLang="en-US" sz="1400" b="1" dirty="0"/>
              <a:t>当心中毒</a:t>
            </a:r>
            <a:endParaRPr lang="zh-CN" altLang="en-US" sz="1400" b="1" dirty="0"/>
          </a:p>
        </p:txBody>
      </p:sp>
      <p:pic>
        <p:nvPicPr>
          <p:cNvPr id="29705" name="Picture 18"/>
          <p:cNvPicPr>
            <a:picLocks noChangeAspect="1" noChangeArrowheads="1"/>
          </p:cNvPicPr>
          <p:nvPr/>
        </p:nvPicPr>
        <p:blipFill>
          <a:blip r:embed="rId3"/>
          <a:srcRect/>
          <a:stretch>
            <a:fillRect/>
          </a:stretch>
        </p:blipFill>
        <p:spPr bwMode="auto">
          <a:xfrm>
            <a:off x="5643563" y="2928938"/>
            <a:ext cx="1082675" cy="1143004"/>
          </a:xfrm>
          <a:prstGeom prst="rect">
            <a:avLst/>
          </a:prstGeom>
          <a:noFill/>
          <a:ln w="9525">
            <a:noFill/>
            <a:miter lim="800000"/>
            <a:headEnd/>
            <a:tailEnd/>
          </a:ln>
          <a:effectLst>
            <a:prstShdw prst="shdw13" dist="53882" dir="13500000">
              <a:schemeClr val="bg2">
                <a:alpha val="50000"/>
              </a:schemeClr>
            </a:prstShdw>
          </a:effectLst>
        </p:spPr>
      </p:pic>
      <p:sp>
        <p:nvSpPr>
          <p:cNvPr id="29706" name="TextBox 21"/>
          <p:cNvSpPr txBox="1">
            <a:spLocks noChangeArrowheads="1"/>
          </p:cNvSpPr>
          <p:nvPr/>
        </p:nvSpPr>
        <p:spPr bwMode="auto">
          <a:xfrm>
            <a:off x="5572132" y="2549521"/>
            <a:ext cx="1143000" cy="307975"/>
          </a:xfrm>
          <a:prstGeom prst="rect">
            <a:avLst/>
          </a:prstGeom>
          <a:solidFill>
            <a:schemeClr val="bg1">
              <a:alpha val="0"/>
            </a:schemeClr>
          </a:solidFill>
          <a:ln w="9525">
            <a:noFill/>
            <a:miter lim="800000"/>
          </a:ln>
        </p:spPr>
        <p:txBody>
          <a:bodyPr>
            <a:spAutoFit/>
          </a:bodyPr>
          <a:lstStyle/>
          <a:p>
            <a:pPr algn="ctr"/>
            <a:r>
              <a:rPr lang="zh-CN" altLang="en-US" sz="1400" b="1" dirty="0"/>
              <a:t>注意高温</a:t>
            </a:r>
            <a:endParaRPr lang="zh-CN" altLang="en-US" sz="1400" b="1" dirty="0"/>
          </a:p>
        </p:txBody>
      </p:sp>
      <p:pic>
        <p:nvPicPr>
          <p:cNvPr id="29707" name="Picture 19"/>
          <p:cNvPicPr>
            <a:picLocks noChangeAspect="1" noChangeArrowheads="1"/>
          </p:cNvPicPr>
          <p:nvPr/>
        </p:nvPicPr>
        <p:blipFill>
          <a:blip r:embed="rId4"/>
          <a:srcRect/>
          <a:stretch>
            <a:fillRect/>
          </a:stretch>
        </p:blipFill>
        <p:spPr bwMode="auto">
          <a:xfrm>
            <a:off x="7358063" y="2928934"/>
            <a:ext cx="1076325" cy="1143008"/>
          </a:xfrm>
          <a:prstGeom prst="rect">
            <a:avLst/>
          </a:prstGeom>
          <a:noFill/>
          <a:ln w="9525">
            <a:noFill/>
            <a:miter lim="800000"/>
            <a:headEnd/>
            <a:tailEnd/>
          </a:ln>
          <a:effectLst>
            <a:prstShdw prst="shdw13" dist="53882" dir="13500000">
              <a:schemeClr val="bg2">
                <a:alpha val="50000"/>
              </a:schemeClr>
            </a:prstShdw>
          </a:effectLst>
        </p:spPr>
      </p:pic>
      <p:sp>
        <p:nvSpPr>
          <p:cNvPr id="29708" name="TextBox 23"/>
          <p:cNvSpPr txBox="1">
            <a:spLocks noChangeArrowheads="1"/>
          </p:cNvSpPr>
          <p:nvPr/>
        </p:nvSpPr>
        <p:spPr bwMode="auto">
          <a:xfrm>
            <a:off x="7215206" y="2571750"/>
            <a:ext cx="1357313" cy="307975"/>
          </a:xfrm>
          <a:prstGeom prst="rect">
            <a:avLst/>
          </a:prstGeom>
          <a:solidFill>
            <a:schemeClr val="bg1">
              <a:alpha val="0"/>
            </a:schemeClr>
          </a:solidFill>
          <a:ln w="9525">
            <a:noFill/>
            <a:miter lim="800000"/>
          </a:ln>
        </p:spPr>
        <p:txBody>
          <a:bodyPr>
            <a:spAutoFit/>
          </a:bodyPr>
          <a:lstStyle/>
          <a:p>
            <a:r>
              <a:rPr lang="zh-CN" altLang="en-US" sz="1400" b="1" dirty="0"/>
              <a:t>当心电离辐射</a:t>
            </a:r>
            <a:endParaRPr lang="zh-CN" altLang="en-US" sz="1400" b="1" dirty="0"/>
          </a:p>
        </p:txBody>
      </p:sp>
      <p:pic>
        <p:nvPicPr>
          <p:cNvPr id="29709" name="Picture 20"/>
          <p:cNvPicPr>
            <a:picLocks noChangeAspect="1" noChangeArrowheads="1"/>
          </p:cNvPicPr>
          <p:nvPr/>
        </p:nvPicPr>
        <p:blipFill>
          <a:blip r:embed="rId5"/>
          <a:srcRect/>
          <a:stretch>
            <a:fillRect/>
          </a:stretch>
        </p:blipFill>
        <p:spPr bwMode="auto">
          <a:xfrm>
            <a:off x="1285852" y="4643438"/>
            <a:ext cx="1524000" cy="1857396"/>
          </a:xfrm>
          <a:prstGeom prst="rect">
            <a:avLst/>
          </a:prstGeom>
          <a:noFill/>
          <a:ln w="9525">
            <a:noFill/>
            <a:miter lim="800000"/>
            <a:headEnd/>
            <a:tailEnd/>
          </a:ln>
          <a:effectLst>
            <a:prstShdw prst="shdw13" dist="53882" dir="13500000">
              <a:schemeClr val="bg2">
                <a:alpha val="50000"/>
              </a:schemeClr>
            </a:prstShdw>
          </a:effectLst>
        </p:spPr>
      </p:pic>
      <p:sp>
        <p:nvSpPr>
          <p:cNvPr id="29710" name="TextBox 25"/>
          <p:cNvSpPr txBox="1">
            <a:spLocks noChangeArrowheads="1"/>
          </p:cNvSpPr>
          <p:nvPr/>
        </p:nvSpPr>
        <p:spPr bwMode="auto">
          <a:xfrm>
            <a:off x="1357313" y="4572008"/>
            <a:ext cx="1214437" cy="307975"/>
          </a:xfrm>
          <a:prstGeom prst="rect">
            <a:avLst/>
          </a:prstGeom>
          <a:solidFill>
            <a:schemeClr val="bg1">
              <a:alpha val="0"/>
            </a:schemeClr>
          </a:solidFill>
          <a:ln w="9525">
            <a:noFill/>
            <a:miter lim="800000"/>
          </a:ln>
        </p:spPr>
        <p:txBody>
          <a:bodyPr>
            <a:spAutoFit/>
          </a:bodyPr>
          <a:lstStyle/>
          <a:p>
            <a:r>
              <a:rPr lang="zh-CN" altLang="en-US" sz="1400" b="1" dirty="0"/>
              <a:t>戴防尘口罩</a:t>
            </a:r>
            <a:endParaRPr lang="zh-CN" altLang="en-US" sz="1400" b="1" dirty="0"/>
          </a:p>
        </p:txBody>
      </p:sp>
      <p:pic>
        <p:nvPicPr>
          <p:cNvPr id="29711" name="Picture 21"/>
          <p:cNvPicPr>
            <a:picLocks noChangeAspect="1" noChangeArrowheads="1"/>
          </p:cNvPicPr>
          <p:nvPr/>
        </p:nvPicPr>
        <p:blipFill>
          <a:blip r:embed="rId6"/>
          <a:srcRect/>
          <a:stretch>
            <a:fillRect/>
          </a:stretch>
        </p:blipFill>
        <p:spPr bwMode="auto">
          <a:xfrm>
            <a:off x="3286125" y="4748213"/>
            <a:ext cx="1689100" cy="1681183"/>
          </a:xfrm>
          <a:prstGeom prst="rect">
            <a:avLst/>
          </a:prstGeom>
          <a:noFill/>
          <a:ln w="9525">
            <a:noFill/>
            <a:miter lim="800000"/>
            <a:headEnd/>
            <a:tailEnd/>
          </a:ln>
          <a:effectLst>
            <a:prstShdw prst="shdw13" dist="53882" dir="13500000">
              <a:schemeClr val="bg2">
                <a:alpha val="50000"/>
              </a:schemeClr>
            </a:prstShdw>
          </a:effectLst>
        </p:spPr>
      </p:pic>
      <p:sp>
        <p:nvSpPr>
          <p:cNvPr id="29712" name="TextBox 27"/>
          <p:cNvSpPr txBox="1">
            <a:spLocks noChangeArrowheads="1"/>
          </p:cNvSpPr>
          <p:nvPr/>
        </p:nvSpPr>
        <p:spPr bwMode="auto">
          <a:xfrm>
            <a:off x="3571875" y="4572008"/>
            <a:ext cx="1500188" cy="307975"/>
          </a:xfrm>
          <a:prstGeom prst="rect">
            <a:avLst/>
          </a:prstGeom>
          <a:solidFill>
            <a:schemeClr val="bg1">
              <a:alpha val="0"/>
            </a:schemeClr>
          </a:solidFill>
          <a:ln w="9525">
            <a:noFill/>
            <a:miter lim="800000"/>
          </a:ln>
        </p:spPr>
        <p:txBody>
          <a:bodyPr>
            <a:spAutoFit/>
          </a:bodyPr>
          <a:lstStyle/>
          <a:p>
            <a:r>
              <a:rPr lang="zh-CN" altLang="en-US" sz="1400" b="1" dirty="0"/>
              <a:t>戴防毒面具</a:t>
            </a:r>
            <a:endParaRPr lang="zh-CN" altLang="en-US" sz="1400" b="1" dirty="0"/>
          </a:p>
        </p:txBody>
      </p:sp>
      <p:pic>
        <p:nvPicPr>
          <p:cNvPr id="29713" name="Picture 22"/>
          <p:cNvPicPr>
            <a:picLocks noChangeAspect="1" noChangeArrowheads="1"/>
          </p:cNvPicPr>
          <p:nvPr/>
        </p:nvPicPr>
        <p:blipFill>
          <a:blip r:embed="rId7"/>
          <a:srcRect/>
          <a:stretch>
            <a:fillRect/>
          </a:stretch>
        </p:blipFill>
        <p:spPr bwMode="auto">
          <a:xfrm>
            <a:off x="5572125" y="4786312"/>
            <a:ext cx="1436688" cy="1571645"/>
          </a:xfrm>
          <a:prstGeom prst="rect">
            <a:avLst/>
          </a:prstGeom>
          <a:noFill/>
          <a:ln w="9525">
            <a:noFill/>
            <a:miter lim="800000"/>
            <a:headEnd/>
            <a:tailEnd/>
          </a:ln>
          <a:effectLst>
            <a:prstShdw prst="shdw13" dist="53882" dir="13500000">
              <a:schemeClr val="bg2">
                <a:alpha val="50000"/>
              </a:schemeClr>
            </a:prstShdw>
          </a:effectLst>
        </p:spPr>
      </p:pic>
      <p:sp>
        <p:nvSpPr>
          <p:cNvPr id="29714" name="TextBox 29"/>
          <p:cNvSpPr txBox="1">
            <a:spLocks noChangeArrowheads="1"/>
          </p:cNvSpPr>
          <p:nvPr/>
        </p:nvSpPr>
        <p:spPr bwMode="auto">
          <a:xfrm>
            <a:off x="5786438" y="4572008"/>
            <a:ext cx="1285875" cy="307975"/>
          </a:xfrm>
          <a:prstGeom prst="rect">
            <a:avLst/>
          </a:prstGeom>
          <a:solidFill>
            <a:schemeClr val="bg1">
              <a:alpha val="0"/>
            </a:schemeClr>
          </a:solidFill>
          <a:ln w="9525">
            <a:noFill/>
            <a:miter lim="800000"/>
          </a:ln>
        </p:spPr>
        <p:txBody>
          <a:bodyPr>
            <a:spAutoFit/>
          </a:bodyPr>
          <a:lstStyle/>
          <a:p>
            <a:r>
              <a:rPr lang="zh-CN" altLang="en-US" sz="1400" b="1" dirty="0"/>
              <a:t>戴护耳器</a:t>
            </a:r>
            <a:endParaRPr lang="zh-CN" altLang="en-US" sz="1400" b="1" dirty="0"/>
          </a:p>
        </p:txBody>
      </p:sp>
      <p:pic>
        <p:nvPicPr>
          <p:cNvPr id="29715" name="Picture 23"/>
          <p:cNvPicPr>
            <a:picLocks noChangeAspect="1" noChangeArrowheads="1"/>
          </p:cNvPicPr>
          <p:nvPr/>
        </p:nvPicPr>
        <p:blipFill>
          <a:blip r:embed="rId8"/>
          <a:srcRect/>
          <a:stretch>
            <a:fillRect/>
          </a:stretch>
        </p:blipFill>
        <p:spPr bwMode="auto">
          <a:xfrm>
            <a:off x="7358063" y="4929188"/>
            <a:ext cx="1314450" cy="1357332"/>
          </a:xfrm>
          <a:prstGeom prst="rect">
            <a:avLst/>
          </a:prstGeom>
          <a:noFill/>
          <a:ln w="9525">
            <a:noFill/>
            <a:miter lim="800000"/>
            <a:headEnd/>
            <a:tailEnd/>
          </a:ln>
          <a:effectLst>
            <a:prstShdw prst="shdw13" dist="53882" dir="13500000">
              <a:schemeClr val="bg2">
                <a:alpha val="50000"/>
              </a:schemeClr>
            </a:prstShdw>
          </a:effectLst>
        </p:spPr>
      </p:pic>
      <p:sp>
        <p:nvSpPr>
          <p:cNvPr id="29716" name="TextBox 31"/>
          <p:cNvSpPr txBox="1">
            <a:spLocks noChangeArrowheads="1"/>
          </p:cNvSpPr>
          <p:nvPr/>
        </p:nvSpPr>
        <p:spPr bwMode="auto">
          <a:xfrm>
            <a:off x="7500965" y="4572008"/>
            <a:ext cx="1071563" cy="307975"/>
          </a:xfrm>
          <a:prstGeom prst="rect">
            <a:avLst/>
          </a:prstGeom>
          <a:solidFill>
            <a:schemeClr val="bg1">
              <a:alpha val="0"/>
            </a:schemeClr>
          </a:solidFill>
          <a:ln w="9525">
            <a:noFill/>
            <a:miter lim="800000"/>
          </a:ln>
        </p:spPr>
        <p:txBody>
          <a:bodyPr>
            <a:spAutoFit/>
          </a:bodyPr>
          <a:lstStyle/>
          <a:p>
            <a:r>
              <a:rPr lang="zh-CN" altLang="en-US" sz="1400" b="1" dirty="0"/>
              <a:t>注意通风</a:t>
            </a:r>
            <a:endParaRPr lang="zh-CN" alt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7"/>
          <p:cNvSpPr txBox="1">
            <a:spLocks noChangeArrowheads="1"/>
          </p:cNvSpPr>
          <p:nvPr/>
        </p:nvSpPr>
        <p:spPr bwMode="auto">
          <a:xfrm>
            <a:off x="214282" y="214290"/>
            <a:ext cx="8715436" cy="1643527"/>
          </a:xfrm>
          <a:prstGeom prst="rect">
            <a:avLst/>
          </a:prstGeom>
          <a:noFill/>
          <a:ln w="9525">
            <a:noFill/>
            <a:miter lim="800000"/>
          </a:ln>
        </p:spPr>
        <p:txBody>
          <a:bodyPr wrap="square">
            <a:spAutoFit/>
          </a:bodyPr>
          <a:lstStyle/>
          <a:p>
            <a:pPr defTabSz="782320">
              <a:lnSpc>
                <a:spcPct val="150000"/>
              </a:lnSpc>
            </a:pPr>
            <a:r>
              <a:rPr lang="en-US" altLang="zh-CN" sz="2400" b="1" dirty="0" smtClean="0">
                <a:solidFill>
                  <a:srgbClr val="FF3300"/>
                </a:solidFill>
                <a:latin typeface="+mn-ea"/>
              </a:rPr>
              <a:t>《</a:t>
            </a:r>
            <a:r>
              <a:rPr lang="zh-CN" altLang="en-US" sz="2400" b="1" dirty="0">
                <a:solidFill>
                  <a:srgbClr val="FF3300"/>
                </a:solidFill>
                <a:latin typeface="+mn-ea"/>
              </a:rPr>
              <a:t>高毒物品作业岗位职业病危害告知规范</a:t>
            </a:r>
            <a:r>
              <a:rPr lang="en-US" altLang="zh-CN" sz="2400" b="1" dirty="0">
                <a:solidFill>
                  <a:srgbClr val="FF3300"/>
                </a:solidFill>
                <a:latin typeface="+mn-ea"/>
              </a:rPr>
              <a:t>》</a:t>
            </a:r>
            <a:r>
              <a:rPr lang="zh-CN" altLang="en-US" sz="2400" b="1" dirty="0">
                <a:solidFill>
                  <a:srgbClr val="FF3300"/>
                </a:solidFill>
                <a:latin typeface="+mn-ea"/>
              </a:rPr>
              <a:t>（</a:t>
            </a:r>
            <a:r>
              <a:rPr lang="en-US" altLang="zh-CN" sz="2400" b="1" dirty="0">
                <a:solidFill>
                  <a:srgbClr val="FF3300"/>
                </a:solidFill>
                <a:latin typeface="+mn-ea"/>
              </a:rPr>
              <a:t>GBZT 203</a:t>
            </a:r>
            <a:r>
              <a:rPr lang="zh-CN" altLang="en-US" sz="2400" b="1" dirty="0">
                <a:solidFill>
                  <a:srgbClr val="FF3300"/>
                </a:solidFill>
                <a:latin typeface="+mn-ea"/>
              </a:rPr>
              <a:t>）</a:t>
            </a:r>
            <a:r>
              <a:rPr lang="en-US" altLang="zh-CN" sz="2400" b="1" dirty="0">
                <a:solidFill>
                  <a:srgbClr val="FF3300"/>
                </a:solidFill>
                <a:latin typeface="+mn-ea"/>
              </a:rPr>
              <a:t>:</a:t>
            </a:r>
            <a:endParaRPr lang="en-US" altLang="zh-CN" sz="2400" b="1" dirty="0">
              <a:solidFill>
                <a:srgbClr val="FF3300"/>
              </a:solidFill>
              <a:latin typeface="+mn-ea"/>
            </a:endParaRPr>
          </a:p>
          <a:p>
            <a:pPr defTabSz="782320" eaLnBrk="0" hangingPunct="0">
              <a:lnSpc>
                <a:spcPct val="135000"/>
              </a:lnSpc>
              <a:buFont typeface="Wingdings" panose="05000000000000000000" pitchFamily="2" charset="2"/>
              <a:buNone/>
            </a:pPr>
            <a:r>
              <a:rPr lang="zh-CN" altLang="en-US" sz="2400" b="1" dirty="0">
                <a:solidFill>
                  <a:srgbClr val="0000CC"/>
                </a:solidFill>
                <a:latin typeface="+mn-ea"/>
              </a:rPr>
              <a:t>高毒物品告知卡</a:t>
            </a:r>
            <a:r>
              <a:rPr lang="en-US" altLang="zh-CN" sz="2400" b="1" dirty="0">
                <a:solidFill>
                  <a:srgbClr val="0000CC"/>
                </a:solidFill>
                <a:latin typeface="+mn-ea"/>
              </a:rPr>
              <a:t>,</a:t>
            </a:r>
            <a:r>
              <a:rPr lang="zh-CN" altLang="en-US" sz="2400" b="1" dirty="0">
                <a:solidFill>
                  <a:srgbClr val="0000CC"/>
                </a:solidFill>
                <a:latin typeface="+mn-ea"/>
              </a:rPr>
              <a:t>载明高毒物品的名称、理化特性、健康危害、</a:t>
            </a:r>
            <a:endParaRPr lang="en-US" altLang="zh-CN" sz="2400" b="1" dirty="0">
              <a:solidFill>
                <a:srgbClr val="0000CC"/>
              </a:solidFill>
              <a:latin typeface="+mn-ea"/>
            </a:endParaRPr>
          </a:p>
          <a:p>
            <a:pPr defTabSz="782320" eaLnBrk="0" hangingPunct="0">
              <a:lnSpc>
                <a:spcPct val="135000"/>
              </a:lnSpc>
              <a:buFont typeface="Wingdings" panose="05000000000000000000" pitchFamily="2" charset="2"/>
              <a:buNone/>
            </a:pPr>
            <a:r>
              <a:rPr lang="zh-CN" altLang="en-US" sz="2400" b="1" dirty="0">
                <a:solidFill>
                  <a:srgbClr val="0000CC"/>
                </a:solidFill>
                <a:latin typeface="+mn-ea"/>
              </a:rPr>
              <a:t>防护措施及应急处理等告知内容与警示标识。</a:t>
            </a:r>
            <a:endParaRPr lang="zh-CN" altLang="en-US" sz="2400" b="1" dirty="0">
              <a:solidFill>
                <a:srgbClr val="0000CC"/>
              </a:solidFill>
              <a:latin typeface="+mn-ea"/>
            </a:endParaRPr>
          </a:p>
        </p:txBody>
      </p:sp>
      <p:sp>
        <p:nvSpPr>
          <p:cNvPr id="30724" name="Rectangle 7"/>
          <p:cNvSpPr>
            <a:spLocks noChangeArrowheads="1"/>
          </p:cNvSpPr>
          <p:nvPr/>
        </p:nvSpPr>
        <p:spPr bwMode="auto">
          <a:xfrm>
            <a:off x="142844" y="2414602"/>
            <a:ext cx="554038" cy="3014662"/>
          </a:xfrm>
          <a:prstGeom prst="rect">
            <a:avLst/>
          </a:prstGeom>
          <a:noFill/>
          <a:ln w="9525">
            <a:noFill/>
            <a:miter lim="800000"/>
          </a:ln>
        </p:spPr>
        <p:txBody>
          <a:bodyPr vert="eaVert">
            <a:spAutoFit/>
          </a:bodyPr>
          <a:lstStyle/>
          <a:p>
            <a:r>
              <a:rPr lang="zh-CN" altLang="en-US" sz="2400" b="1" dirty="0">
                <a:solidFill>
                  <a:srgbClr val="0000CC"/>
                </a:solidFill>
              </a:rPr>
              <a:t>高毒物品告知卡样式</a:t>
            </a:r>
            <a:endParaRPr lang="zh-CN" altLang="en-US" sz="2400" b="1" dirty="0">
              <a:solidFill>
                <a:srgbClr val="0000CC"/>
              </a:solidFill>
            </a:endParaRPr>
          </a:p>
        </p:txBody>
      </p:sp>
      <p:pic>
        <p:nvPicPr>
          <p:cNvPr id="30725" name="Picture 7"/>
          <p:cNvPicPr>
            <a:picLocks noChangeAspect="1" noChangeArrowheads="1"/>
          </p:cNvPicPr>
          <p:nvPr/>
        </p:nvPicPr>
        <p:blipFill>
          <a:blip r:embed="rId1"/>
          <a:srcRect/>
          <a:stretch>
            <a:fillRect/>
          </a:stretch>
        </p:blipFill>
        <p:spPr bwMode="auto">
          <a:xfrm>
            <a:off x="785786" y="1928801"/>
            <a:ext cx="8001056" cy="4843231"/>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p:cNvSpPr txBox="1">
            <a:spLocks noChangeArrowheads="1"/>
          </p:cNvSpPr>
          <p:nvPr/>
        </p:nvSpPr>
        <p:spPr bwMode="auto">
          <a:xfrm>
            <a:off x="1428774" y="273044"/>
            <a:ext cx="6500812" cy="2370138"/>
          </a:xfrm>
          <a:prstGeom prst="rect">
            <a:avLst/>
          </a:prstGeom>
          <a:noFill/>
          <a:ln w="9525">
            <a:noFill/>
            <a:miter lim="800000"/>
          </a:ln>
        </p:spPr>
        <p:txBody>
          <a:bodyPr>
            <a:spAutoFit/>
          </a:bodyPr>
          <a:lstStyle/>
          <a:p>
            <a:r>
              <a:rPr lang="zh-CN" altLang="en-US" sz="2800" b="1" dirty="0" smtClean="0">
                <a:solidFill>
                  <a:srgbClr val="002060"/>
                </a:solidFill>
                <a:latin typeface="+mn-ea"/>
              </a:rPr>
              <a:t>个人防护用品具体</a:t>
            </a:r>
            <a:r>
              <a:rPr lang="zh-CN" altLang="en-US" sz="2800" b="1" dirty="0">
                <a:solidFill>
                  <a:srgbClr val="002060"/>
                </a:solidFill>
                <a:latin typeface="+mn-ea"/>
              </a:rPr>
              <a:t>细化明确</a:t>
            </a:r>
            <a:r>
              <a:rPr lang="en-US" altLang="zh-CN" sz="2800" b="1" dirty="0">
                <a:solidFill>
                  <a:srgbClr val="002060"/>
                </a:solidFill>
                <a:latin typeface="+mn-ea"/>
              </a:rPr>
              <a:t>3</a:t>
            </a:r>
            <a:r>
              <a:rPr lang="zh-CN" altLang="en-US" sz="2800" b="1" dirty="0">
                <a:solidFill>
                  <a:srgbClr val="002060"/>
                </a:solidFill>
                <a:latin typeface="+mn-ea"/>
              </a:rPr>
              <a:t>点要求：</a:t>
            </a:r>
            <a:endParaRPr lang="en-US" altLang="zh-CN" sz="2800" b="1" dirty="0">
              <a:solidFill>
                <a:srgbClr val="002060"/>
              </a:solidFill>
              <a:latin typeface="+mn-ea"/>
            </a:endParaRPr>
          </a:p>
          <a:p>
            <a:endParaRPr lang="en-US" altLang="zh-CN" sz="2000" b="1" dirty="0">
              <a:solidFill>
                <a:srgbClr val="002060"/>
              </a:solidFill>
              <a:latin typeface="+mn-ea"/>
            </a:endParaRPr>
          </a:p>
          <a:p>
            <a:r>
              <a:rPr lang="en-US" altLang="zh-CN" sz="2000" b="1" dirty="0">
                <a:solidFill>
                  <a:srgbClr val="002060"/>
                </a:solidFill>
                <a:latin typeface="+mn-ea"/>
              </a:rPr>
              <a:t>1.</a:t>
            </a:r>
            <a:r>
              <a:rPr lang="zh-CN" altLang="en-US" sz="2000" b="1" dirty="0">
                <a:solidFill>
                  <a:srgbClr val="002060"/>
                </a:solidFill>
                <a:latin typeface="+mn-ea"/>
              </a:rPr>
              <a:t>用人单位应当督促、指导劳动者正确佩戴；</a:t>
            </a:r>
            <a:endParaRPr lang="en-US" altLang="zh-CN" sz="2000" b="1" dirty="0">
              <a:solidFill>
                <a:srgbClr val="002060"/>
              </a:solidFill>
              <a:latin typeface="+mn-ea"/>
            </a:endParaRPr>
          </a:p>
          <a:p>
            <a:endParaRPr lang="en-US" altLang="zh-CN" sz="2000" b="1" dirty="0">
              <a:solidFill>
                <a:srgbClr val="002060"/>
              </a:solidFill>
              <a:latin typeface="+mn-ea"/>
            </a:endParaRPr>
          </a:p>
          <a:p>
            <a:r>
              <a:rPr lang="en-US" altLang="zh-CN" sz="2000" b="1" dirty="0">
                <a:solidFill>
                  <a:srgbClr val="002060"/>
                </a:solidFill>
                <a:latin typeface="+mn-ea"/>
              </a:rPr>
              <a:t>2.</a:t>
            </a:r>
            <a:r>
              <a:rPr lang="zh-CN" altLang="en-US" sz="2000" b="1" dirty="0">
                <a:solidFill>
                  <a:srgbClr val="002060"/>
                </a:solidFill>
                <a:latin typeface="+mn-ea"/>
              </a:rPr>
              <a:t>不得发放钱物替代发放用品；</a:t>
            </a:r>
            <a:endParaRPr lang="en-US" altLang="zh-CN" sz="2000" b="1" dirty="0">
              <a:solidFill>
                <a:srgbClr val="002060"/>
              </a:solidFill>
              <a:latin typeface="+mn-ea"/>
            </a:endParaRPr>
          </a:p>
          <a:p>
            <a:endParaRPr lang="en-US" altLang="zh-CN" sz="2000" b="1" dirty="0">
              <a:solidFill>
                <a:srgbClr val="002060"/>
              </a:solidFill>
              <a:latin typeface="+mn-ea"/>
            </a:endParaRPr>
          </a:p>
          <a:p>
            <a:r>
              <a:rPr lang="en-US" altLang="zh-CN" sz="2000" b="1" dirty="0">
                <a:solidFill>
                  <a:srgbClr val="002060"/>
                </a:solidFill>
                <a:latin typeface="+mn-ea"/>
              </a:rPr>
              <a:t>3.</a:t>
            </a:r>
            <a:r>
              <a:rPr lang="zh-CN" altLang="en-US" sz="2000" b="1" dirty="0">
                <a:solidFill>
                  <a:srgbClr val="002060"/>
                </a:solidFill>
                <a:latin typeface="+mn-ea"/>
              </a:rPr>
              <a:t>不得使用价低质次的防护用品。</a:t>
            </a:r>
            <a:endParaRPr lang="zh-CN" altLang="en-US" sz="2000" b="1" dirty="0">
              <a:solidFill>
                <a:srgbClr val="002060"/>
              </a:solidFill>
              <a:latin typeface="+mn-ea"/>
            </a:endParaRPr>
          </a:p>
        </p:txBody>
      </p:sp>
      <p:grpSp>
        <p:nvGrpSpPr>
          <p:cNvPr id="2" name="Group 1054"/>
          <p:cNvGrpSpPr>
            <a:grpSpLocks noChangeAspect="1"/>
          </p:cNvGrpSpPr>
          <p:nvPr/>
        </p:nvGrpSpPr>
        <p:grpSpPr bwMode="auto">
          <a:xfrm>
            <a:off x="357188" y="4429125"/>
            <a:ext cx="2265362" cy="2212975"/>
            <a:chOff x="3198" y="783"/>
            <a:chExt cx="1984" cy="2035"/>
          </a:xfrm>
        </p:grpSpPr>
        <p:sp>
          <p:nvSpPr>
            <p:cNvPr id="32778" name="AutoShape 1055"/>
            <p:cNvSpPr>
              <a:spLocks noChangeAspect="1" noChangeArrowheads="1" noTextEdit="1"/>
            </p:cNvSpPr>
            <p:nvPr/>
          </p:nvSpPr>
          <p:spPr bwMode="auto">
            <a:xfrm>
              <a:off x="3198" y="783"/>
              <a:ext cx="1984" cy="2035"/>
            </a:xfrm>
            <a:prstGeom prst="rect">
              <a:avLst/>
            </a:prstGeom>
            <a:noFill/>
            <a:ln w="9525">
              <a:noFill/>
              <a:miter lim="800000"/>
            </a:ln>
          </p:spPr>
          <p:txBody>
            <a:bodyPr/>
            <a:lstStyle/>
            <a:p>
              <a:endParaRPr lang="zh-CN" altLang="en-US"/>
            </a:p>
          </p:txBody>
        </p:sp>
        <p:grpSp>
          <p:nvGrpSpPr>
            <p:cNvPr id="3" name="Group 1056"/>
            <p:cNvGrpSpPr/>
            <p:nvPr/>
          </p:nvGrpSpPr>
          <p:grpSpPr bwMode="auto">
            <a:xfrm>
              <a:off x="3230" y="817"/>
              <a:ext cx="1866" cy="1958"/>
              <a:chOff x="3230" y="817"/>
              <a:chExt cx="1866" cy="1958"/>
            </a:xfrm>
          </p:grpSpPr>
          <p:sp>
            <p:nvSpPr>
              <p:cNvPr id="32808" name="Freeform 1057"/>
              <p:cNvSpPr>
                <a:spLocks noEditPoints="1"/>
              </p:cNvSpPr>
              <p:nvPr/>
            </p:nvSpPr>
            <p:spPr bwMode="auto">
              <a:xfrm>
                <a:off x="3230" y="817"/>
                <a:ext cx="1866" cy="1958"/>
              </a:xfrm>
              <a:custGeom>
                <a:avLst/>
                <a:gdLst>
                  <a:gd name="T0" fmla="*/ 4 w 3733"/>
                  <a:gd name="T1" fmla="*/ 0 h 3918"/>
                  <a:gd name="T2" fmla="*/ 5 w 3733"/>
                  <a:gd name="T3" fmla="*/ 0 h 3918"/>
                  <a:gd name="T4" fmla="*/ 5 w 3733"/>
                  <a:gd name="T5" fmla="*/ 0 h 3918"/>
                  <a:gd name="T6" fmla="*/ 6 w 3733"/>
                  <a:gd name="T7" fmla="*/ 1 h 3918"/>
                  <a:gd name="T8" fmla="*/ 7 w 3733"/>
                  <a:gd name="T9" fmla="*/ 2 h 3918"/>
                  <a:gd name="T10" fmla="*/ 7 w 3733"/>
                  <a:gd name="T11" fmla="*/ 3 h 3918"/>
                  <a:gd name="T12" fmla="*/ 7 w 3733"/>
                  <a:gd name="T13" fmla="*/ 4 h 3918"/>
                  <a:gd name="T14" fmla="*/ 7 w 3733"/>
                  <a:gd name="T15" fmla="*/ 5 h 3918"/>
                  <a:gd name="T16" fmla="*/ 6 w 3733"/>
                  <a:gd name="T17" fmla="*/ 5 h 3918"/>
                  <a:gd name="T18" fmla="*/ 6 w 3733"/>
                  <a:gd name="T19" fmla="*/ 6 h 3918"/>
                  <a:gd name="T20" fmla="*/ 5 w 3733"/>
                  <a:gd name="T21" fmla="*/ 7 h 3918"/>
                  <a:gd name="T22" fmla="*/ 4 w 3733"/>
                  <a:gd name="T23" fmla="*/ 7 h 3918"/>
                  <a:gd name="T24" fmla="*/ 3 w 3733"/>
                  <a:gd name="T25" fmla="*/ 7 h 3918"/>
                  <a:gd name="T26" fmla="*/ 2 w 3733"/>
                  <a:gd name="T27" fmla="*/ 7 h 3918"/>
                  <a:gd name="T28" fmla="*/ 1 w 3733"/>
                  <a:gd name="T29" fmla="*/ 7 h 3918"/>
                  <a:gd name="T30" fmla="*/ 1 w 3733"/>
                  <a:gd name="T31" fmla="*/ 6 h 3918"/>
                  <a:gd name="T32" fmla="*/ 0 w 3733"/>
                  <a:gd name="T33" fmla="*/ 5 h 3918"/>
                  <a:gd name="T34" fmla="*/ 0 w 3733"/>
                  <a:gd name="T35" fmla="*/ 5 h 3918"/>
                  <a:gd name="T36" fmla="*/ 0 w 3733"/>
                  <a:gd name="T37" fmla="*/ 4 h 3918"/>
                  <a:gd name="T38" fmla="*/ 0 w 3733"/>
                  <a:gd name="T39" fmla="*/ 3 h 3918"/>
                  <a:gd name="T40" fmla="*/ 0 w 3733"/>
                  <a:gd name="T41" fmla="*/ 2 h 3918"/>
                  <a:gd name="T42" fmla="*/ 0 w 3733"/>
                  <a:gd name="T43" fmla="*/ 1 h 3918"/>
                  <a:gd name="T44" fmla="*/ 1 w 3733"/>
                  <a:gd name="T45" fmla="*/ 0 h 3918"/>
                  <a:gd name="T46" fmla="*/ 2 w 3733"/>
                  <a:gd name="T47" fmla="*/ 0 h 3918"/>
                  <a:gd name="T48" fmla="*/ 2 w 3733"/>
                  <a:gd name="T49" fmla="*/ 0 h 3918"/>
                  <a:gd name="T50" fmla="*/ 3 w 3733"/>
                  <a:gd name="T51" fmla="*/ 0 h 3918"/>
                  <a:gd name="T52" fmla="*/ 4 w 3733"/>
                  <a:gd name="T53" fmla="*/ 0 h 3918"/>
                  <a:gd name="T54" fmla="*/ 5 w 3733"/>
                  <a:gd name="T55" fmla="*/ 1 h 3918"/>
                  <a:gd name="T56" fmla="*/ 5 w 3733"/>
                  <a:gd name="T57" fmla="*/ 1 h 3918"/>
                  <a:gd name="T58" fmla="*/ 6 w 3733"/>
                  <a:gd name="T59" fmla="*/ 2 h 3918"/>
                  <a:gd name="T60" fmla="*/ 6 w 3733"/>
                  <a:gd name="T61" fmla="*/ 2 h 3918"/>
                  <a:gd name="T62" fmla="*/ 6 w 3733"/>
                  <a:gd name="T63" fmla="*/ 3 h 3918"/>
                  <a:gd name="T64" fmla="*/ 6 w 3733"/>
                  <a:gd name="T65" fmla="*/ 4 h 3918"/>
                  <a:gd name="T66" fmla="*/ 6 w 3733"/>
                  <a:gd name="T67" fmla="*/ 5 h 3918"/>
                  <a:gd name="T68" fmla="*/ 6 w 3733"/>
                  <a:gd name="T69" fmla="*/ 5 h 3918"/>
                  <a:gd name="T70" fmla="*/ 5 w 3733"/>
                  <a:gd name="T71" fmla="*/ 6 h 3918"/>
                  <a:gd name="T72" fmla="*/ 4 w 3733"/>
                  <a:gd name="T73" fmla="*/ 6 h 3918"/>
                  <a:gd name="T74" fmla="*/ 4 w 3733"/>
                  <a:gd name="T75" fmla="*/ 6 h 3918"/>
                  <a:gd name="T76" fmla="*/ 3 w 3733"/>
                  <a:gd name="T77" fmla="*/ 7 h 3918"/>
                  <a:gd name="T78" fmla="*/ 2 w 3733"/>
                  <a:gd name="T79" fmla="*/ 6 h 3918"/>
                  <a:gd name="T80" fmla="*/ 2 w 3733"/>
                  <a:gd name="T81" fmla="*/ 6 h 3918"/>
                  <a:gd name="T82" fmla="*/ 1 w 3733"/>
                  <a:gd name="T83" fmla="*/ 6 h 3918"/>
                  <a:gd name="T84" fmla="*/ 1 w 3733"/>
                  <a:gd name="T85" fmla="*/ 5 h 3918"/>
                  <a:gd name="T86" fmla="*/ 0 w 3733"/>
                  <a:gd name="T87" fmla="*/ 4 h 3918"/>
                  <a:gd name="T88" fmla="*/ 0 w 3733"/>
                  <a:gd name="T89" fmla="*/ 3 h 3918"/>
                  <a:gd name="T90" fmla="*/ 0 w 3733"/>
                  <a:gd name="T91" fmla="*/ 3 h 3918"/>
                  <a:gd name="T92" fmla="*/ 0 w 3733"/>
                  <a:gd name="T93" fmla="*/ 2 h 3918"/>
                  <a:gd name="T94" fmla="*/ 1 w 3733"/>
                  <a:gd name="T95" fmla="*/ 1 h 3918"/>
                  <a:gd name="T96" fmla="*/ 1 w 3733"/>
                  <a:gd name="T97" fmla="*/ 1 h 3918"/>
                  <a:gd name="T98" fmla="*/ 2 w 3733"/>
                  <a:gd name="T99" fmla="*/ 0 h 3918"/>
                  <a:gd name="T100" fmla="*/ 3 w 3733"/>
                  <a:gd name="T101" fmla="*/ 0 h 39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33"/>
                  <a:gd name="T154" fmla="*/ 0 h 3918"/>
                  <a:gd name="T155" fmla="*/ 3733 w 3733"/>
                  <a:gd name="T156" fmla="*/ 3918 h 39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33" h="3918">
                    <a:moveTo>
                      <a:pt x="1866" y="0"/>
                    </a:moveTo>
                    <a:lnTo>
                      <a:pt x="1962" y="3"/>
                    </a:lnTo>
                    <a:lnTo>
                      <a:pt x="2057" y="11"/>
                    </a:lnTo>
                    <a:lnTo>
                      <a:pt x="2150" y="23"/>
                    </a:lnTo>
                    <a:lnTo>
                      <a:pt x="2241" y="40"/>
                    </a:lnTo>
                    <a:lnTo>
                      <a:pt x="2332" y="62"/>
                    </a:lnTo>
                    <a:lnTo>
                      <a:pt x="2420" y="89"/>
                    </a:lnTo>
                    <a:lnTo>
                      <a:pt x="2507" y="120"/>
                    </a:lnTo>
                    <a:lnTo>
                      <a:pt x="2592" y="155"/>
                    </a:lnTo>
                    <a:lnTo>
                      <a:pt x="2673" y="193"/>
                    </a:lnTo>
                    <a:lnTo>
                      <a:pt x="2754" y="236"/>
                    </a:lnTo>
                    <a:lnTo>
                      <a:pt x="2832" y="285"/>
                    </a:lnTo>
                    <a:lnTo>
                      <a:pt x="2909" y="336"/>
                    </a:lnTo>
                    <a:lnTo>
                      <a:pt x="2982" y="389"/>
                    </a:lnTo>
                    <a:lnTo>
                      <a:pt x="3052" y="449"/>
                    </a:lnTo>
                    <a:lnTo>
                      <a:pt x="3120" y="510"/>
                    </a:lnTo>
                    <a:lnTo>
                      <a:pt x="3185" y="575"/>
                    </a:lnTo>
                    <a:lnTo>
                      <a:pt x="3246" y="643"/>
                    </a:lnTo>
                    <a:lnTo>
                      <a:pt x="3305" y="714"/>
                    </a:lnTo>
                    <a:lnTo>
                      <a:pt x="3360" y="788"/>
                    </a:lnTo>
                    <a:lnTo>
                      <a:pt x="3413" y="865"/>
                    </a:lnTo>
                    <a:lnTo>
                      <a:pt x="3461" y="944"/>
                    </a:lnTo>
                    <a:lnTo>
                      <a:pt x="3506" y="1026"/>
                    </a:lnTo>
                    <a:lnTo>
                      <a:pt x="3548" y="1110"/>
                    </a:lnTo>
                    <a:lnTo>
                      <a:pt x="3585" y="1198"/>
                    </a:lnTo>
                    <a:lnTo>
                      <a:pt x="3619" y="1286"/>
                    </a:lnTo>
                    <a:lnTo>
                      <a:pt x="3648" y="1378"/>
                    </a:lnTo>
                    <a:lnTo>
                      <a:pt x="3674" y="1470"/>
                    </a:lnTo>
                    <a:lnTo>
                      <a:pt x="3694" y="1564"/>
                    </a:lnTo>
                    <a:lnTo>
                      <a:pt x="3711" y="1661"/>
                    </a:lnTo>
                    <a:lnTo>
                      <a:pt x="3722" y="1759"/>
                    </a:lnTo>
                    <a:lnTo>
                      <a:pt x="3730" y="1858"/>
                    </a:lnTo>
                    <a:lnTo>
                      <a:pt x="3733" y="1959"/>
                    </a:lnTo>
                    <a:lnTo>
                      <a:pt x="3730" y="2060"/>
                    </a:lnTo>
                    <a:lnTo>
                      <a:pt x="3722" y="2159"/>
                    </a:lnTo>
                    <a:lnTo>
                      <a:pt x="3711" y="2257"/>
                    </a:lnTo>
                    <a:lnTo>
                      <a:pt x="3694" y="2352"/>
                    </a:lnTo>
                    <a:lnTo>
                      <a:pt x="3674" y="2448"/>
                    </a:lnTo>
                    <a:lnTo>
                      <a:pt x="3648" y="2540"/>
                    </a:lnTo>
                    <a:lnTo>
                      <a:pt x="3619" y="2632"/>
                    </a:lnTo>
                    <a:lnTo>
                      <a:pt x="3585" y="2720"/>
                    </a:lnTo>
                    <a:lnTo>
                      <a:pt x="3548" y="2806"/>
                    </a:lnTo>
                    <a:lnTo>
                      <a:pt x="3506" y="2891"/>
                    </a:lnTo>
                    <a:lnTo>
                      <a:pt x="3461" y="2973"/>
                    </a:lnTo>
                    <a:lnTo>
                      <a:pt x="3413" y="3053"/>
                    </a:lnTo>
                    <a:lnTo>
                      <a:pt x="3360" y="3130"/>
                    </a:lnTo>
                    <a:lnTo>
                      <a:pt x="3305" y="3204"/>
                    </a:lnTo>
                    <a:lnTo>
                      <a:pt x="3246" y="3275"/>
                    </a:lnTo>
                    <a:lnTo>
                      <a:pt x="3185" y="3343"/>
                    </a:lnTo>
                    <a:lnTo>
                      <a:pt x="3120" y="3408"/>
                    </a:lnTo>
                    <a:lnTo>
                      <a:pt x="3052" y="3469"/>
                    </a:lnTo>
                    <a:lnTo>
                      <a:pt x="2982" y="3527"/>
                    </a:lnTo>
                    <a:lnTo>
                      <a:pt x="2909" y="3582"/>
                    </a:lnTo>
                    <a:lnTo>
                      <a:pt x="2832" y="3633"/>
                    </a:lnTo>
                    <a:lnTo>
                      <a:pt x="2754" y="3680"/>
                    </a:lnTo>
                    <a:lnTo>
                      <a:pt x="2673" y="3725"/>
                    </a:lnTo>
                    <a:lnTo>
                      <a:pt x="2592" y="3763"/>
                    </a:lnTo>
                    <a:lnTo>
                      <a:pt x="2507" y="3798"/>
                    </a:lnTo>
                    <a:lnTo>
                      <a:pt x="2420" y="3829"/>
                    </a:lnTo>
                    <a:lnTo>
                      <a:pt x="2332" y="3856"/>
                    </a:lnTo>
                    <a:lnTo>
                      <a:pt x="2241" y="3878"/>
                    </a:lnTo>
                    <a:lnTo>
                      <a:pt x="2150" y="3895"/>
                    </a:lnTo>
                    <a:lnTo>
                      <a:pt x="2057" y="3907"/>
                    </a:lnTo>
                    <a:lnTo>
                      <a:pt x="1962" y="3915"/>
                    </a:lnTo>
                    <a:lnTo>
                      <a:pt x="1866" y="3918"/>
                    </a:lnTo>
                    <a:lnTo>
                      <a:pt x="1770" y="3915"/>
                    </a:lnTo>
                    <a:lnTo>
                      <a:pt x="1676" y="3907"/>
                    </a:lnTo>
                    <a:lnTo>
                      <a:pt x="1582" y="3895"/>
                    </a:lnTo>
                    <a:lnTo>
                      <a:pt x="1491" y="3878"/>
                    </a:lnTo>
                    <a:lnTo>
                      <a:pt x="1401" y="3856"/>
                    </a:lnTo>
                    <a:lnTo>
                      <a:pt x="1312" y="3829"/>
                    </a:lnTo>
                    <a:lnTo>
                      <a:pt x="1225" y="3798"/>
                    </a:lnTo>
                    <a:lnTo>
                      <a:pt x="1141" y="3763"/>
                    </a:lnTo>
                    <a:lnTo>
                      <a:pt x="1059" y="3725"/>
                    </a:lnTo>
                    <a:lnTo>
                      <a:pt x="979" y="3680"/>
                    </a:lnTo>
                    <a:lnTo>
                      <a:pt x="900" y="3633"/>
                    </a:lnTo>
                    <a:lnTo>
                      <a:pt x="824" y="3582"/>
                    </a:lnTo>
                    <a:lnTo>
                      <a:pt x="751" y="3527"/>
                    </a:lnTo>
                    <a:lnTo>
                      <a:pt x="680" y="3469"/>
                    </a:lnTo>
                    <a:lnTo>
                      <a:pt x="613" y="3408"/>
                    </a:lnTo>
                    <a:lnTo>
                      <a:pt x="547" y="3343"/>
                    </a:lnTo>
                    <a:lnTo>
                      <a:pt x="486" y="3275"/>
                    </a:lnTo>
                    <a:lnTo>
                      <a:pt x="427" y="3204"/>
                    </a:lnTo>
                    <a:lnTo>
                      <a:pt x="372" y="3130"/>
                    </a:lnTo>
                    <a:lnTo>
                      <a:pt x="320" y="3053"/>
                    </a:lnTo>
                    <a:lnTo>
                      <a:pt x="271" y="2973"/>
                    </a:lnTo>
                    <a:lnTo>
                      <a:pt x="226" y="2891"/>
                    </a:lnTo>
                    <a:lnTo>
                      <a:pt x="184" y="2806"/>
                    </a:lnTo>
                    <a:lnTo>
                      <a:pt x="147" y="2720"/>
                    </a:lnTo>
                    <a:lnTo>
                      <a:pt x="114" y="2632"/>
                    </a:lnTo>
                    <a:lnTo>
                      <a:pt x="84" y="2540"/>
                    </a:lnTo>
                    <a:lnTo>
                      <a:pt x="59" y="2448"/>
                    </a:lnTo>
                    <a:lnTo>
                      <a:pt x="38" y="2352"/>
                    </a:lnTo>
                    <a:lnTo>
                      <a:pt x="22" y="2257"/>
                    </a:lnTo>
                    <a:lnTo>
                      <a:pt x="10" y="2159"/>
                    </a:lnTo>
                    <a:lnTo>
                      <a:pt x="3" y="2060"/>
                    </a:lnTo>
                    <a:lnTo>
                      <a:pt x="0" y="1959"/>
                    </a:lnTo>
                    <a:lnTo>
                      <a:pt x="3" y="1858"/>
                    </a:lnTo>
                    <a:lnTo>
                      <a:pt x="10" y="1759"/>
                    </a:lnTo>
                    <a:lnTo>
                      <a:pt x="22" y="1661"/>
                    </a:lnTo>
                    <a:lnTo>
                      <a:pt x="38" y="1564"/>
                    </a:lnTo>
                    <a:lnTo>
                      <a:pt x="59" y="1470"/>
                    </a:lnTo>
                    <a:lnTo>
                      <a:pt x="84" y="1378"/>
                    </a:lnTo>
                    <a:lnTo>
                      <a:pt x="114" y="1286"/>
                    </a:lnTo>
                    <a:lnTo>
                      <a:pt x="147" y="1198"/>
                    </a:lnTo>
                    <a:lnTo>
                      <a:pt x="184" y="1110"/>
                    </a:lnTo>
                    <a:lnTo>
                      <a:pt x="226" y="1026"/>
                    </a:lnTo>
                    <a:lnTo>
                      <a:pt x="271" y="944"/>
                    </a:lnTo>
                    <a:lnTo>
                      <a:pt x="320" y="865"/>
                    </a:lnTo>
                    <a:lnTo>
                      <a:pt x="372" y="788"/>
                    </a:lnTo>
                    <a:lnTo>
                      <a:pt x="427" y="714"/>
                    </a:lnTo>
                    <a:lnTo>
                      <a:pt x="486" y="643"/>
                    </a:lnTo>
                    <a:lnTo>
                      <a:pt x="547" y="575"/>
                    </a:lnTo>
                    <a:lnTo>
                      <a:pt x="613" y="510"/>
                    </a:lnTo>
                    <a:lnTo>
                      <a:pt x="680" y="449"/>
                    </a:lnTo>
                    <a:lnTo>
                      <a:pt x="751" y="389"/>
                    </a:lnTo>
                    <a:lnTo>
                      <a:pt x="824" y="336"/>
                    </a:lnTo>
                    <a:lnTo>
                      <a:pt x="900" y="285"/>
                    </a:lnTo>
                    <a:lnTo>
                      <a:pt x="979" y="236"/>
                    </a:lnTo>
                    <a:lnTo>
                      <a:pt x="1059" y="193"/>
                    </a:lnTo>
                    <a:lnTo>
                      <a:pt x="1141" y="155"/>
                    </a:lnTo>
                    <a:lnTo>
                      <a:pt x="1225" y="120"/>
                    </a:lnTo>
                    <a:lnTo>
                      <a:pt x="1312" y="89"/>
                    </a:lnTo>
                    <a:lnTo>
                      <a:pt x="1401" y="62"/>
                    </a:lnTo>
                    <a:lnTo>
                      <a:pt x="1491" y="40"/>
                    </a:lnTo>
                    <a:lnTo>
                      <a:pt x="1582" y="23"/>
                    </a:lnTo>
                    <a:lnTo>
                      <a:pt x="1676" y="11"/>
                    </a:lnTo>
                    <a:lnTo>
                      <a:pt x="1770" y="3"/>
                    </a:lnTo>
                    <a:lnTo>
                      <a:pt x="1866" y="0"/>
                    </a:lnTo>
                    <a:close/>
                    <a:moveTo>
                      <a:pt x="1866" y="316"/>
                    </a:moveTo>
                    <a:lnTo>
                      <a:pt x="1947" y="318"/>
                    </a:lnTo>
                    <a:lnTo>
                      <a:pt x="2026" y="324"/>
                    </a:lnTo>
                    <a:lnTo>
                      <a:pt x="2104" y="334"/>
                    </a:lnTo>
                    <a:lnTo>
                      <a:pt x="2181" y="349"/>
                    </a:lnTo>
                    <a:lnTo>
                      <a:pt x="2258" y="368"/>
                    </a:lnTo>
                    <a:lnTo>
                      <a:pt x="2332" y="389"/>
                    </a:lnTo>
                    <a:lnTo>
                      <a:pt x="2405" y="415"/>
                    </a:lnTo>
                    <a:lnTo>
                      <a:pt x="2475" y="445"/>
                    </a:lnTo>
                    <a:lnTo>
                      <a:pt x="2544" y="478"/>
                    </a:lnTo>
                    <a:lnTo>
                      <a:pt x="2612" y="514"/>
                    </a:lnTo>
                    <a:lnTo>
                      <a:pt x="2678" y="553"/>
                    </a:lnTo>
                    <a:lnTo>
                      <a:pt x="2741" y="596"/>
                    </a:lnTo>
                    <a:lnTo>
                      <a:pt x="2803" y="642"/>
                    </a:lnTo>
                    <a:lnTo>
                      <a:pt x="2863" y="692"/>
                    </a:lnTo>
                    <a:lnTo>
                      <a:pt x="2919" y="743"/>
                    </a:lnTo>
                    <a:lnTo>
                      <a:pt x="2974" y="798"/>
                    </a:lnTo>
                    <a:lnTo>
                      <a:pt x="3025" y="854"/>
                    </a:lnTo>
                    <a:lnTo>
                      <a:pt x="3075" y="914"/>
                    </a:lnTo>
                    <a:lnTo>
                      <a:pt x="3121" y="976"/>
                    </a:lnTo>
                    <a:lnTo>
                      <a:pt x="3165" y="1041"/>
                    </a:lnTo>
                    <a:lnTo>
                      <a:pt x="3205" y="1108"/>
                    </a:lnTo>
                    <a:lnTo>
                      <a:pt x="3244" y="1176"/>
                    </a:lnTo>
                    <a:lnTo>
                      <a:pt x="3278" y="1247"/>
                    </a:lnTo>
                    <a:lnTo>
                      <a:pt x="3310" y="1320"/>
                    </a:lnTo>
                    <a:lnTo>
                      <a:pt x="3337" y="1395"/>
                    </a:lnTo>
                    <a:lnTo>
                      <a:pt x="3363" y="1470"/>
                    </a:lnTo>
                    <a:lnTo>
                      <a:pt x="3383" y="1548"/>
                    </a:lnTo>
                    <a:lnTo>
                      <a:pt x="3401" y="1629"/>
                    </a:lnTo>
                    <a:lnTo>
                      <a:pt x="3415" y="1709"/>
                    </a:lnTo>
                    <a:lnTo>
                      <a:pt x="3426" y="1791"/>
                    </a:lnTo>
                    <a:lnTo>
                      <a:pt x="3431" y="1874"/>
                    </a:lnTo>
                    <a:lnTo>
                      <a:pt x="3433" y="1959"/>
                    </a:lnTo>
                    <a:lnTo>
                      <a:pt x="3431" y="2044"/>
                    </a:lnTo>
                    <a:lnTo>
                      <a:pt x="3426" y="2127"/>
                    </a:lnTo>
                    <a:lnTo>
                      <a:pt x="3415" y="2209"/>
                    </a:lnTo>
                    <a:lnTo>
                      <a:pt x="3401" y="2289"/>
                    </a:lnTo>
                    <a:lnTo>
                      <a:pt x="3383" y="2368"/>
                    </a:lnTo>
                    <a:lnTo>
                      <a:pt x="3363" y="2446"/>
                    </a:lnTo>
                    <a:lnTo>
                      <a:pt x="3337" y="2523"/>
                    </a:lnTo>
                    <a:lnTo>
                      <a:pt x="3310" y="2598"/>
                    </a:lnTo>
                    <a:lnTo>
                      <a:pt x="3278" y="2671"/>
                    </a:lnTo>
                    <a:lnTo>
                      <a:pt x="3244" y="2742"/>
                    </a:lnTo>
                    <a:lnTo>
                      <a:pt x="3205" y="2810"/>
                    </a:lnTo>
                    <a:lnTo>
                      <a:pt x="3165" y="2876"/>
                    </a:lnTo>
                    <a:lnTo>
                      <a:pt x="3121" y="2940"/>
                    </a:lnTo>
                    <a:lnTo>
                      <a:pt x="3075" y="3004"/>
                    </a:lnTo>
                    <a:lnTo>
                      <a:pt x="3025" y="3063"/>
                    </a:lnTo>
                    <a:lnTo>
                      <a:pt x="2974" y="3120"/>
                    </a:lnTo>
                    <a:lnTo>
                      <a:pt x="2919" y="3174"/>
                    </a:lnTo>
                    <a:lnTo>
                      <a:pt x="2863" y="3226"/>
                    </a:lnTo>
                    <a:lnTo>
                      <a:pt x="2803" y="3275"/>
                    </a:lnTo>
                    <a:lnTo>
                      <a:pt x="2741" y="3320"/>
                    </a:lnTo>
                    <a:lnTo>
                      <a:pt x="2678" y="3363"/>
                    </a:lnTo>
                    <a:lnTo>
                      <a:pt x="2612" y="3404"/>
                    </a:lnTo>
                    <a:lnTo>
                      <a:pt x="2544" y="3440"/>
                    </a:lnTo>
                    <a:lnTo>
                      <a:pt x="2475" y="3473"/>
                    </a:lnTo>
                    <a:lnTo>
                      <a:pt x="2405" y="3503"/>
                    </a:lnTo>
                    <a:lnTo>
                      <a:pt x="2332" y="3529"/>
                    </a:lnTo>
                    <a:lnTo>
                      <a:pt x="2258" y="3550"/>
                    </a:lnTo>
                    <a:lnTo>
                      <a:pt x="2181" y="3569"/>
                    </a:lnTo>
                    <a:lnTo>
                      <a:pt x="2104" y="3584"/>
                    </a:lnTo>
                    <a:lnTo>
                      <a:pt x="2026" y="3594"/>
                    </a:lnTo>
                    <a:lnTo>
                      <a:pt x="1947" y="3600"/>
                    </a:lnTo>
                    <a:lnTo>
                      <a:pt x="1866" y="3602"/>
                    </a:lnTo>
                    <a:lnTo>
                      <a:pt x="1786" y="3600"/>
                    </a:lnTo>
                    <a:lnTo>
                      <a:pt x="1706" y="3594"/>
                    </a:lnTo>
                    <a:lnTo>
                      <a:pt x="1628" y="3584"/>
                    </a:lnTo>
                    <a:lnTo>
                      <a:pt x="1552" y="3569"/>
                    </a:lnTo>
                    <a:lnTo>
                      <a:pt x="1476" y="3550"/>
                    </a:lnTo>
                    <a:lnTo>
                      <a:pt x="1402" y="3529"/>
                    </a:lnTo>
                    <a:lnTo>
                      <a:pt x="1329" y="3503"/>
                    </a:lnTo>
                    <a:lnTo>
                      <a:pt x="1259" y="3473"/>
                    </a:lnTo>
                    <a:lnTo>
                      <a:pt x="1190" y="3440"/>
                    </a:lnTo>
                    <a:lnTo>
                      <a:pt x="1122" y="3404"/>
                    </a:lnTo>
                    <a:lnTo>
                      <a:pt x="1057" y="3363"/>
                    </a:lnTo>
                    <a:lnTo>
                      <a:pt x="993" y="3320"/>
                    </a:lnTo>
                    <a:lnTo>
                      <a:pt x="931" y="3275"/>
                    </a:lnTo>
                    <a:lnTo>
                      <a:pt x="872" y="3226"/>
                    </a:lnTo>
                    <a:lnTo>
                      <a:pt x="815" y="3174"/>
                    </a:lnTo>
                    <a:lnTo>
                      <a:pt x="761" y="3120"/>
                    </a:lnTo>
                    <a:lnTo>
                      <a:pt x="709" y="3063"/>
                    </a:lnTo>
                    <a:lnTo>
                      <a:pt x="659" y="3004"/>
                    </a:lnTo>
                    <a:lnTo>
                      <a:pt x="613" y="2940"/>
                    </a:lnTo>
                    <a:lnTo>
                      <a:pt x="569" y="2876"/>
                    </a:lnTo>
                    <a:lnTo>
                      <a:pt x="528" y="2810"/>
                    </a:lnTo>
                    <a:lnTo>
                      <a:pt x="490" y="2742"/>
                    </a:lnTo>
                    <a:lnTo>
                      <a:pt x="455" y="2671"/>
                    </a:lnTo>
                    <a:lnTo>
                      <a:pt x="425" y="2598"/>
                    </a:lnTo>
                    <a:lnTo>
                      <a:pt x="396" y="2523"/>
                    </a:lnTo>
                    <a:lnTo>
                      <a:pt x="371" y="2446"/>
                    </a:lnTo>
                    <a:lnTo>
                      <a:pt x="350" y="2368"/>
                    </a:lnTo>
                    <a:lnTo>
                      <a:pt x="333" y="2289"/>
                    </a:lnTo>
                    <a:lnTo>
                      <a:pt x="318" y="2209"/>
                    </a:lnTo>
                    <a:lnTo>
                      <a:pt x="308" y="2127"/>
                    </a:lnTo>
                    <a:lnTo>
                      <a:pt x="303" y="2044"/>
                    </a:lnTo>
                    <a:lnTo>
                      <a:pt x="301" y="1959"/>
                    </a:lnTo>
                    <a:lnTo>
                      <a:pt x="303" y="1874"/>
                    </a:lnTo>
                    <a:lnTo>
                      <a:pt x="308" y="1791"/>
                    </a:lnTo>
                    <a:lnTo>
                      <a:pt x="318" y="1709"/>
                    </a:lnTo>
                    <a:lnTo>
                      <a:pt x="333" y="1629"/>
                    </a:lnTo>
                    <a:lnTo>
                      <a:pt x="350" y="1548"/>
                    </a:lnTo>
                    <a:lnTo>
                      <a:pt x="371" y="1470"/>
                    </a:lnTo>
                    <a:lnTo>
                      <a:pt x="396" y="1395"/>
                    </a:lnTo>
                    <a:lnTo>
                      <a:pt x="425" y="1320"/>
                    </a:lnTo>
                    <a:lnTo>
                      <a:pt x="455" y="1247"/>
                    </a:lnTo>
                    <a:lnTo>
                      <a:pt x="490" y="1176"/>
                    </a:lnTo>
                    <a:lnTo>
                      <a:pt x="528" y="1108"/>
                    </a:lnTo>
                    <a:lnTo>
                      <a:pt x="569" y="1041"/>
                    </a:lnTo>
                    <a:lnTo>
                      <a:pt x="613" y="976"/>
                    </a:lnTo>
                    <a:lnTo>
                      <a:pt x="659" y="914"/>
                    </a:lnTo>
                    <a:lnTo>
                      <a:pt x="709" y="854"/>
                    </a:lnTo>
                    <a:lnTo>
                      <a:pt x="761" y="798"/>
                    </a:lnTo>
                    <a:lnTo>
                      <a:pt x="815" y="743"/>
                    </a:lnTo>
                    <a:lnTo>
                      <a:pt x="872" y="692"/>
                    </a:lnTo>
                    <a:lnTo>
                      <a:pt x="931" y="642"/>
                    </a:lnTo>
                    <a:lnTo>
                      <a:pt x="993" y="596"/>
                    </a:lnTo>
                    <a:lnTo>
                      <a:pt x="1057" y="553"/>
                    </a:lnTo>
                    <a:lnTo>
                      <a:pt x="1122" y="514"/>
                    </a:lnTo>
                    <a:lnTo>
                      <a:pt x="1190" y="478"/>
                    </a:lnTo>
                    <a:lnTo>
                      <a:pt x="1259" y="445"/>
                    </a:lnTo>
                    <a:lnTo>
                      <a:pt x="1329" y="415"/>
                    </a:lnTo>
                    <a:lnTo>
                      <a:pt x="1402" y="389"/>
                    </a:lnTo>
                    <a:lnTo>
                      <a:pt x="1476" y="368"/>
                    </a:lnTo>
                    <a:lnTo>
                      <a:pt x="1552" y="349"/>
                    </a:lnTo>
                    <a:lnTo>
                      <a:pt x="1628" y="334"/>
                    </a:lnTo>
                    <a:lnTo>
                      <a:pt x="1706" y="324"/>
                    </a:lnTo>
                    <a:lnTo>
                      <a:pt x="1786" y="318"/>
                    </a:lnTo>
                    <a:lnTo>
                      <a:pt x="1866" y="316"/>
                    </a:lnTo>
                    <a:close/>
                  </a:path>
                </a:pathLst>
              </a:custGeom>
              <a:solidFill>
                <a:srgbClr val="FF0000"/>
              </a:solidFill>
              <a:ln w="9525">
                <a:noFill/>
                <a:round/>
              </a:ln>
            </p:spPr>
            <p:txBody>
              <a:bodyPr/>
              <a:lstStyle/>
              <a:p>
                <a:endParaRPr lang="zh-CN" altLang="en-US"/>
              </a:p>
            </p:txBody>
          </p:sp>
          <p:sp>
            <p:nvSpPr>
              <p:cNvPr id="32809" name="Freeform 1058"/>
              <p:cNvSpPr/>
              <p:nvPr/>
            </p:nvSpPr>
            <p:spPr bwMode="auto">
              <a:xfrm>
                <a:off x="3500" y="1099"/>
                <a:ext cx="1328" cy="1394"/>
              </a:xfrm>
              <a:custGeom>
                <a:avLst/>
                <a:gdLst>
                  <a:gd name="T0" fmla="*/ 0 w 2655"/>
                  <a:gd name="T1" fmla="*/ 1 h 2788"/>
                  <a:gd name="T2" fmla="*/ 1 w 2655"/>
                  <a:gd name="T3" fmla="*/ 0 h 2788"/>
                  <a:gd name="T4" fmla="*/ 6 w 2655"/>
                  <a:gd name="T5" fmla="*/ 5 h 2788"/>
                  <a:gd name="T6" fmla="*/ 5 w 2655"/>
                  <a:gd name="T7" fmla="*/ 5 h 2788"/>
                  <a:gd name="T8" fmla="*/ 0 w 2655"/>
                  <a:gd name="T9" fmla="*/ 1 h 2788"/>
                  <a:gd name="T10" fmla="*/ 0 60000 65536"/>
                  <a:gd name="T11" fmla="*/ 0 60000 65536"/>
                  <a:gd name="T12" fmla="*/ 0 60000 65536"/>
                  <a:gd name="T13" fmla="*/ 0 60000 65536"/>
                  <a:gd name="T14" fmla="*/ 0 60000 65536"/>
                  <a:gd name="T15" fmla="*/ 0 w 2655"/>
                  <a:gd name="T16" fmla="*/ 0 h 2788"/>
                  <a:gd name="T17" fmla="*/ 2655 w 2655"/>
                  <a:gd name="T18" fmla="*/ 2788 h 2788"/>
                </a:gdLst>
                <a:ahLst/>
                <a:cxnLst>
                  <a:cxn ang="T10">
                    <a:pos x="T0" y="T1"/>
                  </a:cxn>
                  <a:cxn ang="T11">
                    <a:pos x="T2" y="T3"/>
                  </a:cxn>
                  <a:cxn ang="T12">
                    <a:pos x="T4" y="T5"/>
                  </a:cxn>
                  <a:cxn ang="T13">
                    <a:pos x="T6" y="T7"/>
                  </a:cxn>
                  <a:cxn ang="T14">
                    <a:pos x="T8" y="T9"/>
                  </a:cxn>
                </a:cxnLst>
                <a:rect l="T15" t="T16" r="T17" b="T18"/>
                <a:pathLst>
                  <a:path w="2655" h="2788">
                    <a:moveTo>
                      <a:pt x="0" y="255"/>
                    </a:moveTo>
                    <a:lnTo>
                      <a:pt x="243" y="0"/>
                    </a:lnTo>
                    <a:lnTo>
                      <a:pt x="2655" y="2533"/>
                    </a:lnTo>
                    <a:lnTo>
                      <a:pt x="2412" y="2788"/>
                    </a:lnTo>
                    <a:lnTo>
                      <a:pt x="0" y="255"/>
                    </a:lnTo>
                    <a:close/>
                  </a:path>
                </a:pathLst>
              </a:custGeom>
              <a:solidFill>
                <a:srgbClr val="FF0000"/>
              </a:solidFill>
              <a:ln w="9525">
                <a:noFill/>
                <a:round/>
              </a:ln>
            </p:spPr>
            <p:txBody>
              <a:bodyPr/>
              <a:lstStyle/>
              <a:p>
                <a:endParaRPr lang="zh-CN" altLang="en-US"/>
              </a:p>
            </p:txBody>
          </p:sp>
          <p:sp>
            <p:nvSpPr>
              <p:cNvPr id="32810" name="Freeform 1059"/>
              <p:cNvSpPr/>
              <p:nvPr/>
            </p:nvSpPr>
            <p:spPr bwMode="auto">
              <a:xfrm>
                <a:off x="3747" y="2287"/>
                <a:ext cx="688" cy="377"/>
              </a:xfrm>
              <a:custGeom>
                <a:avLst/>
                <a:gdLst>
                  <a:gd name="T0" fmla="*/ 2 w 1375"/>
                  <a:gd name="T1" fmla="*/ 1 h 753"/>
                  <a:gd name="T2" fmla="*/ 2 w 1375"/>
                  <a:gd name="T3" fmla="*/ 1 h 753"/>
                  <a:gd name="T4" fmla="*/ 2 w 1375"/>
                  <a:gd name="T5" fmla="*/ 1 h 753"/>
                  <a:gd name="T6" fmla="*/ 2 w 1375"/>
                  <a:gd name="T7" fmla="*/ 1 h 753"/>
                  <a:gd name="T8" fmla="*/ 2 w 1375"/>
                  <a:gd name="T9" fmla="*/ 1 h 753"/>
                  <a:gd name="T10" fmla="*/ 2 w 1375"/>
                  <a:gd name="T11" fmla="*/ 1 h 753"/>
                  <a:gd name="T12" fmla="*/ 2 w 1375"/>
                  <a:gd name="T13" fmla="*/ 1 h 753"/>
                  <a:gd name="T14" fmla="*/ 2 w 1375"/>
                  <a:gd name="T15" fmla="*/ 1 h 753"/>
                  <a:gd name="T16" fmla="*/ 1 w 1375"/>
                  <a:gd name="T17" fmla="*/ 1 h 753"/>
                  <a:gd name="T18" fmla="*/ 1 w 1375"/>
                  <a:gd name="T19" fmla="*/ 1 h 753"/>
                  <a:gd name="T20" fmla="*/ 1 w 1375"/>
                  <a:gd name="T21" fmla="*/ 1 h 753"/>
                  <a:gd name="T22" fmla="*/ 1 w 1375"/>
                  <a:gd name="T23" fmla="*/ 1 h 753"/>
                  <a:gd name="T24" fmla="*/ 1 w 1375"/>
                  <a:gd name="T25" fmla="*/ 1 h 753"/>
                  <a:gd name="T26" fmla="*/ 1 w 1375"/>
                  <a:gd name="T27" fmla="*/ 1 h 753"/>
                  <a:gd name="T28" fmla="*/ 1 w 1375"/>
                  <a:gd name="T29" fmla="*/ 1 h 753"/>
                  <a:gd name="T30" fmla="*/ 1 w 1375"/>
                  <a:gd name="T31" fmla="*/ 1 h 753"/>
                  <a:gd name="T32" fmla="*/ 1 w 1375"/>
                  <a:gd name="T33" fmla="*/ 1 h 753"/>
                  <a:gd name="T34" fmla="*/ 1 w 1375"/>
                  <a:gd name="T35" fmla="*/ 1 h 753"/>
                  <a:gd name="T36" fmla="*/ 1 w 1375"/>
                  <a:gd name="T37" fmla="*/ 1 h 753"/>
                  <a:gd name="T38" fmla="*/ 1 w 1375"/>
                  <a:gd name="T39" fmla="*/ 1 h 753"/>
                  <a:gd name="T40" fmla="*/ 1 w 1375"/>
                  <a:gd name="T41" fmla="*/ 1 h 753"/>
                  <a:gd name="T42" fmla="*/ 1 w 1375"/>
                  <a:gd name="T43" fmla="*/ 1 h 753"/>
                  <a:gd name="T44" fmla="*/ 1 w 1375"/>
                  <a:gd name="T45" fmla="*/ 1 h 753"/>
                  <a:gd name="T46" fmla="*/ 1 w 1375"/>
                  <a:gd name="T47" fmla="*/ 1 h 753"/>
                  <a:gd name="T48" fmla="*/ 1 w 1375"/>
                  <a:gd name="T49" fmla="*/ 1 h 753"/>
                  <a:gd name="T50" fmla="*/ 1 w 1375"/>
                  <a:gd name="T51" fmla="*/ 1 h 753"/>
                  <a:gd name="T52" fmla="*/ 1 w 1375"/>
                  <a:gd name="T53" fmla="*/ 1 h 753"/>
                  <a:gd name="T54" fmla="*/ 1 w 1375"/>
                  <a:gd name="T55" fmla="*/ 1 h 753"/>
                  <a:gd name="T56" fmla="*/ 1 w 1375"/>
                  <a:gd name="T57" fmla="*/ 1 h 753"/>
                  <a:gd name="T58" fmla="*/ 1 w 1375"/>
                  <a:gd name="T59" fmla="*/ 1 h 753"/>
                  <a:gd name="T60" fmla="*/ 1 w 1375"/>
                  <a:gd name="T61" fmla="*/ 1 h 753"/>
                  <a:gd name="T62" fmla="*/ 1 w 1375"/>
                  <a:gd name="T63" fmla="*/ 1 h 753"/>
                  <a:gd name="T64" fmla="*/ 1 w 1375"/>
                  <a:gd name="T65" fmla="*/ 2 h 753"/>
                  <a:gd name="T66" fmla="*/ 1 w 1375"/>
                  <a:gd name="T67" fmla="*/ 2 h 753"/>
                  <a:gd name="T68" fmla="*/ 1 w 1375"/>
                  <a:gd name="T69" fmla="*/ 2 h 753"/>
                  <a:gd name="T70" fmla="*/ 1 w 1375"/>
                  <a:gd name="T71" fmla="*/ 2 h 753"/>
                  <a:gd name="T72" fmla="*/ 1 w 1375"/>
                  <a:gd name="T73" fmla="*/ 2 h 753"/>
                  <a:gd name="T74" fmla="*/ 1 w 1375"/>
                  <a:gd name="T75" fmla="*/ 2 h 753"/>
                  <a:gd name="T76" fmla="*/ 3 w 1375"/>
                  <a:gd name="T77" fmla="*/ 2 h 753"/>
                  <a:gd name="T78" fmla="*/ 3 w 1375"/>
                  <a:gd name="T79" fmla="*/ 2 h 753"/>
                  <a:gd name="T80" fmla="*/ 3 w 1375"/>
                  <a:gd name="T81" fmla="*/ 2 h 753"/>
                  <a:gd name="T82" fmla="*/ 3 w 1375"/>
                  <a:gd name="T83" fmla="*/ 2 h 753"/>
                  <a:gd name="T84" fmla="*/ 3 w 1375"/>
                  <a:gd name="T85" fmla="*/ 2 h 753"/>
                  <a:gd name="T86" fmla="*/ 3 w 1375"/>
                  <a:gd name="T87" fmla="*/ 2 h 753"/>
                  <a:gd name="T88" fmla="*/ 3 w 1375"/>
                  <a:gd name="T89" fmla="*/ 1 h 753"/>
                  <a:gd name="T90" fmla="*/ 3 w 1375"/>
                  <a:gd name="T91" fmla="*/ 1 h 753"/>
                  <a:gd name="T92" fmla="*/ 3 w 1375"/>
                  <a:gd name="T93" fmla="*/ 1 h 753"/>
                  <a:gd name="T94" fmla="*/ 3 w 1375"/>
                  <a:gd name="T95" fmla="*/ 1 h 753"/>
                  <a:gd name="T96" fmla="*/ 3 w 1375"/>
                  <a:gd name="T97" fmla="*/ 1 h 753"/>
                  <a:gd name="T98" fmla="*/ 3 w 1375"/>
                  <a:gd name="T99" fmla="*/ 1 h 753"/>
                  <a:gd name="T100" fmla="*/ 3 w 1375"/>
                  <a:gd name="T101" fmla="*/ 1 h 753"/>
                  <a:gd name="T102" fmla="*/ 3 w 1375"/>
                  <a:gd name="T103" fmla="*/ 1 h 753"/>
                  <a:gd name="T104" fmla="*/ 3 w 1375"/>
                  <a:gd name="T105" fmla="*/ 1 h 753"/>
                  <a:gd name="T106" fmla="*/ 3 w 1375"/>
                  <a:gd name="T107" fmla="*/ 1 h 753"/>
                  <a:gd name="T108" fmla="*/ 3 w 1375"/>
                  <a:gd name="T109" fmla="*/ 1 h 753"/>
                  <a:gd name="T110" fmla="*/ 2 w 1375"/>
                  <a:gd name="T111" fmla="*/ 1 h 753"/>
                  <a:gd name="T112" fmla="*/ 2 w 1375"/>
                  <a:gd name="T113" fmla="*/ 1 h 753"/>
                  <a:gd name="T114" fmla="*/ 2 w 1375"/>
                  <a:gd name="T115" fmla="*/ 1 h 753"/>
                  <a:gd name="T116" fmla="*/ 2 w 1375"/>
                  <a:gd name="T117" fmla="*/ 1 h 753"/>
                  <a:gd name="T118" fmla="*/ 2 w 1375"/>
                  <a:gd name="T119" fmla="*/ 1 h 753"/>
                  <a:gd name="T120" fmla="*/ 2 w 1375"/>
                  <a:gd name="T121" fmla="*/ 1 h 753"/>
                  <a:gd name="T122" fmla="*/ 2 w 1375"/>
                  <a:gd name="T123" fmla="*/ 1 h 753"/>
                  <a:gd name="T124" fmla="*/ 2 w 1375"/>
                  <a:gd name="T125" fmla="*/ 0 h 7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5"/>
                  <a:gd name="T190" fmla="*/ 0 h 753"/>
                  <a:gd name="T191" fmla="*/ 1375 w 1375"/>
                  <a:gd name="T192" fmla="*/ 753 h 7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5" h="753">
                    <a:moveTo>
                      <a:pt x="601" y="0"/>
                    </a:moveTo>
                    <a:lnTo>
                      <a:pt x="596" y="2"/>
                    </a:lnTo>
                    <a:lnTo>
                      <a:pt x="589" y="5"/>
                    </a:lnTo>
                    <a:lnTo>
                      <a:pt x="584" y="8"/>
                    </a:lnTo>
                    <a:lnTo>
                      <a:pt x="578" y="11"/>
                    </a:lnTo>
                    <a:lnTo>
                      <a:pt x="573" y="15"/>
                    </a:lnTo>
                    <a:lnTo>
                      <a:pt x="566" y="17"/>
                    </a:lnTo>
                    <a:lnTo>
                      <a:pt x="560" y="20"/>
                    </a:lnTo>
                    <a:lnTo>
                      <a:pt x="554" y="23"/>
                    </a:lnTo>
                    <a:lnTo>
                      <a:pt x="550" y="43"/>
                    </a:lnTo>
                    <a:lnTo>
                      <a:pt x="546" y="64"/>
                    </a:lnTo>
                    <a:lnTo>
                      <a:pt x="542" y="84"/>
                    </a:lnTo>
                    <a:lnTo>
                      <a:pt x="538" y="105"/>
                    </a:lnTo>
                    <a:lnTo>
                      <a:pt x="534" y="125"/>
                    </a:lnTo>
                    <a:lnTo>
                      <a:pt x="531" y="145"/>
                    </a:lnTo>
                    <a:lnTo>
                      <a:pt x="526" y="165"/>
                    </a:lnTo>
                    <a:lnTo>
                      <a:pt x="522" y="185"/>
                    </a:lnTo>
                    <a:lnTo>
                      <a:pt x="501" y="173"/>
                    </a:lnTo>
                    <a:lnTo>
                      <a:pt x="481" y="158"/>
                    </a:lnTo>
                    <a:lnTo>
                      <a:pt x="460" y="141"/>
                    </a:lnTo>
                    <a:lnTo>
                      <a:pt x="441" y="123"/>
                    </a:lnTo>
                    <a:lnTo>
                      <a:pt x="421" y="107"/>
                    </a:lnTo>
                    <a:lnTo>
                      <a:pt x="399" y="92"/>
                    </a:lnTo>
                    <a:lnTo>
                      <a:pt x="377" y="80"/>
                    </a:lnTo>
                    <a:lnTo>
                      <a:pt x="354" y="72"/>
                    </a:lnTo>
                    <a:lnTo>
                      <a:pt x="339" y="71"/>
                    </a:lnTo>
                    <a:lnTo>
                      <a:pt x="323" y="70"/>
                    </a:lnTo>
                    <a:lnTo>
                      <a:pt x="307" y="71"/>
                    </a:lnTo>
                    <a:lnTo>
                      <a:pt x="291" y="72"/>
                    </a:lnTo>
                    <a:lnTo>
                      <a:pt x="275" y="75"/>
                    </a:lnTo>
                    <a:lnTo>
                      <a:pt x="259" y="80"/>
                    </a:lnTo>
                    <a:lnTo>
                      <a:pt x="245" y="87"/>
                    </a:lnTo>
                    <a:lnTo>
                      <a:pt x="231" y="96"/>
                    </a:lnTo>
                    <a:lnTo>
                      <a:pt x="220" y="107"/>
                    </a:lnTo>
                    <a:lnTo>
                      <a:pt x="207" y="119"/>
                    </a:lnTo>
                    <a:lnTo>
                      <a:pt x="195" y="131"/>
                    </a:lnTo>
                    <a:lnTo>
                      <a:pt x="185" y="145"/>
                    </a:lnTo>
                    <a:lnTo>
                      <a:pt x="174" y="160"/>
                    </a:lnTo>
                    <a:lnTo>
                      <a:pt x="164" y="174"/>
                    </a:lnTo>
                    <a:lnTo>
                      <a:pt x="153" y="189"/>
                    </a:lnTo>
                    <a:lnTo>
                      <a:pt x="143" y="205"/>
                    </a:lnTo>
                    <a:lnTo>
                      <a:pt x="134" y="221"/>
                    </a:lnTo>
                    <a:lnTo>
                      <a:pt x="124" y="237"/>
                    </a:lnTo>
                    <a:lnTo>
                      <a:pt x="115" y="254"/>
                    </a:lnTo>
                    <a:lnTo>
                      <a:pt x="106" y="270"/>
                    </a:lnTo>
                    <a:lnTo>
                      <a:pt x="97" y="286"/>
                    </a:lnTo>
                    <a:lnTo>
                      <a:pt x="89" y="302"/>
                    </a:lnTo>
                    <a:lnTo>
                      <a:pt x="80" y="317"/>
                    </a:lnTo>
                    <a:lnTo>
                      <a:pt x="73" y="331"/>
                    </a:lnTo>
                    <a:lnTo>
                      <a:pt x="70" y="339"/>
                    </a:lnTo>
                    <a:lnTo>
                      <a:pt x="69" y="349"/>
                    </a:lnTo>
                    <a:lnTo>
                      <a:pt x="70" y="358"/>
                    </a:lnTo>
                    <a:lnTo>
                      <a:pt x="71" y="369"/>
                    </a:lnTo>
                    <a:lnTo>
                      <a:pt x="74" y="380"/>
                    </a:lnTo>
                    <a:lnTo>
                      <a:pt x="74" y="389"/>
                    </a:lnTo>
                    <a:lnTo>
                      <a:pt x="74" y="400"/>
                    </a:lnTo>
                    <a:lnTo>
                      <a:pt x="73" y="409"/>
                    </a:lnTo>
                    <a:lnTo>
                      <a:pt x="66" y="419"/>
                    </a:lnTo>
                    <a:lnTo>
                      <a:pt x="55" y="427"/>
                    </a:lnTo>
                    <a:lnTo>
                      <a:pt x="43" y="435"/>
                    </a:lnTo>
                    <a:lnTo>
                      <a:pt x="36" y="446"/>
                    </a:lnTo>
                    <a:lnTo>
                      <a:pt x="32" y="464"/>
                    </a:lnTo>
                    <a:lnTo>
                      <a:pt x="29" y="484"/>
                    </a:lnTo>
                    <a:lnTo>
                      <a:pt x="25" y="503"/>
                    </a:lnTo>
                    <a:lnTo>
                      <a:pt x="23" y="522"/>
                    </a:lnTo>
                    <a:lnTo>
                      <a:pt x="22" y="541"/>
                    </a:lnTo>
                    <a:lnTo>
                      <a:pt x="19" y="561"/>
                    </a:lnTo>
                    <a:lnTo>
                      <a:pt x="18" y="580"/>
                    </a:lnTo>
                    <a:lnTo>
                      <a:pt x="15" y="599"/>
                    </a:lnTo>
                    <a:lnTo>
                      <a:pt x="14" y="619"/>
                    </a:lnTo>
                    <a:lnTo>
                      <a:pt x="11" y="638"/>
                    </a:lnTo>
                    <a:lnTo>
                      <a:pt x="10" y="658"/>
                    </a:lnTo>
                    <a:lnTo>
                      <a:pt x="9" y="676"/>
                    </a:lnTo>
                    <a:lnTo>
                      <a:pt x="6" y="695"/>
                    </a:lnTo>
                    <a:lnTo>
                      <a:pt x="5" y="714"/>
                    </a:lnTo>
                    <a:lnTo>
                      <a:pt x="2" y="734"/>
                    </a:lnTo>
                    <a:lnTo>
                      <a:pt x="0" y="753"/>
                    </a:lnTo>
                    <a:lnTo>
                      <a:pt x="1375" y="753"/>
                    </a:lnTo>
                    <a:lnTo>
                      <a:pt x="1375" y="727"/>
                    </a:lnTo>
                    <a:lnTo>
                      <a:pt x="1375" y="702"/>
                    </a:lnTo>
                    <a:lnTo>
                      <a:pt x="1374" y="678"/>
                    </a:lnTo>
                    <a:lnTo>
                      <a:pt x="1374" y="654"/>
                    </a:lnTo>
                    <a:lnTo>
                      <a:pt x="1372" y="629"/>
                    </a:lnTo>
                    <a:lnTo>
                      <a:pt x="1371" y="607"/>
                    </a:lnTo>
                    <a:lnTo>
                      <a:pt x="1370" y="582"/>
                    </a:lnTo>
                    <a:lnTo>
                      <a:pt x="1367" y="560"/>
                    </a:lnTo>
                    <a:lnTo>
                      <a:pt x="1365" y="537"/>
                    </a:lnTo>
                    <a:lnTo>
                      <a:pt x="1361" y="514"/>
                    </a:lnTo>
                    <a:lnTo>
                      <a:pt x="1357" y="493"/>
                    </a:lnTo>
                    <a:lnTo>
                      <a:pt x="1352" y="470"/>
                    </a:lnTo>
                    <a:lnTo>
                      <a:pt x="1347" y="448"/>
                    </a:lnTo>
                    <a:lnTo>
                      <a:pt x="1340" y="427"/>
                    </a:lnTo>
                    <a:lnTo>
                      <a:pt x="1334" y="405"/>
                    </a:lnTo>
                    <a:lnTo>
                      <a:pt x="1326" y="384"/>
                    </a:lnTo>
                    <a:lnTo>
                      <a:pt x="1316" y="364"/>
                    </a:lnTo>
                    <a:lnTo>
                      <a:pt x="1302" y="345"/>
                    </a:lnTo>
                    <a:lnTo>
                      <a:pt x="1285" y="330"/>
                    </a:lnTo>
                    <a:lnTo>
                      <a:pt x="1266" y="315"/>
                    </a:lnTo>
                    <a:lnTo>
                      <a:pt x="1246" y="302"/>
                    </a:lnTo>
                    <a:lnTo>
                      <a:pt x="1225" y="288"/>
                    </a:lnTo>
                    <a:lnTo>
                      <a:pt x="1205" y="275"/>
                    </a:lnTo>
                    <a:lnTo>
                      <a:pt x="1187" y="260"/>
                    </a:lnTo>
                    <a:lnTo>
                      <a:pt x="1178" y="240"/>
                    </a:lnTo>
                    <a:lnTo>
                      <a:pt x="1169" y="223"/>
                    </a:lnTo>
                    <a:lnTo>
                      <a:pt x="1157" y="207"/>
                    </a:lnTo>
                    <a:lnTo>
                      <a:pt x="1145" y="190"/>
                    </a:lnTo>
                    <a:lnTo>
                      <a:pt x="1129" y="176"/>
                    </a:lnTo>
                    <a:lnTo>
                      <a:pt x="1114" y="160"/>
                    </a:lnTo>
                    <a:lnTo>
                      <a:pt x="1097" y="143"/>
                    </a:lnTo>
                    <a:lnTo>
                      <a:pt x="1079" y="125"/>
                    </a:lnTo>
                    <a:lnTo>
                      <a:pt x="1050" y="117"/>
                    </a:lnTo>
                    <a:lnTo>
                      <a:pt x="1019" y="109"/>
                    </a:lnTo>
                    <a:lnTo>
                      <a:pt x="990" y="102"/>
                    </a:lnTo>
                    <a:lnTo>
                      <a:pt x="960" y="94"/>
                    </a:lnTo>
                    <a:lnTo>
                      <a:pt x="931" y="86"/>
                    </a:lnTo>
                    <a:lnTo>
                      <a:pt x="900" y="78"/>
                    </a:lnTo>
                    <a:lnTo>
                      <a:pt x="871" y="70"/>
                    </a:lnTo>
                    <a:lnTo>
                      <a:pt x="841" y="62"/>
                    </a:lnTo>
                    <a:lnTo>
                      <a:pt x="811" y="55"/>
                    </a:lnTo>
                    <a:lnTo>
                      <a:pt x="781" y="47"/>
                    </a:lnTo>
                    <a:lnTo>
                      <a:pt x="752" y="39"/>
                    </a:lnTo>
                    <a:lnTo>
                      <a:pt x="721" y="31"/>
                    </a:lnTo>
                    <a:lnTo>
                      <a:pt x="692" y="23"/>
                    </a:lnTo>
                    <a:lnTo>
                      <a:pt x="661" y="16"/>
                    </a:lnTo>
                    <a:lnTo>
                      <a:pt x="632" y="8"/>
                    </a:lnTo>
                    <a:lnTo>
                      <a:pt x="601" y="0"/>
                    </a:lnTo>
                    <a:close/>
                  </a:path>
                </a:pathLst>
              </a:custGeom>
              <a:solidFill>
                <a:srgbClr val="FF0000"/>
              </a:solidFill>
              <a:ln w="9525">
                <a:noFill/>
                <a:round/>
              </a:ln>
            </p:spPr>
            <p:txBody>
              <a:bodyPr/>
              <a:lstStyle/>
              <a:p>
                <a:endParaRPr lang="zh-CN" altLang="en-US"/>
              </a:p>
            </p:txBody>
          </p:sp>
          <p:sp>
            <p:nvSpPr>
              <p:cNvPr id="32811" name="Freeform 1060"/>
              <p:cNvSpPr/>
              <p:nvPr/>
            </p:nvSpPr>
            <p:spPr bwMode="auto">
              <a:xfrm>
                <a:off x="4017" y="2280"/>
                <a:ext cx="35" cy="26"/>
              </a:xfrm>
              <a:custGeom>
                <a:avLst/>
                <a:gdLst>
                  <a:gd name="T0" fmla="*/ 0 w 71"/>
                  <a:gd name="T1" fmla="*/ 1 h 52"/>
                  <a:gd name="T2" fmla="*/ 0 w 71"/>
                  <a:gd name="T3" fmla="*/ 1 h 52"/>
                  <a:gd name="T4" fmla="*/ 0 w 71"/>
                  <a:gd name="T5" fmla="*/ 1 h 52"/>
                  <a:gd name="T6" fmla="*/ 0 w 71"/>
                  <a:gd name="T7" fmla="*/ 1 h 52"/>
                  <a:gd name="T8" fmla="*/ 0 w 71"/>
                  <a:gd name="T9" fmla="*/ 1 h 52"/>
                  <a:gd name="T10" fmla="*/ 0 w 71"/>
                  <a:gd name="T11" fmla="*/ 1 h 52"/>
                  <a:gd name="T12" fmla="*/ 0 w 71"/>
                  <a:gd name="T13" fmla="*/ 1 h 52"/>
                  <a:gd name="T14" fmla="*/ 0 w 71"/>
                  <a:gd name="T15" fmla="*/ 1 h 52"/>
                  <a:gd name="T16" fmla="*/ 0 w 71"/>
                  <a:gd name="T17" fmla="*/ 1 h 52"/>
                  <a:gd name="T18" fmla="*/ 0 w 71"/>
                  <a:gd name="T19" fmla="*/ 1 h 52"/>
                  <a:gd name="T20" fmla="*/ 0 w 71"/>
                  <a:gd name="T21" fmla="*/ 0 h 52"/>
                  <a:gd name="T22" fmla="*/ 0 w 71"/>
                  <a:gd name="T23" fmla="*/ 1 h 52"/>
                  <a:gd name="T24" fmla="*/ 0 w 71"/>
                  <a:gd name="T25" fmla="*/ 1 h 52"/>
                  <a:gd name="T26" fmla="*/ 0 w 71"/>
                  <a:gd name="T27" fmla="*/ 1 h 52"/>
                  <a:gd name="T28" fmla="*/ 0 w 71"/>
                  <a:gd name="T29" fmla="*/ 1 h 52"/>
                  <a:gd name="T30" fmla="*/ 0 w 71"/>
                  <a:gd name="T31" fmla="*/ 1 h 52"/>
                  <a:gd name="T32" fmla="*/ 0 w 71"/>
                  <a:gd name="T33" fmla="*/ 1 h 52"/>
                  <a:gd name="T34" fmla="*/ 0 w 71"/>
                  <a:gd name="T35" fmla="*/ 1 h 52"/>
                  <a:gd name="T36" fmla="*/ 0 w 71"/>
                  <a:gd name="T37" fmla="*/ 1 h 52"/>
                  <a:gd name="T38" fmla="*/ 0 w 71"/>
                  <a:gd name="T39" fmla="*/ 1 h 52"/>
                  <a:gd name="T40" fmla="*/ 0 w 71"/>
                  <a:gd name="T41" fmla="*/ 1 h 52"/>
                  <a:gd name="T42" fmla="*/ 0 w 71"/>
                  <a:gd name="T43" fmla="*/ 1 h 52"/>
                  <a:gd name="T44" fmla="*/ 0 w 71"/>
                  <a:gd name="T45" fmla="*/ 1 h 52"/>
                  <a:gd name="T46" fmla="*/ 0 w 71"/>
                  <a:gd name="T47" fmla="*/ 1 h 52"/>
                  <a:gd name="T48" fmla="*/ 0 w 71"/>
                  <a:gd name="T49" fmla="*/ 1 h 52"/>
                  <a:gd name="T50" fmla="*/ 0 w 71"/>
                  <a:gd name="T51" fmla="*/ 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52"/>
                  <a:gd name="T80" fmla="*/ 71 w 7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52">
                    <a:moveTo>
                      <a:pt x="31" y="40"/>
                    </a:moveTo>
                    <a:lnTo>
                      <a:pt x="22" y="52"/>
                    </a:lnTo>
                    <a:lnTo>
                      <a:pt x="28" y="50"/>
                    </a:lnTo>
                    <a:lnTo>
                      <a:pt x="35" y="47"/>
                    </a:lnTo>
                    <a:lnTo>
                      <a:pt x="43" y="44"/>
                    </a:lnTo>
                    <a:lnTo>
                      <a:pt x="48" y="40"/>
                    </a:lnTo>
                    <a:lnTo>
                      <a:pt x="53" y="38"/>
                    </a:lnTo>
                    <a:lnTo>
                      <a:pt x="58" y="35"/>
                    </a:lnTo>
                    <a:lnTo>
                      <a:pt x="64" y="32"/>
                    </a:lnTo>
                    <a:lnTo>
                      <a:pt x="71" y="30"/>
                    </a:lnTo>
                    <a:lnTo>
                      <a:pt x="55" y="0"/>
                    </a:lnTo>
                    <a:lnTo>
                      <a:pt x="51" y="3"/>
                    </a:lnTo>
                    <a:lnTo>
                      <a:pt x="45" y="5"/>
                    </a:lnTo>
                    <a:lnTo>
                      <a:pt x="40" y="8"/>
                    </a:lnTo>
                    <a:lnTo>
                      <a:pt x="32" y="11"/>
                    </a:lnTo>
                    <a:lnTo>
                      <a:pt x="27" y="15"/>
                    </a:lnTo>
                    <a:lnTo>
                      <a:pt x="22" y="17"/>
                    </a:lnTo>
                    <a:lnTo>
                      <a:pt x="16" y="20"/>
                    </a:lnTo>
                    <a:lnTo>
                      <a:pt x="9" y="23"/>
                    </a:lnTo>
                    <a:lnTo>
                      <a:pt x="0" y="35"/>
                    </a:lnTo>
                    <a:lnTo>
                      <a:pt x="9" y="23"/>
                    </a:lnTo>
                    <a:lnTo>
                      <a:pt x="2" y="32"/>
                    </a:lnTo>
                    <a:lnTo>
                      <a:pt x="3" y="43"/>
                    </a:lnTo>
                    <a:lnTo>
                      <a:pt x="11" y="52"/>
                    </a:lnTo>
                    <a:lnTo>
                      <a:pt x="22" y="52"/>
                    </a:lnTo>
                    <a:lnTo>
                      <a:pt x="31" y="40"/>
                    </a:lnTo>
                    <a:close/>
                  </a:path>
                </a:pathLst>
              </a:custGeom>
              <a:solidFill>
                <a:srgbClr val="000000"/>
              </a:solidFill>
              <a:ln w="9525">
                <a:noFill/>
                <a:round/>
              </a:ln>
            </p:spPr>
            <p:txBody>
              <a:bodyPr/>
              <a:lstStyle/>
              <a:p>
                <a:endParaRPr lang="zh-CN" altLang="en-US"/>
              </a:p>
            </p:txBody>
          </p:sp>
          <p:sp>
            <p:nvSpPr>
              <p:cNvPr id="32812" name="Freeform 1061"/>
              <p:cNvSpPr/>
              <p:nvPr/>
            </p:nvSpPr>
            <p:spPr bwMode="auto">
              <a:xfrm>
                <a:off x="4001" y="2297"/>
                <a:ext cx="31" cy="91"/>
              </a:xfrm>
              <a:custGeom>
                <a:avLst/>
                <a:gdLst>
                  <a:gd name="T0" fmla="*/ 0 w 63"/>
                  <a:gd name="T1" fmla="*/ 1 h 181"/>
                  <a:gd name="T2" fmla="*/ 0 w 63"/>
                  <a:gd name="T3" fmla="*/ 1 h 181"/>
                  <a:gd name="T4" fmla="*/ 0 w 63"/>
                  <a:gd name="T5" fmla="*/ 1 h 181"/>
                  <a:gd name="T6" fmla="*/ 0 w 63"/>
                  <a:gd name="T7" fmla="*/ 1 h 181"/>
                  <a:gd name="T8" fmla="*/ 0 w 63"/>
                  <a:gd name="T9" fmla="*/ 1 h 181"/>
                  <a:gd name="T10" fmla="*/ 0 w 63"/>
                  <a:gd name="T11" fmla="*/ 1 h 181"/>
                  <a:gd name="T12" fmla="*/ 0 w 63"/>
                  <a:gd name="T13" fmla="*/ 1 h 181"/>
                  <a:gd name="T14" fmla="*/ 0 w 63"/>
                  <a:gd name="T15" fmla="*/ 1 h 181"/>
                  <a:gd name="T16" fmla="*/ 0 w 63"/>
                  <a:gd name="T17" fmla="*/ 1 h 181"/>
                  <a:gd name="T18" fmla="*/ 0 w 63"/>
                  <a:gd name="T19" fmla="*/ 1 h 181"/>
                  <a:gd name="T20" fmla="*/ 0 w 63"/>
                  <a:gd name="T21" fmla="*/ 0 h 181"/>
                  <a:gd name="T22" fmla="*/ 0 w 63"/>
                  <a:gd name="T23" fmla="*/ 1 h 181"/>
                  <a:gd name="T24" fmla="*/ 0 w 63"/>
                  <a:gd name="T25" fmla="*/ 1 h 181"/>
                  <a:gd name="T26" fmla="*/ 0 w 63"/>
                  <a:gd name="T27" fmla="*/ 1 h 181"/>
                  <a:gd name="T28" fmla="*/ 0 w 63"/>
                  <a:gd name="T29" fmla="*/ 1 h 181"/>
                  <a:gd name="T30" fmla="*/ 0 w 63"/>
                  <a:gd name="T31" fmla="*/ 1 h 181"/>
                  <a:gd name="T32" fmla="*/ 0 w 63"/>
                  <a:gd name="T33" fmla="*/ 1 h 181"/>
                  <a:gd name="T34" fmla="*/ 0 w 63"/>
                  <a:gd name="T35" fmla="*/ 1 h 181"/>
                  <a:gd name="T36" fmla="*/ 0 w 63"/>
                  <a:gd name="T37" fmla="*/ 1 h 181"/>
                  <a:gd name="T38" fmla="*/ 0 w 63"/>
                  <a:gd name="T39" fmla="*/ 1 h 181"/>
                  <a:gd name="T40" fmla="*/ 0 w 63"/>
                  <a:gd name="T41" fmla="*/ 1 h 181"/>
                  <a:gd name="T42" fmla="*/ 0 w 63"/>
                  <a:gd name="T43" fmla="*/ 1 h 181"/>
                  <a:gd name="T44" fmla="*/ 0 w 63"/>
                  <a:gd name="T45" fmla="*/ 1 h 181"/>
                  <a:gd name="T46" fmla="*/ 0 w 63"/>
                  <a:gd name="T47" fmla="*/ 1 h 181"/>
                  <a:gd name="T48" fmla="*/ 0 w 63"/>
                  <a:gd name="T49" fmla="*/ 1 h 181"/>
                  <a:gd name="T50" fmla="*/ 0 w 63"/>
                  <a:gd name="T51" fmla="*/ 1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81"/>
                  <a:gd name="T80" fmla="*/ 63 w 63"/>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81">
                    <a:moveTo>
                      <a:pt x="9" y="180"/>
                    </a:moveTo>
                    <a:lnTo>
                      <a:pt x="31" y="169"/>
                    </a:lnTo>
                    <a:lnTo>
                      <a:pt x="35" y="149"/>
                    </a:lnTo>
                    <a:lnTo>
                      <a:pt x="40" y="129"/>
                    </a:lnTo>
                    <a:lnTo>
                      <a:pt x="44" y="107"/>
                    </a:lnTo>
                    <a:lnTo>
                      <a:pt x="48" y="87"/>
                    </a:lnTo>
                    <a:lnTo>
                      <a:pt x="51" y="67"/>
                    </a:lnTo>
                    <a:lnTo>
                      <a:pt x="55" y="47"/>
                    </a:lnTo>
                    <a:lnTo>
                      <a:pt x="59" y="25"/>
                    </a:lnTo>
                    <a:lnTo>
                      <a:pt x="63" y="5"/>
                    </a:lnTo>
                    <a:lnTo>
                      <a:pt x="32" y="0"/>
                    </a:lnTo>
                    <a:lnTo>
                      <a:pt x="28" y="20"/>
                    </a:lnTo>
                    <a:lnTo>
                      <a:pt x="25" y="42"/>
                    </a:lnTo>
                    <a:lnTo>
                      <a:pt x="21" y="62"/>
                    </a:lnTo>
                    <a:lnTo>
                      <a:pt x="17" y="82"/>
                    </a:lnTo>
                    <a:lnTo>
                      <a:pt x="13" y="102"/>
                    </a:lnTo>
                    <a:lnTo>
                      <a:pt x="9" y="121"/>
                    </a:lnTo>
                    <a:lnTo>
                      <a:pt x="4" y="141"/>
                    </a:lnTo>
                    <a:lnTo>
                      <a:pt x="0" y="161"/>
                    </a:lnTo>
                    <a:lnTo>
                      <a:pt x="22" y="150"/>
                    </a:lnTo>
                    <a:lnTo>
                      <a:pt x="0" y="161"/>
                    </a:lnTo>
                    <a:lnTo>
                      <a:pt x="3" y="174"/>
                    </a:lnTo>
                    <a:lnTo>
                      <a:pt x="12" y="181"/>
                    </a:lnTo>
                    <a:lnTo>
                      <a:pt x="23" y="180"/>
                    </a:lnTo>
                    <a:lnTo>
                      <a:pt x="31" y="169"/>
                    </a:lnTo>
                    <a:lnTo>
                      <a:pt x="9" y="180"/>
                    </a:lnTo>
                    <a:close/>
                  </a:path>
                </a:pathLst>
              </a:custGeom>
              <a:solidFill>
                <a:srgbClr val="000000"/>
              </a:solidFill>
              <a:ln w="9525">
                <a:noFill/>
                <a:round/>
              </a:ln>
            </p:spPr>
            <p:txBody>
              <a:bodyPr/>
              <a:lstStyle/>
              <a:p>
                <a:endParaRPr lang="zh-CN" altLang="en-US"/>
              </a:p>
            </p:txBody>
          </p:sp>
          <p:sp>
            <p:nvSpPr>
              <p:cNvPr id="32813" name="Freeform 1062"/>
              <p:cNvSpPr/>
              <p:nvPr/>
            </p:nvSpPr>
            <p:spPr bwMode="auto">
              <a:xfrm>
                <a:off x="3923" y="2316"/>
                <a:ext cx="89" cy="71"/>
              </a:xfrm>
              <a:custGeom>
                <a:avLst/>
                <a:gdLst>
                  <a:gd name="T0" fmla="*/ 1 w 178"/>
                  <a:gd name="T1" fmla="*/ 0 h 144"/>
                  <a:gd name="T2" fmla="*/ 0 w 178"/>
                  <a:gd name="T3" fmla="*/ 0 h 144"/>
                  <a:gd name="T4" fmla="*/ 1 w 178"/>
                  <a:gd name="T5" fmla="*/ 0 h 144"/>
                  <a:gd name="T6" fmla="*/ 1 w 178"/>
                  <a:gd name="T7" fmla="*/ 0 h 144"/>
                  <a:gd name="T8" fmla="*/ 1 w 178"/>
                  <a:gd name="T9" fmla="*/ 0 h 144"/>
                  <a:gd name="T10" fmla="*/ 1 w 178"/>
                  <a:gd name="T11" fmla="*/ 0 h 144"/>
                  <a:gd name="T12" fmla="*/ 1 w 178"/>
                  <a:gd name="T13" fmla="*/ 0 h 144"/>
                  <a:gd name="T14" fmla="*/ 1 w 178"/>
                  <a:gd name="T15" fmla="*/ 0 h 144"/>
                  <a:gd name="T16" fmla="*/ 1 w 178"/>
                  <a:gd name="T17" fmla="*/ 0 h 144"/>
                  <a:gd name="T18" fmla="*/ 1 w 178"/>
                  <a:gd name="T19" fmla="*/ 0 h 144"/>
                  <a:gd name="T20" fmla="*/ 1 w 178"/>
                  <a:gd name="T21" fmla="*/ 0 h 144"/>
                  <a:gd name="T22" fmla="*/ 1 w 178"/>
                  <a:gd name="T23" fmla="*/ 0 h 144"/>
                  <a:gd name="T24" fmla="*/ 1 w 178"/>
                  <a:gd name="T25" fmla="*/ 0 h 144"/>
                  <a:gd name="T26" fmla="*/ 1 w 178"/>
                  <a:gd name="T27" fmla="*/ 0 h 144"/>
                  <a:gd name="T28" fmla="*/ 1 w 178"/>
                  <a:gd name="T29" fmla="*/ 0 h 144"/>
                  <a:gd name="T30" fmla="*/ 1 w 178"/>
                  <a:gd name="T31" fmla="*/ 0 h 144"/>
                  <a:gd name="T32" fmla="*/ 1 w 178"/>
                  <a:gd name="T33" fmla="*/ 0 h 144"/>
                  <a:gd name="T34" fmla="*/ 1 w 178"/>
                  <a:gd name="T35" fmla="*/ 0 h 144"/>
                  <a:gd name="T36" fmla="*/ 1 w 178"/>
                  <a:gd name="T37" fmla="*/ 0 h 144"/>
                  <a:gd name="T38" fmla="*/ 1 w 178"/>
                  <a:gd name="T39" fmla="*/ 0 h 144"/>
                  <a:gd name="T40" fmla="*/ 1 w 178"/>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144"/>
                  <a:gd name="T65" fmla="*/ 178 w 178"/>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144">
                    <a:moveTo>
                      <a:pt x="2" y="32"/>
                    </a:moveTo>
                    <a:lnTo>
                      <a:pt x="0" y="32"/>
                    </a:lnTo>
                    <a:lnTo>
                      <a:pt x="21" y="39"/>
                    </a:lnTo>
                    <a:lnTo>
                      <a:pt x="41" y="51"/>
                    </a:lnTo>
                    <a:lnTo>
                      <a:pt x="62" y="65"/>
                    </a:lnTo>
                    <a:lnTo>
                      <a:pt x="81" y="81"/>
                    </a:lnTo>
                    <a:lnTo>
                      <a:pt x="100" y="97"/>
                    </a:lnTo>
                    <a:lnTo>
                      <a:pt x="122" y="116"/>
                    </a:lnTo>
                    <a:lnTo>
                      <a:pt x="142" y="130"/>
                    </a:lnTo>
                    <a:lnTo>
                      <a:pt x="165" y="144"/>
                    </a:lnTo>
                    <a:lnTo>
                      <a:pt x="178" y="114"/>
                    </a:lnTo>
                    <a:lnTo>
                      <a:pt x="160" y="104"/>
                    </a:lnTo>
                    <a:lnTo>
                      <a:pt x="140" y="89"/>
                    </a:lnTo>
                    <a:lnTo>
                      <a:pt x="121" y="73"/>
                    </a:lnTo>
                    <a:lnTo>
                      <a:pt x="101" y="54"/>
                    </a:lnTo>
                    <a:lnTo>
                      <a:pt x="80" y="38"/>
                    </a:lnTo>
                    <a:lnTo>
                      <a:pt x="57" y="22"/>
                    </a:lnTo>
                    <a:lnTo>
                      <a:pt x="34" y="10"/>
                    </a:lnTo>
                    <a:lnTo>
                      <a:pt x="8" y="0"/>
                    </a:lnTo>
                    <a:lnTo>
                      <a:pt x="7" y="0"/>
                    </a:lnTo>
                    <a:lnTo>
                      <a:pt x="2" y="32"/>
                    </a:lnTo>
                    <a:close/>
                  </a:path>
                </a:pathLst>
              </a:custGeom>
              <a:solidFill>
                <a:srgbClr val="000000"/>
              </a:solidFill>
              <a:ln w="9525">
                <a:noFill/>
                <a:round/>
              </a:ln>
            </p:spPr>
            <p:txBody>
              <a:bodyPr/>
              <a:lstStyle/>
              <a:p>
                <a:endParaRPr lang="zh-CN" altLang="en-US"/>
              </a:p>
            </p:txBody>
          </p:sp>
          <p:sp>
            <p:nvSpPr>
              <p:cNvPr id="32814" name="Freeform 1063"/>
              <p:cNvSpPr/>
              <p:nvPr/>
            </p:nvSpPr>
            <p:spPr bwMode="auto">
              <a:xfrm>
                <a:off x="3858" y="2314"/>
                <a:ext cx="68" cy="28"/>
              </a:xfrm>
              <a:custGeom>
                <a:avLst/>
                <a:gdLst>
                  <a:gd name="T0" fmla="*/ 1 w 136"/>
                  <a:gd name="T1" fmla="*/ 0 h 57"/>
                  <a:gd name="T2" fmla="*/ 1 w 136"/>
                  <a:gd name="T3" fmla="*/ 0 h 57"/>
                  <a:gd name="T4" fmla="*/ 1 w 136"/>
                  <a:gd name="T5" fmla="*/ 0 h 57"/>
                  <a:gd name="T6" fmla="*/ 1 w 136"/>
                  <a:gd name="T7" fmla="*/ 0 h 57"/>
                  <a:gd name="T8" fmla="*/ 1 w 136"/>
                  <a:gd name="T9" fmla="*/ 0 h 57"/>
                  <a:gd name="T10" fmla="*/ 1 w 136"/>
                  <a:gd name="T11" fmla="*/ 0 h 57"/>
                  <a:gd name="T12" fmla="*/ 1 w 136"/>
                  <a:gd name="T13" fmla="*/ 0 h 57"/>
                  <a:gd name="T14" fmla="*/ 1 w 136"/>
                  <a:gd name="T15" fmla="*/ 0 h 57"/>
                  <a:gd name="T16" fmla="*/ 1 w 136"/>
                  <a:gd name="T17" fmla="*/ 0 h 57"/>
                  <a:gd name="T18" fmla="*/ 1 w 136"/>
                  <a:gd name="T19" fmla="*/ 0 h 57"/>
                  <a:gd name="T20" fmla="*/ 1 w 136"/>
                  <a:gd name="T21" fmla="*/ 0 h 57"/>
                  <a:gd name="T22" fmla="*/ 1 w 136"/>
                  <a:gd name="T23" fmla="*/ 0 h 57"/>
                  <a:gd name="T24" fmla="*/ 1 w 136"/>
                  <a:gd name="T25" fmla="*/ 0 h 57"/>
                  <a:gd name="T26" fmla="*/ 1 w 136"/>
                  <a:gd name="T27" fmla="*/ 0 h 57"/>
                  <a:gd name="T28" fmla="*/ 1 w 136"/>
                  <a:gd name="T29" fmla="*/ 0 h 57"/>
                  <a:gd name="T30" fmla="*/ 1 w 136"/>
                  <a:gd name="T31" fmla="*/ 0 h 57"/>
                  <a:gd name="T32" fmla="*/ 1 w 136"/>
                  <a:gd name="T33" fmla="*/ 0 h 57"/>
                  <a:gd name="T34" fmla="*/ 1 w 136"/>
                  <a:gd name="T35" fmla="*/ 0 h 57"/>
                  <a:gd name="T36" fmla="*/ 1 w 136"/>
                  <a:gd name="T37" fmla="*/ 0 h 57"/>
                  <a:gd name="T38" fmla="*/ 0 w 136"/>
                  <a:gd name="T39" fmla="*/ 0 h 57"/>
                  <a:gd name="T40" fmla="*/ 1 w 13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
                  <a:gd name="T64" fmla="*/ 0 h 57"/>
                  <a:gd name="T65" fmla="*/ 136 w 13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 h="57">
                    <a:moveTo>
                      <a:pt x="21" y="57"/>
                    </a:moveTo>
                    <a:lnTo>
                      <a:pt x="19" y="57"/>
                    </a:lnTo>
                    <a:lnTo>
                      <a:pt x="32" y="49"/>
                    </a:lnTo>
                    <a:lnTo>
                      <a:pt x="44" y="42"/>
                    </a:lnTo>
                    <a:lnTo>
                      <a:pt x="58" y="38"/>
                    </a:lnTo>
                    <a:lnTo>
                      <a:pt x="72" y="35"/>
                    </a:lnTo>
                    <a:lnTo>
                      <a:pt x="87" y="34"/>
                    </a:lnTo>
                    <a:lnTo>
                      <a:pt x="102" y="33"/>
                    </a:lnTo>
                    <a:lnTo>
                      <a:pt x="116" y="34"/>
                    </a:lnTo>
                    <a:lnTo>
                      <a:pt x="131" y="35"/>
                    </a:lnTo>
                    <a:lnTo>
                      <a:pt x="136" y="3"/>
                    </a:lnTo>
                    <a:lnTo>
                      <a:pt x="119" y="2"/>
                    </a:lnTo>
                    <a:lnTo>
                      <a:pt x="102" y="0"/>
                    </a:lnTo>
                    <a:lnTo>
                      <a:pt x="85" y="2"/>
                    </a:lnTo>
                    <a:lnTo>
                      <a:pt x="69" y="3"/>
                    </a:lnTo>
                    <a:lnTo>
                      <a:pt x="50" y="6"/>
                    </a:lnTo>
                    <a:lnTo>
                      <a:pt x="33" y="13"/>
                    </a:lnTo>
                    <a:lnTo>
                      <a:pt x="17" y="19"/>
                    </a:lnTo>
                    <a:lnTo>
                      <a:pt x="1" y="30"/>
                    </a:lnTo>
                    <a:lnTo>
                      <a:pt x="0" y="30"/>
                    </a:lnTo>
                    <a:lnTo>
                      <a:pt x="21" y="57"/>
                    </a:lnTo>
                    <a:close/>
                  </a:path>
                </a:pathLst>
              </a:custGeom>
              <a:solidFill>
                <a:srgbClr val="000000"/>
              </a:solidFill>
              <a:ln w="9525">
                <a:noFill/>
                <a:round/>
              </a:ln>
            </p:spPr>
            <p:txBody>
              <a:bodyPr/>
              <a:lstStyle/>
              <a:p>
                <a:endParaRPr lang="zh-CN" altLang="en-US"/>
              </a:p>
            </p:txBody>
          </p:sp>
          <p:sp>
            <p:nvSpPr>
              <p:cNvPr id="32815" name="Freeform 1064"/>
              <p:cNvSpPr/>
              <p:nvPr/>
            </p:nvSpPr>
            <p:spPr bwMode="auto">
              <a:xfrm>
                <a:off x="3777" y="2329"/>
                <a:ext cx="91" cy="128"/>
              </a:xfrm>
              <a:custGeom>
                <a:avLst/>
                <a:gdLst>
                  <a:gd name="T0" fmla="*/ 0 w 183"/>
                  <a:gd name="T1" fmla="*/ 1 h 256"/>
                  <a:gd name="T2" fmla="*/ 0 w 183"/>
                  <a:gd name="T3" fmla="*/ 1 h 256"/>
                  <a:gd name="T4" fmla="*/ 0 w 183"/>
                  <a:gd name="T5" fmla="*/ 1 h 256"/>
                  <a:gd name="T6" fmla="*/ 0 w 183"/>
                  <a:gd name="T7" fmla="*/ 1 h 256"/>
                  <a:gd name="T8" fmla="*/ 0 w 183"/>
                  <a:gd name="T9" fmla="*/ 1 h 256"/>
                  <a:gd name="T10" fmla="*/ 0 w 183"/>
                  <a:gd name="T11" fmla="*/ 1 h 256"/>
                  <a:gd name="T12" fmla="*/ 0 w 183"/>
                  <a:gd name="T13" fmla="*/ 1 h 256"/>
                  <a:gd name="T14" fmla="*/ 0 w 183"/>
                  <a:gd name="T15" fmla="*/ 1 h 256"/>
                  <a:gd name="T16" fmla="*/ 0 w 183"/>
                  <a:gd name="T17" fmla="*/ 1 h 256"/>
                  <a:gd name="T18" fmla="*/ 0 w 183"/>
                  <a:gd name="T19" fmla="*/ 1 h 256"/>
                  <a:gd name="T20" fmla="*/ 0 w 183"/>
                  <a:gd name="T21" fmla="*/ 1 h 256"/>
                  <a:gd name="T22" fmla="*/ 0 w 183"/>
                  <a:gd name="T23" fmla="*/ 1 h 256"/>
                  <a:gd name="T24" fmla="*/ 0 w 183"/>
                  <a:gd name="T25" fmla="*/ 1 h 256"/>
                  <a:gd name="T26" fmla="*/ 0 w 183"/>
                  <a:gd name="T27" fmla="*/ 1 h 256"/>
                  <a:gd name="T28" fmla="*/ 0 w 183"/>
                  <a:gd name="T29" fmla="*/ 1 h 256"/>
                  <a:gd name="T30" fmla="*/ 0 w 183"/>
                  <a:gd name="T31" fmla="*/ 1 h 256"/>
                  <a:gd name="T32" fmla="*/ 0 w 183"/>
                  <a:gd name="T33" fmla="*/ 1 h 256"/>
                  <a:gd name="T34" fmla="*/ 0 w 183"/>
                  <a:gd name="T35" fmla="*/ 1 h 256"/>
                  <a:gd name="T36" fmla="*/ 0 w 183"/>
                  <a:gd name="T37" fmla="*/ 0 h 256"/>
                  <a:gd name="T38" fmla="*/ 0 w 183"/>
                  <a:gd name="T39" fmla="*/ 1 h 256"/>
                  <a:gd name="T40" fmla="*/ 0 w 183"/>
                  <a:gd name="T41" fmla="*/ 1 h 256"/>
                  <a:gd name="T42" fmla="*/ 0 w 183"/>
                  <a:gd name="T43" fmla="*/ 1 h 256"/>
                  <a:gd name="T44" fmla="*/ 0 w 183"/>
                  <a:gd name="T45" fmla="*/ 1 h 256"/>
                  <a:gd name="T46" fmla="*/ 0 w 183"/>
                  <a:gd name="T47" fmla="*/ 1 h 256"/>
                  <a:gd name="T48" fmla="*/ 0 w 183"/>
                  <a:gd name="T49" fmla="*/ 1 h 256"/>
                  <a:gd name="T50" fmla="*/ 0 w 183"/>
                  <a:gd name="T51" fmla="*/ 1 h 256"/>
                  <a:gd name="T52" fmla="*/ 0 w 183"/>
                  <a:gd name="T53" fmla="*/ 1 h 256"/>
                  <a:gd name="T54" fmla="*/ 0 w 183"/>
                  <a:gd name="T55" fmla="*/ 1 h 256"/>
                  <a:gd name="T56" fmla="*/ 0 w 183"/>
                  <a:gd name="T57" fmla="*/ 1 h 256"/>
                  <a:gd name="T58" fmla="*/ 0 w 183"/>
                  <a:gd name="T59" fmla="*/ 1 h 256"/>
                  <a:gd name="T60" fmla="*/ 0 w 183"/>
                  <a:gd name="T61" fmla="*/ 1 h 256"/>
                  <a:gd name="T62" fmla="*/ 0 w 183"/>
                  <a:gd name="T63" fmla="*/ 1 h 256"/>
                  <a:gd name="T64" fmla="*/ 0 w 183"/>
                  <a:gd name="T65" fmla="*/ 1 h 256"/>
                  <a:gd name="T66" fmla="*/ 0 w 183"/>
                  <a:gd name="T67" fmla="*/ 1 h 256"/>
                  <a:gd name="T68" fmla="*/ 0 w 183"/>
                  <a:gd name="T69" fmla="*/ 1 h 256"/>
                  <a:gd name="T70" fmla="*/ 0 w 183"/>
                  <a:gd name="T71" fmla="*/ 1 h 256"/>
                  <a:gd name="T72" fmla="*/ 0 w 183"/>
                  <a:gd name="T73" fmla="*/ 1 h 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256"/>
                  <a:gd name="T113" fmla="*/ 183 w 183"/>
                  <a:gd name="T114" fmla="*/ 256 h 2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256">
                    <a:moveTo>
                      <a:pt x="28" y="255"/>
                    </a:moveTo>
                    <a:lnTo>
                      <a:pt x="28" y="256"/>
                    </a:lnTo>
                    <a:lnTo>
                      <a:pt x="35" y="242"/>
                    </a:lnTo>
                    <a:lnTo>
                      <a:pt x="44" y="227"/>
                    </a:lnTo>
                    <a:lnTo>
                      <a:pt x="52" y="211"/>
                    </a:lnTo>
                    <a:lnTo>
                      <a:pt x="61" y="195"/>
                    </a:lnTo>
                    <a:lnTo>
                      <a:pt x="70" y="179"/>
                    </a:lnTo>
                    <a:lnTo>
                      <a:pt x="78" y="164"/>
                    </a:lnTo>
                    <a:lnTo>
                      <a:pt x="88" y="148"/>
                    </a:lnTo>
                    <a:lnTo>
                      <a:pt x="97" y="132"/>
                    </a:lnTo>
                    <a:lnTo>
                      <a:pt x="107" y="115"/>
                    </a:lnTo>
                    <a:lnTo>
                      <a:pt x="117" y="101"/>
                    </a:lnTo>
                    <a:lnTo>
                      <a:pt x="128" y="86"/>
                    </a:lnTo>
                    <a:lnTo>
                      <a:pt x="139" y="73"/>
                    </a:lnTo>
                    <a:lnTo>
                      <a:pt x="148" y="59"/>
                    </a:lnTo>
                    <a:lnTo>
                      <a:pt x="160" y="48"/>
                    </a:lnTo>
                    <a:lnTo>
                      <a:pt x="171" y="36"/>
                    </a:lnTo>
                    <a:lnTo>
                      <a:pt x="183" y="27"/>
                    </a:lnTo>
                    <a:lnTo>
                      <a:pt x="162" y="0"/>
                    </a:lnTo>
                    <a:lnTo>
                      <a:pt x="151" y="12"/>
                    </a:lnTo>
                    <a:lnTo>
                      <a:pt x="136" y="24"/>
                    </a:lnTo>
                    <a:lnTo>
                      <a:pt x="125" y="38"/>
                    </a:lnTo>
                    <a:lnTo>
                      <a:pt x="113" y="51"/>
                    </a:lnTo>
                    <a:lnTo>
                      <a:pt x="102" y="67"/>
                    </a:lnTo>
                    <a:lnTo>
                      <a:pt x="92" y="82"/>
                    </a:lnTo>
                    <a:lnTo>
                      <a:pt x="81" y="97"/>
                    </a:lnTo>
                    <a:lnTo>
                      <a:pt x="71" y="113"/>
                    </a:lnTo>
                    <a:lnTo>
                      <a:pt x="62" y="129"/>
                    </a:lnTo>
                    <a:lnTo>
                      <a:pt x="52" y="145"/>
                    </a:lnTo>
                    <a:lnTo>
                      <a:pt x="42" y="162"/>
                    </a:lnTo>
                    <a:lnTo>
                      <a:pt x="33" y="179"/>
                    </a:lnTo>
                    <a:lnTo>
                      <a:pt x="24" y="195"/>
                    </a:lnTo>
                    <a:lnTo>
                      <a:pt x="16" y="211"/>
                    </a:lnTo>
                    <a:lnTo>
                      <a:pt x="7" y="226"/>
                    </a:lnTo>
                    <a:lnTo>
                      <a:pt x="0" y="240"/>
                    </a:lnTo>
                    <a:lnTo>
                      <a:pt x="0" y="242"/>
                    </a:lnTo>
                    <a:lnTo>
                      <a:pt x="28" y="255"/>
                    </a:lnTo>
                    <a:close/>
                  </a:path>
                </a:pathLst>
              </a:custGeom>
              <a:solidFill>
                <a:srgbClr val="000000"/>
              </a:solidFill>
              <a:ln w="9525">
                <a:noFill/>
                <a:round/>
              </a:ln>
            </p:spPr>
            <p:txBody>
              <a:bodyPr/>
              <a:lstStyle/>
              <a:p>
                <a:endParaRPr lang="zh-CN" altLang="en-US"/>
              </a:p>
            </p:txBody>
          </p:sp>
          <p:sp>
            <p:nvSpPr>
              <p:cNvPr id="32816" name="Freeform 1065"/>
              <p:cNvSpPr/>
              <p:nvPr/>
            </p:nvSpPr>
            <p:spPr bwMode="auto">
              <a:xfrm>
                <a:off x="3774" y="2450"/>
                <a:ext cx="18" cy="45"/>
              </a:xfrm>
              <a:custGeom>
                <a:avLst/>
                <a:gdLst>
                  <a:gd name="T0" fmla="*/ 1 w 35"/>
                  <a:gd name="T1" fmla="*/ 1 h 90"/>
                  <a:gd name="T2" fmla="*/ 1 w 35"/>
                  <a:gd name="T3" fmla="*/ 1 h 90"/>
                  <a:gd name="T4" fmla="*/ 1 w 35"/>
                  <a:gd name="T5" fmla="*/ 1 h 90"/>
                  <a:gd name="T6" fmla="*/ 1 w 35"/>
                  <a:gd name="T7" fmla="*/ 1 h 90"/>
                  <a:gd name="T8" fmla="*/ 1 w 35"/>
                  <a:gd name="T9" fmla="*/ 1 h 90"/>
                  <a:gd name="T10" fmla="*/ 1 w 35"/>
                  <a:gd name="T11" fmla="*/ 1 h 90"/>
                  <a:gd name="T12" fmla="*/ 1 w 35"/>
                  <a:gd name="T13" fmla="*/ 1 h 90"/>
                  <a:gd name="T14" fmla="*/ 1 w 35"/>
                  <a:gd name="T15" fmla="*/ 1 h 90"/>
                  <a:gd name="T16" fmla="*/ 1 w 35"/>
                  <a:gd name="T17" fmla="*/ 1 h 90"/>
                  <a:gd name="T18" fmla="*/ 1 w 35"/>
                  <a:gd name="T19" fmla="*/ 1 h 90"/>
                  <a:gd name="T20" fmla="*/ 1 w 35"/>
                  <a:gd name="T21" fmla="*/ 0 h 90"/>
                  <a:gd name="T22" fmla="*/ 1 w 35"/>
                  <a:gd name="T23" fmla="*/ 1 h 90"/>
                  <a:gd name="T24" fmla="*/ 0 w 35"/>
                  <a:gd name="T25" fmla="*/ 1 h 90"/>
                  <a:gd name="T26" fmla="*/ 1 w 35"/>
                  <a:gd name="T27" fmla="*/ 1 h 90"/>
                  <a:gd name="T28" fmla="*/ 1 w 35"/>
                  <a:gd name="T29" fmla="*/ 1 h 90"/>
                  <a:gd name="T30" fmla="*/ 1 w 35"/>
                  <a:gd name="T31" fmla="*/ 1 h 90"/>
                  <a:gd name="T32" fmla="*/ 1 w 35"/>
                  <a:gd name="T33" fmla="*/ 1 h 90"/>
                  <a:gd name="T34" fmla="*/ 1 w 35"/>
                  <a:gd name="T35" fmla="*/ 1 h 90"/>
                  <a:gd name="T36" fmla="*/ 1 w 35"/>
                  <a:gd name="T37" fmla="*/ 1 h 90"/>
                  <a:gd name="T38" fmla="*/ 1 w 35"/>
                  <a:gd name="T39" fmla="*/ 1 h 90"/>
                  <a:gd name="T40" fmla="*/ 1 w 35"/>
                  <a:gd name="T41" fmla="*/ 1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90"/>
                  <a:gd name="T65" fmla="*/ 35 w 35"/>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90">
                    <a:moveTo>
                      <a:pt x="34" y="88"/>
                    </a:moveTo>
                    <a:lnTo>
                      <a:pt x="34" y="90"/>
                    </a:lnTo>
                    <a:lnTo>
                      <a:pt x="35" y="76"/>
                    </a:lnTo>
                    <a:lnTo>
                      <a:pt x="35" y="64"/>
                    </a:lnTo>
                    <a:lnTo>
                      <a:pt x="35" y="52"/>
                    </a:lnTo>
                    <a:lnTo>
                      <a:pt x="33" y="41"/>
                    </a:lnTo>
                    <a:lnTo>
                      <a:pt x="31" y="31"/>
                    </a:lnTo>
                    <a:lnTo>
                      <a:pt x="30" y="24"/>
                    </a:lnTo>
                    <a:lnTo>
                      <a:pt x="31" y="18"/>
                    </a:lnTo>
                    <a:lnTo>
                      <a:pt x="33" y="13"/>
                    </a:lnTo>
                    <a:lnTo>
                      <a:pt x="5" y="0"/>
                    </a:lnTo>
                    <a:lnTo>
                      <a:pt x="1" y="10"/>
                    </a:lnTo>
                    <a:lnTo>
                      <a:pt x="0" y="24"/>
                    </a:lnTo>
                    <a:lnTo>
                      <a:pt x="1" y="36"/>
                    </a:lnTo>
                    <a:lnTo>
                      <a:pt x="2" y="47"/>
                    </a:lnTo>
                    <a:lnTo>
                      <a:pt x="5" y="57"/>
                    </a:lnTo>
                    <a:lnTo>
                      <a:pt x="5" y="64"/>
                    </a:lnTo>
                    <a:lnTo>
                      <a:pt x="5" y="74"/>
                    </a:lnTo>
                    <a:lnTo>
                      <a:pt x="3" y="79"/>
                    </a:lnTo>
                    <a:lnTo>
                      <a:pt x="3" y="80"/>
                    </a:lnTo>
                    <a:lnTo>
                      <a:pt x="34" y="88"/>
                    </a:lnTo>
                    <a:close/>
                  </a:path>
                </a:pathLst>
              </a:custGeom>
              <a:solidFill>
                <a:srgbClr val="000000"/>
              </a:solidFill>
              <a:ln w="9525">
                <a:noFill/>
                <a:round/>
              </a:ln>
            </p:spPr>
            <p:txBody>
              <a:bodyPr/>
              <a:lstStyle/>
              <a:p>
                <a:endParaRPr lang="zh-CN" altLang="en-US"/>
              </a:p>
            </p:txBody>
          </p:sp>
          <p:sp>
            <p:nvSpPr>
              <p:cNvPr id="32817" name="Freeform 1066"/>
              <p:cNvSpPr/>
              <p:nvPr/>
            </p:nvSpPr>
            <p:spPr bwMode="auto">
              <a:xfrm>
                <a:off x="3758" y="2490"/>
                <a:ext cx="34" cy="23"/>
              </a:xfrm>
              <a:custGeom>
                <a:avLst/>
                <a:gdLst>
                  <a:gd name="T0" fmla="*/ 1 w 68"/>
                  <a:gd name="T1" fmla="*/ 1 h 46"/>
                  <a:gd name="T2" fmla="*/ 1 w 68"/>
                  <a:gd name="T3" fmla="*/ 1 h 46"/>
                  <a:gd name="T4" fmla="*/ 1 w 68"/>
                  <a:gd name="T5" fmla="*/ 1 h 46"/>
                  <a:gd name="T6" fmla="*/ 1 w 68"/>
                  <a:gd name="T7" fmla="*/ 1 h 46"/>
                  <a:gd name="T8" fmla="*/ 1 w 68"/>
                  <a:gd name="T9" fmla="*/ 1 h 46"/>
                  <a:gd name="T10" fmla="*/ 1 w 68"/>
                  <a:gd name="T11" fmla="*/ 1 h 46"/>
                  <a:gd name="T12" fmla="*/ 1 w 68"/>
                  <a:gd name="T13" fmla="*/ 0 h 46"/>
                  <a:gd name="T14" fmla="*/ 1 w 68"/>
                  <a:gd name="T15" fmla="*/ 1 h 46"/>
                  <a:gd name="T16" fmla="*/ 1 w 68"/>
                  <a:gd name="T17" fmla="*/ 1 h 46"/>
                  <a:gd name="T18" fmla="*/ 1 w 68"/>
                  <a:gd name="T19" fmla="*/ 1 h 46"/>
                  <a:gd name="T20" fmla="*/ 0 w 68"/>
                  <a:gd name="T21" fmla="*/ 1 h 46"/>
                  <a:gd name="T22" fmla="*/ 0 w 68"/>
                  <a:gd name="T23" fmla="*/ 1 h 46"/>
                  <a:gd name="T24" fmla="*/ 1 w 68"/>
                  <a:gd name="T25" fmla="*/ 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46"/>
                  <a:gd name="T41" fmla="*/ 68 w 6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46">
                    <a:moveTo>
                      <a:pt x="31" y="45"/>
                    </a:moveTo>
                    <a:lnTo>
                      <a:pt x="31" y="46"/>
                    </a:lnTo>
                    <a:lnTo>
                      <a:pt x="34" y="42"/>
                    </a:lnTo>
                    <a:lnTo>
                      <a:pt x="44" y="35"/>
                    </a:lnTo>
                    <a:lnTo>
                      <a:pt x="57" y="26"/>
                    </a:lnTo>
                    <a:lnTo>
                      <a:pt x="68" y="8"/>
                    </a:lnTo>
                    <a:lnTo>
                      <a:pt x="37" y="0"/>
                    </a:lnTo>
                    <a:lnTo>
                      <a:pt x="36" y="2"/>
                    </a:lnTo>
                    <a:lnTo>
                      <a:pt x="26" y="8"/>
                    </a:lnTo>
                    <a:lnTo>
                      <a:pt x="13" y="18"/>
                    </a:lnTo>
                    <a:lnTo>
                      <a:pt x="0" y="35"/>
                    </a:lnTo>
                    <a:lnTo>
                      <a:pt x="0" y="37"/>
                    </a:lnTo>
                    <a:lnTo>
                      <a:pt x="31" y="45"/>
                    </a:lnTo>
                    <a:close/>
                  </a:path>
                </a:pathLst>
              </a:custGeom>
              <a:solidFill>
                <a:srgbClr val="000000"/>
              </a:solidFill>
              <a:ln w="9525">
                <a:noFill/>
                <a:round/>
              </a:ln>
            </p:spPr>
            <p:txBody>
              <a:bodyPr/>
              <a:lstStyle/>
              <a:p>
                <a:endParaRPr lang="zh-CN" altLang="en-US"/>
              </a:p>
            </p:txBody>
          </p:sp>
          <p:sp>
            <p:nvSpPr>
              <p:cNvPr id="32818" name="Freeform 1067"/>
              <p:cNvSpPr/>
              <p:nvPr/>
            </p:nvSpPr>
            <p:spPr bwMode="auto">
              <a:xfrm>
                <a:off x="3740" y="2508"/>
                <a:ext cx="33" cy="164"/>
              </a:xfrm>
              <a:custGeom>
                <a:avLst/>
                <a:gdLst>
                  <a:gd name="T0" fmla="*/ 0 w 67"/>
                  <a:gd name="T1" fmla="*/ 1 h 327"/>
                  <a:gd name="T2" fmla="*/ 0 w 67"/>
                  <a:gd name="T3" fmla="*/ 1 h 327"/>
                  <a:gd name="T4" fmla="*/ 0 w 67"/>
                  <a:gd name="T5" fmla="*/ 1 h 327"/>
                  <a:gd name="T6" fmla="*/ 0 w 67"/>
                  <a:gd name="T7" fmla="*/ 1 h 327"/>
                  <a:gd name="T8" fmla="*/ 0 w 67"/>
                  <a:gd name="T9" fmla="*/ 1 h 327"/>
                  <a:gd name="T10" fmla="*/ 0 w 67"/>
                  <a:gd name="T11" fmla="*/ 1 h 327"/>
                  <a:gd name="T12" fmla="*/ 0 w 67"/>
                  <a:gd name="T13" fmla="*/ 1 h 327"/>
                  <a:gd name="T14" fmla="*/ 0 w 67"/>
                  <a:gd name="T15" fmla="*/ 1 h 327"/>
                  <a:gd name="T16" fmla="*/ 0 w 67"/>
                  <a:gd name="T17" fmla="*/ 1 h 327"/>
                  <a:gd name="T18" fmla="*/ 0 w 67"/>
                  <a:gd name="T19" fmla="*/ 1 h 327"/>
                  <a:gd name="T20" fmla="*/ 0 w 67"/>
                  <a:gd name="T21" fmla="*/ 1 h 327"/>
                  <a:gd name="T22" fmla="*/ 0 w 67"/>
                  <a:gd name="T23" fmla="*/ 1 h 327"/>
                  <a:gd name="T24" fmla="*/ 0 w 67"/>
                  <a:gd name="T25" fmla="*/ 1 h 327"/>
                  <a:gd name="T26" fmla="*/ 0 w 67"/>
                  <a:gd name="T27" fmla="*/ 1 h 327"/>
                  <a:gd name="T28" fmla="*/ 0 w 67"/>
                  <a:gd name="T29" fmla="*/ 1 h 327"/>
                  <a:gd name="T30" fmla="*/ 0 w 67"/>
                  <a:gd name="T31" fmla="*/ 1 h 327"/>
                  <a:gd name="T32" fmla="*/ 0 w 67"/>
                  <a:gd name="T33" fmla="*/ 1 h 327"/>
                  <a:gd name="T34" fmla="*/ 0 w 67"/>
                  <a:gd name="T35" fmla="*/ 1 h 327"/>
                  <a:gd name="T36" fmla="*/ 0 w 67"/>
                  <a:gd name="T37" fmla="*/ 0 h 327"/>
                  <a:gd name="T38" fmla="*/ 0 w 67"/>
                  <a:gd name="T39" fmla="*/ 1 h 327"/>
                  <a:gd name="T40" fmla="*/ 0 w 67"/>
                  <a:gd name="T41" fmla="*/ 1 h 327"/>
                  <a:gd name="T42" fmla="*/ 0 w 67"/>
                  <a:gd name="T43" fmla="*/ 1 h 327"/>
                  <a:gd name="T44" fmla="*/ 0 w 67"/>
                  <a:gd name="T45" fmla="*/ 1 h 327"/>
                  <a:gd name="T46" fmla="*/ 0 w 67"/>
                  <a:gd name="T47" fmla="*/ 1 h 327"/>
                  <a:gd name="T48" fmla="*/ 0 w 67"/>
                  <a:gd name="T49" fmla="*/ 1 h 327"/>
                  <a:gd name="T50" fmla="*/ 0 w 67"/>
                  <a:gd name="T51" fmla="*/ 1 h 327"/>
                  <a:gd name="T52" fmla="*/ 0 w 67"/>
                  <a:gd name="T53" fmla="*/ 1 h 327"/>
                  <a:gd name="T54" fmla="*/ 0 w 67"/>
                  <a:gd name="T55" fmla="*/ 1 h 327"/>
                  <a:gd name="T56" fmla="*/ 0 w 67"/>
                  <a:gd name="T57" fmla="*/ 1 h 327"/>
                  <a:gd name="T58" fmla="*/ 0 w 67"/>
                  <a:gd name="T59" fmla="*/ 1 h 327"/>
                  <a:gd name="T60" fmla="*/ 0 w 67"/>
                  <a:gd name="T61" fmla="*/ 1 h 327"/>
                  <a:gd name="T62" fmla="*/ 0 w 67"/>
                  <a:gd name="T63" fmla="*/ 1 h 327"/>
                  <a:gd name="T64" fmla="*/ 0 w 67"/>
                  <a:gd name="T65" fmla="*/ 1 h 327"/>
                  <a:gd name="T66" fmla="*/ 0 w 67"/>
                  <a:gd name="T67" fmla="*/ 1 h 327"/>
                  <a:gd name="T68" fmla="*/ 0 w 67"/>
                  <a:gd name="T69" fmla="*/ 1 h 327"/>
                  <a:gd name="T70" fmla="*/ 0 w 67"/>
                  <a:gd name="T71" fmla="*/ 1 h 327"/>
                  <a:gd name="T72" fmla="*/ 0 w 67"/>
                  <a:gd name="T73" fmla="*/ 1 h 327"/>
                  <a:gd name="T74" fmla="*/ 0 w 67"/>
                  <a:gd name="T75" fmla="*/ 1 h 327"/>
                  <a:gd name="T76" fmla="*/ 0 w 67"/>
                  <a:gd name="T77" fmla="*/ 1 h 327"/>
                  <a:gd name="T78" fmla="*/ 0 w 67"/>
                  <a:gd name="T79" fmla="*/ 1 h 327"/>
                  <a:gd name="T80" fmla="*/ 0 w 67"/>
                  <a:gd name="T81" fmla="*/ 1 h 327"/>
                  <a:gd name="T82" fmla="*/ 0 w 67"/>
                  <a:gd name="T83" fmla="*/ 1 h 3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327"/>
                  <a:gd name="T128" fmla="*/ 67 w 67"/>
                  <a:gd name="T129" fmla="*/ 327 h 3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327">
                    <a:moveTo>
                      <a:pt x="16" y="295"/>
                    </a:moveTo>
                    <a:lnTo>
                      <a:pt x="31" y="314"/>
                    </a:lnTo>
                    <a:lnTo>
                      <a:pt x="34" y="295"/>
                    </a:lnTo>
                    <a:lnTo>
                      <a:pt x="36" y="273"/>
                    </a:lnTo>
                    <a:lnTo>
                      <a:pt x="38" y="255"/>
                    </a:lnTo>
                    <a:lnTo>
                      <a:pt x="40" y="236"/>
                    </a:lnTo>
                    <a:lnTo>
                      <a:pt x="41" y="217"/>
                    </a:lnTo>
                    <a:lnTo>
                      <a:pt x="43" y="197"/>
                    </a:lnTo>
                    <a:lnTo>
                      <a:pt x="45" y="178"/>
                    </a:lnTo>
                    <a:lnTo>
                      <a:pt x="46" y="158"/>
                    </a:lnTo>
                    <a:lnTo>
                      <a:pt x="49" y="139"/>
                    </a:lnTo>
                    <a:lnTo>
                      <a:pt x="50" y="120"/>
                    </a:lnTo>
                    <a:lnTo>
                      <a:pt x="53" y="100"/>
                    </a:lnTo>
                    <a:lnTo>
                      <a:pt x="54" y="81"/>
                    </a:lnTo>
                    <a:lnTo>
                      <a:pt x="57" y="64"/>
                    </a:lnTo>
                    <a:lnTo>
                      <a:pt x="61" y="45"/>
                    </a:lnTo>
                    <a:lnTo>
                      <a:pt x="63" y="25"/>
                    </a:lnTo>
                    <a:lnTo>
                      <a:pt x="67" y="8"/>
                    </a:lnTo>
                    <a:lnTo>
                      <a:pt x="36" y="0"/>
                    </a:lnTo>
                    <a:lnTo>
                      <a:pt x="32" y="20"/>
                    </a:lnTo>
                    <a:lnTo>
                      <a:pt x="30" y="40"/>
                    </a:lnTo>
                    <a:lnTo>
                      <a:pt x="26" y="59"/>
                    </a:lnTo>
                    <a:lnTo>
                      <a:pt x="23" y="79"/>
                    </a:lnTo>
                    <a:lnTo>
                      <a:pt x="22" y="98"/>
                    </a:lnTo>
                    <a:lnTo>
                      <a:pt x="20" y="118"/>
                    </a:lnTo>
                    <a:lnTo>
                      <a:pt x="18" y="136"/>
                    </a:lnTo>
                    <a:lnTo>
                      <a:pt x="16" y="155"/>
                    </a:lnTo>
                    <a:lnTo>
                      <a:pt x="15" y="175"/>
                    </a:lnTo>
                    <a:lnTo>
                      <a:pt x="12" y="194"/>
                    </a:lnTo>
                    <a:lnTo>
                      <a:pt x="11" y="214"/>
                    </a:lnTo>
                    <a:lnTo>
                      <a:pt x="9" y="233"/>
                    </a:lnTo>
                    <a:lnTo>
                      <a:pt x="7" y="252"/>
                    </a:lnTo>
                    <a:lnTo>
                      <a:pt x="6" y="271"/>
                    </a:lnTo>
                    <a:lnTo>
                      <a:pt x="3" y="290"/>
                    </a:lnTo>
                    <a:lnTo>
                      <a:pt x="0" y="308"/>
                    </a:lnTo>
                    <a:lnTo>
                      <a:pt x="16" y="327"/>
                    </a:lnTo>
                    <a:lnTo>
                      <a:pt x="0" y="308"/>
                    </a:lnTo>
                    <a:lnTo>
                      <a:pt x="4" y="322"/>
                    </a:lnTo>
                    <a:lnTo>
                      <a:pt x="15" y="327"/>
                    </a:lnTo>
                    <a:lnTo>
                      <a:pt x="25" y="324"/>
                    </a:lnTo>
                    <a:lnTo>
                      <a:pt x="31" y="314"/>
                    </a:lnTo>
                    <a:lnTo>
                      <a:pt x="16" y="295"/>
                    </a:lnTo>
                    <a:close/>
                  </a:path>
                </a:pathLst>
              </a:custGeom>
              <a:solidFill>
                <a:srgbClr val="000000"/>
              </a:solidFill>
              <a:ln w="9525">
                <a:noFill/>
                <a:round/>
              </a:ln>
            </p:spPr>
            <p:txBody>
              <a:bodyPr/>
              <a:lstStyle/>
              <a:p>
                <a:endParaRPr lang="zh-CN" altLang="en-US"/>
              </a:p>
            </p:txBody>
          </p:sp>
          <p:sp>
            <p:nvSpPr>
              <p:cNvPr id="32819" name="Freeform 1068"/>
              <p:cNvSpPr/>
              <p:nvPr/>
            </p:nvSpPr>
            <p:spPr bwMode="auto">
              <a:xfrm>
                <a:off x="3747" y="2656"/>
                <a:ext cx="696" cy="16"/>
              </a:xfrm>
              <a:custGeom>
                <a:avLst/>
                <a:gdLst>
                  <a:gd name="T0" fmla="*/ 3 w 1390"/>
                  <a:gd name="T1" fmla="*/ 1 h 32"/>
                  <a:gd name="T2" fmla="*/ 3 w 1390"/>
                  <a:gd name="T3" fmla="*/ 0 h 32"/>
                  <a:gd name="T4" fmla="*/ 0 w 1390"/>
                  <a:gd name="T5" fmla="*/ 0 h 32"/>
                  <a:gd name="T6" fmla="*/ 0 w 1390"/>
                  <a:gd name="T7" fmla="*/ 1 h 32"/>
                  <a:gd name="T8" fmla="*/ 3 w 1390"/>
                  <a:gd name="T9" fmla="*/ 1 h 32"/>
                  <a:gd name="T10" fmla="*/ 3 w 1390"/>
                  <a:gd name="T11" fmla="*/ 1 h 32"/>
                  <a:gd name="T12" fmla="*/ 3 w 1390"/>
                  <a:gd name="T13" fmla="*/ 1 h 32"/>
                  <a:gd name="T14" fmla="*/ 3 w 1390"/>
                  <a:gd name="T15" fmla="*/ 1 h 32"/>
                  <a:gd name="T16" fmla="*/ 3 w 1390"/>
                  <a:gd name="T17" fmla="*/ 1 h 32"/>
                  <a:gd name="T18" fmla="*/ 3 w 1390"/>
                  <a:gd name="T19" fmla="*/ 1 h 32"/>
                  <a:gd name="T20" fmla="*/ 3 w 1390"/>
                  <a:gd name="T21" fmla="*/ 0 h 32"/>
                  <a:gd name="T22" fmla="*/ 3 w 1390"/>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0"/>
                  <a:gd name="T37" fmla="*/ 0 h 32"/>
                  <a:gd name="T38" fmla="*/ 1390 w 1390"/>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0" h="32">
                    <a:moveTo>
                      <a:pt x="1360" y="16"/>
                    </a:moveTo>
                    <a:lnTo>
                      <a:pt x="1375" y="0"/>
                    </a:lnTo>
                    <a:lnTo>
                      <a:pt x="0" y="0"/>
                    </a:lnTo>
                    <a:lnTo>
                      <a:pt x="0" y="32"/>
                    </a:lnTo>
                    <a:lnTo>
                      <a:pt x="1375" y="32"/>
                    </a:lnTo>
                    <a:lnTo>
                      <a:pt x="1390" y="16"/>
                    </a:lnTo>
                    <a:lnTo>
                      <a:pt x="1375" y="32"/>
                    </a:lnTo>
                    <a:lnTo>
                      <a:pt x="1386" y="27"/>
                    </a:lnTo>
                    <a:lnTo>
                      <a:pt x="1390" y="16"/>
                    </a:lnTo>
                    <a:lnTo>
                      <a:pt x="1386" y="5"/>
                    </a:lnTo>
                    <a:lnTo>
                      <a:pt x="1375" y="0"/>
                    </a:lnTo>
                    <a:lnTo>
                      <a:pt x="1360" y="16"/>
                    </a:lnTo>
                    <a:close/>
                  </a:path>
                </a:pathLst>
              </a:custGeom>
              <a:solidFill>
                <a:srgbClr val="000000"/>
              </a:solidFill>
              <a:ln w="9525">
                <a:noFill/>
                <a:round/>
              </a:ln>
            </p:spPr>
            <p:txBody>
              <a:bodyPr/>
              <a:lstStyle/>
              <a:p>
                <a:endParaRPr lang="zh-CN" altLang="en-US"/>
              </a:p>
            </p:txBody>
          </p:sp>
          <p:sp>
            <p:nvSpPr>
              <p:cNvPr id="32820" name="Freeform 1069"/>
              <p:cNvSpPr/>
              <p:nvPr/>
            </p:nvSpPr>
            <p:spPr bwMode="auto">
              <a:xfrm>
                <a:off x="4404" y="2476"/>
                <a:ext cx="39" cy="188"/>
              </a:xfrm>
              <a:custGeom>
                <a:avLst/>
                <a:gdLst>
                  <a:gd name="T0" fmla="*/ 0 w 78"/>
                  <a:gd name="T1" fmla="*/ 1 h 376"/>
                  <a:gd name="T2" fmla="*/ 0 w 78"/>
                  <a:gd name="T3" fmla="*/ 1 h 376"/>
                  <a:gd name="T4" fmla="*/ 1 w 78"/>
                  <a:gd name="T5" fmla="*/ 1 h 376"/>
                  <a:gd name="T6" fmla="*/ 1 w 78"/>
                  <a:gd name="T7" fmla="*/ 1 h 376"/>
                  <a:gd name="T8" fmla="*/ 1 w 78"/>
                  <a:gd name="T9" fmla="*/ 1 h 376"/>
                  <a:gd name="T10" fmla="*/ 1 w 78"/>
                  <a:gd name="T11" fmla="*/ 1 h 376"/>
                  <a:gd name="T12" fmla="*/ 1 w 78"/>
                  <a:gd name="T13" fmla="*/ 1 h 376"/>
                  <a:gd name="T14" fmla="*/ 1 w 78"/>
                  <a:gd name="T15" fmla="*/ 1 h 376"/>
                  <a:gd name="T16" fmla="*/ 1 w 78"/>
                  <a:gd name="T17" fmla="*/ 1 h 376"/>
                  <a:gd name="T18" fmla="*/ 1 w 78"/>
                  <a:gd name="T19" fmla="*/ 1 h 376"/>
                  <a:gd name="T20" fmla="*/ 1 w 78"/>
                  <a:gd name="T21" fmla="*/ 1 h 376"/>
                  <a:gd name="T22" fmla="*/ 1 w 78"/>
                  <a:gd name="T23" fmla="*/ 1 h 376"/>
                  <a:gd name="T24" fmla="*/ 1 w 78"/>
                  <a:gd name="T25" fmla="*/ 1 h 376"/>
                  <a:gd name="T26" fmla="*/ 1 w 78"/>
                  <a:gd name="T27" fmla="*/ 1 h 376"/>
                  <a:gd name="T28" fmla="*/ 1 w 78"/>
                  <a:gd name="T29" fmla="*/ 1 h 376"/>
                  <a:gd name="T30" fmla="*/ 1 w 78"/>
                  <a:gd name="T31" fmla="*/ 1 h 376"/>
                  <a:gd name="T32" fmla="*/ 1 w 78"/>
                  <a:gd name="T33" fmla="*/ 1 h 376"/>
                  <a:gd name="T34" fmla="*/ 1 w 78"/>
                  <a:gd name="T35" fmla="*/ 1 h 376"/>
                  <a:gd name="T36" fmla="*/ 1 w 78"/>
                  <a:gd name="T37" fmla="*/ 1 h 376"/>
                  <a:gd name="T38" fmla="*/ 1 w 78"/>
                  <a:gd name="T39" fmla="*/ 1 h 376"/>
                  <a:gd name="T40" fmla="*/ 1 w 78"/>
                  <a:gd name="T41" fmla="*/ 1 h 376"/>
                  <a:gd name="T42" fmla="*/ 1 w 78"/>
                  <a:gd name="T43" fmla="*/ 1 h 376"/>
                  <a:gd name="T44" fmla="*/ 1 w 78"/>
                  <a:gd name="T45" fmla="*/ 1 h 376"/>
                  <a:gd name="T46" fmla="*/ 1 w 78"/>
                  <a:gd name="T47" fmla="*/ 1 h 376"/>
                  <a:gd name="T48" fmla="*/ 1 w 78"/>
                  <a:gd name="T49" fmla="*/ 1 h 376"/>
                  <a:gd name="T50" fmla="*/ 1 w 78"/>
                  <a:gd name="T51" fmla="*/ 1 h 376"/>
                  <a:gd name="T52" fmla="*/ 1 w 78"/>
                  <a:gd name="T53" fmla="*/ 1 h 376"/>
                  <a:gd name="T54" fmla="*/ 1 w 78"/>
                  <a:gd name="T55" fmla="*/ 1 h 376"/>
                  <a:gd name="T56" fmla="*/ 1 w 78"/>
                  <a:gd name="T57" fmla="*/ 1 h 376"/>
                  <a:gd name="T58" fmla="*/ 1 w 78"/>
                  <a:gd name="T59" fmla="*/ 1 h 376"/>
                  <a:gd name="T60" fmla="*/ 1 w 78"/>
                  <a:gd name="T61" fmla="*/ 1 h 376"/>
                  <a:gd name="T62" fmla="*/ 1 w 78"/>
                  <a:gd name="T63" fmla="*/ 1 h 376"/>
                  <a:gd name="T64" fmla="*/ 1 w 78"/>
                  <a:gd name="T65" fmla="*/ 1 h 376"/>
                  <a:gd name="T66" fmla="*/ 1 w 78"/>
                  <a:gd name="T67" fmla="*/ 1 h 376"/>
                  <a:gd name="T68" fmla="*/ 1 w 78"/>
                  <a:gd name="T69" fmla="*/ 0 h 376"/>
                  <a:gd name="T70" fmla="*/ 1 w 78"/>
                  <a:gd name="T71" fmla="*/ 1 h 376"/>
                  <a:gd name="T72" fmla="*/ 0 w 78"/>
                  <a:gd name="T73" fmla="*/ 1 h 3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376"/>
                  <a:gd name="T113" fmla="*/ 78 w 78"/>
                  <a:gd name="T114" fmla="*/ 376 h 3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376">
                    <a:moveTo>
                      <a:pt x="0" y="12"/>
                    </a:moveTo>
                    <a:lnTo>
                      <a:pt x="0" y="13"/>
                    </a:lnTo>
                    <a:lnTo>
                      <a:pt x="7" y="34"/>
                    </a:lnTo>
                    <a:lnTo>
                      <a:pt x="13" y="55"/>
                    </a:lnTo>
                    <a:lnTo>
                      <a:pt x="19" y="75"/>
                    </a:lnTo>
                    <a:lnTo>
                      <a:pt x="24" y="97"/>
                    </a:lnTo>
                    <a:lnTo>
                      <a:pt x="30" y="120"/>
                    </a:lnTo>
                    <a:lnTo>
                      <a:pt x="33" y="140"/>
                    </a:lnTo>
                    <a:lnTo>
                      <a:pt x="37" y="163"/>
                    </a:lnTo>
                    <a:lnTo>
                      <a:pt x="40" y="185"/>
                    </a:lnTo>
                    <a:lnTo>
                      <a:pt x="42" y="207"/>
                    </a:lnTo>
                    <a:lnTo>
                      <a:pt x="44" y="231"/>
                    </a:lnTo>
                    <a:lnTo>
                      <a:pt x="45" y="254"/>
                    </a:lnTo>
                    <a:lnTo>
                      <a:pt x="46" y="277"/>
                    </a:lnTo>
                    <a:lnTo>
                      <a:pt x="46" y="301"/>
                    </a:lnTo>
                    <a:lnTo>
                      <a:pt x="48" y="325"/>
                    </a:lnTo>
                    <a:lnTo>
                      <a:pt x="48" y="350"/>
                    </a:lnTo>
                    <a:lnTo>
                      <a:pt x="48" y="376"/>
                    </a:lnTo>
                    <a:lnTo>
                      <a:pt x="78" y="376"/>
                    </a:lnTo>
                    <a:lnTo>
                      <a:pt x="78" y="350"/>
                    </a:lnTo>
                    <a:lnTo>
                      <a:pt x="78" y="325"/>
                    </a:lnTo>
                    <a:lnTo>
                      <a:pt x="77" y="301"/>
                    </a:lnTo>
                    <a:lnTo>
                      <a:pt x="77" y="277"/>
                    </a:lnTo>
                    <a:lnTo>
                      <a:pt x="76" y="251"/>
                    </a:lnTo>
                    <a:lnTo>
                      <a:pt x="74" y="228"/>
                    </a:lnTo>
                    <a:lnTo>
                      <a:pt x="73" y="204"/>
                    </a:lnTo>
                    <a:lnTo>
                      <a:pt x="71" y="180"/>
                    </a:lnTo>
                    <a:lnTo>
                      <a:pt x="68" y="157"/>
                    </a:lnTo>
                    <a:lnTo>
                      <a:pt x="64" y="134"/>
                    </a:lnTo>
                    <a:lnTo>
                      <a:pt x="60" y="112"/>
                    </a:lnTo>
                    <a:lnTo>
                      <a:pt x="55" y="89"/>
                    </a:lnTo>
                    <a:lnTo>
                      <a:pt x="50" y="67"/>
                    </a:lnTo>
                    <a:lnTo>
                      <a:pt x="44" y="44"/>
                    </a:lnTo>
                    <a:lnTo>
                      <a:pt x="37" y="23"/>
                    </a:lnTo>
                    <a:lnTo>
                      <a:pt x="28" y="0"/>
                    </a:lnTo>
                    <a:lnTo>
                      <a:pt x="28" y="1"/>
                    </a:lnTo>
                    <a:lnTo>
                      <a:pt x="0" y="12"/>
                    </a:lnTo>
                    <a:close/>
                  </a:path>
                </a:pathLst>
              </a:custGeom>
              <a:solidFill>
                <a:srgbClr val="000000"/>
              </a:solidFill>
              <a:ln w="9525">
                <a:noFill/>
                <a:round/>
              </a:ln>
            </p:spPr>
            <p:txBody>
              <a:bodyPr/>
              <a:lstStyle/>
              <a:p>
                <a:endParaRPr lang="zh-CN" altLang="en-US"/>
              </a:p>
            </p:txBody>
          </p:sp>
          <p:sp>
            <p:nvSpPr>
              <p:cNvPr id="32821" name="Freeform 1070"/>
              <p:cNvSpPr/>
              <p:nvPr/>
            </p:nvSpPr>
            <p:spPr bwMode="auto">
              <a:xfrm>
                <a:off x="4333" y="2410"/>
                <a:ext cx="85" cy="72"/>
              </a:xfrm>
              <a:custGeom>
                <a:avLst/>
                <a:gdLst>
                  <a:gd name="T0" fmla="*/ 1 w 169"/>
                  <a:gd name="T1" fmla="*/ 0 h 145"/>
                  <a:gd name="T2" fmla="*/ 1 w 169"/>
                  <a:gd name="T3" fmla="*/ 0 h 145"/>
                  <a:gd name="T4" fmla="*/ 1 w 169"/>
                  <a:gd name="T5" fmla="*/ 0 h 145"/>
                  <a:gd name="T6" fmla="*/ 1 w 169"/>
                  <a:gd name="T7" fmla="*/ 0 h 145"/>
                  <a:gd name="T8" fmla="*/ 1 w 169"/>
                  <a:gd name="T9" fmla="*/ 0 h 145"/>
                  <a:gd name="T10" fmla="*/ 1 w 169"/>
                  <a:gd name="T11" fmla="*/ 0 h 145"/>
                  <a:gd name="T12" fmla="*/ 1 w 169"/>
                  <a:gd name="T13" fmla="*/ 0 h 145"/>
                  <a:gd name="T14" fmla="*/ 1 w 169"/>
                  <a:gd name="T15" fmla="*/ 0 h 145"/>
                  <a:gd name="T16" fmla="*/ 1 w 169"/>
                  <a:gd name="T17" fmla="*/ 0 h 145"/>
                  <a:gd name="T18" fmla="*/ 1 w 169"/>
                  <a:gd name="T19" fmla="*/ 0 h 145"/>
                  <a:gd name="T20" fmla="*/ 1 w 169"/>
                  <a:gd name="T21" fmla="*/ 0 h 145"/>
                  <a:gd name="T22" fmla="*/ 1 w 169"/>
                  <a:gd name="T23" fmla="*/ 0 h 145"/>
                  <a:gd name="T24" fmla="*/ 1 w 169"/>
                  <a:gd name="T25" fmla="*/ 0 h 145"/>
                  <a:gd name="T26" fmla="*/ 1 w 169"/>
                  <a:gd name="T27" fmla="*/ 0 h 145"/>
                  <a:gd name="T28" fmla="*/ 1 w 169"/>
                  <a:gd name="T29" fmla="*/ 0 h 145"/>
                  <a:gd name="T30" fmla="*/ 1 w 169"/>
                  <a:gd name="T31" fmla="*/ 0 h 145"/>
                  <a:gd name="T32" fmla="*/ 1 w 169"/>
                  <a:gd name="T33" fmla="*/ 0 h 145"/>
                  <a:gd name="T34" fmla="*/ 1 w 169"/>
                  <a:gd name="T35" fmla="*/ 0 h 145"/>
                  <a:gd name="T36" fmla="*/ 1 w 169"/>
                  <a:gd name="T37" fmla="*/ 0 h 145"/>
                  <a:gd name="T38" fmla="*/ 1 w 169"/>
                  <a:gd name="T39" fmla="*/ 0 h 145"/>
                  <a:gd name="T40" fmla="*/ 1 w 169"/>
                  <a:gd name="T41" fmla="*/ 0 h 145"/>
                  <a:gd name="T42" fmla="*/ 1 w 169"/>
                  <a:gd name="T43" fmla="*/ 0 h 145"/>
                  <a:gd name="T44" fmla="*/ 1 w 169"/>
                  <a:gd name="T45" fmla="*/ 0 h 145"/>
                  <a:gd name="T46" fmla="*/ 0 w 169"/>
                  <a:gd name="T47" fmla="*/ 0 h 145"/>
                  <a:gd name="T48" fmla="*/ 1 w 169"/>
                  <a:gd name="T49" fmla="*/ 0 h 145"/>
                  <a:gd name="T50" fmla="*/ 1 w 169"/>
                  <a:gd name="T51" fmla="*/ 0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9"/>
                  <a:gd name="T79" fmla="*/ 0 h 145"/>
                  <a:gd name="T80" fmla="*/ 169 w 169"/>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9" h="145">
                    <a:moveTo>
                      <a:pt x="2" y="22"/>
                    </a:moveTo>
                    <a:lnTo>
                      <a:pt x="6" y="28"/>
                    </a:lnTo>
                    <a:lnTo>
                      <a:pt x="25" y="44"/>
                    </a:lnTo>
                    <a:lnTo>
                      <a:pt x="45" y="58"/>
                    </a:lnTo>
                    <a:lnTo>
                      <a:pt x="66" y="71"/>
                    </a:lnTo>
                    <a:lnTo>
                      <a:pt x="86" y="85"/>
                    </a:lnTo>
                    <a:lnTo>
                      <a:pt x="104" y="99"/>
                    </a:lnTo>
                    <a:lnTo>
                      <a:pt x="119" y="112"/>
                    </a:lnTo>
                    <a:lnTo>
                      <a:pt x="132" y="129"/>
                    </a:lnTo>
                    <a:lnTo>
                      <a:pt x="141" y="145"/>
                    </a:lnTo>
                    <a:lnTo>
                      <a:pt x="169" y="134"/>
                    </a:lnTo>
                    <a:lnTo>
                      <a:pt x="158" y="110"/>
                    </a:lnTo>
                    <a:lnTo>
                      <a:pt x="142" y="90"/>
                    </a:lnTo>
                    <a:lnTo>
                      <a:pt x="125" y="73"/>
                    </a:lnTo>
                    <a:lnTo>
                      <a:pt x="104" y="58"/>
                    </a:lnTo>
                    <a:lnTo>
                      <a:pt x="84" y="44"/>
                    </a:lnTo>
                    <a:lnTo>
                      <a:pt x="63" y="31"/>
                    </a:lnTo>
                    <a:lnTo>
                      <a:pt x="43" y="18"/>
                    </a:lnTo>
                    <a:lnTo>
                      <a:pt x="26" y="4"/>
                    </a:lnTo>
                    <a:lnTo>
                      <a:pt x="30" y="11"/>
                    </a:lnTo>
                    <a:lnTo>
                      <a:pt x="26" y="4"/>
                    </a:lnTo>
                    <a:lnTo>
                      <a:pt x="15" y="0"/>
                    </a:lnTo>
                    <a:lnTo>
                      <a:pt x="4" y="6"/>
                    </a:lnTo>
                    <a:lnTo>
                      <a:pt x="0" y="18"/>
                    </a:lnTo>
                    <a:lnTo>
                      <a:pt x="6" y="28"/>
                    </a:lnTo>
                    <a:lnTo>
                      <a:pt x="2" y="22"/>
                    </a:lnTo>
                    <a:close/>
                  </a:path>
                </a:pathLst>
              </a:custGeom>
              <a:solidFill>
                <a:srgbClr val="000000"/>
              </a:solidFill>
              <a:ln w="9525">
                <a:noFill/>
                <a:round/>
              </a:ln>
            </p:spPr>
            <p:txBody>
              <a:bodyPr/>
              <a:lstStyle/>
              <a:p>
                <a:endParaRPr lang="zh-CN" altLang="en-US"/>
              </a:p>
            </p:txBody>
          </p:sp>
          <p:sp>
            <p:nvSpPr>
              <p:cNvPr id="32822" name="Freeform 1071"/>
              <p:cNvSpPr/>
              <p:nvPr/>
            </p:nvSpPr>
            <p:spPr bwMode="auto">
              <a:xfrm>
                <a:off x="4279" y="2341"/>
                <a:ext cx="69" cy="79"/>
              </a:xfrm>
              <a:custGeom>
                <a:avLst/>
                <a:gdLst>
                  <a:gd name="T0" fmla="*/ 1 w 138"/>
                  <a:gd name="T1" fmla="*/ 0 h 159"/>
                  <a:gd name="T2" fmla="*/ 1 w 138"/>
                  <a:gd name="T3" fmla="*/ 0 h 159"/>
                  <a:gd name="T4" fmla="*/ 1 w 138"/>
                  <a:gd name="T5" fmla="*/ 0 h 159"/>
                  <a:gd name="T6" fmla="*/ 1 w 138"/>
                  <a:gd name="T7" fmla="*/ 0 h 159"/>
                  <a:gd name="T8" fmla="*/ 1 w 138"/>
                  <a:gd name="T9" fmla="*/ 0 h 159"/>
                  <a:gd name="T10" fmla="*/ 1 w 138"/>
                  <a:gd name="T11" fmla="*/ 0 h 159"/>
                  <a:gd name="T12" fmla="*/ 1 w 138"/>
                  <a:gd name="T13" fmla="*/ 0 h 159"/>
                  <a:gd name="T14" fmla="*/ 1 w 138"/>
                  <a:gd name="T15" fmla="*/ 0 h 159"/>
                  <a:gd name="T16" fmla="*/ 1 w 138"/>
                  <a:gd name="T17" fmla="*/ 0 h 159"/>
                  <a:gd name="T18" fmla="*/ 1 w 138"/>
                  <a:gd name="T19" fmla="*/ 0 h 159"/>
                  <a:gd name="T20" fmla="*/ 1 w 138"/>
                  <a:gd name="T21" fmla="*/ 0 h 159"/>
                  <a:gd name="T22" fmla="*/ 1 w 138"/>
                  <a:gd name="T23" fmla="*/ 0 h 159"/>
                  <a:gd name="T24" fmla="*/ 1 w 138"/>
                  <a:gd name="T25" fmla="*/ 0 h 159"/>
                  <a:gd name="T26" fmla="*/ 1 w 138"/>
                  <a:gd name="T27" fmla="*/ 0 h 159"/>
                  <a:gd name="T28" fmla="*/ 1 w 138"/>
                  <a:gd name="T29" fmla="*/ 0 h 159"/>
                  <a:gd name="T30" fmla="*/ 1 w 138"/>
                  <a:gd name="T31" fmla="*/ 0 h 159"/>
                  <a:gd name="T32" fmla="*/ 1 w 138"/>
                  <a:gd name="T33" fmla="*/ 0 h 159"/>
                  <a:gd name="T34" fmla="*/ 1 w 138"/>
                  <a:gd name="T35" fmla="*/ 0 h 159"/>
                  <a:gd name="T36" fmla="*/ 1 w 138"/>
                  <a:gd name="T37" fmla="*/ 0 h 159"/>
                  <a:gd name="T38" fmla="*/ 1 w 138"/>
                  <a:gd name="T39" fmla="*/ 0 h 159"/>
                  <a:gd name="T40" fmla="*/ 1 w 138"/>
                  <a:gd name="T41" fmla="*/ 0 h 159"/>
                  <a:gd name="T42" fmla="*/ 1 w 138"/>
                  <a:gd name="T43" fmla="*/ 0 h 159"/>
                  <a:gd name="T44" fmla="*/ 1 w 138"/>
                  <a:gd name="T45" fmla="*/ 0 h 159"/>
                  <a:gd name="T46" fmla="*/ 1 w 138"/>
                  <a:gd name="T47" fmla="*/ 0 h 159"/>
                  <a:gd name="T48" fmla="*/ 1 w 138"/>
                  <a:gd name="T49" fmla="*/ 0 h 159"/>
                  <a:gd name="T50" fmla="*/ 1 w 138"/>
                  <a:gd name="T51" fmla="*/ 0 h 159"/>
                  <a:gd name="T52" fmla="*/ 0 w 138"/>
                  <a:gd name="T53" fmla="*/ 0 h 159"/>
                  <a:gd name="T54" fmla="*/ 1 w 138"/>
                  <a:gd name="T55" fmla="*/ 0 h 159"/>
                  <a:gd name="T56" fmla="*/ 1 w 138"/>
                  <a:gd name="T57" fmla="*/ 0 h 159"/>
                  <a:gd name="T58" fmla="*/ 1 w 138"/>
                  <a:gd name="T59" fmla="*/ 0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159"/>
                  <a:gd name="T92" fmla="*/ 138 w 138"/>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159">
                    <a:moveTo>
                      <a:pt x="13" y="34"/>
                    </a:moveTo>
                    <a:lnTo>
                      <a:pt x="5" y="30"/>
                    </a:lnTo>
                    <a:lnTo>
                      <a:pt x="23" y="49"/>
                    </a:lnTo>
                    <a:lnTo>
                      <a:pt x="41" y="65"/>
                    </a:lnTo>
                    <a:lnTo>
                      <a:pt x="55" y="81"/>
                    </a:lnTo>
                    <a:lnTo>
                      <a:pt x="70" y="94"/>
                    </a:lnTo>
                    <a:lnTo>
                      <a:pt x="82" y="110"/>
                    </a:lnTo>
                    <a:lnTo>
                      <a:pt x="93" y="125"/>
                    </a:lnTo>
                    <a:lnTo>
                      <a:pt x="101" y="140"/>
                    </a:lnTo>
                    <a:lnTo>
                      <a:pt x="110" y="159"/>
                    </a:lnTo>
                    <a:lnTo>
                      <a:pt x="138" y="148"/>
                    </a:lnTo>
                    <a:lnTo>
                      <a:pt x="129" y="126"/>
                    </a:lnTo>
                    <a:lnTo>
                      <a:pt x="119" y="106"/>
                    </a:lnTo>
                    <a:lnTo>
                      <a:pt x="107" y="89"/>
                    </a:lnTo>
                    <a:lnTo>
                      <a:pt x="93" y="73"/>
                    </a:lnTo>
                    <a:lnTo>
                      <a:pt x="78" y="57"/>
                    </a:lnTo>
                    <a:lnTo>
                      <a:pt x="61" y="40"/>
                    </a:lnTo>
                    <a:lnTo>
                      <a:pt x="46" y="24"/>
                    </a:lnTo>
                    <a:lnTo>
                      <a:pt x="28" y="6"/>
                    </a:lnTo>
                    <a:lnTo>
                      <a:pt x="20" y="2"/>
                    </a:lnTo>
                    <a:lnTo>
                      <a:pt x="28" y="6"/>
                    </a:lnTo>
                    <a:lnTo>
                      <a:pt x="22" y="2"/>
                    </a:lnTo>
                    <a:lnTo>
                      <a:pt x="15" y="0"/>
                    </a:lnTo>
                    <a:lnTo>
                      <a:pt x="10" y="2"/>
                    </a:lnTo>
                    <a:lnTo>
                      <a:pt x="5" y="6"/>
                    </a:lnTo>
                    <a:lnTo>
                      <a:pt x="1" y="11"/>
                    </a:lnTo>
                    <a:lnTo>
                      <a:pt x="0" y="16"/>
                    </a:lnTo>
                    <a:lnTo>
                      <a:pt x="1" y="23"/>
                    </a:lnTo>
                    <a:lnTo>
                      <a:pt x="5" y="30"/>
                    </a:lnTo>
                    <a:lnTo>
                      <a:pt x="13" y="34"/>
                    </a:lnTo>
                    <a:close/>
                  </a:path>
                </a:pathLst>
              </a:custGeom>
              <a:solidFill>
                <a:srgbClr val="000000"/>
              </a:solidFill>
              <a:ln w="9525">
                <a:noFill/>
                <a:round/>
              </a:ln>
            </p:spPr>
            <p:txBody>
              <a:bodyPr/>
              <a:lstStyle/>
              <a:p>
                <a:endParaRPr lang="zh-CN" altLang="en-US"/>
              </a:p>
            </p:txBody>
          </p:sp>
          <p:sp>
            <p:nvSpPr>
              <p:cNvPr id="32823" name="Freeform 1072"/>
              <p:cNvSpPr/>
              <p:nvPr/>
            </p:nvSpPr>
            <p:spPr bwMode="auto">
              <a:xfrm>
                <a:off x="4040" y="2279"/>
                <a:ext cx="249" cy="79"/>
              </a:xfrm>
              <a:custGeom>
                <a:avLst/>
                <a:gdLst>
                  <a:gd name="T0" fmla="*/ 1 w 497"/>
                  <a:gd name="T1" fmla="*/ 1 h 157"/>
                  <a:gd name="T2" fmla="*/ 1 w 497"/>
                  <a:gd name="T3" fmla="*/ 1 h 157"/>
                  <a:gd name="T4" fmla="*/ 1 w 497"/>
                  <a:gd name="T5" fmla="*/ 1 h 157"/>
                  <a:gd name="T6" fmla="*/ 1 w 497"/>
                  <a:gd name="T7" fmla="*/ 1 h 157"/>
                  <a:gd name="T8" fmla="*/ 1 w 497"/>
                  <a:gd name="T9" fmla="*/ 1 h 157"/>
                  <a:gd name="T10" fmla="*/ 1 w 497"/>
                  <a:gd name="T11" fmla="*/ 1 h 157"/>
                  <a:gd name="T12" fmla="*/ 1 w 497"/>
                  <a:gd name="T13" fmla="*/ 1 h 157"/>
                  <a:gd name="T14" fmla="*/ 1 w 497"/>
                  <a:gd name="T15" fmla="*/ 1 h 157"/>
                  <a:gd name="T16" fmla="*/ 1 w 497"/>
                  <a:gd name="T17" fmla="*/ 1 h 157"/>
                  <a:gd name="T18" fmla="*/ 1 w 497"/>
                  <a:gd name="T19" fmla="*/ 1 h 157"/>
                  <a:gd name="T20" fmla="*/ 1 w 497"/>
                  <a:gd name="T21" fmla="*/ 1 h 157"/>
                  <a:gd name="T22" fmla="*/ 1 w 497"/>
                  <a:gd name="T23" fmla="*/ 1 h 157"/>
                  <a:gd name="T24" fmla="*/ 1 w 497"/>
                  <a:gd name="T25" fmla="*/ 1 h 157"/>
                  <a:gd name="T26" fmla="*/ 1 w 497"/>
                  <a:gd name="T27" fmla="*/ 1 h 157"/>
                  <a:gd name="T28" fmla="*/ 1 w 497"/>
                  <a:gd name="T29" fmla="*/ 1 h 157"/>
                  <a:gd name="T30" fmla="*/ 1 w 497"/>
                  <a:gd name="T31" fmla="*/ 1 h 157"/>
                  <a:gd name="T32" fmla="*/ 1 w 497"/>
                  <a:gd name="T33" fmla="*/ 1 h 157"/>
                  <a:gd name="T34" fmla="*/ 1 w 497"/>
                  <a:gd name="T35" fmla="*/ 1 h 157"/>
                  <a:gd name="T36" fmla="*/ 1 w 497"/>
                  <a:gd name="T37" fmla="*/ 1 h 157"/>
                  <a:gd name="T38" fmla="*/ 1 w 497"/>
                  <a:gd name="T39" fmla="*/ 1 h 157"/>
                  <a:gd name="T40" fmla="*/ 1 w 497"/>
                  <a:gd name="T41" fmla="*/ 1 h 157"/>
                  <a:gd name="T42" fmla="*/ 1 w 497"/>
                  <a:gd name="T43" fmla="*/ 1 h 157"/>
                  <a:gd name="T44" fmla="*/ 1 w 497"/>
                  <a:gd name="T45" fmla="*/ 1 h 157"/>
                  <a:gd name="T46" fmla="*/ 1 w 497"/>
                  <a:gd name="T47" fmla="*/ 1 h 157"/>
                  <a:gd name="T48" fmla="*/ 1 w 497"/>
                  <a:gd name="T49" fmla="*/ 1 h 157"/>
                  <a:gd name="T50" fmla="*/ 1 w 497"/>
                  <a:gd name="T51" fmla="*/ 1 h 157"/>
                  <a:gd name="T52" fmla="*/ 1 w 497"/>
                  <a:gd name="T53" fmla="*/ 1 h 157"/>
                  <a:gd name="T54" fmla="*/ 1 w 497"/>
                  <a:gd name="T55" fmla="*/ 1 h 157"/>
                  <a:gd name="T56" fmla="*/ 1 w 497"/>
                  <a:gd name="T57" fmla="*/ 1 h 157"/>
                  <a:gd name="T58" fmla="*/ 1 w 497"/>
                  <a:gd name="T59" fmla="*/ 1 h 157"/>
                  <a:gd name="T60" fmla="*/ 1 w 497"/>
                  <a:gd name="T61" fmla="*/ 1 h 157"/>
                  <a:gd name="T62" fmla="*/ 1 w 497"/>
                  <a:gd name="T63" fmla="*/ 1 h 157"/>
                  <a:gd name="T64" fmla="*/ 1 w 497"/>
                  <a:gd name="T65" fmla="*/ 1 h 157"/>
                  <a:gd name="T66" fmla="*/ 1 w 497"/>
                  <a:gd name="T67" fmla="*/ 1 h 157"/>
                  <a:gd name="T68" fmla="*/ 1 w 497"/>
                  <a:gd name="T69" fmla="*/ 0 h 157"/>
                  <a:gd name="T70" fmla="*/ 1 w 497"/>
                  <a:gd name="T71" fmla="*/ 1 h 157"/>
                  <a:gd name="T72" fmla="*/ 1 w 497"/>
                  <a:gd name="T73" fmla="*/ 0 h 157"/>
                  <a:gd name="T74" fmla="*/ 1 w 497"/>
                  <a:gd name="T75" fmla="*/ 1 h 157"/>
                  <a:gd name="T76" fmla="*/ 0 w 497"/>
                  <a:gd name="T77" fmla="*/ 1 h 157"/>
                  <a:gd name="T78" fmla="*/ 1 w 497"/>
                  <a:gd name="T79" fmla="*/ 1 h 157"/>
                  <a:gd name="T80" fmla="*/ 1 w 497"/>
                  <a:gd name="T81" fmla="*/ 1 h 157"/>
                  <a:gd name="T82" fmla="*/ 1 w 497"/>
                  <a:gd name="T83" fmla="*/ 1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7"/>
                  <a:gd name="T127" fmla="*/ 0 h 157"/>
                  <a:gd name="T128" fmla="*/ 497 w 497"/>
                  <a:gd name="T129" fmla="*/ 157 h 1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7" h="157">
                    <a:moveTo>
                      <a:pt x="23" y="31"/>
                    </a:moveTo>
                    <a:lnTo>
                      <a:pt x="11" y="32"/>
                    </a:lnTo>
                    <a:lnTo>
                      <a:pt x="42" y="40"/>
                    </a:lnTo>
                    <a:lnTo>
                      <a:pt x="71" y="48"/>
                    </a:lnTo>
                    <a:lnTo>
                      <a:pt x="102" y="55"/>
                    </a:lnTo>
                    <a:lnTo>
                      <a:pt x="131" y="63"/>
                    </a:lnTo>
                    <a:lnTo>
                      <a:pt x="162" y="71"/>
                    </a:lnTo>
                    <a:lnTo>
                      <a:pt x="192" y="79"/>
                    </a:lnTo>
                    <a:lnTo>
                      <a:pt x="221" y="87"/>
                    </a:lnTo>
                    <a:lnTo>
                      <a:pt x="252" y="94"/>
                    </a:lnTo>
                    <a:lnTo>
                      <a:pt x="281" y="102"/>
                    </a:lnTo>
                    <a:lnTo>
                      <a:pt x="310" y="110"/>
                    </a:lnTo>
                    <a:lnTo>
                      <a:pt x="341" y="118"/>
                    </a:lnTo>
                    <a:lnTo>
                      <a:pt x="371" y="126"/>
                    </a:lnTo>
                    <a:lnTo>
                      <a:pt x="400" y="134"/>
                    </a:lnTo>
                    <a:lnTo>
                      <a:pt x="429" y="141"/>
                    </a:lnTo>
                    <a:lnTo>
                      <a:pt x="460" y="149"/>
                    </a:lnTo>
                    <a:lnTo>
                      <a:pt x="490" y="157"/>
                    </a:lnTo>
                    <a:lnTo>
                      <a:pt x="497" y="125"/>
                    </a:lnTo>
                    <a:lnTo>
                      <a:pt x="468" y="116"/>
                    </a:lnTo>
                    <a:lnTo>
                      <a:pt x="437" y="108"/>
                    </a:lnTo>
                    <a:lnTo>
                      <a:pt x="408" y="102"/>
                    </a:lnTo>
                    <a:lnTo>
                      <a:pt x="378" y="94"/>
                    </a:lnTo>
                    <a:lnTo>
                      <a:pt x="349" y="86"/>
                    </a:lnTo>
                    <a:lnTo>
                      <a:pt x="318" y="78"/>
                    </a:lnTo>
                    <a:lnTo>
                      <a:pt x="289" y="69"/>
                    </a:lnTo>
                    <a:lnTo>
                      <a:pt x="259" y="61"/>
                    </a:lnTo>
                    <a:lnTo>
                      <a:pt x="229" y="55"/>
                    </a:lnTo>
                    <a:lnTo>
                      <a:pt x="199" y="47"/>
                    </a:lnTo>
                    <a:lnTo>
                      <a:pt x="170" y="39"/>
                    </a:lnTo>
                    <a:lnTo>
                      <a:pt x="139" y="31"/>
                    </a:lnTo>
                    <a:lnTo>
                      <a:pt x="110" y="23"/>
                    </a:lnTo>
                    <a:lnTo>
                      <a:pt x="79" y="16"/>
                    </a:lnTo>
                    <a:lnTo>
                      <a:pt x="50" y="8"/>
                    </a:lnTo>
                    <a:lnTo>
                      <a:pt x="19" y="0"/>
                    </a:lnTo>
                    <a:lnTo>
                      <a:pt x="7" y="1"/>
                    </a:lnTo>
                    <a:lnTo>
                      <a:pt x="19" y="0"/>
                    </a:lnTo>
                    <a:lnTo>
                      <a:pt x="6" y="1"/>
                    </a:lnTo>
                    <a:lnTo>
                      <a:pt x="0" y="12"/>
                    </a:lnTo>
                    <a:lnTo>
                      <a:pt x="1" y="24"/>
                    </a:lnTo>
                    <a:lnTo>
                      <a:pt x="11" y="32"/>
                    </a:lnTo>
                    <a:lnTo>
                      <a:pt x="23" y="31"/>
                    </a:lnTo>
                    <a:close/>
                  </a:path>
                </a:pathLst>
              </a:custGeom>
              <a:solidFill>
                <a:srgbClr val="000000"/>
              </a:solidFill>
              <a:ln w="9525">
                <a:noFill/>
                <a:round/>
              </a:ln>
            </p:spPr>
            <p:txBody>
              <a:bodyPr/>
              <a:lstStyle/>
              <a:p>
                <a:endParaRPr lang="zh-CN" altLang="en-US"/>
              </a:p>
            </p:txBody>
          </p:sp>
          <p:sp>
            <p:nvSpPr>
              <p:cNvPr id="32824" name="Freeform 1073"/>
              <p:cNvSpPr/>
              <p:nvPr/>
            </p:nvSpPr>
            <p:spPr bwMode="auto">
              <a:xfrm>
                <a:off x="4530" y="2101"/>
                <a:ext cx="130" cy="186"/>
              </a:xfrm>
              <a:custGeom>
                <a:avLst/>
                <a:gdLst>
                  <a:gd name="T0" fmla="*/ 0 w 261"/>
                  <a:gd name="T1" fmla="*/ 1 h 372"/>
                  <a:gd name="T2" fmla="*/ 0 w 261"/>
                  <a:gd name="T3" fmla="*/ 1 h 372"/>
                  <a:gd name="T4" fmla="*/ 0 w 261"/>
                  <a:gd name="T5" fmla="*/ 1 h 372"/>
                  <a:gd name="T6" fmla="*/ 0 w 261"/>
                  <a:gd name="T7" fmla="*/ 0 h 372"/>
                  <a:gd name="T8" fmla="*/ 0 w 261"/>
                  <a:gd name="T9" fmla="*/ 1 h 372"/>
                  <a:gd name="T10" fmla="*/ 0 w 261"/>
                  <a:gd name="T11" fmla="*/ 1 h 372"/>
                  <a:gd name="T12" fmla="*/ 0 w 261"/>
                  <a:gd name="T13" fmla="*/ 1 h 372"/>
                  <a:gd name="T14" fmla="*/ 0 w 261"/>
                  <a:gd name="T15" fmla="*/ 1 h 372"/>
                  <a:gd name="T16" fmla="*/ 0 w 261"/>
                  <a:gd name="T17" fmla="*/ 1 h 372"/>
                  <a:gd name="T18" fmla="*/ 0 w 261"/>
                  <a:gd name="T19" fmla="*/ 1 h 372"/>
                  <a:gd name="T20" fmla="*/ 0 w 261"/>
                  <a:gd name="T21" fmla="*/ 1 h 372"/>
                  <a:gd name="T22" fmla="*/ 0 w 261"/>
                  <a:gd name="T23" fmla="*/ 1 h 372"/>
                  <a:gd name="T24" fmla="*/ 0 w 261"/>
                  <a:gd name="T25" fmla="*/ 1 h 372"/>
                  <a:gd name="T26" fmla="*/ 0 w 261"/>
                  <a:gd name="T27" fmla="*/ 1 h 372"/>
                  <a:gd name="T28" fmla="*/ 0 w 261"/>
                  <a:gd name="T29" fmla="*/ 1 h 372"/>
                  <a:gd name="T30" fmla="*/ 0 w 261"/>
                  <a:gd name="T31" fmla="*/ 1 h 372"/>
                  <a:gd name="T32" fmla="*/ 0 w 261"/>
                  <a:gd name="T33" fmla="*/ 1 h 372"/>
                  <a:gd name="T34" fmla="*/ 0 w 261"/>
                  <a:gd name="T35" fmla="*/ 1 h 372"/>
                  <a:gd name="T36" fmla="*/ 0 w 261"/>
                  <a:gd name="T37" fmla="*/ 1 h 372"/>
                  <a:gd name="T38" fmla="*/ 0 w 261"/>
                  <a:gd name="T39" fmla="*/ 1 h 372"/>
                  <a:gd name="T40" fmla="*/ 0 w 261"/>
                  <a:gd name="T41" fmla="*/ 1 h 372"/>
                  <a:gd name="T42" fmla="*/ 0 w 261"/>
                  <a:gd name="T43" fmla="*/ 1 h 372"/>
                  <a:gd name="T44" fmla="*/ 0 w 261"/>
                  <a:gd name="T45" fmla="*/ 1 h 372"/>
                  <a:gd name="T46" fmla="*/ 0 w 261"/>
                  <a:gd name="T47" fmla="*/ 1 h 372"/>
                  <a:gd name="T48" fmla="*/ 0 w 261"/>
                  <a:gd name="T49" fmla="*/ 1 h 372"/>
                  <a:gd name="T50" fmla="*/ 0 w 261"/>
                  <a:gd name="T51" fmla="*/ 1 h 372"/>
                  <a:gd name="T52" fmla="*/ 0 w 261"/>
                  <a:gd name="T53" fmla="*/ 1 h 372"/>
                  <a:gd name="T54" fmla="*/ 0 w 261"/>
                  <a:gd name="T55" fmla="*/ 1 h 372"/>
                  <a:gd name="T56" fmla="*/ 0 w 261"/>
                  <a:gd name="T57" fmla="*/ 1 h 372"/>
                  <a:gd name="T58" fmla="*/ 0 w 261"/>
                  <a:gd name="T59" fmla="*/ 1 h 372"/>
                  <a:gd name="T60" fmla="*/ 0 w 261"/>
                  <a:gd name="T61" fmla="*/ 1 h 372"/>
                  <a:gd name="T62" fmla="*/ 0 w 261"/>
                  <a:gd name="T63" fmla="*/ 1 h 372"/>
                  <a:gd name="T64" fmla="*/ 0 w 261"/>
                  <a:gd name="T65" fmla="*/ 1 h 372"/>
                  <a:gd name="T66" fmla="*/ 0 w 261"/>
                  <a:gd name="T67" fmla="*/ 1 h 372"/>
                  <a:gd name="T68" fmla="*/ 0 w 261"/>
                  <a:gd name="T69" fmla="*/ 1 h 372"/>
                  <a:gd name="T70" fmla="*/ 0 w 261"/>
                  <a:gd name="T71" fmla="*/ 1 h 372"/>
                  <a:gd name="T72" fmla="*/ 0 w 261"/>
                  <a:gd name="T73" fmla="*/ 1 h 372"/>
                  <a:gd name="T74" fmla="*/ 0 w 261"/>
                  <a:gd name="T75" fmla="*/ 1 h 372"/>
                  <a:gd name="T76" fmla="*/ 0 w 261"/>
                  <a:gd name="T77" fmla="*/ 1 h 372"/>
                  <a:gd name="T78" fmla="*/ 0 w 261"/>
                  <a:gd name="T79" fmla="*/ 1 h 372"/>
                  <a:gd name="T80" fmla="*/ 0 w 261"/>
                  <a:gd name="T81" fmla="*/ 1 h 372"/>
                  <a:gd name="T82" fmla="*/ 0 w 261"/>
                  <a:gd name="T83" fmla="*/ 1 h 372"/>
                  <a:gd name="T84" fmla="*/ 0 w 261"/>
                  <a:gd name="T85" fmla="*/ 1 h 372"/>
                  <a:gd name="T86" fmla="*/ 0 w 261"/>
                  <a:gd name="T87" fmla="*/ 1 h 372"/>
                  <a:gd name="T88" fmla="*/ 0 w 261"/>
                  <a:gd name="T89" fmla="*/ 1 h 372"/>
                  <a:gd name="T90" fmla="*/ 0 w 261"/>
                  <a:gd name="T91" fmla="*/ 1 h 372"/>
                  <a:gd name="T92" fmla="*/ 0 w 261"/>
                  <a:gd name="T93" fmla="*/ 1 h 372"/>
                  <a:gd name="T94" fmla="*/ 0 w 261"/>
                  <a:gd name="T95" fmla="*/ 1 h 372"/>
                  <a:gd name="T96" fmla="*/ 0 w 261"/>
                  <a:gd name="T97" fmla="*/ 1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72"/>
                  <a:gd name="T149" fmla="*/ 261 w 261"/>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72">
                    <a:moveTo>
                      <a:pt x="72" y="27"/>
                    </a:moveTo>
                    <a:lnTo>
                      <a:pt x="87" y="12"/>
                    </a:lnTo>
                    <a:lnTo>
                      <a:pt x="108" y="3"/>
                    </a:lnTo>
                    <a:lnTo>
                      <a:pt x="133" y="0"/>
                    </a:lnTo>
                    <a:lnTo>
                      <a:pt x="160" y="1"/>
                    </a:lnTo>
                    <a:lnTo>
                      <a:pt x="187" y="7"/>
                    </a:lnTo>
                    <a:lnTo>
                      <a:pt x="211" y="16"/>
                    </a:lnTo>
                    <a:lnTo>
                      <a:pt x="230" y="27"/>
                    </a:lnTo>
                    <a:lnTo>
                      <a:pt x="242" y="40"/>
                    </a:lnTo>
                    <a:lnTo>
                      <a:pt x="251" y="59"/>
                    </a:lnTo>
                    <a:lnTo>
                      <a:pt x="257" y="78"/>
                    </a:lnTo>
                    <a:lnTo>
                      <a:pt x="261" y="98"/>
                    </a:lnTo>
                    <a:lnTo>
                      <a:pt x="261" y="119"/>
                    </a:lnTo>
                    <a:lnTo>
                      <a:pt x="260" y="141"/>
                    </a:lnTo>
                    <a:lnTo>
                      <a:pt x="256" y="164"/>
                    </a:lnTo>
                    <a:lnTo>
                      <a:pt x="251" y="185"/>
                    </a:lnTo>
                    <a:lnTo>
                      <a:pt x="243" y="208"/>
                    </a:lnTo>
                    <a:lnTo>
                      <a:pt x="234" y="229"/>
                    </a:lnTo>
                    <a:lnTo>
                      <a:pt x="224" y="251"/>
                    </a:lnTo>
                    <a:lnTo>
                      <a:pt x="213" y="271"/>
                    </a:lnTo>
                    <a:lnTo>
                      <a:pt x="200" y="291"/>
                    </a:lnTo>
                    <a:lnTo>
                      <a:pt x="187" y="309"/>
                    </a:lnTo>
                    <a:lnTo>
                      <a:pt x="173" y="326"/>
                    </a:lnTo>
                    <a:lnTo>
                      <a:pt x="159" y="341"/>
                    </a:lnTo>
                    <a:lnTo>
                      <a:pt x="143" y="354"/>
                    </a:lnTo>
                    <a:lnTo>
                      <a:pt x="131" y="361"/>
                    </a:lnTo>
                    <a:lnTo>
                      <a:pt x="115" y="366"/>
                    </a:lnTo>
                    <a:lnTo>
                      <a:pt x="99" y="370"/>
                    </a:lnTo>
                    <a:lnTo>
                      <a:pt x="81" y="372"/>
                    </a:lnTo>
                    <a:lnTo>
                      <a:pt x="64" y="370"/>
                    </a:lnTo>
                    <a:lnTo>
                      <a:pt x="49" y="366"/>
                    </a:lnTo>
                    <a:lnTo>
                      <a:pt x="36" y="361"/>
                    </a:lnTo>
                    <a:lnTo>
                      <a:pt x="28" y="352"/>
                    </a:lnTo>
                    <a:lnTo>
                      <a:pt x="18" y="333"/>
                    </a:lnTo>
                    <a:lnTo>
                      <a:pt x="10" y="314"/>
                    </a:lnTo>
                    <a:lnTo>
                      <a:pt x="5" y="294"/>
                    </a:lnTo>
                    <a:lnTo>
                      <a:pt x="1" y="274"/>
                    </a:lnTo>
                    <a:lnTo>
                      <a:pt x="0" y="252"/>
                    </a:lnTo>
                    <a:lnTo>
                      <a:pt x="0" y="231"/>
                    </a:lnTo>
                    <a:lnTo>
                      <a:pt x="1" y="209"/>
                    </a:lnTo>
                    <a:lnTo>
                      <a:pt x="5" y="188"/>
                    </a:lnTo>
                    <a:lnTo>
                      <a:pt x="9" y="166"/>
                    </a:lnTo>
                    <a:lnTo>
                      <a:pt x="16" y="145"/>
                    </a:lnTo>
                    <a:lnTo>
                      <a:pt x="23" y="123"/>
                    </a:lnTo>
                    <a:lnTo>
                      <a:pt x="31" y="103"/>
                    </a:lnTo>
                    <a:lnTo>
                      <a:pt x="40" y="83"/>
                    </a:lnTo>
                    <a:lnTo>
                      <a:pt x="50" y="63"/>
                    </a:lnTo>
                    <a:lnTo>
                      <a:pt x="60" y="44"/>
                    </a:lnTo>
                    <a:lnTo>
                      <a:pt x="72" y="27"/>
                    </a:lnTo>
                    <a:close/>
                  </a:path>
                </a:pathLst>
              </a:custGeom>
              <a:solidFill>
                <a:srgbClr val="FFBFBF"/>
              </a:solidFill>
              <a:ln w="9525">
                <a:noFill/>
                <a:round/>
              </a:ln>
            </p:spPr>
            <p:txBody>
              <a:bodyPr/>
              <a:lstStyle/>
              <a:p>
                <a:endParaRPr lang="zh-CN" altLang="en-US"/>
              </a:p>
            </p:txBody>
          </p:sp>
          <p:sp>
            <p:nvSpPr>
              <p:cNvPr id="32825" name="Freeform 1074"/>
              <p:cNvSpPr/>
              <p:nvPr/>
            </p:nvSpPr>
            <p:spPr bwMode="auto">
              <a:xfrm>
                <a:off x="4559" y="2093"/>
                <a:ext cx="99" cy="33"/>
              </a:xfrm>
              <a:custGeom>
                <a:avLst/>
                <a:gdLst>
                  <a:gd name="T0" fmla="*/ 1 w 197"/>
                  <a:gd name="T1" fmla="*/ 1 h 66"/>
                  <a:gd name="T2" fmla="*/ 1 w 197"/>
                  <a:gd name="T3" fmla="*/ 1 h 66"/>
                  <a:gd name="T4" fmla="*/ 1 w 197"/>
                  <a:gd name="T5" fmla="*/ 1 h 66"/>
                  <a:gd name="T6" fmla="*/ 1 w 197"/>
                  <a:gd name="T7" fmla="*/ 1 h 66"/>
                  <a:gd name="T8" fmla="*/ 1 w 197"/>
                  <a:gd name="T9" fmla="*/ 1 h 66"/>
                  <a:gd name="T10" fmla="*/ 1 w 197"/>
                  <a:gd name="T11" fmla="*/ 1 h 66"/>
                  <a:gd name="T12" fmla="*/ 1 w 197"/>
                  <a:gd name="T13" fmla="*/ 0 h 66"/>
                  <a:gd name="T14" fmla="*/ 1 w 197"/>
                  <a:gd name="T15" fmla="*/ 1 h 66"/>
                  <a:gd name="T16" fmla="*/ 1 w 197"/>
                  <a:gd name="T17" fmla="*/ 1 h 66"/>
                  <a:gd name="T18" fmla="*/ 0 w 197"/>
                  <a:gd name="T19" fmla="*/ 1 h 66"/>
                  <a:gd name="T20" fmla="*/ 1 w 197"/>
                  <a:gd name="T21" fmla="*/ 1 h 66"/>
                  <a:gd name="T22" fmla="*/ 1 w 197"/>
                  <a:gd name="T23" fmla="*/ 1 h 66"/>
                  <a:gd name="T24" fmla="*/ 1 w 197"/>
                  <a:gd name="T25" fmla="*/ 1 h 66"/>
                  <a:gd name="T26" fmla="*/ 1 w 197"/>
                  <a:gd name="T27" fmla="*/ 1 h 66"/>
                  <a:gd name="T28" fmla="*/ 1 w 197"/>
                  <a:gd name="T29" fmla="*/ 1 h 66"/>
                  <a:gd name="T30" fmla="*/ 1 w 197"/>
                  <a:gd name="T31" fmla="*/ 1 h 66"/>
                  <a:gd name="T32" fmla="*/ 1 w 197"/>
                  <a:gd name="T33" fmla="*/ 1 h 66"/>
                  <a:gd name="T34" fmla="*/ 1 w 197"/>
                  <a:gd name="T35" fmla="*/ 1 h 66"/>
                  <a:gd name="T36" fmla="*/ 1 w 197"/>
                  <a:gd name="T37" fmla="*/ 1 h 66"/>
                  <a:gd name="T38" fmla="*/ 1 w 197"/>
                  <a:gd name="T39" fmla="*/ 1 h 66"/>
                  <a:gd name="T40" fmla="*/ 1 w 197"/>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66"/>
                  <a:gd name="T65" fmla="*/ 197 w 19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66">
                    <a:moveTo>
                      <a:pt x="196" y="47"/>
                    </a:moveTo>
                    <a:lnTo>
                      <a:pt x="197" y="48"/>
                    </a:lnTo>
                    <a:lnTo>
                      <a:pt x="180" y="29"/>
                    </a:lnTo>
                    <a:lnTo>
                      <a:pt x="159" y="17"/>
                    </a:lnTo>
                    <a:lnTo>
                      <a:pt x="132" y="6"/>
                    </a:lnTo>
                    <a:lnTo>
                      <a:pt x="102" y="1"/>
                    </a:lnTo>
                    <a:lnTo>
                      <a:pt x="74" y="0"/>
                    </a:lnTo>
                    <a:lnTo>
                      <a:pt x="45" y="2"/>
                    </a:lnTo>
                    <a:lnTo>
                      <a:pt x="19" y="15"/>
                    </a:lnTo>
                    <a:lnTo>
                      <a:pt x="0" y="33"/>
                    </a:lnTo>
                    <a:lnTo>
                      <a:pt x="26" y="52"/>
                    </a:lnTo>
                    <a:lnTo>
                      <a:pt x="37" y="41"/>
                    </a:lnTo>
                    <a:lnTo>
                      <a:pt x="52" y="35"/>
                    </a:lnTo>
                    <a:lnTo>
                      <a:pt x="74" y="32"/>
                    </a:lnTo>
                    <a:lnTo>
                      <a:pt x="100" y="33"/>
                    </a:lnTo>
                    <a:lnTo>
                      <a:pt x="124" y="39"/>
                    </a:lnTo>
                    <a:lnTo>
                      <a:pt x="146" y="47"/>
                    </a:lnTo>
                    <a:lnTo>
                      <a:pt x="162" y="56"/>
                    </a:lnTo>
                    <a:lnTo>
                      <a:pt x="169" y="64"/>
                    </a:lnTo>
                    <a:lnTo>
                      <a:pt x="170" y="66"/>
                    </a:lnTo>
                    <a:lnTo>
                      <a:pt x="196" y="47"/>
                    </a:lnTo>
                    <a:close/>
                  </a:path>
                </a:pathLst>
              </a:custGeom>
              <a:solidFill>
                <a:srgbClr val="000000"/>
              </a:solidFill>
              <a:ln w="9525">
                <a:noFill/>
                <a:round/>
              </a:ln>
            </p:spPr>
            <p:txBody>
              <a:bodyPr/>
              <a:lstStyle/>
              <a:p>
                <a:endParaRPr lang="zh-CN" altLang="en-US"/>
              </a:p>
            </p:txBody>
          </p:sp>
          <p:sp>
            <p:nvSpPr>
              <p:cNvPr id="32826" name="Freeform 1075"/>
              <p:cNvSpPr/>
              <p:nvPr/>
            </p:nvSpPr>
            <p:spPr bwMode="auto">
              <a:xfrm>
                <a:off x="4596" y="2117"/>
                <a:ext cx="72" cy="168"/>
              </a:xfrm>
              <a:custGeom>
                <a:avLst/>
                <a:gdLst>
                  <a:gd name="T0" fmla="*/ 1 w 143"/>
                  <a:gd name="T1" fmla="*/ 0 h 337"/>
                  <a:gd name="T2" fmla="*/ 1 w 143"/>
                  <a:gd name="T3" fmla="*/ 0 h 337"/>
                  <a:gd name="T4" fmla="*/ 1 w 143"/>
                  <a:gd name="T5" fmla="*/ 0 h 337"/>
                  <a:gd name="T6" fmla="*/ 1 w 143"/>
                  <a:gd name="T7" fmla="*/ 0 h 337"/>
                  <a:gd name="T8" fmla="*/ 1 w 143"/>
                  <a:gd name="T9" fmla="*/ 0 h 337"/>
                  <a:gd name="T10" fmla="*/ 1 w 143"/>
                  <a:gd name="T11" fmla="*/ 0 h 337"/>
                  <a:gd name="T12" fmla="*/ 1 w 143"/>
                  <a:gd name="T13" fmla="*/ 0 h 337"/>
                  <a:gd name="T14" fmla="*/ 1 w 143"/>
                  <a:gd name="T15" fmla="*/ 0 h 337"/>
                  <a:gd name="T16" fmla="*/ 1 w 143"/>
                  <a:gd name="T17" fmla="*/ 0 h 337"/>
                  <a:gd name="T18" fmla="*/ 1 w 143"/>
                  <a:gd name="T19" fmla="*/ 0 h 337"/>
                  <a:gd name="T20" fmla="*/ 1 w 143"/>
                  <a:gd name="T21" fmla="*/ 0 h 337"/>
                  <a:gd name="T22" fmla="*/ 1 w 143"/>
                  <a:gd name="T23" fmla="*/ 0 h 337"/>
                  <a:gd name="T24" fmla="*/ 1 w 143"/>
                  <a:gd name="T25" fmla="*/ 0 h 337"/>
                  <a:gd name="T26" fmla="*/ 1 w 143"/>
                  <a:gd name="T27" fmla="*/ 0 h 337"/>
                  <a:gd name="T28" fmla="*/ 1 w 143"/>
                  <a:gd name="T29" fmla="*/ 0 h 337"/>
                  <a:gd name="T30" fmla="*/ 1 w 143"/>
                  <a:gd name="T31" fmla="*/ 0 h 337"/>
                  <a:gd name="T32" fmla="*/ 1 w 143"/>
                  <a:gd name="T33" fmla="*/ 0 h 337"/>
                  <a:gd name="T34" fmla="*/ 1 w 143"/>
                  <a:gd name="T35" fmla="*/ 0 h 337"/>
                  <a:gd name="T36" fmla="*/ 1 w 143"/>
                  <a:gd name="T37" fmla="*/ 0 h 337"/>
                  <a:gd name="T38" fmla="*/ 1 w 143"/>
                  <a:gd name="T39" fmla="*/ 0 h 337"/>
                  <a:gd name="T40" fmla="*/ 1 w 143"/>
                  <a:gd name="T41" fmla="*/ 0 h 337"/>
                  <a:gd name="T42" fmla="*/ 1 w 143"/>
                  <a:gd name="T43" fmla="*/ 0 h 337"/>
                  <a:gd name="T44" fmla="*/ 1 w 143"/>
                  <a:gd name="T45" fmla="*/ 0 h 337"/>
                  <a:gd name="T46" fmla="*/ 1 w 143"/>
                  <a:gd name="T47" fmla="*/ 0 h 337"/>
                  <a:gd name="T48" fmla="*/ 1 w 143"/>
                  <a:gd name="T49" fmla="*/ 0 h 337"/>
                  <a:gd name="T50" fmla="*/ 1 w 143"/>
                  <a:gd name="T51" fmla="*/ 0 h 337"/>
                  <a:gd name="T52" fmla="*/ 1 w 143"/>
                  <a:gd name="T53" fmla="*/ 0 h 337"/>
                  <a:gd name="T54" fmla="*/ 1 w 143"/>
                  <a:gd name="T55" fmla="*/ 0 h 337"/>
                  <a:gd name="T56" fmla="*/ 1 w 143"/>
                  <a:gd name="T57" fmla="*/ 0 h 337"/>
                  <a:gd name="T58" fmla="*/ 1 w 143"/>
                  <a:gd name="T59" fmla="*/ 0 h 337"/>
                  <a:gd name="T60" fmla="*/ 1 w 143"/>
                  <a:gd name="T61" fmla="*/ 0 h 337"/>
                  <a:gd name="T62" fmla="*/ 1 w 143"/>
                  <a:gd name="T63" fmla="*/ 0 h 337"/>
                  <a:gd name="T64" fmla="*/ 1 w 143"/>
                  <a:gd name="T65" fmla="*/ 0 h 337"/>
                  <a:gd name="T66" fmla="*/ 1 w 143"/>
                  <a:gd name="T67" fmla="*/ 0 h 337"/>
                  <a:gd name="T68" fmla="*/ 0 w 143"/>
                  <a:gd name="T69" fmla="*/ 0 h 337"/>
                  <a:gd name="T70" fmla="*/ 1 w 143"/>
                  <a:gd name="T71" fmla="*/ 0 h 337"/>
                  <a:gd name="T72" fmla="*/ 1 w 143"/>
                  <a:gd name="T73" fmla="*/ 0 h 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337"/>
                  <a:gd name="T113" fmla="*/ 143 w 143"/>
                  <a:gd name="T114" fmla="*/ 337 h 3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337">
                    <a:moveTo>
                      <a:pt x="19" y="337"/>
                    </a:moveTo>
                    <a:lnTo>
                      <a:pt x="21" y="337"/>
                    </a:lnTo>
                    <a:lnTo>
                      <a:pt x="36" y="322"/>
                    </a:lnTo>
                    <a:lnTo>
                      <a:pt x="51" y="306"/>
                    </a:lnTo>
                    <a:lnTo>
                      <a:pt x="67" y="288"/>
                    </a:lnTo>
                    <a:lnTo>
                      <a:pt x="80" y="270"/>
                    </a:lnTo>
                    <a:lnTo>
                      <a:pt x="92" y="249"/>
                    </a:lnTo>
                    <a:lnTo>
                      <a:pt x="105" y="228"/>
                    </a:lnTo>
                    <a:lnTo>
                      <a:pt x="115" y="205"/>
                    </a:lnTo>
                    <a:lnTo>
                      <a:pt x="124" y="182"/>
                    </a:lnTo>
                    <a:lnTo>
                      <a:pt x="133" y="160"/>
                    </a:lnTo>
                    <a:lnTo>
                      <a:pt x="138" y="137"/>
                    </a:lnTo>
                    <a:lnTo>
                      <a:pt x="142" y="113"/>
                    </a:lnTo>
                    <a:lnTo>
                      <a:pt x="143" y="88"/>
                    </a:lnTo>
                    <a:lnTo>
                      <a:pt x="143" y="66"/>
                    </a:lnTo>
                    <a:lnTo>
                      <a:pt x="140" y="43"/>
                    </a:lnTo>
                    <a:lnTo>
                      <a:pt x="132" y="21"/>
                    </a:lnTo>
                    <a:lnTo>
                      <a:pt x="122" y="0"/>
                    </a:lnTo>
                    <a:lnTo>
                      <a:pt x="96" y="19"/>
                    </a:lnTo>
                    <a:lnTo>
                      <a:pt x="104" y="35"/>
                    </a:lnTo>
                    <a:lnTo>
                      <a:pt x="109" y="51"/>
                    </a:lnTo>
                    <a:lnTo>
                      <a:pt x="113" y="68"/>
                    </a:lnTo>
                    <a:lnTo>
                      <a:pt x="113" y="88"/>
                    </a:lnTo>
                    <a:lnTo>
                      <a:pt x="111" y="107"/>
                    </a:lnTo>
                    <a:lnTo>
                      <a:pt x="108" y="129"/>
                    </a:lnTo>
                    <a:lnTo>
                      <a:pt x="103" y="149"/>
                    </a:lnTo>
                    <a:lnTo>
                      <a:pt x="96" y="172"/>
                    </a:lnTo>
                    <a:lnTo>
                      <a:pt x="87" y="192"/>
                    </a:lnTo>
                    <a:lnTo>
                      <a:pt x="77" y="212"/>
                    </a:lnTo>
                    <a:lnTo>
                      <a:pt x="67" y="231"/>
                    </a:lnTo>
                    <a:lnTo>
                      <a:pt x="54" y="251"/>
                    </a:lnTo>
                    <a:lnTo>
                      <a:pt x="41" y="267"/>
                    </a:lnTo>
                    <a:lnTo>
                      <a:pt x="28" y="284"/>
                    </a:lnTo>
                    <a:lnTo>
                      <a:pt x="16" y="298"/>
                    </a:lnTo>
                    <a:lnTo>
                      <a:pt x="0" y="310"/>
                    </a:lnTo>
                    <a:lnTo>
                      <a:pt x="1" y="310"/>
                    </a:lnTo>
                    <a:lnTo>
                      <a:pt x="19" y="337"/>
                    </a:lnTo>
                    <a:close/>
                  </a:path>
                </a:pathLst>
              </a:custGeom>
              <a:solidFill>
                <a:srgbClr val="000000"/>
              </a:solidFill>
              <a:ln w="9525">
                <a:noFill/>
                <a:round/>
              </a:ln>
            </p:spPr>
            <p:txBody>
              <a:bodyPr/>
              <a:lstStyle/>
              <a:p>
                <a:endParaRPr lang="zh-CN" altLang="en-US"/>
              </a:p>
            </p:txBody>
          </p:sp>
          <p:sp>
            <p:nvSpPr>
              <p:cNvPr id="32827" name="Freeform 1076"/>
              <p:cNvSpPr/>
              <p:nvPr/>
            </p:nvSpPr>
            <p:spPr bwMode="auto">
              <a:xfrm>
                <a:off x="4537" y="2272"/>
                <a:ext cx="69" cy="23"/>
              </a:xfrm>
              <a:custGeom>
                <a:avLst/>
                <a:gdLst>
                  <a:gd name="T0" fmla="*/ 1 w 138"/>
                  <a:gd name="T1" fmla="*/ 0 h 47"/>
                  <a:gd name="T2" fmla="*/ 0 w 138"/>
                  <a:gd name="T3" fmla="*/ 0 h 47"/>
                  <a:gd name="T4" fmla="*/ 1 w 138"/>
                  <a:gd name="T5" fmla="*/ 0 h 47"/>
                  <a:gd name="T6" fmla="*/ 1 w 138"/>
                  <a:gd name="T7" fmla="*/ 0 h 47"/>
                  <a:gd name="T8" fmla="*/ 1 w 138"/>
                  <a:gd name="T9" fmla="*/ 0 h 47"/>
                  <a:gd name="T10" fmla="*/ 1 w 138"/>
                  <a:gd name="T11" fmla="*/ 0 h 47"/>
                  <a:gd name="T12" fmla="*/ 1 w 138"/>
                  <a:gd name="T13" fmla="*/ 0 h 47"/>
                  <a:gd name="T14" fmla="*/ 1 w 138"/>
                  <a:gd name="T15" fmla="*/ 0 h 47"/>
                  <a:gd name="T16" fmla="*/ 1 w 138"/>
                  <a:gd name="T17" fmla="*/ 0 h 47"/>
                  <a:gd name="T18" fmla="*/ 1 w 138"/>
                  <a:gd name="T19" fmla="*/ 0 h 47"/>
                  <a:gd name="T20" fmla="*/ 1 w 138"/>
                  <a:gd name="T21" fmla="*/ 0 h 47"/>
                  <a:gd name="T22" fmla="*/ 1 w 138"/>
                  <a:gd name="T23" fmla="*/ 0 h 47"/>
                  <a:gd name="T24" fmla="*/ 1 w 138"/>
                  <a:gd name="T25" fmla="*/ 0 h 47"/>
                  <a:gd name="T26" fmla="*/ 1 w 138"/>
                  <a:gd name="T27" fmla="*/ 0 h 47"/>
                  <a:gd name="T28" fmla="*/ 1 w 138"/>
                  <a:gd name="T29" fmla="*/ 0 h 47"/>
                  <a:gd name="T30" fmla="*/ 1 w 138"/>
                  <a:gd name="T31" fmla="*/ 0 h 47"/>
                  <a:gd name="T32" fmla="*/ 1 w 138"/>
                  <a:gd name="T33" fmla="*/ 0 h 47"/>
                  <a:gd name="T34" fmla="*/ 1 w 138"/>
                  <a:gd name="T35" fmla="*/ 0 h 47"/>
                  <a:gd name="T36" fmla="*/ 1 w 138"/>
                  <a:gd name="T37" fmla="*/ 0 h 47"/>
                  <a:gd name="T38" fmla="*/ 1 w 138"/>
                  <a:gd name="T39" fmla="*/ 0 h 47"/>
                  <a:gd name="T40" fmla="*/ 1 w 13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47"/>
                  <a:gd name="T65" fmla="*/ 138 w 13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47">
                    <a:moveTo>
                      <a:pt x="2" y="20"/>
                    </a:moveTo>
                    <a:lnTo>
                      <a:pt x="0" y="19"/>
                    </a:lnTo>
                    <a:lnTo>
                      <a:pt x="13" y="33"/>
                    </a:lnTo>
                    <a:lnTo>
                      <a:pt x="30" y="42"/>
                    </a:lnTo>
                    <a:lnTo>
                      <a:pt x="48" y="46"/>
                    </a:lnTo>
                    <a:lnTo>
                      <a:pt x="67" y="47"/>
                    </a:lnTo>
                    <a:lnTo>
                      <a:pt x="87" y="46"/>
                    </a:lnTo>
                    <a:lnTo>
                      <a:pt x="105" y="42"/>
                    </a:lnTo>
                    <a:lnTo>
                      <a:pt x="123" y="35"/>
                    </a:lnTo>
                    <a:lnTo>
                      <a:pt x="138" y="27"/>
                    </a:lnTo>
                    <a:lnTo>
                      <a:pt x="120" y="0"/>
                    </a:lnTo>
                    <a:lnTo>
                      <a:pt x="110" y="5"/>
                    </a:lnTo>
                    <a:lnTo>
                      <a:pt x="97" y="9"/>
                    </a:lnTo>
                    <a:lnTo>
                      <a:pt x="82" y="13"/>
                    </a:lnTo>
                    <a:lnTo>
                      <a:pt x="67" y="15"/>
                    </a:lnTo>
                    <a:lnTo>
                      <a:pt x="53" y="13"/>
                    </a:lnTo>
                    <a:lnTo>
                      <a:pt x="40" y="9"/>
                    </a:lnTo>
                    <a:lnTo>
                      <a:pt x="31" y="7"/>
                    </a:lnTo>
                    <a:lnTo>
                      <a:pt x="28" y="3"/>
                    </a:lnTo>
                    <a:lnTo>
                      <a:pt x="27" y="1"/>
                    </a:lnTo>
                    <a:lnTo>
                      <a:pt x="2" y="20"/>
                    </a:lnTo>
                    <a:close/>
                  </a:path>
                </a:pathLst>
              </a:custGeom>
              <a:solidFill>
                <a:srgbClr val="000000"/>
              </a:solidFill>
              <a:ln w="9525">
                <a:noFill/>
                <a:round/>
              </a:ln>
            </p:spPr>
            <p:txBody>
              <a:bodyPr/>
              <a:lstStyle/>
              <a:p>
                <a:endParaRPr lang="zh-CN" altLang="en-US"/>
              </a:p>
            </p:txBody>
          </p:sp>
          <p:sp>
            <p:nvSpPr>
              <p:cNvPr id="32828" name="Freeform 1077"/>
              <p:cNvSpPr/>
              <p:nvPr/>
            </p:nvSpPr>
            <p:spPr bwMode="auto">
              <a:xfrm>
                <a:off x="4522" y="2110"/>
                <a:ext cx="50" cy="172"/>
              </a:xfrm>
              <a:custGeom>
                <a:avLst/>
                <a:gdLst>
                  <a:gd name="T0" fmla="*/ 1 w 100"/>
                  <a:gd name="T1" fmla="*/ 0 h 344"/>
                  <a:gd name="T2" fmla="*/ 1 w 100"/>
                  <a:gd name="T3" fmla="*/ 0 h 344"/>
                  <a:gd name="T4" fmla="*/ 1 w 100"/>
                  <a:gd name="T5" fmla="*/ 1 h 344"/>
                  <a:gd name="T6" fmla="*/ 1 w 100"/>
                  <a:gd name="T7" fmla="*/ 1 h 344"/>
                  <a:gd name="T8" fmla="*/ 1 w 100"/>
                  <a:gd name="T9" fmla="*/ 1 h 344"/>
                  <a:gd name="T10" fmla="*/ 1 w 100"/>
                  <a:gd name="T11" fmla="*/ 1 h 344"/>
                  <a:gd name="T12" fmla="*/ 1 w 100"/>
                  <a:gd name="T13" fmla="*/ 1 h 344"/>
                  <a:gd name="T14" fmla="*/ 1 w 100"/>
                  <a:gd name="T15" fmla="*/ 1 h 344"/>
                  <a:gd name="T16" fmla="*/ 1 w 100"/>
                  <a:gd name="T17" fmla="*/ 1 h 344"/>
                  <a:gd name="T18" fmla="*/ 1 w 100"/>
                  <a:gd name="T19" fmla="*/ 1 h 344"/>
                  <a:gd name="T20" fmla="*/ 1 w 100"/>
                  <a:gd name="T21" fmla="*/ 1 h 344"/>
                  <a:gd name="T22" fmla="*/ 0 w 100"/>
                  <a:gd name="T23" fmla="*/ 1 h 344"/>
                  <a:gd name="T24" fmla="*/ 0 w 100"/>
                  <a:gd name="T25" fmla="*/ 1 h 344"/>
                  <a:gd name="T26" fmla="*/ 1 w 100"/>
                  <a:gd name="T27" fmla="*/ 1 h 344"/>
                  <a:gd name="T28" fmla="*/ 1 w 100"/>
                  <a:gd name="T29" fmla="*/ 1 h 344"/>
                  <a:gd name="T30" fmla="*/ 1 w 100"/>
                  <a:gd name="T31" fmla="*/ 1 h 344"/>
                  <a:gd name="T32" fmla="*/ 1 w 100"/>
                  <a:gd name="T33" fmla="*/ 1 h 344"/>
                  <a:gd name="T34" fmla="*/ 1 w 100"/>
                  <a:gd name="T35" fmla="*/ 1 h 344"/>
                  <a:gd name="T36" fmla="*/ 1 w 100"/>
                  <a:gd name="T37" fmla="*/ 1 h 344"/>
                  <a:gd name="T38" fmla="*/ 1 w 100"/>
                  <a:gd name="T39" fmla="*/ 1 h 344"/>
                  <a:gd name="T40" fmla="*/ 1 w 100"/>
                  <a:gd name="T41" fmla="*/ 1 h 344"/>
                  <a:gd name="T42" fmla="*/ 1 w 100"/>
                  <a:gd name="T43" fmla="*/ 1 h 344"/>
                  <a:gd name="T44" fmla="*/ 1 w 100"/>
                  <a:gd name="T45" fmla="*/ 1 h 344"/>
                  <a:gd name="T46" fmla="*/ 1 w 100"/>
                  <a:gd name="T47" fmla="*/ 1 h 344"/>
                  <a:gd name="T48" fmla="*/ 1 w 100"/>
                  <a:gd name="T49" fmla="*/ 1 h 344"/>
                  <a:gd name="T50" fmla="*/ 1 w 100"/>
                  <a:gd name="T51" fmla="*/ 1 h 344"/>
                  <a:gd name="T52" fmla="*/ 1 w 100"/>
                  <a:gd name="T53" fmla="*/ 1 h 344"/>
                  <a:gd name="T54" fmla="*/ 1 w 100"/>
                  <a:gd name="T55" fmla="*/ 1 h 344"/>
                  <a:gd name="T56" fmla="*/ 1 w 100"/>
                  <a:gd name="T57" fmla="*/ 1 h 344"/>
                  <a:gd name="T58" fmla="*/ 1 w 100"/>
                  <a:gd name="T59" fmla="*/ 1 h 344"/>
                  <a:gd name="T60" fmla="*/ 1 w 100"/>
                  <a:gd name="T61" fmla="*/ 1 h 344"/>
                  <a:gd name="T62" fmla="*/ 1 w 100"/>
                  <a:gd name="T63" fmla="*/ 1 h 344"/>
                  <a:gd name="T64" fmla="*/ 1 w 100"/>
                  <a:gd name="T65" fmla="*/ 1 h 344"/>
                  <a:gd name="T66" fmla="*/ 1 w 100"/>
                  <a:gd name="T67" fmla="*/ 1 h 344"/>
                  <a:gd name="T68" fmla="*/ 1 w 100"/>
                  <a:gd name="T69" fmla="*/ 1 h 344"/>
                  <a:gd name="T70" fmla="*/ 1 w 100"/>
                  <a:gd name="T71" fmla="*/ 1 h 344"/>
                  <a:gd name="T72" fmla="*/ 1 w 100"/>
                  <a:gd name="T73" fmla="*/ 0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344"/>
                  <a:gd name="T113" fmla="*/ 100 w 100"/>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344">
                    <a:moveTo>
                      <a:pt x="74" y="0"/>
                    </a:moveTo>
                    <a:lnTo>
                      <a:pt x="74" y="0"/>
                    </a:lnTo>
                    <a:lnTo>
                      <a:pt x="63" y="19"/>
                    </a:lnTo>
                    <a:lnTo>
                      <a:pt x="51" y="38"/>
                    </a:lnTo>
                    <a:lnTo>
                      <a:pt x="41" y="58"/>
                    </a:lnTo>
                    <a:lnTo>
                      <a:pt x="32" y="80"/>
                    </a:lnTo>
                    <a:lnTo>
                      <a:pt x="24" y="100"/>
                    </a:lnTo>
                    <a:lnTo>
                      <a:pt x="15" y="123"/>
                    </a:lnTo>
                    <a:lnTo>
                      <a:pt x="9" y="145"/>
                    </a:lnTo>
                    <a:lnTo>
                      <a:pt x="5" y="168"/>
                    </a:lnTo>
                    <a:lnTo>
                      <a:pt x="1" y="190"/>
                    </a:lnTo>
                    <a:lnTo>
                      <a:pt x="0" y="214"/>
                    </a:lnTo>
                    <a:lnTo>
                      <a:pt x="0" y="235"/>
                    </a:lnTo>
                    <a:lnTo>
                      <a:pt x="1" y="259"/>
                    </a:lnTo>
                    <a:lnTo>
                      <a:pt x="5" y="281"/>
                    </a:lnTo>
                    <a:lnTo>
                      <a:pt x="10" y="302"/>
                    </a:lnTo>
                    <a:lnTo>
                      <a:pt x="19" y="323"/>
                    </a:lnTo>
                    <a:lnTo>
                      <a:pt x="31" y="344"/>
                    </a:lnTo>
                    <a:lnTo>
                      <a:pt x="56" y="325"/>
                    </a:lnTo>
                    <a:lnTo>
                      <a:pt x="47" y="309"/>
                    </a:lnTo>
                    <a:lnTo>
                      <a:pt x="41" y="292"/>
                    </a:lnTo>
                    <a:lnTo>
                      <a:pt x="36" y="273"/>
                    </a:lnTo>
                    <a:lnTo>
                      <a:pt x="32" y="254"/>
                    </a:lnTo>
                    <a:lnTo>
                      <a:pt x="31" y="235"/>
                    </a:lnTo>
                    <a:lnTo>
                      <a:pt x="31" y="214"/>
                    </a:lnTo>
                    <a:lnTo>
                      <a:pt x="32" y="195"/>
                    </a:lnTo>
                    <a:lnTo>
                      <a:pt x="36" y="174"/>
                    </a:lnTo>
                    <a:lnTo>
                      <a:pt x="39" y="153"/>
                    </a:lnTo>
                    <a:lnTo>
                      <a:pt x="46" y="133"/>
                    </a:lnTo>
                    <a:lnTo>
                      <a:pt x="52" y="113"/>
                    </a:lnTo>
                    <a:lnTo>
                      <a:pt x="60" y="93"/>
                    </a:lnTo>
                    <a:lnTo>
                      <a:pt x="69" y="74"/>
                    </a:lnTo>
                    <a:lnTo>
                      <a:pt x="79" y="54"/>
                    </a:lnTo>
                    <a:lnTo>
                      <a:pt x="88" y="35"/>
                    </a:lnTo>
                    <a:lnTo>
                      <a:pt x="100" y="19"/>
                    </a:lnTo>
                    <a:lnTo>
                      <a:pt x="74" y="0"/>
                    </a:lnTo>
                    <a:close/>
                  </a:path>
                </a:pathLst>
              </a:custGeom>
              <a:solidFill>
                <a:srgbClr val="000000"/>
              </a:solidFill>
              <a:ln w="9525">
                <a:noFill/>
                <a:round/>
              </a:ln>
            </p:spPr>
            <p:txBody>
              <a:bodyPr/>
              <a:lstStyle/>
              <a:p>
                <a:endParaRPr lang="zh-CN" altLang="en-US"/>
              </a:p>
            </p:txBody>
          </p:sp>
          <p:sp>
            <p:nvSpPr>
              <p:cNvPr id="32829" name="Freeform 1078"/>
              <p:cNvSpPr/>
              <p:nvPr/>
            </p:nvSpPr>
            <p:spPr bwMode="auto">
              <a:xfrm>
                <a:off x="4565" y="2197"/>
                <a:ext cx="13" cy="14"/>
              </a:xfrm>
              <a:custGeom>
                <a:avLst/>
                <a:gdLst>
                  <a:gd name="T0" fmla="*/ 1 w 25"/>
                  <a:gd name="T1" fmla="*/ 0 h 28"/>
                  <a:gd name="T2" fmla="*/ 0 w 25"/>
                  <a:gd name="T3" fmla="*/ 1 h 28"/>
                  <a:gd name="T4" fmla="*/ 1 w 25"/>
                  <a:gd name="T5" fmla="*/ 1 h 28"/>
                  <a:gd name="T6" fmla="*/ 1 w 25"/>
                  <a:gd name="T7" fmla="*/ 1 h 28"/>
                  <a:gd name="T8" fmla="*/ 1 w 25"/>
                  <a:gd name="T9" fmla="*/ 1 h 28"/>
                  <a:gd name="T10" fmla="*/ 1 w 25"/>
                  <a:gd name="T11" fmla="*/ 0 h 28"/>
                  <a:gd name="T12" fmla="*/ 0 60000 65536"/>
                  <a:gd name="T13" fmla="*/ 0 60000 65536"/>
                  <a:gd name="T14" fmla="*/ 0 60000 65536"/>
                  <a:gd name="T15" fmla="*/ 0 60000 65536"/>
                  <a:gd name="T16" fmla="*/ 0 60000 65536"/>
                  <a:gd name="T17" fmla="*/ 0 60000 65536"/>
                  <a:gd name="T18" fmla="*/ 0 w 25"/>
                  <a:gd name="T19" fmla="*/ 0 h 28"/>
                  <a:gd name="T20" fmla="*/ 25 w 2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5" h="28">
                    <a:moveTo>
                      <a:pt x="5" y="0"/>
                    </a:moveTo>
                    <a:lnTo>
                      <a:pt x="0" y="10"/>
                    </a:lnTo>
                    <a:lnTo>
                      <a:pt x="4" y="21"/>
                    </a:lnTo>
                    <a:lnTo>
                      <a:pt x="14" y="28"/>
                    </a:lnTo>
                    <a:lnTo>
                      <a:pt x="25" y="24"/>
                    </a:lnTo>
                    <a:lnTo>
                      <a:pt x="5" y="0"/>
                    </a:lnTo>
                    <a:close/>
                  </a:path>
                </a:pathLst>
              </a:custGeom>
              <a:solidFill>
                <a:srgbClr val="000000"/>
              </a:solidFill>
              <a:ln w="9525">
                <a:noFill/>
                <a:round/>
              </a:ln>
            </p:spPr>
            <p:txBody>
              <a:bodyPr/>
              <a:lstStyle/>
              <a:p>
                <a:endParaRPr lang="zh-CN" altLang="en-US"/>
              </a:p>
            </p:txBody>
          </p:sp>
          <p:sp>
            <p:nvSpPr>
              <p:cNvPr id="32830" name="Freeform 1079"/>
              <p:cNvSpPr/>
              <p:nvPr/>
            </p:nvSpPr>
            <p:spPr bwMode="auto">
              <a:xfrm>
                <a:off x="4568" y="2179"/>
                <a:ext cx="43" cy="30"/>
              </a:xfrm>
              <a:custGeom>
                <a:avLst/>
                <a:gdLst>
                  <a:gd name="T0" fmla="*/ 1 w 86"/>
                  <a:gd name="T1" fmla="*/ 0 h 59"/>
                  <a:gd name="T2" fmla="*/ 1 w 86"/>
                  <a:gd name="T3" fmla="*/ 1 h 59"/>
                  <a:gd name="T4" fmla="*/ 1 w 86"/>
                  <a:gd name="T5" fmla="*/ 1 h 59"/>
                  <a:gd name="T6" fmla="*/ 1 w 86"/>
                  <a:gd name="T7" fmla="*/ 1 h 59"/>
                  <a:gd name="T8" fmla="*/ 1 w 86"/>
                  <a:gd name="T9" fmla="*/ 1 h 59"/>
                  <a:gd name="T10" fmla="*/ 1 w 86"/>
                  <a:gd name="T11" fmla="*/ 1 h 59"/>
                  <a:gd name="T12" fmla="*/ 1 w 86"/>
                  <a:gd name="T13" fmla="*/ 1 h 59"/>
                  <a:gd name="T14" fmla="*/ 1 w 86"/>
                  <a:gd name="T15" fmla="*/ 1 h 59"/>
                  <a:gd name="T16" fmla="*/ 0 w 86"/>
                  <a:gd name="T17" fmla="*/ 1 h 59"/>
                  <a:gd name="T18" fmla="*/ 1 w 86"/>
                  <a:gd name="T19" fmla="*/ 1 h 59"/>
                  <a:gd name="T20" fmla="*/ 1 w 86"/>
                  <a:gd name="T21" fmla="*/ 1 h 59"/>
                  <a:gd name="T22" fmla="*/ 1 w 86"/>
                  <a:gd name="T23" fmla="*/ 1 h 59"/>
                  <a:gd name="T24" fmla="*/ 1 w 86"/>
                  <a:gd name="T25" fmla="*/ 1 h 59"/>
                  <a:gd name="T26" fmla="*/ 1 w 86"/>
                  <a:gd name="T27" fmla="*/ 1 h 59"/>
                  <a:gd name="T28" fmla="*/ 1 w 86"/>
                  <a:gd name="T29" fmla="*/ 1 h 59"/>
                  <a:gd name="T30" fmla="*/ 1 w 86"/>
                  <a:gd name="T31" fmla="*/ 1 h 59"/>
                  <a:gd name="T32" fmla="*/ 1 w 86"/>
                  <a:gd name="T33" fmla="*/ 1 h 59"/>
                  <a:gd name="T34" fmla="*/ 1 w 86"/>
                  <a:gd name="T35" fmla="*/ 1 h 59"/>
                  <a:gd name="T36" fmla="*/ 1 w 86"/>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59"/>
                  <a:gd name="T59" fmla="*/ 86 w 86"/>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59">
                    <a:moveTo>
                      <a:pt x="83" y="0"/>
                    </a:moveTo>
                    <a:lnTo>
                      <a:pt x="69" y="1"/>
                    </a:lnTo>
                    <a:lnTo>
                      <a:pt x="57" y="4"/>
                    </a:lnTo>
                    <a:lnTo>
                      <a:pt x="47" y="6"/>
                    </a:lnTo>
                    <a:lnTo>
                      <a:pt x="37" y="9"/>
                    </a:lnTo>
                    <a:lnTo>
                      <a:pt x="26" y="14"/>
                    </a:lnTo>
                    <a:lnTo>
                      <a:pt x="17" y="21"/>
                    </a:lnTo>
                    <a:lnTo>
                      <a:pt x="9" y="26"/>
                    </a:lnTo>
                    <a:lnTo>
                      <a:pt x="0" y="35"/>
                    </a:lnTo>
                    <a:lnTo>
                      <a:pt x="20" y="59"/>
                    </a:lnTo>
                    <a:lnTo>
                      <a:pt x="27" y="53"/>
                    </a:lnTo>
                    <a:lnTo>
                      <a:pt x="34" y="48"/>
                    </a:lnTo>
                    <a:lnTo>
                      <a:pt x="41" y="44"/>
                    </a:lnTo>
                    <a:lnTo>
                      <a:pt x="47" y="41"/>
                    </a:lnTo>
                    <a:lnTo>
                      <a:pt x="55" y="39"/>
                    </a:lnTo>
                    <a:lnTo>
                      <a:pt x="65" y="36"/>
                    </a:lnTo>
                    <a:lnTo>
                      <a:pt x="74" y="33"/>
                    </a:lnTo>
                    <a:lnTo>
                      <a:pt x="86" y="32"/>
                    </a:lnTo>
                    <a:lnTo>
                      <a:pt x="83" y="0"/>
                    </a:lnTo>
                    <a:close/>
                  </a:path>
                </a:pathLst>
              </a:custGeom>
              <a:solidFill>
                <a:srgbClr val="000000"/>
              </a:solidFill>
              <a:ln w="9525">
                <a:noFill/>
                <a:round/>
              </a:ln>
            </p:spPr>
            <p:txBody>
              <a:bodyPr/>
              <a:lstStyle/>
              <a:p>
                <a:endParaRPr lang="zh-CN" altLang="en-US"/>
              </a:p>
            </p:txBody>
          </p:sp>
          <p:sp>
            <p:nvSpPr>
              <p:cNvPr id="32831" name="Freeform 1080"/>
              <p:cNvSpPr/>
              <p:nvPr/>
            </p:nvSpPr>
            <p:spPr bwMode="auto">
              <a:xfrm>
                <a:off x="4610" y="2179"/>
                <a:ext cx="8" cy="16"/>
              </a:xfrm>
              <a:custGeom>
                <a:avLst/>
                <a:gdLst>
                  <a:gd name="T0" fmla="*/ 0 w 17"/>
                  <a:gd name="T1" fmla="*/ 1 h 32"/>
                  <a:gd name="T2" fmla="*/ 0 w 17"/>
                  <a:gd name="T3" fmla="*/ 1 h 32"/>
                  <a:gd name="T4" fmla="*/ 0 w 17"/>
                  <a:gd name="T5" fmla="*/ 1 h 32"/>
                  <a:gd name="T6" fmla="*/ 0 w 17"/>
                  <a:gd name="T7" fmla="*/ 1 h 32"/>
                  <a:gd name="T8" fmla="*/ 0 w 17"/>
                  <a:gd name="T9" fmla="*/ 0 h 32"/>
                  <a:gd name="T10" fmla="*/ 0 w 17"/>
                  <a:gd name="T11" fmla="*/ 1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3" y="32"/>
                    </a:moveTo>
                    <a:lnTo>
                      <a:pt x="14" y="26"/>
                    </a:lnTo>
                    <a:lnTo>
                      <a:pt x="17" y="14"/>
                    </a:lnTo>
                    <a:lnTo>
                      <a:pt x="12" y="4"/>
                    </a:lnTo>
                    <a:lnTo>
                      <a:pt x="0" y="0"/>
                    </a:lnTo>
                    <a:lnTo>
                      <a:pt x="3" y="32"/>
                    </a:lnTo>
                    <a:close/>
                  </a:path>
                </a:pathLst>
              </a:custGeom>
              <a:solidFill>
                <a:srgbClr val="000000"/>
              </a:solidFill>
              <a:ln w="9525">
                <a:noFill/>
                <a:round/>
              </a:ln>
            </p:spPr>
            <p:txBody>
              <a:bodyPr/>
              <a:lstStyle/>
              <a:p>
                <a:endParaRPr lang="zh-CN" altLang="en-US"/>
              </a:p>
            </p:txBody>
          </p:sp>
          <p:sp>
            <p:nvSpPr>
              <p:cNvPr id="32832" name="Freeform 1081"/>
              <p:cNvSpPr/>
              <p:nvPr/>
            </p:nvSpPr>
            <p:spPr bwMode="auto">
              <a:xfrm>
                <a:off x="4587" y="2185"/>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60000 65536"/>
                  <a:gd name="T13" fmla="*/ 0 60000 65536"/>
                  <a:gd name="T14" fmla="*/ 0 60000 65536"/>
                  <a:gd name="T15" fmla="*/ 0 60000 65536"/>
                  <a:gd name="T16" fmla="*/ 0 60000 65536"/>
                  <a:gd name="T17" fmla="*/ 0 60000 65536"/>
                  <a:gd name="T18" fmla="*/ 0 w 31"/>
                  <a:gd name="T19" fmla="*/ 0 h 21"/>
                  <a:gd name="T20" fmla="*/ 31 w 3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1" h="21">
                    <a:moveTo>
                      <a:pt x="31" y="12"/>
                    </a:moveTo>
                    <a:lnTo>
                      <a:pt x="23" y="2"/>
                    </a:lnTo>
                    <a:lnTo>
                      <a:pt x="12" y="0"/>
                    </a:lnTo>
                    <a:lnTo>
                      <a:pt x="3" y="7"/>
                    </a:lnTo>
                    <a:lnTo>
                      <a:pt x="0" y="21"/>
                    </a:lnTo>
                    <a:lnTo>
                      <a:pt x="31" y="12"/>
                    </a:lnTo>
                    <a:close/>
                  </a:path>
                </a:pathLst>
              </a:custGeom>
              <a:solidFill>
                <a:srgbClr val="000000"/>
              </a:solidFill>
              <a:ln w="9525">
                <a:noFill/>
                <a:round/>
              </a:ln>
            </p:spPr>
            <p:txBody>
              <a:bodyPr/>
              <a:lstStyle/>
              <a:p>
                <a:endParaRPr lang="zh-CN" altLang="en-US"/>
              </a:p>
            </p:txBody>
          </p:sp>
          <p:sp>
            <p:nvSpPr>
              <p:cNvPr id="32833" name="Freeform 1082"/>
              <p:cNvSpPr/>
              <p:nvPr/>
            </p:nvSpPr>
            <p:spPr bwMode="auto">
              <a:xfrm>
                <a:off x="4587" y="2191"/>
                <a:ext cx="20" cy="23"/>
              </a:xfrm>
              <a:custGeom>
                <a:avLst/>
                <a:gdLst>
                  <a:gd name="T0" fmla="*/ 0 w 41"/>
                  <a:gd name="T1" fmla="*/ 1 h 46"/>
                  <a:gd name="T2" fmla="*/ 0 w 41"/>
                  <a:gd name="T3" fmla="*/ 1 h 46"/>
                  <a:gd name="T4" fmla="*/ 0 w 41"/>
                  <a:gd name="T5" fmla="*/ 0 h 46"/>
                  <a:gd name="T6" fmla="*/ 0 w 41"/>
                  <a:gd name="T7" fmla="*/ 1 h 46"/>
                  <a:gd name="T8" fmla="*/ 0 w 41"/>
                  <a:gd name="T9" fmla="*/ 1 h 46"/>
                  <a:gd name="T10" fmla="*/ 0 w 41"/>
                  <a:gd name="T11" fmla="*/ 1 h 46"/>
                  <a:gd name="T12" fmla="*/ 0 60000 65536"/>
                  <a:gd name="T13" fmla="*/ 0 60000 65536"/>
                  <a:gd name="T14" fmla="*/ 0 60000 65536"/>
                  <a:gd name="T15" fmla="*/ 0 60000 65536"/>
                  <a:gd name="T16" fmla="*/ 0 60000 65536"/>
                  <a:gd name="T17" fmla="*/ 0 60000 65536"/>
                  <a:gd name="T18" fmla="*/ 0 w 41"/>
                  <a:gd name="T19" fmla="*/ 0 h 46"/>
                  <a:gd name="T20" fmla="*/ 41 w 4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1" h="46">
                    <a:moveTo>
                      <a:pt x="26" y="42"/>
                    </a:moveTo>
                    <a:lnTo>
                      <a:pt x="41" y="38"/>
                    </a:lnTo>
                    <a:lnTo>
                      <a:pt x="31" y="0"/>
                    </a:lnTo>
                    <a:lnTo>
                      <a:pt x="0" y="9"/>
                    </a:lnTo>
                    <a:lnTo>
                      <a:pt x="10" y="46"/>
                    </a:lnTo>
                    <a:lnTo>
                      <a:pt x="26" y="42"/>
                    </a:lnTo>
                    <a:close/>
                  </a:path>
                </a:pathLst>
              </a:custGeom>
              <a:solidFill>
                <a:srgbClr val="000000"/>
              </a:solidFill>
              <a:ln w="9525">
                <a:noFill/>
                <a:round/>
              </a:ln>
            </p:spPr>
            <p:txBody>
              <a:bodyPr/>
              <a:lstStyle/>
              <a:p>
                <a:endParaRPr lang="zh-CN" altLang="en-US"/>
              </a:p>
            </p:txBody>
          </p:sp>
          <p:sp>
            <p:nvSpPr>
              <p:cNvPr id="32834" name="Freeform 1083"/>
              <p:cNvSpPr/>
              <p:nvPr/>
            </p:nvSpPr>
            <p:spPr bwMode="auto">
              <a:xfrm>
                <a:off x="4592" y="2210"/>
                <a:ext cx="15" cy="10"/>
              </a:xfrm>
              <a:custGeom>
                <a:avLst/>
                <a:gdLst>
                  <a:gd name="T0" fmla="*/ 0 w 31"/>
                  <a:gd name="T1" fmla="*/ 1 h 20"/>
                  <a:gd name="T2" fmla="*/ 0 w 31"/>
                  <a:gd name="T3" fmla="*/ 1 h 20"/>
                  <a:gd name="T4" fmla="*/ 0 w 31"/>
                  <a:gd name="T5" fmla="*/ 1 h 20"/>
                  <a:gd name="T6" fmla="*/ 0 w 31"/>
                  <a:gd name="T7" fmla="*/ 1 h 20"/>
                  <a:gd name="T8" fmla="*/ 0 w 31"/>
                  <a:gd name="T9" fmla="*/ 0 h 20"/>
                  <a:gd name="T10" fmla="*/ 0 w 31"/>
                  <a:gd name="T11" fmla="*/ 1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0" y="8"/>
                    </a:moveTo>
                    <a:lnTo>
                      <a:pt x="8" y="19"/>
                    </a:lnTo>
                    <a:lnTo>
                      <a:pt x="19" y="20"/>
                    </a:lnTo>
                    <a:lnTo>
                      <a:pt x="30" y="13"/>
                    </a:lnTo>
                    <a:lnTo>
                      <a:pt x="31" y="0"/>
                    </a:lnTo>
                    <a:lnTo>
                      <a:pt x="0" y="8"/>
                    </a:lnTo>
                    <a:close/>
                  </a:path>
                </a:pathLst>
              </a:custGeom>
              <a:solidFill>
                <a:srgbClr val="000000"/>
              </a:solidFill>
              <a:ln w="9525">
                <a:noFill/>
                <a:round/>
              </a:ln>
            </p:spPr>
            <p:txBody>
              <a:bodyPr/>
              <a:lstStyle/>
              <a:p>
                <a:endParaRPr lang="zh-CN" altLang="en-US"/>
              </a:p>
            </p:txBody>
          </p:sp>
          <p:sp>
            <p:nvSpPr>
              <p:cNvPr id="32835" name="Freeform 1084"/>
              <p:cNvSpPr/>
              <p:nvPr/>
            </p:nvSpPr>
            <p:spPr bwMode="auto">
              <a:xfrm>
                <a:off x="3722" y="1534"/>
                <a:ext cx="1010" cy="976"/>
              </a:xfrm>
              <a:custGeom>
                <a:avLst/>
                <a:gdLst>
                  <a:gd name="T0" fmla="*/ 0 w 2021"/>
                  <a:gd name="T1" fmla="*/ 2 h 1951"/>
                  <a:gd name="T2" fmla="*/ 0 w 2021"/>
                  <a:gd name="T3" fmla="*/ 2 h 1951"/>
                  <a:gd name="T4" fmla="*/ 0 w 2021"/>
                  <a:gd name="T5" fmla="*/ 2 h 1951"/>
                  <a:gd name="T6" fmla="*/ 0 w 2021"/>
                  <a:gd name="T7" fmla="*/ 3 h 1951"/>
                  <a:gd name="T8" fmla="*/ 0 w 2021"/>
                  <a:gd name="T9" fmla="*/ 3 h 1951"/>
                  <a:gd name="T10" fmla="*/ 0 w 2021"/>
                  <a:gd name="T11" fmla="*/ 3 h 1951"/>
                  <a:gd name="T12" fmla="*/ 0 w 2021"/>
                  <a:gd name="T13" fmla="*/ 3 h 1951"/>
                  <a:gd name="T14" fmla="*/ 0 w 2021"/>
                  <a:gd name="T15" fmla="*/ 3 h 1951"/>
                  <a:gd name="T16" fmla="*/ 0 w 2021"/>
                  <a:gd name="T17" fmla="*/ 3 h 1951"/>
                  <a:gd name="T18" fmla="*/ 0 w 2021"/>
                  <a:gd name="T19" fmla="*/ 3 h 1951"/>
                  <a:gd name="T20" fmla="*/ 0 w 2021"/>
                  <a:gd name="T21" fmla="*/ 3 h 1951"/>
                  <a:gd name="T22" fmla="*/ 1 w 2021"/>
                  <a:gd name="T23" fmla="*/ 3 h 1951"/>
                  <a:gd name="T24" fmla="*/ 1 w 2021"/>
                  <a:gd name="T25" fmla="*/ 4 h 1951"/>
                  <a:gd name="T26" fmla="*/ 1 w 2021"/>
                  <a:gd name="T27" fmla="*/ 4 h 1951"/>
                  <a:gd name="T28" fmla="*/ 1 w 2021"/>
                  <a:gd name="T29" fmla="*/ 4 h 1951"/>
                  <a:gd name="T30" fmla="*/ 1 w 2021"/>
                  <a:gd name="T31" fmla="*/ 4 h 1951"/>
                  <a:gd name="T32" fmla="*/ 1 w 2021"/>
                  <a:gd name="T33" fmla="*/ 4 h 1951"/>
                  <a:gd name="T34" fmla="*/ 1 w 2021"/>
                  <a:gd name="T35" fmla="*/ 4 h 1951"/>
                  <a:gd name="T36" fmla="*/ 1 w 2021"/>
                  <a:gd name="T37" fmla="*/ 4 h 1951"/>
                  <a:gd name="T38" fmla="*/ 2 w 2021"/>
                  <a:gd name="T39" fmla="*/ 4 h 1951"/>
                  <a:gd name="T40" fmla="*/ 2 w 2021"/>
                  <a:gd name="T41" fmla="*/ 4 h 1951"/>
                  <a:gd name="T42" fmla="*/ 2 w 2021"/>
                  <a:gd name="T43" fmla="*/ 4 h 1951"/>
                  <a:gd name="T44" fmla="*/ 2 w 2021"/>
                  <a:gd name="T45" fmla="*/ 4 h 1951"/>
                  <a:gd name="T46" fmla="*/ 2 w 2021"/>
                  <a:gd name="T47" fmla="*/ 4 h 1951"/>
                  <a:gd name="T48" fmla="*/ 2 w 2021"/>
                  <a:gd name="T49" fmla="*/ 4 h 1951"/>
                  <a:gd name="T50" fmla="*/ 3 w 2021"/>
                  <a:gd name="T51" fmla="*/ 3 h 1951"/>
                  <a:gd name="T52" fmla="*/ 3 w 2021"/>
                  <a:gd name="T53" fmla="*/ 3 h 1951"/>
                  <a:gd name="T54" fmla="*/ 3 w 2021"/>
                  <a:gd name="T55" fmla="*/ 3 h 1951"/>
                  <a:gd name="T56" fmla="*/ 3 w 2021"/>
                  <a:gd name="T57" fmla="*/ 3 h 1951"/>
                  <a:gd name="T58" fmla="*/ 3 w 2021"/>
                  <a:gd name="T59" fmla="*/ 3 h 1951"/>
                  <a:gd name="T60" fmla="*/ 3 w 2021"/>
                  <a:gd name="T61" fmla="*/ 3 h 1951"/>
                  <a:gd name="T62" fmla="*/ 3 w 2021"/>
                  <a:gd name="T63" fmla="*/ 2 h 1951"/>
                  <a:gd name="T64" fmla="*/ 3 w 2021"/>
                  <a:gd name="T65" fmla="*/ 2 h 1951"/>
                  <a:gd name="T66" fmla="*/ 3 w 2021"/>
                  <a:gd name="T67" fmla="*/ 2 h 1951"/>
                  <a:gd name="T68" fmla="*/ 3 w 2021"/>
                  <a:gd name="T69" fmla="*/ 2 h 1951"/>
                  <a:gd name="T70" fmla="*/ 3 w 2021"/>
                  <a:gd name="T71" fmla="*/ 1 h 1951"/>
                  <a:gd name="T72" fmla="*/ 2 w 2021"/>
                  <a:gd name="T73" fmla="*/ 1 h 1951"/>
                  <a:gd name="T74" fmla="*/ 2 w 2021"/>
                  <a:gd name="T75" fmla="*/ 1 h 1951"/>
                  <a:gd name="T76" fmla="*/ 2 w 2021"/>
                  <a:gd name="T77" fmla="*/ 1 h 1951"/>
                  <a:gd name="T78" fmla="*/ 1 w 2021"/>
                  <a:gd name="T79" fmla="*/ 1 h 1951"/>
                  <a:gd name="T80" fmla="*/ 1 w 2021"/>
                  <a:gd name="T81" fmla="*/ 1 h 1951"/>
                  <a:gd name="T82" fmla="*/ 0 w 2021"/>
                  <a:gd name="T83" fmla="*/ 1 h 1951"/>
                  <a:gd name="T84" fmla="*/ 0 w 2021"/>
                  <a:gd name="T85" fmla="*/ 1 h 1951"/>
                  <a:gd name="T86" fmla="*/ 0 w 2021"/>
                  <a:gd name="T87" fmla="*/ 1 h 1951"/>
                  <a:gd name="T88" fmla="*/ 0 w 2021"/>
                  <a:gd name="T89" fmla="*/ 1 h 1951"/>
                  <a:gd name="T90" fmla="*/ 0 w 2021"/>
                  <a:gd name="T91" fmla="*/ 1 h 1951"/>
                  <a:gd name="T92" fmla="*/ 0 w 2021"/>
                  <a:gd name="T93" fmla="*/ 2 h 1951"/>
                  <a:gd name="T94" fmla="*/ 0 w 2021"/>
                  <a:gd name="T95" fmla="*/ 2 h 1951"/>
                  <a:gd name="T96" fmla="*/ 0 w 2021"/>
                  <a:gd name="T97" fmla="*/ 2 h 1951"/>
                  <a:gd name="T98" fmla="*/ 0 w 2021"/>
                  <a:gd name="T99" fmla="*/ 2 h 19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1"/>
                  <a:gd name="T151" fmla="*/ 0 h 1951"/>
                  <a:gd name="T152" fmla="*/ 2021 w 2021"/>
                  <a:gd name="T153" fmla="*/ 1951 h 19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1" h="1951">
                    <a:moveTo>
                      <a:pt x="304" y="995"/>
                    </a:moveTo>
                    <a:lnTo>
                      <a:pt x="295" y="976"/>
                    </a:lnTo>
                    <a:lnTo>
                      <a:pt x="277" y="959"/>
                    </a:lnTo>
                    <a:lnTo>
                      <a:pt x="254" y="943"/>
                    </a:lnTo>
                    <a:lnTo>
                      <a:pt x="227" y="931"/>
                    </a:lnTo>
                    <a:lnTo>
                      <a:pt x="199" y="921"/>
                    </a:lnTo>
                    <a:lnTo>
                      <a:pt x="170" y="915"/>
                    </a:lnTo>
                    <a:lnTo>
                      <a:pt x="144" y="912"/>
                    </a:lnTo>
                    <a:lnTo>
                      <a:pt x="121" y="913"/>
                    </a:lnTo>
                    <a:lnTo>
                      <a:pt x="97" y="920"/>
                    </a:lnTo>
                    <a:lnTo>
                      <a:pt x="74" y="931"/>
                    </a:lnTo>
                    <a:lnTo>
                      <a:pt x="56" y="944"/>
                    </a:lnTo>
                    <a:lnTo>
                      <a:pt x="39" y="962"/>
                    </a:lnTo>
                    <a:lnTo>
                      <a:pt x="26" y="982"/>
                    </a:lnTo>
                    <a:lnTo>
                      <a:pt x="15" y="1005"/>
                    </a:lnTo>
                    <a:lnTo>
                      <a:pt x="7" y="1030"/>
                    </a:lnTo>
                    <a:lnTo>
                      <a:pt x="2" y="1056"/>
                    </a:lnTo>
                    <a:lnTo>
                      <a:pt x="0" y="1084"/>
                    </a:lnTo>
                    <a:lnTo>
                      <a:pt x="0" y="1111"/>
                    </a:lnTo>
                    <a:lnTo>
                      <a:pt x="2" y="1139"/>
                    </a:lnTo>
                    <a:lnTo>
                      <a:pt x="7" y="1166"/>
                    </a:lnTo>
                    <a:lnTo>
                      <a:pt x="14" y="1193"/>
                    </a:lnTo>
                    <a:lnTo>
                      <a:pt x="24" y="1218"/>
                    </a:lnTo>
                    <a:lnTo>
                      <a:pt x="35" y="1241"/>
                    </a:lnTo>
                    <a:lnTo>
                      <a:pt x="50" y="1262"/>
                    </a:lnTo>
                    <a:lnTo>
                      <a:pt x="64" y="1279"/>
                    </a:lnTo>
                    <a:lnTo>
                      <a:pt x="81" y="1295"/>
                    </a:lnTo>
                    <a:lnTo>
                      <a:pt x="101" y="1309"/>
                    </a:lnTo>
                    <a:lnTo>
                      <a:pt x="122" y="1323"/>
                    </a:lnTo>
                    <a:lnTo>
                      <a:pt x="145" y="1335"/>
                    </a:lnTo>
                    <a:lnTo>
                      <a:pt x="170" y="1346"/>
                    </a:lnTo>
                    <a:lnTo>
                      <a:pt x="195" y="1354"/>
                    </a:lnTo>
                    <a:lnTo>
                      <a:pt x="221" y="1359"/>
                    </a:lnTo>
                    <a:lnTo>
                      <a:pt x="245" y="1363"/>
                    </a:lnTo>
                    <a:lnTo>
                      <a:pt x="271" y="1364"/>
                    </a:lnTo>
                    <a:lnTo>
                      <a:pt x="294" y="1362"/>
                    </a:lnTo>
                    <a:lnTo>
                      <a:pt x="316" y="1356"/>
                    </a:lnTo>
                    <a:lnTo>
                      <a:pt x="335" y="1348"/>
                    </a:lnTo>
                    <a:lnTo>
                      <a:pt x="353" y="1336"/>
                    </a:lnTo>
                    <a:lnTo>
                      <a:pt x="367" y="1322"/>
                    </a:lnTo>
                    <a:lnTo>
                      <a:pt x="378" y="1301"/>
                    </a:lnTo>
                    <a:lnTo>
                      <a:pt x="401" y="1327"/>
                    </a:lnTo>
                    <a:lnTo>
                      <a:pt x="426" y="1351"/>
                    </a:lnTo>
                    <a:lnTo>
                      <a:pt x="451" y="1374"/>
                    </a:lnTo>
                    <a:lnTo>
                      <a:pt x="478" y="1397"/>
                    </a:lnTo>
                    <a:lnTo>
                      <a:pt x="506" y="1420"/>
                    </a:lnTo>
                    <a:lnTo>
                      <a:pt x="534" y="1441"/>
                    </a:lnTo>
                    <a:lnTo>
                      <a:pt x="565" y="1461"/>
                    </a:lnTo>
                    <a:lnTo>
                      <a:pt x="596" y="1481"/>
                    </a:lnTo>
                    <a:lnTo>
                      <a:pt x="626" y="1501"/>
                    </a:lnTo>
                    <a:lnTo>
                      <a:pt x="657" y="1520"/>
                    </a:lnTo>
                    <a:lnTo>
                      <a:pt x="689" y="1539"/>
                    </a:lnTo>
                    <a:lnTo>
                      <a:pt x="722" y="1558"/>
                    </a:lnTo>
                    <a:lnTo>
                      <a:pt x="754" y="1577"/>
                    </a:lnTo>
                    <a:lnTo>
                      <a:pt x="786" y="1594"/>
                    </a:lnTo>
                    <a:lnTo>
                      <a:pt x="818" y="1613"/>
                    </a:lnTo>
                    <a:lnTo>
                      <a:pt x="850" y="1630"/>
                    </a:lnTo>
                    <a:lnTo>
                      <a:pt x="857" y="1649"/>
                    </a:lnTo>
                    <a:lnTo>
                      <a:pt x="864" y="1669"/>
                    </a:lnTo>
                    <a:lnTo>
                      <a:pt x="871" y="1689"/>
                    </a:lnTo>
                    <a:lnTo>
                      <a:pt x="878" y="1710"/>
                    </a:lnTo>
                    <a:lnTo>
                      <a:pt x="885" y="1730"/>
                    </a:lnTo>
                    <a:lnTo>
                      <a:pt x="892" y="1750"/>
                    </a:lnTo>
                    <a:lnTo>
                      <a:pt x="899" y="1771"/>
                    </a:lnTo>
                    <a:lnTo>
                      <a:pt x="907" y="1791"/>
                    </a:lnTo>
                    <a:lnTo>
                      <a:pt x="913" y="1812"/>
                    </a:lnTo>
                    <a:lnTo>
                      <a:pt x="921" y="1832"/>
                    </a:lnTo>
                    <a:lnTo>
                      <a:pt x="927" y="1853"/>
                    </a:lnTo>
                    <a:lnTo>
                      <a:pt x="935" y="1873"/>
                    </a:lnTo>
                    <a:lnTo>
                      <a:pt x="941" y="1893"/>
                    </a:lnTo>
                    <a:lnTo>
                      <a:pt x="949" y="1912"/>
                    </a:lnTo>
                    <a:lnTo>
                      <a:pt x="955" y="1932"/>
                    </a:lnTo>
                    <a:lnTo>
                      <a:pt x="963" y="1951"/>
                    </a:lnTo>
                    <a:lnTo>
                      <a:pt x="976" y="1932"/>
                    </a:lnTo>
                    <a:lnTo>
                      <a:pt x="988" y="1912"/>
                    </a:lnTo>
                    <a:lnTo>
                      <a:pt x="1002" y="1893"/>
                    </a:lnTo>
                    <a:lnTo>
                      <a:pt x="1015" y="1875"/>
                    </a:lnTo>
                    <a:lnTo>
                      <a:pt x="1029" y="1856"/>
                    </a:lnTo>
                    <a:lnTo>
                      <a:pt x="1042" y="1836"/>
                    </a:lnTo>
                    <a:lnTo>
                      <a:pt x="1056" y="1817"/>
                    </a:lnTo>
                    <a:lnTo>
                      <a:pt x="1070" y="1798"/>
                    </a:lnTo>
                    <a:lnTo>
                      <a:pt x="1070" y="1779"/>
                    </a:lnTo>
                    <a:lnTo>
                      <a:pt x="1070" y="1761"/>
                    </a:lnTo>
                    <a:lnTo>
                      <a:pt x="1070" y="1740"/>
                    </a:lnTo>
                    <a:lnTo>
                      <a:pt x="1070" y="1722"/>
                    </a:lnTo>
                    <a:lnTo>
                      <a:pt x="1070" y="1703"/>
                    </a:lnTo>
                    <a:lnTo>
                      <a:pt x="1070" y="1684"/>
                    </a:lnTo>
                    <a:lnTo>
                      <a:pt x="1070" y="1665"/>
                    </a:lnTo>
                    <a:lnTo>
                      <a:pt x="1070" y="1646"/>
                    </a:lnTo>
                    <a:lnTo>
                      <a:pt x="1109" y="1652"/>
                    </a:lnTo>
                    <a:lnTo>
                      <a:pt x="1148" y="1656"/>
                    </a:lnTo>
                    <a:lnTo>
                      <a:pt x="1189" y="1657"/>
                    </a:lnTo>
                    <a:lnTo>
                      <a:pt x="1230" y="1657"/>
                    </a:lnTo>
                    <a:lnTo>
                      <a:pt x="1272" y="1654"/>
                    </a:lnTo>
                    <a:lnTo>
                      <a:pt x="1313" y="1650"/>
                    </a:lnTo>
                    <a:lnTo>
                      <a:pt x="1356" y="1644"/>
                    </a:lnTo>
                    <a:lnTo>
                      <a:pt x="1395" y="1634"/>
                    </a:lnTo>
                    <a:lnTo>
                      <a:pt x="1435" y="1624"/>
                    </a:lnTo>
                    <a:lnTo>
                      <a:pt x="1473" y="1612"/>
                    </a:lnTo>
                    <a:lnTo>
                      <a:pt x="1509" y="1597"/>
                    </a:lnTo>
                    <a:lnTo>
                      <a:pt x="1544" y="1579"/>
                    </a:lnTo>
                    <a:lnTo>
                      <a:pt x="1574" y="1559"/>
                    </a:lnTo>
                    <a:lnTo>
                      <a:pt x="1602" y="1539"/>
                    </a:lnTo>
                    <a:lnTo>
                      <a:pt x="1628" y="1515"/>
                    </a:lnTo>
                    <a:lnTo>
                      <a:pt x="1650" y="1489"/>
                    </a:lnTo>
                    <a:lnTo>
                      <a:pt x="1661" y="1472"/>
                    </a:lnTo>
                    <a:lnTo>
                      <a:pt x="1671" y="1453"/>
                    </a:lnTo>
                    <a:lnTo>
                      <a:pt x="1680" y="1433"/>
                    </a:lnTo>
                    <a:lnTo>
                      <a:pt x="1688" y="1411"/>
                    </a:lnTo>
                    <a:lnTo>
                      <a:pt x="1693" y="1390"/>
                    </a:lnTo>
                    <a:lnTo>
                      <a:pt x="1698" y="1369"/>
                    </a:lnTo>
                    <a:lnTo>
                      <a:pt x="1701" y="1346"/>
                    </a:lnTo>
                    <a:lnTo>
                      <a:pt x="1703" y="1323"/>
                    </a:lnTo>
                    <a:lnTo>
                      <a:pt x="1703" y="1299"/>
                    </a:lnTo>
                    <a:lnTo>
                      <a:pt x="1703" y="1276"/>
                    </a:lnTo>
                    <a:lnTo>
                      <a:pt x="1703" y="1253"/>
                    </a:lnTo>
                    <a:lnTo>
                      <a:pt x="1702" y="1232"/>
                    </a:lnTo>
                    <a:lnTo>
                      <a:pt x="1700" y="1209"/>
                    </a:lnTo>
                    <a:lnTo>
                      <a:pt x="1697" y="1189"/>
                    </a:lnTo>
                    <a:lnTo>
                      <a:pt x="1694" y="1167"/>
                    </a:lnTo>
                    <a:lnTo>
                      <a:pt x="1691" y="1148"/>
                    </a:lnTo>
                    <a:lnTo>
                      <a:pt x="1711" y="1117"/>
                    </a:lnTo>
                    <a:lnTo>
                      <a:pt x="1732" y="1087"/>
                    </a:lnTo>
                    <a:lnTo>
                      <a:pt x="1752" y="1056"/>
                    </a:lnTo>
                    <a:lnTo>
                      <a:pt x="1773" y="1025"/>
                    </a:lnTo>
                    <a:lnTo>
                      <a:pt x="1793" y="993"/>
                    </a:lnTo>
                    <a:lnTo>
                      <a:pt x="1813" y="962"/>
                    </a:lnTo>
                    <a:lnTo>
                      <a:pt x="1834" y="931"/>
                    </a:lnTo>
                    <a:lnTo>
                      <a:pt x="1854" y="900"/>
                    </a:lnTo>
                    <a:lnTo>
                      <a:pt x="1875" y="869"/>
                    </a:lnTo>
                    <a:lnTo>
                      <a:pt x="1897" y="838"/>
                    </a:lnTo>
                    <a:lnTo>
                      <a:pt x="1917" y="807"/>
                    </a:lnTo>
                    <a:lnTo>
                      <a:pt x="1938" y="775"/>
                    </a:lnTo>
                    <a:lnTo>
                      <a:pt x="1958" y="744"/>
                    </a:lnTo>
                    <a:lnTo>
                      <a:pt x="1978" y="713"/>
                    </a:lnTo>
                    <a:lnTo>
                      <a:pt x="2000" y="682"/>
                    </a:lnTo>
                    <a:lnTo>
                      <a:pt x="2021" y="652"/>
                    </a:lnTo>
                    <a:lnTo>
                      <a:pt x="1972" y="631"/>
                    </a:lnTo>
                    <a:lnTo>
                      <a:pt x="1922" y="611"/>
                    </a:lnTo>
                    <a:lnTo>
                      <a:pt x="1874" y="590"/>
                    </a:lnTo>
                    <a:lnTo>
                      <a:pt x="1824" y="570"/>
                    </a:lnTo>
                    <a:lnTo>
                      <a:pt x="1775" y="550"/>
                    </a:lnTo>
                    <a:lnTo>
                      <a:pt x="1726" y="529"/>
                    </a:lnTo>
                    <a:lnTo>
                      <a:pt x="1677" y="509"/>
                    </a:lnTo>
                    <a:lnTo>
                      <a:pt x="1628" y="489"/>
                    </a:lnTo>
                    <a:lnTo>
                      <a:pt x="1578" y="469"/>
                    </a:lnTo>
                    <a:lnTo>
                      <a:pt x="1529" y="447"/>
                    </a:lnTo>
                    <a:lnTo>
                      <a:pt x="1481" y="427"/>
                    </a:lnTo>
                    <a:lnTo>
                      <a:pt x="1431" y="407"/>
                    </a:lnTo>
                    <a:lnTo>
                      <a:pt x="1382" y="387"/>
                    </a:lnTo>
                    <a:lnTo>
                      <a:pt x="1334" y="367"/>
                    </a:lnTo>
                    <a:lnTo>
                      <a:pt x="1284" y="347"/>
                    </a:lnTo>
                    <a:lnTo>
                      <a:pt x="1235" y="325"/>
                    </a:lnTo>
                    <a:lnTo>
                      <a:pt x="1187" y="305"/>
                    </a:lnTo>
                    <a:lnTo>
                      <a:pt x="1137" y="285"/>
                    </a:lnTo>
                    <a:lnTo>
                      <a:pt x="1088" y="265"/>
                    </a:lnTo>
                    <a:lnTo>
                      <a:pt x="1040" y="245"/>
                    </a:lnTo>
                    <a:lnTo>
                      <a:pt x="990" y="225"/>
                    </a:lnTo>
                    <a:lnTo>
                      <a:pt x="941" y="204"/>
                    </a:lnTo>
                    <a:lnTo>
                      <a:pt x="892" y="183"/>
                    </a:lnTo>
                    <a:lnTo>
                      <a:pt x="843" y="163"/>
                    </a:lnTo>
                    <a:lnTo>
                      <a:pt x="794" y="143"/>
                    </a:lnTo>
                    <a:lnTo>
                      <a:pt x="744" y="123"/>
                    </a:lnTo>
                    <a:lnTo>
                      <a:pt x="695" y="102"/>
                    </a:lnTo>
                    <a:lnTo>
                      <a:pt x="647" y="82"/>
                    </a:lnTo>
                    <a:lnTo>
                      <a:pt x="597" y="62"/>
                    </a:lnTo>
                    <a:lnTo>
                      <a:pt x="548" y="41"/>
                    </a:lnTo>
                    <a:lnTo>
                      <a:pt x="498" y="21"/>
                    </a:lnTo>
                    <a:lnTo>
                      <a:pt x="450" y="0"/>
                    </a:lnTo>
                    <a:lnTo>
                      <a:pt x="450" y="3"/>
                    </a:lnTo>
                    <a:lnTo>
                      <a:pt x="449" y="11"/>
                    </a:lnTo>
                    <a:lnTo>
                      <a:pt x="446" y="25"/>
                    </a:lnTo>
                    <a:lnTo>
                      <a:pt x="443" y="43"/>
                    </a:lnTo>
                    <a:lnTo>
                      <a:pt x="441" y="66"/>
                    </a:lnTo>
                    <a:lnTo>
                      <a:pt x="437" y="93"/>
                    </a:lnTo>
                    <a:lnTo>
                      <a:pt x="432" y="123"/>
                    </a:lnTo>
                    <a:lnTo>
                      <a:pt x="427" y="156"/>
                    </a:lnTo>
                    <a:lnTo>
                      <a:pt x="422" y="192"/>
                    </a:lnTo>
                    <a:lnTo>
                      <a:pt x="417" y="231"/>
                    </a:lnTo>
                    <a:lnTo>
                      <a:pt x="410" y="273"/>
                    </a:lnTo>
                    <a:lnTo>
                      <a:pt x="404" y="316"/>
                    </a:lnTo>
                    <a:lnTo>
                      <a:pt x="397" y="360"/>
                    </a:lnTo>
                    <a:lnTo>
                      <a:pt x="391" y="406"/>
                    </a:lnTo>
                    <a:lnTo>
                      <a:pt x="385" y="453"/>
                    </a:lnTo>
                    <a:lnTo>
                      <a:pt x="378" y="500"/>
                    </a:lnTo>
                    <a:lnTo>
                      <a:pt x="371" y="545"/>
                    </a:lnTo>
                    <a:lnTo>
                      <a:pt x="364" y="592"/>
                    </a:lnTo>
                    <a:lnTo>
                      <a:pt x="358" y="638"/>
                    </a:lnTo>
                    <a:lnTo>
                      <a:pt x="351" y="682"/>
                    </a:lnTo>
                    <a:lnTo>
                      <a:pt x="345" y="725"/>
                    </a:lnTo>
                    <a:lnTo>
                      <a:pt x="339" y="766"/>
                    </a:lnTo>
                    <a:lnTo>
                      <a:pt x="333" y="805"/>
                    </a:lnTo>
                    <a:lnTo>
                      <a:pt x="328" y="841"/>
                    </a:lnTo>
                    <a:lnTo>
                      <a:pt x="323" y="874"/>
                    </a:lnTo>
                    <a:lnTo>
                      <a:pt x="318" y="905"/>
                    </a:lnTo>
                    <a:lnTo>
                      <a:pt x="314" y="931"/>
                    </a:lnTo>
                    <a:lnTo>
                      <a:pt x="310" y="954"/>
                    </a:lnTo>
                    <a:lnTo>
                      <a:pt x="308" y="971"/>
                    </a:lnTo>
                    <a:lnTo>
                      <a:pt x="307" y="985"/>
                    </a:lnTo>
                    <a:lnTo>
                      <a:pt x="305" y="993"/>
                    </a:lnTo>
                    <a:lnTo>
                      <a:pt x="304" y="995"/>
                    </a:lnTo>
                    <a:close/>
                  </a:path>
                </a:pathLst>
              </a:custGeom>
              <a:solidFill>
                <a:srgbClr val="FFBFBF"/>
              </a:solidFill>
              <a:ln w="9525">
                <a:noFill/>
                <a:round/>
              </a:ln>
            </p:spPr>
            <p:txBody>
              <a:bodyPr/>
              <a:lstStyle/>
              <a:p>
                <a:endParaRPr lang="zh-CN" altLang="en-US"/>
              </a:p>
            </p:txBody>
          </p:sp>
          <p:sp>
            <p:nvSpPr>
              <p:cNvPr id="32836" name="Freeform 1085"/>
              <p:cNvSpPr/>
              <p:nvPr/>
            </p:nvSpPr>
            <p:spPr bwMode="auto">
              <a:xfrm>
                <a:off x="3781" y="1982"/>
                <a:ext cx="101" cy="52"/>
              </a:xfrm>
              <a:custGeom>
                <a:avLst/>
                <a:gdLst>
                  <a:gd name="T0" fmla="*/ 1 w 200"/>
                  <a:gd name="T1" fmla="*/ 1 h 103"/>
                  <a:gd name="T2" fmla="*/ 1 w 200"/>
                  <a:gd name="T3" fmla="*/ 1 h 103"/>
                  <a:gd name="T4" fmla="*/ 1 w 200"/>
                  <a:gd name="T5" fmla="*/ 1 h 103"/>
                  <a:gd name="T6" fmla="*/ 1 w 200"/>
                  <a:gd name="T7" fmla="*/ 1 h 103"/>
                  <a:gd name="T8" fmla="*/ 1 w 200"/>
                  <a:gd name="T9" fmla="*/ 1 h 103"/>
                  <a:gd name="T10" fmla="*/ 1 w 200"/>
                  <a:gd name="T11" fmla="*/ 1 h 103"/>
                  <a:gd name="T12" fmla="*/ 1 w 200"/>
                  <a:gd name="T13" fmla="*/ 1 h 103"/>
                  <a:gd name="T14" fmla="*/ 1 w 200"/>
                  <a:gd name="T15" fmla="*/ 1 h 103"/>
                  <a:gd name="T16" fmla="*/ 1 w 200"/>
                  <a:gd name="T17" fmla="*/ 1 h 103"/>
                  <a:gd name="T18" fmla="*/ 1 w 200"/>
                  <a:gd name="T19" fmla="*/ 1 h 103"/>
                  <a:gd name="T20" fmla="*/ 1 w 200"/>
                  <a:gd name="T21" fmla="*/ 1 h 103"/>
                  <a:gd name="T22" fmla="*/ 1 w 200"/>
                  <a:gd name="T23" fmla="*/ 1 h 103"/>
                  <a:gd name="T24" fmla="*/ 1 w 200"/>
                  <a:gd name="T25" fmla="*/ 1 h 103"/>
                  <a:gd name="T26" fmla="*/ 1 w 200"/>
                  <a:gd name="T27" fmla="*/ 1 h 103"/>
                  <a:gd name="T28" fmla="*/ 1 w 200"/>
                  <a:gd name="T29" fmla="*/ 1 h 103"/>
                  <a:gd name="T30" fmla="*/ 1 w 200"/>
                  <a:gd name="T31" fmla="*/ 1 h 103"/>
                  <a:gd name="T32" fmla="*/ 1 w 200"/>
                  <a:gd name="T33" fmla="*/ 1 h 103"/>
                  <a:gd name="T34" fmla="*/ 1 w 200"/>
                  <a:gd name="T35" fmla="*/ 0 h 103"/>
                  <a:gd name="T36" fmla="*/ 0 w 200"/>
                  <a:gd name="T37" fmla="*/ 1 h 103"/>
                  <a:gd name="T38" fmla="*/ 0 w 200"/>
                  <a:gd name="T39" fmla="*/ 1 h 103"/>
                  <a:gd name="T40" fmla="*/ 1 w 200"/>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103"/>
                  <a:gd name="T65" fmla="*/ 200 w 200"/>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103">
                    <a:moveTo>
                      <a:pt x="5" y="33"/>
                    </a:moveTo>
                    <a:lnTo>
                      <a:pt x="5" y="33"/>
                    </a:lnTo>
                    <a:lnTo>
                      <a:pt x="25" y="32"/>
                    </a:lnTo>
                    <a:lnTo>
                      <a:pt x="48" y="35"/>
                    </a:lnTo>
                    <a:lnTo>
                      <a:pt x="76" y="42"/>
                    </a:lnTo>
                    <a:lnTo>
                      <a:pt x="103" y="50"/>
                    </a:lnTo>
                    <a:lnTo>
                      <a:pt x="127" y="62"/>
                    </a:lnTo>
                    <a:lnTo>
                      <a:pt x="148" y="76"/>
                    </a:lnTo>
                    <a:lnTo>
                      <a:pt x="163" y="91"/>
                    </a:lnTo>
                    <a:lnTo>
                      <a:pt x="170" y="103"/>
                    </a:lnTo>
                    <a:lnTo>
                      <a:pt x="200" y="95"/>
                    </a:lnTo>
                    <a:lnTo>
                      <a:pt x="189" y="70"/>
                    </a:lnTo>
                    <a:lnTo>
                      <a:pt x="168" y="50"/>
                    </a:lnTo>
                    <a:lnTo>
                      <a:pt x="143" y="32"/>
                    </a:lnTo>
                    <a:lnTo>
                      <a:pt x="113" y="20"/>
                    </a:lnTo>
                    <a:lnTo>
                      <a:pt x="84" y="9"/>
                    </a:lnTo>
                    <a:lnTo>
                      <a:pt x="53" y="3"/>
                    </a:lnTo>
                    <a:lnTo>
                      <a:pt x="25" y="0"/>
                    </a:lnTo>
                    <a:lnTo>
                      <a:pt x="0" y="1"/>
                    </a:lnTo>
                    <a:lnTo>
                      <a:pt x="5" y="33"/>
                    </a:lnTo>
                    <a:close/>
                  </a:path>
                </a:pathLst>
              </a:custGeom>
              <a:solidFill>
                <a:srgbClr val="000000"/>
              </a:solidFill>
              <a:ln w="9525">
                <a:noFill/>
                <a:round/>
              </a:ln>
            </p:spPr>
            <p:txBody>
              <a:bodyPr/>
              <a:lstStyle/>
              <a:p>
                <a:endParaRPr lang="zh-CN" altLang="en-US"/>
              </a:p>
            </p:txBody>
          </p:sp>
          <p:sp>
            <p:nvSpPr>
              <p:cNvPr id="32837" name="Freeform 1086"/>
              <p:cNvSpPr/>
              <p:nvPr/>
            </p:nvSpPr>
            <p:spPr bwMode="auto">
              <a:xfrm>
                <a:off x="3714" y="1983"/>
                <a:ext cx="70" cy="188"/>
              </a:xfrm>
              <a:custGeom>
                <a:avLst/>
                <a:gdLst>
                  <a:gd name="T0" fmla="*/ 1 w 140"/>
                  <a:gd name="T1" fmla="*/ 1 h 376"/>
                  <a:gd name="T2" fmla="*/ 1 w 140"/>
                  <a:gd name="T3" fmla="*/ 1 h 376"/>
                  <a:gd name="T4" fmla="*/ 1 w 140"/>
                  <a:gd name="T5" fmla="*/ 1 h 376"/>
                  <a:gd name="T6" fmla="*/ 1 w 140"/>
                  <a:gd name="T7" fmla="*/ 1 h 376"/>
                  <a:gd name="T8" fmla="*/ 1 w 140"/>
                  <a:gd name="T9" fmla="*/ 1 h 376"/>
                  <a:gd name="T10" fmla="*/ 1 w 140"/>
                  <a:gd name="T11" fmla="*/ 1 h 376"/>
                  <a:gd name="T12" fmla="*/ 1 w 140"/>
                  <a:gd name="T13" fmla="*/ 1 h 376"/>
                  <a:gd name="T14" fmla="*/ 1 w 140"/>
                  <a:gd name="T15" fmla="*/ 1 h 376"/>
                  <a:gd name="T16" fmla="*/ 1 w 140"/>
                  <a:gd name="T17" fmla="*/ 1 h 376"/>
                  <a:gd name="T18" fmla="*/ 1 w 140"/>
                  <a:gd name="T19" fmla="*/ 1 h 376"/>
                  <a:gd name="T20" fmla="*/ 1 w 140"/>
                  <a:gd name="T21" fmla="*/ 1 h 376"/>
                  <a:gd name="T22" fmla="*/ 1 w 140"/>
                  <a:gd name="T23" fmla="*/ 1 h 376"/>
                  <a:gd name="T24" fmla="*/ 1 w 140"/>
                  <a:gd name="T25" fmla="*/ 1 h 376"/>
                  <a:gd name="T26" fmla="*/ 1 w 140"/>
                  <a:gd name="T27" fmla="*/ 1 h 376"/>
                  <a:gd name="T28" fmla="*/ 1 w 140"/>
                  <a:gd name="T29" fmla="*/ 1 h 376"/>
                  <a:gd name="T30" fmla="*/ 1 w 140"/>
                  <a:gd name="T31" fmla="*/ 1 h 376"/>
                  <a:gd name="T32" fmla="*/ 1 w 140"/>
                  <a:gd name="T33" fmla="*/ 1 h 376"/>
                  <a:gd name="T34" fmla="*/ 1 w 140"/>
                  <a:gd name="T35" fmla="*/ 1 h 376"/>
                  <a:gd name="T36" fmla="*/ 1 w 140"/>
                  <a:gd name="T37" fmla="*/ 0 h 376"/>
                  <a:gd name="T38" fmla="*/ 1 w 140"/>
                  <a:gd name="T39" fmla="*/ 1 h 376"/>
                  <a:gd name="T40" fmla="*/ 1 w 140"/>
                  <a:gd name="T41" fmla="*/ 1 h 376"/>
                  <a:gd name="T42" fmla="*/ 1 w 140"/>
                  <a:gd name="T43" fmla="*/ 1 h 376"/>
                  <a:gd name="T44" fmla="*/ 1 w 140"/>
                  <a:gd name="T45" fmla="*/ 1 h 376"/>
                  <a:gd name="T46" fmla="*/ 1 w 140"/>
                  <a:gd name="T47" fmla="*/ 1 h 376"/>
                  <a:gd name="T48" fmla="*/ 1 w 140"/>
                  <a:gd name="T49" fmla="*/ 1 h 376"/>
                  <a:gd name="T50" fmla="*/ 1 w 140"/>
                  <a:gd name="T51" fmla="*/ 1 h 376"/>
                  <a:gd name="T52" fmla="*/ 1 w 140"/>
                  <a:gd name="T53" fmla="*/ 1 h 376"/>
                  <a:gd name="T54" fmla="*/ 0 w 140"/>
                  <a:gd name="T55" fmla="*/ 1 h 376"/>
                  <a:gd name="T56" fmla="*/ 0 w 140"/>
                  <a:gd name="T57" fmla="*/ 1 h 376"/>
                  <a:gd name="T58" fmla="*/ 1 w 140"/>
                  <a:gd name="T59" fmla="*/ 1 h 376"/>
                  <a:gd name="T60" fmla="*/ 1 w 140"/>
                  <a:gd name="T61" fmla="*/ 1 h 376"/>
                  <a:gd name="T62" fmla="*/ 1 w 140"/>
                  <a:gd name="T63" fmla="*/ 1 h 376"/>
                  <a:gd name="T64" fmla="*/ 1 w 140"/>
                  <a:gd name="T65" fmla="*/ 1 h 376"/>
                  <a:gd name="T66" fmla="*/ 1 w 140"/>
                  <a:gd name="T67" fmla="*/ 1 h 376"/>
                  <a:gd name="T68" fmla="*/ 1 w 140"/>
                  <a:gd name="T69" fmla="*/ 1 h 376"/>
                  <a:gd name="T70" fmla="*/ 1 w 140"/>
                  <a:gd name="T71" fmla="*/ 1 h 376"/>
                  <a:gd name="T72" fmla="*/ 1 w 140"/>
                  <a:gd name="T73" fmla="*/ 1 h 3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376"/>
                  <a:gd name="T113" fmla="*/ 140 w 140"/>
                  <a:gd name="T114" fmla="*/ 376 h 3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376">
                    <a:moveTo>
                      <a:pt x="78" y="355"/>
                    </a:moveTo>
                    <a:lnTo>
                      <a:pt x="78" y="355"/>
                    </a:lnTo>
                    <a:lnTo>
                      <a:pt x="64" y="336"/>
                    </a:lnTo>
                    <a:lnTo>
                      <a:pt x="54" y="314"/>
                    </a:lnTo>
                    <a:lnTo>
                      <a:pt x="45" y="290"/>
                    </a:lnTo>
                    <a:lnTo>
                      <a:pt x="39" y="265"/>
                    </a:lnTo>
                    <a:lnTo>
                      <a:pt x="34" y="239"/>
                    </a:lnTo>
                    <a:lnTo>
                      <a:pt x="31" y="212"/>
                    </a:lnTo>
                    <a:lnTo>
                      <a:pt x="31" y="188"/>
                    </a:lnTo>
                    <a:lnTo>
                      <a:pt x="34" y="161"/>
                    </a:lnTo>
                    <a:lnTo>
                      <a:pt x="39" y="137"/>
                    </a:lnTo>
                    <a:lnTo>
                      <a:pt x="45" y="114"/>
                    </a:lnTo>
                    <a:lnTo>
                      <a:pt x="57" y="93"/>
                    </a:lnTo>
                    <a:lnTo>
                      <a:pt x="67" y="75"/>
                    </a:lnTo>
                    <a:lnTo>
                      <a:pt x="82" y="59"/>
                    </a:lnTo>
                    <a:lnTo>
                      <a:pt x="97" y="49"/>
                    </a:lnTo>
                    <a:lnTo>
                      <a:pt x="118" y="39"/>
                    </a:lnTo>
                    <a:lnTo>
                      <a:pt x="140" y="32"/>
                    </a:lnTo>
                    <a:lnTo>
                      <a:pt x="135" y="0"/>
                    </a:lnTo>
                    <a:lnTo>
                      <a:pt x="108" y="7"/>
                    </a:lnTo>
                    <a:lnTo>
                      <a:pt x="82" y="19"/>
                    </a:lnTo>
                    <a:lnTo>
                      <a:pt x="62" y="35"/>
                    </a:lnTo>
                    <a:lnTo>
                      <a:pt x="44" y="54"/>
                    </a:lnTo>
                    <a:lnTo>
                      <a:pt x="28" y="77"/>
                    </a:lnTo>
                    <a:lnTo>
                      <a:pt x="17" y="101"/>
                    </a:lnTo>
                    <a:lnTo>
                      <a:pt x="8" y="129"/>
                    </a:lnTo>
                    <a:lnTo>
                      <a:pt x="3" y="156"/>
                    </a:lnTo>
                    <a:lnTo>
                      <a:pt x="0" y="186"/>
                    </a:lnTo>
                    <a:lnTo>
                      <a:pt x="0" y="215"/>
                    </a:lnTo>
                    <a:lnTo>
                      <a:pt x="3" y="245"/>
                    </a:lnTo>
                    <a:lnTo>
                      <a:pt x="8" y="273"/>
                    </a:lnTo>
                    <a:lnTo>
                      <a:pt x="14" y="301"/>
                    </a:lnTo>
                    <a:lnTo>
                      <a:pt x="26" y="328"/>
                    </a:lnTo>
                    <a:lnTo>
                      <a:pt x="39" y="352"/>
                    </a:lnTo>
                    <a:lnTo>
                      <a:pt x="53" y="376"/>
                    </a:lnTo>
                    <a:lnTo>
                      <a:pt x="78" y="355"/>
                    </a:lnTo>
                    <a:close/>
                  </a:path>
                </a:pathLst>
              </a:custGeom>
              <a:solidFill>
                <a:srgbClr val="000000"/>
              </a:solidFill>
              <a:ln w="9525">
                <a:noFill/>
                <a:round/>
              </a:ln>
            </p:spPr>
            <p:txBody>
              <a:bodyPr/>
              <a:lstStyle/>
              <a:p>
                <a:endParaRPr lang="zh-CN" altLang="en-US"/>
              </a:p>
            </p:txBody>
          </p:sp>
          <p:sp>
            <p:nvSpPr>
              <p:cNvPr id="32838" name="Freeform 1087"/>
              <p:cNvSpPr/>
              <p:nvPr/>
            </p:nvSpPr>
            <p:spPr bwMode="auto">
              <a:xfrm>
                <a:off x="3740" y="2160"/>
                <a:ext cx="178" cy="64"/>
              </a:xfrm>
              <a:custGeom>
                <a:avLst/>
                <a:gdLst>
                  <a:gd name="T0" fmla="*/ 1 w 355"/>
                  <a:gd name="T1" fmla="*/ 0 h 129"/>
                  <a:gd name="T2" fmla="*/ 1 w 355"/>
                  <a:gd name="T3" fmla="*/ 0 h 129"/>
                  <a:gd name="T4" fmla="*/ 1 w 355"/>
                  <a:gd name="T5" fmla="*/ 0 h 129"/>
                  <a:gd name="T6" fmla="*/ 1 w 355"/>
                  <a:gd name="T7" fmla="*/ 0 h 129"/>
                  <a:gd name="T8" fmla="*/ 1 w 355"/>
                  <a:gd name="T9" fmla="*/ 0 h 129"/>
                  <a:gd name="T10" fmla="*/ 1 w 355"/>
                  <a:gd name="T11" fmla="*/ 0 h 129"/>
                  <a:gd name="T12" fmla="*/ 1 w 355"/>
                  <a:gd name="T13" fmla="*/ 0 h 129"/>
                  <a:gd name="T14" fmla="*/ 1 w 355"/>
                  <a:gd name="T15" fmla="*/ 0 h 129"/>
                  <a:gd name="T16" fmla="*/ 1 w 355"/>
                  <a:gd name="T17" fmla="*/ 0 h 129"/>
                  <a:gd name="T18" fmla="*/ 1 w 355"/>
                  <a:gd name="T19" fmla="*/ 0 h 129"/>
                  <a:gd name="T20" fmla="*/ 1 w 355"/>
                  <a:gd name="T21" fmla="*/ 0 h 129"/>
                  <a:gd name="T22" fmla="*/ 1 w 355"/>
                  <a:gd name="T23" fmla="*/ 0 h 129"/>
                  <a:gd name="T24" fmla="*/ 1 w 355"/>
                  <a:gd name="T25" fmla="*/ 0 h 129"/>
                  <a:gd name="T26" fmla="*/ 1 w 355"/>
                  <a:gd name="T27" fmla="*/ 0 h 129"/>
                  <a:gd name="T28" fmla="*/ 1 w 355"/>
                  <a:gd name="T29" fmla="*/ 0 h 129"/>
                  <a:gd name="T30" fmla="*/ 1 w 355"/>
                  <a:gd name="T31" fmla="*/ 0 h 129"/>
                  <a:gd name="T32" fmla="*/ 1 w 355"/>
                  <a:gd name="T33" fmla="*/ 0 h 129"/>
                  <a:gd name="T34" fmla="*/ 1 w 355"/>
                  <a:gd name="T35" fmla="*/ 0 h 129"/>
                  <a:gd name="T36" fmla="*/ 0 w 355"/>
                  <a:gd name="T37" fmla="*/ 0 h 129"/>
                  <a:gd name="T38" fmla="*/ 1 w 355"/>
                  <a:gd name="T39" fmla="*/ 0 h 129"/>
                  <a:gd name="T40" fmla="*/ 1 w 355"/>
                  <a:gd name="T41" fmla="*/ 0 h 129"/>
                  <a:gd name="T42" fmla="*/ 1 w 355"/>
                  <a:gd name="T43" fmla="*/ 0 h 129"/>
                  <a:gd name="T44" fmla="*/ 1 w 355"/>
                  <a:gd name="T45" fmla="*/ 0 h 129"/>
                  <a:gd name="T46" fmla="*/ 1 w 355"/>
                  <a:gd name="T47" fmla="*/ 0 h 129"/>
                  <a:gd name="T48" fmla="*/ 1 w 355"/>
                  <a:gd name="T49" fmla="*/ 0 h 129"/>
                  <a:gd name="T50" fmla="*/ 1 w 355"/>
                  <a:gd name="T51" fmla="*/ 0 h 129"/>
                  <a:gd name="T52" fmla="*/ 1 w 355"/>
                  <a:gd name="T53" fmla="*/ 0 h 129"/>
                  <a:gd name="T54" fmla="*/ 1 w 355"/>
                  <a:gd name="T55" fmla="*/ 0 h 129"/>
                  <a:gd name="T56" fmla="*/ 1 w 355"/>
                  <a:gd name="T57" fmla="*/ 0 h 129"/>
                  <a:gd name="T58" fmla="*/ 1 w 355"/>
                  <a:gd name="T59" fmla="*/ 0 h 129"/>
                  <a:gd name="T60" fmla="*/ 1 w 355"/>
                  <a:gd name="T61" fmla="*/ 0 h 129"/>
                  <a:gd name="T62" fmla="*/ 1 w 355"/>
                  <a:gd name="T63" fmla="*/ 0 h 129"/>
                  <a:gd name="T64" fmla="*/ 1 w 355"/>
                  <a:gd name="T65" fmla="*/ 0 h 129"/>
                  <a:gd name="T66" fmla="*/ 1 w 355"/>
                  <a:gd name="T67" fmla="*/ 0 h 129"/>
                  <a:gd name="T68" fmla="*/ 1 w 355"/>
                  <a:gd name="T69" fmla="*/ 0 h 129"/>
                  <a:gd name="T70" fmla="*/ 1 w 355"/>
                  <a:gd name="T71" fmla="*/ 0 h 129"/>
                  <a:gd name="T72" fmla="*/ 1 w 355"/>
                  <a:gd name="T73" fmla="*/ 0 h 129"/>
                  <a:gd name="T74" fmla="*/ 1 w 355"/>
                  <a:gd name="T75" fmla="*/ 0 h 129"/>
                  <a:gd name="T76" fmla="*/ 1 w 355"/>
                  <a:gd name="T77" fmla="*/ 0 h 129"/>
                  <a:gd name="T78" fmla="*/ 1 w 355"/>
                  <a:gd name="T79" fmla="*/ 0 h 129"/>
                  <a:gd name="T80" fmla="*/ 1 w 355"/>
                  <a:gd name="T81" fmla="*/ 0 h 129"/>
                  <a:gd name="T82" fmla="*/ 1 w 355"/>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5"/>
                  <a:gd name="T127" fmla="*/ 0 h 129"/>
                  <a:gd name="T128" fmla="*/ 355 w 355"/>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5" h="129">
                    <a:moveTo>
                      <a:pt x="353" y="39"/>
                    </a:moveTo>
                    <a:lnTo>
                      <a:pt x="327" y="43"/>
                    </a:lnTo>
                    <a:lnTo>
                      <a:pt x="317" y="59"/>
                    </a:lnTo>
                    <a:lnTo>
                      <a:pt x="305" y="71"/>
                    </a:lnTo>
                    <a:lnTo>
                      <a:pt x="290" y="82"/>
                    </a:lnTo>
                    <a:lnTo>
                      <a:pt x="273" y="88"/>
                    </a:lnTo>
                    <a:lnTo>
                      <a:pt x="254" y="94"/>
                    </a:lnTo>
                    <a:lnTo>
                      <a:pt x="234" y="96"/>
                    </a:lnTo>
                    <a:lnTo>
                      <a:pt x="209" y="95"/>
                    </a:lnTo>
                    <a:lnTo>
                      <a:pt x="186" y="91"/>
                    </a:lnTo>
                    <a:lnTo>
                      <a:pt x="162" y="86"/>
                    </a:lnTo>
                    <a:lnTo>
                      <a:pt x="138" y="78"/>
                    </a:lnTo>
                    <a:lnTo>
                      <a:pt x="115" y="68"/>
                    </a:lnTo>
                    <a:lnTo>
                      <a:pt x="93" y="56"/>
                    </a:lnTo>
                    <a:lnTo>
                      <a:pt x="73" y="44"/>
                    </a:lnTo>
                    <a:lnTo>
                      <a:pt x="55" y="29"/>
                    </a:lnTo>
                    <a:lnTo>
                      <a:pt x="37" y="14"/>
                    </a:lnTo>
                    <a:lnTo>
                      <a:pt x="25" y="0"/>
                    </a:lnTo>
                    <a:lnTo>
                      <a:pt x="0" y="21"/>
                    </a:lnTo>
                    <a:lnTo>
                      <a:pt x="16" y="39"/>
                    </a:lnTo>
                    <a:lnTo>
                      <a:pt x="34" y="56"/>
                    </a:lnTo>
                    <a:lnTo>
                      <a:pt x="55" y="71"/>
                    </a:lnTo>
                    <a:lnTo>
                      <a:pt x="78" y="86"/>
                    </a:lnTo>
                    <a:lnTo>
                      <a:pt x="102" y="98"/>
                    </a:lnTo>
                    <a:lnTo>
                      <a:pt x="128" y="110"/>
                    </a:lnTo>
                    <a:lnTo>
                      <a:pt x="154" y="118"/>
                    </a:lnTo>
                    <a:lnTo>
                      <a:pt x="181" y="123"/>
                    </a:lnTo>
                    <a:lnTo>
                      <a:pt x="207" y="127"/>
                    </a:lnTo>
                    <a:lnTo>
                      <a:pt x="234" y="129"/>
                    </a:lnTo>
                    <a:lnTo>
                      <a:pt x="259" y="126"/>
                    </a:lnTo>
                    <a:lnTo>
                      <a:pt x="284" y="121"/>
                    </a:lnTo>
                    <a:lnTo>
                      <a:pt x="305" y="111"/>
                    </a:lnTo>
                    <a:lnTo>
                      <a:pt x="326" y="98"/>
                    </a:lnTo>
                    <a:lnTo>
                      <a:pt x="343" y="80"/>
                    </a:lnTo>
                    <a:lnTo>
                      <a:pt x="355" y="56"/>
                    </a:lnTo>
                    <a:lnTo>
                      <a:pt x="330" y="60"/>
                    </a:lnTo>
                    <a:lnTo>
                      <a:pt x="355" y="56"/>
                    </a:lnTo>
                    <a:lnTo>
                      <a:pt x="355" y="44"/>
                    </a:lnTo>
                    <a:lnTo>
                      <a:pt x="348" y="35"/>
                    </a:lnTo>
                    <a:lnTo>
                      <a:pt x="336" y="35"/>
                    </a:lnTo>
                    <a:lnTo>
                      <a:pt x="327" y="43"/>
                    </a:lnTo>
                    <a:lnTo>
                      <a:pt x="353" y="39"/>
                    </a:lnTo>
                    <a:close/>
                  </a:path>
                </a:pathLst>
              </a:custGeom>
              <a:solidFill>
                <a:srgbClr val="000000"/>
              </a:solidFill>
              <a:ln w="9525">
                <a:noFill/>
                <a:round/>
              </a:ln>
            </p:spPr>
            <p:txBody>
              <a:bodyPr/>
              <a:lstStyle/>
              <a:p>
                <a:endParaRPr lang="zh-CN" altLang="en-US"/>
              </a:p>
            </p:txBody>
          </p:sp>
          <p:sp>
            <p:nvSpPr>
              <p:cNvPr id="32839" name="Freeform 1088"/>
              <p:cNvSpPr/>
              <p:nvPr/>
            </p:nvSpPr>
            <p:spPr bwMode="auto">
              <a:xfrm>
                <a:off x="3905" y="2179"/>
                <a:ext cx="250" cy="179"/>
              </a:xfrm>
              <a:custGeom>
                <a:avLst/>
                <a:gdLst>
                  <a:gd name="T0" fmla="*/ 1 w 499"/>
                  <a:gd name="T1" fmla="*/ 1 h 357"/>
                  <a:gd name="T2" fmla="*/ 1 w 499"/>
                  <a:gd name="T3" fmla="*/ 1 h 357"/>
                  <a:gd name="T4" fmla="*/ 1 w 499"/>
                  <a:gd name="T5" fmla="*/ 1 h 357"/>
                  <a:gd name="T6" fmla="*/ 1 w 499"/>
                  <a:gd name="T7" fmla="*/ 1 h 357"/>
                  <a:gd name="T8" fmla="*/ 1 w 499"/>
                  <a:gd name="T9" fmla="*/ 1 h 357"/>
                  <a:gd name="T10" fmla="*/ 1 w 499"/>
                  <a:gd name="T11" fmla="*/ 1 h 357"/>
                  <a:gd name="T12" fmla="*/ 1 w 499"/>
                  <a:gd name="T13" fmla="*/ 1 h 357"/>
                  <a:gd name="T14" fmla="*/ 1 w 499"/>
                  <a:gd name="T15" fmla="*/ 1 h 357"/>
                  <a:gd name="T16" fmla="*/ 1 w 499"/>
                  <a:gd name="T17" fmla="*/ 1 h 357"/>
                  <a:gd name="T18" fmla="*/ 1 w 499"/>
                  <a:gd name="T19" fmla="*/ 1 h 357"/>
                  <a:gd name="T20" fmla="*/ 1 w 499"/>
                  <a:gd name="T21" fmla="*/ 1 h 357"/>
                  <a:gd name="T22" fmla="*/ 1 w 499"/>
                  <a:gd name="T23" fmla="*/ 1 h 357"/>
                  <a:gd name="T24" fmla="*/ 1 w 499"/>
                  <a:gd name="T25" fmla="*/ 1 h 357"/>
                  <a:gd name="T26" fmla="*/ 1 w 499"/>
                  <a:gd name="T27" fmla="*/ 1 h 357"/>
                  <a:gd name="T28" fmla="*/ 1 w 499"/>
                  <a:gd name="T29" fmla="*/ 1 h 357"/>
                  <a:gd name="T30" fmla="*/ 1 w 499"/>
                  <a:gd name="T31" fmla="*/ 1 h 357"/>
                  <a:gd name="T32" fmla="*/ 1 w 499"/>
                  <a:gd name="T33" fmla="*/ 1 h 357"/>
                  <a:gd name="T34" fmla="*/ 1 w 499"/>
                  <a:gd name="T35" fmla="*/ 0 h 357"/>
                  <a:gd name="T36" fmla="*/ 0 w 499"/>
                  <a:gd name="T37" fmla="*/ 1 h 357"/>
                  <a:gd name="T38" fmla="*/ 1 w 499"/>
                  <a:gd name="T39" fmla="*/ 1 h 357"/>
                  <a:gd name="T40" fmla="*/ 1 w 499"/>
                  <a:gd name="T41" fmla="*/ 1 h 357"/>
                  <a:gd name="T42" fmla="*/ 1 w 499"/>
                  <a:gd name="T43" fmla="*/ 1 h 357"/>
                  <a:gd name="T44" fmla="*/ 1 w 499"/>
                  <a:gd name="T45" fmla="*/ 1 h 357"/>
                  <a:gd name="T46" fmla="*/ 1 w 499"/>
                  <a:gd name="T47" fmla="*/ 1 h 357"/>
                  <a:gd name="T48" fmla="*/ 1 w 499"/>
                  <a:gd name="T49" fmla="*/ 1 h 357"/>
                  <a:gd name="T50" fmla="*/ 1 w 499"/>
                  <a:gd name="T51" fmla="*/ 1 h 357"/>
                  <a:gd name="T52" fmla="*/ 1 w 499"/>
                  <a:gd name="T53" fmla="*/ 1 h 357"/>
                  <a:gd name="T54" fmla="*/ 1 w 499"/>
                  <a:gd name="T55" fmla="*/ 1 h 357"/>
                  <a:gd name="T56" fmla="*/ 1 w 499"/>
                  <a:gd name="T57" fmla="*/ 1 h 357"/>
                  <a:gd name="T58" fmla="*/ 1 w 499"/>
                  <a:gd name="T59" fmla="*/ 1 h 357"/>
                  <a:gd name="T60" fmla="*/ 1 w 499"/>
                  <a:gd name="T61" fmla="*/ 1 h 357"/>
                  <a:gd name="T62" fmla="*/ 1 w 499"/>
                  <a:gd name="T63" fmla="*/ 1 h 357"/>
                  <a:gd name="T64" fmla="*/ 1 w 499"/>
                  <a:gd name="T65" fmla="*/ 1 h 357"/>
                  <a:gd name="T66" fmla="*/ 1 w 499"/>
                  <a:gd name="T67" fmla="*/ 1 h 357"/>
                  <a:gd name="T68" fmla="*/ 1 w 499"/>
                  <a:gd name="T69" fmla="*/ 1 h 357"/>
                  <a:gd name="T70" fmla="*/ 1 w 499"/>
                  <a:gd name="T71" fmla="*/ 1 h 357"/>
                  <a:gd name="T72" fmla="*/ 1 w 499"/>
                  <a:gd name="T73" fmla="*/ 1 h 357"/>
                  <a:gd name="T74" fmla="*/ 1 w 499"/>
                  <a:gd name="T75" fmla="*/ 1 h 357"/>
                  <a:gd name="T76" fmla="*/ 1 w 499"/>
                  <a:gd name="T77" fmla="*/ 1 h 357"/>
                  <a:gd name="T78" fmla="*/ 1 w 499"/>
                  <a:gd name="T79" fmla="*/ 1 h 357"/>
                  <a:gd name="T80" fmla="*/ 1 w 499"/>
                  <a:gd name="T81" fmla="*/ 1 h 357"/>
                  <a:gd name="T82" fmla="*/ 1 w 499"/>
                  <a:gd name="T83" fmla="*/ 1 h 357"/>
                  <a:gd name="T84" fmla="*/ 1 w 499"/>
                  <a:gd name="T85" fmla="*/ 1 h 357"/>
                  <a:gd name="T86" fmla="*/ 1 w 499"/>
                  <a:gd name="T87" fmla="*/ 1 h 357"/>
                  <a:gd name="T88" fmla="*/ 1 w 499"/>
                  <a:gd name="T89" fmla="*/ 1 h 357"/>
                  <a:gd name="T90" fmla="*/ 1 w 499"/>
                  <a:gd name="T91" fmla="*/ 1 h 3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9"/>
                  <a:gd name="T139" fmla="*/ 0 h 357"/>
                  <a:gd name="T140" fmla="*/ 499 w 499"/>
                  <a:gd name="T141" fmla="*/ 357 h 3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9" h="357">
                    <a:moveTo>
                      <a:pt x="497" y="334"/>
                    </a:moveTo>
                    <a:lnTo>
                      <a:pt x="491" y="325"/>
                    </a:lnTo>
                    <a:lnTo>
                      <a:pt x="459" y="307"/>
                    </a:lnTo>
                    <a:lnTo>
                      <a:pt x="427" y="288"/>
                    </a:lnTo>
                    <a:lnTo>
                      <a:pt x="395" y="271"/>
                    </a:lnTo>
                    <a:lnTo>
                      <a:pt x="363" y="252"/>
                    </a:lnTo>
                    <a:lnTo>
                      <a:pt x="330" y="233"/>
                    </a:lnTo>
                    <a:lnTo>
                      <a:pt x="298" y="214"/>
                    </a:lnTo>
                    <a:lnTo>
                      <a:pt x="267" y="197"/>
                    </a:lnTo>
                    <a:lnTo>
                      <a:pt x="236" y="177"/>
                    </a:lnTo>
                    <a:lnTo>
                      <a:pt x="206" y="157"/>
                    </a:lnTo>
                    <a:lnTo>
                      <a:pt x="176" y="137"/>
                    </a:lnTo>
                    <a:lnTo>
                      <a:pt x="148" y="115"/>
                    </a:lnTo>
                    <a:lnTo>
                      <a:pt x="121" y="92"/>
                    </a:lnTo>
                    <a:lnTo>
                      <a:pt x="94" y="71"/>
                    </a:lnTo>
                    <a:lnTo>
                      <a:pt x="69" y="48"/>
                    </a:lnTo>
                    <a:lnTo>
                      <a:pt x="46" y="24"/>
                    </a:lnTo>
                    <a:lnTo>
                      <a:pt x="23" y="0"/>
                    </a:lnTo>
                    <a:lnTo>
                      <a:pt x="0" y="21"/>
                    </a:lnTo>
                    <a:lnTo>
                      <a:pt x="23" y="48"/>
                    </a:lnTo>
                    <a:lnTo>
                      <a:pt x="48" y="72"/>
                    </a:lnTo>
                    <a:lnTo>
                      <a:pt x="74" y="95"/>
                    </a:lnTo>
                    <a:lnTo>
                      <a:pt x="101" y="119"/>
                    </a:lnTo>
                    <a:lnTo>
                      <a:pt x="130" y="142"/>
                    </a:lnTo>
                    <a:lnTo>
                      <a:pt x="158" y="163"/>
                    </a:lnTo>
                    <a:lnTo>
                      <a:pt x="190" y="184"/>
                    </a:lnTo>
                    <a:lnTo>
                      <a:pt x="221" y="204"/>
                    </a:lnTo>
                    <a:lnTo>
                      <a:pt x="252" y="224"/>
                    </a:lnTo>
                    <a:lnTo>
                      <a:pt x="282" y="244"/>
                    </a:lnTo>
                    <a:lnTo>
                      <a:pt x="314" y="263"/>
                    </a:lnTo>
                    <a:lnTo>
                      <a:pt x="348" y="282"/>
                    </a:lnTo>
                    <a:lnTo>
                      <a:pt x="380" y="300"/>
                    </a:lnTo>
                    <a:lnTo>
                      <a:pt x="412" y="318"/>
                    </a:lnTo>
                    <a:lnTo>
                      <a:pt x="444" y="337"/>
                    </a:lnTo>
                    <a:lnTo>
                      <a:pt x="476" y="354"/>
                    </a:lnTo>
                    <a:lnTo>
                      <a:pt x="469" y="345"/>
                    </a:lnTo>
                    <a:lnTo>
                      <a:pt x="476" y="354"/>
                    </a:lnTo>
                    <a:lnTo>
                      <a:pt x="482" y="357"/>
                    </a:lnTo>
                    <a:lnTo>
                      <a:pt x="488" y="355"/>
                    </a:lnTo>
                    <a:lnTo>
                      <a:pt x="493" y="353"/>
                    </a:lnTo>
                    <a:lnTo>
                      <a:pt x="497" y="347"/>
                    </a:lnTo>
                    <a:lnTo>
                      <a:pt x="499" y="342"/>
                    </a:lnTo>
                    <a:lnTo>
                      <a:pt x="499" y="335"/>
                    </a:lnTo>
                    <a:lnTo>
                      <a:pt x="496" y="330"/>
                    </a:lnTo>
                    <a:lnTo>
                      <a:pt x="491" y="325"/>
                    </a:lnTo>
                    <a:lnTo>
                      <a:pt x="497" y="334"/>
                    </a:lnTo>
                    <a:close/>
                  </a:path>
                </a:pathLst>
              </a:custGeom>
              <a:solidFill>
                <a:srgbClr val="000000"/>
              </a:solidFill>
              <a:ln w="9525">
                <a:noFill/>
                <a:round/>
              </a:ln>
            </p:spPr>
            <p:txBody>
              <a:bodyPr/>
              <a:lstStyle/>
              <a:p>
                <a:endParaRPr lang="zh-CN" altLang="en-US"/>
              </a:p>
            </p:txBody>
          </p:sp>
          <p:sp>
            <p:nvSpPr>
              <p:cNvPr id="32840" name="Freeform 1089"/>
              <p:cNvSpPr/>
              <p:nvPr/>
            </p:nvSpPr>
            <p:spPr bwMode="auto">
              <a:xfrm>
                <a:off x="4140" y="2346"/>
                <a:ext cx="70" cy="171"/>
              </a:xfrm>
              <a:custGeom>
                <a:avLst/>
                <a:gdLst>
                  <a:gd name="T0" fmla="*/ 0 w 141"/>
                  <a:gd name="T1" fmla="*/ 1 h 341"/>
                  <a:gd name="T2" fmla="*/ 0 w 141"/>
                  <a:gd name="T3" fmla="*/ 1 h 341"/>
                  <a:gd name="T4" fmla="*/ 0 w 141"/>
                  <a:gd name="T5" fmla="*/ 1 h 341"/>
                  <a:gd name="T6" fmla="*/ 0 w 141"/>
                  <a:gd name="T7" fmla="*/ 1 h 341"/>
                  <a:gd name="T8" fmla="*/ 0 w 141"/>
                  <a:gd name="T9" fmla="*/ 1 h 341"/>
                  <a:gd name="T10" fmla="*/ 0 w 141"/>
                  <a:gd name="T11" fmla="*/ 1 h 341"/>
                  <a:gd name="T12" fmla="*/ 0 w 141"/>
                  <a:gd name="T13" fmla="*/ 1 h 341"/>
                  <a:gd name="T14" fmla="*/ 0 w 141"/>
                  <a:gd name="T15" fmla="*/ 1 h 341"/>
                  <a:gd name="T16" fmla="*/ 0 w 141"/>
                  <a:gd name="T17" fmla="*/ 1 h 341"/>
                  <a:gd name="T18" fmla="*/ 0 w 141"/>
                  <a:gd name="T19" fmla="*/ 1 h 341"/>
                  <a:gd name="T20" fmla="*/ 0 w 141"/>
                  <a:gd name="T21" fmla="*/ 1 h 341"/>
                  <a:gd name="T22" fmla="*/ 0 w 141"/>
                  <a:gd name="T23" fmla="*/ 1 h 341"/>
                  <a:gd name="T24" fmla="*/ 0 w 141"/>
                  <a:gd name="T25" fmla="*/ 1 h 341"/>
                  <a:gd name="T26" fmla="*/ 0 w 141"/>
                  <a:gd name="T27" fmla="*/ 1 h 341"/>
                  <a:gd name="T28" fmla="*/ 0 w 141"/>
                  <a:gd name="T29" fmla="*/ 1 h 341"/>
                  <a:gd name="T30" fmla="*/ 0 w 141"/>
                  <a:gd name="T31" fmla="*/ 1 h 341"/>
                  <a:gd name="T32" fmla="*/ 0 w 141"/>
                  <a:gd name="T33" fmla="*/ 1 h 341"/>
                  <a:gd name="T34" fmla="*/ 0 w 141"/>
                  <a:gd name="T35" fmla="*/ 0 h 341"/>
                  <a:gd name="T36" fmla="*/ 0 w 141"/>
                  <a:gd name="T37" fmla="*/ 1 h 341"/>
                  <a:gd name="T38" fmla="*/ 0 w 141"/>
                  <a:gd name="T39" fmla="*/ 1 h 341"/>
                  <a:gd name="T40" fmla="*/ 0 w 141"/>
                  <a:gd name="T41" fmla="*/ 1 h 341"/>
                  <a:gd name="T42" fmla="*/ 0 w 141"/>
                  <a:gd name="T43" fmla="*/ 1 h 341"/>
                  <a:gd name="T44" fmla="*/ 0 w 141"/>
                  <a:gd name="T45" fmla="*/ 1 h 341"/>
                  <a:gd name="T46" fmla="*/ 0 w 141"/>
                  <a:gd name="T47" fmla="*/ 1 h 341"/>
                  <a:gd name="T48" fmla="*/ 0 w 141"/>
                  <a:gd name="T49" fmla="*/ 1 h 341"/>
                  <a:gd name="T50" fmla="*/ 0 w 141"/>
                  <a:gd name="T51" fmla="*/ 1 h 341"/>
                  <a:gd name="T52" fmla="*/ 0 w 141"/>
                  <a:gd name="T53" fmla="*/ 1 h 341"/>
                  <a:gd name="T54" fmla="*/ 0 w 141"/>
                  <a:gd name="T55" fmla="*/ 1 h 341"/>
                  <a:gd name="T56" fmla="*/ 0 w 141"/>
                  <a:gd name="T57" fmla="*/ 1 h 341"/>
                  <a:gd name="T58" fmla="*/ 0 w 141"/>
                  <a:gd name="T59" fmla="*/ 1 h 341"/>
                  <a:gd name="T60" fmla="*/ 0 w 141"/>
                  <a:gd name="T61" fmla="*/ 1 h 341"/>
                  <a:gd name="T62" fmla="*/ 0 w 141"/>
                  <a:gd name="T63" fmla="*/ 1 h 341"/>
                  <a:gd name="T64" fmla="*/ 0 w 141"/>
                  <a:gd name="T65" fmla="*/ 1 h 341"/>
                  <a:gd name="T66" fmla="*/ 0 w 141"/>
                  <a:gd name="T67" fmla="*/ 1 h 341"/>
                  <a:gd name="T68" fmla="*/ 0 w 141"/>
                  <a:gd name="T69" fmla="*/ 1 h 341"/>
                  <a:gd name="T70" fmla="*/ 0 w 141"/>
                  <a:gd name="T71" fmla="*/ 1 h 341"/>
                  <a:gd name="T72" fmla="*/ 0 w 141"/>
                  <a:gd name="T73" fmla="*/ 1 h 341"/>
                  <a:gd name="T74" fmla="*/ 0 w 141"/>
                  <a:gd name="T75" fmla="*/ 1 h 341"/>
                  <a:gd name="T76" fmla="*/ 0 w 141"/>
                  <a:gd name="T77" fmla="*/ 1 h 341"/>
                  <a:gd name="T78" fmla="*/ 0 w 141"/>
                  <a:gd name="T79" fmla="*/ 1 h 341"/>
                  <a:gd name="T80" fmla="*/ 0 w 141"/>
                  <a:gd name="T81" fmla="*/ 1 h 341"/>
                  <a:gd name="T82" fmla="*/ 0 w 141"/>
                  <a:gd name="T83" fmla="*/ 1 h 3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341"/>
                  <a:gd name="T128" fmla="*/ 141 w 141"/>
                  <a:gd name="T129" fmla="*/ 341 h 3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341">
                    <a:moveTo>
                      <a:pt x="114" y="317"/>
                    </a:moveTo>
                    <a:lnTo>
                      <a:pt x="141" y="319"/>
                    </a:lnTo>
                    <a:lnTo>
                      <a:pt x="133" y="302"/>
                    </a:lnTo>
                    <a:lnTo>
                      <a:pt x="127" y="282"/>
                    </a:lnTo>
                    <a:lnTo>
                      <a:pt x="119" y="263"/>
                    </a:lnTo>
                    <a:lnTo>
                      <a:pt x="114" y="243"/>
                    </a:lnTo>
                    <a:lnTo>
                      <a:pt x="106" y="223"/>
                    </a:lnTo>
                    <a:lnTo>
                      <a:pt x="100" y="201"/>
                    </a:lnTo>
                    <a:lnTo>
                      <a:pt x="92" y="181"/>
                    </a:lnTo>
                    <a:lnTo>
                      <a:pt x="86" y="161"/>
                    </a:lnTo>
                    <a:lnTo>
                      <a:pt x="78" y="141"/>
                    </a:lnTo>
                    <a:lnTo>
                      <a:pt x="72" y="119"/>
                    </a:lnTo>
                    <a:lnTo>
                      <a:pt x="64" y="99"/>
                    </a:lnTo>
                    <a:lnTo>
                      <a:pt x="58" y="79"/>
                    </a:lnTo>
                    <a:lnTo>
                      <a:pt x="50" y="59"/>
                    </a:lnTo>
                    <a:lnTo>
                      <a:pt x="44" y="39"/>
                    </a:lnTo>
                    <a:lnTo>
                      <a:pt x="35" y="19"/>
                    </a:lnTo>
                    <a:lnTo>
                      <a:pt x="28" y="0"/>
                    </a:lnTo>
                    <a:lnTo>
                      <a:pt x="0" y="11"/>
                    </a:lnTo>
                    <a:lnTo>
                      <a:pt x="7" y="29"/>
                    </a:lnTo>
                    <a:lnTo>
                      <a:pt x="13" y="50"/>
                    </a:lnTo>
                    <a:lnTo>
                      <a:pt x="19" y="70"/>
                    </a:lnTo>
                    <a:lnTo>
                      <a:pt x="27" y="90"/>
                    </a:lnTo>
                    <a:lnTo>
                      <a:pt x="33" y="110"/>
                    </a:lnTo>
                    <a:lnTo>
                      <a:pt x="41" y="130"/>
                    </a:lnTo>
                    <a:lnTo>
                      <a:pt x="48" y="152"/>
                    </a:lnTo>
                    <a:lnTo>
                      <a:pt x="55" y="172"/>
                    </a:lnTo>
                    <a:lnTo>
                      <a:pt x="62" y="192"/>
                    </a:lnTo>
                    <a:lnTo>
                      <a:pt x="69" y="212"/>
                    </a:lnTo>
                    <a:lnTo>
                      <a:pt x="76" y="234"/>
                    </a:lnTo>
                    <a:lnTo>
                      <a:pt x="83" y="254"/>
                    </a:lnTo>
                    <a:lnTo>
                      <a:pt x="91" y="274"/>
                    </a:lnTo>
                    <a:lnTo>
                      <a:pt x="99" y="293"/>
                    </a:lnTo>
                    <a:lnTo>
                      <a:pt x="105" y="313"/>
                    </a:lnTo>
                    <a:lnTo>
                      <a:pt x="113" y="333"/>
                    </a:lnTo>
                    <a:lnTo>
                      <a:pt x="140" y="336"/>
                    </a:lnTo>
                    <a:lnTo>
                      <a:pt x="113" y="332"/>
                    </a:lnTo>
                    <a:lnTo>
                      <a:pt x="120" y="341"/>
                    </a:lnTo>
                    <a:lnTo>
                      <a:pt x="132" y="340"/>
                    </a:lnTo>
                    <a:lnTo>
                      <a:pt x="140" y="333"/>
                    </a:lnTo>
                    <a:lnTo>
                      <a:pt x="141" y="321"/>
                    </a:lnTo>
                    <a:lnTo>
                      <a:pt x="114" y="317"/>
                    </a:lnTo>
                    <a:close/>
                  </a:path>
                </a:pathLst>
              </a:custGeom>
              <a:solidFill>
                <a:srgbClr val="000000"/>
              </a:solidFill>
              <a:ln w="9525">
                <a:noFill/>
                <a:round/>
              </a:ln>
            </p:spPr>
            <p:txBody>
              <a:bodyPr/>
              <a:lstStyle/>
              <a:p>
                <a:endParaRPr lang="zh-CN" altLang="en-US"/>
              </a:p>
            </p:txBody>
          </p:sp>
          <p:sp>
            <p:nvSpPr>
              <p:cNvPr id="32841" name="Freeform 1090"/>
              <p:cNvSpPr/>
              <p:nvPr/>
            </p:nvSpPr>
            <p:spPr bwMode="auto">
              <a:xfrm>
                <a:off x="4197" y="2424"/>
                <a:ext cx="68" cy="90"/>
              </a:xfrm>
              <a:custGeom>
                <a:avLst/>
                <a:gdLst>
                  <a:gd name="T0" fmla="*/ 0 w 137"/>
                  <a:gd name="T1" fmla="*/ 1 h 180"/>
                  <a:gd name="T2" fmla="*/ 0 w 137"/>
                  <a:gd name="T3" fmla="*/ 1 h 180"/>
                  <a:gd name="T4" fmla="*/ 0 w 137"/>
                  <a:gd name="T5" fmla="*/ 1 h 180"/>
                  <a:gd name="T6" fmla="*/ 0 w 137"/>
                  <a:gd name="T7" fmla="*/ 1 h 180"/>
                  <a:gd name="T8" fmla="*/ 0 w 137"/>
                  <a:gd name="T9" fmla="*/ 1 h 180"/>
                  <a:gd name="T10" fmla="*/ 0 w 137"/>
                  <a:gd name="T11" fmla="*/ 1 h 180"/>
                  <a:gd name="T12" fmla="*/ 0 w 137"/>
                  <a:gd name="T13" fmla="*/ 1 h 180"/>
                  <a:gd name="T14" fmla="*/ 0 w 137"/>
                  <a:gd name="T15" fmla="*/ 1 h 180"/>
                  <a:gd name="T16" fmla="*/ 0 w 137"/>
                  <a:gd name="T17" fmla="*/ 1 h 180"/>
                  <a:gd name="T18" fmla="*/ 0 w 137"/>
                  <a:gd name="T19" fmla="*/ 1 h 180"/>
                  <a:gd name="T20" fmla="*/ 0 w 137"/>
                  <a:gd name="T21" fmla="*/ 1 h 180"/>
                  <a:gd name="T22" fmla="*/ 0 w 137"/>
                  <a:gd name="T23" fmla="*/ 1 h 180"/>
                  <a:gd name="T24" fmla="*/ 0 w 137"/>
                  <a:gd name="T25" fmla="*/ 1 h 180"/>
                  <a:gd name="T26" fmla="*/ 0 w 137"/>
                  <a:gd name="T27" fmla="*/ 1 h 180"/>
                  <a:gd name="T28" fmla="*/ 0 w 137"/>
                  <a:gd name="T29" fmla="*/ 1 h 180"/>
                  <a:gd name="T30" fmla="*/ 0 w 137"/>
                  <a:gd name="T31" fmla="*/ 1 h 180"/>
                  <a:gd name="T32" fmla="*/ 0 w 137"/>
                  <a:gd name="T33" fmla="*/ 1 h 180"/>
                  <a:gd name="T34" fmla="*/ 0 w 137"/>
                  <a:gd name="T35" fmla="*/ 1 h 180"/>
                  <a:gd name="T36" fmla="*/ 0 w 137"/>
                  <a:gd name="T37" fmla="*/ 1 h 180"/>
                  <a:gd name="T38" fmla="*/ 0 w 137"/>
                  <a:gd name="T39" fmla="*/ 1 h 180"/>
                  <a:gd name="T40" fmla="*/ 0 w 137"/>
                  <a:gd name="T41" fmla="*/ 1 h 180"/>
                  <a:gd name="T42" fmla="*/ 0 w 137"/>
                  <a:gd name="T43" fmla="*/ 1 h 180"/>
                  <a:gd name="T44" fmla="*/ 0 w 137"/>
                  <a:gd name="T45" fmla="*/ 1 h 180"/>
                  <a:gd name="T46" fmla="*/ 0 w 137"/>
                  <a:gd name="T47" fmla="*/ 1 h 180"/>
                  <a:gd name="T48" fmla="*/ 0 w 137"/>
                  <a:gd name="T49" fmla="*/ 1 h 180"/>
                  <a:gd name="T50" fmla="*/ 0 w 137"/>
                  <a:gd name="T51" fmla="*/ 1 h 180"/>
                  <a:gd name="T52" fmla="*/ 0 w 137"/>
                  <a:gd name="T53" fmla="*/ 0 h 180"/>
                  <a:gd name="T54" fmla="*/ 0 w 137"/>
                  <a:gd name="T55" fmla="*/ 1 h 180"/>
                  <a:gd name="T56" fmla="*/ 0 w 137"/>
                  <a:gd name="T57" fmla="*/ 1 h 180"/>
                  <a:gd name="T58" fmla="*/ 0 w 137"/>
                  <a:gd name="T59" fmla="*/ 1 h 1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
                  <a:gd name="T91" fmla="*/ 0 h 180"/>
                  <a:gd name="T92" fmla="*/ 137 w 137"/>
                  <a:gd name="T93" fmla="*/ 180 h 1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 h="180">
                    <a:moveTo>
                      <a:pt x="105" y="17"/>
                    </a:moveTo>
                    <a:lnTo>
                      <a:pt x="107" y="8"/>
                    </a:lnTo>
                    <a:lnTo>
                      <a:pt x="93" y="25"/>
                    </a:lnTo>
                    <a:lnTo>
                      <a:pt x="79" y="45"/>
                    </a:lnTo>
                    <a:lnTo>
                      <a:pt x="67" y="65"/>
                    </a:lnTo>
                    <a:lnTo>
                      <a:pt x="52" y="84"/>
                    </a:lnTo>
                    <a:lnTo>
                      <a:pt x="40" y="103"/>
                    </a:lnTo>
                    <a:lnTo>
                      <a:pt x="26" y="122"/>
                    </a:lnTo>
                    <a:lnTo>
                      <a:pt x="13" y="142"/>
                    </a:lnTo>
                    <a:lnTo>
                      <a:pt x="0" y="161"/>
                    </a:lnTo>
                    <a:lnTo>
                      <a:pt x="26" y="180"/>
                    </a:lnTo>
                    <a:lnTo>
                      <a:pt x="38" y="161"/>
                    </a:lnTo>
                    <a:lnTo>
                      <a:pt x="51" y="141"/>
                    </a:lnTo>
                    <a:lnTo>
                      <a:pt x="65" y="122"/>
                    </a:lnTo>
                    <a:lnTo>
                      <a:pt x="78" y="103"/>
                    </a:lnTo>
                    <a:lnTo>
                      <a:pt x="92" y="84"/>
                    </a:lnTo>
                    <a:lnTo>
                      <a:pt x="105" y="64"/>
                    </a:lnTo>
                    <a:lnTo>
                      <a:pt x="119" y="47"/>
                    </a:lnTo>
                    <a:lnTo>
                      <a:pt x="133" y="27"/>
                    </a:lnTo>
                    <a:lnTo>
                      <a:pt x="136" y="17"/>
                    </a:lnTo>
                    <a:lnTo>
                      <a:pt x="133" y="28"/>
                    </a:lnTo>
                    <a:lnTo>
                      <a:pt x="136" y="21"/>
                    </a:lnTo>
                    <a:lnTo>
                      <a:pt x="137" y="14"/>
                    </a:lnTo>
                    <a:lnTo>
                      <a:pt x="134" y="9"/>
                    </a:lnTo>
                    <a:lnTo>
                      <a:pt x="130" y="4"/>
                    </a:lnTo>
                    <a:lnTo>
                      <a:pt x="124" y="1"/>
                    </a:lnTo>
                    <a:lnTo>
                      <a:pt x="119" y="0"/>
                    </a:lnTo>
                    <a:lnTo>
                      <a:pt x="113" y="1"/>
                    </a:lnTo>
                    <a:lnTo>
                      <a:pt x="107" y="6"/>
                    </a:lnTo>
                    <a:lnTo>
                      <a:pt x="105" y="17"/>
                    </a:lnTo>
                    <a:close/>
                  </a:path>
                </a:pathLst>
              </a:custGeom>
              <a:solidFill>
                <a:srgbClr val="000000"/>
              </a:solidFill>
              <a:ln w="9525">
                <a:noFill/>
                <a:round/>
              </a:ln>
            </p:spPr>
            <p:txBody>
              <a:bodyPr/>
              <a:lstStyle/>
              <a:p>
                <a:endParaRPr lang="zh-CN" altLang="en-US"/>
              </a:p>
            </p:txBody>
          </p:sp>
          <p:sp>
            <p:nvSpPr>
              <p:cNvPr id="32842" name="Freeform 1091"/>
              <p:cNvSpPr/>
              <p:nvPr/>
            </p:nvSpPr>
            <p:spPr bwMode="auto">
              <a:xfrm>
                <a:off x="4249" y="2349"/>
                <a:ext cx="16" cy="84"/>
              </a:xfrm>
              <a:custGeom>
                <a:avLst/>
                <a:gdLst>
                  <a:gd name="T0" fmla="*/ 1 w 31"/>
                  <a:gd name="T1" fmla="*/ 0 h 168"/>
                  <a:gd name="T2" fmla="*/ 0 w 31"/>
                  <a:gd name="T3" fmla="*/ 1 h 168"/>
                  <a:gd name="T4" fmla="*/ 0 w 31"/>
                  <a:gd name="T5" fmla="*/ 1 h 168"/>
                  <a:gd name="T6" fmla="*/ 0 w 31"/>
                  <a:gd name="T7" fmla="*/ 1 h 168"/>
                  <a:gd name="T8" fmla="*/ 0 w 31"/>
                  <a:gd name="T9" fmla="*/ 1 h 168"/>
                  <a:gd name="T10" fmla="*/ 0 w 31"/>
                  <a:gd name="T11" fmla="*/ 1 h 168"/>
                  <a:gd name="T12" fmla="*/ 0 w 31"/>
                  <a:gd name="T13" fmla="*/ 1 h 168"/>
                  <a:gd name="T14" fmla="*/ 0 w 31"/>
                  <a:gd name="T15" fmla="*/ 1 h 168"/>
                  <a:gd name="T16" fmla="*/ 0 w 31"/>
                  <a:gd name="T17" fmla="*/ 1 h 168"/>
                  <a:gd name="T18" fmla="*/ 0 w 31"/>
                  <a:gd name="T19" fmla="*/ 1 h 168"/>
                  <a:gd name="T20" fmla="*/ 1 w 31"/>
                  <a:gd name="T21" fmla="*/ 1 h 168"/>
                  <a:gd name="T22" fmla="*/ 1 w 31"/>
                  <a:gd name="T23" fmla="*/ 1 h 168"/>
                  <a:gd name="T24" fmla="*/ 1 w 31"/>
                  <a:gd name="T25" fmla="*/ 1 h 168"/>
                  <a:gd name="T26" fmla="*/ 1 w 31"/>
                  <a:gd name="T27" fmla="*/ 1 h 168"/>
                  <a:gd name="T28" fmla="*/ 1 w 31"/>
                  <a:gd name="T29" fmla="*/ 1 h 168"/>
                  <a:gd name="T30" fmla="*/ 1 w 31"/>
                  <a:gd name="T31" fmla="*/ 1 h 168"/>
                  <a:gd name="T32" fmla="*/ 1 w 31"/>
                  <a:gd name="T33" fmla="*/ 1 h 168"/>
                  <a:gd name="T34" fmla="*/ 1 w 31"/>
                  <a:gd name="T35" fmla="*/ 1 h 168"/>
                  <a:gd name="T36" fmla="*/ 1 w 31"/>
                  <a:gd name="T37" fmla="*/ 1 h 168"/>
                  <a:gd name="T38" fmla="*/ 1 w 31"/>
                  <a:gd name="T39" fmla="*/ 1 h 168"/>
                  <a:gd name="T40" fmla="*/ 1 w 31"/>
                  <a:gd name="T41" fmla="*/ 1 h 168"/>
                  <a:gd name="T42" fmla="*/ 1 w 31"/>
                  <a:gd name="T43" fmla="*/ 1 h 168"/>
                  <a:gd name="T44" fmla="*/ 1 w 31"/>
                  <a:gd name="T45" fmla="*/ 0 h 168"/>
                  <a:gd name="T46" fmla="*/ 1 w 31"/>
                  <a:gd name="T47" fmla="*/ 1 h 168"/>
                  <a:gd name="T48" fmla="*/ 0 w 31"/>
                  <a:gd name="T49" fmla="*/ 1 h 168"/>
                  <a:gd name="T50" fmla="*/ 1 w 31"/>
                  <a:gd name="T51" fmla="*/ 0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68"/>
                  <a:gd name="T80" fmla="*/ 31 w 31"/>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68">
                    <a:moveTo>
                      <a:pt x="18" y="0"/>
                    </a:moveTo>
                    <a:lnTo>
                      <a:pt x="0" y="16"/>
                    </a:lnTo>
                    <a:lnTo>
                      <a:pt x="0" y="35"/>
                    </a:lnTo>
                    <a:lnTo>
                      <a:pt x="0" y="54"/>
                    </a:lnTo>
                    <a:lnTo>
                      <a:pt x="0" y="73"/>
                    </a:lnTo>
                    <a:lnTo>
                      <a:pt x="0" y="92"/>
                    </a:lnTo>
                    <a:lnTo>
                      <a:pt x="0" y="110"/>
                    </a:lnTo>
                    <a:lnTo>
                      <a:pt x="0" y="131"/>
                    </a:lnTo>
                    <a:lnTo>
                      <a:pt x="0" y="149"/>
                    </a:lnTo>
                    <a:lnTo>
                      <a:pt x="0" y="168"/>
                    </a:lnTo>
                    <a:lnTo>
                      <a:pt x="31" y="168"/>
                    </a:lnTo>
                    <a:lnTo>
                      <a:pt x="31" y="149"/>
                    </a:lnTo>
                    <a:lnTo>
                      <a:pt x="31" y="131"/>
                    </a:lnTo>
                    <a:lnTo>
                      <a:pt x="31" y="110"/>
                    </a:lnTo>
                    <a:lnTo>
                      <a:pt x="31" y="92"/>
                    </a:lnTo>
                    <a:lnTo>
                      <a:pt x="31" y="73"/>
                    </a:lnTo>
                    <a:lnTo>
                      <a:pt x="31" y="54"/>
                    </a:lnTo>
                    <a:lnTo>
                      <a:pt x="31" y="35"/>
                    </a:lnTo>
                    <a:lnTo>
                      <a:pt x="31" y="16"/>
                    </a:lnTo>
                    <a:lnTo>
                      <a:pt x="13" y="33"/>
                    </a:lnTo>
                    <a:lnTo>
                      <a:pt x="31" y="16"/>
                    </a:lnTo>
                    <a:lnTo>
                      <a:pt x="25" y="4"/>
                    </a:lnTo>
                    <a:lnTo>
                      <a:pt x="15" y="0"/>
                    </a:lnTo>
                    <a:lnTo>
                      <a:pt x="5" y="4"/>
                    </a:lnTo>
                    <a:lnTo>
                      <a:pt x="0" y="16"/>
                    </a:lnTo>
                    <a:lnTo>
                      <a:pt x="18" y="0"/>
                    </a:lnTo>
                    <a:close/>
                  </a:path>
                </a:pathLst>
              </a:custGeom>
              <a:solidFill>
                <a:srgbClr val="000000"/>
              </a:solidFill>
              <a:ln w="9525">
                <a:noFill/>
                <a:round/>
              </a:ln>
            </p:spPr>
            <p:txBody>
              <a:bodyPr/>
              <a:lstStyle/>
              <a:p>
                <a:endParaRPr lang="zh-CN" altLang="en-US"/>
              </a:p>
            </p:txBody>
          </p:sp>
          <p:sp>
            <p:nvSpPr>
              <p:cNvPr id="32843" name="Freeform 1092"/>
              <p:cNvSpPr/>
              <p:nvPr/>
            </p:nvSpPr>
            <p:spPr bwMode="auto">
              <a:xfrm>
                <a:off x="4256" y="2273"/>
                <a:ext cx="297" cy="98"/>
              </a:xfrm>
              <a:custGeom>
                <a:avLst/>
                <a:gdLst>
                  <a:gd name="T0" fmla="*/ 1 w 595"/>
                  <a:gd name="T1" fmla="*/ 0 h 194"/>
                  <a:gd name="T2" fmla="*/ 1 w 595"/>
                  <a:gd name="T3" fmla="*/ 0 h 194"/>
                  <a:gd name="T4" fmla="*/ 1 w 595"/>
                  <a:gd name="T5" fmla="*/ 1 h 194"/>
                  <a:gd name="T6" fmla="*/ 1 w 595"/>
                  <a:gd name="T7" fmla="*/ 1 h 194"/>
                  <a:gd name="T8" fmla="*/ 0 w 595"/>
                  <a:gd name="T9" fmla="*/ 1 h 194"/>
                  <a:gd name="T10" fmla="*/ 0 w 595"/>
                  <a:gd name="T11" fmla="*/ 1 h 194"/>
                  <a:gd name="T12" fmla="*/ 0 w 595"/>
                  <a:gd name="T13" fmla="*/ 1 h 194"/>
                  <a:gd name="T14" fmla="*/ 0 w 595"/>
                  <a:gd name="T15" fmla="*/ 1 h 194"/>
                  <a:gd name="T16" fmla="*/ 0 w 595"/>
                  <a:gd name="T17" fmla="*/ 1 h 194"/>
                  <a:gd name="T18" fmla="*/ 0 w 595"/>
                  <a:gd name="T19" fmla="*/ 1 h 194"/>
                  <a:gd name="T20" fmla="*/ 0 w 595"/>
                  <a:gd name="T21" fmla="*/ 1 h 194"/>
                  <a:gd name="T22" fmla="*/ 0 w 595"/>
                  <a:gd name="T23" fmla="*/ 1 h 194"/>
                  <a:gd name="T24" fmla="*/ 0 w 595"/>
                  <a:gd name="T25" fmla="*/ 1 h 194"/>
                  <a:gd name="T26" fmla="*/ 0 w 595"/>
                  <a:gd name="T27" fmla="*/ 1 h 194"/>
                  <a:gd name="T28" fmla="*/ 0 w 595"/>
                  <a:gd name="T29" fmla="*/ 1 h 194"/>
                  <a:gd name="T30" fmla="*/ 0 w 595"/>
                  <a:gd name="T31" fmla="*/ 1 h 194"/>
                  <a:gd name="T32" fmla="*/ 0 w 595"/>
                  <a:gd name="T33" fmla="*/ 1 h 194"/>
                  <a:gd name="T34" fmla="*/ 0 w 595"/>
                  <a:gd name="T35" fmla="*/ 1 h 194"/>
                  <a:gd name="T36" fmla="*/ 0 w 595"/>
                  <a:gd name="T37" fmla="*/ 1 h 194"/>
                  <a:gd name="T38" fmla="*/ 0 w 595"/>
                  <a:gd name="T39" fmla="*/ 1 h 194"/>
                  <a:gd name="T40" fmla="*/ 0 w 595"/>
                  <a:gd name="T41" fmla="*/ 1 h 194"/>
                  <a:gd name="T42" fmla="*/ 0 w 595"/>
                  <a:gd name="T43" fmla="*/ 1 h 194"/>
                  <a:gd name="T44" fmla="*/ 0 w 595"/>
                  <a:gd name="T45" fmla="*/ 1 h 194"/>
                  <a:gd name="T46" fmla="*/ 0 w 595"/>
                  <a:gd name="T47" fmla="*/ 1 h 194"/>
                  <a:gd name="T48" fmla="*/ 0 w 595"/>
                  <a:gd name="T49" fmla="*/ 1 h 194"/>
                  <a:gd name="T50" fmla="*/ 0 w 595"/>
                  <a:gd name="T51" fmla="*/ 1 h 194"/>
                  <a:gd name="T52" fmla="*/ 0 w 595"/>
                  <a:gd name="T53" fmla="*/ 1 h 194"/>
                  <a:gd name="T54" fmla="*/ 0 w 595"/>
                  <a:gd name="T55" fmla="*/ 1 h 194"/>
                  <a:gd name="T56" fmla="*/ 0 w 595"/>
                  <a:gd name="T57" fmla="*/ 1 h 194"/>
                  <a:gd name="T58" fmla="*/ 0 w 595"/>
                  <a:gd name="T59" fmla="*/ 1 h 194"/>
                  <a:gd name="T60" fmla="*/ 0 w 595"/>
                  <a:gd name="T61" fmla="*/ 1 h 194"/>
                  <a:gd name="T62" fmla="*/ 1 w 595"/>
                  <a:gd name="T63" fmla="*/ 1 h 194"/>
                  <a:gd name="T64" fmla="*/ 1 w 595"/>
                  <a:gd name="T65" fmla="*/ 1 h 194"/>
                  <a:gd name="T66" fmla="*/ 1 w 595"/>
                  <a:gd name="T67" fmla="*/ 1 h 194"/>
                  <a:gd name="T68" fmla="*/ 1 w 595"/>
                  <a:gd name="T69" fmla="*/ 1 h 194"/>
                  <a:gd name="T70" fmla="*/ 1 w 595"/>
                  <a:gd name="T71" fmla="*/ 1 h 194"/>
                  <a:gd name="T72" fmla="*/ 1 w 595"/>
                  <a:gd name="T73" fmla="*/ 0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
                  <a:gd name="T112" fmla="*/ 0 h 194"/>
                  <a:gd name="T113" fmla="*/ 595 w 595"/>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 h="194">
                    <a:moveTo>
                      <a:pt x="569" y="0"/>
                    </a:moveTo>
                    <a:lnTo>
                      <a:pt x="569" y="0"/>
                    </a:lnTo>
                    <a:lnTo>
                      <a:pt x="548" y="24"/>
                    </a:lnTo>
                    <a:lnTo>
                      <a:pt x="524" y="47"/>
                    </a:lnTo>
                    <a:lnTo>
                      <a:pt x="497" y="67"/>
                    </a:lnTo>
                    <a:lnTo>
                      <a:pt x="468" y="86"/>
                    </a:lnTo>
                    <a:lnTo>
                      <a:pt x="435" y="103"/>
                    </a:lnTo>
                    <a:lnTo>
                      <a:pt x="400" y="116"/>
                    </a:lnTo>
                    <a:lnTo>
                      <a:pt x="363" y="128"/>
                    </a:lnTo>
                    <a:lnTo>
                      <a:pt x="323" y="139"/>
                    </a:lnTo>
                    <a:lnTo>
                      <a:pt x="285" y="149"/>
                    </a:lnTo>
                    <a:lnTo>
                      <a:pt x="244" y="155"/>
                    </a:lnTo>
                    <a:lnTo>
                      <a:pt x="203" y="159"/>
                    </a:lnTo>
                    <a:lnTo>
                      <a:pt x="162" y="162"/>
                    </a:lnTo>
                    <a:lnTo>
                      <a:pt x="121" y="162"/>
                    </a:lnTo>
                    <a:lnTo>
                      <a:pt x="82" y="161"/>
                    </a:lnTo>
                    <a:lnTo>
                      <a:pt x="42" y="157"/>
                    </a:lnTo>
                    <a:lnTo>
                      <a:pt x="5" y="151"/>
                    </a:lnTo>
                    <a:lnTo>
                      <a:pt x="0" y="184"/>
                    </a:lnTo>
                    <a:lnTo>
                      <a:pt x="39" y="189"/>
                    </a:lnTo>
                    <a:lnTo>
                      <a:pt x="79" y="193"/>
                    </a:lnTo>
                    <a:lnTo>
                      <a:pt x="121" y="194"/>
                    </a:lnTo>
                    <a:lnTo>
                      <a:pt x="162" y="194"/>
                    </a:lnTo>
                    <a:lnTo>
                      <a:pt x="206" y="192"/>
                    </a:lnTo>
                    <a:lnTo>
                      <a:pt x="247" y="188"/>
                    </a:lnTo>
                    <a:lnTo>
                      <a:pt x="290" y="181"/>
                    </a:lnTo>
                    <a:lnTo>
                      <a:pt x="331" y="171"/>
                    </a:lnTo>
                    <a:lnTo>
                      <a:pt x="371" y="161"/>
                    </a:lnTo>
                    <a:lnTo>
                      <a:pt x="410" y="149"/>
                    </a:lnTo>
                    <a:lnTo>
                      <a:pt x="447" y="133"/>
                    </a:lnTo>
                    <a:lnTo>
                      <a:pt x="483" y="115"/>
                    </a:lnTo>
                    <a:lnTo>
                      <a:pt x="515" y="94"/>
                    </a:lnTo>
                    <a:lnTo>
                      <a:pt x="545" y="73"/>
                    </a:lnTo>
                    <a:lnTo>
                      <a:pt x="571" y="48"/>
                    </a:lnTo>
                    <a:lnTo>
                      <a:pt x="595" y="21"/>
                    </a:lnTo>
                    <a:lnTo>
                      <a:pt x="569" y="0"/>
                    </a:lnTo>
                    <a:close/>
                  </a:path>
                </a:pathLst>
              </a:custGeom>
              <a:solidFill>
                <a:srgbClr val="000000"/>
              </a:solidFill>
              <a:ln w="9525">
                <a:noFill/>
                <a:round/>
              </a:ln>
            </p:spPr>
            <p:txBody>
              <a:bodyPr/>
              <a:lstStyle/>
              <a:p>
                <a:endParaRPr lang="zh-CN" altLang="en-US"/>
              </a:p>
            </p:txBody>
          </p:sp>
          <p:sp>
            <p:nvSpPr>
              <p:cNvPr id="32844" name="Freeform 1093"/>
              <p:cNvSpPr/>
              <p:nvPr/>
            </p:nvSpPr>
            <p:spPr bwMode="auto">
              <a:xfrm>
                <a:off x="4540" y="2100"/>
                <a:ext cx="41" cy="184"/>
              </a:xfrm>
              <a:custGeom>
                <a:avLst/>
                <a:gdLst>
                  <a:gd name="T0" fmla="*/ 1 w 82"/>
                  <a:gd name="T1" fmla="*/ 1 h 368"/>
                  <a:gd name="T2" fmla="*/ 1 w 82"/>
                  <a:gd name="T3" fmla="*/ 1 h 368"/>
                  <a:gd name="T4" fmla="*/ 1 w 82"/>
                  <a:gd name="T5" fmla="*/ 1 h 368"/>
                  <a:gd name="T6" fmla="*/ 1 w 82"/>
                  <a:gd name="T7" fmla="*/ 1 h 368"/>
                  <a:gd name="T8" fmla="*/ 1 w 82"/>
                  <a:gd name="T9" fmla="*/ 1 h 368"/>
                  <a:gd name="T10" fmla="*/ 1 w 82"/>
                  <a:gd name="T11" fmla="*/ 1 h 368"/>
                  <a:gd name="T12" fmla="*/ 1 w 82"/>
                  <a:gd name="T13" fmla="*/ 1 h 368"/>
                  <a:gd name="T14" fmla="*/ 1 w 82"/>
                  <a:gd name="T15" fmla="*/ 1 h 368"/>
                  <a:gd name="T16" fmla="*/ 1 w 82"/>
                  <a:gd name="T17" fmla="*/ 1 h 368"/>
                  <a:gd name="T18" fmla="*/ 1 w 82"/>
                  <a:gd name="T19" fmla="*/ 1 h 368"/>
                  <a:gd name="T20" fmla="*/ 1 w 82"/>
                  <a:gd name="T21" fmla="*/ 1 h 368"/>
                  <a:gd name="T22" fmla="*/ 1 w 82"/>
                  <a:gd name="T23" fmla="*/ 1 h 368"/>
                  <a:gd name="T24" fmla="*/ 1 w 82"/>
                  <a:gd name="T25" fmla="*/ 1 h 368"/>
                  <a:gd name="T26" fmla="*/ 1 w 82"/>
                  <a:gd name="T27" fmla="*/ 1 h 368"/>
                  <a:gd name="T28" fmla="*/ 1 w 82"/>
                  <a:gd name="T29" fmla="*/ 1 h 368"/>
                  <a:gd name="T30" fmla="*/ 1 w 82"/>
                  <a:gd name="T31" fmla="*/ 1 h 368"/>
                  <a:gd name="T32" fmla="*/ 1 w 82"/>
                  <a:gd name="T33" fmla="*/ 1 h 368"/>
                  <a:gd name="T34" fmla="*/ 0 w 82"/>
                  <a:gd name="T35" fmla="*/ 1 h 368"/>
                  <a:gd name="T36" fmla="*/ 1 w 82"/>
                  <a:gd name="T37" fmla="*/ 1 h 368"/>
                  <a:gd name="T38" fmla="*/ 1 w 82"/>
                  <a:gd name="T39" fmla="*/ 1 h 368"/>
                  <a:gd name="T40" fmla="*/ 1 w 82"/>
                  <a:gd name="T41" fmla="*/ 1 h 368"/>
                  <a:gd name="T42" fmla="*/ 1 w 82"/>
                  <a:gd name="T43" fmla="*/ 1 h 368"/>
                  <a:gd name="T44" fmla="*/ 1 w 82"/>
                  <a:gd name="T45" fmla="*/ 1 h 368"/>
                  <a:gd name="T46" fmla="*/ 1 w 82"/>
                  <a:gd name="T47" fmla="*/ 1 h 368"/>
                  <a:gd name="T48" fmla="*/ 1 w 82"/>
                  <a:gd name="T49" fmla="*/ 1 h 368"/>
                  <a:gd name="T50" fmla="*/ 1 w 82"/>
                  <a:gd name="T51" fmla="*/ 1 h 368"/>
                  <a:gd name="T52" fmla="*/ 1 w 82"/>
                  <a:gd name="T53" fmla="*/ 1 h 368"/>
                  <a:gd name="T54" fmla="*/ 1 w 82"/>
                  <a:gd name="T55" fmla="*/ 1 h 368"/>
                  <a:gd name="T56" fmla="*/ 1 w 82"/>
                  <a:gd name="T57" fmla="*/ 1 h 368"/>
                  <a:gd name="T58" fmla="*/ 1 w 82"/>
                  <a:gd name="T59" fmla="*/ 1 h 368"/>
                  <a:gd name="T60" fmla="*/ 1 w 82"/>
                  <a:gd name="T61" fmla="*/ 1 h 368"/>
                  <a:gd name="T62" fmla="*/ 1 w 82"/>
                  <a:gd name="T63" fmla="*/ 1 h 368"/>
                  <a:gd name="T64" fmla="*/ 1 w 82"/>
                  <a:gd name="T65" fmla="*/ 1 h 368"/>
                  <a:gd name="T66" fmla="*/ 1 w 82"/>
                  <a:gd name="T67" fmla="*/ 1 h 368"/>
                  <a:gd name="T68" fmla="*/ 1 w 82"/>
                  <a:gd name="T69" fmla="*/ 1 h 368"/>
                  <a:gd name="T70" fmla="*/ 1 w 82"/>
                  <a:gd name="T71" fmla="*/ 1 h 368"/>
                  <a:gd name="T72" fmla="*/ 1 w 82"/>
                  <a:gd name="T73" fmla="*/ 1 h 368"/>
                  <a:gd name="T74" fmla="*/ 1 w 82"/>
                  <a:gd name="T75" fmla="*/ 1 h 368"/>
                  <a:gd name="T76" fmla="*/ 1 w 82"/>
                  <a:gd name="T77" fmla="*/ 0 h 368"/>
                  <a:gd name="T78" fmla="*/ 1 w 82"/>
                  <a:gd name="T79" fmla="*/ 1 h 368"/>
                  <a:gd name="T80" fmla="*/ 1 w 82"/>
                  <a:gd name="T81" fmla="*/ 1 h 368"/>
                  <a:gd name="T82" fmla="*/ 1 w 82"/>
                  <a:gd name="T83" fmla="*/ 1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368"/>
                  <a:gd name="T128" fmla="*/ 82 w 82"/>
                  <a:gd name="T129" fmla="*/ 368 h 3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368">
                    <a:moveTo>
                      <a:pt x="41" y="7"/>
                    </a:moveTo>
                    <a:lnTo>
                      <a:pt x="38" y="19"/>
                    </a:lnTo>
                    <a:lnTo>
                      <a:pt x="42" y="38"/>
                    </a:lnTo>
                    <a:lnTo>
                      <a:pt x="45" y="59"/>
                    </a:lnTo>
                    <a:lnTo>
                      <a:pt x="47" y="79"/>
                    </a:lnTo>
                    <a:lnTo>
                      <a:pt x="50" y="101"/>
                    </a:lnTo>
                    <a:lnTo>
                      <a:pt x="51" y="121"/>
                    </a:lnTo>
                    <a:lnTo>
                      <a:pt x="51" y="144"/>
                    </a:lnTo>
                    <a:lnTo>
                      <a:pt x="51" y="167"/>
                    </a:lnTo>
                    <a:lnTo>
                      <a:pt x="51" y="190"/>
                    </a:lnTo>
                    <a:lnTo>
                      <a:pt x="49" y="211"/>
                    </a:lnTo>
                    <a:lnTo>
                      <a:pt x="46" y="234"/>
                    </a:lnTo>
                    <a:lnTo>
                      <a:pt x="41" y="254"/>
                    </a:lnTo>
                    <a:lnTo>
                      <a:pt x="36" y="274"/>
                    </a:lnTo>
                    <a:lnTo>
                      <a:pt x="29" y="294"/>
                    </a:lnTo>
                    <a:lnTo>
                      <a:pt x="20" y="313"/>
                    </a:lnTo>
                    <a:lnTo>
                      <a:pt x="11" y="332"/>
                    </a:lnTo>
                    <a:lnTo>
                      <a:pt x="0" y="347"/>
                    </a:lnTo>
                    <a:lnTo>
                      <a:pt x="26" y="368"/>
                    </a:lnTo>
                    <a:lnTo>
                      <a:pt x="37" y="348"/>
                    </a:lnTo>
                    <a:lnTo>
                      <a:pt x="49" y="329"/>
                    </a:lnTo>
                    <a:lnTo>
                      <a:pt x="57" y="308"/>
                    </a:lnTo>
                    <a:lnTo>
                      <a:pt x="66" y="285"/>
                    </a:lnTo>
                    <a:lnTo>
                      <a:pt x="72" y="262"/>
                    </a:lnTo>
                    <a:lnTo>
                      <a:pt x="77" y="239"/>
                    </a:lnTo>
                    <a:lnTo>
                      <a:pt x="79" y="216"/>
                    </a:lnTo>
                    <a:lnTo>
                      <a:pt x="82" y="192"/>
                    </a:lnTo>
                    <a:lnTo>
                      <a:pt x="82" y="167"/>
                    </a:lnTo>
                    <a:lnTo>
                      <a:pt x="82" y="144"/>
                    </a:lnTo>
                    <a:lnTo>
                      <a:pt x="82" y="121"/>
                    </a:lnTo>
                    <a:lnTo>
                      <a:pt x="81" y="98"/>
                    </a:lnTo>
                    <a:lnTo>
                      <a:pt x="78" y="74"/>
                    </a:lnTo>
                    <a:lnTo>
                      <a:pt x="75" y="54"/>
                    </a:lnTo>
                    <a:lnTo>
                      <a:pt x="73" y="32"/>
                    </a:lnTo>
                    <a:lnTo>
                      <a:pt x="69" y="14"/>
                    </a:lnTo>
                    <a:lnTo>
                      <a:pt x="66" y="26"/>
                    </a:lnTo>
                    <a:lnTo>
                      <a:pt x="69" y="14"/>
                    </a:lnTo>
                    <a:lnTo>
                      <a:pt x="63" y="3"/>
                    </a:lnTo>
                    <a:lnTo>
                      <a:pt x="52" y="0"/>
                    </a:lnTo>
                    <a:lnTo>
                      <a:pt x="42" y="6"/>
                    </a:lnTo>
                    <a:lnTo>
                      <a:pt x="38" y="19"/>
                    </a:lnTo>
                    <a:lnTo>
                      <a:pt x="41" y="7"/>
                    </a:lnTo>
                    <a:close/>
                  </a:path>
                </a:pathLst>
              </a:custGeom>
              <a:solidFill>
                <a:srgbClr val="000000"/>
              </a:solidFill>
              <a:ln w="9525">
                <a:noFill/>
                <a:round/>
              </a:ln>
            </p:spPr>
            <p:txBody>
              <a:bodyPr/>
              <a:lstStyle/>
              <a:p>
                <a:endParaRPr lang="zh-CN" altLang="en-US"/>
              </a:p>
            </p:txBody>
          </p:sp>
          <p:sp>
            <p:nvSpPr>
              <p:cNvPr id="32845" name="Freeform 1094"/>
              <p:cNvSpPr/>
              <p:nvPr/>
            </p:nvSpPr>
            <p:spPr bwMode="auto">
              <a:xfrm>
                <a:off x="4561" y="1852"/>
                <a:ext cx="179" cy="261"/>
              </a:xfrm>
              <a:custGeom>
                <a:avLst/>
                <a:gdLst>
                  <a:gd name="T0" fmla="*/ 1 w 358"/>
                  <a:gd name="T1" fmla="*/ 0 h 523"/>
                  <a:gd name="T2" fmla="*/ 1 w 358"/>
                  <a:gd name="T3" fmla="*/ 0 h 523"/>
                  <a:gd name="T4" fmla="*/ 1 w 358"/>
                  <a:gd name="T5" fmla="*/ 0 h 523"/>
                  <a:gd name="T6" fmla="*/ 1 w 358"/>
                  <a:gd name="T7" fmla="*/ 0 h 523"/>
                  <a:gd name="T8" fmla="*/ 1 w 358"/>
                  <a:gd name="T9" fmla="*/ 0 h 523"/>
                  <a:gd name="T10" fmla="*/ 1 w 358"/>
                  <a:gd name="T11" fmla="*/ 0 h 523"/>
                  <a:gd name="T12" fmla="*/ 1 w 358"/>
                  <a:gd name="T13" fmla="*/ 0 h 523"/>
                  <a:gd name="T14" fmla="*/ 1 w 358"/>
                  <a:gd name="T15" fmla="*/ 0 h 523"/>
                  <a:gd name="T16" fmla="*/ 1 w 358"/>
                  <a:gd name="T17" fmla="*/ 0 h 523"/>
                  <a:gd name="T18" fmla="*/ 1 w 358"/>
                  <a:gd name="T19" fmla="*/ 0 h 523"/>
                  <a:gd name="T20" fmla="*/ 1 w 358"/>
                  <a:gd name="T21" fmla="*/ 0 h 523"/>
                  <a:gd name="T22" fmla="*/ 1 w 358"/>
                  <a:gd name="T23" fmla="*/ 0 h 523"/>
                  <a:gd name="T24" fmla="*/ 1 w 358"/>
                  <a:gd name="T25" fmla="*/ 0 h 523"/>
                  <a:gd name="T26" fmla="*/ 1 w 358"/>
                  <a:gd name="T27" fmla="*/ 0 h 523"/>
                  <a:gd name="T28" fmla="*/ 1 w 358"/>
                  <a:gd name="T29" fmla="*/ 0 h 523"/>
                  <a:gd name="T30" fmla="*/ 1 w 358"/>
                  <a:gd name="T31" fmla="*/ 0 h 523"/>
                  <a:gd name="T32" fmla="*/ 1 w 358"/>
                  <a:gd name="T33" fmla="*/ 0 h 523"/>
                  <a:gd name="T34" fmla="*/ 0 w 358"/>
                  <a:gd name="T35" fmla="*/ 0 h 523"/>
                  <a:gd name="T36" fmla="*/ 1 w 358"/>
                  <a:gd name="T37" fmla="*/ 1 h 523"/>
                  <a:gd name="T38" fmla="*/ 1 w 358"/>
                  <a:gd name="T39" fmla="*/ 0 h 523"/>
                  <a:gd name="T40" fmla="*/ 1 w 358"/>
                  <a:gd name="T41" fmla="*/ 0 h 523"/>
                  <a:gd name="T42" fmla="*/ 1 w 358"/>
                  <a:gd name="T43" fmla="*/ 0 h 523"/>
                  <a:gd name="T44" fmla="*/ 1 w 358"/>
                  <a:gd name="T45" fmla="*/ 0 h 523"/>
                  <a:gd name="T46" fmla="*/ 1 w 358"/>
                  <a:gd name="T47" fmla="*/ 0 h 523"/>
                  <a:gd name="T48" fmla="*/ 1 w 358"/>
                  <a:gd name="T49" fmla="*/ 0 h 523"/>
                  <a:gd name="T50" fmla="*/ 1 w 358"/>
                  <a:gd name="T51" fmla="*/ 0 h 523"/>
                  <a:gd name="T52" fmla="*/ 1 w 358"/>
                  <a:gd name="T53" fmla="*/ 0 h 523"/>
                  <a:gd name="T54" fmla="*/ 1 w 358"/>
                  <a:gd name="T55" fmla="*/ 0 h 523"/>
                  <a:gd name="T56" fmla="*/ 1 w 358"/>
                  <a:gd name="T57" fmla="*/ 0 h 523"/>
                  <a:gd name="T58" fmla="*/ 1 w 358"/>
                  <a:gd name="T59" fmla="*/ 0 h 523"/>
                  <a:gd name="T60" fmla="*/ 1 w 358"/>
                  <a:gd name="T61" fmla="*/ 0 h 523"/>
                  <a:gd name="T62" fmla="*/ 1 w 358"/>
                  <a:gd name="T63" fmla="*/ 0 h 523"/>
                  <a:gd name="T64" fmla="*/ 1 w 358"/>
                  <a:gd name="T65" fmla="*/ 0 h 523"/>
                  <a:gd name="T66" fmla="*/ 1 w 358"/>
                  <a:gd name="T67" fmla="*/ 0 h 523"/>
                  <a:gd name="T68" fmla="*/ 1 w 358"/>
                  <a:gd name="T69" fmla="*/ 0 h 523"/>
                  <a:gd name="T70" fmla="*/ 1 w 358"/>
                  <a:gd name="T71" fmla="*/ 0 h 523"/>
                  <a:gd name="T72" fmla="*/ 1 w 358"/>
                  <a:gd name="T73" fmla="*/ 0 h 523"/>
                  <a:gd name="T74" fmla="*/ 1 w 358"/>
                  <a:gd name="T75" fmla="*/ 0 h 523"/>
                  <a:gd name="T76" fmla="*/ 1 w 358"/>
                  <a:gd name="T77" fmla="*/ 0 h 523"/>
                  <a:gd name="T78" fmla="*/ 1 w 358"/>
                  <a:gd name="T79" fmla="*/ 0 h 523"/>
                  <a:gd name="T80" fmla="*/ 1 w 358"/>
                  <a:gd name="T81" fmla="*/ 0 h 523"/>
                  <a:gd name="T82" fmla="*/ 1 w 358"/>
                  <a:gd name="T83" fmla="*/ 0 h 5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8"/>
                  <a:gd name="T127" fmla="*/ 0 h 523"/>
                  <a:gd name="T128" fmla="*/ 358 w 358"/>
                  <a:gd name="T129" fmla="*/ 523 h 5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8" h="523">
                    <a:moveTo>
                      <a:pt x="336" y="31"/>
                    </a:moveTo>
                    <a:lnTo>
                      <a:pt x="330" y="7"/>
                    </a:lnTo>
                    <a:lnTo>
                      <a:pt x="309" y="38"/>
                    </a:lnTo>
                    <a:lnTo>
                      <a:pt x="288" y="69"/>
                    </a:lnTo>
                    <a:lnTo>
                      <a:pt x="267" y="100"/>
                    </a:lnTo>
                    <a:lnTo>
                      <a:pt x="247" y="131"/>
                    </a:lnTo>
                    <a:lnTo>
                      <a:pt x="226" y="163"/>
                    </a:lnTo>
                    <a:lnTo>
                      <a:pt x="206" y="194"/>
                    </a:lnTo>
                    <a:lnTo>
                      <a:pt x="184" y="225"/>
                    </a:lnTo>
                    <a:lnTo>
                      <a:pt x="164" y="256"/>
                    </a:lnTo>
                    <a:lnTo>
                      <a:pt x="143" y="286"/>
                    </a:lnTo>
                    <a:lnTo>
                      <a:pt x="123" y="317"/>
                    </a:lnTo>
                    <a:lnTo>
                      <a:pt x="102" y="348"/>
                    </a:lnTo>
                    <a:lnTo>
                      <a:pt x="82" y="380"/>
                    </a:lnTo>
                    <a:lnTo>
                      <a:pt x="61" y="411"/>
                    </a:lnTo>
                    <a:lnTo>
                      <a:pt x="41" y="442"/>
                    </a:lnTo>
                    <a:lnTo>
                      <a:pt x="20" y="473"/>
                    </a:lnTo>
                    <a:lnTo>
                      <a:pt x="0" y="504"/>
                    </a:lnTo>
                    <a:lnTo>
                      <a:pt x="25" y="523"/>
                    </a:lnTo>
                    <a:lnTo>
                      <a:pt x="46" y="492"/>
                    </a:lnTo>
                    <a:lnTo>
                      <a:pt x="66" y="461"/>
                    </a:lnTo>
                    <a:lnTo>
                      <a:pt x="87" y="430"/>
                    </a:lnTo>
                    <a:lnTo>
                      <a:pt x="107" y="399"/>
                    </a:lnTo>
                    <a:lnTo>
                      <a:pt x="128" y="367"/>
                    </a:lnTo>
                    <a:lnTo>
                      <a:pt x="148" y="336"/>
                    </a:lnTo>
                    <a:lnTo>
                      <a:pt x="169" y="305"/>
                    </a:lnTo>
                    <a:lnTo>
                      <a:pt x="189" y="274"/>
                    </a:lnTo>
                    <a:lnTo>
                      <a:pt x="210" y="243"/>
                    </a:lnTo>
                    <a:lnTo>
                      <a:pt x="231" y="213"/>
                    </a:lnTo>
                    <a:lnTo>
                      <a:pt x="252" y="182"/>
                    </a:lnTo>
                    <a:lnTo>
                      <a:pt x="272" y="149"/>
                    </a:lnTo>
                    <a:lnTo>
                      <a:pt x="293" y="119"/>
                    </a:lnTo>
                    <a:lnTo>
                      <a:pt x="313" y="88"/>
                    </a:lnTo>
                    <a:lnTo>
                      <a:pt x="335" y="57"/>
                    </a:lnTo>
                    <a:lnTo>
                      <a:pt x="355" y="26"/>
                    </a:lnTo>
                    <a:lnTo>
                      <a:pt x="349" y="2"/>
                    </a:lnTo>
                    <a:lnTo>
                      <a:pt x="355" y="26"/>
                    </a:lnTo>
                    <a:lnTo>
                      <a:pt x="358" y="13"/>
                    </a:lnTo>
                    <a:lnTo>
                      <a:pt x="352" y="3"/>
                    </a:lnTo>
                    <a:lnTo>
                      <a:pt x="340" y="0"/>
                    </a:lnTo>
                    <a:lnTo>
                      <a:pt x="330" y="7"/>
                    </a:lnTo>
                    <a:lnTo>
                      <a:pt x="336" y="31"/>
                    </a:lnTo>
                    <a:close/>
                  </a:path>
                </a:pathLst>
              </a:custGeom>
              <a:solidFill>
                <a:srgbClr val="000000"/>
              </a:solidFill>
              <a:ln w="9525">
                <a:noFill/>
                <a:round/>
              </a:ln>
            </p:spPr>
            <p:txBody>
              <a:bodyPr/>
              <a:lstStyle/>
              <a:p>
                <a:endParaRPr lang="zh-CN" altLang="en-US"/>
              </a:p>
            </p:txBody>
          </p:sp>
          <p:sp>
            <p:nvSpPr>
              <p:cNvPr id="32846" name="Freeform 1095"/>
              <p:cNvSpPr/>
              <p:nvPr/>
            </p:nvSpPr>
            <p:spPr bwMode="auto">
              <a:xfrm>
                <a:off x="3939" y="1527"/>
                <a:ext cx="797" cy="340"/>
              </a:xfrm>
              <a:custGeom>
                <a:avLst/>
                <a:gdLst>
                  <a:gd name="T0" fmla="*/ 1 w 1592"/>
                  <a:gd name="T1" fmla="*/ 1 h 680"/>
                  <a:gd name="T2" fmla="*/ 1 w 1592"/>
                  <a:gd name="T3" fmla="*/ 1 h 680"/>
                  <a:gd name="T4" fmla="*/ 1 w 1592"/>
                  <a:gd name="T5" fmla="*/ 1 h 680"/>
                  <a:gd name="T6" fmla="*/ 1 w 1592"/>
                  <a:gd name="T7" fmla="*/ 1 h 680"/>
                  <a:gd name="T8" fmla="*/ 1 w 1592"/>
                  <a:gd name="T9" fmla="*/ 1 h 680"/>
                  <a:gd name="T10" fmla="*/ 1 w 1592"/>
                  <a:gd name="T11" fmla="*/ 1 h 680"/>
                  <a:gd name="T12" fmla="*/ 2 w 1592"/>
                  <a:gd name="T13" fmla="*/ 1 h 680"/>
                  <a:gd name="T14" fmla="*/ 2 w 1592"/>
                  <a:gd name="T15" fmla="*/ 1 h 680"/>
                  <a:gd name="T16" fmla="*/ 2 w 1592"/>
                  <a:gd name="T17" fmla="*/ 1 h 680"/>
                  <a:gd name="T18" fmla="*/ 2 w 1592"/>
                  <a:gd name="T19" fmla="*/ 1 h 680"/>
                  <a:gd name="T20" fmla="*/ 2 w 1592"/>
                  <a:gd name="T21" fmla="*/ 1 h 680"/>
                  <a:gd name="T22" fmla="*/ 3 w 1592"/>
                  <a:gd name="T23" fmla="*/ 1 h 680"/>
                  <a:gd name="T24" fmla="*/ 3 w 1592"/>
                  <a:gd name="T25" fmla="*/ 1 h 680"/>
                  <a:gd name="T26" fmla="*/ 3 w 1592"/>
                  <a:gd name="T27" fmla="*/ 1 h 680"/>
                  <a:gd name="T28" fmla="*/ 3 w 1592"/>
                  <a:gd name="T29" fmla="*/ 1 h 680"/>
                  <a:gd name="T30" fmla="*/ 3 w 1592"/>
                  <a:gd name="T31" fmla="*/ 1 h 680"/>
                  <a:gd name="T32" fmla="*/ 4 w 1592"/>
                  <a:gd name="T33" fmla="*/ 1 h 680"/>
                  <a:gd name="T34" fmla="*/ 4 w 1592"/>
                  <a:gd name="T35" fmla="*/ 1 h 680"/>
                  <a:gd name="T36" fmla="*/ 3 w 1592"/>
                  <a:gd name="T37" fmla="*/ 1 h 680"/>
                  <a:gd name="T38" fmla="*/ 3 w 1592"/>
                  <a:gd name="T39" fmla="*/ 1 h 680"/>
                  <a:gd name="T40" fmla="*/ 3 w 1592"/>
                  <a:gd name="T41" fmla="*/ 1 h 680"/>
                  <a:gd name="T42" fmla="*/ 3 w 1592"/>
                  <a:gd name="T43" fmla="*/ 1 h 680"/>
                  <a:gd name="T44" fmla="*/ 3 w 1592"/>
                  <a:gd name="T45" fmla="*/ 1 h 680"/>
                  <a:gd name="T46" fmla="*/ 2 w 1592"/>
                  <a:gd name="T47" fmla="*/ 1 h 680"/>
                  <a:gd name="T48" fmla="*/ 2 w 1592"/>
                  <a:gd name="T49" fmla="*/ 1 h 680"/>
                  <a:gd name="T50" fmla="*/ 2 w 1592"/>
                  <a:gd name="T51" fmla="*/ 1 h 680"/>
                  <a:gd name="T52" fmla="*/ 2 w 1592"/>
                  <a:gd name="T53" fmla="*/ 1 h 680"/>
                  <a:gd name="T54" fmla="*/ 2 w 1592"/>
                  <a:gd name="T55" fmla="*/ 1 h 680"/>
                  <a:gd name="T56" fmla="*/ 1 w 1592"/>
                  <a:gd name="T57" fmla="*/ 1 h 680"/>
                  <a:gd name="T58" fmla="*/ 1 w 1592"/>
                  <a:gd name="T59" fmla="*/ 1 h 680"/>
                  <a:gd name="T60" fmla="*/ 1 w 1592"/>
                  <a:gd name="T61" fmla="*/ 1 h 680"/>
                  <a:gd name="T62" fmla="*/ 1 w 1592"/>
                  <a:gd name="T63" fmla="*/ 1 h 680"/>
                  <a:gd name="T64" fmla="*/ 1 w 1592"/>
                  <a:gd name="T65" fmla="*/ 1 h 680"/>
                  <a:gd name="T66" fmla="*/ 0 w 1592"/>
                  <a:gd name="T67" fmla="*/ 1 h 680"/>
                  <a:gd name="T68" fmla="*/ 1 w 1592"/>
                  <a:gd name="T69" fmla="*/ 0 h 680"/>
                  <a:gd name="T70" fmla="*/ 1 w 1592"/>
                  <a:gd name="T71" fmla="*/ 1 h 680"/>
                  <a:gd name="T72" fmla="*/ 1 w 1592"/>
                  <a:gd name="T73" fmla="*/ 1 h 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2"/>
                  <a:gd name="T112" fmla="*/ 0 h 680"/>
                  <a:gd name="T113" fmla="*/ 1592 w 1592"/>
                  <a:gd name="T114" fmla="*/ 680 h 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2" h="680">
                    <a:moveTo>
                      <a:pt x="30" y="17"/>
                    </a:moveTo>
                    <a:lnTo>
                      <a:pt x="8" y="29"/>
                    </a:lnTo>
                    <a:lnTo>
                      <a:pt x="58" y="49"/>
                    </a:lnTo>
                    <a:lnTo>
                      <a:pt x="107" y="69"/>
                    </a:lnTo>
                    <a:lnTo>
                      <a:pt x="156" y="91"/>
                    </a:lnTo>
                    <a:lnTo>
                      <a:pt x="207" y="111"/>
                    </a:lnTo>
                    <a:lnTo>
                      <a:pt x="255" y="131"/>
                    </a:lnTo>
                    <a:lnTo>
                      <a:pt x="304" y="151"/>
                    </a:lnTo>
                    <a:lnTo>
                      <a:pt x="354" y="171"/>
                    </a:lnTo>
                    <a:lnTo>
                      <a:pt x="402" y="192"/>
                    </a:lnTo>
                    <a:lnTo>
                      <a:pt x="451" y="212"/>
                    </a:lnTo>
                    <a:lnTo>
                      <a:pt x="500" y="233"/>
                    </a:lnTo>
                    <a:lnTo>
                      <a:pt x="550" y="253"/>
                    </a:lnTo>
                    <a:lnTo>
                      <a:pt x="599" y="274"/>
                    </a:lnTo>
                    <a:lnTo>
                      <a:pt x="648" y="294"/>
                    </a:lnTo>
                    <a:lnTo>
                      <a:pt x="697" y="314"/>
                    </a:lnTo>
                    <a:lnTo>
                      <a:pt x="747" y="334"/>
                    </a:lnTo>
                    <a:lnTo>
                      <a:pt x="794" y="354"/>
                    </a:lnTo>
                    <a:lnTo>
                      <a:pt x="842" y="376"/>
                    </a:lnTo>
                    <a:lnTo>
                      <a:pt x="894" y="396"/>
                    </a:lnTo>
                    <a:lnTo>
                      <a:pt x="942" y="416"/>
                    </a:lnTo>
                    <a:lnTo>
                      <a:pt x="991" y="436"/>
                    </a:lnTo>
                    <a:lnTo>
                      <a:pt x="1041" y="456"/>
                    </a:lnTo>
                    <a:lnTo>
                      <a:pt x="1088" y="476"/>
                    </a:lnTo>
                    <a:lnTo>
                      <a:pt x="1137" y="498"/>
                    </a:lnTo>
                    <a:lnTo>
                      <a:pt x="1188" y="518"/>
                    </a:lnTo>
                    <a:lnTo>
                      <a:pt x="1236" y="538"/>
                    </a:lnTo>
                    <a:lnTo>
                      <a:pt x="1286" y="558"/>
                    </a:lnTo>
                    <a:lnTo>
                      <a:pt x="1335" y="578"/>
                    </a:lnTo>
                    <a:lnTo>
                      <a:pt x="1384" y="598"/>
                    </a:lnTo>
                    <a:lnTo>
                      <a:pt x="1432" y="619"/>
                    </a:lnTo>
                    <a:lnTo>
                      <a:pt x="1481" y="640"/>
                    </a:lnTo>
                    <a:lnTo>
                      <a:pt x="1532" y="660"/>
                    </a:lnTo>
                    <a:lnTo>
                      <a:pt x="1579" y="680"/>
                    </a:lnTo>
                    <a:lnTo>
                      <a:pt x="1592" y="651"/>
                    </a:lnTo>
                    <a:lnTo>
                      <a:pt x="1542" y="631"/>
                    </a:lnTo>
                    <a:lnTo>
                      <a:pt x="1494" y="611"/>
                    </a:lnTo>
                    <a:lnTo>
                      <a:pt x="1445" y="589"/>
                    </a:lnTo>
                    <a:lnTo>
                      <a:pt x="1394" y="569"/>
                    </a:lnTo>
                    <a:lnTo>
                      <a:pt x="1345" y="549"/>
                    </a:lnTo>
                    <a:lnTo>
                      <a:pt x="1297" y="529"/>
                    </a:lnTo>
                    <a:lnTo>
                      <a:pt x="1247" y="508"/>
                    </a:lnTo>
                    <a:lnTo>
                      <a:pt x="1198" y="488"/>
                    </a:lnTo>
                    <a:lnTo>
                      <a:pt x="1149" y="468"/>
                    </a:lnTo>
                    <a:lnTo>
                      <a:pt x="1101" y="447"/>
                    </a:lnTo>
                    <a:lnTo>
                      <a:pt x="1051" y="427"/>
                    </a:lnTo>
                    <a:lnTo>
                      <a:pt x="1001" y="406"/>
                    </a:lnTo>
                    <a:lnTo>
                      <a:pt x="952" y="386"/>
                    </a:lnTo>
                    <a:lnTo>
                      <a:pt x="904" y="366"/>
                    </a:lnTo>
                    <a:lnTo>
                      <a:pt x="855" y="346"/>
                    </a:lnTo>
                    <a:lnTo>
                      <a:pt x="807" y="325"/>
                    </a:lnTo>
                    <a:lnTo>
                      <a:pt x="757" y="304"/>
                    </a:lnTo>
                    <a:lnTo>
                      <a:pt x="707" y="284"/>
                    </a:lnTo>
                    <a:lnTo>
                      <a:pt x="658" y="264"/>
                    </a:lnTo>
                    <a:lnTo>
                      <a:pt x="610" y="244"/>
                    </a:lnTo>
                    <a:lnTo>
                      <a:pt x="560" y="224"/>
                    </a:lnTo>
                    <a:lnTo>
                      <a:pt x="512" y="204"/>
                    </a:lnTo>
                    <a:lnTo>
                      <a:pt x="464" y="182"/>
                    </a:lnTo>
                    <a:lnTo>
                      <a:pt x="413" y="162"/>
                    </a:lnTo>
                    <a:lnTo>
                      <a:pt x="364" y="142"/>
                    </a:lnTo>
                    <a:lnTo>
                      <a:pt x="314" y="122"/>
                    </a:lnTo>
                    <a:lnTo>
                      <a:pt x="266" y="102"/>
                    </a:lnTo>
                    <a:lnTo>
                      <a:pt x="217" y="82"/>
                    </a:lnTo>
                    <a:lnTo>
                      <a:pt x="168" y="61"/>
                    </a:lnTo>
                    <a:lnTo>
                      <a:pt x="120" y="40"/>
                    </a:lnTo>
                    <a:lnTo>
                      <a:pt x="69" y="20"/>
                    </a:lnTo>
                    <a:lnTo>
                      <a:pt x="21" y="0"/>
                    </a:lnTo>
                    <a:lnTo>
                      <a:pt x="0" y="12"/>
                    </a:lnTo>
                    <a:lnTo>
                      <a:pt x="21" y="0"/>
                    </a:lnTo>
                    <a:lnTo>
                      <a:pt x="10" y="0"/>
                    </a:lnTo>
                    <a:lnTo>
                      <a:pt x="2" y="8"/>
                    </a:lnTo>
                    <a:lnTo>
                      <a:pt x="1" y="20"/>
                    </a:lnTo>
                    <a:lnTo>
                      <a:pt x="8" y="29"/>
                    </a:lnTo>
                    <a:lnTo>
                      <a:pt x="30" y="17"/>
                    </a:lnTo>
                    <a:close/>
                  </a:path>
                </a:pathLst>
              </a:custGeom>
              <a:solidFill>
                <a:srgbClr val="000000"/>
              </a:solidFill>
              <a:ln w="9525">
                <a:noFill/>
                <a:round/>
              </a:ln>
            </p:spPr>
            <p:txBody>
              <a:bodyPr/>
              <a:lstStyle/>
              <a:p>
                <a:endParaRPr lang="zh-CN" altLang="en-US"/>
              </a:p>
            </p:txBody>
          </p:sp>
          <p:sp>
            <p:nvSpPr>
              <p:cNvPr id="32847" name="Freeform 1096"/>
              <p:cNvSpPr/>
              <p:nvPr/>
            </p:nvSpPr>
            <p:spPr bwMode="auto">
              <a:xfrm>
                <a:off x="3866" y="1533"/>
                <a:ext cx="89" cy="503"/>
              </a:xfrm>
              <a:custGeom>
                <a:avLst/>
                <a:gdLst>
                  <a:gd name="T0" fmla="*/ 1 w 176"/>
                  <a:gd name="T1" fmla="*/ 1 h 1007"/>
                  <a:gd name="T2" fmla="*/ 1 w 176"/>
                  <a:gd name="T3" fmla="*/ 1 h 1007"/>
                  <a:gd name="T4" fmla="*/ 1 w 176"/>
                  <a:gd name="T5" fmla="*/ 1 h 1007"/>
                  <a:gd name="T6" fmla="*/ 1 w 176"/>
                  <a:gd name="T7" fmla="*/ 1 h 1007"/>
                  <a:gd name="T8" fmla="*/ 1 w 176"/>
                  <a:gd name="T9" fmla="*/ 1 h 1007"/>
                  <a:gd name="T10" fmla="*/ 1 w 176"/>
                  <a:gd name="T11" fmla="*/ 1 h 1007"/>
                  <a:gd name="T12" fmla="*/ 1 w 176"/>
                  <a:gd name="T13" fmla="*/ 1 h 1007"/>
                  <a:gd name="T14" fmla="*/ 1 w 176"/>
                  <a:gd name="T15" fmla="*/ 1 h 1007"/>
                  <a:gd name="T16" fmla="*/ 1 w 176"/>
                  <a:gd name="T17" fmla="*/ 0 h 1007"/>
                  <a:gd name="T18" fmla="*/ 1 w 176"/>
                  <a:gd name="T19" fmla="*/ 0 h 1007"/>
                  <a:gd name="T20" fmla="*/ 1 w 176"/>
                  <a:gd name="T21" fmla="*/ 0 h 1007"/>
                  <a:gd name="T22" fmla="*/ 1 w 176"/>
                  <a:gd name="T23" fmla="*/ 0 h 1007"/>
                  <a:gd name="T24" fmla="*/ 1 w 176"/>
                  <a:gd name="T25" fmla="*/ 0 h 1007"/>
                  <a:gd name="T26" fmla="*/ 1 w 176"/>
                  <a:gd name="T27" fmla="*/ 0 h 1007"/>
                  <a:gd name="T28" fmla="*/ 1 w 176"/>
                  <a:gd name="T29" fmla="*/ 0 h 1007"/>
                  <a:gd name="T30" fmla="*/ 1 w 176"/>
                  <a:gd name="T31" fmla="*/ 0 h 1007"/>
                  <a:gd name="T32" fmla="*/ 1 w 176"/>
                  <a:gd name="T33" fmla="*/ 0 h 1007"/>
                  <a:gd name="T34" fmla="*/ 1 w 176"/>
                  <a:gd name="T35" fmla="*/ 0 h 1007"/>
                  <a:gd name="T36" fmla="*/ 1 w 176"/>
                  <a:gd name="T37" fmla="*/ 0 h 1007"/>
                  <a:gd name="T38" fmla="*/ 1 w 176"/>
                  <a:gd name="T39" fmla="*/ 0 h 1007"/>
                  <a:gd name="T40" fmla="*/ 1 w 176"/>
                  <a:gd name="T41" fmla="*/ 0 h 1007"/>
                  <a:gd name="T42" fmla="*/ 1 w 176"/>
                  <a:gd name="T43" fmla="*/ 0 h 1007"/>
                  <a:gd name="T44" fmla="*/ 1 w 176"/>
                  <a:gd name="T45" fmla="*/ 0 h 1007"/>
                  <a:gd name="T46" fmla="*/ 1 w 176"/>
                  <a:gd name="T47" fmla="*/ 0 h 1007"/>
                  <a:gd name="T48" fmla="*/ 1 w 176"/>
                  <a:gd name="T49" fmla="*/ 0 h 1007"/>
                  <a:gd name="T50" fmla="*/ 1 w 176"/>
                  <a:gd name="T51" fmla="*/ 1 h 1007"/>
                  <a:gd name="T52" fmla="*/ 1 w 176"/>
                  <a:gd name="T53" fmla="*/ 1 h 1007"/>
                  <a:gd name="T54" fmla="*/ 1 w 176"/>
                  <a:gd name="T55" fmla="*/ 1 h 1007"/>
                  <a:gd name="T56" fmla="*/ 1 w 176"/>
                  <a:gd name="T57" fmla="*/ 1 h 1007"/>
                  <a:gd name="T58" fmla="*/ 1 w 176"/>
                  <a:gd name="T59" fmla="*/ 1 h 1007"/>
                  <a:gd name="T60" fmla="*/ 1 w 176"/>
                  <a:gd name="T61" fmla="*/ 1 h 1007"/>
                  <a:gd name="T62" fmla="*/ 1 w 176"/>
                  <a:gd name="T63" fmla="*/ 1 h 1007"/>
                  <a:gd name="T64" fmla="*/ 1 w 176"/>
                  <a:gd name="T65" fmla="*/ 1 h 1007"/>
                  <a:gd name="T66" fmla="*/ 1 w 176"/>
                  <a:gd name="T67" fmla="*/ 1 h 1007"/>
                  <a:gd name="T68" fmla="*/ 1 w 176"/>
                  <a:gd name="T69" fmla="*/ 1 h 1007"/>
                  <a:gd name="T70" fmla="*/ 0 w 176"/>
                  <a:gd name="T71" fmla="*/ 1 h 1007"/>
                  <a:gd name="T72" fmla="*/ 0 w 176"/>
                  <a:gd name="T73" fmla="*/ 1 h 10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1007"/>
                  <a:gd name="T113" fmla="*/ 176 w 176"/>
                  <a:gd name="T114" fmla="*/ 1007 h 10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1007">
                    <a:moveTo>
                      <a:pt x="0" y="1001"/>
                    </a:moveTo>
                    <a:lnTo>
                      <a:pt x="2" y="1007"/>
                    </a:lnTo>
                    <a:lnTo>
                      <a:pt x="32" y="999"/>
                    </a:lnTo>
                    <a:lnTo>
                      <a:pt x="33" y="989"/>
                    </a:lnTo>
                    <a:lnTo>
                      <a:pt x="34" y="974"/>
                    </a:lnTo>
                    <a:lnTo>
                      <a:pt x="37" y="958"/>
                    </a:lnTo>
                    <a:lnTo>
                      <a:pt x="41" y="935"/>
                    </a:lnTo>
                    <a:lnTo>
                      <a:pt x="44" y="910"/>
                    </a:lnTo>
                    <a:lnTo>
                      <a:pt x="50" y="879"/>
                    </a:lnTo>
                    <a:lnTo>
                      <a:pt x="55" y="846"/>
                    </a:lnTo>
                    <a:lnTo>
                      <a:pt x="60" y="809"/>
                    </a:lnTo>
                    <a:lnTo>
                      <a:pt x="65" y="770"/>
                    </a:lnTo>
                    <a:lnTo>
                      <a:pt x="71" y="730"/>
                    </a:lnTo>
                    <a:lnTo>
                      <a:pt x="78" y="687"/>
                    </a:lnTo>
                    <a:lnTo>
                      <a:pt x="84" y="643"/>
                    </a:lnTo>
                    <a:lnTo>
                      <a:pt x="91" y="597"/>
                    </a:lnTo>
                    <a:lnTo>
                      <a:pt x="97" y="550"/>
                    </a:lnTo>
                    <a:lnTo>
                      <a:pt x="105" y="505"/>
                    </a:lnTo>
                    <a:lnTo>
                      <a:pt x="111" y="458"/>
                    </a:lnTo>
                    <a:lnTo>
                      <a:pt x="117" y="411"/>
                    </a:lnTo>
                    <a:lnTo>
                      <a:pt x="124" y="365"/>
                    </a:lnTo>
                    <a:lnTo>
                      <a:pt x="130" y="321"/>
                    </a:lnTo>
                    <a:lnTo>
                      <a:pt x="137" y="278"/>
                    </a:lnTo>
                    <a:lnTo>
                      <a:pt x="143" y="236"/>
                    </a:lnTo>
                    <a:lnTo>
                      <a:pt x="148" y="197"/>
                    </a:lnTo>
                    <a:lnTo>
                      <a:pt x="153" y="161"/>
                    </a:lnTo>
                    <a:lnTo>
                      <a:pt x="158" y="127"/>
                    </a:lnTo>
                    <a:lnTo>
                      <a:pt x="163" y="98"/>
                    </a:lnTo>
                    <a:lnTo>
                      <a:pt x="167" y="71"/>
                    </a:lnTo>
                    <a:lnTo>
                      <a:pt x="170" y="48"/>
                    </a:lnTo>
                    <a:lnTo>
                      <a:pt x="172" y="29"/>
                    </a:lnTo>
                    <a:lnTo>
                      <a:pt x="175" y="16"/>
                    </a:lnTo>
                    <a:lnTo>
                      <a:pt x="176" y="6"/>
                    </a:lnTo>
                    <a:lnTo>
                      <a:pt x="176" y="5"/>
                    </a:lnTo>
                    <a:lnTo>
                      <a:pt x="146" y="0"/>
                    </a:lnTo>
                    <a:lnTo>
                      <a:pt x="146" y="4"/>
                    </a:lnTo>
                    <a:lnTo>
                      <a:pt x="144" y="10"/>
                    </a:lnTo>
                    <a:lnTo>
                      <a:pt x="142" y="24"/>
                    </a:lnTo>
                    <a:lnTo>
                      <a:pt x="139" y="43"/>
                    </a:lnTo>
                    <a:lnTo>
                      <a:pt x="137" y="65"/>
                    </a:lnTo>
                    <a:lnTo>
                      <a:pt x="133" y="92"/>
                    </a:lnTo>
                    <a:lnTo>
                      <a:pt x="128" y="122"/>
                    </a:lnTo>
                    <a:lnTo>
                      <a:pt x="123" y="155"/>
                    </a:lnTo>
                    <a:lnTo>
                      <a:pt x="117" y="192"/>
                    </a:lnTo>
                    <a:lnTo>
                      <a:pt x="112" y="231"/>
                    </a:lnTo>
                    <a:lnTo>
                      <a:pt x="106" y="272"/>
                    </a:lnTo>
                    <a:lnTo>
                      <a:pt x="99" y="315"/>
                    </a:lnTo>
                    <a:lnTo>
                      <a:pt x="93" y="360"/>
                    </a:lnTo>
                    <a:lnTo>
                      <a:pt x="87" y="405"/>
                    </a:lnTo>
                    <a:lnTo>
                      <a:pt x="80" y="452"/>
                    </a:lnTo>
                    <a:lnTo>
                      <a:pt x="74" y="499"/>
                    </a:lnTo>
                    <a:lnTo>
                      <a:pt x="66" y="545"/>
                    </a:lnTo>
                    <a:lnTo>
                      <a:pt x="60" y="592"/>
                    </a:lnTo>
                    <a:lnTo>
                      <a:pt x="53" y="637"/>
                    </a:lnTo>
                    <a:lnTo>
                      <a:pt x="47" y="682"/>
                    </a:lnTo>
                    <a:lnTo>
                      <a:pt x="41" y="725"/>
                    </a:lnTo>
                    <a:lnTo>
                      <a:pt x="34" y="765"/>
                    </a:lnTo>
                    <a:lnTo>
                      <a:pt x="29" y="804"/>
                    </a:lnTo>
                    <a:lnTo>
                      <a:pt x="24" y="840"/>
                    </a:lnTo>
                    <a:lnTo>
                      <a:pt x="19" y="874"/>
                    </a:lnTo>
                    <a:lnTo>
                      <a:pt x="14" y="905"/>
                    </a:lnTo>
                    <a:lnTo>
                      <a:pt x="10" y="930"/>
                    </a:lnTo>
                    <a:lnTo>
                      <a:pt x="6" y="953"/>
                    </a:lnTo>
                    <a:lnTo>
                      <a:pt x="4" y="972"/>
                    </a:lnTo>
                    <a:lnTo>
                      <a:pt x="2" y="984"/>
                    </a:lnTo>
                    <a:lnTo>
                      <a:pt x="1" y="991"/>
                    </a:lnTo>
                    <a:lnTo>
                      <a:pt x="28" y="988"/>
                    </a:lnTo>
                    <a:lnTo>
                      <a:pt x="30" y="993"/>
                    </a:lnTo>
                    <a:lnTo>
                      <a:pt x="28" y="988"/>
                    </a:lnTo>
                    <a:lnTo>
                      <a:pt x="18" y="981"/>
                    </a:lnTo>
                    <a:lnTo>
                      <a:pt x="6" y="984"/>
                    </a:lnTo>
                    <a:lnTo>
                      <a:pt x="0" y="993"/>
                    </a:lnTo>
                    <a:lnTo>
                      <a:pt x="2" y="1007"/>
                    </a:lnTo>
                    <a:lnTo>
                      <a:pt x="0" y="1001"/>
                    </a:lnTo>
                    <a:close/>
                  </a:path>
                </a:pathLst>
              </a:custGeom>
              <a:solidFill>
                <a:srgbClr val="000000"/>
              </a:solidFill>
              <a:ln w="9525">
                <a:noFill/>
                <a:round/>
              </a:ln>
            </p:spPr>
            <p:txBody>
              <a:bodyPr/>
              <a:lstStyle/>
              <a:p>
                <a:endParaRPr lang="zh-CN" altLang="en-US"/>
              </a:p>
            </p:txBody>
          </p:sp>
          <p:sp>
            <p:nvSpPr>
              <p:cNvPr id="32848" name="Freeform 1097"/>
              <p:cNvSpPr/>
              <p:nvPr/>
            </p:nvSpPr>
            <p:spPr bwMode="auto">
              <a:xfrm>
                <a:off x="3776" y="2056"/>
                <a:ext cx="8" cy="16"/>
              </a:xfrm>
              <a:custGeom>
                <a:avLst/>
                <a:gdLst>
                  <a:gd name="T0" fmla="*/ 0 w 17"/>
                  <a:gd name="T1" fmla="*/ 0 h 32"/>
                  <a:gd name="T2" fmla="*/ 0 w 17"/>
                  <a:gd name="T3" fmla="*/ 1 h 32"/>
                  <a:gd name="T4" fmla="*/ 0 w 17"/>
                  <a:gd name="T5" fmla="*/ 1 h 32"/>
                  <a:gd name="T6" fmla="*/ 0 w 17"/>
                  <a:gd name="T7" fmla="*/ 1 h 32"/>
                  <a:gd name="T8" fmla="*/ 0 w 17"/>
                  <a:gd name="T9" fmla="*/ 1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17" y="0"/>
                    </a:moveTo>
                    <a:lnTo>
                      <a:pt x="5" y="4"/>
                    </a:lnTo>
                    <a:lnTo>
                      <a:pt x="0" y="14"/>
                    </a:lnTo>
                    <a:lnTo>
                      <a:pt x="3" y="26"/>
                    </a:lnTo>
                    <a:lnTo>
                      <a:pt x="14" y="32"/>
                    </a:lnTo>
                    <a:lnTo>
                      <a:pt x="17" y="0"/>
                    </a:lnTo>
                    <a:close/>
                  </a:path>
                </a:pathLst>
              </a:custGeom>
              <a:solidFill>
                <a:srgbClr val="000000"/>
              </a:solidFill>
              <a:ln w="9525">
                <a:noFill/>
                <a:round/>
              </a:ln>
            </p:spPr>
            <p:txBody>
              <a:bodyPr/>
              <a:lstStyle/>
              <a:p>
                <a:endParaRPr lang="zh-CN" altLang="en-US"/>
              </a:p>
            </p:txBody>
          </p:sp>
          <p:sp>
            <p:nvSpPr>
              <p:cNvPr id="32849" name="Freeform 1098"/>
              <p:cNvSpPr/>
              <p:nvPr/>
            </p:nvSpPr>
            <p:spPr bwMode="auto">
              <a:xfrm>
                <a:off x="3783" y="2056"/>
                <a:ext cx="88" cy="70"/>
              </a:xfrm>
              <a:custGeom>
                <a:avLst/>
                <a:gdLst>
                  <a:gd name="T0" fmla="*/ 0 w 177"/>
                  <a:gd name="T1" fmla="*/ 1 h 139"/>
                  <a:gd name="T2" fmla="*/ 0 w 177"/>
                  <a:gd name="T3" fmla="*/ 1 h 139"/>
                  <a:gd name="T4" fmla="*/ 0 w 177"/>
                  <a:gd name="T5" fmla="*/ 1 h 139"/>
                  <a:gd name="T6" fmla="*/ 0 w 177"/>
                  <a:gd name="T7" fmla="*/ 1 h 139"/>
                  <a:gd name="T8" fmla="*/ 0 w 177"/>
                  <a:gd name="T9" fmla="*/ 1 h 139"/>
                  <a:gd name="T10" fmla="*/ 0 w 177"/>
                  <a:gd name="T11" fmla="*/ 1 h 139"/>
                  <a:gd name="T12" fmla="*/ 0 w 177"/>
                  <a:gd name="T13" fmla="*/ 1 h 139"/>
                  <a:gd name="T14" fmla="*/ 0 w 177"/>
                  <a:gd name="T15" fmla="*/ 1 h 139"/>
                  <a:gd name="T16" fmla="*/ 0 w 177"/>
                  <a:gd name="T17" fmla="*/ 0 h 139"/>
                  <a:gd name="T18" fmla="*/ 0 w 177"/>
                  <a:gd name="T19" fmla="*/ 1 h 139"/>
                  <a:gd name="T20" fmla="*/ 0 w 177"/>
                  <a:gd name="T21" fmla="*/ 1 h 139"/>
                  <a:gd name="T22" fmla="*/ 0 w 177"/>
                  <a:gd name="T23" fmla="*/ 1 h 139"/>
                  <a:gd name="T24" fmla="*/ 0 w 177"/>
                  <a:gd name="T25" fmla="*/ 1 h 139"/>
                  <a:gd name="T26" fmla="*/ 0 w 177"/>
                  <a:gd name="T27" fmla="*/ 1 h 139"/>
                  <a:gd name="T28" fmla="*/ 0 w 177"/>
                  <a:gd name="T29" fmla="*/ 1 h 139"/>
                  <a:gd name="T30" fmla="*/ 0 w 177"/>
                  <a:gd name="T31" fmla="*/ 1 h 139"/>
                  <a:gd name="T32" fmla="*/ 0 w 177"/>
                  <a:gd name="T33" fmla="*/ 1 h 139"/>
                  <a:gd name="T34" fmla="*/ 0 w 177"/>
                  <a:gd name="T35" fmla="*/ 1 h 139"/>
                  <a:gd name="T36" fmla="*/ 0 w 177"/>
                  <a:gd name="T37" fmla="*/ 1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139"/>
                  <a:gd name="T59" fmla="*/ 177 w 177"/>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139">
                    <a:moveTo>
                      <a:pt x="177" y="131"/>
                    </a:moveTo>
                    <a:lnTo>
                      <a:pt x="165" y="99"/>
                    </a:lnTo>
                    <a:lnTo>
                      <a:pt x="146" y="73"/>
                    </a:lnTo>
                    <a:lnTo>
                      <a:pt x="127" y="52"/>
                    </a:lnTo>
                    <a:lnTo>
                      <a:pt x="102" y="33"/>
                    </a:lnTo>
                    <a:lnTo>
                      <a:pt x="77" y="20"/>
                    </a:lnTo>
                    <a:lnTo>
                      <a:pt x="51" y="9"/>
                    </a:lnTo>
                    <a:lnTo>
                      <a:pt x="26" y="4"/>
                    </a:lnTo>
                    <a:lnTo>
                      <a:pt x="3" y="0"/>
                    </a:lnTo>
                    <a:lnTo>
                      <a:pt x="0" y="32"/>
                    </a:lnTo>
                    <a:lnTo>
                      <a:pt x="21" y="36"/>
                    </a:lnTo>
                    <a:lnTo>
                      <a:pt x="44" y="41"/>
                    </a:lnTo>
                    <a:lnTo>
                      <a:pt x="64" y="49"/>
                    </a:lnTo>
                    <a:lnTo>
                      <a:pt x="87" y="63"/>
                    </a:lnTo>
                    <a:lnTo>
                      <a:pt x="106" y="76"/>
                    </a:lnTo>
                    <a:lnTo>
                      <a:pt x="123" y="95"/>
                    </a:lnTo>
                    <a:lnTo>
                      <a:pt x="137" y="115"/>
                    </a:lnTo>
                    <a:lnTo>
                      <a:pt x="146" y="139"/>
                    </a:lnTo>
                    <a:lnTo>
                      <a:pt x="177" y="131"/>
                    </a:lnTo>
                    <a:close/>
                  </a:path>
                </a:pathLst>
              </a:custGeom>
              <a:solidFill>
                <a:srgbClr val="000000"/>
              </a:solidFill>
              <a:ln w="9525">
                <a:noFill/>
                <a:round/>
              </a:ln>
            </p:spPr>
            <p:txBody>
              <a:bodyPr/>
              <a:lstStyle/>
              <a:p>
                <a:endParaRPr lang="zh-CN" altLang="en-US"/>
              </a:p>
            </p:txBody>
          </p:sp>
          <p:sp>
            <p:nvSpPr>
              <p:cNvPr id="32850" name="Freeform 1099"/>
              <p:cNvSpPr/>
              <p:nvPr/>
            </p:nvSpPr>
            <p:spPr bwMode="auto">
              <a:xfrm>
                <a:off x="3855" y="2122"/>
                <a:ext cx="16" cy="10"/>
              </a:xfrm>
              <a:custGeom>
                <a:avLst/>
                <a:gdLst>
                  <a:gd name="T0" fmla="*/ 0 w 31"/>
                  <a:gd name="T1" fmla="*/ 1 h 20"/>
                  <a:gd name="T2" fmla="*/ 1 w 31"/>
                  <a:gd name="T3" fmla="*/ 1 h 20"/>
                  <a:gd name="T4" fmla="*/ 1 w 31"/>
                  <a:gd name="T5" fmla="*/ 1 h 20"/>
                  <a:gd name="T6" fmla="*/ 1 w 31"/>
                  <a:gd name="T7" fmla="*/ 1 h 20"/>
                  <a:gd name="T8" fmla="*/ 1 w 31"/>
                  <a:gd name="T9" fmla="*/ 0 h 20"/>
                  <a:gd name="T10" fmla="*/ 0 w 31"/>
                  <a:gd name="T11" fmla="*/ 1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0" y="8"/>
                    </a:moveTo>
                    <a:lnTo>
                      <a:pt x="8" y="19"/>
                    </a:lnTo>
                    <a:lnTo>
                      <a:pt x="19" y="20"/>
                    </a:lnTo>
                    <a:lnTo>
                      <a:pt x="29" y="14"/>
                    </a:lnTo>
                    <a:lnTo>
                      <a:pt x="31" y="0"/>
                    </a:lnTo>
                    <a:lnTo>
                      <a:pt x="0" y="8"/>
                    </a:lnTo>
                    <a:close/>
                  </a:path>
                </a:pathLst>
              </a:custGeom>
              <a:solidFill>
                <a:srgbClr val="000000"/>
              </a:solidFill>
              <a:ln w="9525">
                <a:noFill/>
                <a:round/>
              </a:ln>
            </p:spPr>
            <p:txBody>
              <a:bodyPr/>
              <a:lstStyle/>
              <a:p>
                <a:endParaRPr lang="zh-CN" altLang="en-US"/>
              </a:p>
            </p:txBody>
          </p:sp>
          <p:sp>
            <p:nvSpPr>
              <p:cNvPr id="32851" name="Freeform 1100"/>
              <p:cNvSpPr/>
              <p:nvPr/>
            </p:nvSpPr>
            <p:spPr bwMode="auto">
              <a:xfrm>
                <a:off x="3811" y="2075"/>
                <a:ext cx="15" cy="12"/>
              </a:xfrm>
              <a:custGeom>
                <a:avLst/>
                <a:gdLst>
                  <a:gd name="T0" fmla="*/ 0 w 31"/>
                  <a:gd name="T1" fmla="*/ 1 h 24"/>
                  <a:gd name="T2" fmla="*/ 0 w 31"/>
                  <a:gd name="T3" fmla="*/ 1 h 24"/>
                  <a:gd name="T4" fmla="*/ 0 w 31"/>
                  <a:gd name="T5" fmla="*/ 1 h 24"/>
                  <a:gd name="T6" fmla="*/ 0 w 31"/>
                  <a:gd name="T7" fmla="*/ 1 h 24"/>
                  <a:gd name="T8" fmla="*/ 0 w 31"/>
                  <a:gd name="T9" fmla="*/ 1 h 24"/>
                  <a:gd name="T10" fmla="*/ 0 w 31"/>
                  <a:gd name="T11" fmla="*/ 0 h 24"/>
                  <a:gd name="T12" fmla="*/ 0 w 31"/>
                  <a:gd name="T13" fmla="*/ 0 h 24"/>
                  <a:gd name="T14" fmla="*/ 0 w 31"/>
                  <a:gd name="T15" fmla="*/ 1 h 24"/>
                  <a:gd name="T16" fmla="*/ 0 w 31"/>
                  <a:gd name="T17" fmla="*/ 1 h 24"/>
                  <a:gd name="T18" fmla="*/ 0 w 31"/>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
                  <a:gd name="T32" fmla="*/ 31 w 3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
                    <a:moveTo>
                      <a:pt x="29" y="24"/>
                    </a:moveTo>
                    <a:lnTo>
                      <a:pt x="31" y="18"/>
                    </a:lnTo>
                    <a:lnTo>
                      <a:pt x="30" y="11"/>
                    </a:lnTo>
                    <a:lnTo>
                      <a:pt x="27" y="6"/>
                    </a:lnTo>
                    <a:lnTo>
                      <a:pt x="22" y="2"/>
                    </a:lnTo>
                    <a:lnTo>
                      <a:pt x="17" y="0"/>
                    </a:lnTo>
                    <a:lnTo>
                      <a:pt x="11" y="0"/>
                    </a:lnTo>
                    <a:lnTo>
                      <a:pt x="6" y="3"/>
                    </a:lnTo>
                    <a:lnTo>
                      <a:pt x="0" y="8"/>
                    </a:lnTo>
                    <a:lnTo>
                      <a:pt x="29" y="24"/>
                    </a:lnTo>
                    <a:close/>
                  </a:path>
                </a:pathLst>
              </a:custGeom>
              <a:solidFill>
                <a:srgbClr val="000000"/>
              </a:solidFill>
              <a:ln w="9525">
                <a:noFill/>
                <a:round/>
              </a:ln>
            </p:spPr>
            <p:txBody>
              <a:bodyPr/>
              <a:lstStyle/>
              <a:p>
                <a:endParaRPr lang="zh-CN" altLang="en-US"/>
              </a:p>
            </p:txBody>
          </p:sp>
          <p:sp>
            <p:nvSpPr>
              <p:cNvPr id="32852" name="Freeform 1101"/>
              <p:cNvSpPr/>
              <p:nvPr/>
            </p:nvSpPr>
            <p:spPr bwMode="auto">
              <a:xfrm>
                <a:off x="3800" y="2079"/>
                <a:ext cx="25" cy="29"/>
              </a:xfrm>
              <a:custGeom>
                <a:avLst/>
                <a:gdLst>
                  <a:gd name="T0" fmla="*/ 1 w 50"/>
                  <a:gd name="T1" fmla="*/ 0 h 59"/>
                  <a:gd name="T2" fmla="*/ 1 w 50"/>
                  <a:gd name="T3" fmla="*/ 0 h 59"/>
                  <a:gd name="T4" fmla="*/ 1 w 50"/>
                  <a:gd name="T5" fmla="*/ 0 h 59"/>
                  <a:gd name="T6" fmla="*/ 1 w 50"/>
                  <a:gd name="T7" fmla="*/ 0 h 59"/>
                  <a:gd name="T8" fmla="*/ 0 w 50"/>
                  <a:gd name="T9" fmla="*/ 0 h 59"/>
                  <a:gd name="T10" fmla="*/ 1 w 50"/>
                  <a:gd name="T11" fmla="*/ 0 h 59"/>
                  <a:gd name="T12" fmla="*/ 0 60000 65536"/>
                  <a:gd name="T13" fmla="*/ 0 60000 65536"/>
                  <a:gd name="T14" fmla="*/ 0 60000 65536"/>
                  <a:gd name="T15" fmla="*/ 0 60000 65536"/>
                  <a:gd name="T16" fmla="*/ 0 60000 65536"/>
                  <a:gd name="T17" fmla="*/ 0 60000 65536"/>
                  <a:gd name="T18" fmla="*/ 0 w 50"/>
                  <a:gd name="T19" fmla="*/ 0 h 59"/>
                  <a:gd name="T20" fmla="*/ 50 w 5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0" h="59">
                    <a:moveTo>
                      <a:pt x="14" y="51"/>
                    </a:moveTo>
                    <a:lnTo>
                      <a:pt x="28" y="59"/>
                    </a:lnTo>
                    <a:lnTo>
                      <a:pt x="50" y="16"/>
                    </a:lnTo>
                    <a:lnTo>
                      <a:pt x="21" y="0"/>
                    </a:lnTo>
                    <a:lnTo>
                      <a:pt x="0" y="43"/>
                    </a:lnTo>
                    <a:lnTo>
                      <a:pt x="14" y="51"/>
                    </a:lnTo>
                    <a:close/>
                  </a:path>
                </a:pathLst>
              </a:custGeom>
              <a:solidFill>
                <a:srgbClr val="000000"/>
              </a:solidFill>
              <a:ln w="9525">
                <a:noFill/>
                <a:round/>
              </a:ln>
            </p:spPr>
            <p:txBody>
              <a:bodyPr/>
              <a:lstStyle/>
              <a:p>
                <a:endParaRPr lang="zh-CN" altLang="en-US"/>
              </a:p>
            </p:txBody>
          </p:sp>
          <p:sp>
            <p:nvSpPr>
              <p:cNvPr id="32853" name="Freeform 1102"/>
              <p:cNvSpPr/>
              <p:nvPr/>
            </p:nvSpPr>
            <p:spPr bwMode="auto">
              <a:xfrm>
                <a:off x="3799" y="2100"/>
                <a:ext cx="15" cy="12"/>
              </a:xfrm>
              <a:custGeom>
                <a:avLst/>
                <a:gdLst>
                  <a:gd name="T0" fmla="*/ 0 w 31"/>
                  <a:gd name="T1" fmla="*/ 0 h 24"/>
                  <a:gd name="T2" fmla="*/ 0 w 31"/>
                  <a:gd name="T3" fmla="*/ 1 h 24"/>
                  <a:gd name="T4" fmla="*/ 0 w 31"/>
                  <a:gd name="T5" fmla="*/ 1 h 24"/>
                  <a:gd name="T6" fmla="*/ 0 w 31"/>
                  <a:gd name="T7" fmla="*/ 1 h 24"/>
                  <a:gd name="T8" fmla="*/ 0 w 31"/>
                  <a:gd name="T9" fmla="*/ 1 h 24"/>
                  <a:gd name="T10" fmla="*/ 0 w 31"/>
                  <a:gd name="T11" fmla="*/ 1 h 24"/>
                  <a:gd name="T12" fmla="*/ 0 w 31"/>
                  <a:gd name="T13" fmla="*/ 1 h 24"/>
                  <a:gd name="T14" fmla="*/ 0 w 31"/>
                  <a:gd name="T15" fmla="*/ 1 h 24"/>
                  <a:gd name="T16" fmla="*/ 0 w 31"/>
                  <a:gd name="T17" fmla="*/ 1 h 24"/>
                  <a:gd name="T18" fmla="*/ 0 w 31"/>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
                  <a:gd name="T32" fmla="*/ 31 w 3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
                    <a:moveTo>
                      <a:pt x="3" y="0"/>
                    </a:moveTo>
                    <a:lnTo>
                      <a:pt x="0" y="7"/>
                    </a:lnTo>
                    <a:lnTo>
                      <a:pt x="1" y="14"/>
                    </a:lnTo>
                    <a:lnTo>
                      <a:pt x="4" y="19"/>
                    </a:lnTo>
                    <a:lnTo>
                      <a:pt x="9" y="22"/>
                    </a:lnTo>
                    <a:lnTo>
                      <a:pt x="14" y="24"/>
                    </a:lnTo>
                    <a:lnTo>
                      <a:pt x="21" y="24"/>
                    </a:lnTo>
                    <a:lnTo>
                      <a:pt x="26" y="22"/>
                    </a:lnTo>
                    <a:lnTo>
                      <a:pt x="31" y="16"/>
                    </a:lnTo>
                    <a:lnTo>
                      <a:pt x="3" y="0"/>
                    </a:lnTo>
                    <a:close/>
                  </a:path>
                </a:pathLst>
              </a:custGeom>
              <a:solidFill>
                <a:srgbClr val="000000"/>
              </a:solidFill>
              <a:ln w="9525">
                <a:noFill/>
                <a:round/>
              </a:ln>
            </p:spPr>
            <p:txBody>
              <a:bodyPr/>
              <a:lstStyle/>
              <a:p>
                <a:endParaRPr lang="zh-CN" altLang="en-US"/>
              </a:p>
            </p:txBody>
          </p:sp>
          <p:sp>
            <p:nvSpPr>
              <p:cNvPr id="32854" name="Freeform 1103"/>
              <p:cNvSpPr/>
              <p:nvPr/>
            </p:nvSpPr>
            <p:spPr bwMode="auto">
              <a:xfrm>
                <a:off x="3758" y="1527"/>
                <a:ext cx="1029" cy="576"/>
              </a:xfrm>
              <a:custGeom>
                <a:avLst/>
                <a:gdLst>
                  <a:gd name="T0" fmla="*/ 1 w 2058"/>
                  <a:gd name="T1" fmla="*/ 1 h 1153"/>
                  <a:gd name="T2" fmla="*/ 1 w 2058"/>
                  <a:gd name="T3" fmla="*/ 1 h 1153"/>
                  <a:gd name="T4" fmla="*/ 1 w 2058"/>
                  <a:gd name="T5" fmla="*/ 1 h 1153"/>
                  <a:gd name="T6" fmla="*/ 1 w 2058"/>
                  <a:gd name="T7" fmla="*/ 1 h 1153"/>
                  <a:gd name="T8" fmla="*/ 1 w 2058"/>
                  <a:gd name="T9" fmla="*/ 1 h 1153"/>
                  <a:gd name="T10" fmla="*/ 1 w 2058"/>
                  <a:gd name="T11" fmla="*/ 1 h 1153"/>
                  <a:gd name="T12" fmla="*/ 1 w 2058"/>
                  <a:gd name="T13" fmla="*/ 1 h 1153"/>
                  <a:gd name="T14" fmla="*/ 1 w 2058"/>
                  <a:gd name="T15" fmla="*/ 0 h 1153"/>
                  <a:gd name="T16" fmla="*/ 1 w 2058"/>
                  <a:gd name="T17" fmla="*/ 0 h 1153"/>
                  <a:gd name="T18" fmla="*/ 1 w 2058"/>
                  <a:gd name="T19" fmla="*/ 0 h 1153"/>
                  <a:gd name="T20" fmla="*/ 1 w 2058"/>
                  <a:gd name="T21" fmla="*/ 0 h 1153"/>
                  <a:gd name="T22" fmla="*/ 1 w 2058"/>
                  <a:gd name="T23" fmla="*/ 0 h 1153"/>
                  <a:gd name="T24" fmla="*/ 1 w 2058"/>
                  <a:gd name="T25" fmla="*/ 0 h 1153"/>
                  <a:gd name="T26" fmla="*/ 1 w 2058"/>
                  <a:gd name="T27" fmla="*/ 0 h 1153"/>
                  <a:gd name="T28" fmla="*/ 1 w 2058"/>
                  <a:gd name="T29" fmla="*/ 0 h 1153"/>
                  <a:gd name="T30" fmla="*/ 2 w 2058"/>
                  <a:gd name="T31" fmla="*/ 0 h 1153"/>
                  <a:gd name="T32" fmla="*/ 2 w 2058"/>
                  <a:gd name="T33" fmla="*/ 0 h 1153"/>
                  <a:gd name="T34" fmla="*/ 2 w 2058"/>
                  <a:gd name="T35" fmla="*/ 0 h 1153"/>
                  <a:gd name="T36" fmla="*/ 2 w 2058"/>
                  <a:gd name="T37" fmla="*/ 0 h 1153"/>
                  <a:gd name="T38" fmla="*/ 2 w 2058"/>
                  <a:gd name="T39" fmla="*/ 1 h 1153"/>
                  <a:gd name="T40" fmla="*/ 3 w 2058"/>
                  <a:gd name="T41" fmla="*/ 1 h 1153"/>
                  <a:gd name="T42" fmla="*/ 3 w 2058"/>
                  <a:gd name="T43" fmla="*/ 1 h 1153"/>
                  <a:gd name="T44" fmla="*/ 3 w 2058"/>
                  <a:gd name="T45" fmla="*/ 1 h 1153"/>
                  <a:gd name="T46" fmla="*/ 3 w 2058"/>
                  <a:gd name="T47" fmla="*/ 1 h 1153"/>
                  <a:gd name="T48" fmla="*/ 3 w 2058"/>
                  <a:gd name="T49" fmla="*/ 2 h 1153"/>
                  <a:gd name="T50" fmla="*/ 3 w 2058"/>
                  <a:gd name="T51" fmla="*/ 2 h 1153"/>
                  <a:gd name="T52" fmla="*/ 3 w 2058"/>
                  <a:gd name="T53" fmla="*/ 2 h 1153"/>
                  <a:gd name="T54" fmla="*/ 3 w 2058"/>
                  <a:gd name="T55" fmla="*/ 2 h 1153"/>
                  <a:gd name="T56" fmla="*/ 3 w 2058"/>
                  <a:gd name="T57" fmla="*/ 2 h 1153"/>
                  <a:gd name="T58" fmla="*/ 3 w 2058"/>
                  <a:gd name="T59" fmla="*/ 1 h 1153"/>
                  <a:gd name="T60" fmla="*/ 3 w 2058"/>
                  <a:gd name="T61" fmla="*/ 1 h 1153"/>
                  <a:gd name="T62" fmla="*/ 3 w 2058"/>
                  <a:gd name="T63" fmla="*/ 1 h 1153"/>
                  <a:gd name="T64" fmla="*/ 3 w 2058"/>
                  <a:gd name="T65" fmla="*/ 1 h 1153"/>
                  <a:gd name="T66" fmla="*/ 4 w 2058"/>
                  <a:gd name="T67" fmla="*/ 1 h 1153"/>
                  <a:gd name="T68" fmla="*/ 3 w 2058"/>
                  <a:gd name="T69" fmla="*/ 1 h 1153"/>
                  <a:gd name="T70" fmla="*/ 3 w 2058"/>
                  <a:gd name="T71" fmla="*/ 0 h 1153"/>
                  <a:gd name="T72" fmla="*/ 2 w 2058"/>
                  <a:gd name="T73" fmla="*/ 0 h 1153"/>
                  <a:gd name="T74" fmla="*/ 2 w 2058"/>
                  <a:gd name="T75" fmla="*/ 0 h 1153"/>
                  <a:gd name="T76" fmla="*/ 2 w 2058"/>
                  <a:gd name="T77" fmla="*/ 0 h 1153"/>
                  <a:gd name="T78" fmla="*/ 1 w 2058"/>
                  <a:gd name="T79" fmla="*/ 0 h 1153"/>
                  <a:gd name="T80" fmla="*/ 1 w 2058"/>
                  <a:gd name="T81" fmla="*/ 0 h 1153"/>
                  <a:gd name="T82" fmla="*/ 1 w 2058"/>
                  <a:gd name="T83" fmla="*/ 0 h 1153"/>
                  <a:gd name="T84" fmla="*/ 1 w 2058"/>
                  <a:gd name="T85" fmla="*/ 0 h 1153"/>
                  <a:gd name="T86" fmla="*/ 1 w 2058"/>
                  <a:gd name="T87" fmla="*/ 0 h 1153"/>
                  <a:gd name="T88" fmla="*/ 1 w 2058"/>
                  <a:gd name="T89" fmla="*/ 0 h 1153"/>
                  <a:gd name="T90" fmla="*/ 1 w 2058"/>
                  <a:gd name="T91" fmla="*/ 0 h 1153"/>
                  <a:gd name="T92" fmla="*/ 1 w 2058"/>
                  <a:gd name="T93" fmla="*/ 0 h 1153"/>
                  <a:gd name="T94" fmla="*/ 1 w 2058"/>
                  <a:gd name="T95" fmla="*/ 0 h 1153"/>
                  <a:gd name="T96" fmla="*/ 1 w 2058"/>
                  <a:gd name="T97" fmla="*/ 0 h 1153"/>
                  <a:gd name="T98" fmla="*/ 1 w 2058"/>
                  <a:gd name="T99" fmla="*/ 0 h 1153"/>
                  <a:gd name="T100" fmla="*/ 1 w 2058"/>
                  <a:gd name="T101" fmla="*/ 0 h 1153"/>
                  <a:gd name="T102" fmla="*/ 1 w 2058"/>
                  <a:gd name="T103" fmla="*/ 0 h 1153"/>
                  <a:gd name="T104" fmla="*/ 1 w 2058"/>
                  <a:gd name="T105" fmla="*/ 1 h 1153"/>
                  <a:gd name="T106" fmla="*/ 1 w 2058"/>
                  <a:gd name="T107" fmla="*/ 1 h 1153"/>
                  <a:gd name="T108" fmla="*/ 1 w 2058"/>
                  <a:gd name="T109" fmla="*/ 1 h 1153"/>
                  <a:gd name="T110" fmla="*/ 1 w 2058"/>
                  <a:gd name="T111" fmla="*/ 1 h 1153"/>
                  <a:gd name="T112" fmla="*/ 1 w 2058"/>
                  <a:gd name="T113" fmla="*/ 1 h 1153"/>
                  <a:gd name="T114" fmla="*/ 1 w 2058"/>
                  <a:gd name="T115" fmla="*/ 1 h 1153"/>
                  <a:gd name="T116" fmla="*/ 1 w 2058"/>
                  <a:gd name="T117" fmla="*/ 1 h 1153"/>
                  <a:gd name="T118" fmla="*/ 1 w 2058"/>
                  <a:gd name="T119" fmla="*/ 1 h 11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58"/>
                  <a:gd name="T181" fmla="*/ 0 h 1153"/>
                  <a:gd name="T182" fmla="*/ 2058 w 2058"/>
                  <a:gd name="T183" fmla="*/ 1153 h 11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58" h="1153">
                    <a:moveTo>
                      <a:pt x="237" y="1000"/>
                    </a:moveTo>
                    <a:lnTo>
                      <a:pt x="251" y="996"/>
                    </a:lnTo>
                    <a:lnTo>
                      <a:pt x="265" y="990"/>
                    </a:lnTo>
                    <a:lnTo>
                      <a:pt x="277" y="982"/>
                    </a:lnTo>
                    <a:lnTo>
                      <a:pt x="288" y="973"/>
                    </a:lnTo>
                    <a:lnTo>
                      <a:pt x="297" y="962"/>
                    </a:lnTo>
                    <a:lnTo>
                      <a:pt x="306" y="949"/>
                    </a:lnTo>
                    <a:lnTo>
                      <a:pt x="312" y="935"/>
                    </a:lnTo>
                    <a:lnTo>
                      <a:pt x="317" y="919"/>
                    </a:lnTo>
                    <a:lnTo>
                      <a:pt x="320" y="901"/>
                    </a:lnTo>
                    <a:lnTo>
                      <a:pt x="323" y="882"/>
                    </a:lnTo>
                    <a:lnTo>
                      <a:pt x="323" y="860"/>
                    </a:lnTo>
                    <a:lnTo>
                      <a:pt x="321" y="839"/>
                    </a:lnTo>
                    <a:lnTo>
                      <a:pt x="317" y="815"/>
                    </a:lnTo>
                    <a:lnTo>
                      <a:pt x="312" y="789"/>
                    </a:lnTo>
                    <a:lnTo>
                      <a:pt x="305" y="762"/>
                    </a:lnTo>
                    <a:lnTo>
                      <a:pt x="296" y="734"/>
                    </a:lnTo>
                    <a:lnTo>
                      <a:pt x="328" y="713"/>
                    </a:lnTo>
                    <a:lnTo>
                      <a:pt x="351" y="692"/>
                    </a:lnTo>
                    <a:lnTo>
                      <a:pt x="366" y="672"/>
                    </a:lnTo>
                    <a:lnTo>
                      <a:pt x="374" y="652"/>
                    </a:lnTo>
                    <a:lnTo>
                      <a:pt x="375" y="632"/>
                    </a:lnTo>
                    <a:lnTo>
                      <a:pt x="371" y="611"/>
                    </a:lnTo>
                    <a:lnTo>
                      <a:pt x="364" y="589"/>
                    </a:lnTo>
                    <a:lnTo>
                      <a:pt x="351" y="566"/>
                    </a:lnTo>
                    <a:lnTo>
                      <a:pt x="370" y="561"/>
                    </a:lnTo>
                    <a:lnTo>
                      <a:pt x="388" y="553"/>
                    </a:lnTo>
                    <a:lnTo>
                      <a:pt x="403" y="543"/>
                    </a:lnTo>
                    <a:lnTo>
                      <a:pt x="416" y="533"/>
                    </a:lnTo>
                    <a:lnTo>
                      <a:pt x="425" y="519"/>
                    </a:lnTo>
                    <a:lnTo>
                      <a:pt x="431" y="504"/>
                    </a:lnTo>
                    <a:lnTo>
                      <a:pt x="434" y="487"/>
                    </a:lnTo>
                    <a:lnTo>
                      <a:pt x="431" y="468"/>
                    </a:lnTo>
                    <a:lnTo>
                      <a:pt x="454" y="464"/>
                    </a:lnTo>
                    <a:lnTo>
                      <a:pt x="476" y="457"/>
                    </a:lnTo>
                    <a:lnTo>
                      <a:pt x="494" y="449"/>
                    </a:lnTo>
                    <a:lnTo>
                      <a:pt x="509" y="440"/>
                    </a:lnTo>
                    <a:lnTo>
                      <a:pt x="521" y="429"/>
                    </a:lnTo>
                    <a:lnTo>
                      <a:pt x="531" y="416"/>
                    </a:lnTo>
                    <a:lnTo>
                      <a:pt x="539" y="401"/>
                    </a:lnTo>
                    <a:lnTo>
                      <a:pt x="544" y="385"/>
                    </a:lnTo>
                    <a:lnTo>
                      <a:pt x="546" y="367"/>
                    </a:lnTo>
                    <a:lnTo>
                      <a:pt x="546" y="349"/>
                    </a:lnTo>
                    <a:lnTo>
                      <a:pt x="544" y="330"/>
                    </a:lnTo>
                    <a:lnTo>
                      <a:pt x="539" y="310"/>
                    </a:lnTo>
                    <a:lnTo>
                      <a:pt x="531" y="288"/>
                    </a:lnTo>
                    <a:lnTo>
                      <a:pt x="522" y="267"/>
                    </a:lnTo>
                    <a:lnTo>
                      <a:pt x="511" y="244"/>
                    </a:lnTo>
                    <a:lnTo>
                      <a:pt x="497" y="221"/>
                    </a:lnTo>
                    <a:lnTo>
                      <a:pt x="539" y="231"/>
                    </a:lnTo>
                    <a:lnTo>
                      <a:pt x="581" y="241"/>
                    </a:lnTo>
                    <a:lnTo>
                      <a:pt x="623" y="253"/>
                    </a:lnTo>
                    <a:lnTo>
                      <a:pt x="665" y="268"/>
                    </a:lnTo>
                    <a:lnTo>
                      <a:pt x="706" y="283"/>
                    </a:lnTo>
                    <a:lnTo>
                      <a:pt x="749" y="300"/>
                    </a:lnTo>
                    <a:lnTo>
                      <a:pt x="791" y="318"/>
                    </a:lnTo>
                    <a:lnTo>
                      <a:pt x="832" y="337"/>
                    </a:lnTo>
                    <a:lnTo>
                      <a:pt x="874" y="355"/>
                    </a:lnTo>
                    <a:lnTo>
                      <a:pt x="915" y="376"/>
                    </a:lnTo>
                    <a:lnTo>
                      <a:pt x="956" y="396"/>
                    </a:lnTo>
                    <a:lnTo>
                      <a:pt x="997" y="416"/>
                    </a:lnTo>
                    <a:lnTo>
                      <a:pt x="1038" y="436"/>
                    </a:lnTo>
                    <a:lnTo>
                      <a:pt x="1079" y="457"/>
                    </a:lnTo>
                    <a:lnTo>
                      <a:pt x="1120" y="478"/>
                    </a:lnTo>
                    <a:lnTo>
                      <a:pt x="1160" y="498"/>
                    </a:lnTo>
                    <a:lnTo>
                      <a:pt x="1177" y="503"/>
                    </a:lnTo>
                    <a:lnTo>
                      <a:pt x="1185" y="498"/>
                    </a:lnTo>
                    <a:lnTo>
                      <a:pt x="1183" y="486"/>
                    </a:lnTo>
                    <a:lnTo>
                      <a:pt x="1176" y="467"/>
                    </a:lnTo>
                    <a:lnTo>
                      <a:pt x="1163" y="444"/>
                    </a:lnTo>
                    <a:lnTo>
                      <a:pt x="1146" y="419"/>
                    </a:lnTo>
                    <a:lnTo>
                      <a:pt x="1130" y="393"/>
                    </a:lnTo>
                    <a:lnTo>
                      <a:pt x="1112" y="369"/>
                    </a:lnTo>
                    <a:lnTo>
                      <a:pt x="1167" y="389"/>
                    </a:lnTo>
                    <a:lnTo>
                      <a:pt x="1221" y="409"/>
                    </a:lnTo>
                    <a:lnTo>
                      <a:pt x="1272" y="429"/>
                    </a:lnTo>
                    <a:lnTo>
                      <a:pt x="1323" y="451"/>
                    </a:lnTo>
                    <a:lnTo>
                      <a:pt x="1373" y="471"/>
                    </a:lnTo>
                    <a:lnTo>
                      <a:pt x="1420" y="494"/>
                    </a:lnTo>
                    <a:lnTo>
                      <a:pt x="1467" y="515"/>
                    </a:lnTo>
                    <a:lnTo>
                      <a:pt x="1512" y="538"/>
                    </a:lnTo>
                    <a:lnTo>
                      <a:pt x="1556" y="561"/>
                    </a:lnTo>
                    <a:lnTo>
                      <a:pt x="1598" y="584"/>
                    </a:lnTo>
                    <a:lnTo>
                      <a:pt x="1640" y="608"/>
                    </a:lnTo>
                    <a:lnTo>
                      <a:pt x="1680" y="633"/>
                    </a:lnTo>
                    <a:lnTo>
                      <a:pt x="1718" y="659"/>
                    </a:lnTo>
                    <a:lnTo>
                      <a:pt x="1755" y="684"/>
                    </a:lnTo>
                    <a:lnTo>
                      <a:pt x="1792" y="711"/>
                    </a:lnTo>
                    <a:lnTo>
                      <a:pt x="1827" y="739"/>
                    </a:lnTo>
                    <a:lnTo>
                      <a:pt x="1814" y="772"/>
                    </a:lnTo>
                    <a:lnTo>
                      <a:pt x="1803" y="802"/>
                    </a:lnTo>
                    <a:lnTo>
                      <a:pt x="1790" y="833"/>
                    </a:lnTo>
                    <a:lnTo>
                      <a:pt x="1778" y="862"/>
                    </a:lnTo>
                    <a:lnTo>
                      <a:pt x="1765" y="890"/>
                    </a:lnTo>
                    <a:lnTo>
                      <a:pt x="1754" y="917"/>
                    </a:lnTo>
                    <a:lnTo>
                      <a:pt x="1741" y="942"/>
                    </a:lnTo>
                    <a:lnTo>
                      <a:pt x="1730" y="968"/>
                    </a:lnTo>
                    <a:lnTo>
                      <a:pt x="1717" y="992"/>
                    </a:lnTo>
                    <a:lnTo>
                      <a:pt x="1704" y="1016"/>
                    </a:lnTo>
                    <a:lnTo>
                      <a:pt x="1691" y="1040"/>
                    </a:lnTo>
                    <a:lnTo>
                      <a:pt x="1678" y="1063"/>
                    </a:lnTo>
                    <a:lnTo>
                      <a:pt x="1664" y="1086"/>
                    </a:lnTo>
                    <a:lnTo>
                      <a:pt x="1652" y="1109"/>
                    </a:lnTo>
                    <a:lnTo>
                      <a:pt x="1638" y="1130"/>
                    </a:lnTo>
                    <a:lnTo>
                      <a:pt x="1623" y="1153"/>
                    </a:lnTo>
                    <a:lnTo>
                      <a:pt x="1639" y="1152"/>
                    </a:lnTo>
                    <a:lnTo>
                      <a:pt x="1653" y="1148"/>
                    </a:lnTo>
                    <a:lnTo>
                      <a:pt x="1666" y="1142"/>
                    </a:lnTo>
                    <a:lnTo>
                      <a:pt x="1677" y="1134"/>
                    </a:lnTo>
                    <a:lnTo>
                      <a:pt x="1689" y="1125"/>
                    </a:lnTo>
                    <a:lnTo>
                      <a:pt x="1699" y="1113"/>
                    </a:lnTo>
                    <a:lnTo>
                      <a:pt x="1709" y="1099"/>
                    </a:lnTo>
                    <a:lnTo>
                      <a:pt x="1719" y="1086"/>
                    </a:lnTo>
                    <a:lnTo>
                      <a:pt x="1750" y="1076"/>
                    </a:lnTo>
                    <a:lnTo>
                      <a:pt x="1780" y="1063"/>
                    </a:lnTo>
                    <a:lnTo>
                      <a:pt x="1808" y="1047"/>
                    </a:lnTo>
                    <a:lnTo>
                      <a:pt x="1831" y="1028"/>
                    </a:lnTo>
                    <a:lnTo>
                      <a:pt x="1850" y="1008"/>
                    </a:lnTo>
                    <a:lnTo>
                      <a:pt x="1860" y="986"/>
                    </a:lnTo>
                    <a:lnTo>
                      <a:pt x="1863" y="965"/>
                    </a:lnTo>
                    <a:lnTo>
                      <a:pt x="1854" y="943"/>
                    </a:lnTo>
                    <a:lnTo>
                      <a:pt x="1879" y="942"/>
                    </a:lnTo>
                    <a:lnTo>
                      <a:pt x="1900" y="934"/>
                    </a:lnTo>
                    <a:lnTo>
                      <a:pt x="1918" y="921"/>
                    </a:lnTo>
                    <a:lnTo>
                      <a:pt x="1930" y="905"/>
                    </a:lnTo>
                    <a:lnTo>
                      <a:pt x="1939" y="886"/>
                    </a:lnTo>
                    <a:lnTo>
                      <a:pt x="1946" y="866"/>
                    </a:lnTo>
                    <a:lnTo>
                      <a:pt x="1950" y="847"/>
                    </a:lnTo>
                    <a:lnTo>
                      <a:pt x="1951" y="831"/>
                    </a:lnTo>
                    <a:lnTo>
                      <a:pt x="1979" y="820"/>
                    </a:lnTo>
                    <a:lnTo>
                      <a:pt x="2003" y="804"/>
                    </a:lnTo>
                    <a:lnTo>
                      <a:pt x="2023" y="782"/>
                    </a:lnTo>
                    <a:lnTo>
                      <a:pt x="2038" y="757"/>
                    </a:lnTo>
                    <a:lnTo>
                      <a:pt x="2049" y="729"/>
                    </a:lnTo>
                    <a:lnTo>
                      <a:pt x="2056" y="699"/>
                    </a:lnTo>
                    <a:lnTo>
                      <a:pt x="2058" y="670"/>
                    </a:lnTo>
                    <a:lnTo>
                      <a:pt x="2056" y="641"/>
                    </a:lnTo>
                    <a:lnTo>
                      <a:pt x="2003" y="620"/>
                    </a:lnTo>
                    <a:lnTo>
                      <a:pt x="1951" y="598"/>
                    </a:lnTo>
                    <a:lnTo>
                      <a:pt x="1897" y="578"/>
                    </a:lnTo>
                    <a:lnTo>
                      <a:pt x="1845" y="557"/>
                    </a:lnTo>
                    <a:lnTo>
                      <a:pt x="1791" y="537"/>
                    </a:lnTo>
                    <a:lnTo>
                      <a:pt x="1739" y="517"/>
                    </a:lnTo>
                    <a:lnTo>
                      <a:pt x="1685" y="496"/>
                    </a:lnTo>
                    <a:lnTo>
                      <a:pt x="1632" y="476"/>
                    </a:lnTo>
                    <a:lnTo>
                      <a:pt x="1579" y="457"/>
                    </a:lnTo>
                    <a:lnTo>
                      <a:pt x="1526" y="437"/>
                    </a:lnTo>
                    <a:lnTo>
                      <a:pt x="1473" y="419"/>
                    </a:lnTo>
                    <a:lnTo>
                      <a:pt x="1419" y="398"/>
                    </a:lnTo>
                    <a:lnTo>
                      <a:pt x="1366" y="380"/>
                    </a:lnTo>
                    <a:lnTo>
                      <a:pt x="1313" y="359"/>
                    </a:lnTo>
                    <a:lnTo>
                      <a:pt x="1259" y="341"/>
                    </a:lnTo>
                    <a:lnTo>
                      <a:pt x="1205" y="322"/>
                    </a:lnTo>
                    <a:lnTo>
                      <a:pt x="1153" y="302"/>
                    </a:lnTo>
                    <a:lnTo>
                      <a:pt x="1099" y="283"/>
                    </a:lnTo>
                    <a:lnTo>
                      <a:pt x="1045" y="264"/>
                    </a:lnTo>
                    <a:lnTo>
                      <a:pt x="992" y="244"/>
                    </a:lnTo>
                    <a:lnTo>
                      <a:pt x="939" y="225"/>
                    </a:lnTo>
                    <a:lnTo>
                      <a:pt x="885" y="205"/>
                    </a:lnTo>
                    <a:lnTo>
                      <a:pt x="832" y="185"/>
                    </a:lnTo>
                    <a:lnTo>
                      <a:pt x="779" y="166"/>
                    </a:lnTo>
                    <a:lnTo>
                      <a:pt x="726" y="146"/>
                    </a:lnTo>
                    <a:lnTo>
                      <a:pt x="673" y="126"/>
                    </a:lnTo>
                    <a:lnTo>
                      <a:pt x="619" y="106"/>
                    </a:lnTo>
                    <a:lnTo>
                      <a:pt x="566" y="84"/>
                    </a:lnTo>
                    <a:lnTo>
                      <a:pt x="513" y="64"/>
                    </a:lnTo>
                    <a:lnTo>
                      <a:pt x="461" y="43"/>
                    </a:lnTo>
                    <a:lnTo>
                      <a:pt x="407" y="21"/>
                    </a:lnTo>
                    <a:lnTo>
                      <a:pt x="355" y="0"/>
                    </a:lnTo>
                    <a:lnTo>
                      <a:pt x="320" y="2"/>
                    </a:lnTo>
                    <a:lnTo>
                      <a:pt x="287" y="6"/>
                    </a:lnTo>
                    <a:lnTo>
                      <a:pt x="256" y="10"/>
                    </a:lnTo>
                    <a:lnTo>
                      <a:pt x="227" y="16"/>
                    </a:lnTo>
                    <a:lnTo>
                      <a:pt x="200" y="22"/>
                    </a:lnTo>
                    <a:lnTo>
                      <a:pt x="174" y="30"/>
                    </a:lnTo>
                    <a:lnTo>
                      <a:pt x="151" y="39"/>
                    </a:lnTo>
                    <a:lnTo>
                      <a:pt x="128" y="49"/>
                    </a:lnTo>
                    <a:lnTo>
                      <a:pt x="108" y="60"/>
                    </a:lnTo>
                    <a:lnTo>
                      <a:pt x="90" y="73"/>
                    </a:lnTo>
                    <a:lnTo>
                      <a:pt x="72" y="87"/>
                    </a:lnTo>
                    <a:lnTo>
                      <a:pt x="57" y="103"/>
                    </a:lnTo>
                    <a:lnTo>
                      <a:pt x="41" y="120"/>
                    </a:lnTo>
                    <a:lnTo>
                      <a:pt x="28" y="139"/>
                    </a:lnTo>
                    <a:lnTo>
                      <a:pt x="17" y="159"/>
                    </a:lnTo>
                    <a:lnTo>
                      <a:pt x="5" y="182"/>
                    </a:lnTo>
                    <a:lnTo>
                      <a:pt x="0" y="200"/>
                    </a:lnTo>
                    <a:lnTo>
                      <a:pt x="0" y="216"/>
                    </a:lnTo>
                    <a:lnTo>
                      <a:pt x="5" y="232"/>
                    </a:lnTo>
                    <a:lnTo>
                      <a:pt x="12" y="247"/>
                    </a:lnTo>
                    <a:lnTo>
                      <a:pt x="23" y="261"/>
                    </a:lnTo>
                    <a:lnTo>
                      <a:pt x="36" y="275"/>
                    </a:lnTo>
                    <a:lnTo>
                      <a:pt x="50" y="290"/>
                    </a:lnTo>
                    <a:lnTo>
                      <a:pt x="65" y="303"/>
                    </a:lnTo>
                    <a:lnTo>
                      <a:pt x="82" y="316"/>
                    </a:lnTo>
                    <a:lnTo>
                      <a:pt x="99" y="331"/>
                    </a:lnTo>
                    <a:lnTo>
                      <a:pt x="114" y="346"/>
                    </a:lnTo>
                    <a:lnTo>
                      <a:pt x="128" y="361"/>
                    </a:lnTo>
                    <a:lnTo>
                      <a:pt x="141" y="377"/>
                    </a:lnTo>
                    <a:lnTo>
                      <a:pt x="151" y="394"/>
                    </a:lnTo>
                    <a:lnTo>
                      <a:pt x="159" y="412"/>
                    </a:lnTo>
                    <a:lnTo>
                      <a:pt x="163" y="431"/>
                    </a:lnTo>
                    <a:lnTo>
                      <a:pt x="156" y="441"/>
                    </a:lnTo>
                    <a:lnTo>
                      <a:pt x="141" y="441"/>
                    </a:lnTo>
                    <a:lnTo>
                      <a:pt x="118" y="437"/>
                    </a:lnTo>
                    <a:lnTo>
                      <a:pt x="92" y="431"/>
                    </a:lnTo>
                    <a:lnTo>
                      <a:pt x="68" y="427"/>
                    </a:lnTo>
                    <a:lnTo>
                      <a:pt x="46" y="431"/>
                    </a:lnTo>
                    <a:lnTo>
                      <a:pt x="34" y="445"/>
                    </a:lnTo>
                    <a:lnTo>
                      <a:pt x="32" y="475"/>
                    </a:lnTo>
                    <a:lnTo>
                      <a:pt x="40" y="498"/>
                    </a:lnTo>
                    <a:lnTo>
                      <a:pt x="54" y="518"/>
                    </a:lnTo>
                    <a:lnTo>
                      <a:pt x="72" y="537"/>
                    </a:lnTo>
                    <a:lnTo>
                      <a:pt x="91" y="554"/>
                    </a:lnTo>
                    <a:lnTo>
                      <a:pt x="110" y="572"/>
                    </a:lnTo>
                    <a:lnTo>
                      <a:pt x="127" y="590"/>
                    </a:lnTo>
                    <a:lnTo>
                      <a:pt x="138" y="611"/>
                    </a:lnTo>
                    <a:lnTo>
                      <a:pt x="142" y="633"/>
                    </a:lnTo>
                    <a:lnTo>
                      <a:pt x="137" y="643"/>
                    </a:lnTo>
                    <a:lnTo>
                      <a:pt x="124" y="641"/>
                    </a:lnTo>
                    <a:lnTo>
                      <a:pt x="105" y="636"/>
                    </a:lnTo>
                    <a:lnTo>
                      <a:pt x="85" y="628"/>
                    </a:lnTo>
                    <a:lnTo>
                      <a:pt x="64" y="624"/>
                    </a:lnTo>
                    <a:lnTo>
                      <a:pt x="48" y="625"/>
                    </a:lnTo>
                    <a:lnTo>
                      <a:pt x="39" y="639"/>
                    </a:lnTo>
                    <a:lnTo>
                      <a:pt x="39" y="668"/>
                    </a:lnTo>
                    <a:lnTo>
                      <a:pt x="44" y="690"/>
                    </a:lnTo>
                    <a:lnTo>
                      <a:pt x="50" y="709"/>
                    </a:lnTo>
                    <a:lnTo>
                      <a:pt x="60" y="726"/>
                    </a:lnTo>
                    <a:lnTo>
                      <a:pt x="71" y="742"/>
                    </a:lnTo>
                    <a:lnTo>
                      <a:pt x="83" y="757"/>
                    </a:lnTo>
                    <a:lnTo>
                      <a:pt x="97" y="772"/>
                    </a:lnTo>
                    <a:lnTo>
                      <a:pt x="112" y="785"/>
                    </a:lnTo>
                    <a:lnTo>
                      <a:pt x="127" y="801"/>
                    </a:lnTo>
                    <a:lnTo>
                      <a:pt x="142" y="817"/>
                    </a:lnTo>
                    <a:lnTo>
                      <a:pt x="158" y="835"/>
                    </a:lnTo>
                    <a:lnTo>
                      <a:pt x="173" y="855"/>
                    </a:lnTo>
                    <a:lnTo>
                      <a:pt x="188" y="876"/>
                    </a:lnTo>
                    <a:lnTo>
                      <a:pt x="202" y="902"/>
                    </a:lnTo>
                    <a:lnTo>
                      <a:pt x="215" y="930"/>
                    </a:lnTo>
                    <a:lnTo>
                      <a:pt x="227" y="964"/>
                    </a:lnTo>
                    <a:lnTo>
                      <a:pt x="237" y="1000"/>
                    </a:lnTo>
                    <a:close/>
                  </a:path>
                </a:pathLst>
              </a:custGeom>
              <a:solidFill>
                <a:srgbClr val="FFFF00"/>
              </a:solidFill>
              <a:ln w="9525">
                <a:noFill/>
                <a:round/>
              </a:ln>
            </p:spPr>
            <p:txBody>
              <a:bodyPr/>
              <a:lstStyle/>
              <a:p>
                <a:endParaRPr lang="zh-CN" altLang="en-US"/>
              </a:p>
            </p:txBody>
          </p:sp>
          <p:sp>
            <p:nvSpPr>
              <p:cNvPr id="32855" name="Freeform 1104"/>
              <p:cNvSpPr/>
              <p:nvPr/>
            </p:nvSpPr>
            <p:spPr bwMode="auto">
              <a:xfrm>
                <a:off x="3875" y="1886"/>
                <a:ext cx="51" cy="149"/>
              </a:xfrm>
              <a:custGeom>
                <a:avLst/>
                <a:gdLst>
                  <a:gd name="T0" fmla="*/ 0 w 104"/>
                  <a:gd name="T1" fmla="*/ 1 h 298"/>
                  <a:gd name="T2" fmla="*/ 0 w 104"/>
                  <a:gd name="T3" fmla="*/ 1 h 298"/>
                  <a:gd name="T4" fmla="*/ 0 w 104"/>
                  <a:gd name="T5" fmla="*/ 1 h 298"/>
                  <a:gd name="T6" fmla="*/ 0 w 104"/>
                  <a:gd name="T7" fmla="*/ 1 h 298"/>
                  <a:gd name="T8" fmla="*/ 0 w 104"/>
                  <a:gd name="T9" fmla="*/ 1 h 298"/>
                  <a:gd name="T10" fmla="*/ 0 w 104"/>
                  <a:gd name="T11" fmla="*/ 1 h 298"/>
                  <a:gd name="T12" fmla="*/ 0 w 104"/>
                  <a:gd name="T13" fmla="*/ 1 h 298"/>
                  <a:gd name="T14" fmla="*/ 0 w 104"/>
                  <a:gd name="T15" fmla="*/ 1 h 298"/>
                  <a:gd name="T16" fmla="*/ 0 w 104"/>
                  <a:gd name="T17" fmla="*/ 1 h 298"/>
                  <a:gd name="T18" fmla="*/ 0 w 104"/>
                  <a:gd name="T19" fmla="*/ 1 h 298"/>
                  <a:gd name="T20" fmla="*/ 0 w 104"/>
                  <a:gd name="T21" fmla="*/ 1 h 298"/>
                  <a:gd name="T22" fmla="*/ 0 w 104"/>
                  <a:gd name="T23" fmla="*/ 1 h 298"/>
                  <a:gd name="T24" fmla="*/ 0 w 104"/>
                  <a:gd name="T25" fmla="*/ 1 h 298"/>
                  <a:gd name="T26" fmla="*/ 0 w 104"/>
                  <a:gd name="T27" fmla="*/ 1 h 298"/>
                  <a:gd name="T28" fmla="*/ 0 w 104"/>
                  <a:gd name="T29" fmla="*/ 1 h 298"/>
                  <a:gd name="T30" fmla="*/ 0 w 104"/>
                  <a:gd name="T31" fmla="*/ 1 h 298"/>
                  <a:gd name="T32" fmla="*/ 0 w 104"/>
                  <a:gd name="T33" fmla="*/ 1 h 298"/>
                  <a:gd name="T34" fmla="*/ 0 w 104"/>
                  <a:gd name="T35" fmla="*/ 1 h 298"/>
                  <a:gd name="T36" fmla="*/ 0 w 104"/>
                  <a:gd name="T37" fmla="*/ 1 h 298"/>
                  <a:gd name="T38" fmla="*/ 0 w 104"/>
                  <a:gd name="T39" fmla="*/ 1 h 298"/>
                  <a:gd name="T40" fmla="*/ 0 w 104"/>
                  <a:gd name="T41" fmla="*/ 1 h 298"/>
                  <a:gd name="T42" fmla="*/ 0 w 104"/>
                  <a:gd name="T43" fmla="*/ 1 h 298"/>
                  <a:gd name="T44" fmla="*/ 0 w 104"/>
                  <a:gd name="T45" fmla="*/ 1 h 298"/>
                  <a:gd name="T46" fmla="*/ 0 w 104"/>
                  <a:gd name="T47" fmla="*/ 1 h 298"/>
                  <a:gd name="T48" fmla="*/ 0 w 104"/>
                  <a:gd name="T49" fmla="*/ 1 h 298"/>
                  <a:gd name="T50" fmla="*/ 0 w 104"/>
                  <a:gd name="T51" fmla="*/ 1 h 298"/>
                  <a:gd name="T52" fmla="*/ 0 w 104"/>
                  <a:gd name="T53" fmla="*/ 1 h 298"/>
                  <a:gd name="T54" fmla="*/ 0 w 104"/>
                  <a:gd name="T55" fmla="*/ 1 h 298"/>
                  <a:gd name="T56" fmla="*/ 0 w 104"/>
                  <a:gd name="T57" fmla="*/ 1 h 298"/>
                  <a:gd name="T58" fmla="*/ 0 w 104"/>
                  <a:gd name="T59" fmla="*/ 1 h 298"/>
                  <a:gd name="T60" fmla="*/ 0 w 104"/>
                  <a:gd name="T61" fmla="*/ 1 h 298"/>
                  <a:gd name="T62" fmla="*/ 0 w 104"/>
                  <a:gd name="T63" fmla="*/ 1 h 298"/>
                  <a:gd name="T64" fmla="*/ 0 w 104"/>
                  <a:gd name="T65" fmla="*/ 1 h 298"/>
                  <a:gd name="T66" fmla="*/ 0 w 104"/>
                  <a:gd name="T67" fmla="*/ 1 h 298"/>
                  <a:gd name="T68" fmla="*/ 0 w 104"/>
                  <a:gd name="T69" fmla="*/ 1 h 298"/>
                  <a:gd name="T70" fmla="*/ 0 w 104"/>
                  <a:gd name="T71" fmla="*/ 1 h 298"/>
                  <a:gd name="T72" fmla="*/ 0 w 104"/>
                  <a:gd name="T73" fmla="*/ 1 h 298"/>
                  <a:gd name="T74" fmla="*/ 0 w 104"/>
                  <a:gd name="T75" fmla="*/ 0 h 298"/>
                  <a:gd name="T76" fmla="*/ 0 w 104"/>
                  <a:gd name="T77" fmla="*/ 0 h 298"/>
                  <a:gd name="T78" fmla="*/ 0 w 104"/>
                  <a:gd name="T79" fmla="*/ 1 h 298"/>
                  <a:gd name="T80" fmla="*/ 0 w 104"/>
                  <a:gd name="T81" fmla="*/ 1 h 298"/>
                  <a:gd name="T82" fmla="*/ 0 w 104"/>
                  <a:gd name="T83" fmla="*/ 1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8"/>
                  <a:gd name="T128" fmla="*/ 104 w 104"/>
                  <a:gd name="T129" fmla="*/ 298 h 2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8">
                    <a:moveTo>
                      <a:pt x="54" y="1"/>
                    </a:moveTo>
                    <a:lnTo>
                      <a:pt x="48" y="21"/>
                    </a:lnTo>
                    <a:lnTo>
                      <a:pt x="55" y="50"/>
                    </a:lnTo>
                    <a:lnTo>
                      <a:pt x="63" y="75"/>
                    </a:lnTo>
                    <a:lnTo>
                      <a:pt x="68" y="99"/>
                    </a:lnTo>
                    <a:lnTo>
                      <a:pt x="72" y="123"/>
                    </a:lnTo>
                    <a:lnTo>
                      <a:pt x="73" y="142"/>
                    </a:lnTo>
                    <a:lnTo>
                      <a:pt x="73" y="162"/>
                    </a:lnTo>
                    <a:lnTo>
                      <a:pt x="71" y="180"/>
                    </a:lnTo>
                    <a:lnTo>
                      <a:pt x="68" y="197"/>
                    </a:lnTo>
                    <a:lnTo>
                      <a:pt x="64" y="211"/>
                    </a:lnTo>
                    <a:lnTo>
                      <a:pt x="59" y="223"/>
                    </a:lnTo>
                    <a:lnTo>
                      <a:pt x="50" y="235"/>
                    </a:lnTo>
                    <a:lnTo>
                      <a:pt x="44" y="243"/>
                    </a:lnTo>
                    <a:lnTo>
                      <a:pt x="34" y="251"/>
                    </a:lnTo>
                    <a:lnTo>
                      <a:pt x="25" y="258"/>
                    </a:lnTo>
                    <a:lnTo>
                      <a:pt x="12" y="262"/>
                    </a:lnTo>
                    <a:lnTo>
                      <a:pt x="0" y="266"/>
                    </a:lnTo>
                    <a:lnTo>
                      <a:pt x="5" y="298"/>
                    </a:lnTo>
                    <a:lnTo>
                      <a:pt x="22" y="294"/>
                    </a:lnTo>
                    <a:lnTo>
                      <a:pt x="37" y="287"/>
                    </a:lnTo>
                    <a:lnTo>
                      <a:pt x="52" y="278"/>
                    </a:lnTo>
                    <a:lnTo>
                      <a:pt x="64" y="267"/>
                    </a:lnTo>
                    <a:lnTo>
                      <a:pt x="76" y="254"/>
                    </a:lnTo>
                    <a:lnTo>
                      <a:pt x="85" y="239"/>
                    </a:lnTo>
                    <a:lnTo>
                      <a:pt x="92" y="224"/>
                    </a:lnTo>
                    <a:lnTo>
                      <a:pt x="99" y="205"/>
                    </a:lnTo>
                    <a:lnTo>
                      <a:pt x="101" y="185"/>
                    </a:lnTo>
                    <a:lnTo>
                      <a:pt x="104" y="165"/>
                    </a:lnTo>
                    <a:lnTo>
                      <a:pt x="104" y="142"/>
                    </a:lnTo>
                    <a:lnTo>
                      <a:pt x="103" y="118"/>
                    </a:lnTo>
                    <a:lnTo>
                      <a:pt x="99" y="94"/>
                    </a:lnTo>
                    <a:lnTo>
                      <a:pt x="94" y="67"/>
                    </a:lnTo>
                    <a:lnTo>
                      <a:pt x="86" y="39"/>
                    </a:lnTo>
                    <a:lnTo>
                      <a:pt x="76" y="11"/>
                    </a:lnTo>
                    <a:lnTo>
                      <a:pt x="69" y="31"/>
                    </a:lnTo>
                    <a:lnTo>
                      <a:pt x="77" y="11"/>
                    </a:lnTo>
                    <a:lnTo>
                      <a:pt x="68" y="0"/>
                    </a:lnTo>
                    <a:lnTo>
                      <a:pt x="57" y="0"/>
                    </a:lnTo>
                    <a:lnTo>
                      <a:pt x="48" y="8"/>
                    </a:lnTo>
                    <a:lnTo>
                      <a:pt x="46" y="21"/>
                    </a:lnTo>
                    <a:lnTo>
                      <a:pt x="54" y="1"/>
                    </a:lnTo>
                    <a:close/>
                  </a:path>
                </a:pathLst>
              </a:custGeom>
              <a:solidFill>
                <a:srgbClr val="000000"/>
              </a:solidFill>
              <a:ln w="9525">
                <a:noFill/>
                <a:round/>
              </a:ln>
            </p:spPr>
            <p:txBody>
              <a:bodyPr/>
              <a:lstStyle/>
              <a:p>
                <a:endParaRPr lang="zh-CN" altLang="en-US"/>
              </a:p>
            </p:txBody>
          </p:sp>
          <p:sp>
            <p:nvSpPr>
              <p:cNvPr id="32856" name="Freeform 1105"/>
              <p:cNvSpPr/>
              <p:nvPr/>
            </p:nvSpPr>
            <p:spPr bwMode="auto">
              <a:xfrm>
                <a:off x="3902" y="1802"/>
                <a:ext cx="51" cy="99"/>
              </a:xfrm>
              <a:custGeom>
                <a:avLst/>
                <a:gdLst>
                  <a:gd name="T0" fmla="*/ 1 w 102"/>
                  <a:gd name="T1" fmla="*/ 0 h 199"/>
                  <a:gd name="T2" fmla="*/ 1 w 102"/>
                  <a:gd name="T3" fmla="*/ 0 h 199"/>
                  <a:gd name="T4" fmla="*/ 1 w 102"/>
                  <a:gd name="T5" fmla="*/ 0 h 199"/>
                  <a:gd name="T6" fmla="*/ 1 w 102"/>
                  <a:gd name="T7" fmla="*/ 0 h 199"/>
                  <a:gd name="T8" fmla="*/ 1 w 102"/>
                  <a:gd name="T9" fmla="*/ 0 h 199"/>
                  <a:gd name="T10" fmla="*/ 1 w 102"/>
                  <a:gd name="T11" fmla="*/ 0 h 199"/>
                  <a:gd name="T12" fmla="*/ 1 w 102"/>
                  <a:gd name="T13" fmla="*/ 0 h 199"/>
                  <a:gd name="T14" fmla="*/ 1 w 102"/>
                  <a:gd name="T15" fmla="*/ 0 h 199"/>
                  <a:gd name="T16" fmla="*/ 1 w 102"/>
                  <a:gd name="T17" fmla="*/ 0 h 199"/>
                  <a:gd name="T18" fmla="*/ 0 w 102"/>
                  <a:gd name="T19" fmla="*/ 0 h 199"/>
                  <a:gd name="T20" fmla="*/ 1 w 102"/>
                  <a:gd name="T21" fmla="*/ 0 h 199"/>
                  <a:gd name="T22" fmla="*/ 1 w 102"/>
                  <a:gd name="T23" fmla="*/ 0 h 199"/>
                  <a:gd name="T24" fmla="*/ 1 w 102"/>
                  <a:gd name="T25" fmla="*/ 0 h 199"/>
                  <a:gd name="T26" fmla="*/ 1 w 102"/>
                  <a:gd name="T27" fmla="*/ 0 h 199"/>
                  <a:gd name="T28" fmla="*/ 1 w 102"/>
                  <a:gd name="T29" fmla="*/ 0 h 199"/>
                  <a:gd name="T30" fmla="*/ 1 w 102"/>
                  <a:gd name="T31" fmla="*/ 0 h 199"/>
                  <a:gd name="T32" fmla="*/ 1 w 102"/>
                  <a:gd name="T33" fmla="*/ 0 h 199"/>
                  <a:gd name="T34" fmla="*/ 1 w 102"/>
                  <a:gd name="T35" fmla="*/ 0 h 199"/>
                  <a:gd name="T36" fmla="*/ 1 w 102"/>
                  <a:gd name="T37" fmla="*/ 0 h 199"/>
                  <a:gd name="T38" fmla="*/ 1 w 102"/>
                  <a:gd name="T39" fmla="*/ 0 h 199"/>
                  <a:gd name="T40" fmla="*/ 1 w 102"/>
                  <a:gd name="T41" fmla="*/ 0 h 199"/>
                  <a:gd name="T42" fmla="*/ 1 w 102"/>
                  <a:gd name="T43" fmla="*/ 0 h 199"/>
                  <a:gd name="T44" fmla="*/ 1 w 102"/>
                  <a:gd name="T45" fmla="*/ 0 h 199"/>
                  <a:gd name="T46" fmla="*/ 1 w 102"/>
                  <a:gd name="T47" fmla="*/ 0 h 199"/>
                  <a:gd name="T48" fmla="*/ 1 w 102"/>
                  <a:gd name="T49" fmla="*/ 0 h 199"/>
                  <a:gd name="T50" fmla="*/ 1 w 102"/>
                  <a:gd name="T51" fmla="*/ 0 h 1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199"/>
                  <a:gd name="T80" fmla="*/ 102 w 102"/>
                  <a:gd name="T81" fmla="*/ 199 h 1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199">
                    <a:moveTo>
                      <a:pt x="59" y="0"/>
                    </a:moveTo>
                    <a:lnTo>
                      <a:pt x="50" y="26"/>
                    </a:lnTo>
                    <a:lnTo>
                      <a:pt x="61" y="46"/>
                    </a:lnTo>
                    <a:lnTo>
                      <a:pt x="68" y="65"/>
                    </a:lnTo>
                    <a:lnTo>
                      <a:pt x="72" y="83"/>
                    </a:lnTo>
                    <a:lnTo>
                      <a:pt x="70" y="98"/>
                    </a:lnTo>
                    <a:lnTo>
                      <a:pt x="65" y="114"/>
                    </a:lnTo>
                    <a:lnTo>
                      <a:pt x="51" y="130"/>
                    </a:lnTo>
                    <a:lnTo>
                      <a:pt x="31" y="149"/>
                    </a:lnTo>
                    <a:lnTo>
                      <a:pt x="0" y="169"/>
                    </a:lnTo>
                    <a:lnTo>
                      <a:pt x="15" y="199"/>
                    </a:lnTo>
                    <a:lnTo>
                      <a:pt x="49" y="176"/>
                    </a:lnTo>
                    <a:lnTo>
                      <a:pt x="74" y="154"/>
                    </a:lnTo>
                    <a:lnTo>
                      <a:pt x="91" y="130"/>
                    </a:lnTo>
                    <a:lnTo>
                      <a:pt x="101" y="106"/>
                    </a:lnTo>
                    <a:lnTo>
                      <a:pt x="102" y="81"/>
                    </a:lnTo>
                    <a:lnTo>
                      <a:pt x="99" y="56"/>
                    </a:lnTo>
                    <a:lnTo>
                      <a:pt x="90" y="32"/>
                    </a:lnTo>
                    <a:lnTo>
                      <a:pt x="76" y="7"/>
                    </a:lnTo>
                    <a:lnTo>
                      <a:pt x="67" y="32"/>
                    </a:lnTo>
                    <a:lnTo>
                      <a:pt x="76" y="8"/>
                    </a:lnTo>
                    <a:lnTo>
                      <a:pt x="65" y="1"/>
                    </a:lnTo>
                    <a:lnTo>
                      <a:pt x="55" y="3"/>
                    </a:lnTo>
                    <a:lnTo>
                      <a:pt x="49" y="12"/>
                    </a:lnTo>
                    <a:lnTo>
                      <a:pt x="50" y="24"/>
                    </a:lnTo>
                    <a:lnTo>
                      <a:pt x="59" y="0"/>
                    </a:lnTo>
                    <a:close/>
                  </a:path>
                </a:pathLst>
              </a:custGeom>
              <a:solidFill>
                <a:srgbClr val="000000"/>
              </a:solidFill>
              <a:ln w="9525">
                <a:noFill/>
                <a:round/>
              </a:ln>
            </p:spPr>
            <p:txBody>
              <a:bodyPr/>
              <a:lstStyle/>
              <a:p>
                <a:endParaRPr lang="zh-CN" altLang="en-US"/>
              </a:p>
            </p:txBody>
          </p:sp>
          <p:sp>
            <p:nvSpPr>
              <p:cNvPr id="32857" name="Freeform 1106"/>
              <p:cNvSpPr/>
              <p:nvPr/>
            </p:nvSpPr>
            <p:spPr bwMode="auto">
              <a:xfrm>
                <a:off x="3931" y="1753"/>
                <a:ext cx="51" cy="65"/>
              </a:xfrm>
              <a:custGeom>
                <a:avLst/>
                <a:gdLst>
                  <a:gd name="T0" fmla="*/ 1 w 102"/>
                  <a:gd name="T1" fmla="*/ 0 h 130"/>
                  <a:gd name="T2" fmla="*/ 1 w 102"/>
                  <a:gd name="T3" fmla="*/ 1 h 130"/>
                  <a:gd name="T4" fmla="*/ 1 w 102"/>
                  <a:gd name="T5" fmla="*/ 1 h 130"/>
                  <a:gd name="T6" fmla="*/ 1 w 102"/>
                  <a:gd name="T7" fmla="*/ 1 h 130"/>
                  <a:gd name="T8" fmla="*/ 1 w 102"/>
                  <a:gd name="T9" fmla="*/ 1 h 130"/>
                  <a:gd name="T10" fmla="*/ 1 w 102"/>
                  <a:gd name="T11" fmla="*/ 1 h 130"/>
                  <a:gd name="T12" fmla="*/ 1 w 102"/>
                  <a:gd name="T13" fmla="*/ 1 h 130"/>
                  <a:gd name="T14" fmla="*/ 1 w 102"/>
                  <a:gd name="T15" fmla="*/ 1 h 130"/>
                  <a:gd name="T16" fmla="*/ 1 w 102"/>
                  <a:gd name="T17" fmla="*/ 1 h 130"/>
                  <a:gd name="T18" fmla="*/ 0 w 102"/>
                  <a:gd name="T19" fmla="*/ 1 h 130"/>
                  <a:gd name="T20" fmla="*/ 1 w 102"/>
                  <a:gd name="T21" fmla="*/ 1 h 130"/>
                  <a:gd name="T22" fmla="*/ 1 w 102"/>
                  <a:gd name="T23" fmla="*/ 1 h 130"/>
                  <a:gd name="T24" fmla="*/ 1 w 102"/>
                  <a:gd name="T25" fmla="*/ 1 h 130"/>
                  <a:gd name="T26" fmla="*/ 1 w 102"/>
                  <a:gd name="T27" fmla="*/ 1 h 130"/>
                  <a:gd name="T28" fmla="*/ 1 w 102"/>
                  <a:gd name="T29" fmla="*/ 1 h 130"/>
                  <a:gd name="T30" fmla="*/ 1 w 102"/>
                  <a:gd name="T31" fmla="*/ 1 h 130"/>
                  <a:gd name="T32" fmla="*/ 1 w 102"/>
                  <a:gd name="T33" fmla="*/ 1 h 130"/>
                  <a:gd name="T34" fmla="*/ 1 w 102"/>
                  <a:gd name="T35" fmla="*/ 1 h 130"/>
                  <a:gd name="T36" fmla="*/ 1 w 102"/>
                  <a:gd name="T37" fmla="*/ 1 h 130"/>
                  <a:gd name="T38" fmla="*/ 1 w 102"/>
                  <a:gd name="T39" fmla="*/ 1 h 130"/>
                  <a:gd name="T40" fmla="*/ 1 w 102"/>
                  <a:gd name="T41" fmla="*/ 1 h 130"/>
                  <a:gd name="T42" fmla="*/ 1 w 102"/>
                  <a:gd name="T43" fmla="*/ 1 h 130"/>
                  <a:gd name="T44" fmla="*/ 1 w 102"/>
                  <a:gd name="T45" fmla="*/ 0 h 130"/>
                  <a:gd name="T46" fmla="*/ 1 w 102"/>
                  <a:gd name="T47" fmla="*/ 1 h 130"/>
                  <a:gd name="T48" fmla="*/ 1 w 102"/>
                  <a:gd name="T49" fmla="*/ 1 h 130"/>
                  <a:gd name="T50" fmla="*/ 1 w 102"/>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130"/>
                  <a:gd name="T80" fmla="*/ 102 w 102"/>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130">
                    <a:moveTo>
                      <a:pt x="83" y="0"/>
                    </a:moveTo>
                    <a:lnTo>
                      <a:pt x="69" y="20"/>
                    </a:lnTo>
                    <a:lnTo>
                      <a:pt x="72" y="35"/>
                    </a:lnTo>
                    <a:lnTo>
                      <a:pt x="69" y="47"/>
                    </a:lnTo>
                    <a:lnTo>
                      <a:pt x="64" y="59"/>
                    </a:lnTo>
                    <a:lnTo>
                      <a:pt x="57" y="70"/>
                    </a:lnTo>
                    <a:lnTo>
                      <a:pt x="47" y="78"/>
                    </a:lnTo>
                    <a:lnTo>
                      <a:pt x="34" y="86"/>
                    </a:lnTo>
                    <a:lnTo>
                      <a:pt x="18" y="93"/>
                    </a:lnTo>
                    <a:lnTo>
                      <a:pt x="0" y="98"/>
                    </a:lnTo>
                    <a:lnTo>
                      <a:pt x="8" y="130"/>
                    </a:lnTo>
                    <a:lnTo>
                      <a:pt x="28" y="125"/>
                    </a:lnTo>
                    <a:lnTo>
                      <a:pt x="47" y="116"/>
                    </a:lnTo>
                    <a:lnTo>
                      <a:pt x="65" y="105"/>
                    </a:lnTo>
                    <a:lnTo>
                      <a:pt x="80" y="91"/>
                    </a:lnTo>
                    <a:lnTo>
                      <a:pt x="92" y="75"/>
                    </a:lnTo>
                    <a:lnTo>
                      <a:pt x="100" y="58"/>
                    </a:lnTo>
                    <a:lnTo>
                      <a:pt x="102" y="35"/>
                    </a:lnTo>
                    <a:lnTo>
                      <a:pt x="100" y="12"/>
                    </a:lnTo>
                    <a:lnTo>
                      <a:pt x="86" y="32"/>
                    </a:lnTo>
                    <a:lnTo>
                      <a:pt x="100" y="12"/>
                    </a:lnTo>
                    <a:lnTo>
                      <a:pt x="92" y="1"/>
                    </a:lnTo>
                    <a:lnTo>
                      <a:pt x="80" y="0"/>
                    </a:lnTo>
                    <a:lnTo>
                      <a:pt x="72" y="7"/>
                    </a:lnTo>
                    <a:lnTo>
                      <a:pt x="69" y="20"/>
                    </a:lnTo>
                    <a:lnTo>
                      <a:pt x="83" y="0"/>
                    </a:lnTo>
                    <a:close/>
                  </a:path>
                </a:pathLst>
              </a:custGeom>
              <a:solidFill>
                <a:srgbClr val="000000"/>
              </a:solidFill>
              <a:ln w="9525">
                <a:noFill/>
                <a:round/>
              </a:ln>
            </p:spPr>
            <p:txBody>
              <a:bodyPr/>
              <a:lstStyle/>
              <a:p>
                <a:endParaRPr lang="zh-CN" altLang="en-US"/>
              </a:p>
            </p:txBody>
          </p:sp>
          <p:sp>
            <p:nvSpPr>
              <p:cNvPr id="32858" name="Freeform 1107"/>
              <p:cNvSpPr/>
              <p:nvPr/>
            </p:nvSpPr>
            <p:spPr bwMode="auto">
              <a:xfrm>
                <a:off x="3973" y="1630"/>
                <a:ext cx="65" cy="139"/>
              </a:xfrm>
              <a:custGeom>
                <a:avLst/>
                <a:gdLst>
                  <a:gd name="T0" fmla="*/ 0 w 132"/>
                  <a:gd name="T1" fmla="*/ 0 h 279"/>
                  <a:gd name="T2" fmla="*/ 0 w 132"/>
                  <a:gd name="T3" fmla="*/ 0 h 279"/>
                  <a:gd name="T4" fmla="*/ 0 w 132"/>
                  <a:gd name="T5" fmla="*/ 0 h 279"/>
                  <a:gd name="T6" fmla="*/ 0 w 132"/>
                  <a:gd name="T7" fmla="*/ 0 h 279"/>
                  <a:gd name="T8" fmla="*/ 0 w 132"/>
                  <a:gd name="T9" fmla="*/ 0 h 279"/>
                  <a:gd name="T10" fmla="*/ 0 w 132"/>
                  <a:gd name="T11" fmla="*/ 0 h 279"/>
                  <a:gd name="T12" fmla="*/ 0 w 132"/>
                  <a:gd name="T13" fmla="*/ 0 h 279"/>
                  <a:gd name="T14" fmla="*/ 0 w 132"/>
                  <a:gd name="T15" fmla="*/ 0 h 279"/>
                  <a:gd name="T16" fmla="*/ 0 w 132"/>
                  <a:gd name="T17" fmla="*/ 0 h 279"/>
                  <a:gd name="T18" fmla="*/ 0 w 132"/>
                  <a:gd name="T19" fmla="*/ 0 h 279"/>
                  <a:gd name="T20" fmla="*/ 0 w 132"/>
                  <a:gd name="T21" fmla="*/ 0 h 279"/>
                  <a:gd name="T22" fmla="*/ 0 w 132"/>
                  <a:gd name="T23" fmla="*/ 0 h 279"/>
                  <a:gd name="T24" fmla="*/ 0 w 132"/>
                  <a:gd name="T25" fmla="*/ 0 h 279"/>
                  <a:gd name="T26" fmla="*/ 0 w 132"/>
                  <a:gd name="T27" fmla="*/ 0 h 279"/>
                  <a:gd name="T28" fmla="*/ 0 w 132"/>
                  <a:gd name="T29" fmla="*/ 0 h 279"/>
                  <a:gd name="T30" fmla="*/ 0 w 132"/>
                  <a:gd name="T31" fmla="*/ 0 h 279"/>
                  <a:gd name="T32" fmla="*/ 0 w 132"/>
                  <a:gd name="T33" fmla="*/ 0 h 279"/>
                  <a:gd name="T34" fmla="*/ 0 w 132"/>
                  <a:gd name="T35" fmla="*/ 0 h 279"/>
                  <a:gd name="T36" fmla="*/ 0 w 132"/>
                  <a:gd name="T37" fmla="*/ 0 h 279"/>
                  <a:gd name="T38" fmla="*/ 0 w 132"/>
                  <a:gd name="T39" fmla="*/ 0 h 279"/>
                  <a:gd name="T40" fmla="*/ 0 w 132"/>
                  <a:gd name="T41" fmla="*/ 0 h 279"/>
                  <a:gd name="T42" fmla="*/ 0 w 132"/>
                  <a:gd name="T43" fmla="*/ 0 h 279"/>
                  <a:gd name="T44" fmla="*/ 0 w 132"/>
                  <a:gd name="T45" fmla="*/ 0 h 279"/>
                  <a:gd name="T46" fmla="*/ 0 w 132"/>
                  <a:gd name="T47" fmla="*/ 0 h 279"/>
                  <a:gd name="T48" fmla="*/ 0 w 132"/>
                  <a:gd name="T49" fmla="*/ 0 h 279"/>
                  <a:gd name="T50" fmla="*/ 0 w 132"/>
                  <a:gd name="T51" fmla="*/ 0 h 279"/>
                  <a:gd name="T52" fmla="*/ 0 w 132"/>
                  <a:gd name="T53" fmla="*/ 0 h 279"/>
                  <a:gd name="T54" fmla="*/ 0 w 132"/>
                  <a:gd name="T55" fmla="*/ 0 h 279"/>
                  <a:gd name="T56" fmla="*/ 0 w 132"/>
                  <a:gd name="T57" fmla="*/ 0 h 279"/>
                  <a:gd name="T58" fmla="*/ 0 w 132"/>
                  <a:gd name="T59" fmla="*/ 0 h 279"/>
                  <a:gd name="T60" fmla="*/ 0 w 132"/>
                  <a:gd name="T61" fmla="*/ 0 h 279"/>
                  <a:gd name="T62" fmla="*/ 0 w 132"/>
                  <a:gd name="T63" fmla="*/ 0 h 279"/>
                  <a:gd name="T64" fmla="*/ 0 w 132"/>
                  <a:gd name="T65" fmla="*/ 0 h 279"/>
                  <a:gd name="T66" fmla="*/ 0 w 132"/>
                  <a:gd name="T67" fmla="*/ 0 h 279"/>
                  <a:gd name="T68" fmla="*/ 0 w 132"/>
                  <a:gd name="T69" fmla="*/ 0 h 279"/>
                  <a:gd name="T70" fmla="*/ 0 w 132"/>
                  <a:gd name="T71" fmla="*/ 0 h 279"/>
                  <a:gd name="T72" fmla="*/ 0 w 132"/>
                  <a:gd name="T73" fmla="*/ 0 h 279"/>
                  <a:gd name="T74" fmla="*/ 0 w 132"/>
                  <a:gd name="T75" fmla="*/ 0 h 279"/>
                  <a:gd name="T76" fmla="*/ 0 w 132"/>
                  <a:gd name="T77" fmla="*/ 0 h 279"/>
                  <a:gd name="T78" fmla="*/ 0 w 132"/>
                  <a:gd name="T79" fmla="*/ 0 h 279"/>
                  <a:gd name="T80" fmla="*/ 0 w 132"/>
                  <a:gd name="T81" fmla="*/ 0 h 279"/>
                  <a:gd name="T82" fmla="*/ 0 w 132"/>
                  <a:gd name="T83" fmla="*/ 0 h 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
                  <a:gd name="T127" fmla="*/ 0 h 279"/>
                  <a:gd name="T128" fmla="*/ 132 w 132"/>
                  <a:gd name="T129" fmla="*/ 279 h 2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 h="279">
                    <a:moveTo>
                      <a:pt x="69" y="0"/>
                    </a:moveTo>
                    <a:lnTo>
                      <a:pt x="54" y="26"/>
                    </a:lnTo>
                    <a:lnTo>
                      <a:pt x="67" y="47"/>
                    </a:lnTo>
                    <a:lnTo>
                      <a:pt x="78" y="69"/>
                    </a:lnTo>
                    <a:lnTo>
                      <a:pt x="87" y="90"/>
                    </a:lnTo>
                    <a:lnTo>
                      <a:pt x="93" y="110"/>
                    </a:lnTo>
                    <a:lnTo>
                      <a:pt x="99" y="128"/>
                    </a:lnTo>
                    <a:lnTo>
                      <a:pt x="101" y="145"/>
                    </a:lnTo>
                    <a:lnTo>
                      <a:pt x="101" y="161"/>
                    </a:lnTo>
                    <a:lnTo>
                      <a:pt x="99" y="176"/>
                    </a:lnTo>
                    <a:lnTo>
                      <a:pt x="95" y="189"/>
                    </a:lnTo>
                    <a:lnTo>
                      <a:pt x="88" y="201"/>
                    </a:lnTo>
                    <a:lnTo>
                      <a:pt x="79" y="214"/>
                    </a:lnTo>
                    <a:lnTo>
                      <a:pt x="70" y="222"/>
                    </a:lnTo>
                    <a:lnTo>
                      <a:pt x="58" y="230"/>
                    </a:lnTo>
                    <a:lnTo>
                      <a:pt x="41" y="236"/>
                    </a:lnTo>
                    <a:lnTo>
                      <a:pt x="21" y="243"/>
                    </a:lnTo>
                    <a:lnTo>
                      <a:pt x="0" y="247"/>
                    </a:lnTo>
                    <a:lnTo>
                      <a:pt x="3" y="279"/>
                    </a:lnTo>
                    <a:lnTo>
                      <a:pt x="28" y="275"/>
                    </a:lnTo>
                    <a:lnTo>
                      <a:pt x="51" y="269"/>
                    </a:lnTo>
                    <a:lnTo>
                      <a:pt x="70" y="259"/>
                    </a:lnTo>
                    <a:lnTo>
                      <a:pt x="88" y="248"/>
                    </a:lnTo>
                    <a:lnTo>
                      <a:pt x="102" y="235"/>
                    </a:lnTo>
                    <a:lnTo>
                      <a:pt x="114" y="220"/>
                    </a:lnTo>
                    <a:lnTo>
                      <a:pt x="123" y="203"/>
                    </a:lnTo>
                    <a:lnTo>
                      <a:pt x="129" y="184"/>
                    </a:lnTo>
                    <a:lnTo>
                      <a:pt x="132" y="164"/>
                    </a:lnTo>
                    <a:lnTo>
                      <a:pt x="132" y="142"/>
                    </a:lnTo>
                    <a:lnTo>
                      <a:pt x="129" y="122"/>
                    </a:lnTo>
                    <a:lnTo>
                      <a:pt x="124" y="99"/>
                    </a:lnTo>
                    <a:lnTo>
                      <a:pt x="115" y="77"/>
                    </a:lnTo>
                    <a:lnTo>
                      <a:pt x="106" y="55"/>
                    </a:lnTo>
                    <a:lnTo>
                      <a:pt x="95" y="31"/>
                    </a:lnTo>
                    <a:lnTo>
                      <a:pt x="79" y="7"/>
                    </a:lnTo>
                    <a:lnTo>
                      <a:pt x="64" y="32"/>
                    </a:lnTo>
                    <a:lnTo>
                      <a:pt x="79" y="7"/>
                    </a:lnTo>
                    <a:lnTo>
                      <a:pt x="69" y="0"/>
                    </a:lnTo>
                    <a:lnTo>
                      <a:pt x="58" y="3"/>
                    </a:lnTo>
                    <a:lnTo>
                      <a:pt x="51" y="12"/>
                    </a:lnTo>
                    <a:lnTo>
                      <a:pt x="54" y="26"/>
                    </a:lnTo>
                    <a:lnTo>
                      <a:pt x="69" y="0"/>
                    </a:lnTo>
                    <a:close/>
                  </a:path>
                </a:pathLst>
              </a:custGeom>
              <a:solidFill>
                <a:srgbClr val="000000"/>
              </a:solidFill>
              <a:ln w="9525">
                <a:noFill/>
                <a:round/>
              </a:ln>
            </p:spPr>
            <p:txBody>
              <a:bodyPr/>
              <a:lstStyle/>
              <a:p>
                <a:endParaRPr lang="zh-CN" altLang="en-US"/>
              </a:p>
            </p:txBody>
          </p:sp>
          <p:sp>
            <p:nvSpPr>
              <p:cNvPr id="32859" name="Freeform 1108"/>
              <p:cNvSpPr/>
              <p:nvPr/>
            </p:nvSpPr>
            <p:spPr bwMode="auto">
              <a:xfrm>
                <a:off x="4005" y="1630"/>
                <a:ext cx="336" cy="153"/>
              </a:xfrm>
              <a:custGeom>
                <a:avLst/>
                <a:gdLst>
                  <a:gd name="T0" fmla="*/ 1 w 673"/>
                  <a:gd name="T1" fmla="*/ 0 h 307"/>
                  <a:gd name="T2" fmla="*/ 1 w 673"/>
                  <a:gd name="T3" fmla="*/ 0 h 307"/>
                  <a:gd name="T4" fmla="*/ 1 w 673"/>
                  <a:gd name="T5" fmla="*/ 0 h 307"/>
                  <a:gd name="T6" fmla="*/ 1 w 673"/>
                  <a:gd name="T7" fmla="*/ 0 h 307"/>
                  <a:gd name="T8" fmla="*/ 1 w 673"/>
                  <a:gd name="T9" fmla="*/ 0 h 307"/>
                  <a:gd name="T10" fmla="*/ 0 w 673"/>
                  <a:gd name="T11" fmla="*/ 0 h 307"/>
                  <a:gd name="T12" fmla="*/ 0 w 673"/>
                  <a:gd name="T13" fmla="*/ 0 h 307"/>
                  <a:gd name="T14" fmla="*/ 0 w 673"/>
                  <a:gd name="T15" fmla="*/ 0 h 307"/>
                  <a:gd name="T16" fmla="*/ 0 w 673"/>
                  <a:gd name="T17" fmla="*/ 0 h 307"/>
                  <a:gd name="T18" fmla="*/ 0 w 673"/>
                  <a:gd name="T19" fmla="*/ 0 h 307"/>
                  <a:gd name="T20" fmla="*/ 0 w 673"/>
                  <a:gd name="T21" fmla="*/ 0 h 307"/>
                  <a:gd name="T22" fmla="*/ 0 w 673"/>
                  <a:gd name="T23" fmla="*/ 0 h 307"/>
                  <a:gd name="T24" fmla="*/ 0 w 673"/>
                  <a:gd name="T25" fmla="*/ 0 h 307"/>
                  <a:gd name="T26" fmla="*/ 0 w 673"/>
                  <a:gd name="T27" fmla="*/ 0 h 307"/>
                  <a:gd name="T28" fmla="*/ 0 w 673"/>
                  <a:gd name="T29" fmla="*/ 0 h 307"/>
                  <a:gd name="T30" fmla="*/ 0 w 673"/>
                  <a:gd name="T31" fmla="*/ 0 h 307"/>
                  <a:gd name="T32" fmla="*/ 0 w 673"/>
                  <a:gd name="T33" fmla="*/ 0 h 307"/>
                  <a:gd name="T34" fmla="*/ 0 w 673"/>
                  <a:gd name="T35" fmla="*/ 0 h 307"/>
                  <a:gd name="T36" fmla="*/ 0 w 673"/>
                  <a:gd name="T37" fmla="*/ 0 h 307"/>
                  <a:gd name="T38" fmla="*/ 0 w 673"/>
                  <a:gd name="T39" fmla="*/ 0 h 307"/>
                  <a:gd name="T40" fmla="*/ 0 w 673"/>
                  <a:gd name="T41" fmla="*/ 0 h 307"/>
                  <a:gd name="T42" fmla="*/ 0 w 673"/>
                  <a:gd name="T43" fmla="*/ 0 h 307"/>
                  <a:gd name="T44" fmla="*/ 0 w 673"/>
                  <a:gd name="T45" fmla="*/ 0 h 307"/>
                  <a:gd name="T46" fmla="*/ 0 w 673"/>
                  <a:gd name="T47" fmla="*/ 0 h 307"/>
                  <a:gd name="T48" fmla="*/ 0 w 673"/>
                  <a:gd name="T49" fmla="*/ 0 h 307"/>
                  <a:gd name="T50" fmla="*/ 0 w 673"/>
                  <a:gd name="T51" fmla="*/ 0 h 307"/>
                  <a:gd name="T52" fmla="*/ 0 w 673"/>
                  <a:gd name="T53" fmla="*/ 0 h 307"/>
                  <a:gd name="T54" fmla="*/ 0 w 673"/>
                  <a:gd name="T55" fmla="*/ 0 h 307"/>
                  <a:gd name="T56" fmla="*/ 0 w 673"/>
                  <a:gd name="T57" fmla="*/ 0 h 307"/>
                  <a:gd name="T58" fmla="*/ 0 w 673"/>
                  <a:gd name="T59" fmla="*/ 0 h 307"/>
                  <a:gd name="T60" fmla="*/ 0 w 673"/>
                  <a:gd name="T61" fmla="*/ 0 h 307"/>
                  <a:gd name="T62" fmla="*/ 1 w 673"/>
                  <a:gd name="T63" fmla="*/ 0 h 307"/>
                  <a:gd name="T64" fmla="*/ 1 w 673"/>
                  <a:gd name="T65" fmla="*/ 0 h 307"/>
                  <a:gd name="T66" fmla="*/ 1 w 673"/>
                  <a:gd name="T67" fmla="*/ 0 h 307"/>
                  <a:gd name="T68" fmla="*/ 1 w 673"/>
                  <a:gd name="T69" fmla="*/ 0 h 307"/>
                  <a:gd name="T70" fmla="*/ 1 w 673"/>
                  <a:gd name="T71" fmla="*/ 0 h 307"/>
                  <a:gd name="T72" fmla="*/ 1 w 673"/>
                  <a:gd name="T73" fmla="*/ 0 h 3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307"/>
                  <a:gd name="T113" fmla="*/ 673 w 673"/>
                  <a:gd name="T114" fmla="*/ 307 h 3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307">
                    <a:moveTo>
                      <a:pt x="673" y="278"/>
                    </a:moveTo>
                    <a:lnTo>
                      <a:pt x="673" y="278"/>
                    </a:lnTo>
                    <a:lnTo>
                      <a:pt x="632" y="258"/>
                    </a:lnTo>
                    <a:lnTo>
                      <a:pt x="591" y="238"/>
                    </a:lnTo>
                    <a:lnTo>
                      <a:pt x="550" y="216"/>
                    </a:lnTo>
                    <a:lnTo>
                      <a:pt x="509" y="196"/>
                    </a:lnTo>
                    <a:lnTo>
                      <a:pt x="468" y="176"/>
                    </a:lnTo>
                    <a:lnTo>
                      <a:pt x="427" y="156"/>
                    </a:lnTo>
                    <a:lnTo>
                      <a:pt x="386" y="136"/>
                    </a:lnTo>
                    <a:lnTo>
                      <a:pt x="344" y="117"/>
                    </a:lnTo>
                    <a:lnTo>
                      <a:pt x="303" y="98"/>
                    </a:lnTo>
                    <a:lnTo>
                      <a:pt x="261" y="81"/>
                    </a:lnTo>
                    <a:lnTo>
                      <a:pt x="217" y="62"/>
                    </a:lnTo>
                    <a:lnTo>
                      <a:pt x="177" y="47"/>
                    </a:lnTo>
                    <a:lnTo>
                      <a:pt x="134" y="32"/>
                    </a:lnTo>
                    <a:lnTo>
                      <a:pt x="91" y="20"/>
                    </a:lnTo>
                    <a:lnTo>
                      <a:pt x="49" y="9"/>
                    </a:lnTo>
                    <a:lnTo>
                      <a:pt x="5" y="0"/>
                    </a:lnTo>
                    <a:lnTo>
                      <a:pt x="0" y="32"/>
                    </a:lnTo>
                    <a:lnTo>
                      <a:pt x="41" y="42"/>
                    </a:lnTo>
                    <a:lnTo>
                      <a:pt x="83" y="52"/>
                    </a:lnTo>
                    <a:lnTo>
                      <a:pt x="124" y="64"/>
                    </a:lnTo>
                    <a:lnTo>
                      <a:pt x="166" y="79"/>
                    </a:lnTo>
                    <a:lnTo>
                      <a:pt x="207" y="94"/>
                    </a:lnTo>
                    <a:lnTo>
                      <a:pt x="248" y="110"/>
                    </a:lnTo>
                    <a:lnTo>
                      <a:pt x="290" y="128"/>
                    </a:lnTo>
                    <a:lnTo>
                      <a:pt x="331" y="146"/>
                    </a:lnTo>
                    <a:lnTo>
                      <a:pt x="374" y="165"/>
                    </a:lnTo>
                    <a:lnTo>
                      <a:pt x="414" y="185"/>
                    </a:lnTo>
                    <a:lnTo>
                      <a:pt x="455" y="205"/>
                    </a:lnTo>
                    <a:lnTo>
                      <a:pt x="496" y="226"/>
                    </a:lnTo>
                    <a:lnTo>
                      <a:pt x="537" y="246"/>
                    </a:lnTo>
                    <a:lnTo>
                      <a:pt x="578" y="267"/>
                    </a:lnTo>
                    <a:lnTo>
                      <a:pt x="619" y="287"/>
                    </a:lnTo>
                    <a:lnTo>
                      <a:pt x="660" y="307"/>
                    </a:lnTo>
                    <a:lnTo>
                      <a:pt x="673" y="278"/>
                    </a:lnTo>
                    <a:close/>
                  </a:path>
                </a:pathLst>
              </a:custGeom>
              <a:solidFill>
                <a:srgbClr val="000000"/>
              </a:solidFill>
              <a:ln w="9525">
                <a:noFill/>
                <a:round/>
              </a:ln>
            </p:spPr>
            <p:txBody>
              <a:bodyPr/>
              <a:lstStyle/>
              <a:p>
                <a:endParaRPr lang="zh-CN" altLang="en-US"/>
              </a:p>
            </p:txBody>
          </p:sp>
          <p:sp>
            <p:nvSpPr>
              <p:cNvPr id="32860" name="Freeform 1109"/>
              <p:cNvSpPr/>
              <p:nvPr/>
            </p:nvSpPr>
            <p:spPr bwMode="auto">
              <a:xfrm>
                <a:off x="4306" y="1703"/>
                <a:ext cx="51" cy="84"/>
              </a:xfrm>
              <a:custGeom>
                <a:avLst/>
                <a:gdLst>
                  <a:gd name="T0" fmla="*/ 0 w 103"/>
                  <a:gd name="T1" fmla="*/ 0 h 166"/>
                  <a:gd name="T2" fmla="*/ 0 w 103"/>
                  <a:gd name="T3" fmla="*/ 1 h 166"/>
                  <a:gd name="T4" fmla="*/ 0 w 103"/>
                  <a:gd name="T5" fmla="*/ 1 h 166"/>
                  <a:gd name="T6" fmla="*/ 0 w 103"/>
                  <a:gd name="T7" fmla="*/ 1 h 166"/>
                  <a:gd name="T8" fmla="*/ 0 w 103"/>
                  <a:gd name="T9" fmla="*/ 1 h 166"/>
                  <a:gd name="T10" fmla="*/ 0 w 103"/>
                  <a:gd name="T11" fmla="*/ 1 h 166"/>
                  <a:gd name="T12" fmla="*/ 0 w 103"/>
                  <a:gd name="T13" fmla="*/ 1 h 166"/>
                  <a:gd name="T14" fmla="*/ 0 w 103"/>
                  <a:gd name="T15" fmla="*/ 1 h 166"/>
                  <a:gd name="T16" fmla="*/ 0 w 103"/>
                  <a:gd name="T17" fmla="*/ 1 h 166"/>
                  <a:gd name="T18" fmla="*/ 0 w 103"/>
                  <a:gd name="T19" fmla="*/ 1 h 166"/>
                  <a:gd name="T20" fmla="*/ 0 w 103"/>
                  <a:gd name="T21" fmla="*/ 1 h 166"/>
                  <a:gd name="T22" fmla="*/ 0 w 103"/>
                  <a:gd name="T23" fmla="*/ 1 h 166"/>
                  <a:gd name="T24" fmla="*/ 0 w 103"/>
                  <a:gd name="T25" fmla="*/ 1 h 166"/>
                  <a:gd name="T26" fmla="*/ 0 w 103"/>
                  <a:gd name="T27" fmla="*/ 1 h 166"/>
                  <a:gd name="T28" fmla="*/ 0 w 103"/>
                  <a:gd name="T29" fmla="*/ 1 h 166"/>
                  <a:gd name="T30" fmla="*/ 0 w 103"/>
                  <a:gd name="T31" fmla="*/ 1 h 166"/>
                  <a:gd name="T32" fmla="*/ 0 w 103"/>
                  <a:gd name="T33" fmla="*/ 1 h 166"/>
                  <a:gd name="T34" fmla="*/ 0 w 103"/>
                  <a:gd name="T35" fmla="*/ 1 h 166"/>
                  <a:gd name="T36" fmla="*/ 0 w 103"/>
                  <a:gd name="T37" fmla="*/ 1 h 166"/>
                  <a:gd name="T38" fmla="*/ 0 w 103"/>
                  <a:gd name="T39" fmla="*/ 1 h 166"/>
                  <a:gd name="T40" fmla="*/ 0 w 103"/>
                  <a:gd name="T41" fmla="*/ 1 h 166"/>
                  <a:gd name="T42" fmla="*/ 0 w 103"/>
                  <a:gd name="T43" fmla="*/ 0 h 166"/>
                  <a:gd name="T44" fmla="*/ 0 w 103"/>
                  <a:gd name="T45" fmla="*/ 1 h 166"/>
                  <a:gd name="T46" fmla="*/ 0 w 103"/>
                  <a:gd name="T47" fmla="*/ 1 h 166"/>
                  <a:gd name="T48" fmla="*/ 0 w 103"/>
                  <a:gd name="T49" fmla="*/ 1 h 166"/>
                  <a:gd name="T50" fmla="*/ 0 w 103"/>
                  <a:gd name="T51" fmla="*/ 0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66"/>
                  <a:gd name="T80" fmla="*/ 103 w 103"/>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66">
                    <a:moveTo>
                      <a:pt x="21" y="0"/>
                    </a:moveTo>
                    <a:lnTo>
                      <a:pt x="3" y="25"/>
                    </a:lnTo>
                    <a:lnTo>
                      <a:pt x="21" y="49"/>
                    </a:lnTo>
                    <a:lnTo>
                      <a:pt x="38" y="75"/>
                    </a:lnTo>
                    <a:lnTo>
                      <a:pt x="54" y="100"/>
                    </a:lnTo>
                    <a:lnTo>
                      <a:pt x="66" y="122"/>
                    </a:lnTo>
                    <a:lnTo>
                      <a:pt x="72" y="138"/>
                    </a:lnTo>
                    <a:lnTo>
                      <a:pt x="75" y="139"/>
                    </a:lnTo>
                    <a:lnTo>
                      <a:pt x="81" y="134"/>
                    </a:lnTo>
                    <a:lnTo>
                      <a:pt x="71" y="130"/>
                    </a:lnTo>
                    <a:lnTo>
                      <a:pt x="58" y="159"/>
                    </a:lnTo>
                    <a:lnTo>
                      <a:pt x="81" y="166"/>
                    </a:lnTo>
                    <a:lnTo>
                      <a:pt x="103" y="150"/>
                    </a:lnTo>
                    <a:lnTo>
                      <a:pt x="103" y="127"/>
                    </a:lnTo>
                    <a:lnTo>
                      <a:pt x="94" y="106"/>
                    </a:lnTo>
                    <a:lnTo>
                      <a:pt x="80" y="82"/>
                    </a:lnTo>
                    <a:lnTo>
                      <a:pt x="63" y="56"/>
                    </a:lnTo>
                    <a:lnTo>
                      <a:pt x="47" y="31"/>
                    </a:lnTo>
                    <a:lnTo>
                      <a:pt x="29" y="6"/>
                    </a:lnTo>
                    <a:lnTo>
                      <a:pt x="11" y="32"/>
                    </a:lnTo>
                    <a:lnTo>
                      <a:pt x="29" y="6"/>
                    </a:lnTo>
                    <a:lnTo>
                      <a:pt x="18" y="0"/>
                    </a:lnTo>
                    <a:lnTo>
                      <a:pt x="7" y="2"/>
                    </a:lnTo>
                    <a:lnTo>
                      <a:pt x="0" y="12"/>
                    </a:lnTo>
                    <a:lnTo>
                      <a:pt x="3" y="25"/>
                    </a:lnTo>
                    <a:lnTo>
                      <a:pt x="21" y="0"/>
                    </a:lnTo>
                    <a:close/>
                  </a:path>
                </a:pathLst>
              </a:custGeom>
              <a:solidFill>
                <a:srgbClr val="000000"/>
              </a:solidFill>
              <a:ln w="9525">
                <a:noFill/>
                <a:round/>
              </a:ln>
            </p:spPr>
            <p:txBody>
              <a:bodyPr/>
              <a:lstStyle/>
              <a:p>
                <a:endParaRPr lang="zh-CN" altLang="en-US"/>
              </a:p>
            </p:txBody>
          </p:sp>
          <p:sp>
            <p:nvSpPr>
              <p:cNvPr id="32861" name="Freeform 1110"/>
              <p:cNvSpPr/>
              <p:nvPr/>
            </p:nvSpPr>
            <p:spPr bwMode="auto">
              <a:xfrm>
                <a:off x="4311" y="1703"/>
                <a:ext cx="368" cy="202"/>
              </a:xfrm>
              <a:custGeom>
                <a:avLst/>
                <a:gdLst>
                  <a:gd name="T0" fmla="*/ 1 w 737"/>
                  <a:gd name="T1" fmla="*/ 1 h 403"/>
                  <a:gd name="T2" fmla="*/ 1 w 737"/>
                  <a:gd name="T3" fmla="*/ 1 h 403"/>
                  <a:gd name="T4" fmla="*/ 1 w 737"/>
                  <a:gd name="T5" fmla="*/ 1 h 403"/>
                  <a:gd name="T6" fmla="*/ 1 w 737"/>
                  <a:gd name="T7" fmla="*/ 1 h 403"/>
                  <a:gd name="T8" fmla="*/ 1 w 737"/>
                  <a:gd name="T9" fmla="*/ 1 h 403"/>
                  <a:gd name="T10" fmla="*/ 1 w 737"/>
                  <a:gd name="T11" fmla="*/ 1 h 403"/>
                  <a:gd name="T12" fmla="*/ 1 w 737"/>
                  <a:gd name="T13" fmla="*/ 1 h 403"/>
                  <a:gd name="T14" fmla="*/ 0 w 737"/>
                  <a:gd name="T15" fmla="*/ 1 h 403"/>
                  <a:gd name="T16" fmla="*/ 0 w 737"/>
                  <a:gd name="T17" fmla="*/ 1 h 403"/>
                  <a:gd name="T18" fmla="*/ 0 w 737"/>
                  <a:gd name="T19" fmla="*/ 1 h 403"/>
                  <a:gd name="T20" fmla="*/ 0 w 737"/>
                  <a:gd name="T21" fmla="*/ 1 h 403"/>
                  <a:gd name="T22" fmla="*/ 0 w 737"/>
                  <a:gd name="T23" fmla="*/ 1 h 403"/>
                  <a:gd name="T24" fmla="*/ 0 w 737"/>
                  <a:gd name="T25" fmla="*/ 1 h 403"/>
                  <a:gd name="T26" fmla="*/ 0 w 737"/>
                  <a:gd name="T27" fmla="*/ 1 h 403"/>
                  <a:gd name="T28" fmla="*/ 0 w 737"/>
                  <a:gd name="T29" fmla="*/ 1 h 403"/>
                  <a:gd name="T30" fmla="*/ 0 w 737"/>
                  <a:gd name="T31" fmla="*/ 1 h 403"/>
                  <a:gd name="T32" fmla="*/ 0 w 737"/>
                  <a:gd name="T33" fmla="*/ 1 h 403"/>
                  <a:gd name="T34" fmla="*/ 0 w 737"/>
                  <a:gd name="T35" fmla="*/ 0 h 403"/>
                  <a:gd name="T36" fmla="*/ 0 w 737"/>
                  <a:gd name="T37" fmla="*/ 1 h 403"/>
                  <a:gd name="T38" fmla="*/ 0 w 737"/>
                  <a:gd name="T39" fmla="*/ 1 h 403"/>
                  <a:gd name="T40" fmla="*/ 0 w 737"/>
                  <a:gd name="T41" fmla="*/ 1 h 403"/>
                  <a:gd name="T42" fmla="*/ 0 w 737"/>
                  <a:gd name="T43" fmla="*/ 1 h 403"/>
                  <a:gd name="T44" fmla="*/ 0 w 737"/>
                  <a:gd name="T45" fmla="*/ 1 h 403"/>
                  <a:gd name="T46" fmla="*/ 0 w 737"/>
                  <a:gd name="T47" fmla="*/ 1 h 403"/>
                  <a:gd name="T48" fmla="*/ 0 w 737"/>
                  <a:gd name="T49" fmla="*/ 1 h 403"/>
                  <a:gd name="T50" fmla="*/ 0 w 737"/>
                  <a:gd name="T51" fmla="*/ 1 h 403"/>
                  <a:gd name="T52" fmla="*/ 0 w 737"/>
                  <a:gd name="T53" fmla="*/ 1 h 403"/>
                  <a:gd name="T54" fmla="*/ 0 w 737"/>
                  <a:gd name="T55" fmla="*/ 1 h 403"/>
                  <a:gd name="T56" fmla="*/ 0 w 737"/>
                  <a:gd name="T57" fmla="*/ 1 h 403"/>
                  <a:gd name="T58" fmla="*/ 1 w 737"/>
                  <a:gd name="T59" fmla="*/ 1 h 403"/>
                  <a:gd name="T60" fmla="*/ 1 w 737"/>
                  <a:gd name="T61" fmla="*/ 1 h 403"/>
                  <a:gd name="T62" fmla="*/ 1 w 737"/>
                  <a:gd name="T63" fmla="*/ 1 h 403"/>
                  <a:gd name="T64" fmla="*/ 1 w 737"/>
                  <a:gd name="T65" fmla="*/ 1 h 403"/>
                  <a:gd name="T66" fmla="*/ 1 w 737"/>
                  <a:gd name="T67" fmla="*/ 1 h 403"/>
                  <a:gd name="T68" fmla="*/ 1 w 737"/>
                  <a:gd name="T69" fmla="*/ 1 h 403"/>
                  <a:gd name="T70" fmla="*/ 1 w 737"/>
                  <a:gd name="T71" fmla="*/ 1 h 403"/>
                  <a:gd name="T72" fmla="*/ 1 w 737"/>
                  <a:gd name="T73" fmla="*/ 1 h 403"/>
                  <a:gd name="T74" fmla="*/ 1 w 737"/>
                  <a:gd name="T75" fmla="*/ 1 h 403"/>
                  <a:gd name="T76" fmla="*/ 1 w 737"/>
                  <a:gd name="T77" fmla="*/ 1 h 403"/>
                  <a:gd name="T78" fmla="*/ 1 w 737"/>
                  <a:gd name="T79" fmla="*/ 1 h 403"/>
                  <a:gd name="T80" fmla="*/ 1 w 737"/>
                  <a:gd name="T81" fmla="*/ 1 h 403"/>
                  <a:gd name="T82" fmla="*/ 1 w 737"/>
                  <a:gd name="T83" fmla="*/ 1 h 403"/>
                  <a:gd name="T84" fmla="*/ 1 w 737"/>
                  <a:gd name="T85" fmla="*/ 1 h 403"/>
                  <a:gd name="T86" fmla="*/ 1 w 737"/>
                  <a:gd name="T87" fmla="*/ 1 h 403"/>
                  <a:gd name="T88" fmla="*/ 1 w 737"/>
                  <a:gd name="T89" fmla="*/ 1 h 403"/>
                  <a:gd name="T90" fmla="*/ 1 w 737"/>
                  <a:gd name="T91" fmla="*/ 1 h 4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403"/>
                  <a:gd name="T140" fmla="*/ 737 w 737"/>
                  <a:gd name="T141" fmla="*/ 403 h 4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403">
                    <a:moveTo>
                      <a:pt x="734" y="392"/>
                    </a:moveTo>
                    <a:lnTo>
                      <a:pt x="730" y="373"/>
                    </a:lnTo>
                    <a:lnTo>
                      <a:pt x="694" y="345"/>
                    </a:lnTo>
                    <a:lnTo>
                      <a:pt x="657" y="318"/>
                    </a:lnTo>
                    <a:lnTo>
                      <a:pt x="620" y="292"/>
                    </a:lnTo>
                    <a:lnTo>
                      <a:pt x="580" y="267"/>
                    </a:lnTo>
                    <a:lnTo>
                      <a:pt x="541" y="240"/>
                    </a:lnTo>
                    <a:lnTo>
                      <a:pt x="499" y="216"/>
                    </a:lnTo>
                    <a:lnTo>
                      <a:pt x="456" y="193"/>
                    </a:lnTo>
                    <a:lnTo>
                      <a:pt x="412" y="170"/>
                    </a:lnTo>
                    <a:lnTo>
                      <a:pt x="367" y="147"/>
                    </a:lnTo>
                    <a:lnTo>
                      <a:pt x="319" y="126"/>
                    </a:lnTo>
                    <a:lnTo>
                      <a:pt x="272" y="103"/>
                    </a:lnTo>
                    <a:lnTo>
                      <a:pt x="221" y="83"/>
                    </a:lnTo>
                    <a:lnTo>
                      <a:pt x="170" y="61"/>
                    </a:lnTo>
                    <a:lnTo>
                      <a:pt x="119" y="40"/>
                    </a:lnTo>
                    <a:lnTo>
                      <a:pt x="65" y="20"/>
                    </a:lnTo>
                    <a:lnTo>
                      <a:pt x="10" y="0"/>
                    </a:lnTo>
                    <a:lnTo>
                      <a:pt x="0" y="32"/>
                    </a:lnTo>
                    <a:lnTo>
                      <a:pt x="55" y="52"/>
                    </a:lnTo>
                    <a:lnTo>
                      <a:pt x="108" y="72"/>
                    </a:lnTo>
                    <a:lnTo>
                      <a:pt x="160" y="91"/>
                    </a:lnTo>
                    <a:lnTo>
                      <a:pt x="211" y="112"/>
                    </a:lnTo>
                    <a:lnTo>
                      <a:pt x="259" y="133"/>
                    </a:lnTo>
                    <a:lnTo>
                      <a:pt x="307" y="155"/>
                    </a:lnTo>
                    <a:lnTo>
                      <a:pt x="354" y="177"/>
                    </a:lnTo>
                    <a:lnTo>
                      <a:pt x="399" y="200"/>
                    </a:lnTo>
                    <a:lnTo>
                      <a:pt x="441" y="223"/>
                    </a:lnTo>
                    <a:lnTo>
                      <a:pt x="483" y="245"/>
                    </a:lnTo>
                    <a:lnTo>
                      <a:pt x="525" y="270"/>
                    </a:lnTo>
                    <a:lnTo>
                      <a:pt x="565" y="294"/>
                    </a:lnTo>
                    <a:lnTo>
                      <a:pt x="602" y="319"/>
                    </a:lnTo>
                    <a:lnTo>
                      <a:pt x="639" y="345"/>
                    </a:lnTo>
                    <a:lnTo>
                      <a:pt x="676" y="372"/>
                    </a:lnTo>
                    <a:lnTo>
                      <a:pt x="710" y="400"/>
                    </a:lnTo>
                    <a:lnTo>
                      <a:pt x="706" y="381"/>
                    </a:lnTo>
                    <a:lnTo>
                      <a:pt x="710" y="400"/>
                    </a:lnTo>
                    <a:lnTo>
                      <a:pt x="716" y="403"/>
                    </a:lnTo>
                    <a:lnTo>
                      <a:pt x="722" y="403"/>
                    </a:lnTo>
                    <a:lnTo>
                      <a:pt x="728" y="401"/>
                    </a:lnTo>
                    <a:lnTo>
                      <a:pt x="733" y="396"/>
                    </a:lnTo>
                    <a:lnTo>
                      <a:pt x="735" y="390"/>
                    </a:lnTo>
                    <a:lnTo>
                      <a:pt x="737" y="385"/>
                    </a:lnTo>
                    <a:lnTo>
                      <a:pt x="735" y="378"/>
                    </a:lnTo>
                    <a:lnTo>
                      <a:pt x="730" y="373"/>
                    </a:lnTo>
                    <a:lnTo>
                      <a:pt x="734" y="392"/>
                    </a:lnTo>
                    <a:close/>
                  </a:path>
                </a:pathLst>
              </a:custGeom>
              <a:solidFill>
                <a:srgbClr val="000000"/>
              </a:solidFill>
              <a:ln w="9525">
                <a:noFill/>
                <a:round/>
              </a:ln>
            </p:spPr>
            <p:txBody>
              <a:bodyPr/>
              <a:lstStyle/>
              <a:p>
                <a:endParaRPr lang="zh-CN" altLang="en-US"/>
              </a:p>
            </p:txBody>
          </p:sp>
          <p:sp>
            <p:nvSpPr>
              <p:cNvPr id="32862" name="Freeform 1111"/>
              <p:cNvSpPr/>
              <p:nvPr/>
            </p:nvSpPr>
            <p:spPr bwMode="auto">
              <a:xfrm>
                <a:off x="4562" y="1894"/>
                <a:ext cx="116" cy="218"/>
              </a:xfrm>
              <a:custGeom>
                <a:avLst/>
                <a:gdLst>
                  <a:gd name="T0" fmla="*/ 0 w 233"/>
                  <a:gd name="T1" fmla="*/ 1 h 435"/>
                  <a:gd name="T2" fmla="*/ 0 w 233"/>
                  <a:gd name="T3" fmla="*/ 1 h 435"/>
                  <a:gd name="T4" fmla="*/ 0 w 233"/>
                  <a:gd name="T5" fmla="*/ 1 h 435"/>
                  <a:gd name="T6" fmla="*/ 0 w 233"/>
                  <a:gd name="T7" fmla="*/ 1 h 435"/>
                  <a:gd name="T8" fmla="*/ 0 w 233"/>
                  <a:gd name="T9" fmla="*/ 1 h 435"/>
                  <a:gd name="T10" fmla="*/ 0 w 233"/>
                  <a:gd name="T11" fmla="*/ 1 h 435"/>
                  <a:gd name="T12" fmla="*/ 0 w 233"/>
                  <a:gd name="T13" fmla="*/ 1 h 435"/>
                  <a:gd name="T14" fmla="*/ 0 w 233"/>
                  <a:gd name="T15" fmla="*/ 1 h 435"/>
                  <a:gd name="T16" fmla="*/ 0 w 233"/>
                  <a:gd name="T17" fmla="*/ 1 h 435"/>
                  <a:gd name="T18" fmla="*/ 0 w 233"/>
                  <a:gd name="T19" fmla="*/ 1 h 435"/>
                  <a:gd name="T20" fmla="*/ 0 w 233"/>
                  <a:gd name="T21" fmla="*/ 1 h 435"/>
                  <a:gd name="T22" fmla="*/ 0 w 233"/>
                  <a:gd name="T23" fmla="*/ 1 h 435"/>
                  <a:gd name="T24" fmla="*/ 0 w 233"/>
                  <a:gd name="T25" fmla="*/ 1 h 435"/>
                  <a:gd name="T26" fmla="*/ 0 w 233"/>
                  <a:gd name="T27" fmla="*/ 1 h 435"/>
                  <a:gd name="T28" fmla="*/ 0 w 233"/>
                  <a:gd name="T29" fmla="*/ 1 h 435"/>
                  <a:gd name="T30" fmla="*/ 0 w 233"/>
                  <a:gd name="T31" fmla="*/ 1 h 435"/>
                  <a:gd name="T32" fmla="*/ 0 w 233"/>
                  <a:gd name="T33" fmla="*/ 1 h 435"/>
                  <a:gd name="T34" fmla="*/ 0 w 233"/>
                  <a:gd name="T35" fmla="*/ 1 h 435"/>
                  <a:gd name="T36" fmla="*/ 0 w 233"/>
                  <a:gd name="T37" fmla="*/ 0 h 435"/>
                  <a:gd name="T38" fmla="*/ 0 w 233"/>
                  <a:gd name="T39" fmla="*/ 1 h 435"/>
                  <a:gd name="T40" fmla="*/ 0 w 233"/>
                  <a:gd name="T41" fmla="*/ 1 h 435"/>
                  <a:gd name="T42" fmla="*/ 0 w 233"/>
                  <a:gd name="T43" fmla="*/ 1 h 435"/>
                  <a:gd name="T44" fmla="*/ 0 w 233"/>
                  <a:gd name="T45" fmla="*/ 1 h 435"/>
                  <a:gd name="T46" fmla="*/ 0 w 233"/>
                  <a:gd name="T47" fmla="*/ 1 h 435"/>
                  <a:gd name="T48" fmla="*/ 0 w 233"/>
                  <a:gd name="T49" fmla="*/ 1 h 435"/>
                  <a:gd name="T50" fmla="*/ 0 w 233"/>
                  <a:gd name="T51" fmla="*/ 1 h 435"/>
                  <a:gd name="T52" fmla="*/ 0 w 233"/>
                  <a:gd name="T53" fmla="*/ 1 h 435"/>
                  <a:gd name="T54" fmla="*/ 0 w 233"/>
                  <a:gd name="T55" fmla="*/ 1 h 435"/>
                  <a:gd name="T56" fmla="*/ 0 w 233"/>
                  <a:gd name="T57" fmla="*/ 1 h 435"/>
                  <a:gd name="T58" fmla="*/ 0 w 233"/>
                  <a:gd name="T59" fmla="*/ 1 h 435"/>
                  <a:gd name="T60" fmla="*/ 0 w 233"/>
                  <a:gd name="T61" fmla="*/ 1 h 435"/>
                  <a:gd name="T62" fmla="*/ 0 w 233"/>
                  <a:gd name="T63" fmla="*/ 1 h 435"/>
                  <a:gd name="T64" fmla="*/ 0 w 233"/>
                  <a:gd name="T65" fmla="*/ 1 h 435"/>
                  <a:gd name="T66" fmla="*/ 0 w 233"/>
                  <a:gd name="T67" fmla="*/ 1 h 435"/>
                  <a:gd name="T68" fmla="*/ 0 w 233"/>
                  <a:gd name="T69" fmla="*/ 1 h 435"/>
                  <a:gd name="T70" fmla="*/ 0 w 233"/>
                  <a:gd name="T71" fmla="*/ 1 h 435"/>
                  <a:gd name="T72" fmla="*/ 0 w 233"/>
                  <a:gd name="T73" fmla="*/ 1 h 435"/>
                  <a:gd name="T74" fmla="*/ 0 w 233"/>
                  <a:gd name="T75" fmla="*/ 1 h 435"/>
                  <a:gd name="T76" fmla="*/ 0 w 233"/>
                  <a:gd name="T77" fmla="*/ 1 h 435"/>
                  <a:gd name="T78" fmla="*/ 0 w 233"/>
                  <a:gd name="T79" fmla="*/ 1 h 435"/>
                  <a:gd name="T80" fmla="*/ 0 w 233"/>
                  <a:gd name="T81" fmla="*/ 1 h 435"/>
                  <a:gd name="T82" fmla="*/ 0 w 233"/>
                  <a:gd name="T83" fmla="*/ 1 h 4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3"/>
                  <a:gd name="T127" fmla="*/ 0 h 435"/>
                  <a:gd name="T128" fmla="*/ 233 w 233"/>
                  <a:gd name="T129" fmla="*/ 435 h 4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3" h="435">
                    <a:moveTo>
                      <a:pt x="15" y="403"/>
                    </a:moveTo>
                    <a:lnTo>
                      <a:pt x="28" y="428"/>
                    </a:lnTo>
                    <a:lnTo>
                      <a:pt x="42" y="405"/>
                    </a:lnTo>
                    <a:lnTo>
                      <a:pt x="56" y="384"/>
                    </a:lnTo>
                    <a:lnTo>
                      <a:pt x="69" y="360"/>
                    </a:lnTo>
                    <a:lnTo>
                      <a:pt x="83" y="337"/>
                    </a:lnTo>
                    <a:lnTo>
                      <a:pt x="97" y="314"/>
                    </a:lnTo>
                    <a:lnTo>
                      <a:pt x="110" y="290"/>
                    </a:lnTo>
                    <a:lnTo>
                      <a:pt x="123" y="266"/>
                    </a:lnTo>
                    <a:lnTo>
                      <a:pt x="136" y="242"/>
                    </a:lnTo>
                    <a:lnTo>
                      <a:pt x="147" y="215"/>
                    </a:lnTo>
                    <a:lnTo>
                      <a:pt x="160" y="189"/>
                    </a:lnTo>
                    <a:lnTo>
                      <a:pt x="172" y="162"/>
                    </a:lnTo>
                    <a:lnTo>
                      <a:pt x="184" y="134"/>
                    </a:lnTo>
                    <a:lnTo>
                      <a:pt x="196" y="106"/>
                    </a:lnTo>
                    <a:lnTo>
                      <a:pt x="209" y="75"/>
                    </a:lnTo>
                    <a:lnTo>
                      <a:pt x="220" y="44"/>
                    </a:lnTo>
                    <a:lnTo>
                      <a:pt x="233" y="11"/>
                    </a:lnTo>
                    <a:lnTo>
                      <a:pt x="205" y="0"/>
                    </a:lnTo>
                    <a:lnTo>
                      <a:pt x="192" y="31"/>
                    </a:lnTo>
                    <a:lnTo>
                      <a:pt x="180" y="62"/>
                    </a:lnTo>
                    <a:lnTo>
                      <a:pt x="168" y="93"/>
                    </a:lnTo>
                    <a:lnTo>
                      <a:pt x="156" y="121"/>
                    </a:lnTo>
                    <a:lnTo>
                      <a:pt x="143" y="149"/>
                    </a:lnTo>
                    <a:lnTo>
                      <a:pt x="132" y="176"/>
                    </a:lnTo>
                    <a:lnTo>
                      <a:pt x="119" y="201"/>
                    </a:lnTo>
                    <a:lnTo>
                      <a:pt x="108" y="226"/>
                    </a:lnTo>
                    <a:lnTo>
                      <a:pt x="95" y="250"/>
                    </a:lnTo>
                    <a:lnTo>
                      <a:pt x="82" y="274"/>
                    </a:lnTo>
                    <a:lnTo>
                      <a:pt x="69" y="298"/>
                    </a:lnTo>
                    <a:lnTo>
                      <a:pt x="58" y="321"/>
                    </a:lnTo>
                    <a:lnTo>
                      <a:pt x="44" y="344"/>
                    </a:lnTo>
                    <a:lnTo>
                      <a:pt x="31" y="365"/>
                    </a:lnTo>
                    <a:lnTo>
                      <a:pt x="17" y="387"/>
                    </a:lnTo>
                    <a:lnTo>
                      <a:pt x="3" y="410"/>
                    </a:lnTo>
                    <a:lnTo>
                      <a:pt x="15" y="435"/>
                    </a:lnTo>
                    <a:lnTo>
                      <a:pt x="3" y="410"/>
                    </a:lnTo>
                    <a:lnTo>
                      <a:pt x="0" y="422"/>
                    </a:lnTo>
                    <a:lnTo>
                      <a:pt x="7" y="432"/>
                    </a:lnTo>
                    <a:lnTo>
                      <a:pt x="18" y="435"/>
                    </a:lnTo>
                    <a:lnTo>
                      <a:pt x="28" y="428"/>
                    </a:lnTo>
                    <a:lnTo>
                      <a:pt x="15" y="403"/>
                    </a:lnTo>
                    <a:close/>
                  </a:path>
                </a:pathLst>
              </a:custGeom>
              <a:solidFill>
                <a:srgbClr val="000000"/>
              </a:solidFill>
              <a:ln w="9525">
                <a:noFill/>
                <a:round/>
              </a:ln>
            </p:spPr>
            <p:txBody>
              <a:bodyPr/>
              <a:lstStyle/>
              <a:p>
                <a:endParaRPr lang="zh-CN" altLang="en-US"/>
              </a:p>
            </p:txBody>
          </p:sp>
          <p:sp>
            <p:nvSpPr>
              <p:cNvPr id="32863" name="Freeform 1112"/>
              <p:cNvSpPr/>
              <p:nvPr/>
            </p:nvSpPr>
            <p:spPr bwMode="auto">
              <a:xfrm>
                <a:off x="4569" y="2062"/>
                <a:ext cx="56" cy="50"/>
              </a:xfrm>
              <a:custGeom>
                <a:avLst/>
                <a:gdLst>
                  <a:gd name="T0" fmla="*/ 1 w 112"/>
                  <a:gd name="T1" fmla="*/ 0 h 99"/>
                  <a:gd name="T2" fmla="*/ 1 w 112"/>
                  <a:gd name="T3" fmla="*/ 1 h 99"/>
                  <a:gd name="T4" fmla="*/ 1 w 112"/>
                  <a:gd name="T5" fmla="*/ 1 h 99"/>
                  <a:gd name="T6" fmla="*/ 1 w 112"/>
                  <a:gd name="T7" fmla="*/ 1 h 99"/>
                  <a:gd name="T8" fmla="*/ 1 w 112"/>
                  <a:gd name="T9" fmla="*/ 1 h 99"/>
                  <a:gd name="T10" fmla="*/ 1 w 112"/>
                  <a:gd name="T11" fmla="*/ 1 h 99"/>
                  <a:gd name="T12" fmla="*/ 1 w 112"/>
                  <a:gd name="T13" fmla="*/ 1 h 99"/>
                  <a:gd name="T14" fmla="*/ 1 w 112"/>
                  <a:gd name="T15" fmla="*/ 1 h 99"/>
                  <a:gd name="T16" fmla="*/ 1 w 112"/>
                  <a:gd name="T17" fmla="*/ 1 h 99"/>
                  <a:gd name="T18" fmla="*/ 0 w 112"/>
                  <a:gd name="T19" fmla="*/ 1 h 99"/>
                  <a:gd name="T20" fmla="*/ 0 w 112"/>
                  <a:gd name="T21" fmla="*/ 1 h 99"/>
                  <a:gd name="T22" fmla="*/ 1 w 112"/>
                  <a:gd name="T23" fmla="*/ 1 h 99"/>
                  <a:gd name="T24" fmla="*/ 1 w 112"/>
                  <a:gd name="T25" fmla="*/ 1 h 99"/>
                  <a:gd name="T26" fmla="*/ 1 w 112"/>
                  <a:gd name="T27" fmla="*/ 1 h 99"/>
                  <a:gd name="T28" fmla="*/ 1 w 112"/>
                  <a:gd name="T29" fmla="*/ 1 h 99"/>
                  <a:gd name="T30" fmla="*/ 1 w 112"/>
                  <a:gd name="T31" fmla="*/ 1 h 99"/>
                  <a:gd name="T32" fmla="*/ 1 w 112"/>
                  <a:gd name="T33" fmla="*/ 1 h 99"/>
                  <a:gd name="T34" fmla="*/ 1 w 112"/>
                  <a:gd name="T35" fmla="*/ 1 h 99"/>
                  <a:gd name="T36" fmla="*/ 1 w 112"/>
                  <a:gd name="T37" fmla="*/ 1 h 99"/>
                  <a:gd name="T38" fmla="*/ 1 w 112"/>
                  <a:gd name="T39" fmla="*/ 1 h 99"/>
                  <a:gd name="T40" fmla="*/ 1 w 112"/>
                  <a:gd name="T41" fmla="*/ 1 h 99"/>
                  <a:gd name="T42" fmla="*/ 1 w 112"/>
                  <a:gd name="T43" fmla="*/ 1 h 99"/>
                  <a:gd name="T44" fmla="*/ 1 w 112"/>
                  <a:gd name="T45" fmla="*/ 1 h 99"/>
                  <a:gd name="T46" fmla="*/ 1 w 112"/>
                  <a:gd name="T47" fmla="*/ 0 h 99"/>
                  <a:gd name="T48" fmla="*/ 1 w 112"/>
                  <a:gd name="T49" fmla="*/ 1 h 99"/>
                  <a:gd name="T50" fmla="*/ 1 w 112"/>
                  <a:gd name="T51" fmla="*/ 0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2"/>
                  <a:gd name="T79" fmla="*/ 0 h 99"/>
                  <a:gd name="T80" fmla="*/ 112 w 112"/>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2" h="99">
                    <a:moveTo>
                      <a:pt x="93" y="0"/>
                    </a:moveTo>
                    <a:lnTo>
                      <a:pt x="84" y="6"/>
                    </a:lnTo>
                    <a:lnTo>
                      <a:pt x="73" y="18"/>
                    </a:lnTo>
                    <a:lnTo>
                      <a:pt x="64" y="32"/>
                    </a:lnTo>
                    <a:lnTo>
                      <a:pt x="54" y="43"/>
                    </a:lnTo>
                    <a:lnTo>
                      <a:pt x="45" y="51"/>
                    </a:lnTo>
                    <a:lnTo>
                      <a:pt x="35" y="57"/>
                    </a:lnTo>
                    <a:lnTo>
                      <a:pt x="25" y="61"/>
                    </a:lnTo>
                    <a:lnTo>
                      <a:pt x="13" y="65"/>
                    </a:lnTo>
                    <a:lnTo>
                      <a:pt x="0" y="67"/>
                    </a:lnTo>
                    <a:lnTo>
                      <a:pt x="0" y="99"/>
                    </a:lnTo>
                    <a:lnTo>
                      <a:pt x="18" y="98"/>
                    </a:lnTo>
                    <a:lnTo>
                      <a:pt x="35" y="94"/>
                    </a:lnTo>
                    <a:lnTo>
                      <a:pt x="50" y="87"/>
                    </a:lnTo>
                    <a:lnTo>
                      <a:pt x="63" y="78"/>
                    </a:lnTo>
                    <a:lnTo>
                      <a:pt x="77" y="67"/>
                    </a:lnTo>
                    <a:lnTo>
                      <a:pt x="87" y="53"/>
                    </a:lnTo>
                    <a:lnTo>
                      <a:pt x="99" y="40"/>
                    </a:lnTo>
                    <a:lnTo>
                      <a:pt x="109" y="25"/>
                    </a:lnTo>
                    <a:lnTo>
                      <a:pt x="100" y="32"/>
                    </a:lnTo>
                    <a:lnTo>
                      <a:pt x="109" y="25"/>
                    </a:lnTo>
                    <a:lnTo>
                      <a:pt x="112" y="12"/>
                    </a:lnTo>
                    <a:lnTo>
                      <a:pt x="105" y="2"/>
                    </a:lnTo>
                    <a:lnTo>
                      <a:pt x="94" y="0"/>
                    </a:lnTo>
                    <a:lnTo>
                      <a:pt x="84" y="6"/>
                    </a:lnTo>
                    <a:lnTo>
                      <a:pt x="93" y="0"/>
                    </a:lnTo>
                    <a:close/>
                  </a:path>
                </a:pathLst>
              </a:custGeom>
              <a:solidFill>
                <a:srgbClr val="000000"/>
              </a:solidFill>
              <a:ln w="9525">
                <a:noFill/>
                <a:round/>
              </a:ln>
            </p:spPr>
            <p:txBody>
              <a:bodyPr/>
              <a:lstStyle/>
              <a:p>
                <a:endParaRPr lang="zh-CN" altLang="en-US"/>
              </a:p>
            </p:txBody>
          </p:sp>
          <p:sp>
            <p:nvSpPr>
              <p:cNvPr id="32864" name="Freeform 1113"/>
              <p:cNvSpPr/>
              <p:nvPr/>
            </p:nvSpPr>
            <p:spPr bwMode="auto">
              <a:xfrm>
                <a:off x="4615" y="1991"/>
                <a:ext cx="82" cy="87"/>
              </a:xfrm>
              <a:custGeom>
                <a:avLst/>
                <a:gdLst>
                  <a:gd name="T0" fmla="*/ 1 w 162"/>
                  <a:gd name="T1" fmla="*/ 0 h 175"/>
                  <a:gd name="T2" fmla="*/ 1 w 162"/>
                  <a:gd name="T3" fmla="*/ 0 h 175"/>
                  <a:gd name="T4" fmla="*/ 1 w 162"/>
                  <a:gd name="T5" fmla="*/ 0 h 175"/>
                  <a:gd name="T6" fmla="*/ 1 w 162"/>
                  <a:gd name="T7" fmla="*/ 0 h 175"/>
                  <a:gd name="T8" fmla="*/ 1 w 162"/>
                  <a:gd name="T9" fmla="*/ 0 h 175"/>
                  <a:gd name="T10" fmla="*/ 1 w 162"/>
                  <a:gd name="T11" fmla="*/ 0 h 175"/>
                  <a:gd name="T12" fmla="*/ 1 w 162"/>
                  <a:gd name="T13" fmla="*/ 0 h 175"/>
                  <a:gd name="T14" fmla="*/ 1 w 162"/>
                  <a:gd name="T15" fmla="*/ 0 h 175"/>
                  <a:gd name="T16" fmla="*/ 1 w 162"/>
                  <a:gd name="T17" fmla="*/ 0 h 175"/>
                  <a:gd name="T18" fmla="*/ 0 w 162"/>
                  <a:gd name="T19" fmla="*/ 0 h 175"/>
                  <a:gd name="T20" fmla="*/ 1 w 162"/>
                  <a:gd name="T21" fmla="*/ 0 h 175"/>
                  <a:gd name="T22" fmla="*/ 1 w 162"/>
                  <a:gd name="T23" fmla="*/ 0 h 175"/>
                  <a:gd name="T24" fmla="*/ 1 w 162"/>
                  <a:gd name="T25" fmla="*/ 0 h 175"/>
                  <a:gd name="T26" fmla="*/ 1 w 162"/>
                  <a:gd name="T27" fmla="*/ 0 h 175"/>
                  <a:gd name="T28" fmla="*/ 1 w 162"/>
                  <a:gd name="T29" fmla="*/ 0 h 175"/>
                  <a:gd name="T30" fmla="*/ 1 w 162"/>
                  <a:gd name="T31" fmla="*/ 0 h 175"/>
                  <a:gd name="T32" fmla="*/ 1 w 162"/>
                  <a:gd name="T33" fmla="*/ 0 h 175"/>
                  <a:gd name="T34" fmla="*/ 1 w 162"/>
                  <a:gd name="T35" fmla="*/ 0 h 175"/>
                  <a:gd name="T36" fmla="*/ 1 w 162"/>
                  <a:gd name="T37" fmla="*/ 0 h 175"/>
                  <a:gd name="T38" fmla="*/ 1 w 162"/>
                  <a:gd name="T39" fmla="*/ 0 h 175"/>
                  <a:gd name="T40" fmla="*/ 1 w 162"/>
                  <a:gd name="T41" fmla="*/ 0 h 175"/>
                  <a:gd name="T42" fmla="*/ 1 w 162"/>
                  <a:gd name="T43" fmla="*/ 0 h 175"/>
                  <a:gd name="T44" fmla="*/ 1 w 162"/>
                  <a:gd name="T45" fmla="*/ 0 h 175"/>
                  <a:gd name="T46" fmla="*/ 1 w 162"/>
                  <a:gd name="T47" fmla="*/ 0 h 175"/>
                  <a:gd name="T48" fmla="*/ 1 w 162"/>
                  <a:gd name="T49" fmla="*/ 0 h 175"/>
                  <a:gd name="T50" fmla="*/ 1 w 162"/>
                  <a:gd name="T51" fmla="*/ 0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175"/>
                  <a:gd name="T80" fmla="*/ 162 w 162"/>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175">
                    <a:moveTo>
                      <a:pt x="139" y="0"/>
                    </a:moveTo>
                    <a:lnTo>
                      <a:pt x="125" y="26"/>
                    </a:lnTo>
                    <a:lnTo>
                      <a:pt x="131" y="41"/>
                    </a:lnTo>
                    <a:lnTo>
                      <a:pt x="129" y="54"/>
                    </a:lnTo>
                    <a:lnTo>
                      <a:pt x="121" y="72"/>
                    </a:lnTo>
                    <a:lnTo>
                      <a:pt x="104" y="89"/>
                    </a:lnTo>
                    <a:lnTo>
                      <a:pt x="83" y="106"/>
                    </a:lnTo>
                    <a:lnTo>
                      <a:pt x="57" y="121"/>
                    </a:lnTo>
                    <a:lnTo>
                      <a:pt x="29" y="133"/>
                    </a:lnTo>
                    <a:lnTo>
                      <a:pt x="0" y="143"/>
                    </a:lnTo>
                    <a:lnTo>
                      <a:pt x="7" y="175"/>
                    </a:lnTo>
                    <a:lnTo>
                      <a:pt x="39" y="165"/>
                    </a:lnTo>
                    <a:lnTo>
                      <a:pt x="70" y="151"/>
                    </a:lnTo>
                    <a:lnTo>
                      <a:pt x="101" y="133"/>
                    </a:lnTo>
                    <a:lnTo>
                      <a:pt x="125" y="113"/>
                    </a:lnTo>
                    <a:lnTo>
                      <a:pt x="147" y="90"/>
                    </a:lnTo>
                    <a:lnTo>
                      <a:pt x="159" y="65"/>
                    </a:lnTo>
                    <a:lnTo>
                      <a:pt x="162" y="35"/>
                    </a:lnTo>
                    <a:lnTo>
                      <a:pt x="151" y="7"/>
                    </a:lnTo>
                    <a:lnTo>
                      <a:pt x="136" y="33"/>
                    </a:lnTo>
                    <a:lnTo>
                      <a:pt x="151" y="7"/>
                    </a:lnTo>
                    <a:lnTo>
                      <a:pt x="140" y="0"/>
                    </a:lnTo>
                    <a:lnTo>
                      <a:pt x="129" y="3"/>
                    </a:lnTo>
                    <a:lnTo>
                      <a:pt x="122" y="12"/>
                    </a:lnTo>
                    <a:lnTo>
                      <a:pt x="125" y="26"/>
                    </a:lnTo>
                    <a:lnTo>
                      <a:pt x="139" y="0"/>
                    </a:lnTo>
                    <a:close/>
                  </a:path>
                </a:pathLst>
              </a:custGeom>
              <a:solidFill>
                <a:srgbClr val="000000"/>
              </a:solidFill>
              <a:ln w="9525">
                <a:noFill/>
                <a:round/>
              </a:ln>
            </p:spPr>
            <p:txBody>
              <a:bodyPr/>
              <a:lstStyle/>
              <a:p>
                <a:endParaRPr lang="zh-CN" altLang="en-US"/>
              </a:p>
            </p:txBody>
          </p:sp>
          <p:sp>
            <p:nvSpPr>
              <p:cNvPr id="32865" name="Freeform 1114"/>
              <p:cNvSpPr/>
              <p:nvPr/>
            </p:nvSpPr>
            <p:spPr bwMode="auto">
              <a:xfrm>
                <a:off x="4684" y="1934"/>
                <a:ext cx="57" cy="73"/>
              </a:xfrm>
              <a:custGeom>
                <a:avLst/>
                <a:gdLst>
                  <a:gd name="T0" fmla="*/ 1 w 114"/>
                  <a:gd name="T1" fmla="*/ 0 h 145"/>
                  <a:gd name="T2" fmla="*/ 1 w 114"/>
                  <a:gd name="T3" fmla="*/ 1 h 145"/>
                  <a:gd name="T4" fmla="*/ 1 w 114"/>
                  <a:gd name="T5" fmla="*/ 1 h 145"/>
                  <a:gd name="T6" fmla="*/ 1 w 114"/>
                  <a:gd name="T7" fmla="*/ 1 h 145"/>
                  <a:gd name="T8" fmla="*/ 1 w 114"/>
                  <a:gd name="T9" fmla="*/ 1 h 145"/>
                  <a:gd name="T10" fmla="*/ 1 w 114"/>
                  <a:gd name="T11" fmla="*/ 1 h 145"/>
                  <a:gd name="T12" fmla="*/ 1 w 114"/>
                  <a:gd name="T13" fmla="*/ 1 h 145"/>
                  <a:gd name="T14" fmla="*/ 1 w 114"/>
                  <a:gd name="T15" fmla="*/ 1 h 145"/>
                  <a:gd name="T16" fmla="*/ 1 w 114"/>
                  <a:gd name="T17" fmla="*/ 1 h 145"/>
                  <a:gd name="T18" fmla="*/ 1 w 114"/>
                  <a:gd name="T19" fmla="*/ 1 h 145"/>
                  <a:gd name="T20" fmla="*/ 0 w 114"/>
                  <a:gd name="T21" fmla="*/ 1 h 145"/>
                  <a:gd name="T22" fmla="*/ 1 w 114"/>
                  <a:gd name="T23" fmla="*/ 1 h 145"/>
                  <a:gd name="T24" fmla="*/ 1 w 114"/>
                  <a:gd name="T25" fmla="*/ 1 h 145"/>
                  <a:gd name="T26" fmla="*/ 1 w 114"/>
                  <a:gd name="T27" fmla="*/ 1 h 145"/>
                  <a:gd name="T28" fmla="*/ 1 w 114"/>
                  <a:gd name="T29" fmla="*/ 1 h 145"/>
                  <a:gd name="T30" fmla="*/ 1 w 114"/>
                  <a:gd name="T31" fmla="*/ 1 h 145"/>
                  <a:gd name="T32" fmla="*/ 1 w 114"/>
                  <a:gd name="T33" fmla="*/ 1 h 145"/>
                  <a:gd name="T34" fmla="*/ 1 w 114"/>
                  <a:gd name="T35" fmla="*/ 1 h 145"/>
                  <a:gd name="T36" fmla="*/ 1 w 114"/>
                  <a:gd name="T37" fmla="*/ 1 h 145"/>
                  <a:gd name="T38" fmla="*/ 1 w 114"/>
                  <a:gd name="T39" fmla="*/ 1 h 145"/>
                  <a:gd name="T40" fmla="*/ 1 w 114"/>
                  <a:gd name="T41" fmla="*/ 1 h 145"/>
                  <a:gd name="T42" fmla="*/ 1 w 114"/>
                  <a:gd name="T43" fmla="*/ 1 h 145"/>
                  <a:gd name="T44" fmla="*/ 1 w 114"/>
                  <a:gd name="T45" fmla="*/ 0 h 145"/>
                  <a:gd name="T46" fmla="*/ 1 w 114"/>
                  <a:gd name="T47" fmla="*/ 1 h 145"/>
                  <a:gd name="T48" fmla="*/ 1 w 114"/>
                  <a:gd name="T49" fmla="*/ 1 h 145"/>
                  <a:gd name="T50" fmla="*/ 1 w 114"/>
                  <a:gd name="T51" fmla="*/ 0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145"/>
                  <a:gd name="T80" fmla="*/ 114 w 114"/>
                  <a:gd name="T81" fmla="*/ 145 h 1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145">
                    <a:moveTo>
                      <a:pt x="96" y="0"/>
                    </a:moveTo>
                    <a:lnTo>
                      <a:pt x="84" y="16"/>
                    </a:lnTo>
                    <a:lnTo>
                      <a:pt x="82" y="29"/>
                    </a:lnTo>
                    <a:lnTo>
                      <a:pt x="78" y="47"/>
                    </a:lnTo>
                    <a:lnTo>
                      <a:pt x="73" y="64"/>
                    </a:lnTo>
                    <a:lnTo>
                      <a:pt x="66" y="80"/>
                    </a:lnTo>
                    <a:lnTo>
                      <a:pt x="55" y="94"/>
                    </a:lnTo>
                    <a:lnTo>
                      <a:pt x="40" y="104"/>
                    </a:lnTo>
                    <a:lnTo>
                      <a:pt x="25" y="111"/>
                    </a:lnTo>
                    <a:lnTo>
                      <a:pt x="3" y="112"/>
                    </a:lnTo>
                    <a:lnTo>
                      <a:pt x="0" y="145"/>
                    </a:lnTo>
                    <a:lnTo>
                      <a:pt x="30" y="143"/>
                    </a:lnTo>
                    <a:lnTo>
                      <a:pt x="55" y="134"/>
                    </a:lnTo>
                    <a:lnTo>
                      <a:pt x="76" y="118"/>
                    </a:lnTo>
                    <a:lnTo>
                      <a:pt x="91" y="99"/>
                    </a:lnTo>
                    <a:lnTo>
                      <a:pt x="102" y="77"/>
                    </a:lnTo>
                    <a:lnTo>
                      <a:pt x="109" y="55"/>
                    </a:lnTo>
                    <a:lnTo>
                      <a:pt x="113" y="34"/>
                    </a:lnTo>
                    <a:lnTo>
                      <a:pt x="114" y="16"/>
                    </a:lnTo>
                    <a:lnTo>
                      <a:pt x="102" y="32"/>
                    </a:lnTo>
                    <a:lnTo>
                      <a:pt x="114" y="16"/>
                    </a:lnTo>
                    <a:lnTo>
                      <a:pt x="109" y="4"/>
                    </a:lnTo>
                    <a:lnTo>
                      <a:pt x="99" y="0"/>
                    </a:lnTo>
                    <a:lnTo>
                      <a:pt x="89" y="4"/>
                    </a:lnTo>
                    <a:lnTo>
                      <a:pt x="84" y="16"/>
                    </a:lnTo>
                    <a:lnTo>
                      <a:pt x="96" y="0"/>
                    </a:lnTo>
                    <a:close/>
                  </a:path>
                </a:pathLst>
              </a:custGeom>
              <a:solidFill>
                <a:srgbClr val="000000"/>
              </a:solidFill>
              <a:ln w="9525">
                <a:noFill/>
                <a:round/>
              </a:ln>
            </p:spPr>
            <p:txBody>
              <a:bodyPr/>
              <a:lstStyle/>
              <a:p>
                <a:endParaRPr lang="zh-CN" altLang="en-US"/>
              </a:p>
            </p:txBody>
          </p:sp>
          <p:sp>
            <p:nvSpPr>
              <p:cNvPr id="32866" name="Freeform 1115"/>
              <p:cNvSpPr/>
              <p:nvPr/>
            </p:nvSpPr>
            <p:spPr bwMode="auto">
              <a:xfrm>
                <a:off x="4732" y="1840"/>
                <a:ext cx="62" cy="110"/>
              </a:xfrm>
              <a:custGeom>
                <a:avLst/>
                <a:gdLst>
                  <a:gd name="T0" fmla="*/ 0 w 126"/>
                  <a:gd name="T1" fmla="*/ 0 h 222"/>
                  <a:gd name="T2" fmla="*/ 0 w 126"/>
                  <a:gd name="T3" fmla="*/ 0 h 222"/>
                  <a:gd name="T4" fmla="*/ 0 w 126"/>
                  <a:gd name="T5" fmla="*/ 0 h 222"/>
                  <a:gd name="T6" fmla="*/ 0 w 126"/>
                  <a:gd name="T7" fmla="*/ 0 h 222"/>
                  <a:gd name="T8" fmla="*/ 0 w 126"/>
                  <a:gd name="T9" fmla="*/ 0 h 222"/>
                  <a:gd name="T10" fmla="*/ 0 w 126"/>
                  <a:gd name="T11" fmla="*/ 0 h 222"/>
                  <a:gd name="T12" fmla="*/ 0 w 126"/>
                  <a:gd name="T13" fmla="*/ 0 h 222"/>
                  <a:gd name="T14" fmla="*/ 0 w 126"/>
                  <a:gd name="T15" fmla="*/ 0 h 222"/>
                  <a:gd name="T16" fmla="*/ 0 w 126"/>
                  <a:gd name="T17" fmla="*/ 0 h 222"/>
                  <a:gd name="T18" fmla="*/ 0 w 126"/>
                  <a:gd name="T19" fmla="*/ 0 h 222"/>
                  <a:gd name="T20" fmla="*/ 0 w 126"/>
                  <a:gd name="T21" fmla="*/ 0 h 222"/>
                  <a:gd name="T22" fmla="*/ 0 w 126"/>
                  <a:gd name="T23" fmla="*/ 0 h 222"/>
                  <a:gd name="T24" fmla="*/ 0 w 126"/>
                  <a:gd name="T25" fmla="*/ 0 h 222"/>
                  <a:gd name="T26" fmla="*/ 0 w 126"/>
                  <a:gd name="T27" fmla="*/ 0 h 222"/>
                  <a:gd name="T28" fmla="*/ 0 w 126"/>
                  <a:gd name="T29" fmla="*/ 0 h 222"/>
                  <a:gd name="T30" fmla="*/ 0 w 126"/>
                  <a:gd name="T31" fmla="*/ 0 h 222"/>
                  <a:gd name="T32" fmla="*/ 0 w 126"/>
                  <a:gd name="T33" fmla="*/ 0 h 222"/>
                  <a:gd name="T34" fmla="*/ 0 w 126"/>
                  <a:gd name="T35" fmla="*/ 0 h 222"/>
                  <a:gd name="T36" fmla="*/ 0 w 126"/>
                  <a:gd name="T37" fmla="*/ 0 h 222"/>
                  <a:gd name="T38" fmla="*/ 0 w 126"/>
                  <a:gd name="T39" fmla="*/ 0 h 222"/>
                  <a:gd name="T40" fmla="*/ 0 w 126"/>
                  <a:gd name="T41" fmla="*/ 0 h 222"/>
                  <a:gd name="T42" fmla="*/ 0 w 126"/>
                  <a:gd name="T43" fmla="*/ 0 h 222"/>
                  <a:gd name="T44" fmla="*/ 0 w 126"/>
                  <a:gd name="T45" fmla="*/ 0 h 222"/>
                  <a:gd name="T46" fmla="*/ 0 w 126"/>
                  <a:gd name="T47" fmla="*/ 0 h 222"/>
                  <a:gd name="T48" fmla="*/ 0 w 126"/>
                  <a:gd name="T49" fmla="*/ 0 h 222"/>
                  <a:gd name="T50" fmla="*/ 0 w 126"/>
                  <a:gd name="T51" fmla="*/ 0 h 2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222"/>
                  <a:gd name="T80" fmla="*/ 126 w 126"/>
                  <a:gd name="T81" fmla="*/ 222 h 2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222">
                    <a:moveTo>
                      <a:pt x="103" y="31"/>
                    </a:moveTo>
                    <a:lnTo>
                      <a:pt x="92" y="19"/>
                    </a:lnTo>
                    <a:lnTo>
                      <a:pt x="95" y="45"/>
                    </a:lnTo>
                    <a:lnTo>
                      <a:pt x="92" y="71"/>
                    </a:lnTo>
                    <a:lnTo>
                      <a:pt x="86" y="98"/>
                    </a:lnTo>
                    <a:lnTo>
                      <a:pt x="76" y="124"/>
                    </a:lnTo>
                    <a:lnTo>
                      <a:pt x="62" y="147"/>
                    </a:lnTo>
                    <a:lnTo>
                      <a:pt x="45" y="167"/>
                    </a:lnTo>
                    <a:lnTo>
                      <a:pt x="25" y="180"/>
                    </a:lnTo>
                    <a:lnTo>
                      <a:pt x="0" y="190"/>
                    </a:lnTo>
                    <a:lnTo>
                      <a:pt x="6" y="222"/>
                    </a:lnTo>
                    <a:lnTo>
                      <a:pt x="37" y="210"/>
                    </a:lnTo>
                    <a:lnTo>
                      <a:pt x="66" y="191"/>
                    </a:lnTo>
                    <a:lnTo>
                      <a:pt x="87" y="168"/>
                    </a:lnTo>
                    <a:lnTo>
                      <a:pt x="104" y="140"/>
                    </a:lnTo>
                    <a:lnTo>
                      <a:pt x="117" y="109"/>
                    </a:lnTo>
                    <a:lnTo>
                      <a:pt x="123" y="77"/>
                    </a:lnTo>
                    <a:lnTo>
                      <a:pt x="126" y="45"/>
                    </a:lnTo>
                    <a:lnTo>
                      <a:pt x="123" y="14"/>
                    </a:lnTo>
                    <a:lnTo>
                      <a:pt x="113" y="2"/>
                    </a:lnTo>
                    <a:lnTo>
                      <a:pt x="123" y="14"/>
                    </a:lnTo>
                    <a:lnTo>
                      <a:pt x="117" y="3"/>
                    </a:lnTo>
                    <a:lnTo>
                      <a:pt x="107" y="0"/>
                    </a:lnTo>
                    <a:lnTo>
                      <a:pt x="96" y="6"/>
                    </a:lnTo>
                    <a:lnTo>
                      <a:pt x="92" y="19"/>
                    </a:lnTo>
                    <a:lnTo>
                      <a:pt x="103" y="31"/>
                    </a:lnTo>
                    <a:close/>
                  </a:path>
                </a:pathLst>
              </a:custGeom>
              <a:solidFill>
                <a:srgbClr val="000000"/>
              </a:solidFill>
              <a:ln w="9525">
                <a:noFill/>
                <a:round/>
              </a:ln>
            </p:spPr>
            <p:txBody>
              <a:bodyPr/>
              <a:lstStyle/>
              <a:p>
                <a:endParaRPr lang="zh-CN" altLang="en-US"/>
              </a:p>
            </p:txBody>
          </p:sp>
          <p:sp>
            <p:nvSpPr>
              <p:cNvPr id="32867" name="Freeform 1116"/>
              <p:cNvSpPr/>
              <p:nvPr/>
            </p:nvSpPr>
            <p:spPr bwMode="auto">
              <a:xfrm>
                <a:off x="3928" y="1519"/>
                <a:ext cx="860" cy="336"/>
              </a:xfrm>
              <a:custGeom>
                <a:avLst/>
                <a:gdLst>
                  <a:gd name="T0" fmla="*/ 1 w 1720"/>
                  <a:gd name="T1" fmla="*/ 1 h 672"/>
                  <a:gd name="T2" fmla="*/ 1 w 1720"/>
                  <a:gd name="T3" fmla="*/ 1 h 672"/>
                  <a:gd name="T4" fmla="*/ 1 w 1720"/>
                  <a:gd name="T5" fmla="*/ 1 h 672"/>
                  <a:gd name="T6" fmla="*/ 1 w 1720"/>
                  <a:gd name="T7" fmla="*/ 1 h 672"/>
                  <a:gd name="T8" fmla="*/ 1 w 1720"/>
                  <a:gd name="T9" fmla="*/ 1 h 672"/>
                  <a:gd name="T10" fmla="*/ 2 w 1720"/>
                  <a:gd name="T11" fmla="*/ 1 h 672"/>
                  <a:gd name="T12" fmla="*/ 2 w 1720"/>
                  <a:gd name="T13" fmla="*/ 1 h 672"/>
                  <a:gd name="T14" fmla="*/ 2 w 1720"/>
                  <a:gd name="T15" fmla="*/ 1 h 672"/>
                  <a:gd name="T16" fmla="*/ 2 w 1720"/>
                  <a:gd name="T17" fmla="*/ 1 h 672"/>
                  <a:gd name="T18" fmla="*/ 2 w 1720"/>
                  <a:gd name="T19" fmla="*/ 1 h 672"/>
                  <a:gd name="T20" fmla="*/ 3 w 1720"/>
                  <a:gd name="T21" fmla="*/ 1 h 672"/>
                  <a:gd name="T22" fmla="*/ 3 w 1720"/>
                  <a:gd name="T23" fmla="*/ 1 h 672"/>
                  <a:gd name="T24" fmla="*/ 3 w 1720"/>
                  <a:gd name="T25" fmla="*/ 1 h 672"/>
                  <a:gd name="T26" fmla="*/ 3 w 1720"/>
                  <a:gd name="T27" fmla="*/ 1 h 672"/>
                  <a:gd name="T28" fmla="*/ 3 w 1720"/>
                  <a:gd name="T29" fmla="*/ 1 h 672"/>
                  <a:gd name="T30" fmla="*/ 3 w 1720"/>
                  <a:gd name="T31" fmla="*/ 1 h 672"/>
                  <a:gd name="T32" fmla="*/ 3 w 1720"/>
                  <a:gd name="T33" fmla="*/ 1 h 672"/>
                  <a:gd name="T34" fmla="*/ 3 w 1720"/>
                  <a:gd name="T35" fmla="*/ 1 h 672"/>
                  <a:gd name="T36" fmla="*/ 3 w 1720"/>
                  <a:gd name="T37" fmla="*/ 1 h 672"/>
                  <a:gd name="T38" fmla="*/ 3 w 1720"/>
                  <a:gd name="T39" fmla="*/ 1 h 672"/>
                  <a:gd name="T40" fmla="*/ 3 w 1720"/>
                  <a:gd name="T41" fmla="*/ 1 h 672"/>
                  <a:gd name="T42" fmla="*/ 3 w 1720"/>
                  <a:gd name="T43" fmla="*/ 1 h 672"/>
                  <a:gd name="T44" fmla="*/ 3 w 1720"/>
                  <a:gd name="T45" fmla="*/ 1 h 672"/>
                  <a:gd name="T46" fmla="*/ 3 w 1720"/>
                  <a:gd name="T47" fmla="*/ 1 h 672"/>
                  <a:gd name="T48" fmla="*/ 2 w 1720"/>
                  <a:gd name="T49" fmla="*/ 1 h 672"/>
                  <a:gd name="T50" fmla="*/ 2 w 1720"/>
                  <a:gd name="T51" fmla="*/ 1 h 672"/>
                  <a:gd name="T52" fmla="*/ 2 w 1720"/>
                  <a:gd name="T53" fmla="*/ 1 h 672"/>
                  <a:gd name="T54" fmla="*/ 2 w 1720"/>
                  <a:gd name="T55" fmla="*/ 1 h 672"/>
                  <a:gd name="T56" fmla="*/ 1 w 1720"/>
                  <a:gd name="T57" fmla="*/ 1 h 672"/>
                  <a:gd name="T58" fmla="*/ 1 w 1720"/>
                  <a:gd name="T59" fmla="*/ 1 h 672"/>
                  <a:gd name="T60" fmla="*/ 1 w 1720"/>
                  <a:gd name="T61" fmla="*/ 1 h 672"/>
                  <a:gd name="T62" fmla="*/ 1 w 1720"/>
                  <a:gd name="T63" fmla="*/ 1 h 672"/>
                  <a:gd name="T64" fmla="*/ 1 w 1720"/>
                  <a:gd name="T65" fmla="*/ 1 h 672"/>
                  <a:gd name="T66" fmla="*/ 1 w 1720"/>
                  <a:gd name="T67" fmla="*/ 0 h 672"/>
                  <a:gd name="T68" fmla="*/ 1 w 1720"/>
                  <a:gd name="T69" fmla="*/ 1 h 672"/>
                  <a:gd name="T70" fmla="*/ 0 w 1720"/>
                  <a:gd name="T71" fmla="*/ 1 h 672"/>
                  <a:gd name="T72" fmla="*/ 1 w 1720"/>
                  <a:gd name="T73" fmla="*/ 1 h 6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0"/>
                  <a:gd name="T112" fmla="*/ 0 h 672"/>
                  <a:gd name="T113" fmla="*/ 1720 w 1720"/>
                  <a:gd name="T114" fmla="*/ 672 h 6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0" h="672">
                    <a:moveTo>
                      <a:pt x="15" y="32"/>
                    </a:moveTo>
                    <a:lnTo>
                      <a:pt x="8" y="30"/>
                    </a:lnTo>
                    <a:lnTo>
                      <a:pt x="61" y="52"/>
                    </a:lnTo>
                    <a:lnTo>
                      <a:pt x="115" y="73"/>
                    </a:lnTo>
                    <a:lnTo>
                      <a:pt x="167" y="95"/>
                    </a:lnTo>
                    <a:lnTo>
                      <a:pt x="220" y="115"/>
                    </a:lnTo>
                    <a:lnTo>
                      <a:pt x="273" y="138"/>
                    </a:lnTo>
                    <a:lnTo>
                      <a:pt x="327" y="158"/>
                    </a:lnTo>
                    <a:lnTo>
                      <a:pt x="379" y="178"/>
                    </a:lnTo>
                    <a:lnTo>
                      <a:pt x="433" y="198"/>
                    </a:lnTo>
                    <a:lnTo>
                      <a:pt x="486" y="217"/>
                    </a:lnTo>
                    <a:lnTo>
                      <a:pt x="539" y="237"/>
                    </a:lnTo>
                    <a:lnTo>
                      <a:pt x="593" y="257"/>
                    </a:lnTo>
                    <a:lnTo>
                      <a:pt x="645" y="276"/>
                    </a:lnTo>
                    <a:lnTo>
                      <a:pt x="699" y="296"/>
                    </a:lnTo>
                    <a:lnTo>
                      <a:pt x="753" y="315"/>
                    </a:lnTo>
                    <a:lnTo>
                      <a:pt x="807" y="334"/>
                    </a:lnTo>
                    <a:lnTo>
                      <a:pt x="859" y="354"/>
                    </a:lnTo>
                    <a:lnTo>
                      <a:pt x="913" y="373"/>
                    </a:lnTo>
                    <a:lnTo>
                      <a:pt x="967" y="392"/>
                    </a:lnTo>
                    <a:lnTo>
                      <a:pt x="1020" y="412"/>
                    </a:lnTo>
                    <a:lnTo>
                      <a:pt x="1073" y="430"/>
                    </a:lnTo>
                    <a:lnTo>
                      <a:pt x="1126" y="451"/>
                    </a:lnTo>
                    <a:lnTo>
                      <a:pt x="1180" y="469"/>
                    </a:lnTo>
                    <a:lnTo>
                      <a:pt x="1233" y="490"/>
                    </a:lnTo>
                    <a:lnTo>
                      <a:pt x="1286" y="508"/>
                    </a:lnTo>
                    <a:lnTo>
                      <a:pt x="1339" y="528"/>
                    </a:lnTo>
                    <a:lnTo>
                      <a:pt x="1392" y="549"/>
                    </a:lnTo>
                    <a:lnTo>
                      <a:pt x="1445" y="569"/>
                    </a:lnTo>
                    <a:lnTo>
                      <a:pt x="1499" y="588"/>
                    </a:lnTo>
                    <a:lnTo>
                      <a:pt x="1551" y="609"/>
                    </a:lnTo>
                    <a:lnTo>
                      <a:pt x="1605" y="629"/>
                    </a:lnTo>
                    <a:lnTo>
                      <a:pt x="1657" y="651"/>
                    </a:lnTo>
                    <a:lnTo>
                      <a:pt x="1710" y="672"/>
                    </a:lnTo>
                    <a:lnTo>
                      <a:pt x="1720" y="643"/>
                    </a:lnTo>
                    <a:lnTo>
                      <a:pt x="1668" y="621"/>
                    </a:lnTo>
                    <a:lnTo>
                      <a:pt x="1615" y="600"/>
                    </a:lnTo>
                    <a:lnTo>
                      <a:pt x="1561" y="580"/>
                    </a:lnTo>
                    <a:lnTo>
                      <a:pt x="1509" y="558"/>
                    </a:lnTo>
                    <a:lnTo>
                      <a:pt x="1455" y="537"/>
                    </a:lnTo>
                    <a:lnTo>
                      <a:pt x="1403" y="516"/>
                    </a:lnTo>
                    <a:lnTo>
                      <a:pt x="1349" y="496"/>
                    </a:lnTo>
                    <a:lnTo>
                      <a:pt x="1297" y="476"/>
                    </a:lnTo>
                    <a:lnTo>
                      <a:pt x="1243" y="457"/>
                    </a:lnTo>
                    <a:lnTo>
                      <a:pt x="1190" y="437"/>
                    </a:lnTo>
                    <a:lnTo>
                      <a:pt x="1137" y="418"/>
                    </a:lnTo>
                    <a:lnTo>
                      <a:pt x="1083" y="398"/>
                    </a:lnTo>
                    <a:lnTo>
                      <a:pt x="1030" y="379"/>
                    </a:lnTo>
                    <a:lnTo>
                      <a:pt x="977" y="359"/>
                    </a:lnTo>
                    <a:lnTo>
                      <a:pt x="923" y="341"/>
                    </a:lnTo>
                    <a:lnTo>
                      <a:pt x="869" y="322"/>
                    </a:lnTo>
                    <a:lnTo>
                      <a:pt x="817" y="302"/>
                    </a:lnTo>
                    <a:lnTo>
                      <a:pt x="763" y="283"/>
                    </a:lnTo>
                    <a:lnTo>
                      <a:pt x="709" y="264"/>
                    </a:lnTo>
                    <a:lnTo>
                      <a:pt x="656" y="244"/>
                    </a:lnTo>
                    <a:lnTo>
                      <a:pt x="603" y="225"/>
                    </a:lnTo>
                    <a:lnTo>
                      <a:pt x="550" y="205"/>
                    </a:lnTo>
                    <a:lnTo>
                      <a:pt x="496" y="185"/>
                    </a:lnTo>
                    <a:lnTo>
                      <a:pt x="443" y="166"/>
                    </a:lnTo>
                    <a:lnTo>
                      <a:pt x="390" y="146"/>
                    </a:lnTo>
                    <a:lnTo>
                      <a:pt x="337" y="126"/>
                    </a:lnTo>
                    <a:lnTo>
                      <a:pt x="283" y="106"/>
                    </a:lnTo>
                    <a:lnTo>
                      <a:pt x="230" y="85"/>
                    </a:lnTo>
                    <a:lnTo>
                      <a:pt x="177" y="65"/>
                    </a:lnTo>
                    <a:lnTo>
                      <a:pt x="125" y="44"/>
                    </a:lnTo>
                    <a:lnTo>
                      <a:pt x="71" y="22"/>
                    </a:lnTo>
                    <a:lnTo>
                      <a:pt x="19" y="1"/>
                    </a:lnTo>
                    <a:lnTo>
                      <a:pt x="12" y="0"/>
                    </a:lnTo>
                    <a:lnTo>
                      <a:pt x="19" y="1"/>
                    </a:lnTo>
                    <a:lnTo>
                      <a:pt x="7" y="2"/>
                    </a:lnTo>
                    <a:lnTo>
                      <a:pt x="1" y="10"/>
                    </a:lnTo>
                    <a:lnTo>
                      <a:pt x="0" y="22"/>
                    </a:lnTo>
                    <a:lnTo>
                      <a:pt x="8" y="30"/>
                    </a:lnTo>
                    <a:lnTo>
                      <a:pt x="15" y="32"/>
                    </a:lnTo>
                    <a:close/>
                  </a:path>
                </a:pathLst>
              </a:custGeom>
              <a:solidFill>
                <a:srgbClr val="000000"/>
              </a:solidFill>
              <a:ln w="9525">
                <a:noFill/>
                <a:round/>
              </a:ln>
            </p:spPr>
            <p:txBody>
              <a:bodyPr/>
              <a:lstStyle/>
              <a:p>
                <a:endParaRPr lang="zh-CN" altLang="en-US"/>
              </a:p>
            </p:txBody>
          </p:sp>
          <p:sp>
            <p:nvSpPr>
              <p:cNvPr id="32868" name="Freeform 1117"/>
              <p:cNvSpPr/>
              <p:nvPr/>
            </p:nvSpPr>
            <p:spPr bwMode="auto">
              <a:xfrm>
                <a:off x="3753" y="1519"/>
                <a:ext cx="182" cy="102"/>
              </a:xfrm>
              <a:custGeom>
                <a:avLst/>
                <a:gdLst>
                  <a:gd name="T0" fmla="*/ 0 w 365"/>
                  <a:gd name="T1" fmla="*/ 0 h 205"/>
                  <a:gd name="T2" fmla="*/ 0 w 365"/>
                  <a:gd name="T3" fmla="*/ 0 h 205"/>
                  <a:gd name="T4" fmla="*/ 0 w 365"/>
                  <a:gd name="T5" fmla="*/ 0 h 205"/>
                  <a:gd name="T6" fmla="*/ 0 w 365"/>
                  <a:gd name="T7" fmla="*/ 0 h 205"/>
                  <a:gd name="T8" fmla="*/ 0 w 365"/>
                  <a:gd name="T9" fmla="*/ 0 h 205"/>
                  <a:gd name="T10" fmla="*/ 0 w 365"/>
                  <a:gd name="T11" fmla="*/ 0 h 205"/>
                  <a:gd name="T12" fmla="*/ 0 w 365"/>
                  <a:gd name="T13" fmla="*/ 0 h 205"/>
                  <a:gd name="T14" fmla="*/ 0 w 365"/>
                  <a:gd name="T15" fmla="*/ 0 h 205"/>
                  <a:gd name="T16" fmla="*/ 0 w 365"/>
                  <a:gd name="T17" fmla="*/ 0 h 205"/>
                  <a:gd name="T18" fmla="*/ 0 w 365"/>
                  <a:gd name="T19" fmla="*/ 0 h 205"/>
                  <a:gd name="T20" fmla="*/ 0 w 365"/>
                  <a:gd name="T21" fmla="*/ 0 h 205"/>
                  <a:gd name="T22" fmla="*/ 0 w 365"/>
                  <a:gd name="T23" fmla="*/ 0 h 205"/>
                  <a:gd name="T24" fmla="*/ 0 w 365"/>
                  <a:gd name="T25" fmla="*/ 0 h 205"/>
                  <a:gd name="T26" fmla="*/ 0 w 365"/>
                  <a:gd name="T27" fmla="*/ 0 h 205"/>
                  <a:gd name="T28" fmla="*/ 0 w 365"/>
                  <a:gd name="T29" fmla="*/ 0 h 205"/>
                  <a:gd name="T30" fmla="*/ 0 w 365"/>
                  <a:gd name="T31" fmla="*/ 0 h 205"/>
                  <a:gd name="T32" fmla="*/ 0 w 365"/>
                  <a:gd name="T33" fmla="*/ 0 h 205"/>
                  <a:gd name="T34" fmla="*/ 0 w 365"/>
                  <a:gd name="T35" fmla="*/ 0 h 205"/>
                  <a:gd name="T36" fmla="*/ 0 w 365"/>
                  <a:gd name="T37" fmla="*/ 0 h 205"/>
                  <a:gd name="T38" fmla="*/ 0 w 365"/>
                  <a:gd name="T39" fmla="*/ 0 h 205"/>
                  <a:gd name="T40" fmla="*/ 0 w 365"/>
                  <a:gd name="T41" fmla="*/ 0 h 205"/>
                  <a:gd name="T42" fmla="*/ 0 w 365"/>
                  <a:gd name="T43" fmla="*/ 0 h 205"/>
                  <a:gd name="T44" fmla="*/ 0 w 365"/>
                  <a:gd name="T45" fmla="*/ 0 h 205"/>
                  <a:gd name="T46" fmla="*/ 0 w 365"/>
                  <a:gd name="T47" fmla="*/ 0 h 205"/>
                  <a:gd name="T48" fmla="*/ 0 w 365"/>
                  <a:gd name="T49" fmla="*/ 0 h 205"/>
                  <a:gd name="T50" fmla="*/ 0 w 365"/>
                  <a:gd name="T51" fmla="*/ 0 h 205"/>
                  <a:gd name="T52" fmla="*/ 0 w 365"/>
                  <a:gd name="T53" fmla="*/ 0 h 205"/>
                  <a:gd name="T54" fmla="*/ 0 w 365"/>
                  <a:gd name="T55" fmla="*/ 0 h 205"/>
                  <a:gd name="T56" fmla="*/ 0 w 365"/>
                  <a:gd name="T57" fmla="*/ 0 h 205"/>
                  <a:gd name="T58" fmla="*/ 0 w 365"/>
                  <a:gd name="T59" fmla="*/ 0 h 205"/>
                  <a:gd name="T60" fmla="*/ 0 w 365"/>
                  <a:gd name="T61" fmla="*/ 0 h 205"/>
                  <a:gd name="T62" fmla="*/ 0 w 365"/>
                  <a:gd name="T63" fmla="*/ 0 h 205"/>
                  <a:gd name="T64" fmla="*/ 0 w 365"/>
                  <a:gd name="T65" fmla="*/ 0 h 205"/>
                  <a:gd name="T66" fmla="*/ 0 w 365"/>
                  <a:gd name="T67" fmla="*/ 0 h 205"/>
                  <a:gd name="T68" fmla="*/ 0 w 365"/>
                  <a:gd name="T69" fmla="*/ 0 h 205"/>
                  <a:gd name="T70" fmla="*/ 0 w 365"/>
                  <a:gd name="T71" fmla="*/ 0 h 205"/>
                  <a:gd name="T72" fmla="*/ 0 w 365"/>
                  <a:gd name="T73" fmla="*/ 0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5"/>
                  <a:gd name="T112" fmla="*/ 0 h 205"/>
                  <a:gd name="T113" fmla="*/ 365 w 36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5" h="205">
                    <a:moveTo>
                      <a:pt x="28" y="205"/>
                    </a:moveTo>
                    <a:lnTo>
                      <a:pt x="28" y="205"/>
                    </a:lnTo>
                    <a:lnTo>
                      <a:pt x="40" y="183"/>
                    </a:lnTo>
                    <a:lnTo>
                      <a:pt x="50" y="165"/>
                    </a:lnTo>
                    <a:lnTo>
                      <a:pt x="63" y="147"/>
                    </a:lnTo>
                    <a:lnTo>
                      <a:pt x="77" y="130"/>
                    </a:lnTo>
                    <a:lnTo>
                      <a:pt x="91" y="115"/>
                    </a:lnTo>
                    <a:lnTo>
                      <a:pt x="108" y="103"/>
                    </a:lnTo>
                    <a:lnTo>
                      <a:pt x="124" y="89"/>
                    </a:lnTo>
                    <a:lnTo>
                      <a:pt x="144" y="80"/>
                    </a:lnTo>
                    <a:lnTo>
                      <a:pt x="165" y="69"/>
                    </a:lnTo>
                    <a:lnTo>
                      <a:pt x="188" y="63"/>
                    </a:lnTo>
                    <a:lnTo>
                      <a:pt x="213" y="55"/>
                    </a:lnTo>
                    <a:lnTo>
                      <a:pt x="238" y="48"/>
                    </a:lnTo>
                    <a:lnTo>
                      <a:pt x="268" y="42"/>
                    </a:lnTo>
                    <a:lnTo>
                      <a:pt x="297" y="38"/>
                    </a:lnTo>
                    <a:lnTo>
                      <a:pt x="330" y="34"/>
                    </a:lnTo>
                    <a:lnTo>
                      <a:pt x="365" y="32"/>
                    </a:lnTo>
                    <a:lnTo>
                      <a:pt x="362" y="0"/>
                    </a:lnTo>
                    <a:lnTo>
                      <a:pt x="328" y="2"/>
                    </a:lnTo>
                    <a:lnTo>
                      <a:pt x="295" y="6"/>
                    </a:lnTo>
                    <a:lnTo>
                      <a:pt x="263" y="10"/>
                    </a:lnTo>
                    <a:lnTo>
                      <a:pt x="233" y="16"/>
                    </a:lnTo>
                    <a:lnTo>
                      <a:pt x="205" y="22"/>
                    </a:lnTo>
                    <a:lnTo>
                      <a:pt x="178" y="30"/>
                    </a:lnTo>
                    <a:lnTo>
                      <a:pt x="155" y="40"/>
                    </a:lnTo>
                    <a:lnTo>
                      <a:pt x="131" y="51"/>
                    </a:lnTo>
                    <a:lnTo>
                      <a:pt x="109" y="63"/>
                    </a:lnTo>
                    <a:lnTo>
                      <a:pt x="90" y="76"/>
                    </a:lnTo>
                    <a:lnTo>
                      <a:pt x="71" y="91"/>
                    </a:lnTo>
                    <a:lnTo>
                      <a:pt x="54" y="108"/>
                    </a:lnTo>
                    <a:lnTo>
                      <a:pt x="37" y="126"/>
                    </a:lnTo>
                    <a:lnTo>
                      <a:pt x="25" y="146"/>
                    </a:lnTo>
                    <a:lnTo>
                      <a:pt x="12" y="167"/>
                    </a:lnTo>
                    <a:lnTo>
                      <a:pt x="0" y="191"/>
                    </a:lnTo>
                    <a:lnTo>
                      <a:pt x="28" y="205"/>
                    </a:lnTo>
                    <a:close/>
                  </a:path>
                </a:pathLst>
              </a:custGeom>
              <a:solidFill>
                <a:srgbClr val="000000"/>
              </a:solidFill>
              <a:ln w="9525">
                <a:noFill/>
                <a:round/>
              </a:ln>
            </p:spPr>
            <p:txBody>
              <a:bodyPr/>
              <a:lstStyle/>
              <a:p>
                <a:endParaRPr lang="zh-CN" altLang="en-US"/>
              </a:p>
            </p:txBody>
          </p:sp>
          <p:sp>
            <p:nvSpPr>
              <p:cNvPr id="32869" name="Freeform 1118"/>
              <p:cNvSpPr/>
              <p:nvPr/>
            </p:nvSpPr>
            <p:spPr bwMode="auto">
              <a:xfrm>
                <a:off x="3750" y="1615"/>
                <a:ext cx="97" cy="128"/>
              </a:xfrm>
              <a:custGeom>
                <a:avLst/>
                <a:gdLst>
                  <a:gd name="T0" fmla="*/ 1 w 193"/>
                  <a:gd name="T1" fmla="*/ 0 h 257"/>
                  <a:gd name="T2" fmla="*/ 1 w 193"/>
                  <a:gd name="T3" fmla="*/ 0 h 257"/>
                  <a:gd name="T4" fmla="*/ 1 w 193"/>
                  <a:gd name="T5" fmla="*/ 0 h 257"/>
                  <a:gd name="T6" fmla="*/ 1 w 193"/>
                  <a:gd name="T7" fmla="*/ 0 h 257"/>
                  <a:gd name="T8" fmla="*/ 1 w 193"/>
                  <a:gd name="T9" fmla="*/ 0 h 257"/>
                  <a:gd name="T10" fmla="*/ 1 w 193"/>
                  <a:gd name="T11" fmla="*/ 0 h 257"/>
                  <a:gd name="T12" fmla="*/ 1 w 193"/>
                  <a:gd name="T13" fmla="*/ 0 h 257"/>
                  <a:gd name="T14" fmla="*/ 1 w 193"/>
                  <a:gd name="T15" fmla="*/ 0 h 257"/>
                  <a:gd name="T16" fmla="*/ 1 w 193"/>
                  <a:gd name="T17" fmla="*/ 0 h 257"/>
                  <a:gd name="T18" fmla="*/ 1 w 193"/>
                  <a:gd name="T19" fmla="*/ 0 h 257"/>
                  <a:gd name="T20" fmla="*/ 1 w 193"/>
                  <a:gd name="T21" fmla="*/ 0 h 257"/>
                  <a:gd name="T22" fmla="*/ 1 w 193"/>
                  <a:gd name="T23" fmla="*/ 0 h 257"/>
                  <a:gd name="T24" fmla="*/ 1 w 193"/>
                  <a:gd name="T25" fmla="*/ 0 h 257"/>
                  <a:gd name="T26" fmla="*/ 1 w 193"/>
                  <a:gd name="T27" fmla="*/ 0 h 257"/>
                  <a:gd name="T28" fmla="*/ 1 w 193"/>
                  <a:gd name="T29" fmla="*/ 0 h 257"/>
                  <a:gd name="T30" fmla="*/ 1 w 193"/>
                  <a:gd name="T31" fmla="*/ 0 h 257"/>
                  <a:gd name="T32" fmla="*/ 1 w 193"/>
                  <a:gd name="T33" fmla="*/ 0 h 257"/>
                  <a:gd name="T34" fmla="*/ 1 w 193"/>
                  <a:gd name="T35" fmla="*/ 0 h 257"/>
                  <a:gd name="T36" fmla="*/ 1 w 193"/>
                  <a:gd name="T37" fmla="*/ 0 h 257"/>
                  <a:gd name="T38" fmla="*/ 0 w 193"/>
                  <a:gd name="T39" fmla="*/ 0 h 257"/>
                  <a:gd name="T40" fmla="*/ 0 w 193"/>
                  <a:gd name="T41" fmla="*/ 0 h 257"/>
                  <a:gd name="T42" fmla="*/ 1 w 193"/>
                  <a:gd name="T43" fmla="*/ 0 h 257"/>
                  <a:gd name="T44" fmla="*/ 1 w 193"/>
                  <a:gd name="T45" fmla="*/ 0 h 257"/>
                  <a:gd name="T46" fmla="*/ 1 w 193"/>
                  <a:gd name="T47" fmla="*/ 0 h 257"/>
                  <a:gd name="T48" fmla="*/ 1 w 193"/>
                  <a:gd name="T49" fmla="*/ 0 h 257"/>
                  <a:gd name="T50" fmla="*/ 1 w 193"/>
                  <a:gd name="T51" fmla="*/ 0 h 257"/>
                  <a:gd name="T52" fmla="*/ 1 w 193"/>
                  <a:gd name="T53" fmla="*/ 0 h 257"/>
                  <a:gd name="T54" fmla="*/ 1 w 193"/>
                  <a:gd name="T55" fmla="*/ 0 h 257"/>
                  <a:gd name="T56" fmla="*/ 1 w 193"/>
                  <a:gd name="T57" fmla="*/ 0 h 257"/>
                  <a:gd name="T58" fmla="*/ 1 w 193"/>
                  <a:gd name="T59" fmla="*/ 0 h 257"/>
                  <a:gd name="T60" fmla="*/ 1 w 193"/>
                  <a:gd name="T61" fmla="*/ 0 h 257"/>
                  <a:gd name="T62" fmla="*/ 1 w 193"/>
                  <a:gd name="T63" fmla="*/ 0 h 257"/>
                  <a:gd name="T64" fmla="*/ 1 w 193"/>
                  <a:gd name="T65" fmla="*/ 0 h 257"/>
                  <a:gd name="T66" fmla="*/ 1 w 193"/>
                  <a:gd name="T67" fmla="*/ 0 h 257"/>
                  <a:gd name="T68" fmla="*/ 1 w 193"/>
                  <a:gd name="T69" fmla="*/ 0 h 257"/>
                  <a:gd name="T70" fmla="*/ 1 w 193"/>
                  <a:gd name="T71" fmla="*/ 0 h 257"/>
                  <a:gd name="T72" fmla="*/ 1 w 193"/>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257"/>
                  <a:gd name="T113" fmla="*/ 193 w 193"/>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257">
                    <a:moveTo>
                      <a:pt x="193" y="256"/>
                    </a:moveTo>
                    <a:lnTo>
                      <a:pt x="193" y="254"/>
                    </a:lnTo>
                    <a:lnTo>
                      <a:pt x="189" y="231"/>
                    </a:lnTo>
                    <a:lnTo>
                      <a:pt x="180" y="211"/>
                    </a:lnTo>
                    <a:lnTo>
                      <a:pt x="169" y="192"/>
                    </a:lnTo>
                    <a:lnTo>
                      <a:pt x="155" y="175"/>
                    </a:lnTo>
                    <a:lnTo>
                      <a:pt x="139" y="159"/>
                    </a:lnTo>
                    <a:lnTo>
                      <a:pt x="124" y="144"/>
                    </a:lnTo>
                    <a:lnTo>
                      <a:pt x="107" y="128"/>
                    </a:lnTo>
                    <a:lnTo>
                      <a:pt x="91" y="115"/>
                    </a:lnTo>
                    <a:lnTo>
                      <a:pt x="75" y="103"/>
                    </a:lnTo>
                    <a:lnTo>
                      <a:pt x="63" y="88"/>
                    </a:lnTo>
                    <a:lnTo>
                      <a:pt x="50" y="76"/>
                    </a:lnTo>
                    <a:lnTo>
                      <a:pt x="40" y="62"/>
                    </a:lnTo>
                    <a:lnTo>
                      <a:pt x="34" y="52"/>
                    </a:lnTo>
                    <a:lnTo>
                      <a:pt x="31" y="38"/>
                    </a:lnTo>
                    <a:lnTo>
                      <a:pt x="31" y="27"/>
                    </a:lnTo>
                    <a:lnTo>
                      <a:pt x="34" y="14"/>
                    </a:lnTo>
                    <a:lnTo>
                      <a:pt x="6" y="0"/>
                    </a:lnTo>
                    <a:lnTo>
                      <a:pt x="0" y="22"/>
                    </a:lnTo>
                    <a:lnTo>
                      <a:pt x="0" y="43"/>
                    </a:lnTo>
                    <a:lnTo>
                      <a:pt x="6" y="62"/>
                    </a:lnTo>
                    <a:lnTo>
                      <a:pt x="14" y="81"/>
                    </a:lnTo>
                    <a:lnTo>
                      <a:pt x="27" y="97"/>
                    </a:lnTo>
                    <a:lnTo>
                      <a:pt x="40" y="112"/>
                    </a:lnTo>
                    <a:lnTo>
                      <a:pt x="55" y="127"/>
                    </a:lnTo>
                    <a:lnTo>
                      <a:pt x="70" y="141"/>
                    </a:lnTo>
                    <a:lnTo>
                      <a:pt x="87" y="155"/>
                    </a:lnTo>
                    <a:lnTo>
                      <a:pt x="104" y="168"/>
                    </a:lnTo>
                    <a:lnTo>
                      <a:pt x="119" y="183"/>
                    </a:lnTo>
                    <a:lnTo>
                      <a:pt x="132" y="197"/>
                    </a:lnTo>
                    <a:lnTo>
                      <a:pt x="143" y="211"/>
                    </a:lnTo>
                    <a:lnTo>
                      <a:pt x="152" y="227"/>
                    </a:lnTo>
                    <a:lnTo>
                      <a:pt x="159" y="242"/>
                    </a:lnTo>
                    <a:lnTo>
                      <a:pt x="162" y="257"/>
                    </a:lnTo>
                    <a:lnTo>
                      <a:pt x="162" y="256"/>
                    </a:lnTo>
                    <a:lnTo>
                      <a:pt x="193" y="256"/>
                    </a:lnTo>
                    <a:close/>
                  </a:path>
                </a:pathLst>
              </a:custGeom>
              <a:solidFill>
                <a:srgbClr val="000000"/>
              </a:solidFill>
              <a:ln w="9525">
                <a:noFill/>
                <a:round/>
              </a:ln>
            </p:spPr>
            <p:txBody>
              <a:bodyPr/>
              <a:lstStyle/>
              <a:p>
                <a:endParaRPr lang="zh-CN" altLang="en-US"/>
              </a:p>
            </p:txBody>
          </p:sp>
          <p:sp>
            <p:nvSpPr>
              <p:cNvPr id="32870" name="Freeform 1119"/>
              <p:cNvSpPr/>
              <p:nvPr/>
            </p:nvSpPr>
            <p:spPr bwMode="auto">
              <a:xfrm>
                <a:off x="3766" y="1732"/>
                <a:ext cx="81" cy="34"/>
              </a:xfrm>
              <a:custGeom>
                <a:avLst/>
                <a:gdLst>
                  <a:gd name="T0" fmla="*/ 1 w 161"/>
                  <a:gd name="T1" fmla="*/ 1 h 68"/>
                  <a:gd name="T2" fmla="*/ 1 w 161"/>
                  <a:gd name="T3" fmla="*/ 1 h 68"/>
                  <a:gd name="T4" fmla="*/ 1 w 161"/>
                  <a:gd name="T5" fmla="*/ 1 h 68"/>
                  <a:gd name="T6" fmla="*/ 1 w 161"/>
                  <a:gd name="T7" fmla="*/ 1 h 68"/>
                  <a:gd name="T8" fmla="*/ 1 w 161"/>
                  <a:gd name="T9" fmla="*/ 1 h 68"/>
                  <a:gd name="T10" fmla="*/ 1 w 161"/>
                  <a:gd name="T11" fmla="*/ 1 h 68"/>
                  <a:gd name="T12" fmla="*/ 1 w 161"/>
                  <a:gd name="T13" fmla="*/ 1 h 68"/>
                  <a:gd name="T14" fmla="*/ 1 w 161"/>
                  <a:gd name="T15" fmla="*/ 1 h 68"/>
                  <a:gd name="T16" fmla="*/ 1 w 161"/>
                  <a:gd name="T17" fmla="*/ 1 h 68"/>
                  <a:gd name="T18" fmla="*/ 1 w 161"/>
                  <a:gd name="T19" fmla="*/ 1 h 68"/>
                  <a:gd name="T20" fmla="*/ 1 w 161"/>
                  <a:gd name="T21" fmla="*/ 1 h 68"/>
                  <a:gd name="T22" fmla="*/ 1 w 161"/>
                  <a:gd name="T23" fmla="*/ 1 h 68"/>
                  <a:gd name="T24" fmla="*/ 1 w 161"/>
                  <a:gd name="T25" fmla="*/ 1 h 68"/>
                  <a:gd name="T26" fmla="*/ 1 w 161"/>
                  <a:gd name="T27" fmla="*/ 1 h 68"/>
                  <a:gd name="T28" fmla="*/ 1 w 161"/>
                  <a:gd name="T29" fmla="*/ 1 h 68"/>
                  <a:gd name="T30" fmla="*/ 1 w 161"/>
                  <a:gd name="T31" fmla="*/ 0 h 68"/>
                  <a:gd name="T32" fmla="*/ 1 w 161"/>
                  <a:gd name="T33" fmla="*/ 1 h 68"/>
                  <a:gd name="T34" fmla="*/ 1 w 161"/>
                  <a:gd name="T35" fmla="*/ 1 h 68"/>
                  <a:gd name="T36" fmla="*/ 0 w 161"/>
                  <a:gd name="T37" fmla="*/ 1 h 68"/>
                  <a:gd name="T38" fmla="*/ 0 w 161"/>
                  <a:gd name="T39" fmla="*/ 1 h 68"/>
                  <a:gd name="T40" fmla="*/ 1 w 161"/>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68"/>
                  <a:gd name="T65" fmla="*/ 161 w 16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68">
                    <a:moveTo>
                      <a:pt x="31" y="62"/>
                    </a:moveTo>
                    <a:lnTo>
                      <a:pt x="31" y="62"/>
                    </a:lnTo>
                    <a:lnTo>
                      <a:pt x="32" y="41"/>
                    </a:lnTo>
                    <a:lnTo>
                      <a:pt x="37" y="35"/>
                    </a:lnTo>
                    <a:lnTo>
                      <a:pt x="51" y="33"/>
                    </a:lnTo>
                    <a:lnTo>
                      <a:pt x="73" y="37"/>
                    </a:lnTo>
                    <a:lnTo>
                      <a:pt x="97" y="43"/>
                    </a:lnTo>
                    <a:lnTo>
                      <a:pt x="123" y="47"/>
                    </a:lnTo>
                    <a:lnTo>
                      <a:pt x="146" y="46"/>
                    </a:lnTo>
                    <a:lnTo>
                      <a:pt x="161" y="21"/>
                    </a:lnTo>
                    <a:lnTo>
                      <a:pt x="130" y="21"/>
                    </a:lnTo>
                    <a:lnTo>
                      <a:pt x="133" y="17"/>
                    </a:lnTo>
                    <a:lnTo>
                      <a:pt x="125" y="15"/>
                    </a:lnTo>
                    <a:lnTo>
                      <a:pt x="105" y="11"/>
                    </a:lnTo>
                    <a:lnTo>
                      <a:pt x="78" y="4"/>
                    </a:lnTo>
                    <a:lnTo>
                      <a:pt x="51" y="0"/>
                    </a:lnTo>
                    <a:lnTo>
                      <a:pt x="22" y="6"/>
                    </a:lnTo>
                    <a:lnTo>
                      <a:pt x="1" y="30"/>
                    </a:lnTo>
                    <a:lnTo>
                      <a:pt x="0" y="68"/>
                    </a:lnTo>
                    <a:lnTo>
                      <a:pt x="31" y="62"/>
                    </a:lnTo>
                    <a:close/>
                  </a:path>
                </a:pathLst>
              </a:custGeom>
              <a:solidFill>
                <a:srgbClr val="000000"/>
              </a:solidFill>
              <a:ln w="9525">
                <a:noFill/>
                <a:round/>
              </a:ln>
            </p:spPr>
            <p:txBody>
              <a:bodyPr/>
              <a:lstStyle/>
              <a:p>
                <a:endParaRPr lang="zh-CN" altLang="en-US"/>
              </a:p>
            </p:txBody>
          </p:sp>
          <p:sp>
            <p:nvSpPr>
              <p:cNvPr id="32871" name="Freeform 1120"/>
              <p:cNvSpPr/>
              <p:nvPr/>
            </p:nvSpPr>
            <p:spPr bwMode="auto">
              <a:xfrm>
                <a:off x="3766" y="1763"/>
                <a:ext cx="70" cy="81"/>
              </a:xfrm>
              <a:custGeom>
                <a:avLst/>
                <a:gdLst>
                  <a:gd name="T0" fmla="*/ 0 w 141"/>
                  <a:gd name="T1" fmla="*/ 1 h 161"/>
                  <a:gd name="T2" fmla="*/ 0 w 141"/>
                  <a:gd name="T3" fmla="*/ 1 h 161"/>
                  <a:gd name="T4" fmla="*/ 0 w 141"/>
                  <a:gd name="T5" fmla="*/ 1 h 161"/>
                  <a:gd name="T6" fmla="*/ 0 w 141"/>
                  <a:gd name="T7" fmla="*/ 1 h 161"/>
                  <a:gd name="T8" fmla="*/ 0 w 141"/>
                  <a:gd name="T9" fmla="*/ 1 h 161"/>
                  <a:gd name="T10" fmla="*/ 0 w 141"/>
                  <a:gd name="T11" fmla="*/ 1 h 161"/>
                  <a:gd name="T12" fmla="*/ 0 w 141"/>
                  <a:gd name="T13" fmla="*/ 1 h 161"/>
                  <a:gd name="T14" fmla="*/ 0 w 141"/>
                  <a:gd name="T15" fmla="*/ 1 h 161"/>
                  <a:gd name="T16" fmla="*/ 0 w 141"/>
                  <a:gd name="T17" fmla="*/ 1 h 161"/>
                  <a:gd name="T18" fmla="*/ 0 w 141"/>
                  <a:gd name="T19" fmla="*/ 0 h 161"/>
                  <a:gd name="T20" fmla="*/ 0 w 141"/>
                  <a:gd name="T21" fmla="*/ 1 h 161"/>
                  <a:gd name="T22" fmla="*/ 0 w 141"/>
                  <a:gd name="T23" fmla="*/ 1 h 161"/>
                  <a:gd name="T24" fmla="*/ 0 w 141"/>
                  <a:gd name="T25" fmla="*/ 1 h 161"/>
                  <a:gd name="T26" fmla="*/ 0 w 141"/>
                  <a:gd name="T27" fmla="*/ 1 h 161"/>
                  <a:gd name="T28" fmla="*/ 0 w 141"/>
                  <a:gd name="T29" fmla="*/ 1 h 161"/>
                  <a:gd name="T30" fmla="*/ 0 w 141"/>
                  <a:gd name="T31" fmla="*/ 1 h 161"/>
                  <a:gd name="T32" fmla="*/ 0 w 141"/>
                  <a:gd name="T33" fmla="*/ 1 h 161"/>
                  <a:gd name="T34" fmla="*/ 0 w 141"/>
                  <a:gd name="T35" fmla="*/ 1 h 161"/>
                  <a:gd name="T36" fmla="*/ 0 w 141"/>
                  <a:gd name="T37" fmla="*/ 1 h 161"/>
                  <a:gd name="T38" fmla="*/ 0 w 141"/>
                  <a:gd name="T39" fmla="*/ 1 h 161"/>
                  <a:gd name="T40" fmla="*/ 0 w 141"/>
                  <a:gd name="T41" fmla="*/ 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61"/>
                  <a:gd name="T65" fmla="*/ 141 w 141"/>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61">
                    <a:moveTo>
                      <a:pt x="141" y="161"/>
                    </a:moveTo>
                    <a:lnTo>
                      <a:pt x="141" y="161"/>
                    </a:lnTo>
                    <a:lnTo>
                      <a:pt x="135" y="133"/>
                    </a:lnTo>
                    <a:lnTo>
                      <a:pt x="123" y="109"/>
                    </a:lnTo>
                    <a:lnTo>
                      <a:pt x="103" y="87"/>
                    </a:lnTo>
                    <a:lnTo>
                      <a:pt x="84" y="70"/>
                    </a:lnTo>
                    <a:lnTo>
                      <a:pt x="65" y="53"/>
                    </a:lnTo>
                    <a:lnTo>
                      <a:pt x="48" y="35"/>
                    </a:lnTo>
                    <a:lnTo>
                      <a:pt x="37" y="18"/>
                    </a:lnTo>
                    <a:lnTo>
                      <a:pt x="31" y="0"/>
                    </a:lnTo>
                    <a:lnTo>
                      <a:pt x="0" y="6"/>
                    </a:lnTo>
                    <a:lnTo>
                      <a:pt x="9" y="34"/>
                    </a:lnTo>
                    <a:lnTo>
                      <a:pt x="25" y="57"/>
                    </a:lnTo>
                    <a:lnTo>
                      <a:pt x="45" y="77"/>
                    </a:lnTo>
                    <a:lnTo>
                      <a:pt x="64" y="94"/>
                    </a:lnTo>
                    <a:lnTo>
                      <a:pt x="83" y="112"/>
                    </a:lnTo>
                    <a:lnTo>
                      <a:pt x="97" y="128"/>
                    </a:lnTo>
                    <a:lnTo>
                      <a:pt x="107" y="144"/>
                    </a:lnTo>
                    <a:lnTo>
                      <a:pt x="110" y="161"/>
                    </a:lnTo>
                    <a:lnTo>
                      <a:pt x="141" y="161"/>
                    </a:lnTo>
                    <a:close/>
                  </a:path>
                </a:pathLst>
              </a:custGeom>
              <a:solidFill>
                <a:srgbClr val="000000"/>
              </a:solidFill>
              <a:ln w="9525">
                <a:noFill/>
                <a:round/>
              </a:ln>
            </p:spPr>
            <p:txBody>
              <a:bodyPr/>
              <a:lstStyle/>
              <a:p>
                <a:endParaRPr lang="zh-CN" altLang="en-US"/>
              </a:p>
            </p:txBody>
          </p:sp>
          <p:sp>
            <p:nvSpPr>
              <p:cNvPr id="32872" name="Freeform 1121"/>
              <p:cNvSpPr/>
              <p:nvPr/>
            </p:nvSpPr>
            <p:spPr bwMode="auto">
              <a:xfrm>
                <a:off x="3769" y="1831"/>
                <a:ext cx="67" cy="31"/>
              </a:xfrm>
              <a:custGeom>
                <a:avLst/>
                <a:gdLst>
                  <a:gd name="T0" fmla="*/ 0 w 135"/>
                  <a:gd name="T1" fmla="*/ 0 h 63"/>
                  <a:gd name="T2" fmla="*/ 0 w 135"/>
                  <a:gd name="T3" fmla="*/ 0 h 63"/>
                  <a:gd name="T4" fmla="*/ 0 w 135"/>
                  <a:gd name="T5" fmla="*/ 0 h 63"/>
                  <a:gd name="T6" fmla="*/ 0 w 135"/>
                  <a:gd name="T7" fmla="*/ 0 h 63"/>
                  <a:gd name="T8" fmla="*/ 0 w 135"/>
                  <a:gd name="T9" fmla="*/ 0 h 63"/>
                  <a:gd name="T10" fmla="*/ 0 w 135"/>
                  <a:gd name="T11" fmla="*/ 0 h 63"/>
                  <a:gd name="T12" fmla="*/ 0 w 135"/>
                  <a:gd name="T13" fmla="*/ 0 h 63"/>
                  <a:gd name="T14" fmla="*/ 0 w 135"/>
                  <a:gd name="T15" fmla="*/ 0 h 63"/>
                  <a:gd name="T16" fmla="*/ 0 w 135"/>
                  <a:gd name="T17" fmla="*/ 0 h 63"/>
                  <a:gd name="T18" fmla="*/ 0 w 135"/>
                  <a:gd name="T19" fmla="*/ 0 h 63"/>
                  <a:gd name="T20" fmla="*/ 0 w 135"/>
                  <a:gd name="T21" fmla="*/ 0 h 63"/>
                  <a:gd name="T22" fmla="*/ 0 w 135"/>
                  <a:gd name="T23" fmla="*/ 0 h 63"/>
                  <a:gd name="T24" fmla="*/ 0 w 135"/>
                  <a:gd name="T25" fmla="*/ 0 h 63"/>
                  <a:gd name="T26" fmla="*/ 0 w 135"/>
                  <a:gd name="T27" fmla="*/ 0 h 63"/>
                  <a:gd name="T28" fmla="*/ 0 w 135"/>
                  <a:gd name="T29" fmla="*/ 0 h 63"/>
                  <a:gd name="T30" fmla="*/ 0 w 135"/>
                  <a:gd name="T31" fmla="*/ 0 h 63"/>
                  <a:gd name="T32" fmla="*/ 0 w 135"/>
                  <a:gd name="T33" fmla="*/ 0 h 63"/>
                  <a:gd name="T34" fmla="*/ 0 w 135"/>
                  <a:gd name="T35" fmla="*/ 0 h 63"/>
                  <a:gd name="T36" fmla="*/ 0 w 135"/>
                  <a:gd name="T37" fmla="*/ 0 h 63"/>
                  <a:gd name="T38" fmla="*/ 0 w 135"/>
                  <a:gd name="T39" fmla="*/ 0 h 63"/>
                  <a:gd name="T40" fmla="*/ 0 w 135"/>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63"/>
                  <a:gd name="T65" fmla="*/ 135 w 135"/>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63">
                    <a:moveTo>
                      <a:pt x="31" y="58"/>
                    </a:moveTo>
                    <a:lnTo>
                      <a:pt x="31" y="58"/>
                    </a:lnTo>
                    <a:lnTo>
                      <a:pt x="31" y="35"/>
                    </a:lnTo>
                    <a:lnTo>
                      <a:pt x="32" y="32"/>
                    </a:lnTo>
                    <a:lnTo>
                      <a:pt x="40" y="32"/>
                    </a:lnTo>
                    <a:lnTo>
                      <a:pt x="58" y="36"/>
                    </a:lnTo>
                    <a:lnTo>
                      <a:pt x="77" y="44"/>
                    </a:lnTo>
                    <a:lnTo>
                      <a:pt x="99" y="49"/>
                    </a:lnTo>
                    <a:lnTo>
                      <a:pt x="121" y="49"/>
                    </a:lnTo>
                    <a:lnTo>
                      <a:pt x="135" y="25"/>
                    </a:lnTo>
                    <a:lnTo>
                      <a:pt x="104" y="25"/>
                    </a:lnTo>
                    <a:lnTo>
                      <a:pt x="108" y="20"/>
                    </a:lnTo>
                    <a:lnTo>
                      <a:pt x="104" y="17"/>
                    </a:lnTo>
                    <a:lnTo>
                      <a:pt x="87" y="12"/>
                    </a:lnTo>
                    <a:lnTo>
                      <a:pt x="66" y="4"/>
                    </a:lnTo>
                    <a:lnTo>
                      <a:pt x="42" y="0"/>
                    </a:lnTo>
                    <a:lnTo>
                      <a:pt x="17" y="3"/>
                    </a:lnTo>
                    <a:lnTo>
                      <a:pt x="0" y="27"/>
                    </a:lnTo>
                    <a:lnTo>
                      <a:pt x="0" y="63"/>
                    </a:lnTo>
                    <a:lnTo>
                      <a:pt x="31" y="58"/>
                    </a:lnTo>
                    <a:close/>
                  </a:path>
                </a:pathLst>
              </a:custGeom>
              <a:solidFill>
                <a:srgbClr val="000000"/>
              </a:solidFill>
              <a:ln w="9525">
                <a:noFill/>
                <a:round/>
              </a:ln>
            </p:spPr>
            <p:txBody>
              <a:bodyPr/>
              <a:lstStyle/>
              <a:p>
                <a:endParaRPr lang="zh-CN" altLang="en-US"/>
              </a:p>
            </p:txBody>
          </p:sp>
          <p:sp>
            <p:nvSpPr>
              <p:cNvPr id="32873" name="Freeform 1122"/>
              <p:cNvSpPr/>
              <p:nvPr/>
            </p:nvSpPr>
            <p:spPr bwMode="auto">
              <a:xfrm>
                <a:off x="3769" y="1860"/>
                <a:ext cx="115" cy="175"/>
              </a:xfrm>
              <a:custGeom>
                <a:avLst/>
                <a:gdLst>
                  <a:gd name="T0" fmla="*/ 1 w 229"/>
                  <a:gd name="T1" fmla="*/ 1 h 350"/>
                  <a:gd name="T2" fmla="*/ 1 w 229"/>
                  <a:gd name="T3" fmla="*/ 1 h 350"/>
                  <a:gd name="T4" fmla="*/ 1 w 229"/>
                  <a:gd name="T5" fmla="*/ 1 h 350"/>
                  <a:gd name="T6" fmla="*/ 1 w 229"/>
                  <a:gd name="T7" fmla="*/ 1 h 350"/>
                  <a:gd name="T8" fmla="*/ 1 w 229"/>
                  <a:gd name="T9" fmla="*/ 1 h 350"/>
                  <a:gd name="T10" fmla="*/ 1 w 229"/>
                  <a:gd name="T11" fmla="*/ 1 h 350"/>
                  <a:gd name="T12" fmla="*/ 1 w 229"/>
                  <a:gd name="T13" fmla="*/ 1 h 350"/>
                  <a:gd name="T14" fmla="*/ 1 w 229"/>
                  <a:gd name="T15" fmla="*/ 1 h 350"/>
                  <a:gd name="T16" fmla="*/ 1 w 229"/>
                  <a:gd name="T17" fmla="*/ 1 h 350"/>
                  <a:gd name="T18" fmla="*/ 1 w 229"/>
                  <a:gd name="T19" fmla="*/ 1 h 350"/>
                  <a:gd name="T20" fmla="*/ 1 w 229"/>
                  <a:gd name="T21" fmla="*/ 1 h 350"/>
                  <a:gd name="T22" fmla="*/ 1 w 229"/>
                  <a:gd name="T23" fmla="*/ 1 h 350"/>
                  <a:gd name="T24" fmla="*/ 1 w 229"/>
                  <a:gd name="T25" fmla="*/ 1 h 350"/>
                  <a:gd name="T26" fmla="*/ 1 w 229"/>
                  <a:gd name="T27" fmla="*/ 1 h 350"/>
                  <a:gd name="T28" fmla="*/ 1 w 229"/>
                  <a:gd name="T29" fmla="*/ 1 h 350"/>
                  <a:gd name="T30" fmla="*/ 1 w 229"/>
                  <a:gd name="T31" fmla="*/ 1 h 350"/>
                  <a:gd name="T32" fmla="*/ 1 w 229"/>
                  <a:gd name="T33" fmla="*/ 1 h 350"/>
                  <a:gd name="T34" fmla="*/ 1 w 229"/>
                  <a:gd name="T35" fmla="*/ 0 h 350"/>
                  <a:gd name="T36" fmla="*/ 0 w 229"/>
                  <a:gd name="T37" fmla="*/ 1 h 350"/>
                  <a:gd name="T38" fmla="*/ 1 w 229"/>
                  <a:gd name="T39" fmla="*/ 1 h 350"/>
                  <a:gd name="T40" fmla="*/ 1 w 229"/>
                  <a:gd name="T41" fmla="*/ 1 h 350"/>
                  <a:gd name="T42" fmla="*/ 1 w 229"/>
                  <a:gd name="T43" fmla="*/ 1 h 350"/>
                  <a:gd name="T44" fmla="*/ 1 w 229"/>
                  <a:gd name="T45" fmla="*/ 1 h 350"/>
                  <a:gd name="T46" fmla="*/ 1 w 229"/>
                  <a:gd name="T47" fmla="*/ 1 h 350"/>
                  <a:gd name="T48" fmla="*/ 1 w 229"/>
                  <a:gd name="T49" fmla="*/ 1 h 350"/>
                  <a:gd name="T50" fmla="*/ 1 w 229"/>
                  <a:gd name="T51" fmla="*/ 1 h 350"/>
                  <a:gd name="T52" fmla="*/ 1 w 229"/>
                  <a:gd name="T53" fmla="*/ 1 h 350"/>
                  <a:gd name="T54" fmla="*/ 1 w 229"/>
                  <a:gd name="T55" fmla="*/ 1 h 350"/>
                  <a:gd name="T56" fmla="*/ 1 w 229"/>
                  <a:gd name="T57" fmla="*/ 1 h 350"/>
                  <a:gd name="T58" fmla="*/ 1 w 229"/>
                  <a:gd name="T59" fmla="*/ 1 h 350"/>
                  <a:gd name="T60" fmla="*/ 1 w 229"/>
                  <a:gd name="T61" fmla="*/ 1 h 350"/>
                  <a:gd name="T62" fmla="*/ 1 w 229"/>
                  <a:gd name="T63" fmla="*/ 1 h 350"/>
                  <a:gd name="T64" fmla="*/ 1 w 229"/>
                  <a:gd name="T65" fmla="*/ 1 h 350"/>
                  <a:gd name="T66" fmla="*/ 1 w 229"/>
                  <a:gd name="T67" fmla="*/ 1 h 350"/>
                  <a:gd name="T68" fmla="*/ 1 w 229"/>
                  <a:gd name="T69" fmla="*/ 1 h 350"/>
                  <a:gd name="T70" fmla="*/ 1 w 229"/>
                  <a:gd name="T71" fmla="*/ 1 h 350"/>
                  <a:gd name="T72" fmla="*/ 1 w 229"/>
                  <a:gd name="T73" fmla="*/ 1 h 350"/>
                  <a:gd name="T74" fmla="*/ 1 w 229"/>
                  <a:gd name="T75" fmla="*/ 1 h 350"/>
                  <a:gd name="T76" fmla="*/ 1 w 229"/>
                  <a:gd name="T77" fmla="*/ 1 h 350"/>
                  <a:gd name="T78" fmla="*/ 1 w 229"/>
                  <a:gd name="T79" fmla="*/ 1 h 350"/>
                  <a:gd name="T80" fmla="*/ 1 w 229"/>
                  <a:gd name="T81" fmla="*/ 1 h 350"/>
                  <a:gd name="T82" fmla="*/ 1 w 229"/>
                  <a:gd name="T83" fmla="*/ 1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9"/>
                  <a:gd name="T127" fmla="*/ 0 h 350"/>
                  <a:gd name="T128" fmla="*/ 229 w 2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9" h="350">
                    <a:moveTo>
                      <a:pt x="211" y="318"/>
                    </a:moveTo>
                    <a:lnTo>
                      <a:pt x="229" y="330"/>
                    </a:lnTo>
                    <a:lnTo>
                      <a:pt x="219" y="292"/>
                    </a:lnTo>
                    <a:lnTo>
                      <a:pt x="206" y="257"/>
                    </a:lnTo>
                    <a:lnTo>
                      <a:pt x="193" y="228"/>
                    </a:lnTo>
                    <a:lnTo>
                      <a:pt x="178" y="201"/>
                    </a:lnTo>
                    <a:lnTo>
                      <a:pt x="163" y="179"/>
                    </a:lnTo>
                    <a:lnTo>
                      <a:pt x="146" y="158"/>
                    </a:lnTo>
                    <a:lnTo>
                      <a:pt x="131" y="141"/>
                    </a:lnTo>
                    <a:lnTo>
                      <a:pt x="115" y="123"/>
                    </a:lnTo>
                    <a:lnTo>
                      <a:pt x="99" y="107"/>
                    </a:lnTo>
                    <a:lnTo>
                      <a:pt x="86" y="94"/>
                    </a:lnTo>
                    <a:lnTo>
                      <a:pt x="72" y="79"/>
                    </a:lnTo>
                    <a:lnTo>
                      <a:pt x="60" y="65"/>
                    </a:lnTo>
                    <a:lnTo>
                      <a:pt x="50" y="51"/>
                    </a:lnTo>
                    <a:lnTo>
                      <a:pt x="41" y="36"/>
                    </a:lnTo>
                    <a:lnTo>
                      <a:pt x="36" y="20"/>
                    </a:lnTo>
                    <a:lnTo>
                      <a:pt x="31" y="0"/>
                    </a:lnTo>
                    <a:lnTo>
                      <a:pt x="0" y="5"/>
                    </a:lnTo>
                    <a:lnTo>
                      <a:pt x="5" y="28"/>
                    </a:lnTo>
                    <a:lnTo>
                      <a:pt x="13" y="49"/>
                    </a:lnTo>
                    <a:lnTo>
                      <a:pt x="25" y="69"/>
                    </a:lnTo>
                    <a:lnTo>
                      <a:pt x="35" y="87"/>
                    </a:lnTo>
                    <a:lnTo>
                      <a:pt x="49" y="103"/>
                    </a:lnTo>
                    <a:lnTo>
                      <a:pt x="63" y="118"/>
                    </a:lnTo>
                    <a:lnTo>
                      <a:pt x="78" y="131"/>
                    </a:lnTo>
                    <a:lnTo>
                      <a:pt x="92" y="147"/>
                    </a:lnTo>
                    <a:lnTo>
                      <a:pt x="108" y="162"/>
                    </a:lnTo>
                    <a:lnTo>
                      <a:pt x="123" y="179"/>
                    </a:lnTo>
                    <a:lnTo>
                      <a:pt x="137" y="198"/>
                    </a:lnTo>
                    <a:lnTo>
                      <a:pt x="152" y="220"/>
                    </a:lnTo>
                    <a:lnTo>
                      <a:pt x="165" y="244"/>
                    </a:lnTo>
                    <a:lnTo>
                      <a:pt x="178" y="271"/>
                    </a:lnTo>
                    <a:lnTo>
                      <a:pt x="188" y="303"/>
                    </a:lnTo>
                    <a:lnTo>
                      <a:pt x="199" y="338"/>
                    </a:lnTo>
                    <a:lnTo>
                      <a:pt x="216" y="350"/>
                    </a:lnTo>
                    <a:lnTo>
                      <a:pt x="199" y="338"/>
                    </a:lnTo>
                    <a:lnTo>
                      <a:pt x="206" y="349"/>
                    </a:lnTo>
                    <a:lnTo>
                      <a:pt x="218" y="350"/>
                    </a:lnTo>
                    <a:lnTo>
                      <a:pt x="228" y="343"/>
                    </a:lnTo>
                    <a:lnTo>
                      <a:pt x="229" y="330"/>
                    </a:lnTo>
                    <a:lnTo>
                      <a:pt x="211" y="318"/>
                    </a:lnTo>
                    <a:close/>
                  </a:path>
                </a:pathLst>
              </a:custGeom>
              <a:solidFill>
                <a:srgbClr val="000000"/>
              </a:solidFill>
              <a:ln w="9525">
                <a:noFill/>
                <a:round/>
              </a:ln>
            </p:spPr>
            <p:txBody>
              <a:bodyPr/>
              <a:lstStyle/>
              <a:p>
                <a:endParaRPr lang="zh-CN" altLang="en-US"/>
              </a:p>
            </p:txBody>
          </p:sp>
          <p:sp>
            <p:nvSpPr>
              <p:cNvPr id="32874" name="Freeform 1123"/>
              <p:cNvSpPr/>
              <p:nvPr/>
            </p:nvSpPr>
            <p:spPr bwMode="auto">
              <a:xfrm>
                <a:off x="4059" y="1793"/>
                <a:ext cx="139" cy="237"/>
              </a:xfrm>
              <a:custGeom>
                <a:avLst/>
                <a:gdLst>
                  <a:gd name="T0" fmla="*/ 0 w 277"/>
                  <a:gd name="T1" fmla="*/ 1 h 474"/>
                  <a:gd name="T2" fmla="*/ 1 w 277"/>
                  <a:gd name="T3" fmla="*/ 1 h 474"/>
                  <a:gd name="T4" fmla="*/ 1 w 277"/>
                  <a:gd name="T5" fmla="*/ 1 h 474"/>
                  <a:gd name="T6" fmla="*/ 1 w 277"/>
                  <a:gd name="T7" fmla="*/ 1 h 474"/>
                  <a:gd name="T8" fmla="*/ 1 w 277"/>
                  <a:gd name="T9" fmla="*/ 1 h 474"/>
                  <a:gd name="T10" fmla="*/ 1 w 277"/>
                  <a:gd name="T11" fmla="*/ 1 h 474"/>
                  <a:gd name="T12" fmla="*/ 1 w 277"/>
                  <a:gd name="T13" fmla="*/ 1 h 474"/>
                  <a:gd name="T14" fmla="*/ 1 w 277"/>
                  <a:gd name="T15" fmla="*/ 1 h 474"/>
                  <a:gd name="T16" fmla="*/ 1 w 277"/>
                  <a:gd name="T17" fmla="*/ 0 h 474"/>
                  <a:gd name="T18" fmla="*/ 1 w 277"/>
                  <a:gd name="T19" fmla="*/ 1 h 474"/>
                  <a:gd name="T20" fmla="*/ 1 w 277"/>
                  <a:gd name="T21" fmla="*/ 1 h 474"/>
                  <a:gd name="T22" fmla="*/ 1 w 277"/>
                  <a:gd name="T23" fmla="*/ 1 h 474"/>
                  <a:gd name="T24" fmla="*/ 1 w 277"/>
                  <a:gd name="T25" fmla="*/ 1 h 474"/>
                  <a:gd name="T26" fmla="*/ 1 w 277"/>
                  <a:gd name="T27" fmla="*/ 1 h 474"/>
                  <a:gd name="T28" fmla="*/ 1 w 277"/>
                  <a:gd name="T29" fmla="*/ 1 h 474"/>
                  <a:gd name="T30" fmla="*/ 1 w 277"/>
                  <a:gd name="T31" fmla="*/ 1 h 474"/>
                  <a:gd name="T32" fmla="*/ 1 w 277"/>
                  <a:gd name="T33" fmla="*/ 1 h 474"/>
                  <a:gd name="T34" fmla="*/ 1 w 277"/>
                  <a:gd name="T35" fmla="*/ 1 h 474"/>
                  <a:gd name="T36" fmla="*/ 1 w 277"/>
                  <a:gd name="T37" fmla="*/ 1 h 474"/>
                  <a:gd name="T38" fmla="*/ 1 w 277"/>
                  <a:gd name="T39" fmla="*/ 1 h 474"/>
                  <a:gd name="T40" fmla="*/ 1 w 277"/>
                  <a:gd name="T41" fmla="*/ 1 h 474"/>
                  <a:gd name="T42" fmla="*/ 1 w 277"/>
                  <a:gd name="T43" fmla="*/ 1 h 474"/>
                  <a:gd name="T44" fmla="*/ 1 w 277"/>
                  <a:gd name="T45" fmla="*/ 1 h 474"/>
                  <a:gd name="T46" fmla="*/ 1 w 277"/>
                  <a:gd name="T47" fmla="*/ 1 h 474"/>
                  <a:gd name="T48" fmla="*/ 1 w 277"/>
                  <a:gd name="T49" fmla="*/ 1 h 474"/>
                  <a:gd name="T50" fmla="*/ 1 w 277"/>
                  <a:gd name="T51" fmla="*/ 1 h 474"/>
                  <a:gd name="T52" fmla="*/ 1 w 277"/>
                  <a:gd name="T53" fmla="*/ 1 h 474"/>
                  <a:gd name="T54" fmla="*/ 1 w 277"/>
                  <a:gd name="T55" fmla="*/ 1 h 474"/>
                  <a:gd name="T56" fmla="*/ 1 w 277"/>
                  <a:gd name="T57" fmla="*/ 1 h 474"/>
                  <a:gd name="T58" fmla="*/ 1 w 277"/>
                  <a:gd name="T59" fmla="*/ 1 h 474"/>
                  <a:gd name="T60" fmla="*/ 1 w 277"/>
                  <a:gd name="T61" fmla="*/ 1 h 474"/>
                  <a:gd name="T62" fmla="*/ 1 w 277"/>
                  <a:gd name="T63" fmla="*/ 1 h 474"/>
                  <a:gd name="T64" fmla="*/ 1 w 277"/>
                  <a:gd name="T65" fmla="*/ 1 h 474"/>
                  <a:gd name="T66" fmla="*/ 1 w 277"/>
                  <a:gd name="T67" fmla="*/ 1 h 474"/>
                  <a:gd name="T68" fmla="*/ 1 w 277"/>
                  <a:gd name="T69" fmla="*/ 1 h 474"/>
                  <a:gd name="T70" fmla="*/ 1 w 277"/>
                  <a:gd name="T71" fmla="*/ 1 h 474"/>
                  <a:gd name="T72" fmla="*/ 1 w 277"/>
                  <a:gd name="T73" fmla="*/ 1 h 474"/>
                  <a:gd name="T74" fmla="*/ 1 w 277"/>
                  <a:gd name="T75" fmla="*/ 1 h 474"/>
                  <a:gd name="T76" fmla="*/ 1 w 277"/>
                  <a:gd name="T77" fmla="*/ 1 h 474"/>
                  <a:gd name="T78" fmla="*/ 1 w 277"/>
                  <a:gd name="T79" fmla="*/ 1 h 474"/>
                  <a:gd name="T80" fmla="*/ 1 w 277"/>
                  <a:gd name="T81" fmla="*/ 1 h 474"/>
                  <a:gd name="T82" fmla="*/ 1 w 277"/>
                  <a:gd name="T83" fmla="*/ 1 h 474"/>
                  <a:gd name="T84" fmla="*/ 1 w 277"/>
                  <a:gd name="T85" fmla="*/ 1 h 474"/>
                  <a:gd name="T86" fmla="*/ 1 w 277"/>
                  <a:gd name="T87" fmla="*/ 1 h 474"/>
                  <a:gd name="T88" fmla="*/ 1 w 277"/>
                  <a:gd name="T89" fmla="*/ 1 h 474"/>
                  <a:gd name="T90" fmla="*/ 1 w 277"/>
                  <a:gd name="T91" fmla="*/ 1 h 474"/>
                  <a:gd name="T92" fmla="*/ 1 w 277"/>
                  <a:gd name="T93" fmla="*/ 1 h 474"/>
                  <a:gd name="T94" fmla="*/ 1 w 277"/>
                  <a:gd name="T95" fmla="*/ 1 h 474"/>
                  <a:gd name="T96" fmla="*/ 0 w 277"/>
                  <a:gd name="T97" fmla="*/ 1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474"/>
                  <a:gd name="T149" fmla="*/ 277 w 277"/>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474">
                    <a:moveTo>
                      <a:pt x="0" y="163"/>
                    </a:moveTo>
                    <a:lnTo>
                      <a:pt x="19" y="143"/>
                    </a:lnTo>
                    <a:lnTo>
                      <a:pt x="38" y="122"/>
                    </a:lnTo>
                    <a:lnTo>
                      <a:pt x="57" y="102"/>
                    </a:lnTo>
                    <a:lnTo>
                      <a:pt x="75" y="82"/>
                    </a:lnTo>
                    <a:lnTo>
                      <a:pt x="94" y="61"/>
                    </a:lnTo>
                    <a:lnTo>
                      <a:pt x="114" y="41"/>
                    </a:lnTo>
                    <a:lnTo>
                      <a:pt x="131" y="20"/>
                    </a:lnTo>
                    <a:lnTo>
                      <a:pt x="151" y="0"/>
                    </a:lnTo>
                    <a:lnTo>
                      <a:pt x="171" y="14"/>
                    </a:lnTo>
                    <a:lnTo>
                      <a:pt x="190" y="33"/>
                    </a:lnTo>
                    <a:lnTo>
                      <a:pt x="207" y="55"/>
                    </a:lnTo>
                    <a:lnTo>
                      <a:pt x="222" y="78"/>
                    </a:lnTo>
                    <a:lnTo>
                      <a:pt x="235" y="104"/>
                    </a:lnTo>
                    <a:lnTo>
                      <a:pt x="247" y="133"/>
                    </a:lnTo>
                    <a:lnTo>
                      <a:pt x="256" y="162"/>
                    </a:lnTo>
                    <a:lnTo>
                      <a:pt x="263" y="193"/>
                    </a:lnTo>
                    <a:lnTo>
                      <a:pt x="270" y="227"/>
                    </a:lnTo>
                    <a:lnTo>
                      <a:pt x="273" y="260"/>
                    </a:lnTo>
                    <a:lnTo>
                      <a:pt x="276" y="294"/>
                    </a:lnTo>
                    <a:lnTo>
                      <a:pt x="277" y="329"/>
                    </a:lnTo>
                    <a:lnTo>
                      <a:pt x="277" y="363"/>
                    </a:lnTo>
                    <a:lnTo>
                      <a:pt x="276" y="398"/>
                    </a:lnTo>
                    <a:lnTo>
                      <a:pt x="272" y="433"/>
                    </a:lnTo>
                    <a:lnTo>
                      <a:pt x="268" y="467"/>
                    </a:lnTo>
                    <a:lnTo>
                      <a:pt x="245" y="467"/>
                    </a:lnTo>
                    <a:lnTo>
                      <a:pt x="221" y="468"/>
                    </a:lnTo>
                    <a:lnTo>
                      <a:pt x="198" y="468"/>
                    </a:lnTo>
                    <a:lnTo>
                      <a:pt x="175" y="470"/>
                    </a:lnTo>
                    <a:lnTo>
                      <a:pt x="151" y="470"/>
                    </a:lnTo>
                    <a:lnTo>
                      <a:pt x="128" y="471"/>
                    </a:lnTo>
                    <a:lnTo>
                      <a:pt x="103" y="472"/>
                    </a:lnTo>
                    <a:lnTo>
                      <a:pt x="80" y="474"/>
                    </a:lnTo>
                    <a:lnTo>
                      <a:pt x="75" y="455"/>
                    </a:lnTo>
                    <a:lnTo>
                      <a:pt x="70" y="435"/>
                    </a:lnTo>
                    <a:lnTo>
                      <a:pt x="66" y="416"/>
                    </a:lnTo>
                    <a:lnTo>
                      <a:pt x="61" y="397"/>
                    </a:lnTo>
                    <a:lnTo>
                      <a:pt x="56" y="378"/>
                    </a:lnTo>
                    <a:lnTo>
                      <a:pt x="51" y="361"/>
                    </a:lnTo>
                    <a:lnTo>
                      <a:pt x="46" y="342"/>
                    </a:lnTo>
                    <a:lnTo>
                      <a:pt x="41" y="323"/>
                    </a:lnTo>
                    <a:lnTo>
                      <a:pt x="36" y="304"/>
                    </a:lnTo>
                    <a:lnTo>
                      <a:pt x="30" y="286"/>
                    </a:lnTo>
                    <a:lnTo>
                      <a:pt x="25" y="265"/>
                    </a:lnTo>
                    <a:lnTo>
                      <a:pt x="20" y="247"/>
                    </a:lnTo>
                    <a:lnTo>
                      <a:pt x="15" y="227"/>
                    </a:lnTo>
                    <a:lnTo>
                      <a:pt x="10" y="206"/>
                    </a:lnTo>
                    <a:lnTo>
                      <a:pt x="5" y="185"/>
                    </a:lnTo>
                    <a:lnTo>
                      <a:pt x="0" y="163"/>
                    </a:lnTo>
                    <a:close/>
                  </a:path>
                </a:pathLst>
              </a:custGeom>
              <a:solidFill>
                <a:srgbClr val="FFFFFF"/>
              </a:solidFill>
              <a:ln w="9525">
                <a:noFill/>
                <a:round/>
              </a:ln>
            </p:spPr>
            <p:txBody>
              <a:bodyPr/>
              <a:lstStyle/>
              <a:p>
                <a:endParaRPr lang="zh-CN" altLang="en-US"/>
              </a:p>
            </p:txBody>
          </p:sp>
          <p:sp>
            <p:nvSpPr>
              <p:cNvPr id="32875" name="Freeform 1124"/>
              <p:cNvSpPr/>
              <p:nvPr/>
            </p:nvSpPr>
            <p:spPr bwMode="auto">
              <a:xfrm>
                <a:off x="4040" y="2017"/>
                <a:ext cx="9" cy="16"/>
              </a:xfrm>
              <a:custGeom>
                <a:avLst/>
                <a:gdLst>
                  <a:gd name="T0" fmla="*/ 1 w 16"/>
                  <a:gd name="T1" fmla="*/ 0 h 32"/>
                  <a:gd name="T2" fmla="*/ 1 w 16"/>
                  <a:gd name="T3" fmla="*/ 1 h 32"/>
                  <a:gd name="T4" fmla="*/ 0 w 16"/>
                  <a:gd name="T5" fmla="*/ 1 h 32"/>
                  <a:gd name="T6" fmla="*/ 1 w 16"/>
                  <a:gd name="T7" fmla="*/ 1 h 32"/>
                  <a:gd name="T8" fmla="*/ 1 w 16"/>
                  <a:gd name="T9" fmla="*/ 1 h 32"/>
                  <a:gd name="T10" fmla="*/ 1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14" y="0"/>
                    </a:moveTo>
                    <a:lnTo>
                      <a:pt x="2" y="5"/>
                    </a:lnTo>
                    <a:lnTo>
                      <a:pt x="0" y="17"/>
                    </a:lnTo>
                    <a:lnTo>
                      <a:pt x="5" y="28"/>
                    </a:lnTo>
                    <a:lnTo>
                      <a:pt x="16" y="32"/>
                    </a:lnTo>
                    <a:lnTo>
                      <a:pt x="14" y="0"/>
                    </a:lnTo>
                    <a:close/>
                  </a:path>
                </a:pathLst>
              </a:custGeom>
              <a:solidFill>
                <a:srgbClr val="000000"/>
              </a:solidFill>
              <a:ln w="9525">
                <a:noFill/>
                <a:round/>
              </a:ln>
            </p:spPr>
            <p:txBody>
              <a:bodyPr/>
              <a:lstStyle/>
              <a:p>
                <a:endParaRPr lang="zh-CN" altLang="en-US"/>
              </a:p>
            </p:txBody>
          </p:sp>
          <p:sp>
            <p:nvSpPr>
              <p:cNvPr id="32876" name="Freeform 1125"/>
              <p:cNvSpPr/>
              <p:nvPr/>
            </p:nvSpPr>
            <p:spPr bwMode="auto">
              <a:xfrm>
                <a:off x="4047" y="2016"/>
                <a:ext cx="60" cy="22"/>
              </a:xfrm>
              <a:custGeom>
                <a:avLst/>
                <a:gdLst>
                  <a:gd name="T0" fmla="*/ 1 w 119"/>
                  <a:gd name="T1" fmla="*/ 1 h 44"/>
                  <a:gd name="T2" fmla="*/ 1 w 119"/>
                  <a:gd name="T3" fmla="*/ 1 h 44"/>
                  <a:gd name="T4" fmla="*/ 1 w 119"/>
                  <a:gd name="T5" fmla="*/ 1 h 44"/>
                  <a:gd name="T6" fmla="*/ 1 w 119"/>
                  <a:gd name="T7" fmla="*/ 1 h 44"/>
                  <a:gd name="T8" fmla="*/ 1 w 119"/>
                  <a:gd name="T9" fmla="*/ 1 h 44"/>
                  <a:gd name="T10" fmla="*/ 1 w 119"/>
                  <a:gd name="T11" fmla="*/ 1 h 44"/>
                  <a:gd name="T12" fmla="*/ 1 w 119"/>
                  <a:gd name="T13" fmla="*/ 0 h 44"/>
                  <a:gd name="T14" fmla="*/ 1 w 119"/>
                  <a:gd name="T15" fmla="*/ 0 h 44"/>
                  <a:gd name="T16" fmla="*/ 1 w 119"/>
                  <a:gd name="T17" fmla="*/ 1 h 44"/>
                  <a:gd name="T18" fmla="*/ 0 w 119"/>
                  <a:gd name="T19" fmla="*/ 1 h 44"/>
                  <a:gd name="T20" fmla="*/ 1 w 119"/>
                  <a:gd name="T21" fmla="*/ 1 h 44"/>
                  <a:gd name="T22" fmla="*/ 1 w 119"/>
                  <a:gd name="T23" fmla="*/ 1 h 44"/>
                  <a:gd name="T24" fmla="*/ 1 w 119"/>
                  <a:gd name="T25" fmla="*/ 1 h 44"/>
                  <a:gd name="T26" fmla="*/ 1 w 119"/>
                  <a:gd name="T27" fmla="*/ 1 h 44"/>
                  <a:gd name="T28" fmla="*/ 1 w 119"/>
                  <a:gd name="T29" fmla="*/ 1 h 44"/>
                  <a:gd name="T30" fmla="*/ 1 w 119"/>
                  <a:gd name="T31" fmla="*/ 1 h 44"/>
                  <a:gd name="T32" fmla="*/ 1 w 119"/>
                  <a:gd name="T33" fmla="*/ 1 h 44"/>
                  <a:gd name="T34" fmla="*/ 1 w 119"/>
                  <a:gd name="T35" fmla="*/ 1 h 44"/>
                  <a:gd name="T36" fmla="*/ 1 w 119"/>
                  <a:gd name="T37" fmla="*/ 1 h 44"/>
                  <a:gd name="T38" fmla="*/ 1 w 119"/>
                  <a:gd name="T39" fmla="*/ 1 h 44"/>
                  <a:gd name="T40" fmla="*/ 1 w 119"/>
                  <a:gd name="T41" fmla="*/ 1 h 44"/>
                  <a:gd name="T42" fmla="*/ 1 w 119"/>
                  <a:gd name="T43" fmla="*/ 1 h 44"/>
                  <a:gd name="T44" fmla="*/ 1 w 119"/>
                  <a:gd name="T45" fmla="*/ 1 h 44"/>
                  <a:gd name="T46" fmla="*/ 1 w 119"/>
                  <a:gd name="T47" fmla="*/ 1 h 44"/>
                  <a:gd name="T48" fmla="*/ 1 w 119"/>
                  <a:gd name="T49" fmla="*/ 1 h 44"/>
                  <a:gd name="T50" fmla="*/ 1 w 119"/>
                  <a:gd name="T51" fmla="*/ 1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44"/>
                  <a:gd name="T80" fmla="*/ 119 w 119"/>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44">
                    <a:moveTo>
                      <a:pt x="88" y="32"/>
                    </a:moveTo>
                    <a:lnTo>
                      <a:pt x="110" y="15"/>
                    </a:lnTo>
                    <a:lnTo>
                      <a:pt x="97" y="8"/>
                    </a:lnTo>
                    <a:lnTo>
                      <a:pt x="84" y="5"/>
                    </a:lnTo>
                    <a:lnTo>
                      <a:pt x="71" y="3"/>
                    </a:lnTo>
                    <a:lnTo>
                      <a:pt x="57" y="1"/>
                    </a:lnTo>
                    <a:lnTo>
                      <a:pt x="42" y="0"/>
                    </a:lnTo>
                    <a:lnTo>
                      <a:pt x="29" y="0"/>
                    </a:lnTo>
                    <a:lnTo>
                      <a:pt x="14" y="1"/>
                    </a:lnTo>
                    <a:lnTo>
                      <a:pt x="0" y="3"/>
                    </a:lnTo>
                    <a:lnTo>
                      <a:pt x="2" y="35"/>
                    </a:lnTo>
                    <a:lnTo>
                      <a:pt x="16" y="34"/>
                    </a:lnTo>
                    <a:lnTo>
                      <a:pt x="29" y="32"/>
                    </a:lnTo>
                    <a:lnTo>
                      <a:pt x="42" y="32"/>
                    </a:lnTo>
                    <a:lnTo>
                      <a:pt x="55" y="34"/>
                    </a:lnTo>
                    <a:lnTo>
                      <a:pt x="66" y="35"/>
                    </a:lnTo>
                    <a:lnTo>
                      <a:pt x="76" y="38"/>
                    </a:lnTo>
                    <a:lnTo>
                      <a:pt x="87" y="40"/>
                    </a:lnTo>
                    <a:lnTo>
                      <a:pt x="97" y="44"/>
                    </a:lnTo>
                    <a:lnTo>
                      <a:pt x="119" y="27"/>
                    </a:lnTo>
                    <a:lnTo>
                      <a:pt x="97" y="44"/>
                    </a:lnTo>
                    <a:lnTo>
                      <a:pt x="108" y="44"/>
                    </a:lnTo>
                    <a:lnTo>
                      <a:pt x="117" y="35"/>
                    </a:lnTo>
                    <a:lnTo>
                      <a:pt x="117" y="24"/>
                    </a:lnTo>
                    <a:lnTo>
                      <a:pt x="110" y="15"/>
                    </a:lnTo>
                    <a:lnTo>
                      <a:pt x="88" y="32"/>
                    </a:lnTo>
                    <a:close/>
                  </a:path>
                </a:pathLst>
              </a:custGeom>
              <a:solidFill>
                <a:srgbClr val="000000"/>
              </a:solidFill>
              <a:ln w="9525">
                <a:noFill/>
                <a:round/>
              </a:ln>
            </p:spPr>
            <p:txBody>
              <a:bodyPr/>
              <a:lstStyle/>
              <a:p>
                <a:endParaRPr lang="zh-CN" altLang="en-US"/>
              </a:p>
            </p:txBody>
          </p:sp>
          <p:sp>
            <p:nvSpPr>
              <p:cNvPr id="32877" name="Freeform 1126"/>
              <p:cNvSpPr/>
              <p:nvPr/>
            </p:nvSpPr>
            <p:spPr bwMode="auto">
              <a:xfrm>
                <a:off x="4086" y="2004"/>
                <a:ext cx="21" cy="28"/>
              </a:xfrm>
              <a:custGeom>
                <a:avLst/>
                <a:gdLst>
                  <a:gd name="T0" fmla="*/ 0 w 43"/>
                  <a:gd name="T1" fmla="*/ 1 h 55"/>
                  <a:gd name="T2" fmla="*/ 0 w 43"/>
                  <a:gd name="T3" fmla="*/ 1 h 55"/>
                  <a:gd name="T4" fmla="*/ 0 w 43"/>
                  <a:gd name="T5" fmla="*/ 1 h 55"/>
                  <a:gd name="T6" fmla="*/ 0 w 43"/>
                  <a:gd name="T7" fmla="*/ 1 h 55"/>
                  <a:gd name="T8" fmla="*/ 0 w 43"/>
                  <a:gd name="T9" fmla="*/ 1 h 55"/>
                  <a:gd name="T10" fmla="*/ 0 w 43"/>
                  <a:gd name="T11" fmla="*/ 1 h 55"/>
                  <a:gd name="T12" fmla="*/ 0 w 43"/>
                  <a:gd name="T13" fmla="*/ 1 h 55"/>
                  <a:gd name="T14" fmla="*/ 0 w 43"/>
                  <a:gd name="T15" fmla="*/ 1 h 55"/>
                  <a:gd name="T16" fmla="*/ 0 w 43"/>
                  <a:gd name="T17" fmla="*/ 1 h 55"/>
                  <a:gd name="T18" fmla="*/ 0 w 43"/>
                  <a:gd name="T19" fmla="*/ 1 h 55"/>
                  <a:gd name="T20" fmla="*/ 0 w 43"/>
                  <a:gd name="T21" fmla="*/ 1 h 55"/>
                  <a:gd name="T22" fmla="*/ 0 w 43"/>
                  <a:gd name="T23" fmla="*/ 1 h 55"/>
                  <a:gd name="T24" fmla="*/ 0 w 43"/>
                  <a:gd name="T25" fmla="*/ 1 h 55"/>
                  <a:gd name="T26" fmla="*/ 0 w 43"/>
                  <a:gd name="T27" fmla="*/ 1 h 55"/>
                  <a:gd name="T28" fmla="*/ 0 w 43"/>
                  <a:gd name="T29" fmla="*/ 1 h 55"/>
                  <a:gd name="T30" fmla="*/ 0 w 43"/>
                  <a:gd name="T31" fmla="*/ 1 h 55"/>
                  <a:gd name="T32" fmla="*/ 0 w 43"/>
                  <a:gd name="T33" fmla="*/ 1 h 55"/>
                  <a:gd name="T34" fmla="*/ 0 w 43"/>
                  <a:gd name="T35" fmla="*/ 0 h 55"/>
                  <a:gd name="T36" fmla="*/ 0 w 43"/>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55"/>
                  <a:gd name="T59" fmla="*/ 43 w 43"/>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55">
                    <a:moveTo>
                      <a:pt x="0" y="8"/>
                    </a:moveTo>
                    <a:lnTo>
                      <a:pt x="2" y="14"/>
                    </a:lnTo>
                    <a:lnTo>
                      <a:pt x="3" y="22"/>
                    </a:lnTo>
                    <a:lnTo>
                      <a:pt x="6" y="27"/>
                    </a:lnTo>
                    <a:lnTo>
                      <a:pt x="7" y="32"/>
                    </a:lnTo>
                    <a:lnTo>
                      <a:pt x="8" y="38"/>
                    </a:lnTo>
                    <a:lnTo>
                      <a:pt x="9" y="45"/>
                    </a:lnTo>
                    <a:lnTo>
                      <a:pt x="11" y="50"/>
                    </a:lnTo>
                    <a:lnTo>
                      <a:pt x="12" y="55"/>
                    </a:lnTo>
                    <a:lnTo>
                      <a:pt x="43" y="50"/>
                    </a:lnTo>
                    <a:lnTo>
                      <a:pt x="41" y="42"/>
                    </a:lnTo>
                    <a:lnTo>
                      <a:pt x="40" y="36"/>
                    </a:lnTo>
                    <a:lnTo>
                      <a:pt x="39" y="30"/>
                    </a:lnTo>
                    <a:lnTo>
                      <a:pt x="38" y="24"/>
                    </a:lnTo>
                    <a:lnTo>
                      <a:pt x="36" y="16"/>
                    </a:lnTo>
                    <a:lnTo>
                      <a:pt x="34" y="11"/>
                    </a:lnTo>
                    <a:lnTo>
                      <a:pt x="32" y="6"/>
                    </a:lnTo>
                    <a:lnTo>
                      <a:pt x="31" y="0"/>
                    </a:lnTo>
                    <a:lnTo>
                      <a:pt x="0" y="8"/>
                    </a:lnTo>
                    <a:close/>
                  </a:path>
                </a:pathLst>
              </a:custGeom>
              <a:solidFill>
                <a:srgbClr val="000000"/>
              </a:solidFill>
              <a:ln w="9525">
                <a:noFill/>
                <a:round/>
              </a:ln>
            </p:spPr>
            <p:txBody>
              <a:bodyPr/>
              <a:lstStyle/>
              <a:p>
                <a:endParaRPr lang="zh-CN" altLang="en-US"/>
              </a:p>
            </p:txBody>
          </p:sp>
          <p:sp>
            <p:nvSpPr>
              <p:cNvPr id="32878" name="Freeform 1127"/>
              <p:cNvSpPr/>
              <p:nvPr/>
            </p:nvSpPr>
            <p:spPr bwMode="auto">
              <a:xfrm>
                <a:off x="4086" y="1998"/>
                <a:ext cx="15" cy="10"/>
              </a:xfrm>
              <a:custGeom>
                <a:avLst/>
                <a:gdLst>
                  <a:gd name="T0" fmla="*/ 0 w 31"/>
                  <a:gd name="T1" fmla="*/ 1 h 20"/>
                  <a:gd name="T2" fmla="*/ 0 w 31"/>
                  <a:gd name="T3" fmla="*/ 1 h 20"/>
                  <a:gd name="T4" fmla="*/ 0 w 31"/>
                  <a:gd name="T5" fmla="*/ 0 h 20"/>
                  <a:gd name="T6" fmla="*/ 0 w 31"/>
                  <a:gd name="T7" fmla="*/ 1 h 20"/>
                  <a:gd name="T8" fmla="*/ 0 w 31"/>
                  <a:gd name="T9" fmla="*/ 1 h 20"/>
                  <a:gd name="T10" fmla="*/ 0 w 31"/>
                  <a:gd name="T11" fmla="*/ 1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31" y="12"/>
                    </a:moveTo>
                    <a:lnTo>
                      <a:pt x="23" y="1"/>
                    </a:lnTo>
                    <a:lnTo>
                      <a:pt x="12" y="0"/>
                    </a:lnTo>
                    <a:lnTo>
                      <a:pt x="3" y="7"/>
                    </a:lnTo>
                    <a:lnTo>
                      <a:pt x="0" y="20"/>
                    </a:lnTo>
                    <a:lnTo>
                      <a:pt x="31" y="12"/>
                    </a:lnTo>
                    <a:close/>
                  </a:path>
                </a:pathLst>
              </a:custGeom>
              <a:solidFill>
                <a:srgbClr val="000000"/>
              </a:solidFill>
              <a:ln w="9525">
                <a:noFill/>
                <a:round/>
              </a:ln>
            </p:spPr>
            <p:txBody>
              <a:bodyPr/>
              <a:lstStyle/>
              <a:p>
                <a:endParaRPr lang="zh-CN" altLang="en-US"/>
              </a:p>
            </p:txBody>
          </p:sp>
          <p:sp>
            <p:nvSpPr>
              <p:cNvPr id="32879" name="Freeform 1128"/>
              <p:cNvSpPr/>
              <p:nvPr/>
            </p:nvSpPr>
            <p:spPr bwMode="auto">
              <a:xfrm>
                <a:off x="4060" y="1903"/>
                <a:ext cx="14" cy="12"/>
              </a:xfrm>
              <a:custGeom>
                <a:avLst/>
                <a:gdLst>
                  <a:gd name="T0" fmla="*/ 0 w 28"/>
                  <a:gd name="T1" fmla="*/ 0 h 26"/>
                  <a:gd name="T2" fmla="*/ 1 w 28"/>
                  <a:gd name="T3" fmla="*/ 0 h 26"/>
                  <a:gd name="T4" fmla="*/ 1 w 28"/>
                  <a:gd name="T5" fmla="*/ 0 h 26"/>
                  <a:gd name="T6" fmla="*/ 1 w 28"/>
                  <a:gd name="T7" fmla="*/ 0 h 26"/>
                  <a:gd name="T8" fmla="*/ 1 w 28"/>
                  <a:gd name="T9" fmla="*/ 0 h 26"/>
                  <a:gd name="T10" fmla="*/ 0 w 28"/>
                  <a:gd name="T11" fmla="*/ 0 h 26"/>
                  <a:gd name="T12" fmla="*/ 0 60000 65536"/>
                  <a:gd name="T13" fmla="*/ 0 60000 65536"/>
                  <a:gd name="T14" fmla="*/ 0 60000 65536"/>
                  <a:gd name="T15" fmla="*/ 0 60000 65536"/>
                  <a:gd name="T16" fmla="*/ 0 60000 65536"/>
                  <a:gd name="T17" fmla="*/ 0 60000 65536"/>
                  <a:gd name="T18" fmla="*/ 0 w 28"/>
                  <a:gd name="T19" fmla="*/ 0 h 26"/>
                  <a:gd name="T20" fmla="*/ 28 w 2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 h="26">
                    <a:moveTo>
                      <a:pt x="0" y="19"/>
                    </a:moveTo>
                    <a:lnTo>
                      <a:pt x="11" y="26"/>
                    </a:lnTo>
                    <a:lnTo>
                      <a:pt x="22" y="23"/>
                    </a:lnTo>
                    <a:lnTo>
                      <a:pt x="28" y="13"/>
                    </a:lnTo>
                    <a:lnTo>
                      <a:pt x="26" y="0"/>
                    </a:lnTo>
                    <a:lnTo>
                      <a:pt x="0" y="19"/>
                    </a:lnTo>
                    <a:close/>
                  </a:path>
                </a:pathLst>
              </a:custGeom>
              <a:solidFill>
                <a:srgbClr val="000000"/>
              </a:solidFill>
              <a:ln w="9525">
                <a:noFill/>
                <a:round/>
              </a:ln>
            </p:spPr>
            <p:txBody>
              <a:bodyPr/>
              <a:lstStyle/>
              <a:p>
                <a:endParaRPr lang="zh-CN" altLang="en-US"/>
              </a:p>
            </p:txBody>
          </p:sp>
          <p:sp>
            <p:nvSpPr>
              <p:cNvPr id="32880" name="Freeform 1129"/>
              <p:cNvSpPr/>
              <p:nvPr/>
            </p:nvSpPr>
            <p:spPr bwMode="auto">
              <a:xfrm>
                <a:off x="4051" y="1867"/>
                <a:ext cx="22" cy="45"/>
              </a:xfrm>
              <a:custGeom>
                <a:avLst/>
                <a:gdLst>
                  <a:gd name="T0" fmla="*/ 1 w 44"/>
                  <a:gd name="T1" fmla="*/ 1 h 90"/>
                  <a:gd name="T2" fmla="*/ 0 w 44"/>
                  <a:gd name="T3" fmla="*/ 1 h 90"/>
                  <a:gd name="T4" fmla="*/ 0 w 44"/>
                  <a:gd name="T5" fmla="*/ 1 h 90"/>
                  <a:gd name="T6" fmla="*/ 0 w 44"/>
                  <a:gd name="T7" fmla="*/ 1 h 90"/>
                  <a:gd name="T8" fmla="*/ 1 w 44"/>
                  <a:gd name="T9" fmla="*/ 1 h 90"/>
                  <a:gd name="T10" fmla="*/ 1 w 44"/>
                  <a:gd name="T11" fmla="*/ 1 h 90"/>
                  <a:gd name="T12" fmla="*/ 1 w 44"/>
                  <a:gd name="T13" fmla="*/ 1 h 90"/>
                  <a:gd name="T14" fmla="*/ 1 w 44"/>
                  <a:gd name="T15" fmla="*/ 1 h 90"/>
                  <a:gd name="T16" fmla="*/ 1 w 44"/>
                  <a:gd name="T17" fmla="*/ 1 h 90"/>
                  <a:gd name="T18" fmla="*/ 1 w 44"/>
                  <a:gd name="T19" fmla="*/ 1 h 90"/>
                  <a:gd name="T20" fmla="*/ 1 w 44"/>
                  <a:gd name="T21" fmla="*/ 1 h 90"/>
                  <a:gd name="T22" fmla="*/ 1 w 44"/>
                  <a:gd name="T23" fmla="*/ 1 h 90"/>
                  <a:gd name="T24" fmla="*/ 1 w 44"/>
                  <a:gd name="T25" fmla="*/ 1 h 90"/>
                  <a:gd name="T26" fmla="*/ 1 w 44"/>
                  <a:gd name="T27" fmla="*/ 1 h 90"/>
                  <a:gd name="T28" fmla="*/ 1 w 44"/>
                  <a:gd name="T29" fmla="*/ 1 h 90"/>
                  <a:gd name="T30" fmla="*/ 1 w 44"/>
                  <a:gd name="T31" fmla="*/ 1 h 90"/>
                  <a:gd name="T32" fmla="*/ 1 w 44"/>
                  <a:gd name="T33" fmla="*/ 1 h 90"/>
                  <a:gd name="T34" fmla="*/ 1 w 44"/>
                  <a:gd name="T35" fmla="*/ 1 h 90"/>
                  <a:gd name="T36" fmla="*/ 1 w 44"/>
                  <a:gd name="T37" fmla="*/ 1 h 90"/>
                  <a:gd name="T38" fmla="*/ 1 w 44"/>
                  <a:gd name="T39" fmla="*/ 1 h 90"/>
                  <a:gd name="T40" fmla="*/ 1 w 44"/>
                  <a:gd name="T41" fmla="*/ 1 h 90"/>
                  <a:gd name="T42" fmla="*/ 1 w 44"/>
                  <a:gd name="T43" fmla="*/ 1 h 90"/>
                  <a:gd name="T44" fmla="*/ 1 w 44"/>
                  <a:gd name="T45" fmla="*/ 0 h 90"/>
                  <a:gd name="T46" fmla="*/ 1 w 44"/>
                  <a:gd name="T47" fmla="*/ 1 h 90"/>
                  <a:gd name="T48" fmla="*/ 0 w 44"/>
                  <a:gd name="T49" fmla="*/ 1 h 90"/>
                  <a:gd name="T50" fmla="*/ 1 w 44"/>
                  <a:gd name="T51" fmla="*/ 1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90"/>
                  <a:gd name="T80" fmla="*/ 44 w 44"/>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90">
                    <a:moveTo>
                      <a:pt x="4" y="4"/>
                    </a:moveTo>
                    <a:lnTo>
                      <a:pt x="0" y="16"/>
                    </a:lnTo>
                    <a:lnTo>
                      <a:pt x="0" y="26"/>
                    </a:lnTo>
                    <a:lnTo>
                      <a:pt x="0" y="37"/>
                    </a:lnTo>
                    <a:lnTo>
                      <a:pt x="2" y="45"/>
                    </a:lnTo>
                    <a:lnTo>
                      <a:pt x="3" y="53"/>
                    </a:lnTo>
                    <a:lnTo>
                      <a:pt x="4" y="62"/>
                    </a:lnTo>
                    <a:lnTo>
                      <a:pt x="8" y="71"/>
                    </a:lnTo>
                    <a:lnTo>
                      <a:pt x="12" y="81"/>
                    </a:lnTo>
                    <a:lnTo>
                      <a:pt x="18" y="90"/>
                    </a:lnTo>
                    <a:lnTo>
                      <a:pt x="44" y="71"/>
                    </a:lnTo>
                    <a:lnTo>
                      <a:pt x="40" y="65"/>
                    </a:lnTo>
                    <a:lnTo>
                      <a:pt x="36" y="58"/>
                    </a:lnTo>
                    <a:lnTo>
                      <a:pt x="35" y="54"/>
                    </a:lnTo>
                    <a:lnTo>
                      <a:pt x="34" y="47"/>
                    </a:lnTo>
                    <a:lnTo>
                      <a:pt x="32" y="39"/>
                    </a:lnTo>
                    <a:lnTo>
                      <a:pt x="31" y="34"/>
                    </a:lnTo>
                    <a:lnTo>
                      <a:pt x="31" y="26"/>
                    </a:lnTo>
                    <a:lnTo>
                      <a:pt x="31" y="16"/>
                    </a:lnTo>
                    <a:lnTo>
                      <a:pt x="27" y="29"/>
                    </a:lnTo>
                    <a:lnTo>
                      <a:pt x="31" y="16"/>
                    </a:lnTo>
                    <a:lnTo>
                      <a:pt x="26" y="4"/>
                    </a:lnTo>
                    <a:lnTo>
                      <a:pt x="16" y="0"/>
                    </a:lnTo>
                    <a:lnTo>
                      <a:pt x="5" y="4"/>
                    </a:lnTo>
                    <a:lnTo>
                      <a:pt x="0" y="16"/>
                    </a:lnTo>
                    <a:lnTo>
                      <a:pt x="4" y="4"/>
                    </a:lnTo>
                    <a:close/>
                  </a:path>
                </a:pathLst>
              </a:custGeom>
              <a:solidFill>
                <a:srgbClr val="000000"/>
              </a:solidFill>
              <a:ln w="9525">
                <a:noFill/>
                <a:round/>
              </a:ln>
            </p:spPr>
            <p:txBody>
              <a:bodyPr/>
              <a:lstStyle/>
              <a:p>
                <a:endParaRPr lang="zh-CN" altLang="en-US"/>
              </a:p>
            </p:txBody>
          </p:sp>
          <p:sp>
            <p:nvSpPr>
              <p:cNvPr id="32881" name="Freeform 1130"/>
              <p:cNvSpPr/>
              <p:nvPr/>
            </p:nvSpPr>
            <p:spPr bwMode="auto">
              <a:xfrm>
                <a:off x="4053" y="1785"/>
                <a:ext cx="89" cy="96"/>
              </a:xfrm>
              <a:custGeom>
                <a:avLst/>
                <a:gdLst>
                  <a:gd name="T0" fmla="*/ 1 w 178"/>
                  <a:gd name="T1" fmla="*/ 1 h 192"/>
                  <a:gd name="T2" fmla="*/ 1 w 178"/>
                  <a:gd name="T3" fmla="*/ 1 h 192"/>
                  <a:gd name="T4" fmla="*/ 1 w 178"/>
                  <a:gd name="T5" fmla="*/ 1 h 192"/>
                  <a:gd name="T6" fmla="*/ 1 w 178"/>
                  <a:gd name="T7" fmla="*/ 1 h 192"/>
                  <a:gd name="T8" fmla="*/ 1 w 178"/>
                  <a:gd name="T9" fmla="*/ 1 h 192"/>
                  <a:gd name="T10" fmla="*/ 1 w 178"/>
                  <a:gd name="T11" fmla="*/ 1 h 192"/>
                  <a:gd name="T12" fmla="*/ 1 w 178"/>
                  <a:gd name="T13" fmla="*/ 1 h 192"/>
                  <a:gd name="T14" fmla="*/ 1 w 178"/>
                  <a:gd name="T15" fmla="*/ 1 h 192"/>
                  <a:gd name="T16" fmla="*/ 1 w 178"/>
                  <a:gd name="T17" fmla="*/ 1 h 192"/>
                  <a:gd name="T18" fmla="*/ 0 w 178"/>
                  <a:gd name="T19" fmla="*/ 1 h 192"/>
                  <a:gd name="T20" fmla="*/ 1 w 178"/>
                  <a:gd name="T21" fmla="*/ 1 h 192"/>
                  <a:gd name="T22" fmla="*/ 1 w 178"/>
                  <a:gd name="T23" fmla="*/ 1 h 192"/>
                  <a:gd name="T24" fmla="*/ 1 w 178"/>
                  <a:gd name="T25" fmla="*/ 1 h 192"/>
                  <a:gd name="T26" fmla="*/ 1 w 178"/>
                  <a:gd name="T27" fmla="*/ 1 h 192"/>
                  <a:gd name="T28" fmla="*/ 1 w 178"/>
                  <a:gd name="T29" fmla="*/ 1 h 192"/>
                  <a:gd name="T30" fmla="*/ 1 w 178"/>
                  <a:gd name="T31" fmla="*/ 1 h 192"/>
                  <a:gd name="T32" fmla="*/ 1 w 178"/>
                  <a:gd name="T33" fmla="*/ 1 h 192"/>
                  <a:gd name="T34" fmla="*/ 1 w 178"/>
                  <a:gd name="T35" fmla="*/ 1 h 192"/>
                  <a:gd name="T36" fmla="*/ 1 w 178"/>
                  <a:gd name="T37" fmla="*/ 1 h 192"/>
                  <a:gd name="T38" fmla="*/ 1 w 178"/>
                  <a:gd name="T39" fmla="*/ 1 h 192"/>
                  <a:gd name="T40" fmla="*/ 1 w 178"/>
                  <a:gd name="T41" fmla="*/ 1 h 192"/>
                  <a:gd name="T42" fmla="*/ 1 w 178"/>
                  <a:gd name="T43" fmla="*/ 1 h 192"/>
                  <a:gd name="T44" fmla="*/ 1 w 178"/>
                  <a:gd name="T45" fmla="*/ 1 h 192"/>
                  <a:gd name="T46" fmla="*/ 1 w 178"/>
                  <a:gd name="T47" fmla="*/ 0 h 192"/>
                  <a:gd name="T48" fmla="*/ 1 w 178"/>
                  <a:gd name="T49" fmla="*/ 1 h 192"/>
                  <a:gd name="T50" fmla="*/ 1 w 178"/>
                  <a:gd name="T51" fmla="*/ 1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92"/>
                  <a:gd name="T80" fmla="*/ 178 w 178"/>
                  <a:gd name="T81" fmla="*/ 192 h 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92">
                    <a:moveTo>
                      <a:pt x="170" y="1"/>
                    </a:moveTo>
                    <a:lnTo>
                      <a:pt x="151" y="5"/>
                    </a:lnTo>
                    <a:lnTo>
                      <a:pt x="132" y="25"/>
                    </a:lnTo>
                    <a:lnTo>
                      <a:pt x="114" y="47"/>
                    </a:lnTo>
                    <a:lnTo>
                      <a:pt x="95" y="65"/>
                    </a:lnTo>
                    <a:lnTo>
                      <a:pt x="76" y="85"/>
                    </a:lnTo>
                    <a:lnTo>
                      <a:pt x="58" y="106"/>
                    </a:lnTo>
                    <a:lnTo>
                      <a:pt x="39" y="127"/>
                    </a:lnTo>
                    <a:lnTo>
                      <a:pt x="19" y="149"/>
                    </a:lnTo>
                    <a:lnTo>
                      <a:pt x="0" y="167"/>
                    </a:lnTo>
                    <a:lnTo>
                      <a:pt x="23" y="192"/>
                    </a:lnTo>
                    <a:lnTo>
                      <a:pt x="42" y="170"/>
                    </a:lnTo>
                    <a:lnTo>
                      <a:pt x="62" y="149"/>
                    </a:lnTo>
                    <a:lnTo>
                      <a:pt x="81" y="130"/>
                    </a:lnTo>
                    <a:lnTo>
                      <a:pt x="99" y="110"/>
                    </a:lnTo>
                    <a:lnTo>
                      <a:pt x="118" y="89"/>
                    </a:lnTo>
                    <a:lnTo>
                      <a:pt x="137" y="68"/>
                    </a:lnTo>
                    <a:lnTo>
                      <a:pt x="155" y="47"/>
                    </a:lnTo>
                    <a:lnTo>
                      <a:pt x="174" y="26"/>
                    </a:lnTo>
                    <a:lnTo>
                      <a:pt x="155" y="30"/>
                    </a:lnTo>
                    <a:lnTo>
                      <a:pt x="174" y="26"/>
                    </a:lnTo>
                    <a:lnTo>
                      <a:pt x="178" y="14"/>
                    </a:lnTo>
                    <a:lnTo>
                      <a:pt x="173" y="4"/>
                    </a:lnTo>
                    <a:lnTo>
                      <a:pt x="161" y="0"/>
                    </a:lnTo>
                    <a:lnTo>
                      <a:pt x="151" y="5"/>
                    </a:lnTo>
                    <a:lnTo>
                      <a:pt x="170" y="1"/>
                    </a:lnTo>
                    <a:close/>
                  </a:path>
                </a:pathLst>
              </a:custGeom>
              <a:solidFill>
                <a:srgbClr val="000000"/>
              </a:solidFill>
              <a:ln w="9525">
                <a:noFill/>
                <a:round/>
              </a:ln>
            </p:spPr>
            <p:txBody>
              <a:bodyPr/>
              <a:lstStyle/>
              <a:p>
                <a:endParaRPr lang="zh-CN" altLang="en-US"/>
              </a:p>
            </p:txBody>
          </p:sp>
          <p:sp>
            <p:nvSpPr>
              <p:cNvPr id="32882" name="Freeform 1131"/>
              <p:cNvSpPr/>
              <p:nvPr/>
            </p:nvSpPr>
            <p:spPr bwMode="auto">
              <a:xfrm>
                <a:off x="4130" y="1786"/>
                <a:ext cx="75" cy="242"/>
              </a:xfrm>
              <a:custGeom>
                <a:avLst/>
                <a:gdLst>
                  <a:gd name="T0" fmla="*/ 1 w 150"/>
                  <a:gd name="T1" fmla="*/ 0 h 485"/>
                  <a:gd name="T2" fmla="*/ 1 w 150"/>
                  <a:gd name="T3" fmla="*/ 0 h 485"/>
                  <a:gd name="T4" fmla="*/ 1 w 150"/>
                  <a:gd name="T5" fmla="*/ 0 h 485"/>
                  <a:gd name="T6" fmla="*/ 1 w 150"/>
                  <a:gd name="T7" fmla="*/ 0 h 485"/>
                  <a:gd name="T8" fmla="*/ 1 w 150"/>
                  <a:gd name="T9" fmla="*/ 0 h 485"/>
                  <a:gd name="T10" fmla="*/ 1 w 150"/>
                  <a:gd name="T11" fmla="*/ 0 h 485"/>
                  <a:gd name="T12" fmla="*/ 1 w 150"/>
                  <a:gd name="T13" fmla="*/ 0 h 485"/>
                  <a:gd name="T14" fmla="*/ 1 w 150"/>
                  <a:gd name="T15" fmla="*/ 0 h 485"/>
                  <a:gd name="T16" fmla="*/ 1 w 150"/>
                  <a:gd name="T17" fmla="*/ 0 h 485"/>
                  <a:gd name="T18" fmla="*/ 1 w 150"/>
                  <a:gd name="T19" fmla="*/ 0 h 485"/>
                  <a:gd name="T20" fmla="*/ 1 w 150"/>
                  <a:gd name="T21" fmla="*/ 0 h 485"/>
                  <a:gd name="T22" fmla="*/ 1 w 150"/>
                  <a:gd name="T23" fmla="*/ 0 h 485"/>
                  <a:gd name="T24" fmla="*/ 1 w 150"/>
                  <a:gd name="T25" fmla="*/ 0 h 485"/>
                  <a:gd name="T26" fmla="*/ 1 w 150"/>
                  <a:gd name="T27" fmla="*/ 0 h 485"/>
                  <a:gd name="T28" fmla="*/ 1 w 150"/>
                  <a:gd name="T29" fmla="*/ 0 h 485"/>
                  <a:gd name="T30" fmla="*/ 1 w 150"/>
                  <a:gd name="T31" fmla="*/ 0 h 485"/>
                  <a:gd name="T32" fmla="*/ 1 w 150"/>
                  <a:gd name="T33" fmla="*/ 0 h 485"/>
                  <a:gd name="T34" fmla="*/ 0 w 150"/>
                  <a:gd name="T35" fmla="*/ 0 h 485"/>
                  <a:gd name="T36" fmla="*/ 1 w 150"/>
                  <a:gd name="T37" fmla="*/ 0 h 485"/>
                  <a:gd name="T38" fmla="*/ 1 w 150"/>
                  <a:gd name="T39" fmla="*/ 0 h 485"/>
                  <a:gd name="T40" fmla="*/ 1 w 150"/>
                  <a:gd name="T41" fmla="*/ 0 h 485"/>
                  <a:gd name="T42" fmla="*/ 1 w 150"/>
                  <a:gd name="T43" fmla="*/ 0 h 485"/>
                  <a:gd name="T44" fmla="*/ 1 w 150"/>
                  <a:gd name="T45" fmla="*/ 0 h 485"/>
                  <a:gd name="T46" fmla="*/ 1 w 150"/>
                  <a:gd name="T47" fmla="*/ 0 h 485"/>
                  <a:gd name="T48" fmla="*/ 1 w 150"/>
                  <a:gd name="T49" fmla="*/ 0 h 485"/>
                  <a:gd name="T50" fmla="*/ 1 w 150"/>
                  <a:gd name="T51" fmla="*/ 0 h 485"/>
                  <a:gd name="T52" fmla="*/ 1 w 150"/>
                  <a:gd name="T53" fmla="*/ 0 h 485"/>
                  <a:gd name="T54" fmla="*/ 1 w 150"/>
                  <a:gd name="T55" fmla="*/ 0 h 485"/>
                  <a:gd name="T56" fmla="*/ 1 w 150"/>
                  <a:gd name="T57" fmla="*/ 0 h 485"/>
                  <a:gd name="T58" fmla="*/ 1 w 150"/>
                  <a:gd name="T59" fmla="*/ 0 h 485"/>
                  <a:gd name="T60" fmla="*/ 1 w 150"/>
                  <a:gd name="T61" fmla="*/ 0 h 485"/>
                  <a:gd name="T62" fmla="*/ 1 w 150"/>
                  <a:gd name="T63" fmla="*/ 0 h 485"/>
                  <a:gd name="T64" fmla="*/ 1 w 150"/>
                  <a:gd name="T65" fmla="*/ 0 h 485"/>
                  <a:gd name="T66" fmla="*/ 1 w 150"/>
                  <a:gd name="T67" fmla="*/ 0 h 485"/>
                  <a:gd name="T68" fmla="*/ 1 w 150"/>
                  <a:gd name="T69" fmla="*/ 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485"/>
                  <a:gd name="T107" fmla="*/ 150 w 150"/>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485">
                    <a:moveTo>
                      <a:pt x="141" y="485"/>
                    </a:moveTo>
                    <a:lnTo>
                      <a:pt x="145" y="450"/>
                    </a:lnTo>
                    <a:lnTo>
                      <a:pt x="148" y="415"/>
                    </a:lnTo>
                    <a:lnTo>
                      <a:pt x="150" y="378"/>
                    </a:lnTo>
                    <a:lnTo>
                      <a:pt x="150" y="344"/>
                    </a:lnTo>
                    <a:lnTo>
                      <a:pt x="148" y="307"/>
                    </a:lnTo>
                    <a:lnTo>
                      <a:pt x="146" y="274"/>
                    </a:lnTo>
                    <a:lnTo>
                      <a:pt x="142" y="239"/>
                    </a:lnTo>
                    <a:lnTo>
                      <a:pt x="136" y="204"/>
                    </a:lnTo>
                    <a:lnTo>
                      <a:pt x="128" y="173"/>
                    </a:lnTo>
                    <a:lnTo>
                      <a:pt x="118" y="142"/>
                    </a:lnTo>
                    <a:lnTo>
                      <a:pt x="106" y="113"/>
                    </a:lnTo>
                    <a:lnTo>
                      <a:pt x="93" y="84"/>
                    </a:lnTo>
                    <a:lnTo>
                      <a:pt x="77" y="60"/>
                    </a:lnTo>
                    <a:lnTo>
                      <a:pt x="59" y="37"/>
                    </a:lnTo>
                    <a:lnTo>
                      <a:pt x="38" y="16"/>
                    </a:lnTo>
                    <a:lnTo>
                      <a:pt x="15" y="0"/>
                    </a:lnTo>
                    <a:lnTo>
                      <a:pt x="0" y="29"/>
                    </a:lnTo>
                    <a:lnTo>
                      <a:pt x="18" y="43"/>
                    </a:lnTo>
                    <a:lnTo>
                      <a:pt x="36" y="59"/>
                    </a:lnTo>
                    <a:lnTo>
                      <a:pt x="51" y="79"/>
                    </a:lnTo>
                    <a:lnTo>
                      <a:pt x="65" y="101"/>
                    </a:lnTo>
                    <a:lnTo>
                      <a:pt x="78" y="126"/>
                    </a:lnTo>
                    <a:lnTo>
                      <a:pt x="90" y="153"/>
                    </a:lnTo>
                    <a:lnTo>
                      <a:pt x="97" y="181"/>
                    </a:lnTo>
                    <a:lnTo>
                      <a:pt x="105" y="212"/>
                    </a:lnTo>
                    <a:lnTo>
                      <a:pt x="111" y="244"/>
                    </a:lnTo>
                    <a:lnTo>
                      <a:pt x="115" y="276"/>
                    </a:lnTo>
                    <a:lnTo>
                      <a:pt x="118" y="310"/>
                    </a:lnTo>
                    <a:lnTo>
                      <a:pt x="119" y="344"/>
                    </a:lnTo>
                    <a:lnTo>
                      <a:pt x="119" y="378"/>
                    </a:lnTo>
                    <a:lnTo>
                      <a:pt x="118" y="412"/>
                    </a:lnTo>
                    <a:lnTo>
                      <a:pt x="114" y="447"/>
                    </a:lnTo>
                    <a:lnTo>
                      <a:pt x="110" y="479"/>
                    </a:lnTo>
                    <a:lnTo>
                      <a:pt x="141" y="485"/>
                    </a:lnTo>
                    <a:close/>
                  </a:path>
                </a:pathLst>
              </a:custGeom>
              <a:solidFill>
                <a:srgbClr val="000000"/>
              </a:solidFill>
              <a:ln w="9525">
                <a:noFill/>
                <a:round/>
              </a:ln>
            </p:spPr>
            <p:txBody>
              <a:bodyPr/>
              <a:lstStyle/>
              <a:p>
                <a:endParaRPr lang="zh-CN" altLang="en-US"/>
              </a:p>
            </p:txBody>
          </p:sp>
          <p:sp>
            <p:nvSpPr>
              <p:cNvPr id="32883" name="Freeform 1132"/>
              <p:cNvSpPr/>
              <p:nvPr/>
            </p:nvSpPr>
            <p:spPr bwMode="auto">
              <a:xfrm>
                <a:off x="4186" y="2026"/>
                <a:ext cx="15" cy="9"/>
              </a:xfrm>
              <a:custGeom>
                <a:avLst/>
                <a:gdLst>
                  <a:gd name="T0" fmla="*/ 0 w 31"/>
                  <a:gd name="T1" fmla="*/ 0 h 19"/>
                  <a:gd name="T2" fmla="*/ 0 w 31"/>
                  <a:gd name="T3" fmla="*/ 0 h 19"/>
                  <a:gd name="T4" fmla="*/ 0 w 31"/>
                  <a:gd name="T5" fmla="*/ 0 h 19"/>
                  <a:gd name="T6" fmla="*/ 0 w 31"/>
                  <a:gd name="T7" fmla="*/ 0 h 19"/>
                  <a:gd name="T8" fmla="*/ 0 w 31"/>
                  <a:gd name="T9" fmla="*/ 0 h 19"/>
                  <a:gd name="T10" fmla="*/ 0 w 31"/>
                  <a:gd name="T11" fmla="*/ 0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0" y="0"/>
                    </a:moveTo>
                    <a:lnTo>
                      <a:pt x="4" y="14"/>
                    </a:lnTo>
                    <a:lnTo>
                      <a:pt x="14" y="19"/>
                    </a:lnTo>
                    <a:lnTo>
                      <a:pt x="24" y="16"/>
                    </a:lnTo>
                    <a:lnTo>
                      <a:pt x="31" y="6"/>
                    </a:lnTo>
                    <a:lnTo>
                      <a:pt x="0" y="0"/>
                    </a:lnTo>
                    <a:close/>
                  </a:path>
                </a:pathLst>
              </a:custGeom>
              <a:solidFill>
                <a:srgbClr val="000000"/>
              </a:solidFill>
              <a:ln w="9525">
                <a:noFill/>
                <a:round/>
              </a:ln>
            </p:spPr>
            <p:txBody>
              <a:bodyPr/>
              <a:lstStyle/>
              <a:p>
                <a:endParaRPr lang="zh-CN" altLang="en-US"/>
              </a:p>
            </p:txBody>
          </p:sp>
          <p:sp>
            <p:nvSpPr>
              <p:cNvPr id="32884" name="Freeform 1133"/>
              <p:cNvSpPr/>
              <p:nvPr/>
            </p:nvSpPr>
            <p:spPr bwMode="auto">
              <a:xfrm>
                <a:off x="4033" y="1882"/>
                <a:ext cx="11" cy="14"/>
              </a:xfrm>
              <a:custGeom>
                <a:avLst/>
                <a:gdLst>
                  <a:gd name="T0" fmla="*/ 1 w 22"/>
                  <a:gd name="T1" fmla="*/ 0 h 28"/>
                  <a:gd name="T2" fmla="*/ 0 w 22"/>
                  <a:gd name="T3" fmla="*/ 1 h 28"/>
                  <a:gd name="T4" fmla="*/ 1 w 22"/>
                  <a:gd name="T5" fmla="*/ 1 h 28"/>
                  <a:gd name="T6" fmla="*/ 1 w 22"/>
                  <a:gd name="T7" fmla="*/ 1 h 28"/>
                  <a:gd name="T8" fmla="*/ 1 w 22"/>
                  <a:gd name="T9" fmla="*/ 1 h 28"/>
                  <a:gd name="T10" fmla="*/ 1 w 22"/>
                  <a:gd name="T11" fmla="*/ 0 h 28"/>
                  <a:gd name="T12" fmla="*/ 0 60000 65536"/>
                  <a:gd name="T13" fmla="*/ 0 60000 65536"/>
                  <a:gd name="T14" fmla="*/ 0 60000 65536"/>
                  <a:gd name="T15" fmla="*/ 0 60000 65536"/>
                  <a:gd name="T16" fmla="*/ 0 60000 65536"/>
                  <a:gd name="T17" fmla="*/ 0 60000 65536"/>
                  <a:gd name="T18" fmla="*/ 0 w 22"/>
                  <a:gd name="T19" fmla="*/ 0 h 28"/>
                  <a:gd name="T20" fmla="*/ 22 w 2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2" h="28">
                    <a:moveTo>
                      <a:pt x="7" y="0"/>
                    </a:moveTo>
                    <a:lnTo>
                      <a:pt x="0" y="11"/>
                    </a:lnTo>
                    <a:lnTo>
                      <a:pt x="2" y="21"/>
                    </a:lnTo>
                    <a:lnTo>
                      <a:pt x="11" y="28"/>
                    </a:lnTo>
                    <a:lnTo>
                      <a:pt x="22" y="27"/>
                    </a:lnTo>
                    <a:lnTo>
                      <a:pt x="7" y="0"/>
                    </a:lnTo>
                    <a:close/>
                  </a:path>
                </a:pathLst>
              </a:custGeom>
              <a:solidFill>
                <a:srgbClr val="000000"/>
              </a:solidFill>
              <a:ln w="9525">
                <a:noFill/>
                <a:round/>
              </a:ln>
            </p:spPr>
            <p:txBody>
              <a:bodyPr/>
              <a:lstStyle/>
              <a:p>
                <a:endParaRPr lang="zh-CN" altLang="en-US"/>
              </a:p>
            </p:txBody>
          </p:sp>
          <p:sp>
            <p:nvSpPr>
              <p:cNvPr id="32885" name="Freeform 1134"/>
              <p:cNvSpPr/>
              <p:nvPr/>
            </p:nvSpPr>
            <p:spPr bwMode="auto">
              <a:xfrm>
                <a:off x="4035" y="1741"/>
                <a:ext cx="120" cy="154"/>
              </a:xfrm>
              <a:custGeom>
                <a:avLst/>
                <a:gdLst>
                  <a:gd name="T0" fmla="*/ 0 w 241"/>
                  <a:gd name="T1" fmla="*/ 0 h 309"/>
                  <a:gd name="T2" fmla="*/ 0 w 241"/>
                  <a:gd name="T3" fmla="*/ 0 h 309"/>
                  <a:gd name="T4" fmla="*/ 0 w 241"/>
                  <a:gd name="T5" fmla="*/ 0 h 309"/>
                  <a:gd name="T6" fmla="*/ 0 w 241"/>
                  <a:gd name="T7" fmla="*/ 0 h 309"/>
                  <a:gd name="T8" fmla="*/ 0 w 241"/>
                  <a:gd name="T9" fmla="*/ 0 h 309"/>
                  <a:gd name="T10" fmla="*/ 0 w 241"/>
                  <a:gd name="T11" fmla="*/ 0 h 309"/>
                  <a:gd name="T12" fmla="*/ 0 w 241"/>
                  <a:gd name="T13" fmla="*/ 0 h 309"/>
                  <a:gd name="T14" fmla="*/ 0 w 241"/>
                  <a:gd name="T15" fmla="*/ 0 h 309"/>
                  <a:gd name="T16" fmla="*/ 0 w 241"/>
                  <a:gd name="T17" fmla="*/ 0 h 309"/>
                  <a:gd name="T18" fmla="*/ 0 w 241"/>
                  <a:gd name="T19" fmla="*/ 0 h 309"/>
                  <a:gd name="T20" fmla="*/ 0 w 241"/>
                  <a:gd name="T21" fmla="*/ 0 h 309"/>
                  <a:gd name="T22" fmla="*/ 0 w 241"/>
                  <a:gd name="T23" fmla="*/ 0 h 309"/>
                  <a:gd name="T24" fmla="*/ 0 w 241"/>
                  <a:gd name="T25" fmla="*/ 0 h 309"/>
                  <a:gd name="T26" fmla="*/ 0 w 241"/>
                  <a:gd name="T27" fmla="*/ 0 h 309"/>
                  <a:gd name="T28" fmla="*/ 0 w 241"/>
                  <a:gd name="T29" fmla="*/ 0 h 309"/>
                  <a:gd name="T30" fmla="*/ 0 w 241"/>
                  <a:gd name="T31" fmla="*/ 0 h 309"/>
                  <a:gd name="T32" fmla="*/ 0 w 241"/>
                  <a:gd name="T33" fmla="*/ 0 h 309"/>
                  <a:gd name="T34" fmla="*/ 0 w 241"/>
                  <a:gd name="T35" fmla="*/ 0 h 309"/>
                  <a:gd name="T36" fmla="*/ 0 w 241"/>
                  <a:gd name="T37" fmla="*/ 0 h 309"/>
                  <a:gd name="T38" fmla="*/ 0 w 241"/>
                  <a:gd name="T39" fmla="*/ 0 h 309"/>
                  <a:gd name="T40" fmla="*/ 0 w 241"/>
                  <a:gd name="T41" fmla="*/ 0 h 309"/>
                  <a:gd name="T42" fmla="*/ 0 w 241"/>
                  <a:gd name="T43" fmla="*/ 0 h 309"/>
                  <a:gd name="T44" fmla="*/ 0 w 241"/>
                  <a:gd name="T45" fmla="*/ 0 h 309"/>
                  <a:gd name="T46" fmla="*/ 0 w 241"/>
                  <a:gd name="T47" fmla="*/ 0 h 309"/>
                  <a:gd name="T48" fmla="*/ 0 w 241"/>
                  <a:gd name="T49" fmla="*/ 0 h 309"/>
                  <a:gd name="T50" fmla="*/ 0 w 241"/>
                  <a:gd name="T51" fmla="*/ 0 h 309"/>
                  <a:gd name="T52" fmla="*/ 0 w 241"/>
                  <a:gd name="T53" fmla="*/ 0 h 309"/>
                  <a:gd name="T54" fmla="*/ 0 w 241"/>
                  <a:gd name="T55" fmla="*/ 0 h 309"/>
                  <a:gd name="T56" fmla="*/ 0 w 241"/>
                  <a:gd name="T57" fmla="*/ 0 h 309"/>
                  <a:gd name="T58" fmla="*/ 0 w 241"/>
                  <a:gd name="T59" fmla="*/ 0 h 309"/>
                  <a:gd name="T60" fmla="*/ 0 w 241"/>
                  <a:gd name="T61" fmla="*/ 0 h 309"/>
                  <a:gd name="T62" fmla="*/ 0 w 241"/>
                  <a:gd name="T63" fmla="*/ 0 h 309"/>
                  <a:gd name="T64" fmla="*/ 0 w 241"/>
                  <a:gd name="T65" fmla="*/ 0 h 309"/>
                  <a:gd name="T66" fmla="*/ 0 w 241"/>
                  <a:gd name="T67" fmla="*/ 0 h 309"/>
                  <a:gd name="T68" fmla="*/ 0 w 241"/>
                  <a:gd name="T69" fmla="*/ 0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309"/>
                  <a:gd name="T107" fmla="*/ 241 w 241"/>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309">
                    <a:moveTo>
                      <a:pt x="210" y="0"/>
                    </a:moveTo>
                    <a:lnTo>
                      <a:pt x="206" y="21"/>
                    </a:lnTo>
                    <a:lnTo>
                      <a:pt x="200" y="43"/>
                    </a:lnTo>
                    <a:lnTo>
                      <a:pt x="191" y="64"/>
                    </a:lnTo>
                    <a:lnTo>
                      <a:pt x="181" y="86"/>
                    </a:lnTo>
                    <a:lnTo>
                      <a:pt x="169" y="106"/>
                    </a:lnTo>
                    <a:lnTo>
                      <a:pt x="155" y="127"/>
                    </a:lnTo>
                    <a:lnTo>
                      <a:pt x="140" y="149"/>
                    </a:lnTo>
                    <a:lnTo>
                      <a:pt x="126" y="168"/>
                    </a:lnTo>
                    <a:lnTo>
                      <a:pt x="109" y="185"/>
                    </a:lnTo>
                    <a:lnTo>
                      <a:pt x="92" y="203"/>
                    </a:lnTo>
                    <a:lnTo>
                      <a:pt x="77" y="220"/>
                    </a:lnTo>
                    <a:lnTo>
                      <a:pt x="59" y="236"/>
                    </a:lnTo>
                    <a:lnTo>
                      <a:pt x="44" y="248"/>
                    </a:lnTo>
                    <a:lnTo>
                      <a:pt x="29" y="262"/>
                    </a:lnTo>
                    <a:lnTo>
                      <a:pt x="14" y="272"/>
                    </a:lnTo>
                    <a:lnTo>
                      <a:pt x="0" y="282"/>
                    </a:lnTo>
                    <a:lnTo>
                      <a:pt x="18" y="309"/>
                    </a:lnTo>
                    <a:lnTo>
                      <a:pt x="32" y="299"/>
                    </a:lnTo>
                    <a:lnTo>
                      <a:pt x="46" y="289"/>
                    </a:lnTo>
                    <a:lnTo>
                      <a:pt x="64" y="275"/>
                    </a:lnTo>
                    <a:lnTo>
                      <a:pt x="80" y="260"/>
                    </a:lnTo>
                    <a:lnTo>
                      <a:pt x="98" y="244"/>
                    </a:lnTo>
                    <a:lnTo>
                      <a:pt x="116" y="227"/>
                    </a:lnTo>
                    <a:lnTo>
                      <a:pt x="132" y="209"/>
                    </a:lnTo>
                    <a:lnTo>
                      <a:pt x="149" y="189"/>
                    </a:lnTo>
                    <a:lnTo>
                      <a:pt x="165" y="168"/>
                    </a:lnTo>
                    <a:lnTo>
                      <a:pt x="181" y="146"/>
                    </a:lnTo>
                    <a:lnTo>
                      <a:pt x="195" y="125"/>
                    </a:lnTo>
                    <a:lnTo>
                      <a:pt x="209" y="102"/>
                    </a:lnTo>
                    <a:lnTo>
                      <a:pt x="219" y="78"/>
                    </a:lnTo>
                    <a:lnTo>
                      <a:pt x="228" y="54"/>
                    </a:lnTo>
                    <a:lnTo>
                      <a:pt x="237" y="29"/>
                    </a:lnTo>
                    <a:lnTo>
                      <a:pt x="241" y="5"/>
                    </a:lnTo>
                    <a:lnTo>
                      <a:pt x="210" y="0"/>
                    </a:lnTo>
                    <a:close/>
                  </a:path>
                </a:pathLst>
              </a:custGeom>
              <a:solidFill>
                <a:srgbClr val="000000"/>
              </a:solidFill>
              <a:ln w="9525">
                <a:noFill/>
                <a:round/>
              </a:ln>
            </p:spPr>
            <p:txBody>
              <a:bodyPr/>
              <a:lstStyle/>
              <a:p>
                <a:endParaRPr lang="zh-CN" altLang="en-US"/>
              </a:p>
            </p:txBody>
          </p:sp>
          <p:sp>
            <p:nvSpPr>
              <p:cNvPr id="32886" name="Freeform 1135"/>
              <p:cNvSpPr/>
              <p:nvPr/>
            </p:nvSpPr>
            <p:spPr bwMode="auto">
              <a:xfrm>
                <a:off x="4140" y="1734"/>
                <a:ext cx="15" cy="10"/>
              </a:xfrm>
              <a:custGeom>
                <a:avLst/>
                <a:gdLst>
                  <a:gd name="T0" fmla="*/ 0 w 31"/>
                  <a:gd name="T1" fmla="*/ 1 h 19"/>
                  <a:gd name="T2" fmla="*/ 0 w 31"/>
                  <a:gd name="T3" fmla="*/ 1 h 19"/>
                  <a:gd name="T4" fmla="*/ 0 w 31"/>
                  <a:gd name="T5" fmla="*/ 0 h 19"/>
                  <a:gd name="T6" fmla="*/ 0 w 31"/>
                  <a:gd name="T7" fmla="*/ 1 h 19"/>
                  <a:gd name="T8" fmla="*/ 0 w 31"/>
                  <a:gd name="T9" fmla="*/ 1 h 19"/>
                  <a:gd name="T10" fmla="*/ 0 w 31"/>
                  <a:gd name="T11" fmla="*/ 1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31" y="19"/>
                    </a:moveTo>
                    <a:lnTo>
                      <a:pt x="27" y="6"/>
                    </a:lnTo>
                    <a:lnTo>
                      <a:pt x="18" y="0"/>
                    </a:lnTo>
                    <a:lnTo>
                      <a:pt x="7" y="3"/>
                    </a:lnTo>
                    <a:lnTo>
                      <a:pt x="0" y="14"/>
                    </a:lnTo>
                    <a:lnTo>
                      <a:pt x="31" y="19"/>
                    </a:lnTo>
                    <a:close/>
                  </a:path>
                </a:pathLst>
              </a:custGeom>
              <a:solidFill>
                <a:srgbClr val="000000"/>
              </a:solidFill>
              <a:ln w="9525">
                <a:noFill/>
                <a:round/>
              </a:ln>
            </p:spPr>
            <p:txBody>
              <a:bodyPr/>
              <a:lstStyle/>
              <a:p>
                <a:endParaRPr lang="zh-CN" altLang="en-US"/>
              </a:p>
            </p:txBody>
          </p:sp>
          <p:sp>
            <p:nvSpPr>
              <p:cNvPr id="32887" name="Freeform 1136"/>
              <p:cNvSpPr/>
              <p:nvPr/>
            </p:nvSpPr>
            <p:spPr bwMode="auto">
              <a:xfrm>
                <a:off x="4071" y="1923"/>
                <a:ext cx="34" cy="94"/>
              </a:xfrm>
              <a:custGeom>
                <a:avLst/>
                <a:gdLst>
                  <a:gd name="T0" fmla="*/ 1 w 68"/>
                  <a:gd name="T1" fmla="*/ 0 h 188"/>
                  <a:gd name="T2" fmla="*/ 1 w 68"/>
                  <a:gd name="T3" fmla="*/ 1 h 188"/>
                  <a:gd name="T4" fmla="*/ 1 w 68"/>
                  <a:gd name="T5" fmla="*/ 1 h 188"/>
                  <a:gd name="T6" fmla="*/ 1 w 68"/>
                  <a:gd name="T7" fmla="*/ 1 h 188"/>
                  <a:gd name="T8" fmla="*/ 1 w 68"/>
                  <a:gd name="T9" fmla="*/ 1 h 188"/>
                  <a:gd name="T10" fmla="*/ 1 w 68"/>
                  <a:gd name="T11" fmla="*/ 1 h 188"/>
                  <a:gd name="T12" fmla="*/ 1 w 68"/>
                  <a:gd name="T13" fmla="*/ 1 h 188"/>
                  <a:gd name="T14" fmla="*/ 1 w 68"/>
                  <a:gd name="T15" fmla="*/ 1 h 188"/>
                  <a:gd name="T16" fmla="*/ 1 w 68"/>
                  <a:gd name="T17" fmla="*/ 1 h 188"/>
                  <a:gd name="T18" fmla="*/ 1 w 68"/>
                  <a:gd name="T19" fmla="*/ 1 h 188"/>
                  <a:gd name="T20" fmla="*/ 1 w 68"/>
                  <a:gd name="T21" fmla="*/ 1 h 188"/>
                  <a:gd name="T22" fmla="*/ 1 w 68"/>
                  <a:gd name="T23" fmla="*/ 1 h 188"/>
                  <a:gd name="T24" fmla="*/ 1 w 68"/>
                  <a:gd name="T25" fmla="*/ 1 h 188"/>
                  <a:gd name="T26" fmla="*/ 1 w 68"/>
                  <a:gd name="T27" fmla="*/ 1 h 188"/>
                  <a:gd name="T28" fmla="*/ 1 w 68"/>
                  <a:gd name="T29" fmla="*/ 1 h 188"/>
                  <a:gd name="T30" fmla="*/ 1 w 68"/>
                  <a:gd name="T31" fmla="*/ 1 h 188"/>
                  <a:gd name="T32" fmla="*/ 1 w 68"/>
                  <a:gd name="T33" fmla="*/ 1 h 188"/>
                  <a:gd name="T34" fmla="*/ 1 w 68"/>
                  <a:gd name="T35" fmla="*/ 1 h 188"/>
                  <a:gd name="T36" fmla="*/ 1 w 68"/>
                  <a:gd name="T37" fmla="*/ 1 h 188"/>
                  <a:gd name="T38" fmla="*/ 1 w 68"/>
                  <a:gd name="T39" fmla="*/ 1 h 188"/>
                  <a:gd name="T40" fmla="*/ 1 w 68"/>
                  <a:gd name="T41" fmla="*/ 1 h 188"/>
                  <a:gd name="T42" fmla="*/ 1 w 68"/>
                  <a:gd name="T43" fmla="*/ 1 h 188"/>
                  <a:gd name="T44" fmla="*/ 1 w 68"/>
                  <a:gd name="T45" fmla="*/ 1 h 188"/>
                  <a:gd name="T46" fmla="*/ 1 w 68"/>
                  <a:gd name="T47" fmla="*/ 1 h 188"/>
                  <a:gd name="T48" fmla="*/ 1 w 68"/>
                  <a:gd name="T49" fmla="*/ 1 h 188"/>
                  <a:gd name="T50" fmla="*/ 0 w 68"/>
                  <a:gd name="T51" fmla="*/ 1 h 188"/>
                  <a:gd name="T52" fmla="*/ 0 w 68"/>
                  <a:gd name="T53" fmla="*/ 1 h 188"/>
                  <a:gd name="T54" fmla="*/ 0 w 68"/>
                  <a:gd name="T55" fmla="*/ 1 h 188"/>
                  <a:gd name="T56" fmla="*/ 1 w 68"/>
                  <a:gd name="T57" fmla="*/ 1 h 188"/>
                  <a:gd name="T58" fmla="*/ 1 w 68"/>
                  <a:gd name="T59" fmla="*/ 1 h 188"/>
                  <a:gd name="T60" fmla="*/ 1 w 68"/>
                  <a:gd name="T61" fmla="*/ 1 h 188"/>
                  <a:gd name="T62" fmla="*/ 1 w 68"/>
                  <a:gd name="T63" fmla="*/ 1 h 188"/>
                  <a:gd name="T64" fmla="*/ 1 w 68"/>
                  <a:gd name="T65" fmla="*/ 0 h 1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188"/>
                  <a:gd name="T101" fmla="*/ 68 w 68"/>
                  <a:gd name="T102" fmla="*/ 188 h 1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188">
                    <a:moveTo>
                      <a:pt x="23" y="0"/>
                    </a:moveTo>
                    <a:lnTo>
                      <a:pt x="29" y="1"/>
                    </a:lnTo>
                    <a:lnTo>
                      <a:pt x="36" y="6"/>
                    </a:lnTo>
                    <a:lnTo>
                      <a:pt x="42" y="15"/>
                    </a:lnTo>
                    <a:lnTo>
                      <a:pt x="49" y="25"/>
                    </a:lnTo>
                    <a:lnTo>
                      <a:pt x="54" y="39"/>
                    </a:lnTo>
                    <a:lnTo>
                      <a:pt x="59" y="53"/>
                    </a:lnTo>
                    <a:lnTo>
                      <a:pt x="63" y="71"/>
                    </a:lnTo>
                    <a:lnTo>
                      <a:pt x="67" y="90"/>
                    </a:lnTo>
                    <a:lnTo>
                      <a:pt x="68" y="109"/>
                    </a:lnTo>
                    <a:lnTo>
                      <a:pt x="68" y="126"/>
                    </a:lnTo>
                    <a:lnTo>
                      <a:pt x="67" y="142"/>
                    </a:lnTo>
                    <a:lnTo>
                      <a:pt x="64" y="157"/>
                    </a:lnTo>
                    <a:lnTo>
                      <a:pt x="60" y="169"/>
                    </a:lnTo>
                    <a:lnTo>
                      <a:pt x="56" y="178"/>
                    </a:lnTo>
                    <a:lnTo>
                      <a:pt x="51" y="185"/>
                    </a:lnTo>
                    <a:lnTo>
                      <a:pt x="45" y="188"/>
                    </a:lnTo>
                    <a:lnTo>
                      <a:pt x="38" y="186"/>
                    </a:lnTo>
                    <a:lnTo>
                      <a:pt x="31" y="181"/>
                    </a:lnTo>
                    <a:lnTo>
                      <a:pt x="24" y="173"/>
                    </a:lnTo>
                    <a:lnTo>
                      <a:pt x="19" y="162"/>
                    </a:lnTo>
                    <a:lnTo>
                      <a:pt x="13" y="149"/>
                    </a:lnTo>
                    <a:lnTo>
                      <a:pt x="8" y="134"/>
                    </a:lnTo>
                    <a:lnTo>
                      <a:pt x="4" y="117"/>
                    </a:lnTo>
                    <a:lnTo>
                      <a:pt x="1" y="99"/>
                    </a:lnTo>
                    <a:lnTo>
                      <a:pt x="0" y="80"/>
                    </a:lnTo>
                    <a:lnTo>
                      <a:pt x="0" y="62"/>
                    </a:lnTo>
                    <a:lnTo>
                      <a:pt x="0" y="45"/>
                    </a:lnTo>
                    <a:lnTo>
                      <a:pt x="3" y="31"/>
                    </a:lnTo>
                    <a:lnTo>
                      <a:pt x="6" y="19"/>
                    </a:lnTo>
                    <a:lnTo>
                      <a:pt x="12" y="9"/>
                    </a:lnTo>
                    <a:lnTo>
                      <a:pt x="17" y="2"/>
                    </a:lnTo>
                    <a:lnTo>
                      <a:pt x="23" y="0"/>
                    </a:lnTo>
                    <a:close/>
                  </a:path>
                </a:pathLst>
              </a:custGeom>
              <a:solidFill>
                <a:srgbClr val="000000"/>
              </a:solidFill>
              <a:ln w="9525">
                <a:noFill/>
                <a:round/>
              </a:ln>
            </p:spPr>
            <p:txBody>
              <a:bodyPr/>
              <a:lstStyle/>
              <a:p>
                <a:endParaRPr lang="zh-CN" altLang="en-US"/>
              </a:p>
            </p:txBody>
          </p:sp>
          <p:sp>
            <p:nvSpPr>
              <p:cNvPr id="32888" name="Freeform 1137"/>
              <p:cNvSpPr/>
              <p:nvPr/>
            </p:nvSpPr>
            <p:spPr bwMode="auto">
              <a:xfrm>
                <a:off x="4082" y="1915"/>
                <a:ext cx="30" cy="54"/>
              </a:xfrm>
              <a:custGeom>
                <a:avLst/>
                <a:gdLst>
                  <a:gd name="T0" fmla="*/ 1 w 60"/>
                  <a:gd name="T1" fmla="*/ 1 h 108"/>
                  <a:gd name="T2" fmla="*/ 1 w 60"/>
                  <a:gd name="T3" fmla="*/ 1 h 108"/>
                  <a:gd name="T4" fmla="*/ 1 w 60"/>
                  <a:gd name="T5" fmla="*/ 1 h 108"/>
                  <a:gd name="T6" fmla="*/ 1 w 60"/>
                  <a:gd name="T7" fmla="*/ 1 h 108"/>
                  <a:gd name="T8" fmla="*/ 1 w 60"/>
                  <a:gd name="T9" fmla="*/ 1 h 108"/>
                  <a:gd name="T10" fmla="*/ 1 w 60"/>
                  <a:gd name="T11" fmla="*/ 1 h 108"/>
                  <a:gd name="T12" fmla="*/ 1 w 60"/>
                  <a:gd name="T13" fmla="*/ 1 h 108"/>
                  <a:gd name="T14" fmla="*/ 1 w 60"/>
                  <a:gd name="T15" fmla="*/ 1 h 108"/>
                  <a:gd name="T16" fmla="*/ 1 w 60"/>
                  <a:gd name="T17" fmla="*/ 1 h 108"/>
                  <a:gd name="T18" fmla="*/ 0 w 60"/>
                  <a:gd name="T19" fmla="*/ 0 h 108"/>
                  <a:gd name="T20" fmla="*/ 1 w 60"/>
                  <a:gd name="T21" fmla="*/ 1 h 108"/>
                  <a:gd name="T22" fmla="*/ 0 w 60"/>
                  <a:gd name="T23" fmla="*/ 1 h 108"/>
                  <a:gd name="T24" fmla="*/ 1 w 60"/>
                  <a:gd name="T25" fmla="*/ 1 h 108"/>
                  <a:gd name="T26" fmla="*/ 1 w 60"/>
                  <a:gd name="T27" fmla="*/ 1 h 108"/>
                  <a:gd name="T28" fmla="*/ 1 w 60"/>
                  <a:gd name="T29" fmla="*/ 1 h 108"/>
                  <a:gd name="T30" fmla="*/ 1 w 60"/>
                  <a:gd name="T31" fmla="*/ 1 h 108"/>
                  <a:gd name="T32" fmla="*/ 1 w 60"/>
                  <a:gd name="T33" fmla="*/ 1 h 108"/>
                  <a:gd name="T34" fmla="*/ 1 w 60"/>
                  <a:gd name="T35" fmla="*/ 1 h 108"/>
                  <a:gd name="T36" fmla="*/ 1 w 60"/>
                  <a:gd name="T37" fmla="*/ 1 h 108"/>
                  <a:gd name="T38" fmla="*/ 1 w 60"/>
                  <a:gd name="T39" fmla="*/ 1 h 108"/>
                  <a:gd name="T40" fmla="*/ 1 w 60"/>
                  <a:gd name="T41" fmla="*/ 1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08"/>
                  <a:gd name="T65" fmla="*/ 60 w 6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08">
                    <a:moveTo>
                      <a:pt x="60" y="104"/>
                    </a:moveTo>
                    <a:lnTo>
                      <a:pt x="60" y="103"/>
                    </a:lnTo>
                    <a:lnTo>
                      <a:pt x="56" y="83"/>
                    </a:lnTo>
                    <a:lnTo>
                      <a:pt x="52" y="65"/>
                    </a:lnTo>
                    <a:lnTo>
                      <a:pt x="47" y="49"/>
                    </a:lnTo>
                    <a:lnTo>
                      <a:pt x="41" y="35"/>
                    </a:lnTo>
                    <a:lnTo>
                      <a:pt x="33" y="21"/>
                    </a:lnTo>
                    <a:lnTo>
                      <a:pt x="25" y="10"/>
                    </a:lnTo>
                    <a:lnTo>
                      <a:pt x="15" y="2"/>
                    </a:lnTo>
                    <a:lnTo>
                      <a:pt x="0" y="0"/>
                    </a:lnTo>
                    <a:lnTo>
                      <a:pt x="2" y="32"/>
                    </a:lnTo>
                    <a:lnTo>
                      <a:pt x="0" y="32"/>
                    </a:lnTo>
                    <a:lnTo>
                      <a:pt x="2" y="35"/>
                    </a:lnTo>
                    <a:lnTo>
                      <a:pt x="7" y="40"/>
                    </a:lnTo>
                    <a:lnTo>
                      <a:pt x="13" y="48"/>
                    </a:lnTo>
                    <a:lnTo>
                      <a:pt x="16" y="60"/>
                    </a:lnTo>
                    <a:lnTo>
                      <a:pt x="22" y="73"/>
                    </a:lnTo>
                    <a:lnTo>
                      <a:pt x="25" y="91"/>
                    </a:lnTo>
                    <a:lnTo>
                      <a:pt x="29" y="108"/>
                    </a:lnTo>
                    <a:lnTo>
                      <a:pt x="29" y="107"/>
                    </a:lnTo>
                    <a:lnTo>
                      <a:pt x="60" y="104"/>
                    </a:lnTo>
                    <a:close/>
                  </a:path>
                </a:pathLst>
              </a:custGeom>
              <a:solidFill>
                <a:srgbClr val="000000"/>
              </a:solidFill>
              <a:ln w="9525">
                <a:noFill/>
                <a:round/>
              </a:ln>
            </p:spPr>
            <p:txBody>
              <a:bodyPr/>
              <a:lstStyle/>
              <a:p>
                <a:endParaRPr lang="zh-CN" altLang="en-US"/>
              </a:p>
            </p:txBody>
          </p:sp>
          <p:sp>
            <p:nvSpPr>
              <p:cNvPr id="32889" name="Freeform 1138"/>
              <p:cNvSpPr/>
              <p:nvPr/>
            </p:nvSpPr>
            <p:spPr bwMode="auto">
              <a:xfrm>
                <a:off x="4091" y="1967"/>
                <a:ext cx="22" cy="58"/>
              </a:xfrm>
              <a:custGeom>
                <a:avLst/>
                <a:gdLst>
                  <a:gd name="T0" fmla="*/ 1 w 42"/>
                  <a:gd name="T1" fmla="*/ 1 h 116"/>
                  <a:gd name="T2" fmla="*/ 1 w 42"/>
                  <a:gd name="T3" fmla="*/ 1 h 116"/>
                  <a:gd name="T4" fmla="*/ 1 w 42"/>
                  <a:gd name="T5" fmla="*/ 1 h 116"/>
                  <a:gd name="T6" fmla="*/ 1 w 42"/>
                  <a:gd name="T7" fmla="*/ 1 h 116"/>
                  <a:gd name="T8" fmla="*/ 1 w 42"/>
                  <a:gd name="T9" fmla="*/ 1 h 116"/>
                  <a:gd name="T10" fmla="*/ 1 w 42"/>
                  <a:gd name="T11" fmla="*/ 1 h 116"/>
                  <a:gd name="T12" fmla="*/ 1 w 42"/>
                  <a:gd name="T13" fmla="*/ 1 h 116"/>
                  <a:gd name="T14" fmla="*/ 1 w 42"/>
                  <a:gd name="T15" fmla="*/ 1 h 116"/>
                  <a:gd name="T16" fmla="*/ 1 w 42"/>
                  <a:gd name="T17" fmla="*/ 1 h 116"/>
                  <a:gd name="T18" fmla="*/ 1 w 42"/>
                  <a:gd name="T19" fmla="*/ 0 h 116"/>
                  <a:gd name="T20" fmla="*/ 1 w 42"/>
                  <a:gd name="T21" fmla="*/ 1 h 116"/>
                  <a:gd name="T22" fmla="*/ 1 w 42"/>
                  <a:gd name="T23" fmla="*/ 1 h 116"/>
                  <a:gd name="T24" fmla="*/ 1 w 42"/>
                  <a:gd name="T25" fmla="*/ 1 h 116"/>
                  <a:gd name="T26" fmla="*/ 1 w 42"/>
                  <a:gd name="T27" fmla="*/ 1 h 116"/>
                  <a:gd name="T28" fmla="*/ 1 w 42"/>
                  <a:gd name="T29" fmla="*/ 1 h 116"/>
                  <a:gd name="T30" fmla="*/ 1 w 42"/>
                  <a:gd name="T31" fmla="*/ 1 h 116"/>
                  <a:gd name="T32" fmla="*/ 1 w 42"/>
                  <a:gd name="T33" fmla="*/ 1 h 116"/>
                  <a:gd name="T34" fmla="*/ 1 w 42"/>
                  <a:gd name="T35" fmla="*/ 1 h 116"/>
                  <a:gd name="T36" fmla="*/ 0 w 42"/>
                  <a:gd name="T37" fmla="*/ 1 h 116"/>
                  <a:gd name="T38" fmla="*/ 1 w 42"/>
                  <a:gd name="T39" fmla="*/ 1 h 116"/>
                  <a:gd name="T40" fmla="*/ 1 w 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6"/>
                  <a:gd name="T65" fmla="*/ 42 w 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6">
                    <a:moveTo>
                      <a:pt x="5" y="116"/>
                    </a:moveTo>
                    <a:lnTo>
                      <a:pt x="8" y="116"/>
                    </a:lnTo>
                    <a:lnTo>
                      <a:pt x="19" y="110"/>
                    </a:lnTo>
                    <a:lnTo>
                      <a:pt x="29" y="98"/>
                    </a:lnTo>
                    <a:lnTo>
                      <a:pt x="35" y="86"/>
                    </a:lnTo>
                    <a:lnTo>
                      <a:pt x="38" y="73"/>
                    </a:lnTo>
                    <a:lnTo>
                      <a:pt x="41" y="57"/>
                    </a:lnTo>
                    <a:lnTo>
                      <a:pt x="42" y="39"/>
                    </a:lnTo>
                    <a:lnTo>
                      <a:pt x="42" y="19"/>
                    </a:lnTo>
                    <a:lnTo>
                      <a:pt x="41" y="0"/>
                    </a:lnTo>
                    <a:lnTo>
                      <a:pt x="10" y="3"/>
                    </a:lnTo>
                    <a:lnTo>
                      <a:pt x="11" y="22"/>
                    </a:lnTo>
                    <a:lnTo>
                      <a:pt x="11" y="37"/>
                    </a:lnTo>
                    <a:lnTo>
                      <a:pt x="10" y="51"/>
                    </a:lnTo>
                    <a:lnTo>
                      <a:pt x="8" y="65"/>
                    </a:lnTo>
                    <a:lnTo>
                      <a:pt x="4" y="76"/>
                    </a:lnTo>
                    <a:lnTo>
                      <a:pt x="1" y="82"/>
                    </a:lnTo>
                    <a:lnTo>
                      <a:pt x="1" y="84"/>
                    </a:lnTo>
                    <a:lnTo>
                      <a:pt x="0" y="84"/>
                    </a:lnTo>
                    <a:lnTo>
                      <a:pt x="3" y="84"/>
                    </a:lnTo>
                    <a:lnTo>
                      <a:pt x="5" y="116"/>
                    </a:lnTo>
                    <a:close/>
                  </a:path>
                </a:pathLst>
              </a:custGeom>
              <a:solidFill>
                <a:srgbClr val="000000"/>
              </a:solidFill>
              <a:ln w="9525">
                <a:noFill/>
                <a:round/>
              </a:ln>
            </p:spPr>
            <p:txBody>
              <a:bodyPr/>
              <a:lstStyle/>
              <a:p>
                <a:endParaRPr lang="zh-CN" altLang="en-US"/>
              </a:p>
            </p:txBody>
          </p:sp>
          <p:sp>
            <p:nvSpPr>
              <p:cNvPr id="32890" name="Freeform 1139"/>
              <p:cNvSpPr/>
              <p:nvPr/>
            </p:nvSpPr>
            <p:spPr bwMode="auto">
              <a:xfrm>
                <a:off x="4064" y="1971"/>
                <a:ext cx="30" cy="54"/>
              </a:xfrm>
              <a:custGeom>
                <a:avLst/>
                <a:gdLst>
                  <a:gd name="T0" fmla="*/ 0 w 60"/>
                  <a:gd name="T1" fmla="*/ 1 h 108"/>
                  <a:gd name="T2" fmla="*/ 0 w 60"/>
                  <a:gd name="T3" fmla="*/ 1 h 108"/>
                  <a:gd name="T4" fmla="*/ 1 w 60"/>
                  <a:gd name="T5" fmla="*/ 1 h 108"/>
                  <a:gd name="T6" fmla="*/ 1 w 60"/>
                  <a:gd name="T7" fmla="*/ 1 h 108"/>
                  <a:gd name="T8" fmla="*/ 1 w 60"/>
                  <a:gd name="T9" fmla="*/ 1 h 108"/>
                  <a:gd name="T10" fmla="*/ 1 w 60"/>
                  <a:gd name="T11" fmla="*/ 1 h 108"/>
                  <a:gd name="T12" fmla="*/ 1 w 60"/>
                  <a:gd name="T13" fmla="*/ 1 h 108"/>
                  <a:gd name="T14" fmla="*/ 1 w 60"/>
                  <a:gd name="T15" fmla="*/ 1 h 108"/>
                  <a:gd name="T16" fmla="*/ 1 w 60"/>
                  <a:gd name="T17" fmla="*/ 1 h 108"/>
                  <a:gd name="T18" fmla="*/ 1 w 60"/>
                  <a:gd name="T19" fmla="*/ 1 h 108"/>
                  <a:gd name="T20" fmla="*/ 1 w 60"/>
                  <a:gd name="T21" fmla="*/ 1 h 108"/>
                  <a:gd name="T22" fmla="*/ 1 w 60"/>
                  <a:gd name="T23" fmla="*/ 1 h 108"/>
                  <a:gd name="T24" fmla="*/ 1 w 60"/>
                  <a:gd name="T25" fmla="*/ 1 h 108"/>
                  <a:gd name="T26" fmla="*/ 1 w 60"/>
                  <a:gd name="T27" fmla="*/ 1 h 108"/>
                  <a:gd name="T28" fmla="*/ 1 w 60"/>
                  <a:gd name="T29" fmla="*/ 1 h 108"/>
                  <a:gd name="T30" fmla="*/ 1 w 60"/>
                  <a:gd name="T31" fmla="*/ 1 h 108"/>
                  <a:gd name="T32" fmla="*/ 1 w 60"/>
                  <a:gd name="T33" fmla="*/ 1 h 108"/>
                  <a:gd name="T34" fmla="*/ 1 w 60"/>
                  <a:gd name="T35" fmla="*/ 1 h 108"/>
                  <a:gd name="T36" fmla="*/ 1 w 60"/>
                  <a:gd name="T37" fmla="*/ 0 h 108"/>
                  <a:gd name="T38" fmla="*/ 1 w 60"/>
                  <a:gd name="T39" fmla="*/ 0 h 108"/>
                  <a:gd name="T40" fmla="*/ 0 w 60"/>
                  <a:gd name="T41" fmla="*/ 1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08"/>
                  <a:gd name="T65" fmla="*/ 60 w 6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08">
                    <a:moveTo>
                      <a:pt x="0" y="6"/>
                    </a:moveTo>
                    <a:lnTo>
                      <a:pt x="0" y="6"/>
                    </a:lnTo>
                    <a:lnTo>
                      <a:pt x="3" y="23"/>
                    </a:lnTo>
                    <a:lnTo>
                      <a:pt x="6" y="42"/>
                    </a:lnTo>
                    <a:lnTo>
                      <a:pt x="13" y="59"/>
                    </a:lnTo>
                    <a:lnTo>
                      <a:pt x="19" y="73"/>
                    </a:lnTo>
                    <a:lnTo>
                      <a:pt x="26" y="86"/>
                    </a:lnTo>
                    <a:lnTo>
                      <a:pt x="34" y="97"/>
                    </a:lnTo>
                    <a:lnTo>
                      <a:pt x="46" y="105"/>
                    </a:lnTo>
                    <a:lnTo>
                      <a:pt x="60" y="108"/>
                    </a:lnTo>
                    <a:lnTo>
                      <a:pt x="58" y="76"/>
                    </a:lnTo>
                    <a:lnTo>
                      <a:pt x="59" y="76"/>
                    </a:lnTo>
                    <a:lnTo>
                      <a:pt x="55" y="73"/>
                    </a:lnTo>
                    <a:lnTo>
                      <a:pt x="51" y="68"/>
                    </a:lnTo>
                    <a:lnTo>
                      <a:pt x="47" y="59"/>
                    </a:lnTo>
                    <a:lnTo>
                      <a:pt x="41" y="46"/>
                    </a:lnTo>
                    <a:lnTo>
                      <a:pt x="37" y="34"/>
                    </a:lnTo>
                    <a:lnTo>
                      <a:pt x="33" y="18"/>
                    </a:lnTo>
                    <a:lnTo>
                      <a:pt x="31" y="0"/>
                    </a:lnTo>
                    <a:lnTo>
                      <a:pt x="0" y="6"/>
                    </a:lnTo>
                    <a:close/>
                  </a:path>
                </a:pathLst>
              </a:custGeom>
              <a:solidFill>
                <a:srgbClr val="000000"/>
              </a:solidFill>
              <a:ln w="9525">
                <a:noFill/>
                <a:round/>
              </a:ln>
            </p:spPr>
            <p:txBody>
              <a:bodyPr/>
              <a:lstStyle/>
              <a:p>
                <a:endParaRPr lang="zh-CN" altLang="en-US"/>
              </a:p>
            </p:txBody>
          </p:sp>
          <p:sp>
            <p:nvSpPr>
              <p:cNvPr id="32891" name="Freeform 1140"/>
              <p:cNvSpPr/>
              <p:nvPr/>
            </p:nvSpPr>
            <p:spPr bwMode="auto">
              <a:xfrm>
                <a:off x="4063" y="1915"/>
                <a:ext cx="21" cy="59"/>
              </a:xfrm>
              <a:custGeom>
                <a:avLst/>
                <a:gdLst>
                  <a:gd name="T0" fmla="*/ 1 w 42"/>
                  <a:gd name="T1" fmla="*/ 0 h 118"/>
                  <a:gd name="T2" fmla="*/ 1 w 42"/>
                  <a:gd name="T3" fmla="*/ 0 h 118"/>
                  <a:gd name="T4" fmla="*/ 1 w 42"/>
                  <a:gd name="T5" fmla="*/ 1 h 118"/>
                  <a:gd name="T6" fmla="*/ 1 w 42"/>
                  <a:gd name="T7" fmla="*/ 1 h 118"/>
                  <a:gd name="T8" fmla="*/ 1 w 42"/>
                  <a:gd name="T9" fmla="*/ 1 h 118"/>
                  <a:gd name="T10" fmla="*/ 1 w 42"/>
                  <a:gd name="T11" fmla="*/ 1 h 118"/>
                  <a:gd name="T12" fmla="*/ 0 w 42"/>
                  <a:gd name="T13" fmla="*/ 1 h 118"/>
                  <a:gd name="T14" fmla="*/ 0 w 42"/>
                  <a:gd name="T15" fmla="*/ 1 h 118"/>
                  <a:gd name="T16" fmla="*/ 0 w 42"/>
                  <a:gd name="T17" fmla="*/ 1 h 118"/>
                  <a:gd name="T18" fmla="*/ 1 w 42"/>
                  <a:gd name="T19" fmla="*/ 1 h 118"/>
                  <a:gd name="T20" fmla="*/ 1 w 42"/>
                  <a:gd name="T21" fmla="*/ 1 h 118"/>
                  <a:gd name="T22" fmla="*/ 1 w 42"/>
                  <a:gd name="T23" fmla="*/ 1 h 118"/>
                  <a:gd name="T24" fmla="*/ 1 w 42"/>
                  <a:gd name="T25" fmla="*/ 1 h 118"/>
                  <a:gd name="T26" fmla="*/ 1 w 42"/>
                  <a:gd name="T27" fmla="*/ 1 h 118"/>
                  <a:gd name="T28" fmla="*/ 1 w 42"/>
                  <a:gd name="T29" fmla="*/ 1 h 118"/>
                  <a:gd name="T30" fmla="*/ 1 w 42"/>
                  <a:gd name="T31" fmla="*/ 1 h 118"/>
                  <a:gd name="T32" fmla="*/ 1 w 42"/>
                  <a:gd name="T33" fmla="*/ 1 h 118"/>
                  <a:gd name="T34" fmla="*/ 1 w 42"/>
                  <a:gd name="T35" fmla="*/ 1 h 118"/>
                  <a:gd name="T36" fmla="*/ 1 w 42"/>
                  <a:gd name="T37" fmla="*/ 1 h 118"/>
                  <a:gd name="T38" fmla="*/ 1 w 42"/>
                  <a:gd name="T39" fmla="*/ 1 h 118"/>
                  <a:gd name="T40" fmla="*/ 1 w 42"/>
                  <a:gd name="T41" fmla="*/ 0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8"/>
                  <a:gd name="T65" fmla="*/ 42 w 42"/>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8">
                    <a:moveTo>
                      <a:pt x="37" y="0"/>
                    </a:moveTo>
                    <a:lnTo>
                      <a:pt x="34" y="0"/>
                    </a:lnTo>
                    <a:lnTo>
                      <a:pt x="23" y="5"/>
                    </a:lnTo>
                    <a:lnTo>
                      <a:pt x="14" y="16"/>
                    </a:lnTo>
                    <a:lnTo>
                      <a:pt x="7" y="28"/>
                    </a:lnTo>
                    <a:lnTo>
                      <a:pt x="2" y="43"/>
                    </a:lnTo>
                    <a:lnTo>
                      <a:pt x="0" y="60"/>
                    </a:lnTo>
                    <a:lnTo>
                      <a:pt x="0" y="78"/>
                    </a:lnTo>
                    <a:lnTo>
                      <a:pt x="0" y="96"/>
                    </a:lnTo>
                    <a:lnTo>
                      <a:pt x="1" y="118"/>
                    </a:lnTo>
                    <a:lnTo>
                      <a:pt x="32" y="112"/>
                    </a:lnTo>
                    <a:lnTo>
                      <a:pt x="30" y="96"/>
                    </a:lnTo>
                    <a:lnTo>
                      <a:pt x="30" y="78"/>
                    </a:lnTo>
                    <a:lnTo>
                      <a:pt x="30" y="63"/>
                    </a:lnTo>
                    <a:lnTo>
                      <a:pt x="33" y="51"/>
                    </a:lnTo>
                    <a:lnTo>
                      <a:pt x="35" y="41"/>
                    </a:lnTo>
                    <a:lnTo>
                      <a:pt x="39" y="35"/>
                    </a:lnTo>
                    <a:lnTo>
                      <a:pt x="41" y="32"/>
                    </a:lnTo>
                    <a:lnTo>
                      <a:pt x="42" y="32"/>
                    </a:lnTo>
                    <a:lnTo>
                      <a:pt x="39" y="32"/>
                    </a:lnTo>
                    <a:lnTo>
                      <a:pt x="37" y="0"/>
                    </a:lnTo>
                    <a:close/>
                  </a:path>
                </a:pathLst>
              </a:custGeom>
              <a:solidFill>
                <a:srgbClr val="000000"/>
              </a:solidFill>
              <a:ln w="9525">
                <a:noFill/>
                <a:round/>
              </a:ln>
            </p:spPr>
            <p:txBody>
              <a:bodyPr/>
              <a:lstStyle/>
              <a:p>
                <a:endParaRPr lang="zh-CN" altLang="en-US"/>
              </a:p>
            </p:txBody>
          </p:sp>
          <p:sp>
            <p:nvSpPr>
              <p:cNvPr id="32892" name="Freeform 1141"/>
              <p:cNvSpPr/>
              <p:nvPr/>
            </p:nvSpPr>
            <p:spPr bwMode="auto">
              <a:xfrm>
                <a:off x="4392" y="1866"/>
                <a:ext cx="111" cy="215"/>
              </a:xfrm>
              <a:custGeom>
                <a:avLst/>
                <a:gdLst>
                  <a:gd name="T0" fmla="*/ 0 w 223"/>
                  <a:gd name="T1" fmla="*/ 0 h 429"/>
                  <a:gd name="T2" fmla="*/ 0 w 223"/>
                  <a:gd name="T3" fmla="*/ 1 h 429"/>
                  <a:gd name="T4" fmla="*/ 0 w 223"/>
                  <a:gd name="T5" fmla="*/ 1 h 429"/>
                  <a:gd name="T6" fmla="*/ 0 w 223"/>
                  <a:gd name="T7" fmla="*/ 1 h 429"/>
                  <a:gd name="T8" fmla="*/ 0 w 223"/>
                  <a:gd name="T9" fmla="*/ 1 h 429"/>
                  <a:gd name="T10" fmla="*/ 0 w 223"/>
                  <a:gd name="T11" fmla="*/ 1 h 429"/>
                  <a:gd name="T12" fmla="*/ 0 w 223"/>
                  <a:gd name="T13" fmla="*/ 1 h 429"/>
                  <a:gd name="T14" fmla="*/ 0 w 223"/>
                  <a:gd name="T15" fmla="*/ 1 h 429"/>
                  <a:gd name="T16" fmla="*/ 0 w 223"/>
                  <a:gd name="T17" fmla="*/ 1 h 429"/>
                  <a:gd name="T18" fmla="*/ 0 w 223"/>
                  <a:gd name="T19" fmla="*/ 1 h 429"/>
                  <a:gd name="T20" fmla="*/ 0 w 223"/>
                  <a:gd name="T21" fmla="*/ 1 h 429"/>
                  <a:gd name="T22" fmla="*/ 0 w 223"/>
                  <a:gd name="T23" fmla="*/ 1 h 429"/>
                  <a:gd name="T24" fmla="*/ 0 w 223"/>
                  <a:gd name="T25" fmla="*/ 1 h 429"/>
                  <a:gd name="T26" fmla="*/ 0 w 223"/>
                  <a:gd name="T27" fmla="*/ 1 h 429"/>
                  <a:gd name="T28" fmla="*/ 0 w 223"/>
                  <a:gd name="T29" fmla="*/ 1 h 429"/>
                  <a:gd name="T30" fmla="*/ 0 w 223"/>
                  <a:gd name="T31" fmla="*/ 1 h 429"/>
                  <a:gd name="T32" fmla="*/ 0 w 223"/>
                  <a:gd name="T33" fmla="*/ 1 h 429"/>
                  <a:gd name="T34" fmla="*/ 0 w 223"/>
                  <a:gd name="T35" fmla="*/ 1 h 429"/>
                  <a:gd name="T36" fmla="*/ 0 w 223"/>
                  <a:gd name="T37" fmla="*/ 1 h 429"/>
                  <a:gd name="T38" fmla="*/ 0 w 223"/>
                  <a:gd name="T39" fmla="*/ 1 h 429"/>
                  <a:gd name="T40" fmla="*/ 0 w 223"/>
                  <a:gd name="T41" fmla="*/ 1 h 429"/>
                  <a:gd name="T42" fmla="*/ 0 w 223"/>
                  <a:gd name="T43" fmla="*/ 1 h 429"/>
                  <a:gd name="T44" fmla="*/ 0 w 223"/>
                  <a:gd name="T45" fmla="*/ 1 h 429"/>
                  <a:gd name="T46" fmla="*/ 0 w 223"/>
                  <a:gd name="T47" fmla="*/ 1 h 429"/>
                  <a:gd name="T48" fmla="*/ 0 w 223"/>
                  <a:gd name="T49" fmla="*/ 1 h 429"/>
                  <a:gd name="T50" fmla="*/ 0 w 223"/>
                  <a:gd name="T51" fmla="*/ 1 h 429"/>
                  <a:gd name="T52" fmla="*/ 0 w 223"/>
                  <a:gd name="T53" fmla="*/ 1 h 429"/>
                  <a:gd name="T54" fmla="*/ 0 w 223"/>
                  <a:gd name="T55" fmla="*/ 1 h 429"/>
                  <a:gd name="T56" fmla="*/ 0 w 223"/>
                  <a:gd name="T57" fmla="*/ 1 h 429"/>
                  <a:gd name="T58" fmla="*/ 0 w 223"/>
                  <a:gd name="T59" fmla="*/ 1 h 429"/>
                  <a:gd name="T60" fmla="*/ 0 w 223"/>
                  <a:gd name="T61" fmla="*/ 1 h 429"/>
                  <a:gd name="T62" fmla="*/ 0 w 223"/>
                  <a:gd name="T63" fmla="*/ 1 h 429"/>
                  <a:gd name="T64" fmla="*/ 0 w 223"/>
                  <a:gd name="T65" fmla="*/ 1 h 429"/>
                  <a:gd name="T66" fmla="*/ 0 w 223"/>
                  <a:gd name="T67" fmla="*/ 1 h 429"/>
                  <a:gd name="T68" fmla="*/ 0 w 223"/>
                  <a:gd name="T69" fmla="*/ 1 h 429"/>
                  <a:gd name="T70" fmla="*/ 0 w 223"/>
                  <a:gd name="T71" fmla="*/ 1 h 429"/>
                  <a:gd name="T72" fmla="*/ 0 w 223"/>
                  <a:gd name="T73" fmla="*/ 1 h 429"/>
                  <a:gd name="T74" fmla="*/ 0 w 223"/>
                  <a:gd name="T75" fmla="*/ 1 h 429"/>
                  <a:gd name="T76" fmla="*/ 0 w 223"/>
                  <a:gd name="T77" fmla="*/ 1 h 429"/>
                  <a:gd name="T78" fmla="*/ 0 w 223"/>
                  <a:gd name="T79" fmla="*/ 1 h 429"/>
                  <a:gd name="T80" fmla="*/ 0 w 223"/>
                  <a:gd name="T81" fmla="*/ 1 h 429"/>
                  <a:gd name="T82" fmla="*/ 0 w 223"/>
                  <a:gd name="T83" fmla="*/ 1 h 429"/>
                  <a:gd name="T84" fmla="*/ 0 w 223"/>
                  <a:gd name="T85" fmla="*/ 1 h 429"/>
                  <a:gd name="T86" fmla="*/ 0 w 223"/>
                  <a:gd name="T87" fmla="*/ 1 h 429"/>
                  <a:gd name="T88" fmla="*/ 0 w 223"/>
                  <a:gd name="T89" fmla="*/ 1 h 429"/>
                  <a:gd name="T90" fmla="*/ 0 w 223"/>
                  <a:gd name="T91" fmla="*/ 1 h 429"/>
                  <a:gd name="T92" fmla="*/ 0 w 223"/>
                  <a:gd name="T93" fmla="*/ 1 h 429"/>
                  <a:gd name="T94" fmla="*/ 0 w 223"/>
                  <a:gd name="T95" fmla="*/ 1 h 429"/>
                  <a:gd name="T96" fmla="*/ 0 w 223"/>
                  <a:gd name="T97" fmla="*/ 1 h 429"/>
                  <a:gd name="T98" fmla="*/ 0 w 223"/>
                  <a:gd name="T99" fmla="*/ 1 h 429"/>
                  <a:gd name="T100" fmla="*/ 0 w 223"/>
                  <a:gd name="T101" fmla="*/ 1 h 429"/>
                  <a:gd name="T102" fmla="*/ 0 w 223"/>
                  <a:gd name="T103" fmla="*/ 1 h 429"/>
                  <a:gd name="T104" fmla="*/ 0 w 223"/>
                  <a:gd name="T105" fmla="*/ 1 h 429"/>
                  <a:gd name="T106" fmla="*/ 0 w 223"/>
                  <a:gd name="T107" fmla="*/ 1 h 429"/>
                  <a:gd name="T108" fmla="*/ 0 w 223"/>
                  <a:gd name="T109" fmla="*/ 1 h 429"/>
                  <a:gd name="T110" fmla="*/ 0 w 223"/>
                  <a:gd name="T111" fmla="*/ 1 h 429"/>
                  <a:gd name="T112" fmla="*/ 0 w 223"/>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3"/>
                  <a:gd name="T172" fmla="*/ 0 h 429"/>
                  <a:gd name="T173" fmla="*/ 223 w 223"/>
                  <a:gd name="T174" fmla="*/ 429 h 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3" h="429">
                    <a:moveTo>
                      <a:pt x="133" y="0"/>
                    </a:moveTo>
                    <a:lnTo>
                      <a:pt x="145" y="21"/>
                    </a:lnTo>
                    <a:lnTo>
                      <a:pt x="155" y="43"/>
                    </a:lnTo>
                    <a:lnTo>
                      <a:pt x="166" y="64"/>
                    </a:lnTo>
                    <a:lnTo>
                      <a:pt x="177" y="86"/>
                    </a:lnTo>
                    <a:lnTo>
                      <a:pt x="188" y="107"/>
                    </a:lnTo>
                    <a:lnTo>
                      <a:pt x="200" y="127"/>
                    </a:lnTo>
                    <a:lnTo>
                      <a:pt x="211" y="146"/>
                    </a:lnTo>
                    <a:lnTo>
                      <a:pt x="223" y="163"/>
                    </a:lnTo>
                    <a:lnTo>
                      <a:pt x="219" y="180"/>
                    </a:lnTo>
                    <a:lnTo>
                      <a:pt x="214" y="197"/>
                    </a:lnTo>
                    <a:lnTo>
                      <a:pt x="210" y="213"/>
                    </a:lnTo>
                    <a:lnTo>
                      <a:pt x="204" y="229"/>
                    </a:lnTo>
                    <a:lnTo>
                      <a:pt x="198" y="247"/>
                    </a:lnTo>
                    <a:lnTo>
                      <a:pt x="192" y="263"/>
                    </a:lnTo>
                    <a:lnTo>
                      <a:pt x="184" y="280"/>
                    </a:lnTo>
                    <a:lnTo>
                      <a:pt x="178" y="296"/>
                    </a:lnTo>
                    <a:lnTo>
                      <a:pt x="170" y="314"/>
                    </a:lnTo>
                    <a:lnTo>
                      <a:pt x="163" y="330"/>
                    </a:lnTo>
                    <a:lnTo>
                      <a:pt x="155" y="346"/>
                    </a:lnTo>
                    <a:lnTo>
                      <a:pt x="147" y="362"/>
                    </a:lnTo>
                    <a:lnTo>
                      <a:pt x="138" y="378"/>
                    </a:lnTo>
                    <a:lnTo>
                      <a:pt x="129" y="393"/>
                    </a:lnTo>
                    <a:lnTo>
                      <a:pt x="122" y="409"/>
                    </a:lnTo>
                    <a:lnTo>
                      <a:pt x="113" y="424"/>
                    </a:lnTo>
                    <a:lnTo>
                      <a:pt x="108" y="425"/>
                    </a:lnTo>
                    <a:lnTo>
                      <a:pt x="102" y="425"/>
                    </a:lnTo>
                    <a:lnTo>
                      <a:pt x="97" y="427"/>
                    </a:lnTo>
                    <a:lnTo>
                      <a:pt x="92" y="428"/>
                    </a:lnTo>
                    <a:lnTo>
                      <a:pt x="87" y="428"/>
                    </a:lnTo>
                    <a:lnTo>
                      <a:pt x="82" y="429"/>
                    </a:lnTo>
                    <a:lnTo>
                      <a:pt x="77" y="429"/>
                    </a:lnTo>
                    <a:lnTo>
                      <a:pt x="72" y="429"/>
                    </a:lnTo>
                    <a:lnTo>
                      <a:pt x="62" y="425"/>
                    </a:lnTo>
                    <a:lnTo>
                      <a:pt x="53" y="420"/>
                    </a:lnTo>
                    <a:lnTo>
                      <a:pt x="44" y="414"/>
                    </a:lnTo>
                    <a:lnTo>
                      <a:pt x="35" y="409"/>
                    </a:lnTo>
                    <a:lnTo>
                      <a:pt x="27" y="404"/>
                    </a:lnTo>
                    <a:lnTo>
                      <a:pt x="18" y="398"/>
                    </a:lnTo>
                    <a:lnTo>
                      <a:pt x="9" y="393"/>
                    </a:lnTo>
                    <a:lnTo>
                      <a:pt x="0" y="389"/>
                    </a:lnTo>
                    <a:lnTo>
                      <a:pt x="0" y="359"/>
                    </a:lnTo>
                    <a:lnTo>
                      <a:pt x="1" y="330"/>
                    </a:lnTo>
                    <a:lnTo>
                      <a:pt x="3" y="300"/>
                    </a:lnTo>
                    <a:lnTo>
                      <a:pt x="5" y="269"/>
                    </a:lnTo>
                    <a:lnTo>
                      <a:pt x="9" y="240"/>
                    </a:lnTo>
                    <a:lnTo>
                      <a:pt x="13" y="210"/>
                    </a:lnTo>
                    <a:lnTo>
                      <a:pt x="19" y="181"/>
                    </a:lnTo>
                    <a:lnTo>
                      <a:pt x="26" y="153"/>
                    </a:lnTo>
                    <a:lnTo>
                      <a:pt x="33" y="126"/>
                    </a:lnTo>
                    <a:lnTo>
                      <a:pt x="42" y="102"/>
                    </a:lnTo>
                    <a:lnTo>
                      <a:pt x="54" y="78"/>
                    </a:lnTo>
                    <a:lnTo>
                      <a:pt x="65" y="56"/>
                    </a:lnTo>
                    <a:lnTo>
                      <a:pt x="79" y="39"/>
                    </a:lnTo>
                    <a:lnTo>
                      <a:pt x="96" y="22"/>
                    </a:lnTo>
                    <a:lnTo>
                      <a:pt x="114" y="9"/>
                    </a:lnTo>
                    <a:lnTo>
                      <a:pt x="133" y="0"/>
                    </a:lnTo>
                    <a:close/>
                  </a:path>
                </a:pathLst>
              </a:custGeom>
              <a:solidFill>
                <a:srgbClr val="FFFFFF"/>
              </a:solidFill>
              <a:ln w="9525">
                <a:noFill/>
                <a:round/>
              </a:ln>
            </p:spPr>
            <p:txBody>
              <a:bodyPr/>
              <a:lstStyle/>
              <a:p>
                <a:endParaRPr lang="zh-CN" altLang="en-US"/>
              </a:p>
            </p:txBody>
          </p:sp>
          <p:sp>
            <p:nvSpPr>
              <p:cNvPr id="32893" name="Freeform 1142"/>
              <p:cNvSpPr/>
              <p:nvPr/>
            </p:nvSpPr>
            <p:spPr bwMode="auto">
              <a:xfrm>
                <a:off x="4384" y="2060"/>
                <a:ext cx="16" cy="9"/>
              </a:xfrm>
              <a:custGeom>
                <a:avLst/>
                <a:gdLst>
                  <a:gd name="T0" fmla="*/ 0 w 31"/>
                  <a:gd name="T1" fmla="*/ 0 h 16"/>
                  <a:gd name="T2" fmla="*/ 1 w 31"/>
                  <a:gd name="T3" fmla="*/ 1 h 16"/>
                  <a:gd name="T4" fmla="*/ 1 w 31"/>
                  <a:gd name="T5" fmla="*/ 1 h 16"/>
                  <a:gd name="T6" fmla="*/ 1 w 31"/>
                  <a:gd name="T7" fmla="*/ 1 h 16"/>
                  <a:gd name="T8" fmla="*/ 1 w 31"/>
                  <a:gd name="T9" fmla="*/ 0 h 16"/>
                  <a:gd name="T10" fmla="*/ 0 w 31"/>
                  <a:gd name="T11" fmla="*/ 0 h 16"/>
                  <a:gd name="T12" fmla="*/ 0 60000 65536"/>
                  <a:gd name="T13" fmla="*/ 0 60000 65536"/>
                  <a:gd name="T14" fmla="*/ 0 60000 65536"/>
                  <a:gd name="T15" fmla="*/ 0 60000 65536"/>
                  <a:gd name="T16" fmla="*/ 0 60000 65536"/>
                  <a:gd name="T17" fmla="*/ 0 60000 65536"/>
                  <a:gd name="T18" fmla="*/ 0 w 31"/>
                  <a:gd name="T19" fmla="*/ 0 h 16"/>
                  <a:gd name="T20" fmla="*/ 31 w 3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1" h="16">
                    <a:moveTo>
                      <a:pt x="0" y="0"/>
                    </a:moveTo>
                    <a:lnTo>
                      <a:pt x="5" y="12"/>
                    </a:lnTo>
                    <a:lnTo>
                      <a:pt x="15" y="16"/>
                    </a:lnTo>
                    <a:lnTo>
                      <a:pt x="25" y="12"/>
                    </a:lnTo>
                    <a:lnTo>
                      <a:pt x="31" y="0"/>
                    </a:lnTo>
                    <a:lnTo>
                      <a:pt x="0" y="0"/>
                    </a:lnTo>
                    <a:close/>
                  </a:path>
                </a:pathLst>
              </a:custGeom>
              <a:solidFill>
                <a:srgbClr val="000000"/>
              </a:solidFill>
              <a:ln w="9525">
                <a:noFill/>
                <a:round/>
              </a:ln>
            </p:spPr>
            <p:txBody>
              <a:bodyPr/>
              <a:lstStyle/>
              <a:p>
                <a:endParaRPr lang="zh-CN" altLang="en-US"/>
              </a:p>
            </p:txBody>
          </p:sp>
          <p:sp>
            <p:nvSpPr>
              <p:cNvPr id="32894" name="Freeform 1143"/>
              <p:cNvSpPr/>
              <p:nvPr/>
            </p:nvSpPr>
            <p:spPr bwMode="auto">
              <a:xfrm>
                <a:off x="4384" y="1858"/>
                <a:ext cx="82" cy="202"/>
              </a:xfrm>
              <a:custGeom>
                <a:avLst/>
                <a:gdLst>
                  <a:gd name="T0" fmla="*/ 1 w 164"/>
                  <a:gd name="T1" fmla="*/ 0 h 405"/>
                  <a:gd name="T2" fmla="*/ 1 w 164"/>
                  <a:gd name="T3" fmla="*/ 0 h 405"/>
                  <a:gd name="T4" fmla="*/ 1 w 164"/>
                  <a:gd name="T5" fmla="*/ 0 h 405"/>
                  <a:gd name="T6" fmla="*/ 1 w 164"/>
                  <a:gd name="T7" fmla="*/ 0 h 405"/>
                  <a:gd name="T8" fmla="*/ 1 w 164"/>
                  <a:gd name="T9" fmla="*/ 0 h 405"/>
                  <a:gd name="T10" fmla="*/ 1 w 164"/>
                  <a:gd name="T11" fmla="*/ 0 h 405"/>
                  <a:gd name="T12" fmla="*/ 1 w 164"/>
                  <a:gd name="T13" fmla="*/ 0 h 405"/>
                  <a:gd name="T14" fmla="*/ 1 w 164"/>
                  <a:gd name="T15" fmla="*/ 0 h 405"/>
                  <a:gd name="T16" fmla="*/ 1 w 164"/>
                  <a:gd name="T17" fmla="*/ 0 h 405"/>
                  <a:gd name="T18" fmla="*/ 1 w 164"/>
                  <a:gd name="T19" fmla="*/ 0 h 405"/>
                  <a:gd name="T20" fmla="*/ 1 w 164"/>
                  <a:gd name="T21" fmla="*/ 0 h 405"/>
                  <a:gd name="T22" fmla="*/ 1 w 164"/>
                  <a:gd name="T23" fmla="*/ 0 h 405"/>
                  <a:gd name="T24" fmla="*/ 1 w 164"/>
                  <a:gd name="T25" fmla="*/ 0 h 405"/>
                  <a:gd name="T26" fmla="*/ 1 w 164"/>
                  <a:gd name="T27" fmla="*/ 0 h 405"/>
                  <a:gd name="T28" fmla="*/ 1 w 164"/>
                  <a:gd name="T29" fmla="*/ 0 h 405"/>
                  <a:gd name="T30" fmla="*/ 1 w 164"/>
                  <a:gd name="T31" fmla="*/ 0 h 405"/>
                  <a:gd name="T32" fmla="*/ 0 w 164"/>
                  <a:gd name="T33" fmla="*/ 0 h 405"/>
                  <a:gd name="T34" fmla="*/ 0 w 164"/>
                  <a:gd name="T35" fmla="*/ 0 h 405"/>
                  <a:gd name="T36" fmla="*/ 1 w 164"/>
                  <a:gd name="T37" fmla="*/ 0 h 405"/>
                  <a:gd name="T38" fmla="*/ 1 w 164"/>
                  <a:gd name="T39" fmla="*/ 0 h 405"/>
                  <a:gd name="T40" fmla="*/ 1 w 164"/>
                  <a:gd name="T41" fmla="*/ 0 h 405"/>
                  <a:gd name="T42" fmla="*/ 1 w 164"/>
                  <a:gd name="T43" fmla="*/ 0 h 405"/>
                  <a:gd name="T44" fmla="*/ 1 w 164"/>
                  <a:gd name="T45" fmla="*/ 0 h 405"/>
                  <a:gd name="T46" fmla="*/ 1 w 164"/>
                  <a:gd name="T47" fmla="*/ 0 h 405"/>
                  <a:gd name="T48" fmla="*/ 1 w 164"/>
                  <a:gd name="T49" fmla="*/ 0 h 405"/>
                  <a:gd name="T50" fmla="*/ 1 w 164"/>
                  <a:gd name="T51" fmla="*/ 0 h 405"/>
                  <a:gd name="T52" fmla="*/ 1 w 164"/>
                  <a:gd name="T53" fmla="*/ 0 h 405"/>
                  <a:gd name="T54" fmla="*/ 1 w 164"/>
                  <a:gd name="T55" fmla="*/ 0 h 405"/>
                  <a:gd name="T56" fmla="*/ 1 w 164"/>
                  <a:gd name="T57" fmla="*/ 0 h 405"/>
                  <a:gd name="T58" fmla="*/ 1 w 164"/>
                  <a:gd name="T59" fmla="*/ 0 h 405"/>
                  <a:gd name="T60" fmla="*/ 1 w 164"/>
                  <a:gd name="T61" fmla="*/ 0 h 405"/>
                  <a:gd name="T62" fmla="*/ 1 w 164"/>
                  <a:gd name="T63" fmla="*/ 0 h 405"/>
                  <a:gd name="T64" fmla="*/ 1 w 164"/>
                  <a:gd name="T65" fmla="*/ 0 h 405"/>
                  <a:gd name="T66" fmla="*/ 1 w 164"/>
                  <a:gd name="T67" fmla="*/ 0 h 405"/>
                  <a:gd name="T68" fmla="*/ 1 w 164"/>
                  <a:gd name="T69" fmla="*/ 0 h 405"/>
                  <a:gd name="T70" fmla="*/ 1 w 164"/>
                  <a:gd name="T71" fmla="*/ 0 h 405"/>
                  <a:gd name="T72" fmla="*/ 1 w 164"/>
                  <a:gd name="T73" fmla="*/ 0 h 405"/>
                  <a:gd name="T74" fmla="*/ 1 w 164"/>
                  <a:gd name="T75" fmla="*/ 0 h 405"/>
                  <a:gd name="T76" fmla="*/ 1 w 164"/>
                  <a:gd name="T77" fmla="*/ 0 h 405"/>
                  <a:gd name="T78" fmla="*/ 1 w 164"/>
                  <a:gd name="T79" fmla="*/ 0 h 405"/>
                  <a:gd name="T80" fmla="*/ 1 w 164"/>
                  <a:gd name="T81" fmla="*/ 0 h 405"/>
                  <a:gd name="T82" fmla="*/ 1 w 164"/>
                  <a:gd name="T83" fmla="*/ 0 h 4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4"/>
                  <a:gd name="T127" fmla="*/ 0 h 405"/>
                  <a:gd name="T128" fmla="*/ 164 w 164"/>
                  <a:gd name="T129" fmla="*/ 405 h 4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4" h="405">
                    <a:moveTo>
                      <a:pt x="162" y="8"/>
                    </a:moveTo>
                    <a:lnTo>
                      <a:pt x="143" y="0"/>
                    </a:lnTo>
                    <a:lnTo>
                      <a:pt x="121" y="10"/>
                    </a:lnTo>
                    <a:lnTo>
                      <a:pt x="101" y="25"/>
                    </a:lnTo>
                    <a:lnTo>
                      <a:pt x="83" y="42"/>
                    </a:lnTo>
                    <a:lnTo>
                      <a:pt x="68" y="63"/>
                    </a:lnTo>
                    <a:lnTo>
                      <a:pt x="55" y="85"/>
                    </a:lnTo>
                    <a:lnTo>
                      <a:pt x="43" y="110"/>
                    </a:lnTo>
                    <a:lnTo>
                      <a:pt x="33" y="136"/>
                    </a:lnTo>
                    <a:lnTo>
                      <a:pt x="25" y="163"/>
                    </a:lnTo>
                    <a:lnTo>
                      <a:pt x="19" y="192"/>
                    </a:lnTo>
                    <a:lnTo>
                      <a:pt x="13" y="222"/>
                    </a:lnTo>
                    <a:lnTo>
                      <a:pt x="9" y="252"/>
                    </a:lnTo>
                    <a:lnTo>
                      <a:pt x="5" y="284"/>
                    </a:lnTo>
                    <a:lnTo>
                      <a:pt x="2" y="314"/>
                    </a:lnTo>
                    <a:lnTo>
                      <a:pt x="1" y="345"/>
                    </a:lnTo>
                    <a:lnTo>
                      <a:pt x="0" y="375"/>
                    </a:lnTo>
                    <a:lnTo>
                      <a:pt x="0" y="405"/>
                    </a:lnTo>
                    <a:lnTo>
                      <a:pt x="31" y="405"/>
                    </a:lnTo>
                    <a:lnTo>
                      <a:pt x="31" y="375"/>
                    </a:lnTo>
                    <a:lnTo>
                      <a:pt x="32" y="347"/>
                    </a:lnTo>
                    <a:lnTo>
                      <a:pt x="33" y="316"/>
                    </a:lnTo>
                    <a:lnTo>
                      <a:pt x="36" y="287"/>
                    </a:lnTo>
                    <a:lnTo>
                      <a:pt x="39" y="257"/>
                    </a:lnTo>
                    <a:lnTo>
                      <a:pt x="43" y="228"/>
                    </a:lnTo>
                    <a:lnTo>
                      <a:pt x="50" y="200"/>
                    </a:lnTo>
                    <a:lnTo>
                      <a:pt x="56" y="171"/>
                    </a:lnTo>
                    <a:lnTo>
                      <a:pt x="64" y="147"/>
                    </a:lnTo>
                    <a:lnTo>
                      <a:pt x="71" y="123"/>
                    </a:lnTo>
                    <a:lnTo>
                      <a:pt x="83" y="102"/>
                    </a:lnTo>
                    <a:lnTo>
                      <a:pt x="93" y="81"/>
                    </a:lnTo>
                    <a:lnTo>
                      <a:pt x="106" y="64"/>
                    </a:lnTo>
                    <a:lnTo>
                      <a:pt x="121" y="52"/>
                    </a:lnTo>
                    <a:lnTo>
                      <a:pt x="137" y="40"/>
                    </a:lnTo>
                    <a:lnTo>
                      <a:pt x="153" y="32"/>
                    </a:lnTo>
                    <a:lnTo>
                      <a:pt x="134" y="24"/>
                    </a:lnTo>
                    <a:lnTo>
                      <a:pt x="153" y="32"/>
                    </a:lnTo>
                    <a:lnTo>
                      <a:pt x="164" y="22"/>
                    </a:lnTo>
                    <a:lnTo>
                      <a:pt x="164" y="10"/>
                    </a:lnTo>
                    <a:lnTo>
                      <a:pt x="156" y="1"/>
                    </a:lnTo>
                    <a:lnTo>
                      <a:pt x="143" y="0"/>
                    </a:lnTo>
                    <a:lnTo>
                      <a:pt x="162" y="8"/>
                    </a:lnTo>
                    <a:close/>
                  </a:path>
                </a:pathLst>
              </a:custGeom>
              <a:solidFill>
                <a:srgbClr val="000000"/>
              </a:solidFill>
              <a:ln w="9525">
                <a:noFill/>
                <a:round/>
              </a:ln>
            </p:spPr>
            <p:txBody>
              <a:bodyPr/>
              <a:lstStyle/>
              <a:p>
                <a:endParaRPr lang="zh-CN" altLang="en-US"/>
              </a:p>
            </p:txBody>
          </p:sp>
          <p:sp>
            <p:nvSpPr>
              <p:cNvPr id="32895" name="Freeform 1144"/>
              <p:cNvSpPr/>
              <p:nvPr/>
            </p:nvSpPr>
            <p:spPr bwMode="auto">
              <a:xfrm>
                <a:off x="4452" y="1862"/>
                <a:ext cx="59" cy="94"/>
              </a:xfrm>
              <a:custGeom>
                <a:avLst/>
                <a:gdLst>
                  <a:gd name="T0" fmla="*/ 0 w 119"/>
                  <a:gd name="T1" fmla="*/ 1 h 188"/>
                  <a:gd name="T2" fmla="*/ 0 w 119"/>
                  <a:gd name="T3" fmla="*/ 1 h 188"/>
                  <a:gd name="T4" fmla="*/ 0 w 119"/>
                  <a:gd name="T5" fmla="*/ 1 h 188"/>
                  <a:gd name="T6" fmla="*/ 0 w 119"/>
                  <a:gd name="T7" fmla="*/ 1 h 188"/>
                  <a:gd name="T8" fmla="*/ 0 w 119"/>
                  <a:gd name="T9" fmla="*/ 1 h 188"/>
                  <a:gd name="T10" fmla="*/ 0 w 119"/>
                  <a:gd name="T11" fmla="*/ 1 h 188"/>
                  <a:gd name="T12" fmla="*/ 0 w 119"/>
                  <a:gd name="T13" fmla="*/ 1 h 188"/>
                  <a:gd name="T14" fmla="*/ 0 w 119"/>
                  <a:gd name="T15" fmla="*/ 1 h 188"/>
                  <a:gd name="T16" fmla="*/ 0 w 119"/>
                  <a:gd name="T17" fmla="*/ 1 h 188"/>
                  <a:gd name="T18" fmla="*/ 0 w 119"/>
                  <a:gd name="T19" fmla="*/ 0 h 188"/>
                  <a:gd name="T20" fmla="*/ 0 w 119"/>
                  <a:gd name="T21" fmla="*/ 1 h 188"/>
                  <a:gd name="T22" fmla="*/ 0 w 119"/>
                  <a:gd name="T23" fmla="*/ 1 h 188"/>
                  <a:gd name="T24" fmla="*/ 0 w 119"/>
                  <a:gd name="T25" fmla="*/ 1 h 188"/>
                  <a:gd name="T26" fmla="*/ 0 w 119"/>
                  <a:gd name="T27" fmla="*/ 1 h 188"/>
                  <a:gd name="T28" fmla="*/ 0 w 119"/>
                  <a:gd name="T29" fmla="*/ 1 h 188"/>
                  <a:gd name="T30" fmla="*/ 0 w 119"/>
                  <a:gd name="T31" fmla="*/ 1 h 188"/>
                  <a:gd name="T32" fmla="*/ 0 w 119"/>
                  <a:gd name="T33" fmla="*/ 1 h 188"/>
                  <a:gd name="T34" fmla="*/ 0 w 119"/>
                  <a:gd name="T35" fmla="*/ 1 h 188"/>
                  <a:gd name="T36" fmla="*/ 0 w 119"/>
                  <a:gd name="T37" fmla="*/ 1 h 188"/>
                  <a:gd name="T38" fmla="*/ 0 w 119"/>
                  <a:gd name="T39" fmla="*/ 1 h 188"/>
                  <a:gd name="T40" fmla="*/ 0 w 119"/>
                  <a:gd name="T41" fmla="*/ 1 h 188"/>
                  <a:gd name="T42" fmla="*/ 0 w 119"/>
                  <a:gd name="T43" fmla="*/ 1 h 188"/>
                  <a:gd name="T44" fmla="*/ 0 w 119"/>
                  <a:gd name="T45" fmla="*/ 1 h 188"/>
                  <a:gd name="T46" fmla="*/ 0 w 119"/>
                  <a:gd name="T47" fmla="*/ 1 h 188"/>
                  <a:gd name="T48" fmla="*/ 0 w 119"/>
                  <a:gd name="T49" fmla="*/ 1 h 188"/>
                  <a:gd name="T50" fmla="*/ 0 w 119"/>
                  <a:gd name="T51" fmla="*/ 1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88"/>
                  <a:gd name="T80" fmla="*/ 119 w 119"/>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88">
                    <a:moveTo>
                      <a:pt x="119" y="175"/>
                    </a:moveTo>
                    <a:lnTo>
                      <a:pt x="117" y="162"/>
                    </a:lnTo>
                    <a:lnTo>
                      <a:pt x="105" y="145"/>
                    </a:lnTo>
                    <a:lnTo>
                      <a:pt x="94" y="127"/>
                    </a:lnTo>
                    <a:lnTo>
                      <a:pt x="83" y="107"/>
                    </a:lnTo>
                    <a:lnTo>
                      <a:pt x="72" y="86"/>
                    </a:lnTo>
                    <a:lnTo>
                      <a:pt x="62" y="64"/>
                    </a:lnTo>
                    <a:lnTo>
                      <a:pt x="50" y="43"/>
                    </a:lnTo>
                    <a:lnTo>
                      <a:pt x="40" y="21"/>
                    </a:lnTo>
                    <a:lnTo>
                      <a:pt x="28" y="0"/>
                    </a:lnTo>
                    <a:lnTo>
                      <a:pt x="0" y="16"/>
                    </a:lnTo>
                    <a:lnTo>
                      <a:pt x="12" y="37"/>
                    </a:lnTo>
                    <a:lnTo>
                      <a:pt x="22" y="59"/>
                    </a:lnTo>
                    <a:lnTo>
                      <a:pt x="33" y="80"/>
                    </a:lnTo>
                    <a:lnTo>
                      <a:pt x="44" y="102"/>
                    </a:lnTo>
                    <a:lnTo>
                      <a:pt x="55" y="123"/>
                    </a:lnTo>
                    <a:lnTo>
                      <a:pt x="68" y="143"/>
                    </a:lnTo>
                    <a:lnTo>
                      <a:pt x="79" y="163"/>
                    </a:lnTo>
                    <a:lnTo>
                      <a:pt x="91" y="181"/>
                    </a:lnTo>
                    <a:lnTo>
                      <a:pt x="88" y="167"/>
                    </a:lnTo>
                    <a:lnTo>
                      <a:pt x="91" y="181"/>
                    </a:lnTo>
                    <a:lnTo>
                      <a:pt x="101" y="188"/>
                    </a:lnTo>
                    <a:lnTo>
                      <a:pt x="113" y="185"/>
                    </a:lnTo>
                    <a:lnTo>
                      <a:pt x="119" y="174"/>
                    </a:lnTo>
                    <a:lnTo>
                      <a:pt x="117" y="162"/>
                    </a:lnTo>
                    <a:lnTo>
                      <a:pt x="119" y="175"/>
                    </a:lnTo>
                    <a:close/>
                  </a:path>
                </a:pathLst>
              </a:custGeom>
              <a:solidFill>
                <a:srgbClr val="000000"/>
              </a:solidFill>
              <a:ln w="9525">
                <a:noFill/>
                <a:round/>
              </a:ln>
            </p:spPr>
            <p:txBody>
              <a:bodyPr/>
              <a:lstStyle/>
              <a:p>
                <a:endParaRPr lang="zh-CN" altLang="en-US"/>
              </a:p>
            </p:txBody>
          </p:sp>
          <p:sp>
            <p:nvSpPr>
              <p:cNvPr id="32896" name="Freeform 1145"/>
              <p:cNvSpPr/>
              <p:nvPr/>
            </p:nvSpPr>
            <p:spPr bwMode="auto">
              <a:xfrm>
                <a:off x="4443" y="1946"/>
                <a:ext cx="68" cy="134"/>
              </a:xfrm>
              <a:custGeom>
                <a:avLst/>
                <a:gdLst>
                  <a:gd name="T0" fmla="*/ 1 w 136"/>
                  <a:gd name="T1" fmla="*/ 0 h 269"/>
                  <a:gd name="T2" fmla="*/ 1 w 136"/>
                  <a:gd name="T3" fmla="*/ 0 h 269"/>
                  <a:gd name="T4" fmla="*/ 1 w 136"/>
                  <a:gd name="T5" fmla="*/ 0 h 269"/>
                  <a:gd name="T6" fmla="*/ 1 w 136"/>
                  <a:gd name="T7" fmla="*/ 0 h 269"/>
                  <a:gd name="T8" fmla="*/ 1 w 136"/>
                  <a:gd name="T9" fmla="*/ 0 h 269"/>
                  <a:gd name="T10" fmla="*/ 1 w 136"/>
                  <a:gd name="T11" fmla="*/ 0 h 269"/>
                  <a:gd name="T12" fmla="*/ 1 w 136"/>
                  <a:gd name="T13" fmla="*/ 0 h 269"/>
                  <a:gd name="T14" fmla="*/ 1 w 136"/>
                  <a:gd name="T15" fmla="*/ 0 h 269"/>
                  <a:gd name="T16" fmla="*/ 1 w 136"/>
                  <a:gd name="T17" fmla="*/ 0 h 269"/>
                  <a:gd name="T18" fmla="*/ 1 w 136"/>
                  <a:gd name="T19" fmla="*/ 0 h 269"/>
                  <a:gd name="T20" fmla="*/ 1 w 136"/>
                  <a:gd name="T21" fmla="*/ 0 h 269"/>
                  <a:gd name="T22" fmla="*/ 1 w 136"/>
                  <a:gd name="T23" fmla="*/ 0 h 269"/>
                  <a:gd name="T24" fmla="*/ 1 w 136"/>
                  <a:gd name="T25" fmla="*/ 0 h 269"/>
                  <a:gd name="T26" fmla="*/ 1 w 136"/>
                  <a:gd name="T27" fmla="*/ 0 h 269"/>
                  <a:gd name="T28" fmla="*/ 1 w 136"/>
                  <a:gd name="T29" fmla="*/ 0 h 269"/>
                  <a:gd name="T30" fmla="*/ 1 w 136"/>
                  <a:gd name="T31" fmla="*/ 0 h 269"/>
                  <a:gd name="T32" fmla="*/ 1 w 136"/>
                  <a:gd name="T33" fmla="*/ 0 h 269"/>
                  <a:gd name="T34" fmla="*/ 1 w 136"/>
                  <a:gd name="T35" fmla="*/ 0 h 269"/>
                  <a:gd name="T36" fmla="*/ 1 w 136"/>
                  <a:gd name="T37" fmla="*/ 0 h 269"/>
                  <a:gd name="T38" fmla="*/ 1 w 136"/>
                  <a:gd name="T39" fmla="*/ 0 h 269"/>
                  <a:gd name="T40" fmla="*/ 1 w 136"/>
                  <a:gd name="T41" fmla="*/ 0 h 269"/>
                  <a:gd name="T42" fmla="*/ 1 w 136"/>
                  <a:gd name="T43" fmla="*/ 0 h 269"/>
                  <a:gd name="T44" fmla="*/ 1 w 136"/>
                  <a:gd name="T45" fmla="*/ 0 h 269"/>
                  <a:gd name="T46" fmla="*/ 1 w 136"/>
                  <a:gd name="T47" fmla="*/ 0 h 269"/>
                  <a:gd name="T48" fmla="*/ 1 w 136"/>
                  <a:gd name="T49" fmla="*/ 0 h 269"/>
                  <a:gd name="T50" fmla="*/ 1 w 136"/>
                  <a:gd name="T51" fmla="*/ 0 h 269"/>
                  <a:gd name="T52" fmla="*/ 1 w 136"/>
                  <a:gd name="T53" fmla="*/ 0 h 269"/>
                  <a:gd name="T54" fmla="*/ 1 w 136"/>
                  <a:gd name="T55" fmla="*/ 0 h 269"/>
                  <a:gd name="T56" fmla="*/ 1 w 136"/>
                  <a:gd name="T57" fmla="*/ 0 h 269"/>
                  <a:gd name="T58" fmla="*/ 1 w 136"/>
                  <a:gd name="T59" fmla="*/ 0 h 269"/>
                  <a:gd name="T60" fmla="*/ 1 w 136"/>
                  <a:gd name="T61" fmla="*/ 0 h 269"/>
                  <a:gd name="T62" fmla="*/ 1 w 136"/>
                  <a:gd name="T63" fmla="*/ 0 h 269"/>
                  <a:gd name="T64" fmla="*/ 1 w 136"/>
                  <a:gd name="T65" fmla="*/ 0 h 269"/>
                  <a:gd name="T66" fmla="*/ 1 w 136"/>
                  <a:gd name="T67" fmla="*/ 0 h 269"/>
                  <a:gd name="T68" fmla="*/ 1 w 136"/>
                  <a:gd name="T69" fmla="*/ 0 h 269"/>
                  <a:gd name="T70" fmla="*/ 1 w 136"/>
                  <a:gd name="T71" fmla="*/ 0 h 269"/>
                  <a:gd name="T72" fmla="*/ 1 w 136"/>
                  <a:gd name="T73" fmla="*/ 0 h 269"/>
                  <a:gd name="T74" fmla="*/ 0 w 136"/>
                  <a:gd name="T75" fmla="*/ 0 h 269"/>
                  <a:gd name="T76" fmla="*/ 1 w 136"/>
                  <a:gd name="T77" fmla="*/ 0 h 269"/>
                  <a:gd name="T78" fmla="*/ 1 w 136"/>
                  <a:gd name="T79" fmla="*/ 0 h 269"/>
                  <a:gd name="T80" fmla="*/ 1 w 136"/>
                  <a:gd name="T81" fmla="*/ 0 h 269"/>
                  <a:gd name="T82" fmla="*/ 1 w 136"/>
                  <a:gd name="T83" fmla="*/ 0 h 269"/>
                  <a:gd name="T84" fmla="*/ 1 w 136"/>
                  <a:gd name="T85" fmla="*/ 0 h 269"/>
                  <a:gd name="T86" fmla="*/ 1 w 136"/>
                  <a:gd name="T87" fmla="*/ 0 h 269"/>
                  <a:gd name="T88" fmla="*/ 1 w 136"/>
                  <a:gd name="T89" fmla="*/ 0 h 269"/>
                  <a:gd name="T90" fmla="*/ 1 w 136"/>
                  <a:gd name="T91" fmla="*/ 0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269"/>
                  <a:gd name="T140" fmla="*/ 136 w 136"/>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269">
                    <a:moveTo>
                      <a:pt x="20" y="269"/>
                    </a:moveTo>
                    <a:lnTo>
                      <a:pt x="31" y="261"/>
                    </a:lnTo>
                    <a:lnTo>
                      <a:pt x="40" y="246"/>
                    </a:lnTo>
                    <a:lnTo>
                      <a:pt x="48" y="231"/>
                    </a:lnTo>
                    <a:lnTo>
                      <a:pt x="55" y="217"/>
                    </a:lnTo>
                    <a:lnTo>
                      <a:pt x="63" y="202"/>
                    </a:lnTo>
                    <a:lnTo>
                      <a:pt x="71" y="186"/>
                    </a:lnTo>
                    <a:lnTo>
                      <a:pt x="79" y="171"/>
                    </a:lnTo>
                    <a:lnTo>
                      <a:pt x="86" y="155"/>
                    </a:lnTo>
                    <a:lnTo>
                      <a:pt x="93" y="139"/>
                    </a:lnTo>
                    <a:lnTo>
                      <a:pt x="99" y="124"/>
                    </a:lnTo>
                    <a:lnTo>
                      <a:pt x="105" y="108"/>
                    </a:lnTo>
                    <a:lnTo>
                      <a:pt x="113" y="90"/>
                    </a:lnTo>
                    <a:lnTo>
                      <a:pt x="118" y="74"/>
                    </a:lnTo>
                    <a:lnTo>
                      <a:pt x="123" y="58"/>
                    </a:lnTo>
                    <a:lnTo>
                      <a:pt x="128" y="42"/>
                    </a:lnTo>
                    <a:lnTo>
                      <a:pt x="132" y="25"/>
                    </a:lnTo>
                    <a:lnTo>
                      <a:pt x="136" y="8"/>
                    </a:lnTo>
                    <a:lnTo>
                      <a:pt x="105" y="0"/>
                    </a:lnTo>
                    <a:lnTo>
                      <a:pt x="102" y="17"/>
                    </a:lnTo>
                    <a:lnTo>
                      <a:pt x="98" y="31"/>
                    </a:lnTo>
                    <a:lnTo>
                      <a:pt x="93" y="47"/>
                    </a:lnTo>
                    <a:lnTo>
                      <a:pt x="87" y="64"/>
                    </a:lnTo>
                    <a:lnTo>
                      <a:pt x="82" y="80"/>
                    </a:lnTo>
                    <a:lnTo>
                      <a:pt x="77" y="94"/>
                    </a:lnTo>
                    <a:lnTo>
                      <a:pt x="71" y="110"/>
                    </a:lnTo>
                    <a:lnTo>
                      <a:pt x="64" y="125"/>
                    </a:lnTo>
                    <a:lnTo>
                      <a:pt x="58" y="141"/>
                    </a:lnTo>
                    <a:lnTo>
                      <a:pt x="50" y="155"/>
                    </a:lnTo>
                    <a:lnTo>
                      <a:pt x="43" y="170"/>
                    </a:lnTo>
                    <a:lnTo>
                      <a:pt x="35" y="186"/>
                    </a:lnTo>
                    <a:lnTo>
                      <a:pt x="27" y="200"/>
                    </a:lnTo>
                    <a:lnTo>
                      <a:pt x="20" y="215"/>
                    </a:lnTo>
                    <a:lnTo>
                      <a:pt x="12" y="230"/>
                    </a:lnTo>
                    <a:lnTo>
                      <a:pt x="3" y="245"/>
                    </a:lnTo>
                    <a:lnTo>
                      <a:pt x="15" y="237"/>
                    </a:lnTo>
                    <a:lnTo>
                      <a:pt x="3" y="245"/>
                    </a:lnTo>
                    <a:lnTo>
                      <a:pt x="0" y="251"/>
                    </a:lnTo>
                    <a:lnTo>
                      <a:pt x="2" y="258"/>
                    </a:lnTo>
                    <a:lnTo>
                      <a:pt x="4" y="264"/>
                    </a:lnTo>
                    <a:lnTo>
                      <a:pt x="9" y="266"/>
                    </a:lnTo>
                    <a:lnTo>
                      <a:pt x="15" y="269"/>
                    </a:lnTo>
                    <a:lnTo>
                      <a:pt x="21" y="269"/>
                    </a:lnTo>
                    <a:lnTo>
                      <a:pt x="26" y="266"/>
                    </a:lnTo>
                    <a:lnTo>
                      <a:pt x="31" y="261"/>
                    </a:lnTo>
                    <a:lnTo>
                      <a:pt x="20" y="269"/>
                    </a:lnTo>
                    <a:close/>
                  </a:path>
                </a:pathLst>
              </a:custGeom>
              <a:solidFill>
                <a:srgbClr val="000000"/>
              </a:solidFill>
              <a:ln w="9525">
                <a:noFill/>
                <a:round/>
              </a:ln>
            </p:spPr>
            <p:txBody>
              <a:bodyPr/>
              <a:lstStyle/>
              <a:p>
                <a:endParaRPr lang="zh-CN" altLang="en-US"/>
              </a:p>
            </p:txBody>
          </p:sp>
          <p:sp>
            <p:nvSpPr>
              <p:cNvPr id="32897" name="Freeform 1146"/>
              <p:cNvSpPr/>
              <p:nvPr/>
            </p:nvSpPr>
            <p:spPr bwMode="auto">
              <a:xfrm>
                <a:off x="4420" y="2064"/>
                <a:ext cx="33" cy="25"/>
              </a:xfrm>
              <a:custGeom>
                <a:avLst/>
                <a:gdLst>
                  <a:gd name="T0" fmla="*/ 1 w 66"/>
                  <a:gd name="T1" fmla="*/ 1 h 49"/>
                  <a:gd name="T2" fmla="*/ 1 w 66"/>
                  <a:gd name="T3" fmla="*/ 1 h 49"/>
                  <a:gd name="T4" fmla="*/ 1 w 66"/>
                  <a:gd name="T5" fmla="*/ 1 h 49"/>
                  <a:gd name="T6" fmla="*/ 1 w 66"/>
                  <a:gd name="T7" fmla="*/ 1 h 49"/>
                  <a:gd name="T8" fmla="*/ 1 w 66"/>
                  <a:gd name="T9" fmla="*/ 1 h 49"/>
                  <a:gd name="T10" fmla="*/ 1 w 66"/>
                  <a:gd name="T11" fmla="*/ 1 h 49"/>
                  <a:gd name="T12" fmla="*/ 1 w 66"/>
                  <a:gd name="T13" fmla="*/ 1 h 49"/>
                  <a:gd name="T14" fmla="*/ 1 w 66"/>
                  <a:gd name="T15" fmla="*/ 1 h 49"/>
                  <a:gd name="T16" fmla="*/ 1 w 66"/>
                  <a:gd name="T17" fmla="*/ 1 h 49"/>
                  <a:gd name="T18" fmla="*/ 1 w 66"/>
                  <a:gd name="T19" fmla="*/ 1 h 49"/>
                  <a:gd name="T20" fmla="*/ 1 w 66"/>
                  <a:gd name="T21" fmla="*/ 0 h 49"/>
                  <a:gd name="T22" fmla="*/ 1 w 66"/>
                  <a:gd name="T23" fmla="*/ 1 h 49"/>
                  <a:gd name="T24" fmla="*/ 1 w 66"/>
                  <a:gd name="T25" fmla="*/ 1 h 49"/>
                  <a:gd name="T26" fmla="*/ 1 w 66"/>
                  <a:gd name="T27" fmla="*/ 1 h 49"/>
                  <a:gd name="T28" fmla="*/ 1 w 66"/>
                  <a:gd name="T29" fmla="*/ 1 h 49"/>
                  <a:gd name="T30" fmla="*/ 1 w 66"/>
                  <a:gd name="T31" fmla="*/ 1 h 49"/>
                  <a:gd name="T32" fmla="*/ 1 w 66"/>
                  <a:gd name="T33" fmla="*/ 1 h 49"/>
                  <a:gd name="T34" fmla="*/ 1 w 66"/>
                  <a:gd name="T35" fmla="*/ 1 h 49"/>
                  <a:gd name="T36" fmla="*/ 1 w 66"/>
                  <a:gd name="T37" fmla="*/ 1 h 49"/>
                  <a:gd name="T38" fmla="*/ 1 w 66"/>
                  <a:gd name="T39" fmla="*/ 1 h 49"/>
                  <a:gd name="T40" fmla="*/ 1 w 66"/>
                  <a:gd name="T41" fmla="*/ 1 h 49"/>
                  <a:gd name="T42" fmla="*/ 1 w 66"/>
                  <a:gd name="T43" fmla="*/ 1 h 49"/>
                  <a:gd name="T44" fmla="*/ 0 w 66"/>
                  <a:gd name="T45" fmla="*/ 1 h 49"/>
                  <a:gd name="T46" fmla="*/ 1 w 66"/>
                  <a:gd name="T47" fmla="*/ 1 h 49"/>
                  <a:gd name="T48" fmla="*/ 1 w 66"/>
                  <a:gd name="T49" fmla="*/ 1 h 49"/>
                  <a:gd name="T50" fmla="*/ 1 w 66"/>
                  <a:gd name="T51" fmla="*/ 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49"/>
                  <a:gd name="T80" fmla="*/ 66 w 66"/>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49">
                    <a:moveTo>
                      <a:pt x="11" y="49"/>
                    </a:moveTo>
                    <a:lnTo>
                      <a:pt x="16" y="49"/>
                    </a:lnTo>
                    <a:lnTo>
                      <a:pt x="25" y="49"/>
                    </a:lnTo>
                    <a:lnTo>
                      <a:pt x="34" y="45"/>
                    </a:lnTo>
                    <a:lnTo>
                      <a:pt x="39" y="43"/>
                    </a:lnTo>
                    <a:lnTo>
                      <a:pt x="46" y="40"/>
                    </a:lnTo>
                    <a:lnTo>
                      <a:pt x="53" y="37"/>
                    </a:lnTo>
                    <a:lnTo>
                      <a:pt x="58" y="35"/>
                    </a:lnTo>
                    <a:lnTo>
                      <a:pt x="63" y="33"/>
                    </a:lnTo>
                    <a:lnTo>
                      <a:pt x="66" y="32"/>
                    </a:lnTo>
                    <a:lnTo>
                      <a:pt x="61" y="0"/>
                    </a:lnTo>
                    <a:lnTo>
                      <a:pt x="53" y="1"/>
                    </a:lnTo>
                    <a:lnTo>
                      <a:pt x="45" y="5"/>
                    </a:lnTo>
                    <a:lnTo>
                      <a:pt x="40" y="8"/>
                    </a:lnTo>
                    <a:lnTo>
                      <a:pt x="34" y="10"/>
                    </a:lnTo>
                    <a:lnTo>
                      <a:pt x="26" y="13"/>
                    </a:lnTo>
                    <a:lnTo>
                      <a:pt x="21" y="16"/>
                    </a:lnTo>
                    <a:lnTo>
                      <a:pt x="17" y="17"/>
                    </a:lnTo>
                    <a:lnTo>
                      <a:pt x="16" y="17"/>
                    </a:lnTo>
                    <a:lnTo>
                      <a:pt x="21" y="17"/>
                    </a:lnTo>
                    <a:lnTo>
                      <a:pt x="16" y="17"/>
                    </a:lnTo>
                    <a:lnTo>
                      <a:pt x="4" y="23"/>
                    </a:lnTo>
                    <a:lnTo>
                      <a:pt x="0" y="33"/>
                    </a:lnTo>
                    <a:lnTo>
                      <a:pt x="4" y="44"/>
                    </a:lnTo>
                    <a:lnTo>
                      <a:pt x="16" y="49"/>
                    </a:lnTo>
                    <a:lnTo>
                      <a:pt x="11" y="49"/>
                    </a:lnTo>
                    <a:close/>
                  </a:path>
                </a:pathLst>
              </a:custGeom>
              <a:solidFill>
                <a:srgbClr val="000000"/>
              </a:solidFill>
              <a:ln w="9525">
                <a:noFill/>
                <a:round/>
              </a:ln>
            </p:spPr>
            <p:txBody>
              <a:bodyPr/>
              <a:lstStyle/>
              <a:p>
                <a:endParaRPr lang="zh-CN" altLang="en-US"/>
              </a:p>
            </p:txBody>
          </p:sp>
          <p:sp>
            <p:nvSpPr>
              <p:cNvPr id="32898" name="Freeform 1147"/>
              <p:cNvSpPr/>
              <p:nvPr/>
            </p:nvSpPr>
            <p:spPr bwMode="auto">
              <a:xfrm>
                <a:off x="4418" y="2068"/>
                <a:ext cx="67" cy="21"/>
              </a:xfrm>
              <a:custGeom>
                <a:avLst/>
                <a:gdLst>
                  <a:gd name="T0" fmla="*/ 0 w 135"/>
                  <a:gd name="T1" fmla="*/ 1 h 41"/>
                  <a:gd name="T2" fmla="*/ 0 w 135"/>
                  <a:gd name="T3" fmla="*/ 0 h 41"/>
                  <a:gd name="T4" fmla="*/ 0 w 135"/>
                  <a:gd name="T5" fmla="*/ 0 h 41"/>
                  <a:gd name="T6" fmla="*/ 0 w 135"/>
                  <a:gd name="T7" fmla="*/ 0 h 41"/>
                  <a:gd name="T8" fmla="*/ 0 w 135"/>
                  <a:gd name="T9" fmla="*/ 0 h 41"/>
                  <a:gd name="T10" fmla="*/ 0 w 135"/>
                  <a:gd name="T11" fmla="*/ 1 h 41"/>
                  <a:gd name="T12" fmla="*/ 0 w 135"/>
                  <a:gd name="T13" fmla="*/ 1 h 41"/>
                  <a:gd name="T14" fmla="*/ 0 w 135"/>
                  <a:gd name="T15" fmla="*/ 1 h 41"/>
                  <a:gd name="T16" fmla="*/ 0 w 135"/>
                  <a:gd name="T17" fmla="*/ 1 h 41"/>
                  <a:gd name="T18" fmla="*/ 0 w 135"/>
                  <a:gd name="T19" fmla="*/ 1 h 41"/>
                  <a:gd name="T20" fmla="*/ 0 w 135"/>
                  <a:gd name="T21" fmla="*/ 1 h 41"/>
                  <a:gd name="T22" fmla="*/ 0 w 135"/>
                  <a:gd name="T23" fmla="*/ 1 h 41"/>
                  <a:gd name="T24" fmla="*/ 0 w 135"/>
                  <a:gd name="T25" fmla="*/ 1 h 41"/>
                  <a:gd name="T26" fmla="*/ 0 w 135"/>
                  <a:gd name="T27" fmla="*/ 1 h 41"/>
                  <a:gd name="T28" fmla="*/ 0 w 135"/>
                  <a:gd name="T29" fmla="*/ 1 h 41"/>
                  <a:gd name="T30" fmla="*/ 0 w 135"/>
                  <a:gd name="T31" fmla="*/ 1 h 41"/>
                  <a:gd name="T32" fmla="*/ 0 w 135"/>
                  <a:gd name="T33" fmla="*/ 1 h 41"/>
                  <a:gd name="T34" fmla="*/ 0 w 135"/>
                  <a:gd name="T35" fmla="*/ 1 h 41"/>
                  <a:gd name="T36" fmla="*/ 0 w 135"/>
                  <a:gd name="T37" fmla="*/ 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41"/>
                  <a:gd name="T59" fmla="*/ 135 w 13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41">
                    <a:moveTo>
                      <a:pt x="135" y="1"/>
                    </a:moveTo>
                    <a:lnTo>
                      <a:pt x="118" y="0"/>
                    </a:lnTo>
                    <a:lnTo>
                      <a:pt x="98" y="0"/>
                    </a:lnTo>
                    <a:lnTo>
                      <a:pt x="76" y="0"/>
                    </a:lnTo>
                    <a:lnTo>
                      <a:pt x="54" y="0"/>
                    </a:lnTo>
                    <a:lnTo>
                      <a:pt x="34" y="1"/>
                    </a:lnTo>
                    <a:lnTo>
                      <a:pt x="20" y="2"/>
                    </a:lnTo>
                    <a:lnTo>
                      <a:pt x="0" y="19"/>
                    </a:lnTo>
                    <a:lnTo>
                      <a:pt x="16" y="41"/>
                    </a:lnTo>
                    <a:lnTo>
                      <a:pt x="26" y="9"/>
                    </a:lnTo>
                    <a:lnTo>
                      <a:pt x="31" y="24"/>
                    </a:lnTo>
                    <a:lnTo>
                      <a:pt x="25" y="35"/>
                    </a:lnTo>
                    <a:lnTo>
                      <a:pt x="36" y="33"/>
                    </a:lnTo>
                    <a:lnTo>
                      <a:pt x="54" y="32"/>
                    </a:lnTo>
                    <a:lnTo>
                      <a:pt x="76" y="32"/>
                    </a:lnTo>
                    <a:lnTo>
                      <a:pt x="98" y="32"/>
                    </a:lnTo>
                    <a:lnTo>
                      <a:pt x="118" y="32"/>
                    </a:lnTo>
                    <a:lnTo>
                      <a:pt x="132" y="33"/>
                    </a:lnTo>
                    <a:lnTo>
                      <a:pt x="135" y="1"/>
                    </a:lnTo>
                    <a:close/>
                  </a:path>
                </a:pathLst>
              </a:custGeom>
              <a:solidFill>
                <a:srgbClr val="000000"/>
              </a:solidFill>
              <a:ln w="9525">
                <a:noFill/>
                <a:round/>
              </a:ln>
            </p:spPr>
            <p:txBody>
              <a:bodyPr/>
              <a:lstStyle/>
              <a:p>
                <a:endParaRPr lang="zh-CN" altLang="en-US"/>
              </a:p>
            </p:txBody>
          </p:sp>
          <p:sp>
            <p:nvSpPr>
              <p:cNvPr id="32899" name="Freeform 1148"/>
              <p:cNvSpPr/>
              <p:nvPr/>
            </p:nvSpPr>
            <p:spPr bwMode="auto">
              <a:xfrm>
                <a:off x="4484" y="2069"/>
                <a:ext cx="8" cy="16"/>
              </a:xfrm>
              <a:custGeom>
                <a:avLst/>
                <a:gdLst>
                  <a:gd name="T0" fmla="*/ 0 w 17"/>
                  <a:gd name="T1" fmla="*/ 1 h 32"/>
                  <a:gd name="T2" fmla="*/ 0 w 17"/>
                  <a:gd name="T3" fmla="*/ 1 h 32"/>
                  <a:gd name="T4" fmla="*/ 0 w 17"/>
                  <a:gd name="T5" fmla="*/ 1 h 32"/>
                  <a:gd name="T6" fmla="*/ 0 w 17"/>
                  <a:gd name="T7" fmla="*/ 1 h 32"/>
                  <a:gd name="T8" fmla="*/ 0 w 17"/>
                  <a:gd name="T9" fmla="*/ 0 h 32"/>
                  <a:gd name="T10" fmla="*/ 0 w 17"/>
                  <a:gd name="T11" fmla="*/ 1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32"/>
                    </a:moveTo>
                    <a:lnTo>
                      <a:pt x="12" y="28"/>
                    </a:lnTo>
                    <a:lnTo>
                      <a:pt x="17" y="18"/>
                    </a:lnTo>
                    <a:lnTo>
                      <a:pt x="14" y="5"/>
                    </a:lnTo>
                    <a:lnTo>
                      <a:pt x="3" y="0"/>
                    </a:lnTo>
                    <a:lnTo>
                      <a:pt x="0" y="32"/>
                    </a:lnTo>
                    <a:close/>
                  </a:path>
                </a:pathLst>
              </a:custGeom>
              <a:solidFill>
                <a:srgbClr val="000000"/>
              </a:solidFill>
              <a:ln w="9525">
                <a:noFill/>
                <a:round/>
              </a:ln>
            </p:spPr>
            <p:txBody>
              <a:bodyPr/>
              <a:lstStyle/>
              <a:p>
                <a:endParaRPr lang="zh-CN" altLang="en-US"/>
              </a:p>
            </p:txBody>
          </p:sp>
          <p:sp>
            <p:nvSpPr>
              <p:cNvPr id="32900" name="Freeform 1149"/>
              <p:cNvSpPr/>
              <p:nvPr/>
            </p:nvSpPr>
            <p:spPr bwMode="auto">
              <a:xfrm>
                <a:off x="4448" y="1829"/>
                <a:ext cx="15" cy="8"/>
              </a:xfrm>
              <a:custGeom>
                <a:avLst/>
                <a:gdLst>
                  <a:gd name="T0" fmla="*/ 0 w 31"/>
                  <a:gd name="T1" fmla="*/ 1 h 16"/>
                  <a:gd name="T2" fmla="*/ 0 w 31"/>
                  <a:gd name="T3" fmla="*/ 1 h 16"/>
                  <a:gd name="T4" fmla="*/ 0 w 31"/>
                  <a:gd name="T5" fmla="*/ 0 h 16"/>
                  <a:gd name="T6" fmla="*/ 0 w 31"/>
                  <a:gd name="T7" fmla="*/ 1 h 16"/>
                  <a:gd name="T8" fmla="*/ 0 w 31"/>
                  <a:gd name="T9" fmla="*/ 1 h 16"/>
                  <a:gd name="T10" fmla="*/ 0 w 31"/>
                  <a:gd name="T11" fmla="*/ 1 h 16"/>
                  <a:gd name="T12" fmla="*/ 0 60000 65536"/>
                  <a:gd name="T13" fmla="*/ 0 60000 65536"/>
                  <a:gd name="T14" fmla="*/ 0 60000 65536"/>
                  <a:gd name="T15" fmla="*/ 0 60000 65536"/>
                  <a:gd name="T16" fmla="*/ 0 60000 65536"/>
                  <a:gd name="T17" fmla="*/ 0 60000 65536"/>
                  <a:gd name="T18" fmla="*/ 0 w 31"/>
                  <a:gd name="T19" fmla="*/ 0 h 16"/>
                  <a:gd name="T20" fmla="*/ 31 w 3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1" h="16">
                    <a:moveTo>
                      <a:pt x="31" y="16"/>
                    </a:moveTo>
                    <a:lnTo>
                      <a:pt x="26" y="4"/>
                    </a:lnTo>
                    <a:lnTo>
                      <a:pt x="16" y="0"/>
                    </a:lnTo>
                    <a:lnTo>
                      <a:pt x="6" y="4"/>
                    </a:lnTo>
                    <a:lnTo>
                      <a:pt x="0" y="16"/>
                    </a:lnTo>
                    <a:lnTo>
                      <a:pt x="31" y="16"/>
                    </a:lnTo>
                    <a:close/>
                  </a:path>
                </a:pathLst>
              </a:custGeom>
              <a:solidFill>
                <a:srgbClr val="000000"/>
              </a:solidFill>
              <a:ln w="9525">
                <a:noFill/>
                <a:round/>
              </a:ln>
            </p:spPr>
            <p:txBody>
              <a:bodyPr/>
              <a:lstStyle/>
              <a:p>
                <a:endParaRPr lang="zh-CN" altLang="en-US"/>
              </a:p>
            </p:txBody>
          </p:sp>
          <p:sp>
            <p:nvSpPr>
              <p:cNvPr id="32901" name="Freeform 1150"/>
              <p:cNvSpPr/>
              <p:nvPr/>
            </p:nvSpPr>
            <p:spPr bwMode="auto">
              <a:xfrm>
                <a:off x="4448" y="1837"/>
                <a:ext cx="72" cy="136"/>
              </a:xfrm>
              <a:custGeom>
                <a:avLst/>
                <a:gdLst>
                  <a:gd name="T0" fmla="*/ 0 w 145"/>
                  <a:gd name="T1" fmla="*/ 1 h 271"/>
                  <a:gd name="T2" fmla="*/ 0 w 145"/>
                  <a:gd name="T3" fmla="*/ 1 h 271"/>
                  <a:gd name="T4" fmla="*/ 0 w 145"/>
                  <a:gd name="T5" fmla="*/ 1 h 271"/>
                  <a:gd name="T6" fmla="*/ 0 w 145"/>
                  <a:gd name="T7" fmla="*/ 1 h 271"/>
                  <a:gd name="T8" fmla="*/ 0 w 145"/>
                  <a:gd name="T9" fmla="*/ 1 h 271"/>
                  <a:gd name="T10" fmla="*/ 0 w 145"/>
                  <a:gd name="T11" fmla="*/ 1 h 271"/>
                  <a:gd name="T12" fmla="*/ 0 w 145"/>
                  <a:gd name="T13" fmla="*/ 1 h 271"/>
                  <a:gd name="T14" fmla="*/ 0 w 145"/>
                  <a:gd name="T15" fmla="*/ 1 h 271"/>
                  <a:gd name="T16" fmla="*/ 0 w 145"/>
                  <a:gd name="T17" fmla="*/ 1 h 271"/>
                  <a:gd name="T18" fmla="*/ 0 w 145"/>
                  <a:gd name="T19" fmla="*/ 1 h 271"/>
                  <a:gd name="T20" fmla="*/ 0 w 145"/>
                  <a:gd name="T21" fmla="*/ 1 h 271"/>
                  <a:gd name="T22" fmla="*/ 0 w 145"/>
                  <a:gd name="T23" fmla="*/ 1 h 271"/>
                  <a:gd name="T24" fmla="*/ 0 w 145"/>
                  <a:gd name="T25" fmla="*/ 1 h 271"/>
                  <a:gd name="T26" fmla="*/ 0 w 145"/>
                  <a:gd name="T27" fmla="*/ 1 h 271"/>
                  <a:gd name="T28" fmla="*/ 0 w 145"/>
                  <a:gd name="T29" fmla="*/ 1 h 271"/>
                  <a:gd name="T30" fmla="*/ 0 w 145"/>
                  <a:gd name="T31" fmla="*/ 1 h 271"/>
                  <a:gd name="T32" fmla="*/ 0 w 145"/>
                  <a:gd name="T33" fmla="*/ 0 h 271"/>
                  <a:gd name="T34" fmla="*/ 0 w 145"/>
                  <a:gd name="T35" fmla="*/ 0 h 271"/>
                  <a:gd name="T36" fmla="*/ 0 w 145"/>
                  <a:gd name="T37" fmla="*/ 1 h 271"/>
                  <a:gd name="T38" fmla="*/ 0 w 145"/>
                  <a:gd name="T39" fmla="*/ 1 h 271"/>
                  <a:gd name="T40" fmla="*/ 0 w 145"/>
                  <a:gd name="T41" fmla="*/ 1 h 271"/>
                  <a:gd name="T42" fmla="*/ 0 w 145"/>
                  <a:gd name="T43" fmla="*/ 1 h 271"/>
                  <a:gd name="T44" fmla="*/ 0 w 145"/>
                  <a:gd name="T45" fmla="*/ 1 h 271"/>
                  <a:gd name="T46" fmla="*/ 0 w 145"/>
                  <a:gd name="T47" fmla="*/ 1 h 271"/>
                  <a:gd name="T48" fmla="*/ 0 w 145"/>
                  <a:gd name="T49" fmla="*/ 1 h 271"/>
                  <a:gd name="T50" fmla="*/ 0 w 145"/>
                  <a:gd name="T51" fmla="*/ 1 h 271"/>
                  <a:gd name="T52" fmla="*/ 0 w 145"/>
                  <a:gd name="T53" fmla="*/ 1 h 271"/>
                  <a:gd name="T54" fmla="*/ 0 w 145"/>
                  <a:gd name="T55" fmla="*/ 1 h 271"/>
                  <a:gd name="T56" fmla="*/ 0 w 145"/>
                  <a:gd name="T57" fmla="*/ 1 h 271"/>
                  <a:gd name="T58" fmla="*/ 0 w 145"/>
                  <a:gd name="T59" fmla="*/ 1 h 271"/>
                  <a:gd name="T60" fmla="*/ 0 w 145"/>
                  <a:gd name="T61" fmla="*/ 1 h 271"/>
                  <a:gd name="T62" fmla="*/ 0 w 145"/>
                  <a:gd name="T63" fmla="*/ 1 h 271"/>
                  <a:gd name="T64" fmla="*/ 0 w 145"/>
                  <a:gd name="T65" fmla="*/ 1 h 271"/>
                  <a:gd name="T66" fmla="*/ 0 w 145"/>
                  <a:gd name="T67" fmla="*/ 1 h 271"/>
                  <a:gd name="T68" fmla="*/ 0 w 145"/>
                  <a:gd name="T69" fmla="*/ 1 h 2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271"/>
                  <a:gd name="T107" fmla="*/ 145 w 145"/>
                  <a:gd name="T108" fmla="*/ 271 h 2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271">
                    <a:moveTo>
                      <a:pt x="145" y="244"/>
                    </a:moveTo>
                    <a:lnTo>
                      <a:pt x="140" y="240"/>
                    </a:lnTo>
                    <a:lnTo>
                      <a:pt x="133" y="231"/>
                    </a:lnTo>
                    <a:lnTo>
                      <a:pt x="125" y="217"/>
                    </a:lnTo>
                    <a:lnTo>
                      <a:pt x="116" y="203"/>
                    </a:lnTo>
                    <a:lnTo>
                      <a:pt x="107" y="187"/>
                    </a:lnTo>
                    <a:lnTo>
                      <a:pt x="96" y="168"/>
                    </a:lnTo>
                    <a:lnTo>
                      <a:pt x="86" y="148"/>
                    </a:lnTo>
                    <a:lnTo>
                      <a:pt x="77" y="129"/>
                    </a:lnTo>
                    <a:lnTo>
                      <a:pt x="67" y="107"/>
                    </a:lnTo>
                    <a:lnTo>
                      <a:pt x="58" y="87"/>
                    </a:lnTo>
                    <a:lnTo>
                      <a:pt x="50" y="68"/>
                    </a:lnTo>
                    <a:lnTo>
                      <a:pt x="44" y="50"/>
                    </a:lnTo>
                    <a:lnTo>
                      <a:pt x="39" y="33"/>
                    </a:lnTo>
                    <a:lnTo>
                      <a:pt x="35" y="19"/>
                    </a:lnTo>
                    <a:lnTo>
                      <a:pt x="32" y="8"/>
                    </a:lnTo>
                    <a:lnTo>
                      <a:pt x="31" y="0"/>
                    </a:lnTo>
                    <a:lnTo>
                      <a:pt x="0" y="0"/>
                    </a:lnTo>
                    <a:lnTo>
                      <a:pt x="2" y="13"/>
                    </a:lnTo>
                    <a:lnTo>
                      <a:pt x="4" y="27"/>
                    </a:lnTo>
                    <a:lnTo>
                      <a:pt x="8" y="44"/>
                    </a:lnTo>
                    <a:lnTo>
                      <a:pt x="16" y="60"/>
                    </a:lnTo>
                    <a:lnTo>
                      <a:pt x="22" y="79"/>
                    </a:lnTo>
                    <a:lnTo>
                      <a:pt x="30" y="101"/>
                    </a:lnTo>
                    <a:lnTo>
                      <a:pt x="39" y="121"/>
                    </a:lnTo>
                    <a:lnTo>
                      <a:pt x="49" y="142"/>
                    </a:lnTo>
                    <a:lnTo>
                      <a:pt x="58" y="164"/>
                    </a:lnTo>
                    <a:lnTo>
                      <a:pt x="68" y="184"/>
                    </a:lnTo>
                    <a:lnTo>
                      <a:pt x="78" y="203"/>
                    </a:lnTo>
                    <a:lnTo>
                      <a:pt x="90" y="221"/>
                    </a:lnTo>
                    <a:lnTo>
                      <a:pt x="99" y="236"/>
                    </a:lnTo>
                    <a:lnTo>
                      <a:pt x="108" y="250"/>
                    </a:lnTo>
                    <a:lnTo>
                      <a:pt x="117" y="262"/>
                    </a:lnTo>
                    <a:lnTo>
                      <a:pt x="127" y="271"/>
                    </a:lnTo>
                    <a:lnTo>
                      <a:pt x="145" y="244"/>
                    </a:lnTo>
                    <a:close/>
                  </a:path>
                </a:pathLst>
              </a:custGeom>
              <a:solidFill>
                <a:srgbClr val="000000"/>
              </a:solidFill>
              <a:ln w="9525">
                <a:noFill/>
                <a:round/>
              </a:ln>
            </p:spPr>
            <p:txBody>
              <a:bodyPr/>
              <a:lstStyle/>
              <a:p>
                <a:endParaRPr lang="zh-CN" altLang="en-US"/>
              </a:p>
            </p:txBody>
          </p:sp>
          <p:sp>
            <p:nvSpPr>
              <p:cNvPr id="32902" name="Freeform 1151"/>
              <p:cNvSpPr/>
              <p:nvPr/>
            </p:nvSpPr>
            <p:spPr bwMode="auto">
              <a:xfrm>
                <a:off x="4511" y="1959"/>
                <a:ext cx="12" cy="15"/>
              </a:xfrm>
              <a:custGeom>
                <a:avLst/>
                <a:gdLst>
                  <a:gd name="T0" fmla="*/ 0 w 24"/>
                  <a:gd name="T1" fmla="*/ 1 h 30"/>
                  <a:gd name="T2" fmla="*/ 1 w 24"/>
                  <a:gd name="T3" fmla="*/ 1 h 30"/>
                  <a:gd name="T4" fmla="*/ 1 w 24"/>
                  <a:gd name="T5" fmla="*/ 1 h 30"/>
                  <a:gd name="T6" fmla="*/ 1 w 24"/>
                  <a:gd name="T7" fmla="*/ 1 h 30"/>
                  <a:gd name="T8" fmla="*/ 1 w 24"/>
                  <a:gd name="T9" fmla="*/ 0 h 30"/>
                  <a:gd name="T10" fmla="*/ 0 w 24"/>
                  <a:gd name="T11" fmla="*/ 1 h 30"/>
                  <a:gd name="T12" fmla="*/ 0 60000 65536"/>
                  <a:gd name="T13" fmla="*/ 0 60000 65536"/>
                  <a:gd name="T14" fmla="*/ 0 60000 65536"/>
                  <a:gd name="T15" fmla="*/ 0 60000 65536"/>
                  <a:gd name="T16" fmla="*/ 0 60000 65536"/>
                  <a:gd name="T17" fmla="*/ 0 60000 65536"/>
                  <a:gd name="T18" fmla="*/ 0 w 24"/>
                  <a:gd name="T19" fmla="*/ 0 h 30"/>
                  <a:gd name="T20" fmla="*/ 24 w 2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4" h="30">
                    <a:moveTo>
                      <a:pt x="0" y="27"/>
                    </a:moveTo>
                    <a:lnTo>
                      <a:pt x="13" y="30"/>
                    </a:lnTo>
                    <a:lnTo>
                      <a:pt x="22" y="23"/>
                    </a:lnTo>
                    <a:lnTo>
                      <a:pt x="24" y="11"/>
                    </a:lnTo>
                    <a:lnTo>
                      <a:pt x="18" y="0"/>
                    </a:lnTo>
                    <a:lnTo>
                      <a:pt x="0" y="27"/>
                    </a:lnTo>
                    <a:close/>
                  </a:path>
                </a:pathLst>
              </a:custGeom>
              <a:solidFill>
                <a:srgbClr val="000000"/>
              </a:solidFill>
              <a:ln w="9525">
                <a:noFill/>
                <a:round/>
              </a:ln>
            </p:spPr>
            <p:txBody>
              <a:bodyPr/>
              <a:lstStyle/>
              <a:p>
                <a:endParaRPr lang="zh-CN" altLang="en-US"/>
              </a:p>
            </p:txBody>
          </p:sp>
          <p:sp>
            <p:nvSpPr>
              <p:cNvPr id="32903" name="Freeform 1152"/>
              <p:cNvSpPr/>
              <p:nvPr/>
            </p:nvSpPr>
            <p:spPr bwMode="auto">
              <a:xfrm>
                <a:off x="4388" y="1971"/>
                <a:ext cx="34" cy="92"/>
              </a:xfrm>
              <a:custGeom>
                <a:avLst/>
                <a:gdLst>
                  <a:gd name="T0" fmla="*/ 1 w 67"/>
                  <a:gd name="T1" fmla="*/ 0 h 184"/>
                  <a:gd name="T2" fmla="*/ 1 w 67"/>
                  <a:gd name="T3" fmla="*/ 1 h 184"/>
                  <a:gd name="T4" fmla="*/ 1 w 67"/>
                  <a:gd name="T5" fmla="*/ 1 h 184"/>
                  <a:gd name="T6" fmla="*/ 1 w 67"/>
                  <a:gd name="T7" fmla="*/ 1 h 184"/>
                  <a:gd name="T8" fmla="*/ 1 w 67"/>
                  <a:gd name="T9" fmla="*/ 1 h 184"/>
                  <a:gd name="T10" fmla="*/ 1 w 67"/>
                  <a:gd name="T11" fmla="*/ 1 h 184"/>
                  <a:gd name="T12" fmla="*/ 1 w 67"/>
                  <a:gd name="T13" fmla="*/ 1 h 184"/>
                  <a:gd name="T14" fmla="*/ 1 w 67"/>
                  <a:gd name="T15" fmla="*/ 1 h 184"/>
                  <a:gd name="T16" fmla="*/ 1 w 67"/>
                  <a:gd name="T17" fmla="*/ 1 h 184"/>
                  <a:gd name="T18" fmla="*/ 1 w 67"/>
                  <a:gd name="T19" fmla="*/ 1 h 184"/>
                  <a:gd name="T20" fmla="*/ 1 w 67"/>
                  <a:gd name="T21" fmla="*/ 1 h 184"/>
                  <a:gd name="T22" fmla="*/ 1 w 67"/>
                  <a:gd name="T23" fmla="*/ 1 h 184"/>
                  <a:gd name="T24" fmla="*/ 1 w 67"/>
                  <a:gd name="T25" fmla="*/ 1 h 184"/>
                  <a:gd name="T26" fmla="*/ 1 w 67"/>
                  <a:gd name="T27" fmla="*/ 1 h 184"/>
                  <a:gd name="T28" fmla="*/ 1 w 67"/>
                  <a:gd name="T29" fmla="*/ 1 h 184"/>
                  <a:gd name="T30" fmla="*/ 1 w 67"/>
                  <a:gd name="T31" fmla="*/ 1 h 184"/>
                  <a:gd name="T32" fmla="*/ 1 w 67"/>
                  <a:gd name="T33" fmla="*/ 1 h 184"/>
                  <a:gd name="T34" fmla="*/ 1 w 67"/>
                  <a:gd name="T35" fmla="*/ 1 h 184"/>
                  <a:gd name="T36" fmla="*/ 1 w 67"/>
                  <a:gd name="T37" fmla="*/ 1 h 184"/>
                  <a:gd name="T38" fmla="*/ 1 w 67"/>
                  <a:gd name="T39" fmla="*/ 1 h 184"/>
                  <a:gd name="T40" fmla="*/ 1 w 67"/>
                  <a:gd name="T41" fmla="*/ 1 h 184"/>
                  <a:gd name="T42" fmla="*/ 1 w 67"/>
                  <a:gd name="T43" fmla="*/ 1 h 184"/>
                  <a:gd name="T44" fmla="*/ 1 w 67"/>
                  <a:gd name="T45" fmla="*/ 1 h 184"/>
                  <a:gd name="T46" fmla="*/ 0 w 67"/>
                  <a:gd name="T47" fmla="*/ 1 h 184"/>
                  <a:gd name="T48" fmla="*/ 1 w 67"/>
                  <a:gd name="T49" fmla="*/ 1 h 184"/>
                  <a:gd name="T50" fmla="*/ 1 w 67"/>
                  <a:gd name="T51" fmla="*/ 1 h 184"/>
                  <a:gd name="T52" fmla="*/ 1 w 67"/>
                  <a:gd name="T53" fmla="*/ 1 h 184"/>
                  <a:gd name="T54" fmla="*/ 1 w 67"/>
                  <a:gd name="T55" fmla="*/ 1 h 184"/>
                  <a:gd name="T56" fmla="*/ 1 w 67"/>
                  <a:gd name="T57" fmla="*/ 1 h 184"/>
                  <a:gd name="T58" fmla="*/ 1 w 67"/>
                  <a:gd name="T59" fmla="*/ 1 h 184"/>
                  <a:gd name="T60" fmla="*/ 1 w 67"/>
                  <a:gd name="T61" fmla="*/ 1 h 184"/>
                  <a:gd name="T62" fmla="*/ 1 w 67"/>
                  <a:gd name="T63" fmla="*/ 1 h 184"/>
                  <a:gd name="T64" fmla="*/ 1 w 67"/>
                  <a:gd name="T65" fmla="*/ 0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84"/>
                  <a:gd name="T101" fmla="*/ 67 w 67"/>
                  <a:gd name="T102" fmla="*/ 184 h 1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84">
                    <a:moveTo>
                      <a:pt x="44" y="0"/>
                    </a:moveTo>
                    <a:lnTo>
                      <a:pt x="50" y="3"/>
                    </a:lnTo>
                    <a:lnTo>
                      <a:pt x="55" y="8"/>
                    </a:lnTo>
                    <a:lnTo>
                      <a:pt x="61" y="18"/>
                    </a:lnTo>
                    <a:lnTo>
                      <a:pt x="63" y="30"/>
                    </a:lnTo>
                    <a:lnTo>
                      <a:pt x="66" y="43"/>
                    </a:lnTo>
                    <a:lnTo>
                      <a:pt x="67" y="59"/>
                    </a:lnTo>
                    <a:lnTo>
                      <a:pt x="67" y="77"/>
                    </a:lnTo>
                    <a:lnTo>
                      <a:pt x="66" y="95"/>
                    </a:lnTo>
                    <a:lnTo>
                      <a:pt x="64" y="114"/>
                    </a:lnTo>
                    <a:lnTo>
                      <a:pt x="61" y="132"/>
                    </a:lnTo>
                    <a:lnTo>
                      <a:pt x="57" y="146"/>
                    </a:lnTo>
                    <a:lnTo>
                      <a:pt x="52" y="160"/>
                    </a:lnTo>
                    <a:lnTo>
                      <a:pt x="45" y="171"/>
                    </a:lnTo>
                    <a:lnTo>
                      <a:pt x="39" y="179"/>
                    </a:lnTo>
                    <a:lnTo>
                      <a:pt x="32" y="183"/>
                    </a:lnTo>
                    <a:lnTo>
                      <a:pt x="25" y="184"/>
                    </a:lnTo>
                    <a:lnTo>
                      <a:pt x="18" y="181"/>
                    </a:lnTo>
                    <a:lnTo>
                      <a:pt x="13" y="175"/>
                    </a:lnTo>
                    <a:lnTo>
                      <a:pt x="9" y="167"/>
                    </a:lnTo>
                    <a:lnTo>
                      <a:pt x="6" y="154"/>
                    </a:lnTo>
                    <a:lnTo>
                      <a:pt x="3" y="141"/>
                    </a:lnTo>
                    <a:lnTo>
                      <a:pt x="2" y="125"/>
                    </a:lnTo>
                    <a:lnTo>
                      <a:pt x="0" y="107"/>
                    </a:lnTo>
                    <a:lnTo>
                      <a:pt x="2" y="89"/>
                    </a:lnTo>
                    <a:lnTo>
                      <a:pt x="4" y="70"/>
                    </a:lnTo>
                    <a:lnTo>
                      <a:pt x="8" y="54"/>
                    </a:lnTo>
                    <a:lnTo>
                      <a:pt x="13" y="38"/>
                    </a:lnTo>
                    <a:lnTo>
                      <a:pt x="18" y="24"/>
                    </a:lnTo>
                    <a:lnTo>
                      <a:pt x="24" y="14"/>
                    </a:lnTo>
                    <a:lnTo>
                      <a:pt x="30" y="5"/>
                    </a:lnTo>
                    <a:lnTo>
                      <a:pt x="36" y="1"/>
                    </a:lnTo>
                    <a:lnTo>
                      <a:pt x="44" y="0"/>
                    </a:lnTo>
                    <a:close/>
                  </a:path>
                </a:pathLst>
              </a:custGeom>
              <a:solidFill>
                <a:srgbClr val="000000"/>
              </a:solidFill>
              <a:ln w="9525">
                <a:noFill/>
                <a:round/>
              </a:ln>
            </p:spPr>
            <p:txBody>
              <a:bodyPr/>
              <a:lstStyle/>
              <a:p>
                <a:endParaRPr lang="zh-CN" altLang="en-US"/>
              </a:p>
            </p:txBody>
          </p:sp>
          <p:sp>
            <p:nvSpPr>
              <p:cNvPr id="32904" name="Freeform 1153"/>
              <p:cNvSpPr/>
              <p:nvPr/>
            </p:nvSpPr>
            <p:spPr bwMode="auto">
              <a:xfrm>
                <a:off x="4409" y="1962"/>
                <a:ext cx="20" cy="57"/>
              </a:xfrm>
              <a:custGeom>
                <a:avLst/>
                <a:gdLst>
                  <a:gd name="T0" fmla="*/ 0 w 41"/>
                  <a:gd name="T1" fmla="*/ 1 h 113"/>
                  <a:gd name="T2" fmla="*/ 0 w 41"/>
                  <a:gd name="T3" fmla="*/ 1 h 113"/>
                  <a:gd name="T4" fmla="*/ 0 w 41"/>
                  <a:gd name="T5" fmla="*/ 1 h 113"/>
                  <a:gd name="T6" fmla="*/ 0 w 41"/>
                  <a:gd name="T7" fmla="*/ 1 h 113"/>
                  <a:gd name="T8" fmla="*/ 0 w 41"/>
                  <a:gd name="T9" fmla="*/ 1 h 113"/>
                  <a:gd name="T10" fmla="*/ 0 w 41"/>
                  <a:gd name="T11" fmla="*/ 1 h 113"/>
                  <a:gd name="T12" fmla="*/ 0 w 41"/>
                  <a:gd name="T13" fmla="*/ 1 h 113"/>
                  <a:gd name="T14" fmla="*/ 0 w 41"/>
                  <a:gd name="T15" fmla="*/ 1 h 113"/>
                  <a:gd name="T16" fmla="*/ 0 w 41"/>
                  <a:gd name="T17" fmla="*/ 1 h 113"/>
                  <a:gd name="T18" fmla="*/ 0 w 41"/>
                  <a:gd name="T19" fmla="*/ 0 h 113"/>
                  <a:gd name="T20" fmla="*/ 0 w 41"/>
                  <a:gd name="T21" fmla="*/ 1 h 113"/>
                  <a:gd name="T22" fmla="*/ 0 w 41"/>
                  <a:gd name="T23" fmla="*/ 1 h 113"/>
                  <a:gd name="T24" fmla="*/ 0 w 41"/>
                  <a:gd name="T25" fmla="*/ 1 h 113"/>
                  <a:gd name="T26" fmla="*/ 0 w 41"/>
                  <a:gd name="T27" fmla="*/ 1 h 113"/>
                  <a:gd name="T28" fmla="*/ 0 w 41"/>
                  <a:gd name="T29" fmla="*/ 1 h 113"/>
                  <a:gd name="T30" fmla="*/ 0 w 41"/>
                  <a:gd name="T31" fmla="*/ 1 h 113"/>
                  <a:gd name="T32" fmla="*/ 0 w 41"/>
                  <a:gd name="T33" fmla="*/ 1 h 113"/>
                  <a:gd name="T34" fmla="*/ 0 w 41"/>
                  <a:gd name="T35" fmla="*/ 1 h 113"/>
                  <a:gd name="T36" fmla="*/ 0 w 41"/>
                  <a:gd name="T37" fmla="*/ 1 h 113"/>
                  <a:gd name="T38" fmla="*/ 0 w 41"/>
                  <a:gd name="T39" fmla="*/ 1 h 113"/>
                  <a:gd name="T40" fmla="*/ 0 w 41"/>
                  <a:gd name="T41" fmla="*/ 1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3"/>
                  <a:gd name="T65" fmla="*/ 41 w 41"/>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3">
                    <a:moveTo>
                      <a:pt x="40" y="113"/>
                    </a:moveTo>
                    <a:lnTo>
                      <a:pt x="40" y="113"/>
                    </a:lnTo>
                    <a:lnTo>
                      <a:pt x="41" y="94"/>
                    </a:lnTo>
                    <a:lnTo>
                      <a:pt x="41" y="74"/>
                    </a:lnTo>
                    <a:lnTo>
                      <a:pt x="40" y="56"/>
                    </a:lnTo>
                    <a:lnTo>
                      <a:pt x="38" y="43"/>
                    </a:lnTo>
                    <a:lnTo>
                      <a:pt x="35" y="28"/>
                    </a:lnTo>
                    <a:lnTo>
                      <a:pt x="27" y="15"/>
                    </a:lnTo>
                    <a:lnTo>
                      <a:pt x="18" y="5"/>
                    </a:lnTo>
                    <a:lnTo>
                      <a:pt x="4" y="0"/>
                    </a:lnTo>
                    <a:lnTo>
                      <a:pt x="2" y="32"/>
                    </a:lnTo>
                    <a:lnTo>
                      <a:pt x="0" y="32"/>
                    </a:lnTo>
                    <a:lnTo>
                      <a:pt x="2" y="34"/>
                    </a:lnTo>
                    <a:lnTo>
                      <a:pt x="4" y="39"/>
                    </a:lnTo>
                    <a:lnTo>
                      <a:pt x="7" y="48"/>
                    </a:lnTo>
                    <a:lnTo>
                      <a:pt x="9" y="62"/>
                    </a:lnTo>
                    <a:lnTo>
                      <a:pt x="11" y="76"/>
                    </a:lnTo>
                    <a:lnTo>
                      <a:pt x="11" y="91"/>
                    </a:lnTo>
                    <a:lnTo>
                      <a:pt x="9" y="110"/>
                    </a:lnTo>
                    <a:lnTo>
                      <a:pt x="40" y="113"/>
                    </a:lnTo>
                    <a:close/>
                  </a:path>
                </a:pathLst>
              </a:custGeom>
              <a:solidFill>
                <a:srgbClr val="000000"/>
              </a:solidFill>
              <a:ln w="9525">
                <a:noFill/>
                <a:round/>
              </a:ln>
            </p:spPr>
            <p:txBody>
              <a:bodyPr/>
              <a:lstStyle/>
              <a:p>
                <a:endParaRPr lang="zh-CN" altLang="en-US"/>
              </a:p>
            </p:txBody>
          </p:sp>
          <p:sp>
            <p:nvSpPr>
              <p:cNvPr id="32905" name="Freeform 1154"/>
              <p:cNvSpPr/>
              <p:nvPr/>
            </p:nvSpPr>
            <p:spPr bwMode="auto">
              <a:xfrm>
                <a:off x="4399" y="2018"/>
                <a:ext cx="30" cy="53"/>
              </a:xfrm>
              <a:custGeom>
                <a:avLst/>
                <a:gdLst>
                  <a:gd name="T0" fmla="*/ 0 w 59"/>
                  <a:gd name="T1" fmla="*/ 1 h 106"/>
                  <a:gd name="T2" fmla="*/ 1 w 59"/>
                  <a:gd name="T3" fmla="*/ 1 h 106"/>
                  <a:gd name="T4" fmla="*/ 1 w 59"/>
                  <a:gd name="T5" fmla="*/ 1 h 106"/>
                  <a:gd name="T6" fmla="*/ 1 w 59"/>
                  <a:gd name="T7" fmla="*/ 1 h 106"/>
                  <a:gd name="T8" fmla="*/ 1 w 59"/>
                  <a:gd name="T9" fmla="*/ 1 h 106"/>
                  <a:gd name="T10" fmla="*/ 1 w 59"/>
                  <a:gd name="T11" fmla="*/ 1 h 106"/>
                  <a:gd name="T12" fmla="*/ 1 w 59"/>
                  <a:gd name="T13" fmla="*/ 1 h 106"/>
                  <a:gd name="T14" fmla="*/ 1 w 59"/>
                  <a:gd name="T15" fmla="*/ 1 h 106"/>
                  <a:gd name="T16" fmla="*/ 1 w 59"/>
                  <a:gd name="T17" fmla="*/ 1 h 106"/>
                  <a:gd name="T18" fmla="*/ 1 w 59"/>
                  <a:gd name="T19" fmla="*/ 1 h 106"/>
                  <a:gd name="T20" fmla="*/ 1 w 59"/>
                  <a:gd name="T21" fmla="*/ 0 h 106"/>
                  <a:gd name="T22" fmla="*/ 1 w 59"/>
                  <a:gd name="T23" fmla="*/ 1 h 106"/>
                  <a:gd name="T24" fmla="*/ 1 w 59"/>
                  <a:gd name="T25" fmla="*/ 1 h 106"/>
                  <a:gd name="T26" fmla="*/ 1 w 59"/>
                  <a:gd name="T27" fmla="*/ 1 h 106"/>
                  <a:gd name="T28" fmla="*/ 1 w 59"/>
                  <a:gd name="T29" fmla="*/ 1 h 106"/>
                  <a:gd name="T30" fmla="*/ 1 w 59"/>
                  <a:gd name="T31" fmla="*/ 1 h 106"/>
                  <a:gd name="T32" fmla="*/ 1 w 59"/>
                  <a:gd name="T33" fmla="*/ 1 h 106"/>
                  <a:gd name="T34" fmla="*/ 1 w 59"/>
                  <a:gd name="T35" fmla="*/ 1 h 106"/>
                  <a:gd name="T36" fmla="*/ 1 w 59"/>
                  <a:gd name="T37" fmla="*/ 1 h 106"/>
                  <a:gd name="T38" fmla="*/ 1 w 59"/>
                  <a:gd name="T39" fmla="*/ 1 h 106"/>
                  <a:gd name="T40" fmla="*/ 0 w 59"/>
                  <a:gd name="T41" fmla="*/ 1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06"/>
                  <a:gd name="T65" fmla="*/ 59 w 5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06">
                    <a:moveTo>
                      <a:pt x="0" y="106"/>
                    </a:moveTo>
                    <a:lnTo>
                      <a:pt x="2" y="106"/>
                    </a:lnTo>
                    <a:lnTo>
                      <a:pt x="16" y="105"/>
                    </a:lnTo>
                    <a:lnTo>
                      <a:pt x="27" y="97"/>
                    </a:lnTo>
                    <a:lnTo>
                      <a:pt x="36" y="86"/>
                    </a:lnTo>
                    <a:lnTo>
                      <a:pt x="44" y="73"/>
                    </a:lnTo>
                    <a:lnTo>
                      <a:pt x="50" y="58"/>
                    </a:lnTo>
                    <a:lnTo>
                      <a:pt x="54" y="42"/>
                    </a:lnTo>
                    <a:lnTo>
                      <a:pt x="58" y="23"/>
                    </a:lnTo>
                    <a:lnTo>
                      <a:pt x="59" y="3"/>
                    </a:lnTo>
                    <a:lnTo>
                      <a:pt x="28" y="0"/>
                    </a:lnTo>
                    <a:lnTo>
                      <a:pt x="27" y="18"/>
                    </a:lnTo>
                    <a:lnTo>
                      <a:pt x="23" y="34"/>
                    </a:lnTo>
                    <a:lnTo>
                      <a:pt x="19" y="47"/>
                    </a:lnTo>
                    <a:lnTo>
                      <a:pt x="16" y="59"/>
                    </a:lnTo>
                    <a:lnTo>
                      <a:pt x="10" y="67"/>
                    </a:lnTo>
                    <a:lnTo>
                      <a:pt x="7" y="73"/>
                    </a:lnTo>
                    <a:lnTo>
                      <a:pt x="5" y="73"/>
                    </a:lnTo>
                    <a:lnTo>
                      <a:pt x="4" y="74"/>
                    </a:lnTo>
                    <a:lnTo>
                      <a:pt x="5" y="74"/>
                    </a:lnTo>
                    <a:lnTo>
                      <a:pt x="0" y="106"/>
                    </a:lnTo>
                    <a:close/>
                  </a:path>
                </a:pathLst>
              </a:custGeom>
              <a:solidFill>
                <a:srgbClr val="000000"/>
              </a:solidFill>
              <a:ln w="9525">
                <a:noFill/>
                <a:round/>
              </a:ln>
            </p:spPr>
            <p:txBody>
              <a:bodyPr/>
              <a:lstStyle/>
              <a:p>
                <a:endParaRPr lang="zh-CN" altLang="en-US"/>
              </a:p>
            </p:txBody>
          </p:sp>
          <p:sp>
            <p:nvSpPr>
              <p:cNvPr id="32906" name="Freeform 1155"/>
              <p:cNvSpPr/>
              <p:nvPr/>
            </p:nvSpPr>
            <p:spPr bwMode="auto">
              <a:xfrm>
                <a:off x="4381" y="2014"/>
                <a:ext cx="21" cy="57"/>
              </a:xfrm>
              <a:custGeom>
                <a:avLst/>
                <a:gdLst>
                  <a:gd name="T0" fmla="*/ 1 w 42"/>
                  <a:gd name="T1" fmla="*/ 0 h 114"/>
                  <a:gd name="T2" fmla="*/ 1 w 42"/>
                  <a:gd name="T3" fmla="*/ 1 h 114"/>
                  <a:gd name="T4" fmla="*/ 0 w 42"/>
                  <a:gd name="T5" fmla="*/ 1 h 114"/>
                  <a:gd name="T6" fmla="*/ 1 w 42"/>
                  <a:gd name="T7" fmla="*/ 1 h 114"/>
                  <a:gd name="T8" fmla="*/ 1 w 42"/>
                  <a:gd name="T9" fmla="*/ 1 h 114"/>
                  <a:gd name="T10" fmla="*/ 1 w 42"/>
                  <a:gd name="T11" fmla="*/ 1 h 114"/>
                  <a:gd name="T12" fmla="*/ 1 w 42"/>
                  <a:gd name="T13" fmla="*/ 1 h 114"/>
                  <a:gd name="T14" fmla="*/ 1 w 42"/>
                  <a:gd name="T15" fmla="*/ 1 h 114"/>
                  <a:gd name="T16" fmla="*/ 1 w 42"/>
                  <a:gd name="T17" fmla="*/ 1 h 114"/>
                  <a:gd name="T18" fmla="*/ 1 w 42"/>
                  <a:gd name="T19" fmla="*/ 1 h 114"/>
                  <a:gd name="T20" fmla="*/ 1 w 42"/>
                  <a:gd name="T21" fmla="*/ 1 h 114"/>
                  <a:gd name="T22" fmla="*/ 1 w 42"/>
                  <a:gd name="T23" fmla="*/ 1 h 114"/>
                  <a:gd name="T24" fmla="*/ 1 w 42"/>
                  <a:gd name="T25" fmla="*/ 1 h 114"/>
                  <a:gd name="T26" fmla="*/ 1 w 42"/>
                  <a:gd name="T27" fmla="*/ 1 h 114"/>
                  <a:gd name="T28" fmla="*/ 1 w 42"/>
                  <a:gd name="T29" fmla="*/ 1 h 114"/>
                  <a:gd name="T30" fmla="*/ 1 w 42"/>
                  <a:gd name="T31" fmla="*/ 1 h 114"/>
                  <a:gd name="T32" fmla="*/ 1 w 42"/>
                  <a:gd name="T33" fmla="*/ 1 h 114"/>
                  <a:gd name="T34" fmla="*/ 1 w 42"/>
                  <a:gd name="T35" fmla="*/ 1 h 114"/>
                  <a:gd name="T36" fmla="*/ 1 w 42"/>
                  <a:gd name="T37" fmla="*/ 1 h 114"/>
                  <a:gd name="T38" fmla="*/ 1 w 42"/>
                  <a:gd name="T39" fmla="*/ 1 h 114"/>
                  <a:gd name="T40" fmla="*/ 1 w 42"/>
                  <a:gd name="T41" fmla="*/ 0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4"/>
                  <a:gd name="T65" fmla="*/ 42 w 42"/>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4">
                    <a:moveTo>
                      <a:pt x="1" y="0"/>
                    </a:moveTo>
                    <a:lnTo>
                      <a:pt x="1" y="1"/>
                    </a:lnTo>
                    <a:lnTo>
                      <a:pt x="0" y="21"/>
                    </a:lnTo>
                    <a:lnTo>
                      <a:pt x="1" y="40"/>
                    </a:lnTo>
                    <a:lnTo>
                      <a:pt x="3" y="58"/>
                    </a:lnTo>
                    <a:lnTo>
                      <a:pt x="5" y="73"/>
                    </a:lnTo>
                    <a:lnTo>
                      <a:pt x="10" y="86"/>
                    </a:lnTo>
                    <a:lnTo>
                      <a:pt x="15" y="98"/>
                    </a:lnTo>
                    <a:lnTo>
                      <a:pt x="24" y="109"/>
                    </a:lnTo>
                    <a:lnTo>
                      <a:pt x="37" y="114"/>
                    </a:lnTo>
                    <a:lnTo>
                      <a:pt x="42" y="82"/>
                    </a:lnTo>
                    <a:lnTo>
                      <a:pt x="41" y="79"/>
                    </a:lnTo>
                    <a:lnTo>
                      <a:pt x="39" y="75"/>
                    </a:lnTo>
                    <a:lnTo>
                      <a:pt x="36" y="64"/>
                    </a:lnTo>
                    <a:lnTo>
                      <a:pt x="33" y="52"/>
                    </a:lnTo>
                    <a:lnTo>
                      <a:pt x="32" y="38"/>
                    </a:lnTo>
                    <a:lnTo>
                      <a:pt x="31" y="21"/>
                    </a:lnTo>
                    <a:lnTo>
                      <a:pt x="32" y="4"/>
                    </a:lnTo>
                    <a:lnTo>
                      <a:pt x="32" y="5"/>
                    </a:lnTo>
                    <a:lnTo>
                      <a:pt x="1" y="0"/>
                    </a:lnTo>
                    <a:close/>
                  </a:path>
                </a:pathLst>
              </a:custGeom>
              <a:solidFill>
                <a:srgbClr val="000000"/>
              </a:solidFill>
              <a:ln w="9525">
                <a:noFill/>
                <a:round/>
              </a:ln>
            </p:spPr>
            <p:txBody>
              <a:bodyPr/>
              <a:lstStyle/>
              <a:p>
                <a:endParaRPr lang="zh-CN" altLang="en-US"/>
              </a:p>
            </p:txBody>
          </p:sp>
          <p:sp>
            <p:nvSpPr>
              <p:cNvPr id="32907" name="Freeform 1156"/>
              <p:cNvSpPr/>
              <p:nvPr/>
            </p:nvSpPr>
            <p:spPr bwMode="auto">
              <a:xfrm>
                <a:off x="4381" y="1962"/>
                <a:ext cx="30" cy="54"/>
              </a:xfrm>
              <a:custGeom>
                <a:avLst/>
                <a:gdLst>
                  <a:gd name="T0" fmla="*/ 0 w 61"/>
                  <a:gd name="T1" fmla="*/ 0 h 107"/>
                  <a:gd name="T2" fmla="*/ 0 w 61"/>
                  <a:gd name="T3" fmla="*/ 0 h 107"/>
                  <a:gd name="T4" fmla="*/ 0 w 61"/>
                  <a:gd name="T5" fmla="*/ 1 h 107"/>
                  <a:gd name="T6" fmla="*/ 0 w 61"/>
                  <a:gd name="T7" fmla="*/ 1 h 107"/>
                  <a:gd name="T8" fmla="*/ 0 w 61"/>
                  <a:gd name="T9" fmla="*/ 1 h 107"/>
                  <a:gd name="T10" fmla="*/ 0 w 61"/>
                  <a:gd name="T11" fmla="*/ 1 h 107"/>
                  <a:gd name="T12" fmla="*/ 0 w 61"/>
                  <a:gd name="T13" fmla="*/ 1 h 107"/>
                  <a:gd name="T14" fmla="*/ 0 w 61"/>
                  <a:gd name="T15" fmla="*/ 1 h 107"/>
                  <a:gd name="T16" fmla="*/ 0 w 61"/>
                  <a:gd name="T17" fmla="*/ 1 h 107"/>
                  <a:gd name="T18" fmla="*/ 0 w 61"/>
                  <a:gd name="T19" fmla="*/ 1 h 107"/>
                  <a:gd name="T20" fmla="*/ 0 w 61"/>
                  <a:gd name="T21" fmla="*/ 1 h 107"/>
                  <a:gd name="T22" fmla="*/ 0 w 61"/>
                  <a:gd name="T23" fmla="*/ 1 h 107"/>
                  <a:gd name="T24" fmla="*/ 0 w 61"/>
                  <a:gd name="T25" fmla="*/ 1 h 107"/>
                  <a:gd name="T26" fmla="*/ 0 w 61"/>
                  <a:gd name="T27" fmla="*/ 1 h 107"/>
                  <a:gd name="T28" fmla="*/ 0 w 61"/>
                  <a:gd name="T29" fmla="*/ 1 h 107"/>
                  <a:gd name="T30" fmla="*/ 0 w 61"/>
                  <a:gd name="T31" fmla="*/ 1 h 107"/>
                  <a:gd name="T32" fmla="*/ 0 w 61"/>
                  <a:gd name="T33" fmla="*/ 1 h 107"/>
                  <a:gd name="T34" fmla="*/ 0 w 61"/>
                  <a:gd name="T35" fmla="*/ 1 h 107"/>
                  <a:gd name="T36" fmla="*/ 0 w 61"/>
                  <a:gd name="T37" fmla="*/ 1 h 107"/>
                  <a:gd name="T38" fmla="*/ 0 w 61"/>
                  <a:gd name="T39" fmla="*/ 1 h 107"/>
                  <a:gd name="T40" fmla="*/ 0 w 61"/>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07"/>
                  <a:gd name="T65" fmla="*/ 61 w 61"/>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07">
                    <a:moveTo>
                      <a:pt x="59" y="0"/>
                    </a:moveTo>
                    <a:lnTo>
                      <a:pt x="61" y="0"/>
                    </a:lnTo>
                    <a:lnTo>
                      <a:pt x="45" y="1"/>
                    </a:lnTo>
                    <a:lnTo>
                      <a:pt x="34" y="9"/>
                    </a:lnTo>
                    <a:lnTo>
                      <a:pt x="25" y="20"/>
                    </a:lnTo>
                    <a:lnTo>
                      <a:pt x="18" y="34"/>
                    </a:lnTo>
                    <a:lnTo>
                      <a:pt x="12" y="48"/>
                    </a:lnTo>
                    <a:lnTo>
                      <a:pt x="7" y="66"/>
                    </a:lnTo>
                    <a:lnTo>
                      <a:pt x="3" y="83"/>
                    </a:lnTo>
                    <a:lnTo>
                      <a:pt x="0" y="102"/>
                    </a:lnTo>
                    <a:lnTo>
                      <a:pt x="31" y="107"/>
                    </a:lnTo>
                    <a:lnTo>
                      <a:pt x="34" y="89"/>
                    </a:lnTo>
                    <a:lnTo>
                      <a:pt x="38" y="74"/>
                    </a:lnTo>
                    <a:lnTo>
                      <a:pt x="43" y="59"/>
                    </a:lnTo>
                    <a:lnTo>
                      <a:pt x="46" y="47"/>
                    </a:lnTo>
                    <a:lnTo>
                      <a:pt x="50" y="39"/>
                    </a:lnTo>
                    <a:lnTo>
                      <a:pt x="54" y="34"/>
                    </a:lnTo>
                    <a:lnTo>
                      <a:pt x="55" y="34"/>
                    </a:lnTo>
                    <a:lnTo>
                      <a:pt x="55" y="32"/>
                    </a:lnTo>
                    <a:lnTo>
                      <a:pt x="57" y="32"/>
                    </a:lnTo>
                    <a:lnTo>
                      <a:pt x="59" y="0"/>
                    </a:lnTo>
                    <a:close/>
                  </a:path>
                </a:pathLst>
              </a:custGeom>
              <a:solidFill>
                <a:srgbClr val="000000"/>
              </a:solidFill>
              <a:ln w="9525">
                <a:noFill/>
                <a:round/>
              </a:ln>
            </p:spPr>
            <p:txBody>
              <a:bodyPr/>
              <a:lstStyle/>
              <a:p>
                <a:endParaRPr lang="zh-CN" altLang="en-US"/>
              </a:p>
            </p:txBody>
          </p:sp>
          <p:sp>
            <p:nvSpPr>
              <p:cNvPr id="32908" name="Freeform 1157"/>
              <p:cNvSpPr/>
              <p:nvPr/>
            </p:nvSpPr>
            <p:spPr bwMode="auto">
              <a:xfrm>
                <a:off x="4199" y="2502"/>
                <a:ext cx="15" cy="9"/>
              </a:xfrm>
              <a:custGeom>
                <a:avLst/>
                <a:gdLst>
                  <a:gd name="T0" fmla="*/ 0 w 31"/>
                  <a:gd name="T1" fmla="*/ 1 h 18"/>
                  <a:gd name="T2" fmla="*/ 0 w 31"/>
                  <a:gd name="T3" fmla="*/ 1 h 18"/>
                  <a:gd name="T4" fmla="*/ 0 w 31"/>
                  <a:gd name="T5" fmla="*/ 0 h 18"/>
                  <a:gd name="T6" fmla="*/ 0 w 31"/>
                  <a:gd name="T7" fmla="*/ 1 h 18"/>
                  <a:gd name="T8" fmla="*/ 0 w 31"/>
                  <a:gd name="T9" fmla="*/ 1 h 18"/>
                  <a:gd name="T10" fmla="*/ 0 w 31"/>
                  <a:gd name="T11" fmla="*/ 1 h 18"/>
                  <a:gd name="T12" fmla="*/ 0 60000 65536"/>
                  <a:gd name="T13" fmla="*/ 0 60000 65536"/>
                  <a:gd name="T14" fmla="*/ 0 60000 65536"/>
                  <a:gd name="T15" fmla="*/ 0 60000 65536"/>
                  <a:gd name="T16" fmla="*/ 0 60000 65536"/>
                  <a:gd name="T17" fmla="*/ 0 60000 65536"/>
                  <a:gd name="T18" fmla="*/ 0 w 31"/>
                  <a:gd name="T19" fmla="*/ 0 h 18"/>
                  <a:gd name="T20" fmla="*/ 31 w 3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1" h="18">
                    <a:moveTo>
                      <a:pt x="31" y="15"/>
                    </a:moveTo>
                    <a:lnTo>
                      <a:pt x="25" y="3"/>
                    </a:lnTo>
                    <a:lnTo>
                      <a:pt x="14" y="0"/>
                    </a:lnTo>
                    <a:lnTo>
                      <a:pt x="4" y="6"/>
                    </a:lnTo>
                    <a:lnTo>
                      <a:pt x="0" y="18"/>
                    </a:lnTo>
                    <a:lnTo>
                      <a:pt x="31" y="15"/>
                    </a:lnTo>
                    <a:close/>
                  </a:path>
                </a:pathLst>
              </a:custGeom>
              <a:solidFill>
                <a:srgbClr val="000000"/>
              </a:solidFill>
              <a:ln w="9525">
                <a:noFill/>
                <a:round/>
              </a:ln>
            </p:spPr>
            <p:txBody>
              <a:bodyPr/>
              <a:lstStyle/>
              <a:p>
                <a:endParaRPr lang="zh-CN" altLang="en-US"/>
              </a:p>
            </p:txBody>
          </p:sp>
          <p:sp>
            <p:nvSpPr>
              <p:cNvPr id="32909" name="Freeform 1158"/>
              <p:cNvSpPr/>
              <p:nvPr/>
            </p:nvSpPr>
            <p:spPr bwMode="auto">
              <a:xfrm>
                <a:off x="4199" y="2510"/>
                <a:ext cx="21" cy="75"/>
              </a:xfrm>
              <a:custGeom>
                <a:avLst/>
                <a:gdLst>
                  <a:gd name="T0" fmla="*/ 1 w 42"/>
                  <a:gd name="T1" fmla="*/ 0 h 152"/>
                  <a:gd name="T2" fmla="*/ 1 w 42"/>
                  <a:gd name="T3" fmla="*/ 0 h 152"/>
                  <a:gd name="T4" fmla="*/ 1 w 42"/>
                  <a:gd name="T5" fmla="*/ 0 h 152"/>
                  <a:gd name="T6" fmla="*/ 0 w 42"/>
                  <a:gd name="T7" fmla="*/ 0 h 152"/>
                  <a:gd name="T8" fmla="*/ 1 w 42"/>
                  <a:gd name="T9" fmla="*/ 0 h 152"/>
                  <a:gd name="T10" fmla="*/ 1 w 42"/>
                  <a:gd name="T11" fmla="*/ 0 h 152"/>
                  <a:gd name="T12" fmla="*/ 1 w 42"/>
                  <a:gd name="T13" fmla="*/ 0 h 152"/>
                  <a:gd name="T14" fmla="*/ 1 w 42"/>
                  <a:gd name="T15" fmla="*/ 0 h 152"/>
                  <a:gd name="T16" fmla="*/ 1 w 42"/>
                  <a:gd name="T17" fmla="*/ 0 h 152"/>
                  <a:gd name="T18" fmla="*/ 1 w 42"/>
                  <a:gd name="T19" fmla="*/ 0 h 152"/>
                  <a:gd name="T20" fmla="*/ 1 w 42"/>
                  <a:gd name="T21" fmla="*/ 0 h 152"/>
                  <a:gd name="T22" fmla="*/ 1 w 42"/>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52"/>
                  <a:gd name="T38" fmla="*/ 42 w 42"/>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52">
                    <a:moveTo>
                      <a:pt x="42" y="138"/>
                    </a:moveTo>
                    <a:lnTo>
                      <a:pt x="42" y="134"/>
                    </a:lnTo>
                    <a:lnTo>
                      <a:pt x="31" y="0"/>
                    </a:lnTo>
                    <a:lnTo>
                      <a:pt x="0" y="3"/>
                    </a:lnTo>
                    <a:lnTo>
                      <a:pt x="11" y="137"/>
                    </a:lnTo>
                    <a:lnTo>
                      <a:pt x="11" y="133"/>
                    </a:lnTo>
                    <a:lnTo>
                      <a:pt x="11" y="137"/>
                    </a:lnTo>
                    <a:lnTo>
                      <a:pt x="16" y="149"/>
                    </a:lnTo>
                    <a:lnTo>
                      <a:pt x="28" y="152"/>
                    </a:lnTo>
                    <a:lnTo>
                      <a:pt x="38" y="147"/>
                    </a:lnTo>
                    <a:lnTo>
                      <a:pt x="42" y="134"/>
                    </a:lnTo>
                    <a:lnTo>
                      <a:pt x="42" y="138"/>
                    </a:lnTo>
                    <a:close/>
                  </a:path>
                </a:pathLst>
              </a:custGeom>
              <a:solidFill>
                <a:srgbClr val="000000"/>
              </a:solidFill>
              <a:ln w="9525">
                <a:noFill/>
                <a:round/>
              </a:ln>
            </p:spPr>
            <p:txBody>
              <a:bodyPr/>
              <a:lstStyle/>
              <a:p>
                <a:endParaRPr lang="zh-CN" altLang="en-US"/>
              </a:p>
            </p:txBody>
          </p:sp>
          <p:sp>
            <p:nvSpPr>
              <p:cNvPr id="32910" name="Freeform 1159"/>
              <p:cNvSpPr/>
              <p:nvPr/>
            </p:nvSpPr>
            <p:spPr bwMode="auto">
              <a:xfrm>
                <a:off x="4194" y="2576"/>
                <a:ext cx="26" cy="89"/>
              </a:xfrm>
              <a:custGeom>
                <a:avLst/>
                <a:gdLst>
                  <a:gd name="T0" fmla="*/ 1 w 52"/>
                  <a:gd name="T1" fmla="*/ 0 h 179"/>
                  <a:gd name="T2" fmla="*/ 1 w 52"/>
                  <a:gd name="T3" fmla="*/ 0 h 179"/>
                  <a:gd name="T4" fmla="*/ 1 w 52"/>
                  <a:gd name="T5" fmla="*/ 0 h 179"/>
                  <a:gd name="T6" fmla="*/ 1 w 52"/>
                  <a:gd name="T7" fmla="*/ 0 h 179"/>
                  <a:gd name="T8" fmla="*/ 0 w 52"/>
                  <a:gd name="T9" fmla="*/ 0 h 179"/>
                  <a:gd name="T10" fmla="*/ 1 w 52"/>
                  <a:gd name="T11" fmla="*/ 0 h 179"/>
                  <a:gd name="T12" fmla="*/ 0 60000 65536"/>
                  <a:gd name="T13" fmla="*/ 0 60000 65536"/>
                  <a:gd name="T14" fmla="*/ 0 60000 65536"/>
                  <a:gd name="T15" fmla="*/ 0 60000 65536"/>
                  <a:gd name="T16" fmla="*/ 0 60000 65536"/>
                  <a:gd name="T17" fmla="*/ 0 60000 65536"/>
                  <a:gd name="T18" fmla="*/ 0 w 52"/>
                  <a:gd name="T19" fmla="*/ 0 h 179"/>
                  <a:gd name="T20" fmla="*/ 52 w 52"/>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52" h="179">
                    <a:moveTo>
                      <a:pt x="15" y="176"/>
                    </a:moveTo>
                    <a:lnTo>
                      <a:pt x="30" y="179"/>
                    </a:lnTo>
                    <a:lnTo>
                      <a:pt x="52" y="5"/>
                    </a:lnTo>
                    <a:lnTo>
                      <a:pt x="21" y="0"/>
                    </a:lnTo>
                    <a:lnTo>
                      <a:pt x="0" y="173"/>
                    </a:lnTo>
                    <a:lnTo>
                      <a:pt x="15" y="176"/>
                    </a:lnTo>
                    <a:close/>
                  </a:path>
                </a:pathLst>
              </a:custGeom>
              <a:solidFill>
                <a:srgbClr val="000000"/>
              </a:solidFill>
              <a:ln w="9525">
                <a:noFill/>
                <a:round/>
              </a:ln>
            </p:spPr>
            <p:txBody>
              <a:bodyPr/>
              <a:lstStyle/>
              <a:p>
                <a:endParaRPr lang="zh-CN" altLang="en-US"/>
              </a:p>
            </p:txBody>
          </p:sp>
          <p:sp>
            <p:nvSpPr>
              <p:cNvPr id="32911" name="Freeform 1160"/>
              <p:cNvSpPr/>
              <p:nvPr/>
            </p:nvSpPr>
            <p:spPr bwMode="auto">
              <a:xfrm>
                <a:off x="4194" y="2663"/>
                <a:ext cx="15" cy="9"/>
              </a:xfrm>
              <a:custGeom>
                <a:avLst/>
                <a:gdLst>
                  <a:gd name="T0" fmla="*/ 0 w 30"/>
                  <a:gd name="T1" fmla="*/ 0 h 19"/>
                  <a:gd name="T2" fmla="*/ 1 w 30"/>
                  <a:gd name="T3" fmla="*/ 0 h 19"/>
                  <a:gd name="T4" fmla="*/ 1 w 30"/>
                  <a:gd name="T5" fmla="*/ 0 h 19"/>
                  <a:gd name="T6" fmla="*/ 1 w 30"/>
                  <a:gd name="T7" fmla="*/ 0 h 19"/>
                  <a:gd name="T8" fmla="*/ 1 w 30"/>
                  <a:gd name="T9" fmla="*/ 0 h 19"/>
                  <a:gd name="T10" fmla="*/ 0 w 30"/>
                  <a:gd name="T11" fmla="*/ 0 h 19"/>
                  <a:gd name="T12" fmla="*/ 0 60000 65536"/>
                  <a:gd name="T13" fmla="*/ 0 60000 65536"/>
                  <a:gd name="T14" fmla="*/ 0 60000 65536"/>
                  <a:gd name="T15" fmla="*/ 0 60000 65536"/>
                  <a:gd name="T16" fmla="*/ 0 60000 65536"/>
                  <a:gd name="T17" fmla="*/ 0 60000 65536"/>
                  <a:gd name="T18" fmla="*/ 0 w 30"/>
                  <a:gd name="T19" fmla="*/ 0 h 19"/>
                  <a:gd name="T20" fmla="*/ 30 w 3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0" h="19">
                    <a:moveTo>
                      <a:pt x="0" y="0"/>
                    </a:moveTo>
                    <a:lnTo>
                      <a:pt x="3" y="14"/>
                    </a:lnTo>
                    <a:lnTo>
                      <a:pt x="14" y="19"/>
                    </a:lnTo>
                    <a:lnTo>
                      <a:pt x="24" y="16"/>
                    </a:lnTo>
                    <a:lnTo>
                      <a:pt x="30" y="6"/>
                    </a:lnTo>
                    <a:lnTo>
                      <a:pt x="0" y="0"/>
                    </a:lnTo>
                    <a:close/>
                  </a:path>
                </a:pathLst>
              </a:custGeom>
              <a:solidFill>
                <a:srgbClr val="000000"/>
              </a:solidFill>
              <a:ln w="9525">
                <a:noFill/>
                <a:round/>
              </a:ln>
            </p:spPr>
            <p:txBody>
              <a:bodyPr/>
              <a:lstStyle/>
              <a:p>
                <a:endParaRPr lang="zh-CN" altLang="en-US"/>
              </a:p>
            </p:txBody>
          </p:sp>
          <p:sp>
            <p:nvSpPr>
              <p:cNvPr id="32912" name="Freeform 1161"/>
              <p:cNvSpPr/>
              <p:nvPr/>
            </p:nvSpPr>
            <p:spPr bwMode="auto">
              <a:xfrm>
                <a:off x="4003" y="2376"/>
                <a:ext cx="16" cy="10"/>
              </a:xfrm>
              <a:custGeom>
                <a:avLst/>
                <a:gdLst>
                  <a:gd name="T0" fmla="*/ 1 w 31"/>
                  <a:gd name="T1" fmla="*/ 1 h 20"/>
                  <a:gd name="T2" fmla="*/ 1 w 31"/>
                  <a:gd name="T3" fmla="*/ 1 h 20"/>
                  <a:gd name="T4" fmla="*/ 1 w 31"/>
                  <a:gd name="T5" fmla="*/ 0 h 20"/>
                  <a:gd name="T6" fmla="*/ 1 w 31"/>
                  <a:gd name="T7" fmla="*/ 1 h 20"/>
                  <a:gd name="T8" fmla="*/ 0 w 31"/>
                  <a:gd name="T9" fmla="*/ 1 h 20"/>
                  <a:gd name="T10" fmla="*/ 1 w 31"/>
                  <a:gd name="T11" fmla="*/ 1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31" y="12"/>
                    </a:moveTo>
                    <a:lnTo>
                      <a:pt x="23" y="1"/>
                    </a:lnTo>
                    <a:lnTo>
                      <a:pt x="12" y="0"/>
                    </a:lnTo>
                    <a:lnTo>
                      <a:pt x="3" y="7"/>
                    </a:lnTo>
                    <a:lnTo>
                      <a:pt x="0" y="20"/>
                    </a:lnTo>
                    <a:lnTo>
                      <a:pt x="31" y="12"/>
                    </a:lnTo>
                    <a:close/>
                  </a:path>
                </a:pathLst>
              </a:custGeom>
              <a:solidFill>
                <a:srgbClr val="000000"/>
              </a:solidFill>
              <a:ln w="9525">
                <a:noFill/>
                <a:round/>
              </a:ln>
            </p:spPr>
            <p:txBody>
              <a:bodyPr/>
              <a:lstStyle/>
              <a:p>
                <a:endParaRPr lang="zh-CN" altLang="en-US"/>
              </a:p>
            </p:txBody>
          </p:sp>
          <p:sp>
            <p:nvSpPr>
              <p:cNvPr id="32913" name="Freeform 1162"/>
              <p:cNvSpPr/>
              <p:nvPr/>
            </p:nvSpPr>
            <p:spPr bwMode="auto">
              <a:xfrm>
                <a:off x="4003" y="2382"/>
                <a:ext cx="21" cy="36"/>
              </a:xfrm>
              <a:custGeom>
                <a:avLst/>
                <a:gdLst>
                  <a:gd name="T0" fmla="*/ 0 w 43"/>
                  <a:gd name="T1" fmla="*/ 1 h 71"/>
                  <a:gd name="T2" fmla="*/ 0 w 43"/>
                  <a:gd name="T3" fmla="*/ 1 h 71"/>
                  <a:gd name="T4" fmla="*/ 0 w 43"/>
                  <a:gd name="T5" fmla="*/ 0 h 71"/>
                  <a:gd name="T6" fmla="*/ 0 w 43"/>
                  <a:gd name="T7" fmla="*/ 1 h 71"/>
                  <a:gd name="T8" fmla="*/ 0 w 43"/>
                  <a:gd name="T9" fmla="*/ 1 h 71"/>
                  <a:gd name="T10" fmla="*/ 0 w 43"/>
                  <a:gd name="T11" fmla="*/ 1 h 71"/>
                  <a:gd name="T12" fmla="*/ 0 w 43"/>
                  <a:gd name="T13" fmla="*/ 1 h 71"/>
                  <a:gd name="T14" fmla="*/ 0 w 43"/>
                  <a:gd name="T15" fmla="*/ 1 h 71"/>
                  <a:gd name="T16" fmla="*/ 0 w 43"/>
                  <a:gd name="T17" fmla="*/ 1 h 71"/>
                  <a:gd name="T18" fmla="*/ 0 w 43"/>
                  <a:gd name="T19" fmla="*/ 1 h 71"/>
                  <a:gd name="T20" fmla="*/ 0 w 43"/>
                  <a:gd name="T21" fmla="*/ 1 h 71"/>
                  <a:gd name="T22" fmla="*/ 0 w 43"/>
                  <a:gd name="T23" fmla="*/ 1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71"/>
                  <a:gd name="T38" fmla="*/ 43 w 43"/>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71">
                    <a:moveTo>
                      <a:pt x="39" y="44"/>
                    </a:moveTo>
                    <a:lnTo>
                      <a:pt x="43" y="51"/>
                    </a:lnTo>
                    <a:lnTo>
                      <a:pt x="31" y="0"/>
                    </a:lnTo>
                    <a:lnTo>
                      <a:pt x="0" y="8"/>
                    </a:lnTo>
                    <a:lnTo>
                      <a:pt x="12" y="59"/>
                    </a:lnTo>
                    <a:lnTo>
                      <a:pt x="16" y="66"/>
                    </a:lnTo>
                    <a:lnTo>
                      <a:pt x="12" y="59"/>
                    </a:lnTo>
                    <a:lnTo>
                      <a:pt x="20" y="70"/>
                    </a:lnTo>
                    <a:lnTo>
                      <a:pt x="31" y="71"/>
                    </a:lnTo>
                    <a:lnTo>
                      <a:pt x="41" y="65"/>
                    </a:lnTo>
                    <a:lnTo>
                      <a:pt x="43" y="51"/>
                    </a:lnTo>
                    <a:lnTo>
                      <a:pt x="39" y="44"/>
                    </a:lnTo>
                    <a:close/>
                  </a:path>
                </a:pathLst>
              </a:custGeom>
              <a:solidFill>
                <a:srgbClr val="000000"/>
              </a:solidFill>
              <a:ln w="9525">
                <a:noFill/>
                <a:round/>
              </a:ln>
            </p:spPr>
            <p:txBody>
              <a:bodyPr/>
              <a:lstStyle/>
              <a:p>
                <a:endParaRPr lang="zh-CN" altLang="en-US"/>
              </a:p>
            </p:txBody>
          </p:sp>
          <p:sp>
            <p:nvSpPr>
              <p:cNvPr id="32914" name="Freeform 1163"/>
              <p:cNvSpPr/>
              <p:nvPr/>
            </p:nvSpPr>
            <p:spPr bwMode="auto">
              <a:xfrm>
                <a:off x="4011" y="2404"/>
                <a:ext cx="96" cy="112"/>
              </a:xfrm>
              <a:custGeom>
                <a:avLst/>
                <a:gdLst>
                  <a:gd name="T0" fmla="*/ 1 w 192"/>
                  <a:gd name="T1" fmla="*/ 0 h 225"/>
                  <a:gd name="T2" fmla="*/ 1 w 192"/>
                  <a:gd name="T3" fmla="*/ 0 h 225"/>
                  <a:gd name="T4" fmla="*/ 1 w 192"/>
                  <a:gd name="T5" fmla="*/ 0 h 225"/>
                  <a:gd name="T6" fmla="*/ 0 w 192"/>
                  <a:gd name="T7" fmla="*/ 0 h 225"/>
                  <a:gd name="T8" fmla="*/ 1 w 192"/>
                  <a:gd name="T9" fmla="*/ 0 h 225"/>
                  <a:gd name="T10" fmla="*/ 1 w 192"/>
                  <a:gd name="T11" fmla="*/ 0 h 225"/>
                  <a:gd name="T12" fmla="*/ 1 w 192"/>
                  <a:gd name="T13" fmla="*/ 0 h 225"/>
                  <a:gd name="T14" fmla="*/ 1 w 192"/>
                  <a:gd name="T15" fmla="*/ 0 h 225"/>
                  <a:gd name="T16" fmla="*/ 1 w 192"/>
                  <a:gd name="T17" fmla="*/ 0 h 225"/>
                  <a:gd name="T18" fmla="*/ 1 w 192"/>
                  <a:gd name="T19" fmla="*/ 0 h 225"/>
                  <a:gd name="T20" fmla="*/ 1 w 192"/>
                  <a:gd name="T21" fmla="*/ 0 h 225"/>
                  <a:gd name="T22" fmla="*/ 1 w 192"/>
                  <a:gd name="T23" fmla="*/ 0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25"/>
                  <a:gd name="T38" fmla="*/ 192 w 192"/>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25">
                    <a:moveTo>
                      <a:pt x="161" y="204"/>
                    </a:moveTo>
                    <a:lnTo>
                      <a:pt x="188" y="198"/>
                    </a:lnTo>
                    <a:lnTo>
                      <a:pt x="23" y="0"/>
                    </a:lnTo>
                    <a:lnTo>
                      <a:pt x="0" y="22"/>
                    </a:lnTo>
                    <a:lnTo>
                      <a:pt x="165" y="219"/>
                    </a:lnTo>
                    <a:lnTo>
                      <a:pt x="192" y="213"/>
                    </a:lnTo>
                    <a:lnTo>
                      <a:pt x="165" y="219"/>
                    </a:lnTo>
                    <a:lnTo>
                      <a:pt x="175" y="225"/>
                    </a:lnTo>
                    <a:lnTo>
                      <a:pt x="187" y="221"/>
                    </a:lnTo>
                    <a:lnTo>
                      <a:pt x="192" y="210"/>
                    </a:lnTo>
                    <a:lnTo>
                      <a:pt x="188" y="198"/>
                    </a:lnTo>
                    <a:lnTo>
                      <a:pt x="161" y="204"/>
                    </a:lnTo>
                    <a:close/>
                  </a:path>
                </a:pathLst>
              </a:custGeom>
              <a:solidFill>
                <a:srgbClr val="000000"/>
              </a:solidFill>
              <a:ln w="9525">
                <a:noFill/>
                <a:round/>
              </a:ln>
            </p:spPr>
            <p:txBody>
              <a:bodyPr/>
              <a:lstStyle/>
              <a:p>
                <a:endParaRPr lang="zh-CN" altLang="en-US"/>
              </a:p>
            </p:txBody>
          </p:sp>
          <p:sp>
            <p:nvSpPr>
              <p:cNvPr id="32915" name="Freeform 1164"/>
              <p:cNvSpPr/>
              <p:nvPr/>
            </p:nvSpPr>
            <p:spPr bwMode="auto">
              <a:xfrm>
                <a:off x="4091" y="2365"/>
                <a:ext cx="47" cy="145"/>
              </a:xfrm>
              <a:custGeom>
                <a:avLst/>
                <a:gdLst>
                  <a:gd name="T0" fmla="*/ 1 w 92"/>
                  <a:gd name="T1" fmla="*/ 0 h 292"/>
                  <a:gd name="T2" fmla="*/ 1 w 92"/>
                  <a:gd name="T3" fmla="*/ 0 h 292"/>
                  <a:gd name="T4" fmla="*/ 0 w 92"/>
                  <a:gd name="T5" fmla="*/ 0 h 292"/>
                  <a:gd name="T6" fmla="*/ 1 w 92"/>
                  <a:gd name="T7" fmla="*/ 0 h 292"/>
                  <a:gd name="T8" fmla="*/ 1 w 92"/>
                  <a:gd name="T9" fmla="*/ 0 h 292"/>
                  <a:gd name="T10" fmla="*/ 1 w 92"/>
                  <a:gd name="T11" fmla="*/ 0 h 292"/>
                  <a:gd name="T12" fmla="*/ 1 w 92"/>
                  <a:gd name="T13" fmla="*/ 0 h 292"/>
                  <a:gd name="T14" fmla="*/ 1 w 92"/>
                  <a:gd name="T15" fmla="*/ 0 h 292"/>
                  <a:gd name="T16" fmla="*/ 1 w 92"/>
                  <a:gd name="T17" fmla="*/ 0 h 292"/>
                  <a:gd name="T18" fmla="*/ 1 w 92"/>
                  <a:gd name="T19" fmla="*/ 0 h 292"/>
                  <a:gd name="T20" fmla="*/ 1 w 92"/>
                  <a:gd name="T21" fmla="*/ 0 h 292"/>
                  <a:gd name="T22" fmla="*/ 1 w 92"/>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92"/>
                  <a:gd name="T38" fmla="*/ 92 w 92"/>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92">
                    <a:moveTo>
                      <a:pt x="70" y="2"/>
                    </a:moveTo>
                    <a:lnTo>
                      <a:pt x="61" y="12"/>
                    </a:lnTo>
                    <a:lnTo>
                      <a:pt x="0" y="283"/>
                    </a:lnTo>
                    <a:lnTo>
                      <a:pt x="31" y="292"/>
                    </a:lnTo>
                    <a:lnTo>
                      <a:pt x="92" y="20"/>
                    </a:lnTo>
                    <a:lnTo>
                      <a:pt x="83" y="31"/>
                    </a:lnTo>
                    <a:lnTo>
                      <a:pt x="92" y="20"/>
                    </a:lnTo>
                    <a:lnTo>
                      <a:pt x="91" y="7"/>
                    </a:lnTo>
                    <a:lnTo>
                      <a:pt x="81" y="0"/>
                    </a:lnTo>
                    <a:lnTo>
                      <a:pt x="69" y="2"/>
                    </a:lnTo>
                    <a:lnTo>
                      <a:pt x="61" y="12"/>
                    </a:lnTo>
                    <a:lnTo>
                      <a:pt x="70" y="2"/>
                    </a:lnTo>
                    <a:close/>
                  </a:path>
                </a:pathLst>
              </a:custGeom>
              <a:solidFill>
                <a:srgbClr val="000000"/>
              </a:solidFill>
              <a:ln w="9525">
                <a:noFill/>
                <a:round/>
              </a:ln>
            </p:spPr>
            <p:txBody>
              <a:bodyPr/>
              <a:lstStyle/>
              <a:p>
                <a:endParaRPr lang="zh-CN" altLang="en-US"/>
              </a:p>
            </p:txBody>
          </p:sp>
          <p:sp>
            <p:nvSpPr>
              <p:cNvPr id="32916" name="Freeform 1165"/>
              <p:cNvSpPr/>
              <p:nvPr/>
            </p:nvSpPr>
            <p:spPr bwMode="auto">
              <a:xfrm>
                <a:off x="4127" y="2359"/>
                <a:ext cx="23" cy="21"/>
              </a:xfrm>
              <a:custGeom>
                <a:avLst/>
                <a:gdLst>
                  <a:gd name="T0" fmla="*/ 1 w 46"/>
                  <a:gd name="T1" fmla="*/ 1 h 42"/>
                  <a:gd name="T2" fmla="*/ 1 w 46"/>
                  <a:gd name="T3" fmla="*/ 0 h 42"/>
                  <a:gd name="T4" fmla="*/ 0 w 46"/>
                  <a:gd name="T5" fmla="*/ 1 h 42"/>
                  <a:gd name="T6" fmla="*/ 1 w 46"/>
                  <a:gd name="T7" fmla="*/ 1 h 42"/>
                  <a:gd name="T8" fmla="*/ 1 w 46"/>
                  <a:gd name="T9" fmla="*/ 1 h 42"/>
                  <a:gd name="T10" fmla="*/ 1 w 46"/>
                  <a:gd name="T11" fmla="*/ 1 h 42"/>
                  <a:gd name="T12" fmla="*/ 1 w 46"/>
                  <a:gd name="T13" fmla="*/ 1 h 42"/>
                  <a:gd name="T14" fmla="*/ 1 w 46"/>
                  <a:gd name="T15" fmla="*/ 1 h 42"/>
                  <a:gd name="T16" fmla="*/ 1 w 46"/>
                  <a:gd name="T17" fmla="*/ 1 h 42"/>
                  <a:gd name="T18" fmla="*/ 1 w 46"/>
                  <a:gd name="T19" fmla="*/ 0 h 42"/>
                  <a:gd name="T20" fmla="*/ 1 w 46"/>
                  <a:gd name="T21" fmla="*/ 0 h 42"/>
                  <a:gd name="T22" fmla="*/ 1 w 46"/>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2"/>
                  <a:gd name="T38" fmla="*/ 46 w 4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2">
                    <a:moveTo>
                      <a:pt x="46" y="9"/>
                    </a:moveTo>
                    <a:lnTo>
                      <a:pt x="26" y="0"/>
                    </a:lnTo>
                    <a:lnTo>
                      <a:pt x="0" y="13"/>
                    </a:lnTo>
                    <a:lnTo>
                      <a:pt x="13" y="42"/>
                    </a:lnTo>
                    <a:lnTo>
                      <a:pt x="39" y="30"/>
                    </a:lnTo>
                    <a:lnTo>
                      <a:pt x="18" y="22"/>
                    </a:lnTo>
                    <a:lnTo>
                      <a:pt x="39" y="30"/>
                    </a:lnTo>
                    <a:lnTo>
                      <a:pt x="46" y="21"/>
                    </a:lnTo>
                    <a:lnTo>
                      <a:pt x="46" y="9"/>
                    </a:lnTo>
                    <a:lnTo>
                      <a:pt x="37" y="0"/>
                    </a:lnTo>
                    <a:lnTo>
                      <a:pt x="26" y="0"/>
                    </a:lnTo>
                    <a:lnTo>
                      <a:pt x="46" y="9"/>
                    </a:lnTo>
                    <a:close/>
                  </a:path>
                </a:pathLst>
              </a:custGeom>
              <a:solidFill>
                <a:srgbClr val="000000"/>
              </a:solidFill>
              <a:ln w="9525">
                <a:noFill/>
                <a:round/>
              </a:ln>
            </p:spPr>
            <p:txBody>
              <a:bodyPr/>
              <a:lstStyle/>
              <a:p>
                <a:endParaRPr lang="zh-CN" altLang="en-US"/>
              </a:p>
            </p:txBody>
          </p:sp>
          <p:sp>
            <p:nvSpPr>
              <p:cNvPr id="32917" name="Freeform 1166"/>
              <p:cNvSpPr/>
              <p:nvPr/>
            </p:nvSpPr>
            <p:spPr bwMode="auto">
              <a:xfrm>
                <a:off x="4136" y="2363"/>
                <a:ext cx="25" cy="35"/>
              </a:xfrm>
              <a:custGeom>
                <a:avLst/>
                <a:gdLst>
                  <a:gd name="T0" fmla="*/ 1 w 50"/>
                  <a:gd name="T1" fmla="*/ 1 h 69"/>
                  <a:gd name="T2" fmla="*/ 1 w 50"/>
                  <a:gd name="T3" fmla="*/ 1 h 69"/>
                  <a:gd name="T4" fmla="*/ 1 w 50"/>
                  <a:gd name="T5" fmla="*/ 0 h 69"/>
                  <a:gd name="T6" fmla="*/ 0 w 50"/>
                  <a:gd name="T7" fmla="*/ 1 h 69"/>
                  <a:gd name="T8" fmla="*/ 1 w 50"/>
                  <a:gd name="T9" fmla="*/ 1 h 69"/>
                  <a:gd name="T10" fmla="*/ 1 w 50"/>
                  <a:gd name="T11" fmla="*/ 1 h 69"/>
                  <a:gd name="T12" fmla="*/ 0 60000 65536"/>
                  <a:gd name="T13" fmla="*/ 0 60000 65536"/>
                  <a:gd name="T14" fmla="*/ 0 60000 65536"/>
                  <a:gd name="T15" fmla="*/ 0 60000 65536"/>
                  <a:gd name="T16" fmla="*/ 0 60000 65536"/>
                  <a:gd name="T17" fmla="*/ 0 60000 65536"/>
                  <a:gd name="T18" fmla="*/ 0 w 50"/>
                  <a:gd name="T19" fmla="*/ 0 h 69"/>
                  <a:gd name="T20" fmla="*/ 50 w 5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0" h="69">
                    <a:moveTo>
                      <a:pt x="36" y="63"/>
                    </a:moveTo>
                    <a:lnTo>
                      <a:pt x="50" y="56"/>
                    </a:lnTo>
                    <a:lnTo>
                      <a:pt x="28" y="0"/>
                    </a:lnTo>
                    <a:lnTo>
                      <a:pt x="0" y="13"/>
                    </a:lnTo>
                    <a:lnTo>
                      <a:pt x="22" y="69"/>
                    </a:lnTo>
                    <a:lnTo>
                      <a:pt x="36" y="63"/>
                    </a:lnTo>
                    <a:close/>
                  </a:path>
                </a:pathLst>
              </a:custGeom>
              <a:solidFill>
                <a:srgbClr val="000000"/>
              </a:solidFill>
              <a:ln w="9525">
                <a:noFill/>
                <a:round/>
              </a:ln>
            </p:spPr>
            <p:txBody>
              <a:bodyPr/>
              <a:lstStyle/>
              <a:p>
                <a:endParaRPr lang="zh-CN" altLang="en-US"/>
              </a:p>
            </p:txBody>
          </p:sp>
          <p:sp>
            <p:nvSpPr>
              <p:cNvPr id="32918" name="Freeform 1167"/>
              <p:cNvSpPr/>
              <p:nvPr/>
            </p:nvSpPr>
            <p:spPr bwMode="auto">
              <a:xfrm>
                <a:off x="4146" y="2391"/>
                <a:ext cx="15" cy="11"/>
              </a:xfrm>
              <a:custGeom>
                <a:avLst/>
                <a:gdLst>
                  <a:gd name="T0" fmla="*/ 0 w 28"/>
                  <a:gd name="T1" fmla="*/ 1 h 21"/>
                  <a:gd name="T2" fmla="*/ 1 w 28"/>
                  <a:gd name="T3" fmla="*/ 1 h 21"/>
                  <a:gd name="T4" fmla="*/ 1 w 28"/>
                  <a:gd name="T5" fmla="*/ 1 h 21"/>
                  <a:gd name="T6" fmla="*/ 1 w 28"/>
                  <a:gd name="T7" fmla="*/ 1 h 21"/>
                  <a:gd name="T8" fmla="*/ 1 w 28"/>
                  <a:gd name="T9" fmla="*/ 0 h 21"/>
                  <a:gd name="T10" fmla="*/ 0 w 28"/>
                  <a:gd name="T11" fmla="*/ 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13"/>
                    </a:moveTo>
                    <a:lnTo>
                      <a:pt x="9" y="21"/>
                    </a:lnTo>
                    <a:lnTo>
                      <a:pt x="20" y="20"/>
                    </a:lnTo>
                    <a:lnTo>
                      <a:pt x="28" y="12"/>
                    </a:lnTo>
                    <a:lnTo>
                      <a:pt x="28" y="0"/>
                    </a:lnTo>
                    <a:lnTo>
                      <a:pt x="0" y="13"/>
                    </a:lnTo>
                    <a:close/>
                  </a:path>
                </a:pathLst>
              </a:custGeom>
              <a:solidFill>
                <a:srgbClr val="000000"/>
              </a:solidFill>
              <a:ln w="9525">
                <a:noFill/>
                <a:round/>
              </a:ln>
            </p:spPr>
            <p:txBody>
              <a:bodyPr/>
              <a:lstStyle/>
              <a:p>
                <a:endParaRPr lang="zh-CN" altLang="en-US"/>
              </a:p>
            </p:txBody>
          </p:sp>
          <p:sp>
            <p:nvSpPr>
              <p:cNvPr id="32919" name="Freeform 1168"/>
              <p:cNvSpPr/>
              <p:nvPr/>
            </p:nvSpPr>
            <p:spPr bwMode="auto">
              <a:xfrm>
                <a:off x="4336" y="2418"/>
                <a:ext cx="16" cy="10"/>
              </a:xfrm>
              <a:custGeom>
                <a:avLst/>
                <a:gdLst>
                  <a:gd name="T0" fmla="*/ 1 w 31"/>
                  <a:gd name="T1" fmla="*/ 1 h 20"/>
                  <a:gd name="T2" fmla="*/ 1 w 31"/>
                  <a:gd name="T3" fmla="*/ 1 h 20"/>
                  <a:gd name="T4" fmla="*/ 1 w 31"/>
                  <a:gd name="T5" fmla="*/ 0 h 20"/>
                  <a:gd name="T6" fmla="*/ 1 w 31"/>
                  <a:gd name="T7" fmla="*/ 1 h 20"/>
                  <a:gd name="T8" fmla="*/ 0 w 31"/>
                  <a:gd name="T9" fmla="*/ 1 h 20"/>
                  <a:gd name="T10" fmla="*/ 1 w 31"/>
                  <a:gd name="T11" fmla="*/ 1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31" y="20"/>
                    </a:moveTo>
                    <a:lnTo>
                      <a:pt x="29" y="6"/>
                    </a:lnTo>
                    <a:lnTo>
                      <a:pt x="19" y="0"/>
                    </a:lnTo>
                    <a:lnTo>
                      <a:pt x="8" y="1"/>
                    </a:lnTo>
                    <a:lnTo>
                      <a:pt x="0" y="12"/>
                    </a:lnTo>
                    <a:lnTo>
                      <a:pt x="31" y="20"/>
                    </a:lnTo>
                    <a:close/>
                  </a:path>
                </a:pathLst>
              </a:custGeom>
              <a:solidFill>
                <a:srgbClr val="000000"/>
              </a:solidFill>
              <a:ln w="9525">
                <a:noFill/>
                <a:round/>
              </a:ln>
            </p:spPr>
            <p:txBody>
              <a:bodyPr/>
              <a:lstStyle/>
              <a:p>
                <a:endParaRPr lang="zh-CN" altLang="en-US"/>
              </a:p>
            </p:txBody>
          </p:sp>
          <p:sp>
            <p:nvSpPr>
              <p:cNvPr id="32920" name="Freeform 1169"/>
              <p:cNvSpPr/>
              <p:nvPr/>
            </p:nvSpPr>
            <p:spPr bwMode="auto">
              <a:xfrm>
                <a:off x="4320" y="2424"/>
                <a:ext cx="32" cy="83"/>
              </a:xfrm>
              <a:custGeom>
                <a:avLst/>
                <a:gdLst>
                  <a:gd name="T0" fmla="*/ 1 w 63"/>
                  <a:gd name="T1" fmla="*/ 1 h 165"/>
                  <a:gd name="T2" fmla="*/ 1 w 63"/>
                  <a:gd name="T3" fmla="*/ 1 h 165"/>
                  <a:gd name="T4" fmla="*/ 1 w 63"/>
                  <a:gd name="T5" fmla="*/ 1 h 165"/>
                  <a:gd name="T6" fmla="*/ 1 w 63"/>
                  <a:gd name="T7" fmla="*/ 0 h 165"/>
                  <a:gd name="T8" fmla="*/ 0 w 63"/>
                  <a:gd name="T9" fmla="*/ 1 h 165"/>
                  <a:gd name="T10" fmla="*/ 1 w 63"/>
                  <a:gd name="T11" fmla="*/ 1 h 165"/>
                  <a:gd name="T12" fmla="*/ 0 w 63"/>
                  <a:gd name="T13" fmla="*/ 1 h 165"/>
                  <a:gd name="T14" fmla="*/ 1 w 63"/>
                  <a:gd name="T15" fmla="*/ 1 h 165"/>
                  <a:gd name="T16" fmla="*/ 1 w 63"/>
                  <a:gd name="T17" fmla="*/ 1 h 165"/>
                  <a:gd name="T18" fmla="*/ 1 w 63"/>
                  <a:gd name="T19" fmla="*/ 1 h 165"/>
                  <a:gd name="T20" fmla="*/ 1 w 63"/>
                  <a:gd name="T21" fmla="*/ 1 h 165"/>
                  <a:gd name="T22" fmla="*/ 1 w 63"/>
                  <a:gd name="T23" fmla="*/ 1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65"/>
                  <a:gd name="T38" fmla="*/ 63 w 63"/>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65">
                    <a:moveTo>
                      <a:pt x="2" y="158"/>
                    </a:moveTo>
                    <a:lnTo>
                      <a:pt x="31" y="153"/>
                    </a:lnTo>
                    <a:lnTo>
                      <a:pt x="63" y="8"/>
                    </a:lnTo>
                    <a:lnTo>
                      <a:pt x="32" y="0"/>
                    </a:lnTo>
                    <a:lnTo>
                      <a:pt x="0" y="145"/>
                    </a:lnTo>
                    <a:lnTo>
                      <a:pt x="28" y="139"/>
                    </a:lnTo>
                    <a:lnTo>
                      <a:pt x="0" y="145"/>
                    </a:lnTo>
                    <a:lnTo>
                      <a:pt x="2" y="158"/>
                    </a:lnTo>
                    <a:lnTo>
                      <a:pt x="11" y="165"/>
                    </a:lnTo>
                    <a:lnTo>
                      <a:pt x="23" y="163"/>
                    </a:lnTo>
                    <a:lnTo>
                      <a:pt x="31" y="153"/>
                    </a:lnTo>
                    <a:lnTo>
                      <a:pt x="2" y="158"/>
                    </a:lnTo>
                    <a:close/>
                  </a:path>
                </a:pathLst>
              </a:custGeom>
              <a:solidFill>
                <a:srgbClr val="000000"/>
              </a:solidFill>
              <a:ln w="9525">
                <a:noFill/>
                <a:round/>
              </a:ln>
            </p:spPr>
            <p:txBody>
              <a:bodyPr/>
              <a:lstStyle/>
              <a:p>
                <a:endParaRPr lang="zh-CN" altLang="en-US"/>
              </a:p>
            </p:txBody>
          </p:sp>
          <p:sp>
            <p:nvSpPr>
              <p:cNvPr id="32921" name="Freeform 1170"/>
              <p:cNvSpPr/>
              <p:nvPr/>
            </p:nvSpPr>
            <p:spPr bwMode="auto">
              <a:xfrm>
                <a:off x="4287" y="2438"/>
                <a:ext cx="48" cy="66"/>
              </a:xfrm>
              <a:custGeom>
                <a:avLst/>
                <a:gdLst>
                  <a:gd name="T0" fmla="*/ 1 w 95"/>
                  <a:gd name="T1" fmla="*/ 1 h 131"/>
                  <a:gd name="T2" fmla="*/ 0 w 95"/>
                  <a:gd name="T3" fmla="*/ 1 h 131"/>
                  <a:gd name="T4" fmla="*/ 1 w 95"/>
                  <a:gd name="T5" fmla="*/ 1 h 131"/>
                  <a:gd name="T6" fmla="*/ 1 w 95"/>
                  <a:gd name="T7" fmla="*/ 1 h 131"/>
                  <a:gd name="T8" fmla="*/ 1 w 95"/>
                  <a:gd name="T9" fmla="*/ 0 h 131"/>
                  <a:gd name="T10" fmla="*/ 1 w 95"/>
                  <a:gd name="T11" fmla="*/ 1 h 131"/>
                  <a:gd name="T12" fmla="*/ 0 60000 65536"/>
                  <a:gd name="T13" fmla="*/ 0 60000 65536"/>
                  <a:gd name="T14" fmla="*/ 0 60000 65536"/>
                  <a:gd name="T15" fmla="*/ 0 60000 65536"/>
                  <a:gd name="T16" fmla="*/ 0 60000 65536"/>
                  <a:gd name="T17" fmla="*/ 0 60000 65536"/>
                  <a:gd name="T18" fmla="*/ 0 w 95"/>
                  <a:gd name="T19" fmla="*/ 0 h 131"/>
                  <a:gd name="T20" fmla="*/ 95 w 9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95" h="131">
                    <a:moveTo>
                      <a:pt x="13" y="9"/>
                    </a:moveTo>
                    <a:lnTo>
                      <a:pt x="0" y="18"/>
                    </a:lnTo>
                    <a:lnTo>
                      <a:pt x="69" y="131"/>
                    </a:lnTo>
                    <a:lnTo>
                      <a:pt x="95" y="112"/>
                    </a:lnTo>
                    <a:lnTo>
                      <a:pt x="26" y="0"/>
                    </a:lnTo>
                    <a:lnTo>
                      <a:pt x="13" y="9"/>
                    </a:lnTo>
                    <a:close/>
                  </a:path>
                </a:pathLst>
              </a:custGeom>
              <a:solidFill>
                <a:srgbClr val="000000"/>
              </a:solidFill>
              <a:ln w="9525">
                <a:noFill/>
                <a:round/>
              </a:ln>
            </p:spPr>
            <p:txBody>
              <a:bodyPr/>
              <a:lstStyle/>
              <a:p>
                <a:endParaRPr lang="zh-CN" altLang="en-US"/>
              </a:p>
            </p:txBody>
          </p:sp>
          <p:sp>
            <p:nvSpPr>
              <p:cNvPr id="32922" name="Freeform 1171"/>
              <p:cNvSpPr/>
              <p:nvPr/>
            </p:nvSpPr>
            <p:spPr bwMode="auto">
              <a:xfrm>
                <a:off x="4286" y="2434"/>
                <a:ext cx="14" cy="13"/>
              </a:xfrm>
              <a:custGeom>
                <a:avLst/>
                <a:gdLst>
                  <a:gd name="T0" fmla="*/ 1 w 28"/>
                  <a:gd name="T1" fmla="*/ 1 h 25"/>
                  <a:gd name="T2" fmla="*/ 1 w 28"/>
                  <a:gd name="T3" fmla="*/ 0 h 25"/>
                  <a:gd name="T4" fmla="*/ 1 w 28"/>
                  <a:gd name="T5" fmla="*/ 1 h 25"/>
                  <a:gd name="T6" fmla="*/ 0 w 28"/>
                  <a:gd name="T7" fmla="*/ 1 h 25"/>
                  <a:gd name="T8" fmla="*/ 1 w 28"/>
                  <a:gd name="T9" fmla="*/ 1 h 25"/>
                  <a:gd name="T10" fmla="*/ 1 w 28"/>
                  <a:gd name="T11" fmla="*/ 1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28" y="7"/>
                    </a:moveTo>
                    <a:lnTo>
                      <a:pt x="18" y="0"/>
                    </a:lnTo>
                    <a:lnTo>
                      <a:pt x="6" y="3"/>
                    </a:lnTo>
                    <a:lnTo>
                      <a:pt x="0" y="12"/>
                    </a:lnTo>
                    <a:lnTo>
                      <a:pt x="2" y="25"/>
                    </a:lnTo>
                    <a:lnTo>
                      <a:pt x="28" y="7"/>
                    </a:lnTo>
                    <a:close/>
                  </a:path>
                </a:pathLst>
              </a:custGeom>
              <a:solidFill>
                <a:srgbClr val="000000"/>
              </a:solidFill>
              <a:ln w="9525">
                <a:noFill/>
                <a:round/>
              </a:ln>
            </p:spPr>
            <p:txBody>
              <a:bodyPr/>
              <a:lstStyle/>
              <a:p>
                <a:endParaRPr lang="zh-CN" altLang="en-US"/>
              </a:p>
            </p:txBody>
          </p:sp>
          <p:sp>
            <p:nvSpPr>
              <p:cNvPr id="32923" name="Freeform 1172"/>
              <p:cNvSpPr/>
              <p:nvPr/>
            </p:nvSpPr>
            <p:spPr bwMode="auto">
              <a:xfrm>
                <a:off x="3942" y="2565"/>
                <a:ext cx="15" cy="8"/>
              </a:xfrm>
              <a:custGeom>
                <a:avLst/>
                <a:gdLst>
                  <a:gd name="T0" fmla="*/ 1 w 30"/>
                  <a:gd name="T1" fmla="*/ 0 h 18"/>
                  <a:gd name="T2" fmla="*/ 1 w 30"/>
                  <a:gd name="T3" fmla="*/ 0 h 18"/>
                  <a:gd name="T4" fmla="*/ 1 w 30"/>
                  <a:gd name="T5" fmla="*/ 0 h 18"/>
                  <a:gd name="T6" fmla="*/ 1 w 30"/>
                  <a:gd name="T7" fmla="*/ 0 h 18"/>
                  <a:gd name="T8" fmla="*/ 0 w 30"/>
                  <a:gd name="T9" fmla="*/ 0 h 18"/>
                  <a:gd name="T10" fmla="*/ 1 w 30"/>
                  <a:gd name="T11" fmla="*/ 0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30" y="18"/>
                    </a:moveTo>
                    <a:lnTo>
                      <a:pt x="27" y="6"/>
                    </a:lnTo>
                    <a:lnTo>
                      <a:pt x="16" y="0"/>
                    </a:lnTo>
                    <a:lnTo>
                      <a:pt x="5" y="3"/>
                    </a:lnTo>
                    <a:lnTo>
                      <a:pt x="0" y="15"/>
                    </a:lnTo>
                    <a:lnTo>
                      <a:pt x="30" y="18"/>
                    </a:lnTo>
                    <a:close/>
                  </a:path>
                </a:pathLst>
              </a:custGeom>
              <a:solidFill>
                <a:srgbClr val="000000"/>
              </a:solidFill>
              <a:ln w="9525">
                <a:noFill/>
                <a:round/>
              </a:ln>
            </p:spPr>
            <p:txBody>
              <a:bodyPr/>
              <a:lstStyle/>
              <a:p>
                <a:endParaRPr lang="zh-CN" altLang="en-US"/>
              </a:p>
            </p:txBody>
          </p:sp>
          <p:sp>
            <p:nvSpPr>
              <p:cNvPr id="32924" name="Freeform 1173"/>
              <p:cNvSpPr/>
              <p:nvPr/>
            </p:nvSpPr>
            <p:spPr bwMode="auto">
              <a:xfrm>
                <a:off x="3936" y="2572"/>
                <a:ext cx="21" cy="100"/>
              </a:xfrm>
              <a:custGeom>
                <a:avLst/>
                <a:gdLst>
                  <a:gd name="T0" fmla="*/ 1 w 42"/>
                  <a:gd name="T1" fmla="*/ 1 h 200"/>
                  <a:gd name="T2" fmla="*/ 1 w 42"/>
                  <a:gd name="T3" fmla="*/ 1 h 200"/>
                  <a:gd name="T4" fmla="*/ 1 w 42"/>
                  <a:gd name="T5" fmla="*/ 1 h 200"/>
                  <a:gd name="T6" fmla="*/ 1 w 42"/>
                  <a:gd name="T7" fmla="*/ 0 h 200"/>
                  <a:gd name="T8" fmla="*/ 0 w 42"/>
                  <a:gd name="T9" fmla="*/ 1 h 200"/>
                  <a:gd name="T10" fmla="*/ 1 w 42"/>
                  <a:gd name="T11" fmla="*/ 1 h 200"/>
                  <a:gd name="T12" fmla="*/ 0 w 42"/>
                  <a:gd name="T13" fmla="*/ 1 h 200"/>
                  <a:gd name="T14" fmla="*/ 1 w 42"/>
                  <a:gd name="T15" fmla="*/ 1 h 200"/>
                  <a:gd name="T16" fmla="*/ 1 w 42"/>
                  <a:gd name="T17" fmla="*/ 1 h 200"/>
                  <a:gd name="T18" fmla="*/ 1 w 42"/>
                  <a:gd name="T19" fmla="*/ 1 h 200"/>
                  <a:gd name="T20" fmla="*/ 1 w 42"/>
                  <a:gd name="T21" fmla="*/ 1 h 200"/>
                  <a:gd name="T22" fmla="*/ 1 w 42"/>
                  <a:gd name="T23" fmla="*/ 1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200"/>
                  <a:gd name="T38" fmla="*/ 42 w 42"/>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200">
                    <a:moveTo>
                      <a:pt x="3" y="173"/>
                    </a:moveTo>
                    <a:lnTo>
                      <a:pt x="31" y="185"/>
                    </a:lnTo>
                    <a:lnTo>
                      <a:pt x="42" y="3"/>
                    </a:lnTo>
                    <a:lnTo>
                      <a:pt x="12" y="0"/>
                    </a:lnTo>
                    <a:lnTo>
                      <a:pt x="0" y="183"/>
                    </a:lnTo>
                    <a:lnTo>
                      <a:pt x="28" y="195"/>
                    </a:lnTo>
                    <a:lnTo>
                      <a:pt x="0" y="183"/>
                    </a:lnTo>
                    <a:lnTo>
                      <a:pt x="4" y="195"/>
                    </a:lnTo>
                    <a:lnTo>
                      <a:pt x="14" y="200"/>
                    </a:lnTo>
                    <a:lnTo>
                      <a:pt x="26" y="197"/>
                    </a:lnTo>
                    <a:lnTo>
                      <a:pt x="31" y="185"/>
                    </a:lnTo>
                    <a:lnTo>
                      <a:pt x="3" y="173"/>
                    </a:lnTo>
                    <a:close/>
                  </a:path>
                </a:pathLst>
              </a:custGeom>
              <a:solidFill>
                <a:srgbClr val="000000"/>
              </a:solidFill>
              <a:ln w="9525">
                <a:noFill/>
                <a:round/>
              </a:ln>
            </p:spPr>
            <p:txBody>
              <a:bodyPr/>
              <a:lstStyle/>
              <a:p>
                <a:endParaRPr lang="zh-CN" altLang="en-US"/>
              </a:p>
            </p:txBody>
          </p:sp>
          <p:sp>
            <p:nvSpPr>
              <p:cNvPr id="32925" name="Freeform 1174"/>
              <p:cNvSpPr/>
              <p:nvPr/>
            </p:nvSpPr>
            <p:spPr bwMode="auto">
              <a:xfrm>
                <a:off x="3937" y="2612"/>
                <a:ext cx="49" cy="57"/>
              </a:xfrm>
              <a:custGeom>
                <a:avLst/>
                <a:gdLst>
                  <a:gd name="T0" fmla="*/ 1 w 97"/>
                  <a:gd name="T1" fmla="*/ 1 h 114"/>
                  <a:gd name="T2" fmla="*/ 1 w 97"/>
                  <a:gd name="T3" fmla="*/ 0 h 114"/>
                  <a:gd name="T4" fmla="*/ 0 w 97"/>
                  <a:gd name="T5" fmla="*/ 1 h 114"/>
                  <a:gd name="T6" fmla="*/ 1 w 97"/>
                  <a:gd name="T7" fmla="*/ 1 h 114"/>
                  <a:gd name="T8" fmla="*/ 1 w 97"/>
                  <a:gd name="T9" fmla="*/ 1 h 114"/>
                  <a:gd name="T10" fmla="*/ 1 w 97"/>
                  <a:gd name="T11" fmla="*/ 1 h 114"/>
                  <a:gd name="T12" fmla="*/ 0 60000 65536"/>
                  <a:gd name="T13" fmla="*/ 0 60000 65536"/>
                  <a:gd name="T14" fmla="*/ 0 60000 65536"/>
                  <a:gd name="T15" fmla="*/ 0 60000 65536"/>
                  <a:gd name="T16" fmla="*/ 0 60000 65536"/>
                  <a:gd name="T17" fmla="*/ 0 60000 65536"/>
                  <a:gd name="T18" fmla="*/ 0 w 97"/>
                  <a:gd name="T19" fmla="*/ 0 h 114"/>
                  <a:gd name="T20" fmla="*/ 97 w 9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97" h="114">
                    <a:moveTo>
                      <a:pt x="84" y="10"/>
                    </a:moveTo>
                    <a:lnTo>
                      <a:pt x="71" y="0"/>
                    </a:lnTo>
                    <a:lnTo>
                      <a:pt x="0" y="92"/>
                    </a:lnTo>
                    <a:lnTo>
                      <a:pt x="25" y="114"/>
                    </a:lnTo>
                    <a:lnTo>
                      <a:pt x="97" y="21"/>
                    </a:lnTo>
                    <a:lnTo>
                      <a:pt x="84" y="10"/>
                    </a:lnTo>
                    <a:close/>
                  </a:path>
                </a:pathLst>
              </a:custGeom>
              <a:solidFill>
                <a:srgbClr val="000000"/>
              </a:solidFill>
              <a:ln w="9525">
                <a:noFill/>
                <a:round/>
              </a:ln>
            </p:spPr>
            <p:txBody>
              <a:bodyPr/>
              <a:lstStyle/>
              <a:p>
                <a:endParaRPr lang="zh-CN" altLang="en-US"/>
              </a:p>
            </p:txBody>
          </p:sp>
          <p:sp>
            <p:nvSpPr>
              <p:cNvPr id="32926" name="Freeform 1175"/>
              <p:cNvSpPr/>
              <p:nvPr/>
            </p:nvSpPr>
            <p:spPr bwMode="auto">
              <a:xfrm>
                <a:off x="3973" y="2609"/>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0 h 28"/>
                  <a:gd name="T14" fmla="*/ 1 w 30"/>
                  <a:gd name="T15" fmla="*/ 1 h 28"/>
                  <a:gd name="T16" fmla="*/ 0 w 30"/>
                  <a:gd name="T17" fmla="*/ 1 h 28"/>
                  <a:gd name="T18" fmla="*/ 1 w 30"/>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26" y="28"/>
                    </a:moveTo>
                    <a:lnTo>
                      <a:pt x="28" y="21"/>
                    </a:lnTo>
                    <a:lnTo>
                      <a:pt x="30" y="15"/>
                    </a:lnTo>
                    <a:lnTo>
                      <a:pt x="27" y="9"/>
                    </a:lnTo>
                    <a:lnTo>
                      <a:pt x="23" y="4"/>
                    </a:lnTo>
                    <a:lnTo>
                      <a:pt x="17" y="1"/>
                    </a:lnTo>
                    <a:lnTo>
                      <a:pt x="12" y="0"/>
                    </a:lnTo>
                    <a:lnTo>
                      <a:pt x="5" y="1"/>
                    </a:lnTo>
                    <a:lnTo>
                      <a:pt x="0" y="7"/>
                    </a:lnTo>
                    <a:lnTo>
                      <a:pt x="26" y="28"/>
                    </a:lnTo>
                    <a:close/>
                  </a:path>
                </a:pathLst>
              </a:custGeom>
              <a:solidFill>
                <a:srgbClr val="000000"/>
              </a:solidFill>
              <a:ln w="9525">
                <a:noFill/>
                <a:round/>
              </a:ln>
            </p:spPr>
            <p:txBody>
              <a:bodyPr/>
              <a:lstStyle/>
              <a:p>
                <a:endParaRPr lang="zh-CN" altLang="en-US"/>
              </a:p>
            </p:txBody>
          </p:sp>
          <p:sp>
            <p:nvSpPr>
              <p:cNvPr id="32927" name="Freeform 1176"/>
              <p:cNvSpPr/>
              <p:nvPr/>
            </p:nvSpPr>
            <p:spPr bwMode="auto">
              <a:xfrm>
                <a:off x="3715" y="858"/>
                <a:ext cx="1213" cy="1081"/>
              </a:xfrm>
              <a:custGeom>
                <a:avLst/>
                <a:gdLst>
                  <a:gd name="T0" fmla="*/ 0 w 2425"/>
                  <a:gd name="T1" fmla="*/ 2 h 2163"/>
                  <a:gd name="T2" fmla="*/ 1 w 2425"/>
                  <a:gd name="T3" fmla="*/ 2 h 2163"/>
                  <a:gd name="T4" fmla="*/ 1 w 2425"/>
                  <a:gd name="T5" fmla="*/ 2 h 2163"/>
                  <a:gd name="T6" fmla="*/ 1 w 2425"/>
                  <a:gd name="T7" fmla="*/ 2 h 2163"/>
                  <a:gd name="T8" fmla="*/ 1 w 2425"/>
                  <a:gd name="T9" fmla="*/ 1 h 2163"/>
                  <a:gd name="T10" fmla="*/ 1 w 2425"/>
                  <a:gd name="T11" fmla="*/ 1 h 2163"/>
                  <a:gd name="T12" fmla="*/ 1 w 2425"/>
                  <a:gd name="T13" fmla="*/ 1 h 2163"/>
                  <a:gd name="T14" fmla="*/ 1 w 2425"/>
                  <a:gd name="T15" fmla="*/ 1 h 2163"/>
                  <a:gd name="T16" fmla="*/ 1 w 2425"/>
                  <a:gd name="T17" fmla="*/ 0 h 2163"/>
                  <a:gd name="T18" fmla="*/ 1 w 2425"/>
                  <a:gd name="T19" fmla="*/ 0 h 2163"/>
                  <a:gd name="T20" fmla="*/ 2 w 2425"/>
                  <a:gd name="T21" fmla="*/ 0 h 2163"/>
                  <a:gd name="T22" fmla="*/ 2 w 2425"/>
                  <a:gd name="T23" fmla="*/ 0 h 2163"/>
                  <a:gd name="T24" fmla="*/ 2 w 2425"/>
                  <a:gd name="T25" fmla="*/ 0 h 2163"/>
                  <a:gd name="T26" fmla="*/ 2 w 2425"/>
                  <a:gd name="T27" fmla="*/ 0 h 2163"/>
                  <a:gd name="T28" fmla="*/ 2 w 2425"/>
                  <a:gd name="T29" fmla="*/ 0 h 2163"/>
                  <a:gd name="T30" fmla="*/ 2 w 2425"/>
                  <a:gd name="T31" fmla="*/ 0 h 2163"/>
                  <a:gd name="T32" fmla="*/ 3 w 2425"/>
                  <a:gd name="T33" fmla="*/ 0 h 2163"/>
                  <a:gd name="T34" fmla="*/ 3 w 2425"/>
                  <a:gd name="T35" fmla="*/ 0 h 2163"/>
                  <a:gd name="T36" fmla="*/ 3 w 2425"/>
                  <a:gd name="T37" fmla="*/ 0 h 2163"/>
                  <a:gd name="T38" fmla="*/ 3 w 2425"/>
                  <a:gd name="T39" fmla="*/ 0 h 2163"/>
                  <a:gd name="T40" fmla="*/ 4 w 2425"/>
                  <a:gd name="T41" fmla="*/ 0 h 2163"/>
                  <a:gd name="T42" fmla="*/ 4 w 2425"/>
                  <a:gd name="T43" fmla="*/ 0 h 2163"/>
                  <a:gd name="T44" fmla="*/ 4 w 2425"/>
                  <a:gd name="T45" fmla="*/ 0 h 2163"/>
                  <a:gd name="T46" fmla="*/ 5 w 2425"/>
                  <a:gd name="T47" fmla="*/ 1 h 2163"/>
                  <a:gd name="T48" fmla="*/ 5 w 2425"/>
                  <a:gd name="T49" fmla="*/ 1 h 2163"/>
                  <a:gd name="T50" fmla="*/ 5 w 2425"/>
                  <a:gd name="T51" fmla="*/ 1 h 2163"/>
                  <a:gd name="T52" fmla="*/ 5 w 2425"/>
                  <a:gd name="T53" fmla="*/ 1 h 2163"/>
                  <a:gd name="T54" fmla="*/ 5 w 2425"/>
                  <a:gd name="T55" fmla="*/ 2 h 2163"/>
                  <a:gd name="T56" fmla="*/ 5 w 2425"/>
                  <a:gd name="T57" fmla="*/ 2 h 2163"/>
                  <a:gd name="T58" fmla="*/ 5 w 2425"/>
                  <a:gd name="T59" fmla="*/ 2 h 2163"/>
                  <a:gd name="T60" fmla="*/ 5 w 2425"/>
                  <a:gd name="T61" fmla="*/ 2 h 2163"/>
                  <a:gd name="T62" fmla="*/ 5 w 2425"/>
                  <a:gd name="T63" fmla="*/ 3 h 2163"/>
                  <a:gd name="T64" fmla="*/ 5 w 2425"/>
                  <a:gd name="T65" fmla="*/ 3 h 2163"/>
                  <a:gd name="T66" fmla="*/ 5 w 2425"/>
                  <a:gd name="T67" fmla="*/ 3 h 2163"/>
                  <a:gd name="T68" fmla="*/ 5 w 2425"/>
                  <a:gd name="T69" fmla="*/ 3 h 2163"/>
                  <a:gd name="T70" fmla="*/ 5 w 2425"/>
                  <a:gd name="T71" fmla="*/ 3 h 2163"/>
                  <a:gd name="T72" fmla="*/ 5 w 2425"/>
                  <a:gd name="T73" fmla="*/ 3 h 2163"/>
                  <a:gd name="T74" fmla="*/ 5 w 2425"/>
                  <a:gd name="T75" fmla="*/ 3 h 2163"/>
                  <a:gd name="T76" fmla="*/ 5 w 2425"/>
                  <a:gd name="T77" fmla="*/ 3 h 2163"/>
                  <a:gd name="T78" fmla="*/ 5 w 2425"/>
                  <a:gd name="T79" fmla="*/ 3 h 2163"/>
                  <a:gd name="T80" fmla="*/ 5 w 2425"/>
                  <a:gd name="T81" fmla="*/ 4 h 2163"/>
                  <a:gd name="T82" fmla="*/ 5 w 2425"/>
                  <a:gd name="T83" fmla="*/ 4 h 2163"/>
                  <a:gd name="T84" fmla="*/ 5 w 2425"/>
                  <a:gd name="T85" fmla="*/ 4 h 2163"/>
                  <a:gd name="T86" fmla="*/ 4 w 2425"/>
                  <a:gd name="T87" fmla="*/ 3 h 2163"/>
                  <a:gd name="T88" fmla="*/ 4 w 2425"/>
                  <a:gd name="T89" fmla="*/ 3 h 2163"/>
                  <a:gd name="T90" fmla="*/ 3 w 2425"/>
                  <a:gd name="T91" fmla="*/ 3 h 2163"/>
                  <a:gd name="T92" fmla="*/ 3 w 2425"/>
                  <a:gd name="T93" fmla="*/ 3 h 2163"/>
                  <a:gd name="T94" fmla="*/ 2 w 2425"/>
                  <a:gd name="T95" fmla="*/ 2 h 2163"/>
                  <a:gd name="T96" fmla="*/ 1 w 2425"/>
                  <a:gd name="T97" fmla="*/ 2 h 2163"/>
                  <a:gd name="T98" fmla="*/ 1 w 2425"/>
                  <a:gd name="T99" fmla="*/ 2 h 2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25"/>
                  <a:gd name="T151" fmla="*/ 0 h 2163"/>
                  <a:gd name="T152" fmla="*/ 2425 w 2425"/>
                  <a:gd name="T153" fmla="*/ 2163 h 2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25" h="2163">
                    <a:moveTo>
                      <a:pt x="24" y="1337"/>
                    </a:moveTo>
                    <a:lnTo>
                      <a:pt x="10" y="1331"/>
                    </a:lnTo>
                    <a:lnTo>
                      <a:pt x="2" y="1316"/>
                    </a:lnTo>
                    <a:lnTo>
                      <a:pt x="0" y="1296"/>
                    </a:lnTo>
                    <a:lnTo>
                      <a:pt x="2" y="1273"/>
                    </a:lnTo>
                    <a:lnTo>
                      <a:pt x="8" y="1247"/>
                    </a:lnTo>
                    <a:lnTo>
                      <a:pt x="15" y="1224"/>
                    </a:lnTo>
                    <a:lnTo>
                      <a:pt x="27" y="1203"/>
                    </a:lnTo>
                    <a:lnTo>
                      <a:pt x="38" y="1186"/>
                    </a:lnTo>
                    <a:lnTo>
                      <a:pt x="50" y="1177"/>
                    </a:lnTo>
                    <a:lnTo>
                      <a:pt x="68" y="1175"/>
                    </a:lnTo>
                    <a:lnTo>
                      <a:pt x="89" y="1175"/>
                    </a:lnTo>
                    <a:lnTo>
                      <a:pt x="111" y="1175"/>
                    </a:lnTo>
                    <a:lnTo>
                      <a:pt x="133" y="1176"/>
                    </a:lnTo>
                    <a:lnTo>
                      <a:pt x="151" y="1175"/>
                    </a:lnTo>
                    <a:lnTo>
                      <a:pt x="164" y="1168"/>
                    </a:lnTo>
                    <a:lnTo>
                      <a:pt x="170" y="1157"/>
                    </a:lnTo>
                    <a:lnTo>
                      <a:pt x="176" y="1106"/>
                    </a:lnTo>
                    <a:lnTo>
                      <a:pt x="184" y="1057"/>
                    </a:lnTo>
                    <a:lnTo>
                      <a:pt x="192" y="1008"/>
                    </a:lnTo>
                    <a:lnTo>
                      <a:pt x="199" y="961"/>
                    </a:lnTo>
                    <a:lnTo>
                      <a:pt x="210" y="916"/>
                    </a:lnTo>
                    <a:lnTo>
                      <a:pt x="219" y="871"/>
                    </a:lnTo>
                    <a:lnTo>
                      <a:pt x="229" y="828"/>
                    </a:lnTo>
                    <a:lnTo>
                      <a:pt x="240" y="785"/>
                    </a:lnTo>
                    <a:lnTo>
                      <a:pt x="252" y="745"/>
                    </a:lnTo>
                    <a:lnTo>
                      <a:pt x="263" y="706"/>
                    </a:lnTo>
                    <a:lnTo>
                      <a:pt x="276" y="669"/>
                    </a:lnTo>
                    <a:lnTo>
                      <a:pt x="289" y="631"/>
                    </a:lnTo>
                    <a:lnTo>
                      <a:pt x="303" y="596"/>
                    </a:lnTo>
                    <a:lnTo>
                      <a:pt x="317" y="561"/>
                    </a:lnTo>
                    <a:lnTo>
                      <a:pt x="331" y="529"/>
                    </a:lnTo>
                    <a:lnTo>
                      <a:pt x="346" y="497"/>
                    </a:lnTo>
                    <a:lnTo>
                      <a:pt x="362" y="466"/>
                    </a:lnTo>
                    <a:lnTo>
                      <a:pt x="378" y="436"/>
                    </a:lnTo>
                    <a:lnTo>
                      <a:pt x="395" y="408"/>
                    </a:lnTo>
                    <a:lnTo>
                      <a:pt x="412" y="380"/>
                    </a:lnTo>
                    <a:lnTo>
                      <a:pt x="430" y="354"/>
                    </a:lnTo>
                    <a:lnTo>
                      <a:pt x="448" y="329"/>
                    </a:lnTo>
                    <a:lnTo>
                      <a:pt x="467" y="305"/>
                    </a:lnTo>
                    <a:lnTo>
                      <a:pt x="486" y="282"/>
                    </a:lnTo>
                    <a:lnTo>
                      <a:pt x="505" y="260"/>
                    </a:lnTo>
                    <a:lnTo>
                      <a:pt x="524" y="239"/>
                    </a:lnTo>
                    <a:lnTo>
                      <a:pt x="545" y="219"/>
                    </a:lnTo>
                    <a:lnTo>
                      <a:pt x="565" y="200"/>
                    </a:lnTo>
                    <a:lnTo>
                      <a:pt x="586" y="183"/>
                    </a:lnTo>
                    <a:lnTo>
                      <a:pt x="607" y="165"/>
                    </a:lnTo>
                    <a:lnTo>
                      <a:pt x="629" y="149"/>
                    </a:lnTo>
                    <a:lnTo>
                      <a:pt x="651" y="134"/>
                    </a:lnTo>
                    <a:lnTo>
                      <a:pt x="673" y="120"/>
                    </a:lnTo>
                    <a:lnTo>
                      <a:pt x="696" y="106"/>
                    </a:lnTo>
                    <a:lnTo>
                      <a:pt x="719" y="94"/>
                    </a:lnTo>
                    <a:lnTo>
                      <a:pt x="742" y="82"/>
                    </a:lnTo>
                    <a:lnTo>
                      <a:pt x="766" y="71"/>
                    </a:lnTo>
                    <a:lnTo>
                      <a:pt x="790" y="62"/>
                    </a:lnTo>
                    <a:lnTo>
                      <a:pt x="815" y="52"/>
                    </a:lnTo>
                    <a:lnTo>
                      <a:pt x="839" y="43"/>
                    </a:lnTo>
                    <a:lnTo>
                      <a:pt x="863" y="36"/>
                    </a:lnTo>
                    <a:lnTo>
                      <a:pt x="889" y="30"/>
                    </a:lnTo>
                    <a:lnTo>
                      <a:pt x="913" y="23"/>
                    </a:lnTo>
                    <a:lnTo>
                      <a:pt x="939" y="17"/>
                    </a:lnTo>
                    <a:lnTo>
                      <a:pt x="964" y="13"/>
                    </a:lnTo>
                    <a:lnTo>
                      <a:pt x="991" y="9"/>
                    </a:lnTo>
                    <a:lnTo>
                      <a:pt x="1017" y="5"/>
                    </a:lnTo>
                    <a:lnTo>
                      <a:pt x="1044" y="3"/>
                    </a:lnTo>
                    <a:lnTo>
                      <a:pt x="1070" y="1"/>
                    </a:lnTo>
                    <a:lnTo>
                      <a:pt x="1097" y="0"/>
                    </a:lnTo>
                    <a:lnTo>
                      <a:pt x="1124" y="0"/>
                    </a:lnTo>
                    <a:lnTo>
                      <a:pt x="1151" y="0"/>
                    </a:lnTo>
                    <a:lnTo>
                      <a:pt x="1178" y="0"/>
                    </a:lnTo>
                    <a:lnTo>
                      <a:pt x="1205" y="1"/>
                    </a:lnTo>
                    <a:lnTo>
                      <a:pt x="1233" y="3"/>
                    </a:lnTo>
                    <a:lnTo>
                      <a:pt x="1261" y="5"/>
                    </a:lnTo>
                    <a:lnTo>
                      <a:pt x="1288" y="8"/>
                    </a:lnTo>
                    <a:lnTo>
                      <a:pt x="1316" y="12"/>
                    </a:lnTo>
                    <a:lnTo>
                      <a:pt x="1344" y="16"/>
                    </a:lnTo>
                    <a:lnTo>
                      <a:pt x="1372" y="20"/>
                    </a:lnTo>
                    <a:lnTo>
                      <a:pt x="1400" y="24"/>
                    </a:lnTo>
                    <a:lnTo>
                      <a:pt x="1429" y="30"/>
                    </a:lnTo>
                    <a:lnTo>
                      <a:pt x="1457" y="35"/>
                    </a:lnTo>
                    <a:lnTo>
                      <a:pt x="1485" y="42"/>
                    </a:lnTo>
                    <a:lnTo>
                      <a:pt x="1546" y="58"/>
                    </a:lnTo>
                    <a:lnTo>
                      <a:pt x="1604" y="77"/>
                    </a:lnTo>
                    <a:lnTo>
                      <a:pt x="1659" y="98"/>
                    </a:lnTo>
                    <a:lnTo>
                      <a:pt x="1710" y="121"/>
                    </a:lnTo>
                    <a:lnTo>
                      <a:pt x="1759" y="148"/>
                    </a:lnTo>
                    <a:lnTo>
                      <a:pt x="1803" y="177"/>
                    </a:lnTo>
                    <a:lnTo>
                      <a:pt x="1846" y="209"/>
                    </a:lnTo>
                    <a:lnTo>
                      <a:pt x="1884" y="243"/>
                    </a:lnTo>
                    <a:lnTo>
                      <a:pt x="1920" y="279"/>
                    </a:lnTo>
                    <a:lnTo>
                      <a:pt x="1953" y="318"/>
                    </a:lnTo>
                    <a:lnTo>
                      <a:pt x="1984" y="359"/>
                    </a:lnTo>
                    <a:lnTo>
                      <a:pt x="2011" y="401"/>
                    </a:lnTo>
                    <a:lnTo>
                      <a:pt x="2035" y="447"/>
                    </a:lnTo>
                    <a:lnTo>
                      <a:pt x="2058" y="494"/>
                    </a:lnTo>
                    <a:lnTo>
                      <a:pt x="2077" y="542"/>
                    </a:lnTo>
                    <a:lnTo>
                      <a:pt x="2094" y="593"/>
                    </a:lnTo>
                    <a:lnTo>
                      <a:pt x="2101" y="619"/>
                    </a:lnTo>
                    <a:lnTo>
                      <a:pt x="2108" y="646"/>
                    </a:lnTo>
                    <a:lnTo>
                      <a:pt x="2114" y="673"/>
                    </a:lnTo>
                    <a:lnTo>
                      <a:pt x="2121" y="700"/>
                    </a:lnTo>
                    <a:lnTo>
                      <a:pt x="2124" y="726"/>
                    </a:lnTo>
                    <a:lnTo>
                      <a:pt x="2130" y="755"/>
                    </a:lnTo>
                    <a:lnTo>
                      <a:pt x="2133" y="783"/>
                    </a:lnTo>
                    <a:lnTo>
                      <a:pt x="2137" y="812"/>
                    </a:lnTo>
                    <a:lnTo>
                      <a:pt x="2140" y="842"/>
                    </a:lnTo>
                    <a:lnTo>
                      <a:pt x="2141" y="871"/>
                    </a:lnTo>
                    <a:lnTo>
                      <a:pt x="2144" y="901"/>
                    </a:lnTo>
                    <a:lnTo>
                      <a:pt x="2144" y="932"/>
                    </a:lnTo>
                    <a:lnTo>
                      <a:pt x="2145" y="961"/>
                    </a:lnTo>
                    <a:lnTo>
                      <a:pt x="2145" y="992"/>
                    </a:lnTo>
                    <a:lnTo>
                      <a:pt x="2145" y="1024"/>
                    </a:lnTo>
                    <a:lnTo>
                      <a:pt x="2144" y="1055"/>
                    </a:lnTo>
                    <a:lnTo>
                      <a:pt x="2142" y="1088"/>
                    </a:lnTo>
                    <a:lnTo>
                      <a:pt x="2140" y="1120"/>
                    </a:lnTo>
                    <a:lnTo>
                      <a:pt x="2137" y="1152"/>
                    </a:lnTo>
                    <a:lnTo>
                      <a:pt x="2135" y="1186"/>
                    </a:lnTo>
                    <a:lnTo>
                      <a:pt x="2131" y="1219"/>
                    </a:lnTo>
                    <a:lnTo>
                      <a:pt x="2127" y="1251"/>
                    </a:lnTo>
                    <a:lnTo>
                      <a:pt x="2123" y="1285"/>
                    </a:lnTo>
                    <a:lnTo>
                      <a:pt x="2118" y="1320"/>
                    </a:lnTo>
                    <a:lnTo>
                      <a:pt x="2113" y="1353"/>
                    </a:lnTo>
                    <a:lnTo>
                      <a:pt x="2107" y="1388"/>
                    </a:lnTo>
                    <a:lnTo>
                      <a:pt x="2101" y="1422"/>
                    </a:lnTo>
                    <a:lnTo>
                      <a:pt x="2094" y="1457"/>
                    </a:lnTo>
                    <a:lnTo>
                      <a:pt x="2087" y="1492"/>
                    </a:lnTo>
                    <a:lnTo>
                      <a:pt x="2080" y="1527"/>
                    </a:lnTo>
                    <a:lnTo>
                      <a:pt x="2072" y="1563"/>
                    </a:lnTo>
                    <a:lnTo>
                      <a:pt x="2064" y="1598"/>
                    </a:lnTo>
                    <a:lnTo>
                      <a:pt x="2062" y="1611"/>
                    </a:lnTo>
                    <a:lnTo>
                      <a:pt x="2061" y="1625"/>
                    </a:lnTo>
                    <a:lnTo>
                      <a:pt x="2059" y="1638"/>
                    </a:lnTo>
                    <a:lnTo>
                      <a:pt x="2059" y="1653"/>
                    </a:lnTo>
                    <a:lnTo>
                      <a:pt x="2059" y="1668"/>
                    </a:lnTo>
                    <a:lnTo>
                      <a:pt x="2061" y="1682"/>
                    </a:lnTo>
                    <a:lnTo>
                      <a:pt x="2063" y="1696"/>
                    </a:lnTo>
                    <a:lnTo>
                      <a:pt x="2066" y="1711"/>
                    </a:lnTo>
                    <a:lnTo>
                      <a:pt x="2068" y="1725"/>
                    </a:lnTo>
                    <a:lnTo>
                      <a:pt x="2072" y="1739"/>
                    </a:lnTo>
                    <a:lnTo>
                      <a:pt x="2077" y="1753"/>
                    </a:lnTo>
                    <a:lnTo>
                      <a:pt x="2082" y="1767"/>
                    </a:lnTo>
                    <a:lnTo>
                      <a:pt x="2087" y="1780"/>
                    </a:lnTo>
                    <a:lnTo>
                      <a:pt x="2095" y="1792"/>
                    </a:lnTo>
                    <a:lnTo>
                      <a:pt x="2101" y="1804"/>
                    </a:lnTo>
                    <a:lnTo>
                      <a:pt x="2109" y="1817"/>
                    </a:lnTo>
                    <a:lnTo>
                      <a:pt x="2123" y="1834"/>
                    </a:lnTo>
                    <a:lnTo>
                      <a:pt x="2137" y="1850"/>
                    </a:lnTo>
                    <a:lnTo>
                      <a:pt x="2153" y="1866"/>
                    </a:lnTo>
                    <a:lnTo>
                      <a:pt x="2169" y="1881"/>
                    </a:lnTo>
                    <a:lnTo>
                      <a:pt x="2187" y="1896"/>
                    </a:lnTo>
                    <a:lnTo>
                      <a:pt x="2205" y="1909"/>
                    </a:lnTo>
                    <a:lnTo>
                      <a:pt x="2223" y="1923"/>
                    </a:lnTo>
                    <a:lnTo>
                      <a:pt x="2242" y="1935"/>
                    </a:lnTo>
                    <a:lnTo>
                      <a:pt x="2260" y="1948"/>
                    </a:lnTo>
                    <a:lnTo>
                      <a:pt x="2279" y="1962"/>
                    </a:lnTo>
                    <a:lnTo>
                      <a:pt x="2297" y="1974"/>
                    </a:lnTo>
                    <a:lnTo>
                      <a:pt x="2315" y="1987"/>
                    </a:lnTo>
                    <a:lnTo>
                      <a:pt x="2333" y="2002"/>
                    </a:lnTo>
                    <a:lnTo>
                      <a:pt x="2350" y="2017"/>
                    </a:lnTo>
                    <a:lnTo>
                      <a:pt x="2366" y="2031"/>
                    </a:lnTo>
                    <a:lnTo>
                      <a:pt x="2382" y="2048"/>
                    </a:lnTo>
                    <a:lnTo>
                      <a:pt x="2391" y="2061"/>
                    </a:lnTo>
                    <a:lnTo>
                      <a:pt x="2401" y="2080"/>
                    </a:lnTo>
                    <a:lnTo>
                      <a:pt x="2411" y="2101"/>
                    </a:lnTo>
                    <a:lnTo>
                      <a:pt x="2419" y="2121"/>
                    </a:lnTo>
                    <a:lnTo>
                      <a:pt x="2424" y="2140"/>
                    </a:lnTo>
                    <a:lnTo>
                      <a:pt x="2425" y="2155"/>
                    </a:lnTo>
                    <a:lnTo>
                      <a:pt x="2421" y="2163"/>
                    </a:lnTo>
                    <a:lnTo>
                      <a:pt x="2412" y="2162"/>
                    </a:lnTo>
                    <a:lnTo>
                      <a:pt x="2342" y="2127"/>
                    </a:lnTo>
                    <a:lnTo>
                      <a:pt x="2272" y="2092"/>
                    </a:lnTo>
                    <a:lnTo>
                      <a:pt x="2200" y="2057"/>
                    </a:lnTo>
                    <a:lnTo>
                      <a:pt x="2130" y="2023"/>
                    </a:lnTo>
                    <a:lnTo>
                      <a:pt x="2059" y="1990"/>
                    </a:lnTo>
                    <a:lnTo>
                      <a:pt x="1988" y="1958"/>
                    </a:lnTo>
                    <a:lnTo>
                      <a:pt x="1917" y="1925"/>
                    </a:lnTo>
                    <a:lnTo>
                      <a:pt x="1846" y="1893"/>
                    </a:lnTo>
                    <a:lnTo>
                      <a:pt x="1774" y="1862"/>
                    </a:lnTo>
                    <a:lnTo>
                      <a:pt x="1702" y="1831"/>
                    </a:lnTo>
                    <a:lnTo>
                      <a:pt x="1631" y="1802"/>
                    </a:lnTo>
                    <a:lnTo>
                      <a:pt x="1558" y="1772"/>
                    </a:lnTo>
                    <a:lnTo>
                      <a:pt x="1486" y="1744"/>
                    </a:lnTo>
                    <a:lnTo>
                      <a:pt x="1413" y="1716"/>
                    </a:lnTo>
                    <a:lnTo>
                      <a:pt x="1339" y="1689"/>
                    </a:lnTo>
                    <a:lnTo>
                      <a:pt x="1266" y="1662"/>
                    </a:lnTo>
                    <a:lnTo>
                      <a:pt x="1192" y="1635"/>
                    </a:lnTo>
                    <a:lnTo>
                      <a:pt x="1118" y="1611"/>
                    </a:lnTo>
                    <a:lnTo>
                      <a:pt x="1044" y="1586"/>
                    </a:lnTo>
                    <a:lnTo>
                      <a:pt x="968" y="1563"/>
                    </a:lnTo>
                    <a:lnTo>
                      <a:pt x="893" y="1539"/>
                    </a:lnTo>
                    <a:lnTo>
                      <a:pt x="816" y="1517"/>
                    </a:lnTo>
                    <a:lnTo>
                      <a:pt x="740" y="1496"/>
                    </a:lnTo>
                    <a:lnTo>
                      <a:pt x="662" y="1474"/>
                    </a:lnTo>
                    <a:lnTo>
                      <a:pt x="586" y="1454"/>
                    </a:lnTo>
                    <a:lnTo>
                      <a:pt x="506" y="1435"/>
                    </a:lnTo>
                    <a:lnTo>
                      <a:pt x="428" y="1416"/>
                    </a:lnTo>
                    <a:lnTo>
                      <a:pt x="349" y="1399"/>
                    </a:lnTo>
                    <a:lnTo>
                      <a:pt x="268" y="1383"/>
                    </a:lnTo>
                    <a:lnTo>
                      <a:pt x="188" y="1367"/>
                    </a:lnTo>
                    <a:lnTo>
                      <a:pt x="106" y="1352"/>
                    </a:lnTo>
                    <a:lnTo>
                      <a:pt x="24" y="1337"/>
                    </a:lnTo>
                    <a:close/>
                  </a:path>
                </a:pathLst>
              </a:custGeom>
              <a:solidFill>
                <a:srgbClr val="FF9900"/>
              </a:solidFill>
              <a:ln w="9525">
                <a:noFill/>
                <a:round/>
              </a:ln>
            </p:spPr>
            <p:txBody>
              <a:bodyPr/>
              <a:lstStyle/>
              <a:p>
                <a:endParaRPr lang="zh-CN" altLang="en-US"/>
              </a:p>
            </p:txBody>
          </p:sp>
          <p:sp>
            <p:nvSpPr>
              <p:cNvPr id="32928" name="Freeform 1177"/>
              <p:cNvSpPr/>
              <p:nvPr/>
            </p:nvSpPr>
            <p:spPr bwMode="auto">
              <a:xfrm>
                <a:off x="3708" y="1445"/>
                <a:ext cx="32" cy="89"/>
              </a:xfrm>
              <a:custGeom>
                <a:avLst/>
                <a:gdLst>
                  <a:gd name="T0" fmla="*/ 0 w 66"/>
                  <a:gd name="T1" fmla="*/ 0 h 178"/>
                  <a:gd name="T2" fmla="*/ 0 w 66"/>
                  <a:gd name="T3" fmla="*/ 0 h 178"/>
                  <a:gd name="T4" fmla="*/ 0 w 66"/>
                  <a:gd name="T5" fmla="*/ 1 h 178"/>
                  <a:gd name="T6" fmla="*/ 0 w 66"/>
                  <a:gd name="T7" fmla="*/ 1 h 178"/>
                  <a:gd name="T8" fmla="*/ 0 w 66"/>
                  <a:gd name="T9" fmla="*/ 1 h 178"/>
                  <a:gd name="T10" fmla="*/ 0 w 66"/>
                  <a:gd name="T11" fmla="*/ 1 h 178"/>
                  <a:gd name="T12" fmla="*/ 0 w 66"/>
                  <a:gd name="T13" fmla="*/ 1 h 178"/>
                  <a:gd name="T14" fmla="*/ 0 w 66"/>
                  <a:gd name="T15" fmla="*/ 1 h 178"/>
                  <a:gd name="T16" fmla="*/ 0 w 66"/>
                  <a:gd name="T17" fmla="*/ 1 h 178"/>
                  <a:gd name="T18" fmla="*/ 0 w 66"/>
                  <a:gd name="T19" fmla="*/ 1 h 178"/>
                  <a:gd name="T20" fmla="*/ 0 w 66"/>
                  <a:gd name="T21" fmla="*/ 1 h 178"/>
                  <a:gd name="T22" fmla="*/ 0 w 66"/>
                  <a:gd name="T23" fmla="*/ 1 h 178"/>
                  <a:gd name="T24" fmla="*/ 0 w 66"/>
                  <a:gd name="T25" fmla="*/ 1 h 178"/>
                  <a:gd name="T26" fmla="*/ 0 w 66"/>
                  <a:gd name="T27" fmla="*/ 1 h 178"/>
                  <a:gd name="T28" fmla="*/ 0 w 66"/>
                  <a:gd name="T29" fmla="*/ 1 h 178"/>
                  <a:gd name="T30" fmla="*/ 0 w 66"/>
                  <a:gd name="T31" fmla="*/ 1 h 178"/>
                  <a:gd name="T32" fmla="*/ 0 w 66"/>
                  <a:gd name="T33" fmla="*/ 1 h 178"/>
                  <a:gd name="T34" fmla="*/ 0 w 66"/>
                  <a:gd name="T35" fmla="*/ 1 h 178"/>
                  <a:gd name="T36" fmla="*/ 0 w 66"/>
                  <a:gd name="T37" fmla="*/ 1 h 178"/>
                  <a:gd name="T38" fmla="*/ 0 w 66"/>
                  <a:gd name="T39" fmla="*/ 1 h 178"/>
                  <a:gd name="T40" fmla="*/ 0 w 66"/>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78"/>
                  <a:gd name="T65" fmla="*/ 66 w 66"/>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78">
                    <a:moveTo>
                      <a:pt x="43" y="0"/>
                    </a:moveTo>
                    <a:lnTo>
                      <a:pt x="43" y="0"/>
                    </a:lnTo>
                    <a:lnTo>
                      <a:pt x="30" y="20"/>
                    </a:lnTo>
                    <a:lnTo>
                      <a:pt x="17" y="43"/>
                    </a:lnTo>
                    <a:lnTo>
                      <a:pt x="8" y="68"/>
                    </a:lnTo>
                    <a:lnTo>
                      <a:pt x="3" y="95"/>
                    </a:lnTo>
                    <a:lnTo>
                      <a:pt x="0" y="121"/>
                    </a:lnTo>
                    <a:lnTo>
                      <a:pt x="3" y="146"/>
                    </a:lnTo>
                    <a:lnTo>
                      <a:pt x="15" y="168"/>
                    </a:lnTo>
                    <a:lnTo>
                      <a:pt x="38" y="178"/>
                    </a:lnTo>
                    <a:lnTo>
                      <a:pt x="43" y="146"/>
                    </a:lnTo>
                    <a:lnTo>
                      <a:pt x="38" y="143"/>
                    </a:lnTo>
                    <a:lnTo>
                      <a:pt x="34" y="135"/>
                    </a:lnTo>
                    <a:lnTo>
                      <a:pt x="31" y="121"/>
                    </a:lnTo>
                    <a:lnTo>
                      <a:pt x="34" y="101"/>
                    </a:lnTo>
                    <a:lnTo>
                      <a:pt x="39" y="76"/>
                    </a:lnTo>
                    <a:lnTo>
                      <a:pt x="45" y="56"/>
                    </a:lnTo>
                    <a:lnTo>
                      <a:pt x="55" y="36"/>
                    </a:lnTo>
                    <a:lnTo>
                      <a:pt x="66" y="21"/>
                    </a:lnTo>
                    <a:lnTo>
                      <a:pt x="43" y="0"/>
                    </a:lnTo>
                    <a:close/>
                  </a:path>
                </a:pathLst>
              </a:custGeom>
              <a:solidFill>
                <a:srgbClr val="000000"/>
              </a:solidFill>
              <a:ln w="9525">
                <a:noFill/>
                <a:round/>
              </a:ln>
            </p:spPr>
            <p:txBody>
              <a:bodyPr/>
              <a:lstStyle/>
              <a:p>
                <a:endParaRPr lang="zh-CN" altLang="en-US"/>
              </a:p>
            </p:txBody>
          </p:sp>
          <p:sp>
            <p:nvSpPr>
              <p:cNvPr id="32929" name="Freeform 1178"/>
              <p:cNvSpPr/>
              <p:nvPr/>
            </p:nvSpPr>
            <p:spPr bwMode="auto">
              <a:xfrm>
                <a:off x="3729" y="1436"/>
                <a:ext cx="79" cy="20"/>
              </a:xfrm>
              <a:custGeom>
                <a:avLst/>
                <a:gdLst>
                  <a:gd name="T0" fmla="*/ 1 w 158"/>
                  <a:gd name="T1" fmla="*/ 0 h 40"/>
                  <a:gd name="T2" fmla="*/ 1 w 158"/>
                  <a:gd name="T3" fmla="*/ 0 h 40"/>
                  <a:gd name="T4" fmla="*/ 1 w 158"/>
                  <a:gd name="T5" fmla="*/ 0 h 40"/>
                  <a:gd name="T6" fmla="*/ 1 w 158"/>
                  <a:gd name="T7" fmla="*/ 1 h 40"/>
                  <a:gd name="T8" fmla="*/ 1 w 158"/>
                  <a:gd name="T9" fmla="*/ 1 h 40"/>
                  <a:gd name="T10" fmla="*/ 1 w 158"/>
                  <a:gd name="T11" fmla="*/ 1 h 40"/>
                  <a:gd name="T12" fmla="*/ 1 w 158"/>
                  <a:gd name="T13" fmla="*/ 1 h 40"/>
                  <a:gd name="T14" fmla="*/ 1 w 158"/>
                  <a:gd name="T15" fmla="*/ 1 h 40"/>
                  <a:gd name="T16" fmla="*/ 1 w 158"/>
                  <a:gd name="T17" fmla="*/ 1 h 40"/>
                  <a:gd name="T18" fmla="*/ 0 w 158"/>
                  <a:gd name="T19" fmla="*/ 1 h 40"/>
                  <a:gd name="T20" fmla="*/ 1 w 158"/>
                  <a:gd name="T21" fmla="*/ 1 h 40"/>
                  <a:gd name="T22" fmla="*/ 1 w 158"/>
                  <a:gd name="T23" fmla="*/ 1 h 40"/>
                  <a:gd name="T24" fmla="*/ 1 w 158"/>
                  <a:gd name="T25" fmla="*/ 1 h 40"/>
                  <a:gd name="T26" fmla="*/ 1 w 158"/>
                  <a:gd name="T27" fmla="*/ 1 h 40"/>
                  <a:gd name="T28" fmla="*/ 1 w 158"/>
                  <a:gd name="T29" fmla="*/ 1 h 40"/>
                  <a:gd name="T30" fmla="*/ 1 w 158"/>
                  <a:gd name="T31" fmla="*/ 1 h 40"/>
                  <a:gd name="T32" fmla="*/ 1 w 158"/>
                  <a:gd name="T33" fmla="*/ 1 h 40"/>
                  <a:gd name="T34" fmla="*/ 1 w 158"/>
                  <a:gd name="T35" fmla="*/ 1 h 40"/>
                  <a:gd name="T36" fmla="*/ 1 w 158"/>
                  <a:gd name="T37" fmla="*/ 1 h 40"/>
                  <a:gd name="T38" fmla="*/ 1 w 158"/>
                  <a:gd name="T39" fmla="*/ 1 h 40"/>
                  <a:gd name="T40" fmla="*/ 1 w 158"/>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
                  <a:gd name="T64" fmla="*/ 0 h 40"/>
                  <a:gd name="T65" fmla="*/ 158 w 15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 h="40">
                    <a:moveTo>
                      <a:pt x="128" y="0"/>
                    </a:moveTo>
                    <a:lnTo>
                      <a:pt x="128" y="0"/>
                    </a:lnTo>
                    <a:lnTo>
                      <a:pt x="126" y="0"/>
                    </a:lnTo>
                    <a:lnTo>
                      <a:pt x="120" y="3"/>
                    </a:lnTo>
                    <a:lnTo>
                      <a:pt x="106" y="4"/>
                    </a:lnTo>
                    <a:lnTo>
                      <a:pt x="84" y="3"/>
                    </a:lnTo>
                    <a:lnTo>
                      <a:pt x="62" y="3"/>
                    </a:lnTo>
                    <a:lnTo>
                      <a:pt x="39" y="3"/>
                    </a:lnTo>
                    <a:lnTo>
                      <a:pt x="18" y="5"/>
                    </a:lnTo>
                    <a:lnTo>
                      <a:pt x="0" y="19"/>
                    </a:lnTo>
                    <a:lnTo>
                      <a:pt x="23" y="40"/>
                    </a:lnTo>
                    <a:lnTo>
                      <a:pt x="28" y="38"/>
                    </a:lnTo>
                    <a:lnTo>
                      <a:pt x="42" y="35"/>
                    </a:lnTo>
                    <a:lnTo>
                      <a:pt x="62" y="35"/>
                    </a:lnTo>
                    <a:lnTo>
                      <a:pt x="84" y="35"/>
                    </a:lnTo>
                    <a:lnTo>
                      <a:pt x="106" y="36"/>
                    </a:lnTo>
                    <a:lnTo>
                      <a:pt x="128" y="35"/>
                    </a:lnTo>
                    <a:lnTo>
                      <a:pt x="147" y="24"/>
                    </a:lnTo>
                    <a:lnTo>
                      <a:pt x="158" y="3"/>
                    </a:lnTo>
                    <a:lnTo>
                      <a:pt x="128" y="0"/>
                    </a:lnTo>
                    <a:close/>
                  </a:path>
                </a:pathLst>
              </a:custGeom>
              <a:solidFill>
                <a:srgbClr val="000000"/>
              </a:solidFill>
              <a:ln w="9525">
                <a:noFill/>
                <a:round/>
              </a:ln>
            </p:spPr>
            <p:txBody>
              <a:bodyPr/>
              <a:lstStyle/>
              <a:p>
                <a:endParaRPr lang="zh-CN" altLang="en-US"/>
              </a:p>
            </p:txBody>
          </p:sp>
          <p:sp>
            <p:nvSpPr>
              <p:cNvPr id="32930" name="Freeform 1179"/>
              <p:cNvSpPr/>
              <p:nvPr/>
            </p:nvSpPr>
            <p:spPr bwMode="auto">
              <a:xfrm>
                <a:off x="3793" y="918"/>
                <a:ext cx="252" cy="519"/>
              </a:xfrm>
              <a:custGeom>
                <a:avLst/>
                <a:gdLst>
                  <a:gd name="T0" fmla="*/ 0 w 505"/>
                  <a:gd name="T1" fmla="*/ 0 h 1038"/>
                  <a:gd name="T2" fmla="*/ 0 w 505"/>
                  <a:gd name="T3" fmla="*/ 1 h 1038"/>
                  <a:gd name="T4" fmla="*/ 0 w 505"/>
                  <a:gd name="T5" fmla="*/ 1 h 1038"/>
                  <a:gd name="T6" fmla="*/ 0 w 505"/>
                  <a:gd name="T7" fmla="*/ 1 h 1038"/>
                  <a:gd name="T8" fmla="*/ 0 w 505"/>
                  <a:gd name="T9" fmla="*/ 1 h 1038"/>
                  <a:gd name="T10" fmla="*/ 0 w 505"/>
                  <a:gd name="T11" fmla="*/ 1 h 1038"/>
                  <a:gd name="T12" fmla="*/ 0 w 505"/>
                  <a:gd name="T13" fmla="*/ 1 h 1038"/>
                  <a:gd name="T14" fmla="*/ 0 w 505"/>
                  <a:gd name="T15" fmla="*/ 1 h 1038"/>
                  <a:gd name="T16" fmla="*/ 0 w 505"/>
                  <a:gd name="T17" fmla="*/ 1 h 1038"/>
                  <a:gd name="T18" fmla="*/ 0 w 505"/>
                  <a:gd name="T19" fmla="*/ 1 h 1038"/>
                  <a:gd name="T20" fmla="*/ 0 w 505"/>
                  <a:gd name="T21" fmla="*/ 1 h 1038"/>
                  <a:gd name="T22" fmla="*/ 0 w 505"/>
                  <a:gd name="T23" fmla="*/ 1 h 1038"/>
                  <a:gd name="T24" fmla="*/ 0 w 505"/>
                  <a:gd name="T25" fmla="*/ 1 h 1038"/>
                  <a:gd name="T26" fmla="*/ 0 w 505"/>
                  <a:gd name="T27" fmla="*/ 1 h 1038"/>
                  <a:gd name="T28" fmla="*/ 0 w 505"/>
                  <a:gd name="T29" fmla="*/ 1 h 1038"/>
                  <a:gd name="T30" fmla="*/ 0 w 505"/>
                  <a:gd name="T31" fmla="*/ 1 h 1038"/>
                  <a:gd name="T32" fmla="*/ 0 w 505"/>
                  <a:gd name="T33" fmla="*/ 2 h 1038"/>
                  <a:gd name="T34" fmla="*/ 0 w 505"/>
                  <a:gd name="T35" fmla="*/ 1 h 1038"/>
                  <a:gd name="T36" fmla="*/ 0 w 505"/>
                  <a:gd name="T37" fmla="*/ 1 h 1038"/>
                  <a:gd name="T38" fmla="*/ 0 w 505"/>
                  <a:gd name="T39" fmla="*/ 1 h 1038"/>
                  <a:gd name="T40" fmla="*/ 0 w 505"/>
                  <a:gd name="T41" fmla="*/ 1 h 1038"/>
                  <a:gd name="T42" fmla="*/ 0 w 505"/>
                  <a:gd name="T43" fmla="*/ 1 h 1038"/>
                  <a:gd name="T44" fmla="*/ 0 w 505"/>
                  <a:gd name="T45" fmla="*/ 1 h 1038"/>
                  <a:gd name="T46" fmla="*/ 0 w 505"/>
                  <a:gd name="T47" fmla="*/ 1 h 1038"/>
                  <a:gd name="T48" fmla="*/ 0 w 505"/>
                  <a:gd name="T49" fmla="*/ 1 h 1038"/>
                  <a:gd name="T50" fmla="*/ 0 w 505"/>
                  <a:gd name="T51" fmla="*/ 1 h 1038"/>
                  <a:gd name="T52" fmla="*/ 0 w 505"/>
                  <a:gd name="T53" fmla="*/ 1 h 1038"/>
                  <a:gd name="T54" fmla="*/ 0 w 505"/>
                  <a:gd name="T55" fmla="*/ 1 h 1038"/>
                  <a:gd name="T56" fmla="*/ 0 w 505"/>
                  <a:gd name="T57" fmla="*/ 1 h 1038"/>
                  <a:gd name="T58" fmla="*/ 0 w 505"/>
                  <a:gd name="T59" fmla="*/ 1 h 1038"/>
                  <a:gd name="T60" fmla="*/ 0 w 505"/>
                  <a:gd name="T61" fmla="*/ 1 h 1038"/>
                  <a:gd name="T62" fmla="*/ 0 w 505"/>
                  <a:gd name="T63" fmla="*/ 1 h 1038"/>
                  <a:gd name="T64" fmla="*/ 0 w 505"/>
                  <a:gd name="T65" fmla="*/ 1 h 1038"/>
                  <a:gd name="T66" fmla="*/ 0 w 505"/>
                  <a:gd name="T67" fmla="*/ 1 h 10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5"/>
                  <a:gd name="T103" fmla="*/ 0 h 1038"/>
                  <a:gd name="T104" fmla="*/ 505 w 505"/>
                  <a:gd name="T105" fmla="*/ 1038 h 10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5" h="1038">
                    <a:moveTo>
                      <a:pt x="487" y="0"/>
                    </a:moveTo>
                    <a:lnTo>
                      <a:pt x="488" y="0"/>
                    </a:lnTo>
                    <a:lnTo>
                      <a:pt x="465" y="15"/>
                    </a:lnTo>
                    <a:lnTo>
                      <a:pt x="443" y="31"/>
                    </a:lnTo>
                    <a:lnTo>
                      <a:pt x="420" y="48"/>
                    </a:lnTo>
                    <a:lnTo>
                      <a:pt x="400" y="67"/>
                    </a:lnTo>
                    <a:lnTo>
                      <a:pt x="380" y="86"/>
                    </a:lnTo>
                    <a:lnTo>
                      <a:pt x="358" y="106"/>
                    </a:lnTo>
                    <a:lnTo>
                      <a:pt x="339" y="129"/>
                    </a:lnTo>
                    <a:lnTo>
                      <a:pt x="319" y="150"/>
                    </a:lnTo>
                    <a:lnTo>
                      <a:pt x="300" y="173"/>
                    </a:lnTo>
                    <a:lnTo>
                      <a:pt x="280" y="197"/>
                    </a:lnTo>
                    <a:lnTo>
                      <a:pt x="262" y="224"/>
                    </a:lnTo>
                    <a:lnTo>
                      <a:pt x="244" y="250"/>
                    </a:lnTo>
                    <a:lnTo>
                      <a:pt x="227" y="279"/>
                    </a:lnTo>
                    <a:lnTo>
                      <a:pt x="211" y="307"/>
                    </a:lnTo>
                    <a:lnTo>
                      <a:pt x="193" y="337"/>
                    </a:lnTo>
                    <a:lnTo>
                      <a:pt x="177" y="368"/>
                    </a:lnTo>
                    <a:lnTo>
                      <a:pt x="162" y="401"/>
                    </a:lnTo>
                    <a:lnTo>
                      <a:pt x="148" y="434"/>
                    </a:lnTo>
                    <a:lnTo>
                      <a:pt x="134" y="468"/>
                    </a:lnTo>
                    <a:lnTo>
                      <a:pt x="120" y="505"/>
                    </a:lnTo>
                    <a:lnTo>
                      <a:pt x="106" y="542"/>
                    </a:lnTo>
                    <a:lnTo>
                      <a:pt x="93" y="580"/>
                    </a:lnTo>
                    <a:lnTo>
                      <a:pt x="81" y="619"/>
                    </a:lnTo>
                    <a:lnTo>
                      <a:pt x="70" y="660"/>
                    </a:lnTo>
                    <a:lnTo>
                      <a:pt x="58" y="703"/>
                    </a:lnTo>
                    <a:lnTo>
                      <a:pt x="48" y="746"/>
                    </a:lnTo>
                    <a:lnTo>
                      <a:pt x="39" y="791"/>
                    </a:lnTo>
                    <a:lnTo>
                      <a:pt x="29" y="838"/>
                    </a:lnTo>
                    <a:lnTo>
                      <a:pt x="21" y="885"/>
                    </a:lnTo>
                    <a:lnTo>
                      <a:pt x="14" y="933"/>
                    </a:lnTo>
                    <a:lnTo>
                      <a:pt x="6" y="983"/>
                    </a:lnTo>
                    <a:lnTo>
                      <a:pt x="0" y="1035"/>
                    </a:lnTo>
                    <a:lnTo>
                      <a:pt x="30" y="1038"/>
                    </a:lnTo>
                    <a:lnTo>
                      <a:pt x="37" y="988"/>
                    </a:lnTo>
                    <a:lnTo>
                      <a:pt x="44" y="938"/>
                    </a:lnTo>
                    <a:lnTo>
                      <a:pt x="52" y="890"/>
                    </a:lnTo>
                    <a:lnTo>
                      <a:pt x="60" y="843"/>
                    </a:lnTo>
                    <a:lnTo>
                      <a:pt x="70" y="799"/>
                    </a:lnTo>
                    <a:lnTo>
                      <a:pt x="79" y="754"/>
                    </a:lnTo>
                    <a:lnTo>
                      <a:pt x="89" y="711"/>
                    </a:lnTo>
                    <a:lnTo>
                      <a:pt x="101" y="668"/>
                    </a:lnTo>
                    <a:lnTo>
                      <a:pt x="112" y="630"/>
                    </a:lnTo>
                    <a:lnTo>
                      <a:pt x="124" y="591"/>
                    </a:lnTo>
                    <a:lnTo>
                      <a:pt x="136" y="553"/>
                    </a:lnTo>
                    <a:lnTo>
                      <a:pt x="148" y="515"/>
                    </a:lnTo>
                    <a:lnTo>
                      <a:pt x="162" y="482"/>
                    </a:lnTo>
                    <a:lnTo>
                      <a:pt x="176" y="447"/>
                    </a:lnTo>
                    <a:lnTo>
                      <a:pt x="190" y="415"/>
                    </a:lnTo>
                    <a:lnTo>
                      <a:pt x="206" y="384"/>
                    </a:lnTo>
                    <a:lnTo>
                      <a:pt x="221" y="353"/>
                    </a:lnTo>
                    <a:lnTo>
                      <a:pt x="236" y="323"/>
                    </a:lnTo>
                    <a:lnTo>
                      <a:pt x="253" y="295"/>
                    </a:lnTo>
                    <a:lnTo>
                      <a:pt x="270" y="268"/>
                    </a:lnTo>
                    <a:lnTo>
                      <a:pt x="287" y="243"/>
                    </a:lnTo>
                    <a:lnTo>
                      <a:pt x="305" y="219"/>
                    </a:lnTo>
                    <a:lnTo>
                      <a:pt x="323" y="195"/>
                    </a:lnTo>
                    <a:lnTo>
                      <a:pt x="342" y="172"/>
                    </a:lnTo>
                    <a:lnTo>
                      <a:pt x="362" y="150"/>
                    </a:lnTo>
                    <a:lnTo>
                      <a:pt x="381" y="130"/>
                    </a:lnTo>
                    <a:lnTo>
                      <a:pt x="400" y="110"/>
                    </a:lnTo>
                    <a:lnTo>
                      <a:pt x="420" y="91"/>
                    </a:lnTo>
                    <a:lnTo>
                      <a:pt x="441" y="75"/>
                    </a:lnTo>
                    <a:lnTo>
                      <a:pt x="461" y="58"/>
                    </a:lnTo>
                    <a:lnTo>
                      <a:pt x="483" y="41"/>
                    </a:lnTo>
                    <a:lnTo>
                      <a:pt x="504" y="27"/>
                    </a:lnTo>
                    <a:lnTo>
                      <a:pt x="505" y="27"/>
                    </a:lnTo>
                    <a:lnTo>
                      <a:pt x="487" y="0"/>
                    </a:lnTo>
                    <a:close/>
                  </a:path>
                </a:pathLst>
              </a:custGeom>
              <a:solidFill>
                <a:srgbClr val="000000"/>
              </a:solidFill>
              <a:ln w="9525">
                <a:noFill/>
                <a:round/>
              </a:ln>
            </p:spPr>
            <p:txBody>
              <a:bodyPr/>
              <a:lstStyle/>
              <a:p>
                <a:endParaRPr lang="zh-CN" altLang="en-US"/>
              </a:p>
            </p:txBody>
          </p:sp>
          <p:sp>
            <p:nvSpPr>
              <p:cNvPr id="32931" name="Freeform 1180"/>
              <p:cNvSpPr/>
              <p:nvPr/>
            </p:nvSpPr>
            <p:spPr bwMode="auto">
              <a:xfrm>
                <a:off x="4036" y="849"/>
                <a:ext cx="424" cy="82"/>
              </a:xfrm>
              <a:custGeom>
                <a:avLst/>
                <a:gdLst>
                  <a:gd name="T0" fmla="*/ 2 w 847"/>
                  <a:gd name="T1" fmla="*/ 1 h 164"/>
                  <a:gd name="T2" fmla="*/ 2 w 847"/>
                  <a:gd name="T3" fmla="*/ 1 h 164"/>
                  <a:gd name="T4" fmla="*/ 2 w 847"/>
                  <a:gd name="T5" fmla="*/ 1 h 164"/>
                  <a:gd name="T6" fmla="*/ 2 w 847"/>
                  <a:gd name="T7" fmla="*/ 1 h 164"/>
                  <a:gd name="T8" fmla="*/ 2 w 847"/>
                  <a:gd name="T9" fmla="*/ 1 h 164"/>
                  <a:gd name="T10" fmla="*/ 2 w 847"/>
                  <a:gd name="T11" fmla="*/ 1 h 164"/>
                  <a:gd name="T12" fmla="*/ 1 w 847"/>
                  <a:gd name="T13" fmla="*/ 0 h 164"/>
                  <a:gd name="T14" fmla="*/ 1 w 847"/>
                  <a:gd name="T15" fmla="*/ 0 h 164"/>
                  <a:gd name="T16" fmla="*/ 1 w 847"/>
                  <a:gd name="T17" fmla="*/ 1 h 164"/>
                  <a:gd name="T18" fmla="*/ 1 w 847"/>
                  <a:gd name="T19" fmla="*/ 1 h 164"/>
                  <a:gd name="T20" fmla="*/ 1 w 847"/>
                  <a:gd name="T21" fmla="*/ 1 h 164"/>
                  <a:gd name="T22" fmla="*/ 1 w 847"/>
                  <a:gd name="T23" fmla="*/ 1 h 164"/>
                  <a:gd name="T24" fmla="*/ 1 w 847"/>
                  <a:gd name="T25" fmla="*/ 1 h 164"/>
                  <a:gd name="T26" fmla="*/ 1 w 847"/>
                  <a:gd name="T27" fmla="*/ 1 h 164"/>
                  <a:gd name="T28" fmla="*/ 1 w 847"/>
                  <a:gd name="T29" fmla="*/ 1 h 164"/>
                  <a:gd name="T30" fmla="*/ 1 w 847"/>
                  <a:gd name="T31" fmla="*/ 1 h 164"/>
                  <a:gd name="T32" fmla="*/ 0 w 847"/>
                  <a:gd name="T33" fmla="*/ 1 h 164"/>
                  <a:gd name="T34" fmla="*/ 1 w 847"/>
                  <a:gd name="T35" fmla="*/ 1 h 164"/>
                  <a:gd name="T36" fmla="*/ 1 w 847"/>
                  <a:gd name="T37" fmla="*/ 1 h 164"/>
                  <a:gd name="T38" fmla="*/ 1 w 847"/>
                  <a:gd name="T39" fmla="*/ 1 h 164"/>
                  <a:gd name="T40" fmla="*/ 1 w 847"/>
                  <a:gd name="T41" fmla="*/ 1 h 164"/>
                  <a:gd name="T42" fmla="*/ 1 w 847"/>
                  <a:gd name="T43" fmla="*/ 1 h 164"/>
                  <a:gd name="T44" fmla="*/ 1 w 847"/>
                  <a:gd name="T45" fmla="*/ 1 h 164"/>
                  <a:gd name="T46" fmla="*/ 1 w 847"/>
                  <a:gd name="T47" fmla="*/ 1 h 164"/>
                  <a:gd name="T48" fmla="*/ 1 w 847"/>
                  <a:gd name="T49" fmla="*/ 1 h 164"/>
                  <a:gd name="T50" fmla="*/ 1 w 847"/>
                  <a:gd name="T51" fmla="*/ 1 h 164"/>
                  <a:gd name="T52" fmla="*/ 1 w 847"/>
                  <a:gd name="T53" fmla="*/ 1 h 164"/>
                  <a:gd name="T54" fmla="*/ 2 w 847"/>
                  <a:gd name="T55" fmla="*/ 1 h 164"/>
                  <a:gd name="T56" fmla="*/ 2 w 847"/>
                  <a:gd name="T57" fmla="*/ 1 h 164"/>
                  <a:gd name="T58" fmla="*/ 2 w 847"/>
                  <a:gd name="T59" fmla="*/ 1 h 164"/>
                  <a:gd name="T60" fmla="*/ 2 w 847"/>
                  <a:gd name="T61" fmla="*/ 1 h 164"/>
                  <a:gd name="T62" fmla="*/ 2 w 847"/>
                  <a:gd name="T63" fmla="*/ 1 h 164"/>
                  <a:gd name="T64" fmla="*/ 2 w 847"/>
                  <a:gd name="T65" fmla="*/ 1 h 164"/>
                  <a:gd name="T66" fmla="*/ 2 w 847"/>
                  <a:gd name="T67" fmla="*/ 1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7"/>
                  <a:gd name="T103" fmla="*/ 0 h 164"/>
                  <a:gd name="T104" fmla="*/ 847 w 847"/>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7" h="164">
                    <a:moveTo>
                      <a:pt x="847" y="42"/>
                    </a:moveTo>
                    <a:lnTo>
                      <a:pt x="847" y="42"/>
                    </a:lnTo>
                    <a:lnTo>
                      <a:pt x="817" y="35"/>
                    </a:lnTo>
                    <a:lnTo>
                      <a:pt x="789" y="29"/>
                    </a:lnTo>
                    <a:lnTo>
                      <a:pt x="761" y="24"/>
                    </a:lnTo>
                    <a:lnTo>
                      <a:pt x="733" y="20"/>
                    </a:lnTo>
                    <a:lnTo>
                      <a:pt x="705" y="16"/>
                    </a:lnTo>
                    <a:lnTo>
                      <a:pt x="677" y="12"/>
                    </a:lnTo>
                    <a:lnTo>
                      <a:pt x="647" y="8"/>
                    </a:lnTo>
                    <a:lnTo>
                      <a:pt x="620" y="5"/>
                    </a:lnTo>
                    <a:lnTo>
                      <a:pt x="592" y="3"/>
                    </a:lnTo>
                    <a:lnTo>
                      <a:pt x="564" y="1"/>
                    </a:lnTo>
                    <a:lnTo>
                      <a:pt x="536" y="0"/>
                    </a:lnTo>
                    <a:lnTo>
                      <a:pt x="509" y="0"/>
                    </a:lnTo>
                    <a:lnTo>
                      <a:pt x="482" y="0"/>
                    </a:lnTo>
                    <a:lnTo>
                      <a:pt x="455" y="0"/>
                    </a:lnTo>
                    <a:lnTo>
                      <a:pt x="427" y="1"/>
                    </a:lnTo>
                    <a:lnTo>
                      <a:pt x="400" y="3"/>
                    </a:lnTo>
                    <a:lnTo>
                      <a:pt x="373" y="5"/>
                    </a:lnTo>
                    <a:lnTo>
                      <a:pt x="347" y="9"/>
                    </a:lnTo>
                    <a:lnTo>
                      <a:pt x="320" y="13"/>
                    </a:lnTo>
                    <a:lnTo>
                      <a:pt x="294" y="17"/>
                    </a:lnTo>
                    <a:lnTo>
                      <a:pt x="267" y="23"/>
                    </a:lnTo>
                    <a:lnTo>
                      <a:pt x="243" y="29"/>
                    </a:lnTo>
                    <a:lnTo>
                      <a:pt x="217" y="36"/>
                    </a:lnTo>
                    <a:lnTo>
                      <a:pt x="192" y="43"/>
                    </a:lnTo>
                    <a:lnTo>
                      <a:pt x="168" y="52"/>
                    </a:lnTo>
                    <a:lnTo>
                      <a:pt x="143" y="62"/>
                    </a:lnTo>
                    <a:lnTo>
                      <a:pt x="118" y="72"/>
                    </a:lnTo>
                    <a:lnTo>
                      <a:pt x="93" y="83"/>
                    </a:lnTo>
                    <a:lnTo>
                      <a:pt x="70" y="95"/>
                    </a:lnTo>
                    <a:lnTo>
                      <a:pt x="46" y="107"/>
                    </a:lnTo>
                    <a:lnTo>
                      <a:pt x="23" y="121"/>
                    </a:lnTo>
                    <a:lnTo>
                      <a:pt x="0" y="137"/>
                    </a:lnTo>
                    <a:lnTo>
                      <a:pt x="18" y="164"/>
                    </a:lnTo>
                    <a:lnTo>
                      <a:pt x="38" y="150"/>
                    </a:lnTo>
                    <a:lnTo>
                      <a:pt x="61" y="137"/>
                    </a:lnTo>
                    <a:lnTo>
                      <a:pt x="83" y="125"/>
                    </a:lnTo>
                    <a:lnTo>
                      <a:pt x="106" y="113"/>
                    </a:lnTo>
                    <a:lnTo>
                      <a:pt x="130" y="102"/>
                    </a:lnTo>
                    <a:lnTo>
                      <a:pt x="153" y="94"/>
                    </a:lnTo>
                    <a:lnTo>
                      <a:pt x="178" y="85"/>
                    </a:lnTo>
                    <a:lnTo>
                      <a:pt x="202" y="75"/>
                    </a:lnTo>
                    <a:lnTo>
                      <a:pt x="225" y="68"/>
                    </a:lnTo>
                    <a:lnTo>
                      <a:pt x="251" y="62"/>
                    </a:lnTo>
                    <a:lnTo>
                      <a:pt x="275" y="55"/>
                    </a:lnTo>
                    <a:lnTo>
                      <a:pt x="299" y="50"/>
                    </a:lnTo>
                    <a:lnTo>
                      <a:pt x="325" y="46"/>
                    </a:lnTo>
                    <a:lnTo>
                      <a:pt x="352" y="42"/>
                    </a:lnTo>
                    <a:lnTo>
                      <a:pt x="376" y="38"/>
                    </a:lnTo>
                    <a:lnTo>
                      <a:pt x="403" y="35"/>
                    </a:lnTo>
                    <a:lnTo>
                      <a:pt x="430" y="33"/>
                    </a:lnTo>
                    <a:lnTo>
                      <a:pt x="455" y="32"/>
                    </a:lnTo>
                    <a:lnTo>
                      <a:pt x="482" y="32"/>
                    </a:lnTo>
                    <a:lnTo>
                      <a:pt x="509" y="32"/>
                    </a:lnTo>
                    <a:lnTo>
                      <a:pt x="536" y="32"/>
                    </a:lnTo>
                    <a:lnTo>
                      <a:pt x="562" y="33"/>
                    </a:lnTo>
                    <a:lnTo>
                      <a:pt x="590" y="35"/>
                    </a:lnTo>
                    <a:lnTo>
                      <a:pt x="618" y="38"/>
                    </a:lnTo>
                    <a:lnTo>
                      <a:pt x="645" y="40"/>
                    </a:lnTo>
                    <a:lnTo>
                      <a:pt x="672" y="44"/>
                    </a:lnTo>
                    <a:lnTo>
                      <a:pt x="700" y="48"/>
                    </a:lnTo>
                    <a:lnTo>
                      <a:pt x="728" y="52"/>
                    </a:lnTo>
                    <a:lnTo>
                      <a:pt x="756" y="56"/>
                    </a:lnTo>
                    <a:lnTo>
                      <a:pt x="784" y="62"/>
                    </a:lnTo>
                    <a:lnTo>
                      <a:pt x="812" y="67"/>
                    </a:lnTo>
                    <a:lnTo>
                      <a:pt x="839" y="74"/>
                    </a:lnTo>
                    <a:lnTo>
                      <a:pt x="847" y="42"/>
                    </a:lnTo>
                    <a:close/>
                  </a:path>
                </a:pathLst>
              </a:custGeom>
              <a:solidFill>
                <a:srgbClr val="000000"/>
              </a:solidFill>
              <a:ln w="9525">
                <a:noFill/>
                <a:round/>
              </a:ln>
            </p:spPr>
            <p:txBody>
              <a:bodyPr/>
              <a:lstStyle/>
              <a:p>
                <a:endParaRPr lang="zh-CN" altLang="en-US"/>
              </a:p>
            </p:txBody>
          </p:sp>
          <p:sp>
            <p:nvSpPr>
              <p:cNvPr id="32932" name="Freeform 1181"/>
              <p:cNvSpPr/>
              <p:nvPr/>
            </p:nvSpPr>
            <p:spPr bwMode="auto">
              <a:xfrm>
                <a:off x="4456" y="870"/>
                <a:ext cx="314" cy="287"/>
              </a:xfrm>
              <a:custGeom>
                <a:avLst/>
                <a:gdLst>
                  <a:gd name="T0" fmla="*/ 1 w 628"/>
                  <a:gd name="T1" fmla="*/ 2 h 573"/>
                  <a:gd name="T2" fmla="*/ 1 w 628"/>
                  <a:gd name="T3" fmla="*/ 2 h 573"/>
                  <a:gd name="T4" fmla="*/ 1 w 628"/>
                  <a:gd name="T5" fmla="*/ 1 h 573"/>
                  <a:gd name="T6" fmla="*/ 1 w 628"/>
                  <a:gd name="T7" fmla="*/ 1 h 573"/>
                  <a:gd name="T8" fmla="*/ 1 w 628"/>
                  <a:gd name="T9" fmla="*/ 1 h 573"/>
                  <a:gd name="T10" fmla="*/ 1 w 628"/>
                  <a:gd name="T11" fmla="*/ 1 h 573"/>
                  <a:gd name="T12" fmla="*/ 1 w 628"/>
                  <a:gd name="T13" fmla="*/ 1 h 573"/>
                  <a:gd name="T14" fmla="*/ 1 w 628"/>
                  <a:gd name="T15" fmla="*/ 1 h 573"/>
                  <a:gd name="T16" fmla="*/ 1 w 628"/>
                  <a:gd name="T17" fmla="*/ 1 h 573"/>
                  <a:gd name="T18" fmla="*/ 1 w 628"/>
                  <a:gd name="T19" fmla="*/ 1 h 573"/>
                  <a:gd name="T20" fmla="*/ 1 w 628"/>
                  <a:gd name="T21" fmla="*/ 1 h 573"/>
                  <a:gd name="T22" fmla="*/ 1 w 628"/>
                  <a:gd name="T23" fmla="*/ 1 h 573"/>
                  <a:gd name="T24" fmla="*/ 1 w 628"/>
                  <a:gd name="T25" fmla="*/ 1 h 573"/>
                  <a:gd name="T26" fmla="*/ 1 w 628"/>
                  <a:gd name="T27" fmla="*/ 1 h 573"/>
                  <a:gd name="T28" fmla="*/ 1 w 628"/>
                  <a:gd name="T29" fmla="*/ 1 h 573"/>
                  <a:gd name="T30" fmla="*/ 1 w 628"/>
                  <a:gd name="T31" fmla="*/ 1 h 573"/>
                  <a:gd name="T32" fmla="*/ 1 w 628"/>
                  <a:gd name="T33" fmla="*/ 1 h 573"/>
                  <a:gd name="T34" fmla="*/ 1 w 628"/>
                  <a:gd name="T35" fmla="*/ 0 h 573"/>
                  <a:gd name="T36" fmla="*/ 0 w 628"/>
                  <a:gd name="T37" fmla="*/ 1 h 573"/>
                  <a:gd name="T38" fmla="*/ 1 w 628"/>
                  <a:gd name="T39" fmla="*/ 1 h 573"/>
                  <a:gd name="T40" fmla="*/ 1 w 628"/>
                  <a:gd name="T41" fmla="*/ 1 h 573"/>
                  <a:gd name="T42" fmla="*/ 1 w 628"/>
                  <a:gd name="T43" fmla="*/ 1 h 573"/>
                  <a:gd name="T44" fmla="*/ 1 w 628"/>
                  <a:gd name="T45" fmla="*/ 1 h 573"/>
                  <a:gd name="T46" fmla="*/ 1 w 628"/>
                  <a:gd name="T47" fmla="*/ 1 h 573"/>
                  <a:gd name="T48" fmla="*/ 1 w 628"/>
                  <a:gd name="T49" fmla="*/ 1 h 573"/>
                  <a:gd name="T50" fmla="*/ 1 w 628"/>
                  <a:gd name="T51" fmla="*/ 1 h 573"/>
                  <a:gd name="T52" fmla="*/ 1 w 628"/>
                  <a:gd name="T53" fmla="*/ 1 h 573"/>
                  <a:gd name="T54" fmla="*/ 1 w 628"/>
                  <a:gd name="T55" fmla="*/ 1 h 573"/>
                  <a:gd name="T56" fmla="*/ 1 w 628"/>
                  <a:gd name="T57" fmla="*/ 1 h 573"/>
                  <a:gd name="T58" fmla="*/ 1 w 628"/>
                  <a:gd name="T59" fmla="*/ 1 h 573"/>
                  <a:gd name="T60" fmla="*/ 1 w 628"/>
                  <a:gd name="T61" fmla="*/ 1 h 573"/>
                  <a:gd name="T62" fmla="*/ 1 w 628"/>
                  <a:gd name="T63" fmla="*/ 1 h 573"/>
                  <a:gd name="T64" fmla="*/ 1 w 628"/>
                  <a:gd name="T65" fmla="*/ 1 h 573"/>
                  <a:gd name="T66" fmla="*/ 1 w 628"/>
                  <a:gd name="T67" fmla="*/ 2 h 573"/>
                  <a:gd name="T68" fmla="*/ 1 w 628"/>
                  <a:gd name="T69" fmla="*/ 2 h 573"/>
                  <a:gd name="T70" fmla="*/ 1 w 628"/>
                  <a:gd name="T71" fmla="*/ 2 h 573"/>
                  <a:gd name="T72" fmla="*/ 1 w 628"/>
                  <a:gd name="T73" fmla="*/ 2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8"/>
                  <a:gd name="T112" fmla="*/ 0 h 573"/>
                  <a:gd name="T113" fmla="*/ 628 w 628"/>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8" h="573">
                    <a:moveTo>
                      <a:pt x="628" y="562"/>
                    </a:moveTo>
                    <a:lnTo>
                      <a:pt x="628" y="562"/>
                    </a:lnTo>
                    <a:lnTo>
                      <a:pt x="610" y="511"/>
                    </a:lnTo>
                    <a:lnTo>
                      <a:pt x="591" y="461"/>
                    </a:lnTo>
                    <a:lnTo>
                      <a:pt x="568" y="413"/>
                    </a:lnTo>
                    <a:lnTo>
                      <a:pt x="544" y="367"/>
                    </a:lnTo>
                    <a:lnTo>
                      <a:pt x="516" y="323"/>
                    </a:lnTo>
                    <a:lnTo>
                      <a:pt x="484" y="281"/>
                    </a:lnTo>
                    <a:lnTo>
                      <a:pt x="450" y="241"/>
                    </a:lnTo>
                    <a:lnTo>
                      <a:pt x="413" y="205"/>
                    </a:lnTo>
                    <a:lnTo>
                      <a:pt x="375" y="170"/>
                    </a:lnTo>
                    <a:lnTo>
                      <a:pt x="331" y="138"/>
                    </a:lnTo>
                    <a:lnTo>
                      <a:pt x="285" y="107"/>
                    </a:lnTo>
                    <a:lnTo>
                      <a:pt x="235" y="80"/>
                    </a:lnTo>
                    <a:lnTo>
                      <a:pt x="184" y="57"/>
                    </a:lnTo>
                    <a:lnTo>
                      <a:pt x="128" y="34"/>
                    </a:lnTo>
                    <a:lnTo>
                      <a:pt x="69" y="16"/>
                    </a:lnTo>
                    <a:lnTo>
                      <a:pt x="8" y="0"/>
                    </a:lnTo>
                    <a:lnTo>
                      <a:pt x="0" y="32"/>
                    </a:lnTo>
                    <a:lnTo>
                      <a:pt x="61" y="48"/>
                    </a:lnTo>
                    <a:lnTo>
                      <a:pt x="118" y="67"/>
                    </a:lnTo>
                    <a:lnTo>
                      <a:pt x="171" y="87"/>
                    </a:lnTo>
                    <a:lnTo>
                      <a:pt x="223" y="110"/>
                    </a:lnTo>
                    <a:lnTo>
                      <a:pt x="270" y="136"/>
                    </a:lnTo>
                    <a:lnTo>
                      <a:pt x="313" y="165"/>
                    </a:lnTo>
                    <a:lnTo>
                      <a:pt x="354" y="197"/>
                    </a:lnTo>
                    <a:lnTo>
                      <a:pt x="393" y="229"/>
                    </a:lnTo>
                    <a:lnTo>
                      <a:pt x="427" y="265"/>
                    </a:lnTo>
                    <a:lnTo>
                      <a:pt x="461" y="303"/>
                    </a:lnTo>
                    <a:lnTo>
                      <a:pt x="490" y="342"/>
                    </a:lnTo>
                    <a:lnTo>
                      <a:pt x="516" y="384"/>
                    </a:lnTo>
                    <a:lnTo>
                      <a:pt x="540" y="429"/>
                    </a:lnTo>
                    <a:lnTo>
                      <a:pt x="563" y="475"/>
                    </a:lnTo>
                    <a:lnTo>
                      <a:pt x="582" y="522"/>
                    </a:lnTo>
                    <a:lnTo>
                      <a:pt x="597" y="573"/>
                    </a:lnTo>
                    <a:lnTo>
                      <a:pt x="628" y="562"/>
                    </a:lnTo>
                    <a:close/>
                  </a:path>
                </a:pathLst>
              </a:custGeom>
              <a:solidFill>
                <a:srgbClr val="000000"/>
              </a:solidFill>
              <a:ln w="9525">
                <a:noFill/>
                <a:round/>
              </a:ln>
            </p:spPr>
            <p:txBody>
              <a:bodyPr/>
              <a:lstStyle/>
              <a:p>
                <a:endParaRPr lang="zh-CN" altLang="en-US"/>
              </a:p>
            </p:txBody>
          </p:sp>
          <p:sp>
            <p:nvSpPr>
              <p:cNvPr id="32933" name="Freeform 1182"/>
              <p:cNvSpPr/>
              <p:nvPr/>
            </p:nvSpPr>
            <p:spPr bwMode="auto">
              <a:xfrm>
                <a:off x="4740" y="1152"/>
                <a:ext cx="56" cy="506"/>
              </a:xfrm>
              <a:custGeom>
                <a:avLst/>
                <a:gdLst>
                  <a:gd name="T0" fmla="*/ 1 w 111"/>
                  <a:gd name="T1" fmla="*/ 1 h 1014"/>
                  <a:gd name="T2" fmla="*/ 1 w 111"/>
                  <a:gd name="T3" fmla="*/ 1 h 1014"/>
                  <a:gd name="T4" fmla="*/ 1 w 111"/>
                  <a:gd name="T5" fmla="*/ 1 h 1014"/>
                  <a:gd name="T6" fmla="*/ 1 w 111"/>
                  <a:gd name="T7" fmla="*/ 1 h 1014"/>
                  <a:gd name="T8" fmla="*/ 1 w 111"/>
                  <a:gd name="T9" fmla="*/ 1 h 1014"/>
                  <a:gd name="T10" fmla="*/ 1 w 111"/>
                  <a:gd name="T11" fmla="*/ 1 h 1014"/>
                  <a:gd name="T12" fmla="*/ 1 w 111"/>
                  <a:gd name="T13" fmla="*/ 1 h 1014"/>
                  <a:gd name="T14" fmla="*/ 1 w 111"/>
                  <a:gd name="T15" fmla="*/ 1 h 1014"/>
                  <a:gd name="T16" fmla="*/ 1 w 111"/>
                  <a:gd name="T17" fmla="*/ 0 h 1014"/>
                  <a:gd name="T18" fmla="*/ 1 w 111"/>
                  <a:gd name="T19" fmla="*/ 0 h 1014"/>
                  <a:gd name="T20" fmla="*/ 1 w 111"/>
                  <a:gd name="T21" fmla="*/ 0 h 1014"/>
                  <a:gd name="T22" fmla="*/ 1 w 111"/>
                  <a:gd name="T23" fmla="*/ 0 h 1014"/>
                  <a:gd name="T24" fmla="*/ 1 w 111"/>
                  <a:gd name="T25" fmla="*/ 0 h 1014"/>
                  <a:gd name="T26" fmla="*/ 1 w 111"/>
                  <a:gd name="T27" fmla="*/ 0 h 1014"/>
                  <a:gd name="T28" fmla="*/ 1 w 111"/>
                  <a:gd name="T29" fmla="*/ 0 h 1014"/>
                  <a:gd name="T30" fmla="*/ 1 w 111"/>
                  <a:gd name="T31" fmla="*/ 0 h 1014"/>
                  <a:gd name="T32" fmla="*/ 1 w 111"/>
                  <a:gd name="T33" fmla="*/ 0 h 1014"/>
                  <a:gd name="T34" fmla="*/ 1 w 111"/>
                  <a:gd name="T35" fmla="*/ 0 h 1014"/>
                  <a:gd name="T36" fmla="*/ 1 w 111"/>
                  <a:gd name="T37" fmla="*/ 0 h 1014"/>
                  <a:gd name="T38" fmla="*/ 1 w 111"/>
                  <a:gd name="T39" fmla="*/ 0 h 1014"/>
                  <a:gd name="T40" fmla="*/ 1 w 111"/>
                  <a:gd name="T41" fmla="*/ 0 h 1014"/>
                  <a:gd name="T42" fmla="*/ 1 w 111"/>
                  <a:gd name="T43" fmla="*/ 0 h 1014"/>
                  <a:gd name="T44" fmla="*/ 1 w 111"/>
                  <a:gd name="T45" fmla="*/ 0 h 1014"/>
                  <a:gd name="T46" fmla="*/ 1 w 111"/>
                  <a:gd name="T47" fmla="*/ 0 h 1014"/>
                  <a:gd name="T48" fmla="*/ 1 w 111"/>
                  <a:gd name="T49" fmla="*/ 0 h 1014"/>
                  <a:gd name="T50" fmla="*/ 1 w 111"/>
                  <a:gd name="T51" fmla="*/ 0 h 1014"/>
                  <a:gd name="T52" fmla="*/ 1 w 111"/>
                  <a:gd name="T53" fmla="*/ 1 h 1014"/>
                  <a:gd name="T54" fmla="*/ 1 w 111"/>
                  <a:gd name="T55" fmla="*/ 1 h 1014"/>
                  <a:gd name="T56" fmla="*/ 1 w 111"/>
                  <a:gd name="T57" fmla="*/ 1 h 1014"/>
                  <a:gd name="T58" fmla="*/ 1 w 111"/>
                  <a:gd name="T59" fmla="*/ 1 h 1014"/>
                  <a:gd name="T60" fmla="*/ 1 w 111"/>
                  <a:gd name="T61" fmla="*/ 1 h 1014"/>
                  <a:gd name="T62" fmla="*/ 1 w 111"/>
                  <a:gd name="T63" fmla="*/ 1 h 1014"/>
                  <a:gd name="T64" fmla="*/ 1 w 111"/>
                  <a:gd name="T65" fmla="*/ 1 h 1014"/>
                  <a:gd name="T66" fmla="*/ 0 w 111"/>
                  <a:gd name="T67" fmla="*/ 1 h 1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014"/>
                  <a:gd name="T104" fmla="*/ 111 w 111"/>
                  <a:gd name="T105" fmla="*/ 1014 h 1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014">
                    <a:moveTo>
                      <a:pt x="31" y="1014"/>
                    </a:moveTo>
                    <a:lnTo>
                      <a:pt x="31" y="1014"/>
                    </a:lnTo>
                    <a:lnTo>
                      <a:pt x="38" y="979"/>
                    </a:lnTo>
                    <a:lnTo>
                      <a:pt x="46" y="943"/>
                    </a:lnTo>
                    <a:lnTo>
                      <a:pt x="54" y="908"/>
                    </a:lnTo>
                    <a:lnTo>
                      <a:pt x="60" y="873"/>
                    </a:lnTo>
                    <a:lnTo>
                      <a:pt x="68" y="837"/>
                    </a:lnTo>
                    <a:lnTo>
                      <a:pt x="73" y="803"/>
                    </a:lnTo>
                    <a:lnTo>
                      <a:pt x="79" y="768"/>
                    </a:lnTo>
                    <a:lnTo>
                      <a:pt x="84" y="735"/>
                    </a:lnTo>
                    <a:lnTo>
                      <a:pt x="90" y="700"/>
                    </a:lnTo>
                    <a:lnTo>
                      <a:pt x="93" y="665"/>
                    </a:lnTo>
                    <a:lnTo>
                      <a:pt x="97" y="632"/>
                    </a:lnTo>
                    <a:lnTo>
                      <a:pt x="101" y="599"/>
                    </a:lnTo>
                    <a:lnTo>
                      <a:pt x="104" y="565"/>
                    </a:lnTo>
                    <a:lnTo>
                      <a:pt x="106" y="533"/>
                    </a:lnTo>
                    <a:lnTo>
                      <a:pt x="109" y="501"/>
                    </a:lnTo>
                    <a:lnTo>
                      <a:pt x="110" y="469"/>
                    </a:lnTo>
                    <a:lnTo>
                      <a:pt x="111" y="436"/>
                    </a:lnTo>
                    <a:lnTo>
                      <a:pt x="111" y="404"/>
                    </a:lnTo>
                    <a:lnTo>
                      <a:pt x="111" y="373"/>
                    </a:lnTo>
                    <a:lnTo>
                      <a:pt x="110" y="344"/>
                    </a:lnTo>
                    <a:lnTo>
                      <a:pt x="110" y="312"/>
                    </a:lnTo>
                    <a:lnTo>
                      <a:pt x="107" y="282"/>
                    </a:lnTo>
                    <a:lnTo>
                      <a:pt x="106" y="253"/>
                    </a:lnTo>
                    <a:lnTo>
                      <a:pt x="104" y="223"/>
                    </a:lnTo>
                    <a:lnTo>
                      <a:pt x="100" y="192"/>
                    </a:lnTo>
                    <a:lnTo>
                      <a:pt x="96" y="164"/>
                    </a:lnTo>
                    <a:lnTo>
                      <a:pt x="91" y="136"/>
                    </a:lnTo>
                    <a:lnTo>
                      <a:pt x="87" y="109"/>
                    </a:lnTo>
                    <a:lnTo>
                      <a:pt x="81" y="81"/>
                    </a:lnTo>
                    <a:lnTo>
                      <a:pt x="74" y="54"/>
                    </a:lnTo>
                    <a:lnTo>
                      <a:pt x="68" y="27"/>
                    </a:lnTo>
                    <a:lnTo>
                      <a:pt x="60" y="0"/>
                    </a:lnTo>
                    <a:lnTo>
                      <a:pt x="29" y="11"/>
                    </a:lnTo>
                    <a:lnTo>
                      <a:pt x="37" y="35"/>
                    </a:lnTo>
                    <a:lnTo>
                      <a:pt x="44" y="62"/>
                    </a:lnTo>
                    <a:lnTo>
                      <a:pt x="50" y="89"/>
                    </a:lnTo>
                    <a:lnTo>
                      <a:pt x="56" y="114"/>
                    </a:lnTo>
                    <a:lnTo>
                      <a:pt x="60" y="141"/>
                    </a:lnTo>
                    <a:lnTo>
                      <a:pt x="65" y="169"/>
                    </a:lnTo>
                    <a:lnTo>
                      <a:pt x="69" y="197"/>
                    </a:lnTo>
                    <a:lnTo>
                      <a:pt x="73" y="226"/>
                    </a:lnTo>
                    <a:lnTo>
                      <a:pt x="75" y="255"/>
                    </a:lnTo>
                    <a:lnTo>
                      <a:pt x="77" y="285"/>
                    </a:lnTo>
                    <a:lnTo>
                      <a:pt x="79" y="314"/>
                    </a:lnTo>
                    <a:lnTo>
                      <a:pt x="79" y="344"/>
                    </a:lnTo>
                    <a:lnTo>
                      <a:pt x="81" y="373"/>
                    </a:lnTo>
                    <a:lnTo>
                      <a:pt x="81" y="404"/>
                    </a:lnTo>
                    <a:lnTo>
                      <a:pt x="81" y="436"/>
                    </a:lnTo>
                    <a:lnTo>
                      <a:pt x="79" y="466"/>
                    </a:lnTo>
                    <a:lnTo>
                      <a:pt x="78" y="498"/>
                    </a:lnTo>
                    <a:lnTo>
                      <a:pt x="75" y="530"/>
                    </a:lnTo>
                    <a:lnTo>
                      <a:pt x="73" y="563"/>
                    </a:lnTo>
                    <a:lnTo>
                      <a:pt x="70" y="596"/>
                    </a:lnTo>
                    <a:lnTo>
                      <a:pt x="67" y="630"/>
                    </a:lnTo>
                    <a:lnTo>
                      <a:pt x="63" y="662"/>
                    </a:lnTo>
                    <a:lnTo>
                      <a:pt x="59" y="694"/>
                    </a:lnTo>
                    <a:lnTo>
                      <a:pt x="54" y="729"/>
                    </a:lnTo>
                    <a:lnTo>
                      <a:pt x="49" y="763"/>
                    </a:lnTo>
                    <a:lnTo>
                      <a:pt x="42" y="798"/>
                    </a:lnTo>
                    <a:lnTo>
                      <a:pt x="37" y="831"/>
                    </a:lnTo>
                    <a:lnTo>
                      <a:pt x="29" y="865"/>
                    </a:lnTo>
                    <a:lnTo>
                      <a:pt x="23" y="900"/>
                    </a:lnTo>
                    <a:lnTo>
                      <a:pt x="15" y="935"/>
                    </a:lnTo>
                    <a:lnTo>
                      <a:pt x="8" y="971"/>
                    </a:lnTo>
                    <a:lnTo>
                      <a:pt x="0" y="1006"/>
                    </a:lnTo>
                    <a:lnTo>
                      <a:pt x="31" y="1014"/>
                    </a:lnTo>
                    <a:close/>
                  </a:path>
                </a:pathLst>
              </a:custGeom>
              <a:solidFill>
                <a:srgbClr val="000000"/>
              </a:solidFill>
              <a:ln w="9525">
                <a:noFill/>
                <a:round/>
              </a:ln>
            </p:spPr>
            <p:txBody>
              <a:bodyPr/>
              <a:lstStyle/>
              <a:p>
                <a:endParaRPr lang="zh-CN" altLang="en-US"/>
              </a:p>
            </p:txBody>
          </p:sp>
          <p:sp>
            <p:nvSpPr>
              <p:cNvPr id="32934" name="Freeform 1183"/>
              <p:cNvSpPr/>
              <p:nvPr/>
            </p:nvSpPr>
            <p:spPr bwMode="auto">
              <a:xfrm>
                <a:off x="4737" y="1654"/>
                <a:ext cx="39" cy="116"/>
              </a:xfrm>
              <a:custGeom>
                <a:avLst/>
                <a:gdLst>
                  <a:gd name="T0" fmla="*/ 1 w 78"/>
                  <a:gd name="T1" fmla="*/ 1 h 232"/>
                  <a:gd name="T2" fmla="*/ 1 w 78"/>
                  <a:gd name="T3" fmla="*/ 1 h 232"/>
                  <a:gd name="T4" fmla="*/ 1 w 78"/>
                  <a:gd name="T5" fmla="*/ 1 h 232"/>
                  <a:gd name="T6" fmla="*/ 1 w 78"/>
                  <a:gd name="T7" fmla="*/ 1 h 232"/>
                  <a:gd name="T8" fmla="*/ 1 w 78"/>
                  <a:gd name="T9" fmla="*/ 1 h 232"/>
                  <a:gd name="T10" fmla="*/ 1 w 78"/>
                  <a:gd name="T11" fmla="*/ 1 h 232"/>
                  <a:gd name="T12" fmla="*/ 1 w 78"/>
                  <a:gd name="T13" fmla="*/ 1 h 232"/>
                  <a:gd name="T14" fmla="*/ 1 w 78"/>
                  <a:gd name="T15" fmla="*/ 1 h 232"/>
                  <a:gd name="T16" fmla="*/ 1 w 78"/>
                  <a:gd name="T17" fmla="*/ 1 h 232"/>
                  <a:gd name="T18" fmla="*/ 1 w 78"/>
                  <a:gd name="T19" fmla="*/ 1 h 232"/>
                  <a:gd name="T20" fmla="*/ 1 w 78"/>
                  <a:gd name="T21" fmla="*/ 1 h 232"/>
                  <a:gd name="T22" fmla="*/ 1 w 78"/>
                  <a:gd name="T23" fmla="*/ 1 h 232"/>
                  <a:gd name="T24" fmla="*/ 1 w 78"/>
                  <a:gd name="T25" fmla="*/ 1 h 232"/>
                  <a:gd name="T26" fmla="*/ 1 w 78"/>
                  <a:gd name="T27" fmla="*/ 1 h 232"/>
                  <a:gd name="T28" fmla="*/ 1 w 78"/>
                  <a:gd name="T29" fmla="*/ 1 h 232"/>
                  <a:gd name="T30" fmla="*/ 1 w 78"/>
                  <a:gd name="T31" fmla="*/ 1 h 232"/>
                  <a:gd name="T32" fmla="*/ 1 w 78"/>
                  <a:gd name="T33" fmla="*/ 1 h 232"/>
                  <a:gd name="T34" fmla="*/ 1 w 78"/>
                  <a:gd name="T35" fmla="*/ 1 h 232"/>
                  <a:gd name="T36" fmla="*/ 1 w 78"/>
                  <a:gd name="T37" fmla="*/ 0 h 232"/>
                  <a:gd name="T38" fmla="*/ 1 w 78"/>
                  <a:gd name="T39" fmla="*/ 1 h 232"/>
                  <a:gd name="T40" fmla="*/ 1 w 78"/>
                  <a:gd name="T41" fmla="*/ 1 h 232"/>
                  <a:gd name="T42" fmla="*/ 0 w 78"/>
                  <a:gd name="T43" fmla="*/ 1 h 232"/>
                  <a:gd name="T44" fmla="*/ 0 w 78"/>
                  <a:gd name="T45" fmla="*/ 1 h 232"/>
                  <a:gd name="T46" fmla="*/ 0 w 78"/>
                  <a:gd name="T47" fmla="*/ 1 h 232"/>
                  <a:gd name="T48" fmla="*/ 1 w 78"/>
                  <a:gd name="T49" fmla="*/ 1 h 232"/>
                  <a:gd name="T50" fmla="*/ 1 w 78"/>
                  <a:gd name="T51" fmla="*/ 1 h 232"/>
                  <a:gd name="T52" fmla="*/ 1 w 78"/>
                  <a:gd name="T53" fmla="*/ 1 h 232"/>
                  <a:gd name="T54" fmla="*/ 1 w 78"/>
                  <a:gd name="T55" fmla="*/ 1 h 232"/>
                  <a:gd name="T56" fmla="*/ 1 w 78"/>
                  <a:gd name="T57" fmla="*/ 1 h 232"/>
                  <a:gd name="T58" fmla="*/ 1 w 78"/>
                  <a:gd name="T59" fmla="*/ 1 h 232"/>
                  <a:gd name="T60" fmla="*/ 1 w 78"/>
                  <a:gd name="T61" fmla="*/ 1 h 232"/>
                  <a:gd name="T62" fmla="*/ 1 w 78"/>
                  <a:gd name="T63" fmla="*/ 1 h 232"/>
                  <a:gd name="T64" fmla="*/ 1 w 78"/>
                  <a:gd name="T65" fmla="*/ 1 h 232"/>
                  <a:gd name="T66" fmla="*/ 1 w 78"/>
                  <a:gd name="T67" fmla="*/ 1 h 232"/>
                  <a:gd name="T68" fmla="*/ 1 w 78"/>
                  <a:gd name="T69" fmla="*/ 1 h 232"/>
                  <a:gd name="T70" fmla="*/ 1 w 78"/>
                  <a:gd name="T71" fmla="*/ 1 h 232"/>
                  <a:gd name="T72" fmla="*/ 1 w 78"/>
                  <a:gd name="T73" fmla="*/ 1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32"/>
                  <a:gd name="T113" fmla="*/ 78 w 78"/>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32">
                    <a:moveTo>
                      <a:pt x="78" y="213"/>
                    </a:moveTo>
                    <a:lnTo>
                      <a:pt x="78" y="213"/>
                    </a:lnTo>
                    <a:lnTo>
                      <a:pt x="72" y="202"/>
                    </a:lnTo>
                    <a:lnTo>
                      <a:pt x="65" y="190"/>
                    </a:lnTo>
                    <a:lnTo>
                      <a:pt x="57" y="178"/>
                    </a:lnTo>
                    <a:lnTo>
                      <a:pt x="52" y="168"/>
                    </a:lnTo>
                    <a:lnTo>
                      <a:pt x="47" y="154"/>
                    </a:lnTo>
                    <a:lnTo>
                      <a:pt x="43" y="139"/>
                    </a:lnTo>
                    <a:lnTo>
                      <a:pt x="40" y="127"/>
                    </a:lnTo>
                    <a:lnTo>
                      <a:pt x="37" y="114"/>
                    </a:lnTo>
                    <a:lnTo>
                      <a:pt x="34" y="99"/>
                    </a:lnTo>
                    <a:lnTo>
                      <a:pt x="32" y="86"/>
                    </a:lnTo>
                    <a:lnTo>
                      <a:pt x="31" y="74"/>
                    </a:lnTo>
                    <a:lnTo>
                      <a:pt x="31" y="59"/>
                    </a:lnTo>
                    <a:lnTo>
                      <a:pt x="31" y="44"/>
                    </a:lnTo>
                    <a:lnTo>
                      <a:pt x="32" y="32"/>
                    </a:lnTo>
                    <a:lnTo>
                      <a:pt x="33" y="20"/>
                    </a:lnTo>
                    <a:lnTo>
                      <a:pt x="36" y="8"/>
                    </a:lnTo>
                    <a:lnTo>
                      <a:pt x="5" y="0"/>
                    </a:lnTo>
                    <a:lnTo>
                      <a:pt x="2" y="14"/>
                    </a:lnTo>
                    <a:lnTo>
                      <a:pt x="1" y="29"/>
                    </a:lnTo>
                    <a:lnTo>
                      <a:pt x="0" y="44"/>
                    </a:lnTo>
                    <a:lnTo>
                      <a:pt x="0" y="59"/>
                    </a:lnTo>
                    <a:lnTo>
                      <a:pt x="0" y="74"/>
                    </a:lnTo>
                    <a:lnTo>
                      <a:pt x="1" y="91"/>
                    </a:lnTo>
                    <a:lnTo>
                      <a:pt x="4" y="104"/>
                    </a:lnTo>
                    <a:lnTo>
                      <a:pt x="6" y="119"/>
                    </a:lnTo>
                    <a:lnTo>
                      <a:pt x="9" y="135"/>
                    </a:lnTo>
                    <a:lnTo>
                      <a:pt x="13" y="150"/>
                    </a:lnTo>
                    <a:lnTo>
                      <a:pt x="19" y="165"/>
                    </a:lnTo>
                    <a:lnTo>
                      <a:pt x="24" y="178"/>
                    </a:lnTo>
                    <a:lnTo>
                      <a:pt x="29" y="194"/>
                    </a:lnTo>
                    <a:lnTo>
                      <a:pt x="37" y="206"/>
                    </a:lnTo>
                    <a:lnTo>
                      <a:pt x="43" y="219"/>
                    </a:lnTo>
                    <a:lnTo>
                      <a:pt x="52" y="232"/>
                    </a:lnTo>
                    <a:lnTo>
                      <a:pt x="78" y="213"/>
                    </a:lnTo>
                    <a:close/>
                  </a:path>
                </a:pathLst>
              </a:custGeom>
              <a:solidFill>
                <a:srgbClr val="000000"/>
              </a:solidFill>
              <a:ln w="9525">
                <a:noFill/>
                <a:round/>
              </a:ln>
            </p:spPr>
            <p:txBody>
              <a:bodyPr/>
              <a:lstStyle/>
              <a:p>
                <a:endParaRPr lang="zh-CN" altLang="en-US"/>
              </a:p>
            </p:txBody>
          </p:sp>
          <p:sp>
            <p:nvSpPr>
              <p:cNvPr id="32935" name="Freeform 1184"/>
              <p:cNvSpPr/>
              <p:nvPr/>
            </p:nvSpPr>
            <p:spPr bwMode="auto">
              <a:xfrm>
                <a:off x="4764" y="1761"/>
                <a:ext cx="148" cy="126"/>
              </a:xfrm>
              <a:custGeom>
                <a:avLst/>
                <a:gdLst>
                  <a:gd name="T0" fmla="*/ 0 w 297"/>
                  <a:gd name="T1" fmla="*/ 1 h 251"/>
                  <a:gd name="T2" fmla="*/ 0 w 297"/>
                  <a:gd name="T3" fmla="*/ 1 h 251"/>
                  <a:gd name="T4" fmla="*/ 0 w 297"/>
                  <a:gd name="T5" fmla="*/ 1 h 251"/>
                  <a:gd name="T6" fmla="*/ 0 w 297"/>
                  <a:gd name="T7" fmla="*/ 1 h 251"/>
                  <a:gd name="T8" fmla="*/ 0 w 297"/>
                  <a:gd name="T9" fmla="*/ 1 h 251"/>
                  <a:gd name="T10" fmla="*/ 0 w 297"/>
                  <a:gd name="T11" fmla="*/ 1 h 251"/>
                  <a:gd name="T12" fmla="*/ 0 w 297"/>
                  <a:gd name="T13" fmla="*/ 1 h 251"/>
                  <a:gd name="T14" fmla="*/ 0 w 297"/>
                  <a:gd name="T15" fmla="*/ 1 h 251"/>
                  <a:gd name="T16" fmla="*/ 0 w 297"/>
                  <a:gd name="T17" fmla="*/ 1 h 251"/>
                  <a:gd name="T18" fmla="*/ 0 w 297"/>
                  <a:gd name="T19" fmla="*/ 1 h 251"/>
                  <a:gd name="T20" fmla="*/ 0 w 297"/>
                  <a:gd name="T21" fmla="*/ 1 h 251"/>
                  <a:gd name="T22" fmla="*/ 0 w 297"/>
                  <a:gd name="T23" fmla="*/ 1 h 251"/>
                  <a:gd name="T24" fmla="*/ 0 w 297"/>
                  <a:gd name="T25" fmla="*/ 1 h 251"/>
                  <a:gd name="T26" fmla="*/ 0 w 297"/>
                  <a:gd name="T27" fmla="*/ 1 h 251"/>
                  <a:gd name="T28" fmla="*/ 0 w 297"/>
                  <a:gd name="T29" fmla="*/ 1 h 251"/>
                  <a:gd name="T30" fmla="*/ 0 w 297"/>
                  <a:gd name="T31" fmla="*/ 1 h 251"/>
                  <a:gd name="T32" fmla="*/ 0 w 297"/>
                  <a:gd name="T33" fmla="*/ 1 h 251"/>
                  <a:gd name="T34" fmla="*/ 0 w 297"/>
                  <a:gd name="T35" fmla="*/ 0 h 251"/>
                  <a:gd name="T36" fmla="*/ 0 w 297"/>
                  <a:gd name="T37" fmla="*/ 1 h 251"/>
                  <a:gd name="T38" fmla="*/ 0 w 297"/>
                  <a:gd name="T39" fmla="*/ 1 h 251"/>
                  <a:gd name="T40" fmla="*/ 0 w 297"/>
                  <a:gd name="T41" fmla="*/ 1 h 251"/>
                  <a:gd name="T42" fmla="*/ 0 w 297"/>
                  <a:gd name="T43" fmla="*/ 1 h 251"/>
                  <a:gd name="T44" fmla="*/ 0 w 297"/>
                  <a:gd name="T45" fmla="*/ 1 h 251"/>
                  <a:gd name="T46" fmla="*/ 0 w 297"/>
                  <a:gd name="T47" fmla="*/ 1 h 251"/>
                  <a:gd name="T48" fmla="*/ 0 w 297"/>
                  <a:gd name="T49" fmla="*/ 1 h 251"/>
                  <a:gd name="T50" fmla="*/ 0 w 297"/>
                  <a:gd name="T51" fmla="*/ 1 h 251"/>
                  <a:gd name="T52" fmla="*/ 0 w 297"/>
                  <a:gd name="T53" fmla="*/ 1 h 251"/>
                  <a:gd name="T54" fmla="*/ 0 w 297"/>
                  <a:gd name="T55" fmla="*/ 1 h 251"/>
                  <a:gd name="T56" fmla="*/ 0 w 297"/>
                  <a:gd name="T57" fmla="*/ 1 h 251"/>
                  <a:gd name="T58" fmla="*/ 0 w 297"/>
                  <a:gd name="T59" fmla="*/ 1 h 251"/>
                  <a:gd name="T60" fmla="*/ 0 w 297"/>
                  <a:gd name="T61" fmla="*/ 1 h 251"/>
                  <a:gd name="T62" fmla="*/ 0 w 297"/>
                  <a:gd name="T63" fmla="*/ 1 h 251"/>
                  <a:gd name="T64" fmla="*/ 0 w 297"/>
                  <a:gd name="T65" fmla="*/ 1 h 251"/>
                  <a:gd name="T66" fmla="*/ 0 w 297"/>
                  <a:gd name="T67" fmla="*/ 1 h 251"/>
                  <a:gd name="T68" fmla="*/ 0 w 297"/>
                  <a:gd name="T69" fmla="*/ 1 h 251"/>
                  <a:gd name="T70" fmla="*/ 0 w 297"/>
                  <a:gd name="T71" fmla="*/ 1 h 251"/>
                  <a:gd name="T72" fmla="*/ 0 w 297"/>
                  <a:gd name="T73" fmla="*/ 1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251"/>
                  <a:gd name="T113" fmla="*/ 297 w 297"/>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251">
                    <a:moveTo>
                      <a:pt x="297" y="230"/>
                    </a:moveTo>
                    <a:lnTo>
                      <a:pt x="297" y="230"/>
                    </a:lnTo>
                    <a:lnTo>
                      <a:pt x="280" y="212"/>
                    </a:lnTo>
                    <a:lnTo>
                      <a:pt x="264" y="198"/>
                    </a:lnTo>
                    <a:lnTo>
                      <a:pt x="247" y="181"/>
                    </a:lnTo>
                    <a:lnTo>
                      <a:pt x="228" y="167"/>
                    </a:lnTo>
                    <a:lnTo>
                      <a:pt x="210" y="153"/>
                    </a:lnTo>
                    <a:lnTo>
                      <a:pt x="192" y="141"/>
                    </a:lnTo>
                    <a:lnTo>
                      <a:pt x="173" y="128"/>
                    </a:lnTo>
                    <a:lnTo>
                      <a:pt x="155" y="114"/>
                    </a:lnTo>
                    <a:lnTo>
                      <a:pt x="136" y="102"/>
                    </a:lnTo>
                    <a:lnTo>
                      <a:pt x="118" y="89"/>
                    </a:lnTo>
                    <a:lnTo>
                      <a:pt x="100" y="75"/>
                    </a:lnTo>
                    <a:lnTo>
                      <a:pt x="83" y="61"/>
                    </a:lnTo>
                    <a:lnTo>
                      <a:pt x="67" y="47"/>
                    </a:lnTo>
                    <a:lnTo>
                      <a:pt x="53" y="31"/>
                    </a:lnTo>
                    <a:lnTo>
                      <a:pt x="39" y="16"/>
                    </a:lnTo>
                    <a:lnTo>
                      <a:pt x="26" y="0"/>
                    </a:lnTo>
                    <a:lnTo>
                      <a:pt x="0" y="19"/>
                    </a:lnTo>
                    <a:lnTo>
                      <a:pt x="16" y="38"/>
                    </a:lnTo>
                    <a:lnTo>
                      <a:pt x="30" y="55"/>
                    </a:lnTo>
                    <a:lnTo>
                      <a:pt x="46" y="71"/>
                    </a:lnTo>
                    <a:lnTo>
                      <a:pt x="63" y="87"/>
                    </a:lnTo>
                    <a:lnTo>
                      <a:pt x="82" y="102"/>
                    </a:lnTo>
                    <a:lnTo>
                      <a:pt x="100" y="116"/>
                    </a:lnTo>
                    <a:lnTo>
                      <a:pt x="118" y="129"/>
                    </a:lnTo>
                    <a:lnTo>
                      <a:pt x="137" y="141"/>
                    </a:lnTo>
                    <a:lnTo>
                      <a:pt x="155" y="155"/>
                    </a:lnTo>
                    <a:lnTo>
                      <a:pt x="174" y="168"/>
                    </a:lnTo>
                    <a:lnTo>
                      <a:pt x="192" y="180"/>
                    </a:lnTo>
                    <a:lnTo>
                      <a:pt x="210" y="194"/>
                    </a:lnTo>
                    <a:lnTo>
                      <a:pt x="227" y="208"/>
                    </a:lnTo>
                    <a:lnTo>
                      <a:pt x="243" y="222"/>
                    </a:lnTo>
                    <a:lnTo>
                      <a:pt x="260" y="236"/>
                    </a:lnTo>
                    <a:lnTo>
                      <a:pt x="274" y="251"/>
                    </a:lnTo>
                    <a:lnTo>
                      <a:pt x="297" y="230"/>
                    </a:lnTo>
                    <a:close/>
                  </a:path>
                </a:pathLst>
              </a:custGeom>
              <a:solidFill>
                <a:srgbClr val="000000"/>
              </a:solidFill>
              <a:ln w="9525">
                <a:noFill/>
                <a:round/>
              </a:ln>
            </p:spPr>
            <p:txBody>
              <a:bodyPr/>
              <a:lstStyle/>
              <a:p>
                <a:endParaRPr lang="zh-CN" altLang="en-US"/>
              </a:p>
            </p:txBody>
          </p:sp>
          <p:sp>
            <p:nvSpPr>
              <p:cNvPr id="32936" name="Freeform 1185"/>
              <p:cNvSpPr/>
              <p:nvPr/>
            </p:nvSpPr>
            <p:spPr bwMode="auto">
              <a:xfrm>
                <a:off x="4901" y="1876"/>
                <a:ext cx="35" cy="70"/>
              </a:xfrm>
              <a:custGeom>
                <a:avLst/>
                <a:gdLst>
                  <a:gd name="T0" fmla="*/ 1 w 70"/>
                  <a:gd name="T1" fmla="*/ 0 h 141"/>
                  <a:gd name="T2" fmla="*/ 1 w 70"/>
                  <a:gd name="T3" fmla="*/ 0 h 141"/>
                  <a:gd name="T4" fmla="*/ 1 w 70"/>
                  <a:gd name="T5" fmla="*/ 0 h 141"/>
                  <a:gd name="T6" fmla="*/ 1 w 70"/>
                  <a:gd name="T7" fmla="*/ 0 h 141"/>
                  <a:gd name="T8" fmla="*/ 1 w 70"/>
                  <a:gd name="T9" fmla="*/ 0 h 141"/>
                  <a:gd name="T10" fmla="*/ 1 w 70"/>
                  <a:gd name="T11" fmla="*/ 0 h 141"/>
                  <a:gd name="T12" fmla="*/ 1 w 70"/>
                  <a:gd name="T13" fmla="*/ 0 h 141"/>
                  <a:gd name="T14" fmla="*/ 1 w 70"/>
                  <a:gd name="T15" fmla="*/ 0 h 141"/>
                  <a:gd name="T16" fmla="*/ 1 w 70"/>
                  <a:gd name="T17" fmla="*/ 0 h 141"/>
                  <a:gd name="T18" fmla="*/ 1 w 70"/>
                  <a:gd name="T19" fmla="*/ 0 h 141"/>
                  <a:gd name="T20" fmla="*/ 0 w 70"/>
                  <a:gd name="T21" fmla="*/ 0 h 141"/>
                  <a:gd name="T22" fmla="*/ 1 w 70"/>
                  <a:gd name="T23" fmla="*/ 0 h 141"/>
                  <a:gd name="T24" fmla="*/ 1 w 70"/>
                  <a:gd name="T25" fmla="*/ 0 h 141"/>
                  <a:gd name="T26" fmla="*/ 1 w 70"/>
                  <a:gd name="T27" fmla="*/ 0 h 141"/>
                  <a:gd name="T28" fmla="*/ 1 w 70"/>
                  <a:gd name="T29" fmla="*/ 0 h 141"/>
                  <a:gd name="T30" fmla="*/ 1 w 70"/>
                  <a:gd name="T31" fmla="*/ 0 h 141"/>
                  <a:gd name="T32" fmla="*/ 1 w 70"/>
                  <a:gd name="T33" fmla="*/ 0 h 141"/>
                  <a:gd name="T34" fmla="*/ 1 w 70"/>
                  <a:gd name="T35" fmla="*/ 0 h 141"/>
                  <a:gd name="T36" fmla="*/ 1 w 70"/>
                  <a:gd name="T37" fmla="*/ 0 h 141"/>
                  <a:gd name="T38" fmla="*/ 1 w 70"/>
                  <a:gd name="T39" fmla="*/ 0 h 141"/>
                  <a:gd name="T40" fmla="*/ 1 w 7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41"/>
                  <a:gd name="T65" fmla="*/ 70 w 70"/>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41">
                    <a:moveTo>
                      <a:pt x="36" y="139"/>
                    </a:moveTo>
                    <a:lnTo>
                      <a:pt x="36" y="139"/>
                    </a:lnTo>
                    <a:lnTo>
                      <a:pt x="58" y="141"/>
                    </a:lnTo>
                    <a:lnTo>
                      <a:pt x="70" y="121"/>
                    </a:lnTo>
                    <a:lnTo>
                      <a:pt x="69" y="100"/>
                    </a:lnTo>
                    <a:lnTo>
                      <a:pt x="64" y="79"/>
                    </a:lnTo>
                    <a:lnTo>
                      <a:pt x="55" y="58"/>
                    </a:lnTo>
                    <a:lnTo>
                      <a:pt x="45" y="35"/>
                    </a:lnTo>
                    <a:lnTo>
                      <a:pt x="33" y="15"/>
                    </a:lnTo>
                    <a:lnTo>
                      <a:pt x="23" y="0"/>
                    </a:lnTo>
                    <a:lnTo>
                      <a:pt x="0" y="21"/>
                    </a:lnTo>
                    <a:lnTo>
                      <a:pt x="8" y="33"/>
                    </a:lnTo>
                    <a:lnTo>
                      <a:pt x="17" y="51"/>
                    </a:lnTo>
                    <a:lnTo>
                      <a:pt x="27" y="71"/>
                    </a:lnTo>
                    <a:lnTo>
                      <a:pt x="33" y="90"/>
                    </a:lnTo>
                    <a:lnTo>
                      <a:pt x="38" y="106"/>
                    </a:lnTo>
                    <a:lnTo>
                      <a:pt x="40" y="115"/>
                    </a:lnTo>
                    <a:lnTo>
                      <a:pt x="45" y="111"/>
                    </a:lnTo>
                    <a:lnTo>
                      <a:pt x="49" y="110"/>
                    </a:lnTo>
                    <a:lnTo>
                      <a:pt x="36" y="139"/>
                    </a:lnTo>
                    <a:close/>
                  </a:path>
                </a:pathLst>
              </a:custGeom>
              <a:solidFill>
                <a:srgbClr val="000000"/>
              </a:solidFill>
              <a:ln w="9525">
                <a:noFill/>
                <a:round/>
              </a:ln>
            </p:spPr>
            <p:txBody>
              <a:bodyPr/>
              <a:lstStyle/>
              <a:p>
                <a:endParaRPr lang="zh-CN" altLang="en-US"/>
              </a:p>
            </p:txBody>
          </p:sp>
          <p:sp>
            <p:nvSpPr>
              <p:cNvPr id="32937" name="Freeform 1186"/>
              <p:cNvSpPr/>
              <p:nvPr/>
            </p:nvSpPr>
            <p:spPr bwMode="auto">
              <a:xfrm>
                <a:off x="3726" y="1518"/>
                <a:ext cx="1199" cy="428"/>
              </a:xfrm>
              <a:custGeom>
                <a:avLst/>
                <a:gdLst>
                  <a:gd name="T0" fmla="*/ 0 w 2397"/>
                  <a:gd name="T1" fmla="*/ 1 h 855"/>
                  <a:gd name="T2" fmla="*/ 1 w 2397"/>
                  <a:gd name="T3" fmla="*/ 1 h 855"/>
                  <a:gd name="T4" fmla="*/ 1 w 2397"/>
                  <a:gd name="T5" fmla="*/ 1 h 855"/>
                  <a:gd name="T6" fmla="*/ 1 w 2397"/>
                  <a:gd name="T7" fmla="*/ 1 h 855"/>
                  <a:gd name="T8" fmla="*/ 2 w 2397"/>
                  <a:gd name="T9" fmla="*/ 1 h 855"/>
                  <a:gd name="T10" fmla="*/ 2 w 2397"/>
                  <a:gd name="T11" fmla="*/ 1 h 855"/>
                  <a:gd name="T12" fmla="*/ 2 w 2397"/>
                  <a:gd name="T13" fmla="*/ 1 h 855"/>
                  <a:gd name="T14" fmla="*/ 3 w 2397"/>
                  <a:gd name="T15" fmla="*/ 1 h 855"/>
                  <a:gd name="T16" fmla="*/ 3 w 2397"/>
                  <a:gd name="T17" fmla="*/ 1 h 855"/>
                  <a:gd name="T18" fmla="*/ 3 w 2397"/>
                  <a:gd name="T19" fmla="*/ 1 h 855"/>
                  <a:gd name="T20" fmla="*/ 3 w 2397"/>
                  <a:gd name="T21" fmla="*/ 1 h 855"/>
                  <a:gd name="T22" fmla="*/ 4 w 2397"/>
                  <a:gd name="T23" fmla="*/ 2 h 855"/>
                  <a:gd name="T24" fmla="*/ 4 w 2397"/>
                  <a:gd name="T25" fmla="*/ 2 h 855"/>
                  <a:gd name="T26" fmla="*/ 4 w 2397"/>
                  <a:gd name="T27" fmla="*/ 2 h 855"/>
                  <a:gd name="T28" fmla="*/ 5 w 2397"/>
                  <a:gd name="T29" fmla="*/ 2 h 855"/>
                  <a:gd name="T30" fmla="*/ 5 w 2397"/>
                  <a:gd name="T31" fmla="*/ 2 h 855"/>
                  <a:gd name="T32" fmla="*/ 5 w 2397"/>
                  <a:gd name="T33" fmla="*/ 2 h 855"/>
                  <a:gd name="T34" fmla="*/ 5 w 2397"/>
                  <a:gd name="T35" fmla="*/ 2 h 855"/>
                  <a:gd name="T36" fmla="*/ 5 w 2397"/>
                  <a:gd name="T37" fmla="*/ 2 h 855"/>
                  <a:gd name="T38" fmla="*/ 4 w 2397"/>
                  <a:gd name="T39" fmla="*/ 2 h 855"/>
                  <a:gd name="T40" fmla="*/ 4 w 2397"/>
                  <a:gd name="T41" fmla="*/ 2 h 855"/>
                  <a:gd name="T42" fmla="*/ 4 w 2397"/>
                  <a:gd name="T43" fmla="*/ 2 h 855"/>
                  <a:gd name="T44" fmla="*/ 4 w 2397"/>
                  <a:gd name="T45" fmla="*/ 1 h 855"/>
                  <a:gd name="T46" fmla="*/ 3 w 2397"/>
                  <a:gd name="T47" fmla="*/ 1 h 855"/>
                  <a:gd name="T48" fmla="*/ 3 w 2397"/>
                  <a:gd name="T49" fmla="*/ 1 h 855"/>
                  <a:gd name="T50" fmla="*/ 3 w 2397"/>
                  <a:gd name="T51" fmla="*/ 1 h 855"/>
                  <a:gd name="T52" fmla="*/ 3 w 2397"/>
                  <a:gd name="T53" fmla="*/ 1 h 855"/>
                  <a:gd name="T54" fmla="*/ 2 w 2397"/>
                  <a:gd name="T55" fmla="*/ 1 h 855"/>
                  <a:gd name="T56" fmla="*/ 2 w 2397"/>
                  <a:gd name="T57" fmla="*/ 1 h 855"/>
                  <a:gd name="T58" fmla="*/ 2 w 2397"/>
                  <a:gd name="T59" fmla="*/ 1 h 855"/>
                  <a:gd name="T60" fmla="*/ 1 w 2397"/>
                  <a:gd name="T61" fmla="*/ 1 h 855"/>
                  <a:gd name="T62" fmla="*/ 1 w 2397"/>
                  <a:gd name="T63" fmla="*/ 1 h 855"/>
                  <a:gd name="T64" fmla="*/ 1 w 2397"/>
                  <a:gd name="T65" fmla="*/ 1 h 855"/>
                  <a:gd name="T66" fmla="*/ 1 w 2397"/>
                  <a:gd name="T67" fmla="*/ 0 h 8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7"/>
                  <a:gd name="T103" fmla="*/ 0 h 855"/>
                  <a:gd name="T104" fmla="*/ 2397 w 2397"/>
                  <a:gd name="T105" fmla="*/ 855 h 8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7" h="855">
                    <a:moveTo>
                      <a:pt x="0" y="32"/>
                    </a:moveTo>
                    <a:lnTo>
                      <a:pt x="0" y="32"/>
                    </a:lnTo>
                    <a:lnTo>
                      <a:pt x="81" y="47"/>
                    </a:lnTo>
                    <a:lnTo>
                      <a:pt x="163" y="62"/>
                    </a:lnTo>
                    <a:lnTo>
                      <a:pt x="244" y="78"/>
                    </a:lnTo>
                    <a:lnTo>
                      <a:pt x="324" y="94"/>
                    </a:lnTo>
                    <a:lnTo>
                      <a:pt x="403" y="112"/>
                    </a:lnTo>
                    <a:lnTo>
                      <a:pt x="481" y="130"/>
                    </a:lnTo>
                    <a:lnTo>
                      <a:pt x="560" y="149"/>
                    </a:lnTo>
                    <a:lnTo>
                      <a:pt x="637" y="169"/>
                    </a:lnTo>
                    <a:lnTo>
                      <a:pt x="715" y="191"/>
                    </a:lnTo>
                    <a:lnTo>
                      <a:pt x="790" y="212"/>
                    </a:lnTo>
                    <a:lnTo>
                      <a:pt x="867" y="234"/>
                    </a:lnTo>
                    <a:lnTo>
                      <a:pt x="942" y="258"/>
                    </a:lnTo>
                    <a:lnTo>
                      <a:pt x="1016" y="281"/>
                    </a:lnTo>
                    <a:lnTo>
                      <a:pt x="1091" y="306"/>
                    </a:lnTo>
                    <a:lnTo>
                      <a:pt x="1165" y="330"/>
                    </a:lnTo>
                    <a:lnTo>
                      <a:pt x="1239" y="357"/>
                    </a:lnTo>
                    <a:lnTo>
                      <a:pt x="1312" y="384"/>
                    </a:lnTo>
                    <a:lnTo>
                      <a:pt x="1386" y="411"/>
                    </a:lnTo>
                    <a:lnTo>
                      <a:pt x="1459" y="438"/>
                    </a:lnTo>
                    <a:lnTo>
                      <a:pt x="1531" y="466"/>
                    </a:lnTo>
                    <a:lnTo>
                      <a:pt x="1604" y="496"/>
                    </a:lnTo>
                    <a:lnTo>
                      <a:pt x="1674" y="525"/>
                    </a:lnTo>
                    <a:lnTo>
                      <a:pt x="1746" y="556"/>
                    </a:lnTo>
                    <a:lnTo>
                      <a:pt x="1817" y="587"/>
                    </a:lnTo>
                    <a:lnTo>
                      <a:pt x="1889" y="619"/>
                    </a:lnTo>
                    <a:lnTo>
                      <a:pt x="1959" y="651"/>
                    </a:lnTo>
                    <a:lnTo>
                      <a:pt x="2031" y="684"/>
                    </a:lnTo>
                    <a:lnTo>
                      <a:pt x="2101" y="717"/>
                    </a:lnTo>
                    <a:lnTo>
                      <a:pt x="2172" y="751"/>
                    </a:lnTo>
                    <a:lnTo>
                      <a:pt x="2243" y="786"/>
                    </a:lnTo>
                    <a:lnTo>
                      <a:pt x="2314" y="820"/>
                    </a:lnTo>
                    <a:lnTo>
                      <a:pt x="2384" y="855"/>
                    </a:lnTo>
                    <a:lnTo>
                      <a:pt x="2397" y="826"/>
                    </a:lnTo>
                    <a:lnTo>
                      <a:pt x="2326" y="791"/>
                    </a:lnTo>
                    <a:lnTo>
                      <a:pt x="2256" y="756"/>
                    </a:lnTo>
                    <a:lnTo>
                      <a:pt x="2184" y="721"/>
                    </a:lnTo>
                    <a:lnTo>
                      <a:pt x="2114" y="688"/>
                    </a:lnTo>
                    <a:lnTo>
                      <a:pt x="2044" y="654"/>
                    </a:lnTo>
                    <a:lnTo>
                      <a:pt x="1972" y="622"/>
                    </a:lnTo>
                    <a:lnTo>
                      <a:pt x="1902" y="590"/>
                    </a:lnTo>
                    <a:lnTo>
                      <a:pt x="1830" y="557"/>
                    </a:lnTo>
                    <a:lnTo>
                      <a:pt x="1758" y="526"/>
                    </a:lnTo>
                    <a:lnTo>
                      <a:pt x="1687" y="496"/>
                    </a:lnTo>
                    <a:lnTo>
                      <a:pt x="1614" y="466"/>
                    </a:lnTo>
                    <a:lnTo>
                      <a:pt x="1541" y="437"/>
                    </a:lnTo>
                    <a:lnTo>
                      <a:pt x="1469" y="408"/>
                    </a:lnTo>
                    <a:lnTo>
                      <a:pt x="1396" y="379"/>
                    </a:lnTo>
                    <a:lnTo>
                      <a:pt x="1322" y="352"/>
                    </a:lnTo>
                    <a:lnTo>
                      <a:pt x="1249" y="325"/>
                    </a:lnTo>
                    <a:lnTo>
                      <a:pt x="1175" y="298"/>
                    </a:lnTo>
                    <a:lnTo>
                      <a:pt x="1101" y="274"/>
                    </a:lnTo>
                    <a:lnTo>
                      <a:pt x="1027" y="249"/>
                    </a:lnTo>
                    <a:lnTo>
                      <a:pt x="950" y="226"/>
                    </a:lnTo>
                    <a:lnTo>
                      <a:pt x="875" y="202"/>
                    </a:lnTo>
                    <a:lnTo>
                      <a:pt x="798" y="180"/>
                    </a:lnTo>
                    <a:lnTo>
                      <a:pt x="722" y="159"/>
                    </a:lnTo>
                    <a:lnTo>
                      <a:pt x="644" y="137"/>
                    </a:lnTo>
                    <a:lnTo>
                      <a:pt x="568" y="117"/>
                    </a:lnTo>
                    <a:lnTo>
                      <a:pt x="488" y="98"/>
                    </a:lnTo>
                    <a:lnTo>
                      <a:pt x="410" y="79"/>
                    </a:lnTo>
                    <a:lnTo>
                      <a:pt x="330" y="62"/>
                    </a:lnTo>
                    <a:lnTo>
                      <a:pt x="249" y="46"/>
                    </a:lnTo>
                    <a:lnTo>
                      <a:pt x="168" y="30"/>
                    </a:lnTo>
                    <a:lnTo>
                      <a:pt x="87" y="15"/>
                    </a:lnTo>
                    <a:lnTo>
                      <a:pt x="5" y="0"/>
                    </a:lnTo>
                    <a:lnTo>
                      <a:pt x="0" y="32"/>
                    </a:lnTo>
                    <a:close/>
                  </a:path>
                </a:pathLst>
              </a:custGeom>
              <a:solidFill>
                <a:srgbClr val="000000"/>
              </a:solidFill>
              <a:ln w="9525">
                <a:noFill/>
                <a:round/>
              </a:ln>
            </p:spPr>
            <p:txBody>
              <a:bodyPr/>
              <a:lstStyle/>
              <a:p>
                <a:endParaRPr lang="zh-CN" altLang="en-US"/>
              </a:p>
            </p:txBody>
          </p:sp>
          <p:sp>
            <p:nvSpPr>
              <p:cNvPr id="32938" name="Freeform 1187"/>
              <p:cNvSpPr/>
              <p:nvPr/>
            </p:nvSpPr>
            <p:spPr bwMode="auto">
              <a:xfrm>
                <a:off x="4508" y="1180"/>
                <a:ext cx="129" cy="238"/>
              </a:xfrm>
              <a:custGeom>
                <a:avLst/>
                <a:gdLst>
                  <a:gd name="T0" fmla="*/ 1 w 257"/>
                  <a:gd name="T1" fmla="*/ 0 h 475"/>
                  <a:gd name="T2" fmla="*/ 1 w 257"/>
                  <a:gd name="T3" fmla="*/ 1 h 475"/>
                  <a:gd name="T4" fmla="*/ 1 w 257"/>
                  <a:gd name="T5" fmla="*/ 1 h 475"/>
                  <a:gd name="T6" fmla="*/ 1 w 257"/>
                  <a:gd name="T7" fmla="*/ 1 h 475"/>
                  <a:gd name="T8" fmla="*/ 1 w 257"/>
                  <a:gd name="T9" fmla="*/ 1 h 475"/>
                  <a:gd name="T10" fmla="*/ 1 w 257"/>
                  <a:gd name="T11" fmla="*/ 1 h 475"/>
                  <a:gd name="T12" fmla="*/ 1 w 257"/>
                  <a:gd name="T13" fmla="*/ 1 h 475"/>
                  <a:gd name="T14" fmla="*/ 1 w 257"/>
                  <a:gd name="T15" fmla="*/ 1 h 475"/>
                  <a:gd name="T16" fmla="*/ 1 w 257"/>
                  <a:gd name="T17" fmla="*/ 1 h 475"/>
                  <a:gd name="T18" fmla="*/ 1 w 257"/>
                  <a:gd name="T19" fmla="*/ 1 h 475"/>
                  <a:gd name="T20" fmla="*/ 1 w 257"/>
                  <a:gd name="T21" fmla="*/ 1 h 475"/>
                  <a:gd name="T22" fmla="*/ 1 w 257"/>
                  <a:gd name="T23" fmla="*/ 1 h 475"/>
                  <a:gd name="T24" fmla="*/ 1 w 257"/>
                  <a:gd name="T25" fmla="*/ 1 h 475"/>
                  <a:gd name="T26" fmla="*/ 1 w 257"/>
                  <a:gd name="T27" fmla="*/ 1 h 475"/>
                  <a:gd name="T28" fmla="*/ 1 w 257"/>
                  <a:gd name="T29" fmla="*/ 1 h 475"/>
                  <a:gd name="T30" fmla="*/ 1 w 257"/>
                  <a:gd name="T31" fmla="*/ 1 h 475"/>
                  <a:gd name="T32" fmla="*/ 1 w 257"/>
                  <a:gd name="T33" fmla="*/ 1 h 475"/>
                  <a:gd name="T34" fmla="*/ 1 w 257"/>
                  <a:gd name="T35" fmla="*/ 1 h 475"/>
                  <a:gd name="T36" fmla="*/ 1 w 257"/>
                  <a:gd name="T37" fmla="*/ 1 h 475"/>
                  <a:gd name="T38" fmla="*/ 1 w 257"/>
                  <a:gd name="T39" fmla="*/ 1 h 475"/>
                  <a:gd name="T40" fmla="*/ 1 w 257"/>
                  <a:gd name="T41" fmla="*/ 1 h 475"/>
                  <a:gd name="T42" fmla="*/ 1 w 257"/>
                  <a:gd name="T43" fmla="*/ 1 h 475"/>
                  <a:gd name="T44" fmla="*/ 1 w 257"/>
                  <a:gd name="T45" fmla="*/ 1 h 475"/>
                  <a:gd name="T46" fmla="*/ 1 w 257"/>
                  <a:gd name="T47" fmla="*/ 1 h 475"/>
                  <a:gd name="T48" fmla="*/ 0 w 257"/>
                  <a:gd name="T49" fmla="*/ 1 h 475"/>
                  <a:gd name="T50" fmla="*/ 0 w 257"/>
                  <a:gd name="T51" fmla="*/ 1 h 475"/>
                  <a:gd name="T52" fmla="*/ 1 w 257"/>
                  <a:gd name="T53" fmla="*/ 1 h 475"/>
                  <a:gd name="T54" fmla="*/ 1 w 257"/>
                  <a:gd name="T55" fmla="*/ 1 h 475"/>
                  <a:gd name="T56" fmla="*/ 1 w 257"/>
                  <a:gd name="T57" fmla="*/ 1 h 475"/>
                  <a:gd name="T58" fmla="*/ 1 w 257"/>
                  <a:gd name="T59" fmla="*/ 1 h 475"/>
                  <a:gd name="T60" fmla="*/ 1 w 257"/>
                  <a:gd name="T61" fmla="*/ 1 h 475"/>
                  <a:gd name="T62" fmla="*/ 1 w 257"/>
                  <a:gd name="T63" fmla="*/ 1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475"/>
                  <a:gd name="T98" fmla="*/ 257 w 257"/>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475">
                    <a:moveTo>
                      <a:pt x="98" y="0"/>
                    </a:moveTo>
                    <a:lnTo>
                      <a:pt x="111" y="0"/>
                    </a:lnTo>
                    <a:lnTo>
                      <a:pt x="125" y="1"/>
                    </a:lnTo>
                    <a:lnTo>
                      <a:pt x="138" y="5"/>
                    </a:lnTo>
                    <a:lnTo>
                      <a:pt x="151" y="12"/>
                    </a:lnTo>
                    <a:lnTo>
                      <a:pt x="162" y="20"/>
                    </a:lnTo>
                    <a:lnTo>
                      <a:pt x="175" y="31"/>
                    </a:lnTo>
                    <a:lnTo>
                      <a:pt x="187" y="43"/>
                    </a:lnTo>
                    <a:lnTo>
                      <a:pt x="197" y="58"/>
                    </a:lnTo>
                    <a:lnTo>
                      <a:pt x="207" y="74"/>
                    </a:lnTo>
                    <a:lnTo>
                      <a:pt x="217" y="91"/>
                    </a:lnTo>
                    <a:lnTo>
                      <a:pt x="225" y="110"/>
                    </a:lnTo>
                    <a:lnTo>
                      <a:pt x="234" y="129"/>
                    </a:lnTo>
                    <a:lnTo>
                      <a:pt x="240" y="150"/>
                    </a:lnTo>
                    <a:lnTo>
                      <a:pt x="247" y="173"/>
                    </a:lnTo>
                    <a:lnTo>
                      <a:pt x="251" y="196"/>
                    </a:lnTo>
                    <a:lnTo>
                      <a:pt x="255" y="220"/>
                    </a:lnTo>
                    <a:lnTo>
                      <a:pt x="257" y="244"/>
                    </a:lnTo>
                    <a:lnTo>
                      <a:pt x="257" y="268"/>
                    </a:lnTo>
                    <a:lnTo>
                      <a:pt x="257" y="291"/>
                    </a:lnTo>
                    <a:lnTo>
                      <a:pt x="256" y="314"/>
                    </a:lnTo>
                    <a:lnTo>
                      <a:pt x="253" y="335"/>
                    </a:lnTo>
                    <a:lnTo>
                      <a:pt x="248" y="357"/>
                    </a:lnTo>
                    <a:lnTo>
                      <a:pt x="243" y="376"/>
                    </a:lnTo>
                    <a:lnTo>
                      <a:pt x="238" y="393"/>
                    </a:lnTo>
                    <a:lnTo>
                      <a:pt x="230" y="411"/>
                    </a:lnTo>
                    <a:lnTo>
                      <a:pt x="223" y="425"/>
                    </a:lnTo>
                    <a:lnTo>
                      <a:pt x="214" y="439"/>
                    </a:lnTo>
                    <a:lnTo>
                      <a:pt x="203" y="451"/>
                    </a:lnTo>
                    <a:lnTo>
                      <a:pt x="193" y="460"/>
                    </a:lnTo>
                    <a:lnTo>
                      <a:pt x="182" y="467"/>
                    </a:lnTo>
                    <a:lnTo>
                      <a:pt x="169" y="472"/>
                    </a:lnTo>
                    <a:lnTo>
                      <a:pt x="156" y="475"/>
                    </a:lnTo>
                    <a:lnTo>
                      <a:pt x="143" y="475"/>
                    </a:lnTo>
                    <a:lnTo>
                      <a:pt x="130" y="474"/>
                    </a:lnTo>
                    <a:lnTo>
                      <a:pt x="119" y="470"/>
                    </a:lnTo>
                    <a:lnTo>
                      <a:pt x="106" y="463"/>
                    </a:lnTo>
                    <a:lnTo>
                      <a:pt x="95" y="455"/>
                    </a:lnTo>
                    <a:lnTo>
                      <a:pt x="83" y="444"/>
                    </a:lnTo>
                    <a:lnTo>
                      <a:pt x="72" y="432"/>
                    </a:lnTo>
                    <a:lnTo>
                      <a:pt x="61" y="417"/>
                    </a:lnTo>
                    <a:lnTo>
                      <a:pt x="51" y="401"/>
                    </a:lnTo>
                    <a:lnTo>
                      <a:pt x="41" y="385"/>
                    </a:lnTo>
                    <a:lnTo>
                      <a:pt x="33" y="366"/>
                    </a:lnTo>
                    <a:lnTo>
                      <a:pt x="24" y="346"/>
                    </a:lnTo>
                    <a:lnTo>
                      <a:pt x="18" y="325"/>
                    </a:lnTo>
                    <a:lnTo>
                      <a:pt x="11" y="303"/>
                    </a:lnTo>
                    <a:lnTo>
                      <a:pt x="6" y="280"/>
                    </a:lnTo>
                    <a:lnTo>
                      <a:pt x="3" y="256"/>
                    </a:lnTo>
                    <a:lnTo>
                      <a:pt x="0" y="232"/>
                    </a:lnTo>
                    <a:lnTo>
                      <a:pt x="0" y="208"/>
                    </a:lnTo>
                    <a:lnTo>
                      <a:pt x="0" y="185"/>
                    </a:lnTo>
                    <a:lnTo>
                      <a:pt x="1" y="162"/>
                    </a:lnTo>
                    <a:lnTo>
                      <a:pt x="5" y="141"/>
                    </a:lnTo>
                    <a:lnTo>
                      <a:pt x="9" y="121"/>
                    </a:lnTo>
                    <a:lnTo>
                      <a:pt x="13" y="101"/>
                    </a:lnTo>
                    <a:lnTo>
                      <a:pt x="19" y="83"/>
                    </a:lnTo>
                    <a:lnTo>
                      <a:pt x="27" y="66"/>
                    </a:lnTo>
                    <a:lnTo>
                      <a:pt x="35" y="51"/>
                    </a:lnTo>
                    <a:lnTo>
                      <a:pt x="42" y="37"/>
                    </a:lnTo>
                    <a:lnTo>
                      <a:pt x="52" y="25"/>
                    </a:lnTo>
                    <a:lnTo>
                      <a:pt x="63" y="16"/>
                    </a:lnTo>
                    <a:lnTo>
                      <a:pt x="74" y="8"/>
                    </a:lnTo>
                    <a:lnTo>
                      <a:pt x="86" y="3"/>
                    </a:lnTo>
                    <a:lnTo>
                      <a:pt x="98" y="0"/>
                    </a:lnTo>
                    <a:close/>
                  </a:path>
                </a:pathLst>
              </a:custGeom>
              <a:solidFill>
                <a:srgbClr val="FFFFFF"/>
              </a:solidFill>
              <a:ln w="9525">
                <a:noFill/>
                <a:round/>
              </a:ln>
            </p:spPr>
            <p:txBody>
              <a:bodyPr/>
              <a:lstStyle/>
              <a:p>
                <a:endParaRPr lang="zh-CN" altLang="en-US"/>
              </a:p>
            </p:txBody>
          </p:sp>
          <p:sp>
            <p:nvSpPr>
              <p:cNvPr id="32939" name="Freeform 1188"/>
              <p:cNvSpPr/>
              <p:nvPr/>
            </p:nvSpPr>
            <p:spPr bwMode="auto">
              <a:xfrm>
                <a:off x="3817" y="871"/>
                <a:ext cx="954" cy="928"/>
              </a:xfrm>
              <a:custGeom>
                <a:avLst/>
                <a:gdLst>
                  <a:gd name="T0" fmla="*/ 4 w 1907"/>
                  <a:gd name="T1" fmla="*/ 4 h 1855"/>
                  <a:gd name="T2" fmla="*/ 4 w 1907"/>
                  <a:gd name="T3" fmla="*/ 4 h 1855"/>
                  <a:gd name="T4" fmla="*/ 4 w 1907"/>
                  <a:gd name="T5" fmla="*/ 4 h 1855"/>
                  <a:gd name="T6" fmla="*/ 4 w 1907"/>
                  <a:gd name="T7" fmla="*/ 4 h 1855"/>
                  <a:gd name="T8" fmla="*/ 4 w 1907"/>
                  <a:gd name="T9" fmla="*/ 4 h 1855"/>
                  <a:gd name="T10" fmla="*/ 4 w 1907"/>
                  <a:gd name="T11" fmla="*/ 3 h 1855"/>
                  <a:gd name="T12" fmla="*/ 4 w 1907"/>
                  <a:gd name="T13" fmla="*/ 3 h 1855"/>
                  <a:gd name="T14" fmla="*/ 4 w 1907"/>
                  <a:gd name="T15" fmla="*/ 2 h 1855"/>
                  <a:gd name="T16" fmla="*/ 4 w 1907"/>
                  <a:gd name="T17" fmla="*/ 2 h 1855"/>
                  <a:gd name="T18" fmla="*/ 4 w 1907"/>
                  <a:gd name="T19" fmla="*/ 2 h 1855"/>
                  <a:gd name="T20" fmla="*/ 4 w 1907"/>
                  <a:gd name="T21" fmla="*/ 1 h 1855"/>
                  <a:gd name="T22" fmla="*/ 4 w 1907"/>
                  <a:gd name="T23" fmla="*/ 1 h 1855"/>
                  <a:gd name="T24" fmla="*/ 4 w 1907"/>
                  <a:gd name="T25" fmla="*/ 1 h 1855"/>
                  <a:gd name="T26" fmla="*/ 3 w 1907"/>
                  <a:gd name="T27" fmla="*/ 1 h 1855"/>
                  <a:gd name="T28" fmla="*/ 3 w 1907"/>
                  <a:gd name="T29" fmla="*/ 1 h 1855"/>
                  <a:gd name="T30" fmla="*/ 3 w 1907"/>
                  <a:gd name="T31" fmla="*/ 1 h 1855"/>
                  <a:gd name="T32" fmla="*/ 3 w 1907"/>
                  <a:gd name="T33" fmla="*/ 1 h 1855"/>
                  <a:gd name="T34" fmla="*/ 2 w 1907"/>
                  <a:gd name="T35" fmla="*/ 0 h 1855"/>
                  <a:gd name="T36" fmla="*/ 2 w 1907"/>
                  <a:gd name="T37" fmla="*/ 1 h 1855"/>
                  <a:gd name="T38" fmla="*/ 2 w 1907"/>
                  <a:gd name="T39" fmla="*/ 1 h 1855"/>
                  <a:gd name="T40" fmla="*/ 2 w 1907"/>
                  <a:gd name="T41" fmla="*/ 1 h 1855"/>
                  <a:gd name="T42" fmla="*/ 1 w 1907"/>
                  <a:gd name="T43" fmla="*/ 1 h 1855"/>
                  <a:gd name="T44" fmla="*/ 1 w 1907"/>
                  <a:gd name="T45" fmla="*/ 1 h 1855"/>
                  <a:gd name="T46" fmla="*/ 1 w 1907"/>
                  <a:gd name="T47" fmla="*/ 2 h 1855"/>
                  <a:gd name="T48" fmla="*/ 1 w 1907"/>
                  <a:gd name="T49" fmla="*/ 2 h 1855"/>
                  <a:gd name="T50" fmla="*/ 1 w 1907"/>
                  <a:gd name="T51" fmla="*/ 2 h 1855"/>
                  <a:gd name="T52" fmla="*/ 0 w 1907"/>
                  <a:gd name="T53" fmla="*/ 3 h 1855"/>
                  <a:gd name="T54" fmla="*/ 1 w 1907"/>
                  <a:gd name="T55" fmla="*/ 2 h 1855"/>
                  <a:gd name="T56" fmla="*/ 1 w 1907"/>
                  <a:gd name="T57" fmla="*/ 2 h 1855"/>
                  <a:gd name="T58" fmla="*/ 1 w 1907"/>
                  <a:gd name="T59" fmla="*/ 2 h 1855"/>
                  <a:gd name="T60" fmla="*/ 1 w 1907"/>
                  <a:gd name="T61" fmla="*/ 1 h 1855"/>
                  <a:gd name="T62" fmla="*/ 1 w 1907"/>
                  <a:gd name="T63" fmla="*/ 1 h 1855"/>
                  <a:gd name="T64" fmla="*/ 2 w 1907"/>
                  <a:gd name="T65" fmla="*/ 1 h 1855"/>
                  <a:gd name="T66" fmla="*/ 2 w 1907"/>
                  <a:gd name="T67" fmla="*/ 1 h 1855"/>
                  <a:gd name="T68" fmla="*/ 2 w 1907"/>
                  <a:gd name="T69" fmla="*/ 1 h 1855"/>
                  <a:gd name="T70" fmla="*/ 2 w 1907"/>
                  <a:gd name="T71" fmla="*/ 1 h 1855"/>
                  <a:gd name="T72" fmla="*/ 3 w 1907"/>
                  <a:gd name="T73" fmla="*/ 1 h 1855"/>
                  <a:gd name="T74" fmla="*/ 3 w 1907"/>
                  <a:gd name="T75" fmla="*/ 1 h 1855"/>
                  <a:gd name="T76" fmla="*/ 3 w 1907"/>
                  <a:gd name="T77" fmla="*/ 1 h 1855"/>
                  <a:gd name="T78" fmla="*/ 3 w 1907"/>
                  <a:gd name="T79" fmla="*/ 1 h 1855"/>
                  <a:gd name="T80" fmla="*/ 4 w 1907"/>
                  <a:gd name="T81" fmla="*/ 1 h 1855"/>
                  <a:gd name="T82" fmla="*/ 4 w 1907"/>
                  <a:gd name="T83" fmla="*/ 1 h 1855"/>
                  <a:gd name="T84" fmla="*/ 4 w 1907"/>
                  <a:gd name="T85" fmla="*/ 2 h 1855"/>
                  <a:gd name="T86" fmla="*/ 4 w 1907"/>
                  <a:gd name="T87" fmla="*/ 2 h 1855"/>
                  <a:gd name="T88" fmla="*/ 4 w 1907"/>
                  <a:gd name="T89" fmla="*/ 2 h 1855"/>
                  <a:gd name="T90" fmla="*/ 4 w 1907"/>
                  <a:gd name="T91" fmla="*/ 3 h 1855"/>
                  <a:gd name="T92" fmla="*/ 4 w 1907"/>
                  <a:gd name="T93" fmla="*/ 3 h 1855"/>
                  <a:gd name="T94" fmla="*/ 4 w 1907"/>
                  <a:gd name="T95" fmla="*/ 4 h 1855"/>
                  <a:gd name="T96" fmla="*/ 4 w 1907"/>
                  <a:gd name="T97" fmla="*/ 4 h 1855"/>
                  <a:gd name="T98" fmla="*/ 4 w 1907"/>
                  <a:gd name="T99" fmla="*/ 4 h 1855"/>
                  <a:gd name="T100" fmla="*/ 4 w 1907"/>
                  <a:gd name="T101" fmla="*/ 4 h 1855"/>
                  <a:gd name="T102" fmla="*/ 4 w 1907"/>
                  <a:gd name="T103" fmla="*/ 4 h 1855"/>
                  <a:gd name="T104" fmla="*/ 4 w 1907"/>
                  <a:gd name="T105" fmla="*/ 4 h 18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7"/>
                  <a:gd name="T160" fmla="*/ 0 h 1855"/>
                  <a:gd name="T161" fmla="*/ 1907 w 1907"/>
                  <a:gd name="T162" fmla="*/ 1855 h 18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7" h="1855">
                    <a:moveTo>
                      <a:pt x="1907" y="1855"/>
                    </a:moveTo>
                    <a:lnTo>
                      <a:pt x="1896" y="1843"/>
                    </a:lnTo>
                    <a:lnTo>
                      <a:pt x="1884" y="1831"/>
                    </a:lnTo>
                    <a:lnTo>
                      <a:pt x="1873" y="1818"/>
                    </a:lnTo>
                    <a:lnTo>
                      <a:pt x="1863" y="1804"/>
                    </a:lnTo>
                    <a:lnTo>
                      <a:pt x="1854" y="1791"/>
                    </a:lnTo>
                    <a:lnTo>
                      <a:pt x="1845" y="1776"/>
                    </a:lnTo>
                    <a:lnTo>
                      <a:pt x="1836" y="1761"/>
                    </a:lnTo>
                    <a:lnTo>
                      <a:pt x="1828" y="1747"/>
                    </a:lnTo>
                    <a:lnTo>
                      <a:pt x="1822" y="1732"/>
                    </a:lnTo>
                    <a:lnTo>
                      <a:pt x="1817" y="1716"/>
                    </a:lnTo>
                    <a:lnTo>
                      <a:pt x="1813" y="1700"/>
                    </a:lnTo>
                    <a:lnTo>
                      <a:pt x="1809" y="1685"/>
                    </a:lnTo>
                    <a:lnTo>
                      <a:pt x="1808" y="1669"/>
                    </a:lnTo>
                    <a:lnTo>
                      <a:pt x="1806" y="1653"/>
                    </a:lnTo>
                    <a:lnTo>
                      <a:pt x="1808" y="1638"/>
                    </a:lnTo>
                    <a:lnTo>
                      <a:pt x="1810" y="1622"/>
                    </a:lnTo>
                    <a:lnTo>
                      <a:pt x="1831" y="1521"/>
                    </a:lnTo>
                    <a:lnTo>
                      <a:pt x="1847" y="1426"/>
                    </a:lnTo>
                    <a:lnTo>
                      <a:pt x="1861" y="1334"/>
                    </a:lnTo>
                    <a:lnTo>
                      <a:pt x="1872" y="1246"/>
                    </a:lnTo>
                    <a:lnTo>
                      <a:pt x="1879" y="1163"/>
                    </a:lnTo>
                    <a:lnTo>
                      <a:pt x="1884" y="1082"/>
                    </a:lnTo>
                    <a:lnTo>
                      <a:pt x="1886" y="1005"/>
                    </a:lnTo>
                    <a:lnTo>
                      <a:pt x="1884" y="933"/>
                    </a:lnTo>
                    <a:lnTo>
                      <a:pt x="1881" y="863"/>
                    </a:lnTo>
                    <a:lnTo>
                      <a:pt x="1874" y="797"/>
                    </a:lnTo>
                    <a:lnTo>
                      <a:pt x="1864" y="734"/>
                    </a:lnTo>
                    <a:lnTo>
                      <a:pt x="1852" y="675"/>
                    </a:lnTo>
                    <a:lnTo>
                      <a:pt x="1837" y="619"/>
                    </a:lnTo>
                    <a:lnTo>
                      <a:pt x="1820" y="566"/>
                    </a:lnTo>
                    <a:lnTo>
                      <a:pt x="1801" y="515"/>
                    </a:lnTo>
                    <a:lnTo>
                      <a:pt x="1780" y="468"/>
                    </a:lnTo>
                    <a:lnTo>
                      <a:pt x="1755" y="424"/>
                    </a:lnTo>
                    <a:lnTo>
                      <a:pt x="1730" y="383"/>
                    </a:lnTo>
                    <a:lnTo>
                      <a:pt x="1701" y="344"/>
                    </a:lnTo>
                    <a:lnTo>
                      <a:pt x="1671" y="306"/>
                    </a:lnTo>
                    <a:lnTo>
                      <a:pt x="1639" y="272"/>
                    </a:lnTo>
                    <a:lnTo>
                      <a:pt x="1604" y="240"/>
                    </a:lnTo>
                    <a:lnTo>
                      <a:pt x="1568" y="211"/>
                    </a:lnTo>
                    <a:lnTo>
                      <a:pt x="1531" y="182"/>
                    </a:lnTo>
                    <a:lnTo>
                      <a:pt x="1492" y="157"/>
                    </a:lnTo>
                    <a:lnTo>
                      <a:pt x="1451" y="133"/>
                    </a:lnTo>
                    <a:lnTo>
                      <a:pt x="1409" y="111"/>
                    </a:lnTo>
                    <a:lnTo>
                      <a:pt x="1364" y="91"/>
                    </a:lnTo>
                    <a:lnTo>
                      <a:pt x="1319" y="72"/>
                    </a:lnTo>
                    <a:lnTo>
                      <a:pt x="1272" y="56"/>
                    </a:lnTo>
                    <a:lnTo>
                      <a:pt x="1224" y="40"/>
                    </a:lnTo>
                    <a:lnTo>
                      <a:pt x="1174" y="27"/>
                    </a:lnTo>
                    <a:lnTo>
                      <a:pt x="1127" y="16"/>
                    </a:lnTo>
                    <a:lnTo>
                      <a:pt x="1079" y="7"/>
                    </a:lnTo>
                    <a:lnTo>
                      <a:pt x="1030" y="1"/>
                    </a:lnTo>
                    <a:lnTo>
                      <a:pt x="983" y="0"/>
                    </a:lnTo>
                    <a:lnTo>
                      <a:pt x="934" y="0"/>
                    </a:lnTo>
                    <a:lnTo>
                      <a:pt x="887" y="4"/>
                    </a:lnTo>
                    <a:lnTo>
                      <a:pt x="838" y="9"/>
                    </a:lnTo>
                    <a:lnTo>
                      <a:pt x="792" y="19"/>
                    </a:lnTo>
                    <a:lnTo>
                      <a:pt x="745" y="31"/>
                    </a:lnTo>
                    <a:lnTo>
                      <a:pt x="699" y="47"/>
                    </a:lnTo>
                    <a:lnTo>
                      <a:pt x="653" y="64"/>
                    </a:lnTo>
                    <a:lnTo>
                      <a:pt x="608" y="86"/>
                    </a:lnTo>
                    <a:lnTo>
                      <a:pt x="564" y="110"/>
                    </a:lnTo>
                    <a:lnTo>
                      <a:pt x="521" y="137"/>
                    </a:lnTo>
                    <a:lnTo>
                      <a:pt x="479" y="168"/>
                    </a:lnTo>
                    <a:lnTo>
                      <a:pt x="438" y="200"/>
                    </a:lnTo>
                    <a:lnTo>
                      <a:pt x="398" y="236"/>
                    </a:lnTo>
                    <a:lnTo>
                      <a:pt x="360" y="275"/>
                    </a:lnTo>
                    <a:lnTo>
                      <a:pt x="323" y="318"/>
                    </a:lnTo>
                    <a:lnTo>
                      <a:pt x="287" y="362"/>
                    </a:lnTo>
                    <a:lnTo>
                      <a:pt x="252" y="411"/>
                    </a:lnTo>
                    <a:lnTo>
                      <a:pt x="220" y="462"/>
                    </a:lnTo>
                    <a:lnTo>
                      <a:pt x="188" y="515"/>
                    </a:lnTo>
                    <a:lnTo>
                      <a:pt x="159" y="573"/>
                    </a:lnTo>
                    <a:lnTo>
                      <a:pt x="132" y="634"/>
                    </a:lnTo>
                    <a:lnTo>
                      <a:pt x="106" y="697"/>
                    </a:lnTo>
                    <a:lnTo>
                      <a:pt x="83" y="762"/>
                    </a:lnTo>
                    <a:lnTo>
                      <a:pt x="62" y="831"/>
                    </a:lnTo>
                    <a:lnTo>
                      <a:pt x="42" y="903"/>
                    </a:lnTo>
                    <a:lnTo>
                      <a:pt x="26" y="979"/>
                    </a:lnTo>
                    <a:lnTo>
                      <a:pt x="12" y="1057"/>
                    </a:lnTo>
                    <a:lnTo>
                      <a:pt x="0" y="1138"/>
                    </a:lnTo>
                    <a:lnTo>
                      <a:pt x="19" y="1061"/>
                    </a:lnTo>
                    <a:lnTo>
                      <a:pt x="40" y="987"/>
                    </a:lnTo>
                    <a:lnTo>
                      <a:pt x="63" y="917"/>
                    </a:lnTo>
                    <a:lnTo>
                      <a:pt x="86" y="848"/>
                    </a:lnTo>
                    <a:lnTo>
                      <a:pt x="111" y="785"/>
                    </a:lnTo>
                    <a:lnTo>
                      <a:pt x="138" y="725"/>
                    </a:lnTo>
                    <a:lnTo>
                      <a:pt x="167" y="667"/>
                    </a:lnTo>
                    <a:lnTo>
                      <a:pt x="197" y="613"/>
                    </a:lnTo>
                    <a:lnTo>
                      <a:pt x="228" y="562"/>
                    </a:lnTo>
                    <a:lnTo>
                      <a:pt x="260" y="514"/>
                    </a:lnTo>
                    <a:lnTo>
                      <a:pt x="293" y="468"/>
                    </a:lnTo>
                    <a:lnTo>
                      <a:pt x="328" y="427"/>
                    </a:lnTo>
                    <a:lnTo>
                      <a:pt x="363" y="388"/>
                    </a:lnTo>
                    <a:lnTo>
                      <a:pt x="399" y="353"/>
                    </a:lnTo>
                    <a:lnTo>
                      <a:pt x="436" y="319"/>
                    </a:lnTo>
                    <a:lnTo>
                      <a:pt x="475" y="290"/>
                    </a:lnTo>
                    <a:lnTo>
                      <a:pt x="514" y="263"/>
                    </a:lnTo>
                    <a:lnTo>
                      <a:pt x="554" y="239"/>
                    </a:lnTo>
                    <a:lnTo>
                      <a:pt x="595" y="217"/>
                    </a:lnTo>
                    <a:lnTo>
                      <a:pt x="636" y="199"/>
                    </a:lnTo>
                    <a:lnTo>
                      <a:pt x="678" y="182"/>
                    </a:lnTo>
                    <a:lnTo>
                      <a:pt x="720" y="169"/>
                    </a:lnTo>
                    <a:lnTo>
                      <a:pt x="763" y="158"/>
                    </a:lnTo>
                    <a:lnTo>
                      <a:pt x="806" y="150"/>
                    </a:lnTo>
                    <a:lnTo>
                      <a:pt x="850" y="145"/>
                    </a:lnTo>
                    <a:lnTo>
                      <a:pt x="894" y="142"/>
                    </a:lnTo>
                    <a:lnTo>
                      <a:pt x="938" y="142"/>
                    </a:lnTo>
                    <a:lnTo>
                      <a:pt x="983" y="144"/>
                    </a:lnTo>
                    <a:lnTo>
                      <a:pt x="1027" y="149"/>
                    </a:lnTo>
                    <a:lnTo>
                      <a:pt x="1071" y="156"/>
                    </a:lnTo>
                    <a:lnTo>
                      <a:pt x="1116" y="164"/>
                    </a:lnTo>
                    <a:lnTo>
                      <a:pt x="1160" y="176"/>
                    </a:lnTo>
                    <a:lnTo>
                      <a:pt x="1205" y="189"/>
                    </a:lnTo>
                    <a:lnTo>
                      <a:pt x="1250" y="203"/>
                    </a:lnTo>
                    <a:lnTo>
                      <a:pt x="1292" y="219"/>
                    </a:lnTo>
                    <a:lnTo>
                      <a:pt x="1333" y="236"/>
                    </a:lnTo>
                    <a:lnTo>
                      <a:pt x="1374" y="255"/>
                    </a:lnTo>
                    <a:lnTo>
                      <a:pt x="1412" y="274"/>
                    </a:lnTo>
                    <a:lnTo>
                      <a:pt x="1449" y="297"/>
                    </a:lnTo>
                    <a:lnTo>
                      <a:pt x="1485" y="319"/>
                    </a:lnTo>
                    <a:lnTo>
                      <a:pt x="1520" y="345"/>
                    </a:lnTo>
                    <a:lnTo>
                      <a:pt x="1553" y="372"/>
                    </a:lnTo>
                    <a:lnTo>
                      <a:pt x="1584" y="400"/>
                    </a:lnTo>
                    <a:lnTo>
                      <a:pt x="1613" y="432"/>
                    </a:lnTo>
                    <a:lnTo>
                      <a:pt x="1641" y="464"/>
                    </a:lnTo>
                    <a:lnTo>
                      <a:pt x="1667" y="501"/>
                    </a:lnTo>
                    <a:lnTo>
                      <a:pt x="1691" y="538"/>
                    </a:lnTo>
                    <a:lnTo>
                      <a:pt x="1713" y="579"/>
                    </a:lnTo>
                    <a:lnTo>
                      <a:pt x="1732" y="622"/>
                    </a:lnTo>
                    <a:lnTo>
                      <a:pt x="1750" y="667"/>
                    </a:lnTo>
                    <a:lnTo>
                      <a:pt x="1767" y="715"/>
                    </a:lnTo>
                    <a:lnTo>
                      <a:pt x="1780" y="767"/>
                    </a:lnTo>
                    <a:lnTo>
                      <a:pt x="1791" y="820"/>
                    </a:lnTo>
                    <a:lnTo>
                      <a:pt x="1800" y="877"/>
                    </a:lnTo>
                    <a:lnTo>
                      <a:pt x="1806" y="937"/>
                    </a:lnTo>
                    <a:lnTo>
                      <a:pt x="1810" y="1000"/>
                    </a:lnTo>
                    <a:lnTo>
                      <a:pt x="1811" y="1066"/>
                    </a:lnTo>
                    <a:lnTo>
                      <a:pt x="1811" y="1136"/>
                    </a:lnTo>
                    <a:lnTo>
                      <a:pt x="1808" y="1210"/>
                    </a:lnTo>
                    <a:lnTo>
                      <a:pt x="1801" y="1286"/>
                    </a:lnTo>
                    <a:lnTo>
                      <a:pt x="1792" y="1365"/>
                    </a:lnTo>
                    <a:lnTo>
                      <a:pt x="1781" y="1450"/>
                    </a:lnTo>
                    <a:lnTo>
                      <a:pt x="1767" y="1537"/>
                    </a:lnTo>
                    <a:lnTo>
                      <a:pt x="1749" y="1628"/>
                    </a:lnTo>
                    <a:lnTo>
                      <a:pt x="1746" y="1646"/>
                    </a:lnTo>
                    <a:lnTo>
                      <a:pt x="1748" y="1665"/>
                    </a:lnTo>
                    <a:lnTo>
                      <a:pt x="1750" y="1682"/>
                    </a:lnTo>
                    <a:lnTo>
                      <a:pt x="1755" y="1701"/>
                    </a:lnTo>
                    <a:lnTo>
                      <a:pt x="1762" y="1720"/>
                    </a:lnTo>
                    <a:lnTo>
                      <a:pt x="1771" y="1737"/>
                    </a:lnTo>
                    <a:lnTo>
                      <a:pt x="1781" y="1755"/>
                    </a:lnTo>
                    <a:lnTo>
                      <a:pt x="1792" y="1771"/>
                    </a:lnTo>
                    <a:lnTo>
                      <a:pt x="1805" y="1787"/>
                    </a:lnTo>
                    <a:lnTo>
                      <a:pt x="1818" y="1802"/>
                    </a:lnTo>
                    <a:lnTo>
                      <a:pt x="1833" y="1815"/>
                    </a:lnTo>
                    <a:lnTo>
                      <a:pt x="1847" y="1827"/>
                    </a:lnTo>
                    <a:lnTo>
                      <a:pt x="1863" y="1837"/>
                    </a:lnTo>
                    <a:lnTo>
                      <a:pt x="1878" y="1845"/>
                    </a:lnTo>
                    <a:lnTo>
                      <a:pt x="1893" y="1851"/>
                    </a:lnTo>
                    <a:lnTo>
                      <a:pt x="1907" y="1855"/>
                    </a:lnTo>
                    <a:close/>
                  </a:path>
                </a:pathLst>
              </a:custGeom>
              <a:solidFill>
                <a:srgbClr val="FFFFFF"/>
              </a:solidFill>
              <a:ln w="9525">
                <a:noFill/>
                <a:round/>
              </a:ln>
            </p:spPr>
            <p:txBody>
              <a:bodyPr/>
              <a:lstStyle/>
              <a:p>
                <a:endParaRPr lang="zh-CN" altLang="en-US"/>
              </a:p>
            </p:txBody>
          </p:sp>
          <p:sp>
            <p:nvSpPr>
              <p:cNvPr id="32940" name="Freeform 1189"/>
              <p:cNvSpPr/>
              <p:nvPr/>
            </p:nvSpPr>
            <p:spPr bwMode="auto">
              <a:xfrm>
                <a:off x="3819" y="1722"/>
                <a:ext cx="192" cy="371"/>
              </a:xfrm>
              <a:custGeom>
                <a:avLst/>
                <a:gdLst>
                  <a:gd name="T0" fmla="*/ 1 w 384"/>
                  <a:gd name="T1" fmla="*/ 0 h 743"/>
                  <a:gd name="T2" fmla="*/ 1 w 384"/>
                  <a:gd name="T3" fmla="*/ 1 h 743"/>
                  <a:gd name="T4" fmla="*/ 1 w 384"/>
                  <a:gd name="T5" fmla="*/ 1 h 743"/>
                  <a:gd name="T6" fmla="*/ 1 w 384"/>
                  <a:gd name="T7" fmla="*/ 1 h 743"/>
                  <a:gd name="T8" fmla="*/ 1 w 384"/>
                  <a:gd name="T9" fmla="*/ 1 h 743"/>
                  <a:gd name="T10" fmla="*/ 1 w 384"/>
                  <a:gd name="T11" fmla="*/ 1 h 743"/>
                  <a:gd name="T12" fmla="*/ 1 w 384"/>
                  <a:gd name="T13" fmla="*/ 1 h 743"/>
                  <a:gd name="T14" fmla="*/ 1 w 384"/>
                  <a:gd name="T15" fmla="*/ 1 h 743"/>
                  <a:gd name="T16" fmla="*/ 1 w 384"/>
                  <a:gd name="T17" fmla="*/ 1 h 743"/>
                  <a:gd name="T18" fmla="*/ 1 w 384"/>
                  <a:gd name="T19" fmla="*/ 0 h 743"/>
                  <a:gd name="T20" fmla="*/ 1 w 384"/>
                  <a:gd name="T21" fmla="*/ 0 h 743"/>
                  <a:gd name="T22" fmla="*/ 1 w 384"/>
                  <a:gd name="T23" fmla="*/ 0 h 743"/>
                  <a:gd name="T24" fmla="*/ 1 w 384"/>
                  <a:gd name="T25" fmla="*/ 0 h 743"/>
                  <a:gd name="T26" fmla="*/ 1 w 384"/>
                  <a:gd name="T27" fmla="*/ 0 h 743"/>
                  <a:gd name="T28" fmla="*/ 1 w 384"/>
                  <a:gd name="T29" fmla="*/ 0 h 743"/>
                  <a:gd name="T30" fmla="*/ 1 w 384"/>
                  <a:gd name="T31" fmla="*/ 0 h 743"/>
                  <a:gd name="T32" fmla="*/ 1 w 384"/>
                  <a:gd name="T33" fmla="*/ 0 h 743"/>
                  <a:gd name="T34" fmla="*/ 1 w 384"/>
                  <a:gd name="T35" fmla="*/ 0 h 743"/>
                  <a:gd name="T36" fmla="*/ 0 w 384"/>
                  <a:gd name="T37" fmla="*/ 0 h 743"/>
                  <a:gd name="T38" fmla="*/ 1 w 384"/>
                  <a:gd name="T39" fmla="*/ 0 h 7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743"/>
                  <a:gd name="T62" fmla="*/ 384 w 384"/>
                  <a:gd name="T63" fmla="*/ 743 h 7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743">
                    <a:moveTo>
                      <a:pt x="28" y="0"/>
                    </a:moveTo>
                    <a:lnTo>
                      <a:pt x="384" y="707"/>
                    </a:lnTo>
                    <a:lnTo>
                      <a:pt x="299" y="743"/>
                    </a:lnTo>
                    <a:lnTo>
                      <a:pt x="296" y="736"/>
                    </a:lnTo>
                    <a:lnTo>
                      <a:pt x="287" y="713"/>
                    </a:lnTo>
                    <a:lnTo>
                      <a:pt x="271" y="680"/>
                    </a:lnTo>
                    <a:lnTo>
                      <a:pt x="252" y="635"/>
                    </a:lnTo>
                    <a:lnTo>
                      <a:pt x="230" y="583"/>
                    </a:lnTo>
                    <a:lnTo>
                      <a:pt x="205" y="525"/>
                    </a:lnTo>
                    <a:lnTo>
                      <a:pt x="178" y="462"/>
                    </a:lnTo>
                    <a:lnTo>
                      <a:pt x="150" y="398"/>
                    </a:lnTo>
                    <a:lnTo>
                      <a:pt x="122" y="333"/>
                    </a:lnTo>
                    <a:lnTo>
                      <a:pt x="95" y="270"/>
                    </a:lnTo>
                    <a:lnTo>
                      <a:pt x="69" y="212"/>
                    </a:lnTo>
                    <a:lnTo>
                      <a:pt x="47" y="160"/>
                    </a:lnTo>
                    <a:lnTo>
                      <a:pt x="28" y="116"/>
                    </a:lnTo>
                    <a:lnTo>
                      <a:pt x="13" y="81"/>
                    </a:lnTo>
                    <a:lnTo>
                      <a:pt x="4" y="59"/>
                    </a:lnTo>
                    <a:lnTo>
                      <a:pt x="0" y="51"/>
                    </a:lnTo>
                    <a:lnTo>
                      <a:pt x="28" y="0"/>
                    </a:lnTo>
                    <a:close/>
                  </a:path>
                </a:pathLst>
              </a:custGeom>
              <a:solidFill>
                <a:srgbClr val="FFFFFF"/>
              </a:solidFill>
              <a:ln w="9525">
                <a:noFill/>
                <a:round/>
              </a:ln>
            </p:spPr>
            <p:txBody>
              <a:bodyPr/>
              <a:lstStyle/>
              <a:p>
                <a:endParaRPr lang="zh-CN" altLang="en-US"/>
              </a:p>
            </p:txBody>
          </p:sp>
          <p:sp>
            <p:nvSpPr>
              <p:cNvPr id="32941" name="Freeform 1190"/>
              <p:cNvSpPr/>
              <p:nvPr/>
            </p:nvSpPr>
            <p:spPr bwMode="auto">
              <a:xfrm>
                <a:off x="3826" y="1718"/>
                <a:ext cx="193" cy="365"/>
              </a:xfrm>
              <a:custGeom>
                <a:avLst/>
                <a:gdLst>
                  <a:gd name="T0" fmla="*/ 1 w 386"/>
                  <a:gd name="T1" fmla="*/ 1 h 731"/>
                  <a:gd name="T2" fmla="*/ 1 w 386"/>
                  <a:gd name="T3" fmla="*/ 1 h 731"/>
                  <a:gd name="T4" fmla="*/ 1 w 386"/>
                  <a:gd name="T5" fmla="*/ 0 h 731"/>
                  <a:gd name="T6" fmla="*/ 0 w 386"/>
                  <a:gd name="T7" fmla="*/ 0 h 731"/>
                  <a:gd name="T8" fmla="*/ 1 w 386"/>
                  <a:gd name="T9" fmla="*/ 1 h 731"/>
                  <a:gd name="T10" fmla="*/ 1 w 386"/>
                  <a:gd name="T11" fmla="*/ 1 h 731"/>
                  <a:gd name="T12" fmla="*/ 1 w 386"/>
                  <a:gd name="T13" fmla="*/ 1 h 731"/>
                  <a:gd name="T14" fmla="*/ 1 w 386"/>
                  <a:gd name="T15" fmla="*/ 1 h 731"/>
                  <a:gd name="T16" fmla="*/ 1 w 386"/>
                  <a:gd name="T17" fmla="*/ 1 h 731"/>
                  <a:gd name="T18" fmla="*/ 1 w 386"/>
                  <a:gd name="T19" fmla="*/ 1 h 731"/>
                  <a:gd name="T20" fmla="*/ 1 w 386"/>
                  <a:gd name="T21" fmla="*/ 1 h 731"/>
                  <a:gd name="T22" fmla="*/ 1 w 386"/>
                  <a:gd name="T23" fmla="*/ 1 h 731"/>
                  <a:gd name="T24" fmla="*/ 1 w 386"/>
                  <a:gd name="T25" fmla="*/ 1 h 731"/>
                  <a:gd name="T26" fmla="*/ 1 w 386"/>
                  <a:gd name="T27" fmla="*/ 1 h 731"/>
                  <a:gd name="T28" fmla="*/ 1 w 386"/>
                  <a:gd name="T29" fmla="*/ 1 h 731"/>
                  <a:gd name="T30" fmla="*/ 1 w 386"/>
                  <a:gd name="T31" fmla="*/ 1 h 7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6"/>
                  <a:gd name="T49" fmla="*/ 0 h 731"/>
                  <a:gd name="T50" fmla="*/ 386 w 386"/>
                  <a:gd name="T51" fmla="*/ 731 h 7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6" h="731">
                    <a:moveTo>
                      <a:pt x="376" y="729"/>
                    </a:moveTo>
                    <a:lnTo>
                      <a:pt x="384" y="706"/>
                    </a:lnTo>
                    <a:lnTo>
                      <a:pt x="28" y="0"/>
                    </a:lnTo>
                    <a:lnTo>
                      <a:pt x="0" y="16"/>
                    </a:lnTo>
                    <a:lnTo>
                      <a:pt x="356" y="723"/>
                    </a:lnTo>
                    <a:lnTo>
                      <a:pt x="363" y="700"/>
                    </a:lnTo>
                    <a:lnTo>
                      <a:pt x="356" y="723"/>
                    </a:lnTo>
                    <a:lnTo>
                      <a:pt x="361" y="728"/>
                    </a:lnTo>
                    <a:lnTo>
                      <a:pt x="366" y="731"/>
                    </a:lnTo>
                    <a:lnTo>
                      <a:pt x="372" y="731"/>
                    </a:lnTo>
                    <a:lnTo>
                      <a:pt x="377" y="728"/>
                    </a:lnTo>
                    <a:lnTo>
                      <a:pt x="383" y="725"/>
                    </a:lnTo>
                    <a:lnTo>
                      <a:pt x="385" y="720"/>
                    </a:lnTo>
                    <a:lnTo>
                      <a:pt x="386" y="713"/>
                    </a:lnTo>
                    <a:lnTo>
                      <a:pt x="384" y="706"/>
                    </a:lnTo>
                    <a:lnTo>
                      <a:pt x="376" y="729"/>
                    </a:lnTo>
                    <a:close/>
                  </a:path>
                </a:pathLst>
              </a:custGeom>
              <a:solidFill>
                <a:srgbClr val="000000"/>
              </a:solidFill>
              <a:ln w="9525">
                <a:noFill/>
                <a:round/>
              </a:ln>
            </p:spPr>
            <p:txBody>
              <a:bodyPr/>
              <a:lstStyle/>
              <a:p>
                <a:endParaRPr lang="zh-CN" altLang="en-US"/>
              </a:p>
            </p:txBody>
          </p:sp>
          <p:sp>
            <p:nvSpPr>
              <p:cNvPr id="32942" name="Freeform 1191"/>
              <p:cNvSpPr/>
              <p:nvPr/>
            </p:nvSpPr>
            <p:spPr bwMode="auto">
              <a:xfrm>
                <a:off x="3961" y="2068"/>
                <a:ext cx="53" cy="33"/>
              </a:xfrm>
              <a:custGeom>
                <a:avLst/>
                <a:gdLst>
                  <a:gd name="T0" fmla="*/ 1 w 106"/>
                  <a:gd name="T1" fmla="*/ 1 h 66"/>
                  <a:gd name="T2" fmla="*/ 1 w 106"/>
                  <a:gd name="T3" fmla="*/ 1 h 66"/>
                  <a:gd name="T4" fmla="*/ 1 w 106"/>
                  <a:gd name="T5" fmla="*/ 1 h 66"/>
                  <a:gd name="T6" fmla="*/ 1 w 106"/>
                  <a:gd name="T7" fmla="*/ 0 h 66"/>
                  <a:gd name="T8" fmla="*/ 1 w 106"/>
                  <a:gd name="T9" fmla="*/ 1 h 66"/>
                  <a:gd name="T10" fmla="*/ 0 w 106"/>
                  <a:gd name="T11" fmla="*/ 1 h 66"/>
                  <a:gd name="T12" fmla="*/ 1 w 106"/>
                  <a:gd name="T13" fmla="*/ 1 h 66"/>
                  <a:gd name="T14" fmla="*/ 0 60000 65536"/>
                  <a:gd name="T15" fmla="*/ 0 60000 65536"/>
                  <a:gd name="T16" fmla="*/ 0 60000 65536"/>
                  <a:gd name="T17" fmla="*/ 0 60000 65536"/>
                  <a:gd name="T18" fmla="*/ 0 60000 65536"/>
                  <a:gd name="T19" fmla="*/ 0 60000 65536"/>
                  <a:gd name="T20" fmla="*/ 0 60000 65536"/>
                  <a:gd name="T21" fmla="*/ 0 w 106"/>
                  <a:gd name="T22" fmla="*/ 0 h 66"/>
                  <a:gd name="T23" fmla="*/ 106 w 10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66">
                    <a:moveTo>
                      <a:pt x="31" y="51"/>
                    </a:moveTo>
                    <a:lnTo>
                      <a:pt x="22" y="66"/>
                    </a:lnTo>
                    <a:lnTo>
                      <a:pt x="106" y="29"/>
                    </a:lnTo>
                    <a:lnTo>
                      <a:pt x="93" y="0"/>
                    </a:lnTo>
                    <a:lnTo>
                      <a:pt x="9" y="36"/>
                    </a:lnTo>
                    <a:lnTo>
                      <a:pt x="0" y="51"/>
                    </a:lnTo>
                    <a:lnTo>
                      <a:pt x="31" y="51"/>
                    </a:lnTo>
                    <a:close/>
                  </a:path>
                </a:pathLst>
              </a:custGeom>
              <a:solidFill>
                <a:srgbClr val="000000"/>
              </a:solidFill>
              <a:ln w="9525">
                <a:noFill/>
                <a:round/>
              </a:ln>
            </p:spPr>
            <p:txBody>
              <a:bodyPr/>
              <a:lstStyle/>
              <a:p>
                <a:endParaRPr lang="zh-CN" altLang="en-US"/>
              </a:p>
            </p:txBody>
          </p:sp>
          <p:sp>
            <p:nvSpPr>
              <p:cNvPr id="32943" name="Freeform 1192"/>
              <p:cNvSpPr/>
              <p:nvPr/>
            </p:nvSpPr>
            <p:spPr bwMode="auto">
              <a:xfrm>
                <a:off x="3812" y="1740"/>
                <a:ext cx="164" cy="353"/>
              </a:xfrm>
              <a:custGeom>
                <a:avLst/>
                <a:gdLst>
                  <a:gd name="T0" fmla="*/ 0 w 329"/>
                  <a:gd name="T1" fmla="*/ 1 h 706"/>
                  <a:gd name="T2" fmla="*/ 0 w 329"/>
                  <a:gd name="T3" fmla="*/ 1 h 706"/>
                  <a:gd name="T4" fmla="*/ 0 w 329"/>
                  <a:gd name="T5" fmla="*/ 1 h 706"/>
                  <a:gd name="T6" fmla="*/ 0 w 329"/>
                  <a:gd name="T7" fmla="*/ 1 h 706"/>
                  <a:gd name="T8" fmla="*/ 0 w 329"/>
                  <a:gd name="T9" fmla="*/ 1 h 706"/>
                  <a:gd name="T10" fmla="*/ 0 w 329"/>
                  <a:gd name="T11" fmla="*/ 1 h 706"/>
                  <a:gd name="T12" fmla="*/ 0 w 329"/>
                  <a:gd name="T13" fmla="*/ 1 h 706"/>
                  <a:gd name="T14" fmla="*/ 0 w 329"/>
                  <a:gd name="T15" fmla="*/ 1 h 706"/>
                  <a:gd name="T16" fmla="*/ 0 w 329"/>
                  <a:gd name="T17" fmla="*/ 1 h 706"/>
                  <a:gd name="T18" fmla="*/ 0 w 329"/>
                  <a:gd name="T19" fmla="*/ 1 h 706"/>
                  <a:gd name="T20" fmla="*/ 0 w 329"/>
                  <a:gd name="T21" fmla="*/ 1 h 706"/>
                  <a:gd name="T22" fmla="*/ 0 w 329"/>
                  <a:gd name="T23" fmla="*/ 1 h 706"/>
                  <a:gd name="T24" fmla="*/ 0 w 329"/>
                  <a:gd name="T25" fmla="*/ 1 h 706"/>
                  <a:gd name="T26" fmla="*/ 0 w 329"/>
                  <a:gd name="T27" fmla="*/ 1 h 706"/>
                  <a:gd name="T28" fmla="*/ 0 w 329"/>
                  <a:gd name="T29" fmla="*/ 1 h 706"/>
                  <a:gd name="T30" fmla="*/ 0 w 329"/>
                  <a:gd name="T31" fmla="*/ 1 h 706"/>
                  <a:gd name="T32" fmla="*/ 0 w 329"/>
                  <a:gd name="T33" fmla="*/ 1 h 706"/>
                  <a:gd name="T34" fmla="*/ 0 w 329"/>
                  <a:gd name="T35" fmla="*/ 1 h 706"/>
                  <a:gd name="T36" fmla="*/ 0 w 329"/>
                  <a:gd name="T37" fmla="*/ 1 h 706"/>
                  <a:gd name="T38" fmla="*/ 0 w 329"/>
                  <a:gd name="T39" fmla="*/ 1 h 706"/>
                  <a:gd name="T40" fmla="*/ 0 w 329"/>
                  <a:gd name="T41" fmla="*/ 1 h 706"/>
                  <a:gd name="T42" fmla="*/ 0 w 329"/>
                  <a:gd name="T43" fmla="*/ 1 h 706"/>
                  <a:gd name="T44" fmla="*/ 0 w 329"/>
                  <a:gd name="T45" fmla="*/ 1 h 706"/>
                  <a:gd name="T46" fmla="*/ 0 w 329"/>
                  <a:gd name="T47" fmla="*/ 1 h 706"/>
                  <a:gd name="T48" fmla="*/ 0 w 329"/>
                  <a:gd name="T49" fmla="*/ 1 h 706"/>
                  <a:gd name="T50" fmla="*/ 0 w 329"/>
                  <a:gd name="T51" fmla="*/ 1 h 706"/>
                  <a:gd name="T52" fmla="*/ 0 w 329"/>
                  <a:gd name="T53" fmla="*/ 1 h 706"/>
                  <a:gd name="T54" fmla="*/ 0 w 329"/>
                  <a:gd name="T55" fmla="*/ 1 h 706"/>
                  <a:gd name="T56" fmla="*/ 0 w 329"/>
                  <a:gd name="T57" fmla="*/ 1 h 706"/>
                  <a:gd name="T58" fmla="*/ 0 w 329"/>
                  <a:gd name="T59" fmla="*/ 1 h 706"/>
                  <a:gd name="T60" fmla="*/ 0 w 329"/>
                  <a:gd name="T61" fmla="*/ 1 h 706"/>
                  <a:gd name="T62" fmla="*/ 0 w 329"/>
                  <a:gd name="T63" fmla="*/ 1 h 706"/>
                  <a:gd name="T64" fmla="*/ 0 w 329"/>
                  <a:gd name="T65" fmla="*/ 1 h 706"/>
                  <a:gd name="T66" fmla="*/ 0 w 329"/>
                  <a:gd name="T67" fmla="*/ 1 h 706"/>
                  <a:gd name="T68" fmla="*/ 0 w 329"/>
                  <a:gd name="T69" fmla="*/ 1 h 706"/>
                  <a:gd name="T70" fmla="*/ 0 w 329"/>
                  <a:gd name="T71" fmla="*/ 1 h 706"/>
                  <a:gd name="T72" fmla="*/ 0 w 329"/>
                  <a:gd name="T73" fmla="*/ 1 h 706"/>
                  <a:gd name="T74" fmla="*/ 0 w 329"/>
                  <a:gd name="T75" fmla="*/ 0 h 706"/>
                  <a:gd name="T76" fmla="*/ 0 w 329"/>
                  <a:gd name="T77" fmla="*/ 0 h 706"/>
                  <a:gd name="T78" fmla="*/ 0 w 329"/>
                  <a:gd name="T79" fmla="*/ 1 h 706"/>
                  <a:gd name="T80" fmla="*/ 0 w 329"/>
                  <a:gd name="T81" fmla="*/ 1 h 706"/>
                  <a:gd name="T82" fmla="*/ 0 w 329"/>
                  <a:gd name="T83" fmla="*/ 1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706"/>
                  <a:gd name="T128" fmla="*/ 329 w 329"/>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706">
                    <a:moveTo>
                      <a:pt x="1" y="6"/>
                    </a:moveTo>
                    <a:lnTo>
                      <a:pt x="0" y="21"/>
                    </a:lnTo>
                    <a:lnTo>
                      <a:pt x="4" y="29"/>
                    </a:lnTo>
                    <a:lnTo>
                      <a:pt x="13" y="51"/>
                    </a:lnTo>
                    <a:lnTo>
                      <a:pt x="28" y="85"/>
                    </a:lnTo>
                    <a:lnTo>
                      <a:pt x="47" y="130"/>
                    </a:lnTo>
                    <a:lnTo>
                      <a:pt x="69" y="182"/>
                    </a:lnTo>
                    <a:lnTo>
                      <a:pt x="95" y="240"/>
                    </a:lnTo>
                    <a:lnTo>
                      <a:pt x="121" y="303"/>
                    </a:lnTo>
                    <a:lnTo>
                      <a:pt x="150" y="367"/>
                    </a:lnTo>
                    <a:lnTo>
                      <a:pt x="178" y="432"/>
                    </a:lnTo>
                    <a:lnTo>
                      <a:pt x="205" y="495"/>
                    </a:lnTo>
                    <a:lnTo>
                      <a:pt x="230" y="553"/>
                    </a:lnTo>
                    <a:lnTo>
                      <a:pt x="252" y="605"/>
                    </a:lnTo>
                    <a:lnTo>
                      <a:pt x="271" y="649"/>
                    </a:lnTo>
                    <a:lnTo>
                      <a:pt x="287" y="683"/>
                    </a:lnTo>
                    <a:lnTo>
                      <a:pt x="295" y="706"/>
                    </a:lnTo>
                    <a:lnTo>
                      <a:pt x="329" y="706"/>
                    </a:lnTo>
                    <a:lnTo>
                      <a:pt x="298" y="706"/>
                    </a:lnTo>
                    <a:lnTo>
                      <a:pt x="324" y="692"/>
                    </a:lnTo>
                    <a:lnTo>
                      <a:pt x="315" y="670"/>
                    </a:lnTo>
                    <a:lnTo>
                      <a:pt x="299" y="636"/>
                    </a:lnTo>
                    <a:lnTo>
                      <a:pt x="280" y="592"/>
                    </a:lnTo>
                    <a:lnTo>
                      <a:pt x="258" y="539"/>
                    </a:lnTo>
                    <a:lnTo>
                      <a:pt x="233" y="482"/>
                    </a:lnTo>
                    <a:lnTo>
                      <a:pt x="206" y="418"/>
                    </a:lnTo>
                    <a:lnTo>
                      <a:pt x="178" y="354"/>
                    </a:lnTo>
                    <a:lnTo>
                      <a:pt x="150" y="290"/>
                    </a:lnTo>
                    <a:lnTo>
                      <a:pt x="123" y="226"/>
                    </a:lnTo>
                    <a:lnTo>
                      <a:pt x="97" y="169"/>
                    </a:lnTo>
                    <a:lnTo>
                      <a:pt x="75" y="116"/>
                    </a:lnTo>
                    <a:lnTo>
                      <a:pt x="56" y="72"/>
                    </a:lnTo>
                    <a:lnTo>
                      <a:pt x="41" y="37"/>
                    </a:lnTo>
                    <a:lnTo>
                      <a:pt x="32" y="16"/>
                    </a:lnTo>
                    <a:lnTo>
                      <a:pt x="28" y="8"/>
                    </a:lnTo>
                    <a:lnTo>
                      <a:pt x="27" y="22"/>
                    </a:lnTo>
                    <a:lnTo>
                      <a:pt x="28" y="8"/>
                    </a:lnTo>
                    <a:lnTo>
                      <a:pt x="19" y="0"/>
                    </a:lnTo>
                    <a:lnTo>
                      <a:pt x="9" y="0"/>
                    </a:lnTo>
                    <a:lnTo>
                      <a:pt x="0" y="9"/>
                    </a:lnTo>
                    <a:lnTo>
                      <a:pt x="0" y="21"/>
                    </a:lnTo>
                    <a:lnTo>
                      <a:pt x="1" y="6"/>
                    </a:lnTo>
                    <a:close/>
                  </a:path>
                </a:pathLst>
              </a:custGeom>
              <a:solidFill>
                <a:srgbClr val="000000"/>
              </a:solidFill>
              <a:ln w="9525">
                <a:noFill/>
                <a:round/>
              </a:ln>
            </p:spPr>
            <p:txBody>
              <a:bodyPr/>
              <a:lstStyle/>
              <a:p>
                <a:endParaRPr lang="zh-CN" altLang="en-US"/>
              </a:p>
            </p:txBody>
          </p:sp>
          <p:sp>
            <p:nvSpPr>
              <p:cNvPr id="32944" name="Freeform 1193"/>
              <p:cNvSpPr/>
              <p:nvPr/>
            </p:nvSpPr>
            <p:spPr bwMode="auto">
              <a:xfrm>
                <a:off x="3813" y="1715"/>
                <a:ext cx="27" cy="37"/>
              </a:xfrm>
              <a:custGeom>
                <a:avLst/>
                <a:gdLst>
                  <a:gd name="T0" fmla="*/ 0 w 55"/>
                  <a:gd name="T1" fmla="*/ 1 h 73"/>
                  <a:gd name="T2" fmla="*/ 0 w 55"/>
                  <a:gd name="T3" fmla="*/ 1 h 73"/>
                  <a:gd name="T4" fmla="*/ 0 w 55"/>
                  <a:gd name="T5" fmla="*/ 1 h 73"/>
                  <a:gd name="T6" fmla="*/ 0 w 55"/>
                  <a:gd name="T7" fmla="*/ 1 h 73"/>
                  <a:gd name="T8" fmla="*/ 0 w 55"/>
                  <a:gd name="T9" fmla="*/ 1 h 73"/>
                  <a:gd name="T10" fmla="*/ 0 w 55"/>
                  <a:gd name="T11" fmla="*/ 1 h 73"/>
                  <a:gd name="T12" fmla="*/ 0 w 55"/>
                  <a:gd name="T13" fmla="*/ 1 h 73"/>
                  <a:gd name="T14" fmla="*/ 0 w 55"/>
                  <a:gd name="T15" fmla="*/ 1 h 73"/>
                  <a:gd name="T16" fmla="*/ 0 w 55"/>
                  <a:gd name="T17" fmla="*/ 1 h 73"/>
                  <a:gd name="T18" fmla="*/ 0 w 55"/>
                  <a:gd name="T19" fmla="*/ 0 h 73"/>
                  <a:gd name="T20" fmla="*/ 0 w 55"/>
                  <a:gd name="T21" fmla="*/ 1 h 73"/>
                  <a:gd name="T22" fmla="*/ 0 w 55"/>
                  <a:gd name="T23" fmla="*/ 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73"/>
                  <a:gd name="T38" fmla="*/ 55 w 5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73">
                    <a:moveTo>
                      <a:pt x="55" y="6"/>
                    </a:moveTo>
                    <a:lnTo>
                      <a:pt x="28" y="6"/>
                    </a:lnTo>
                    <a:lnTo>
                      <a:pt x="0" y="57"/>
                    </a:lnTo>
                    <a:lnTo>
                      <a:pt x="26" y="73"/>
                    </a:lnTo>
                    <a:lnTo>
                      <a:pt x="54" y="22"/>
                    </a:lnTo>
                    <a:lnTo>
                      <a:pt x="27" y="22"/>
                    </a:lnTo>
                    <a:lnTo>
                      <a:pt x="54" y="22"/>
                    </a:lnTo>
                    <a:lnTo>
                      <a:pt x="55" y="10"/>
                    </a:lnTo>
                    <a:lnTo>
                      <a:pt x="49" y="1"/>
                    </a:lnTo>
                    <a:lnTo>
                      <a:pt x="39" y="0"/>
                    </a:lnTo>
                    <a:lnTo>
                      <a:pt x="28" y="6"/>
                    </a:lnTo>
                    <a:lnTo>
                      <a:pt x="55" y="6"/>
                    </a:lnTo>
                    <a:close/>
                  </a:path>
                </a:pathLst>
              </a:custGeom>
              <a:solidFill>
                <a:srgbClr val="000000"/>
              </a:solidFill>
              <a:ln w="9525">
                <a:noFill/>
                <a:round/>
              </a:ln>
            </p:spPr>
            <p:txBody>
              <a:bodyPr/>
              <a:lstStyle/>
              <a:p>
                <a:endParaRPr lang="zh-CN" altLang="en-US"/>
              </a:p>
            </p:txBody>
          </p:sp>
          <p:sp>
            <p:nvSpPr>
              <p:cNvPr id="32945" name="Freeform 1194"/>
              <p:cNvSpPr/>
              <p:nvPr/>
            </p:nvSpPr>
            <p:spPr bwMode="auto">
              <a:xfrm>
                <a:off x="3907" y="2041"/>
                <a:ext cx="673" cy="338"/>
              </a:xfrm>
              <a:custGeom>
                <a:avLst/>
                <a:gdLst>
                  <a:gd name="T0" fmla="*/ 0 w 1347"/>
                  <a:gd name="T1" fmla="*/ 1 h 675"/>
                  <a:gd name="T2" fmla="*/ 0 w 1347"/>
                  <a:gd name="T3" fmla="*/ 1 h 675"/>
                  <a:gd name="T4" fmla="*/ 0 w 1347"/>
                  <a:gd name="T5" fmla="*/ 1 h 675"/>
                  <a:gd name="T6" fmla="*/ 0 w 1347"/>
                  <a:gd name="T7" fmla="*/ 1 h 675"/>
                  <a:gd name="T8" fmla="*/ 0 w 1347"/>
                  <a:gd name="T9" fmla="*/ 1 h 675"/>
                  <a:gd name="T10" fmla="*/ 0 w 1347"/>
                  <a:gd name="T11" fmla="*/ 1 h 675"/>
                  <a:gd name="T12" fmla="*/ 1 w 1347"/>
                  <a:gd name="T13" fmla="*/ 1 h 675"/>
                  <a:gd name="T14" fmla="*/ 1 w 1347"/>
                  <a:gd name="T15" fmla="*/ 1 h 675"/>
                  <a:gd name="T16" fmla="*/ 1 w 1347"/>
                  <a:gd name="T17" fmla="*/ 1 h 675"/>
                  <a:gd name="T18" fmla="*/ 1 w 1347"/>
                  <a:gd name="T19" fmla="*/ 1 h 675"/>
                  <a:gd name="T20" fmla="*/ 1 w 1347"/>
                  <a:gd name="T21" fmla="*/ 0 h 675"/>
                  <a:gd name="T22" fmla="*/ 1 w 1347"/>
                  <a:gd name="T23" fmla="*/ 1 h 675"/>
                  <a:gd name="T24" fmla="*/ 1 w 1347"/>
                  <a:gd name="T25" fmla="*/ 1 h 675"/>
                  <a:gd name="T26" fmla="*/ 1 w 1347"/>
                  <a:gd name="T27" fmla="*/ 1 h 675"/>
                  <a:gd name="T28" fmla="*/ 1 w 1347"/>
                  <a:gd name="T29" fmla="*/ 1 h 675"/>
                  <a:gd name="T30" fmla="*/ 1 w 1347"/>
                  <a:gd name="T31" fmla="*/ 1 h 675"/>
                  <a:gd name="T32" fmla="*/ 1 w 1347"/>
                  <a:gd name="T33" fmla="*/ 1 h 675"/>
                  <a:gd name="T34" fmla="*/ 2 w 1347"/>
                  <a:gd name="T35" fmla="*/ 1 h 675"/>
                  <a:gd name="T36" fmla="*/ 2 w 1347"/>
                  <a:gd name="T37" fmla="*/ 1 h 675"/>
                  <a:gd name="T38" fmla="*/ 2 w 1347"/>
                  <a:gd name="T39" fmla="*/ 1 h 675"/>
                  <a:gd name="T40" fmla="*/ 2 w 1347"/>
                  <a:gd name="T41" fmla="*/ 1 h 675"/>
                  <a:gd name="T42" fmla="*/ 2 w 1347"/>
                  <a:gd name="T43" fmla="*/ 1 h 675"/>
                  <a:gd name="T44" fmla="*/ 2 w 1347"/>
                  <a:gd name="T45" fmla="*/ 1 h 675"/>
                  <a:gd name="T46" fmla="*/ 2 w 1347"/>
                  <a:gd name="T47" fmla="*/ 1 h 675"/>
                  <a:gd name="T48" fmla="*/ 2 w 1347"/>
                  <a:gd name="T49" fmla="*/ 1 h 675"/>
                  <a:gd name="T50" fmla="*/ 2 w 1347"/>
                  <a:gd name="T51" fmla="*/ 1 h 675"/>
                  <a:gd name="T52" fmla="*/ 2 w 1347"/>
                  <a:gd name="T53" fmla="*/ 2 h 675"/>
                  <a:gd name="T54" fmla="*/ 2 w 1347"/>
                  <a:gd name="T55" fmla="*/ 2 h 675"/>
                  <a:gd name="T56" fmla="*/ 1 w 1347"/>
                  <a:gd name="T57" fmla="*/ 2 h 675"/>
                  <a:gd name="T58" fmla="*/ 1 w 1347"/>
                  <a:gd name="T59" fmla="*/ 2 h 675"/>
                  <a:gd name="T60" fmla="*/ 1 w 1347"/>
                  <a:gd name="T61" fmla="*/ 2 h 675"/>
                  <a:gd name="T62" fmla="*/ 1 w 1347"/>
                  <a:gd name="T63" fmla="*/ 2 h 675"/>
                  <a:gd name="T64" fmla="*/ 1 w 1347"/>
                  <a:gd name="T65" fmla="*/ 2 h 675"/>
                  <a:gd name="T66" fmla="*/ 0 w 1347"/>
                  <a:gd name="T67" fmla="*/ 2 h 675"/>
                  <a:gd name="T68" fmla="*/ 0 w 1347"/>
                  <a:gd name="T69" fmla="*/ 2 h 675"/>
                  <a:gd name="T70" fmla="*/ 0 w 1347"/>
                  <a:gd name="T71" fmla="*/ 1 h 675"/>
                  <a:gd name="T72" fmla="*/ 0 w 1347"/>
                  <a:gd name="T73" fmla="*/ 1 h 675"/>
                  <a:gd name="T74" fmla="*/ 0 w 1347"/>
                  <a:gd name="T75" fmla="*/ 1 h 675"/>
                  <a:gd name="T76" fmla="*/ 0 w 1347"/>
                  <a:gd name="T77" fmla="*/ 1 h 675"/>
                  <a:gd name="T78" fmla="*/ 0 w 1347"/>
                  <a:gd name="T79" fmla="*/ 1 h 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7"/>
                  <a:gd name="T121" fmla="*/ 0 h 675"/>
                  <a:gd name="T122" fmla="*/ 1347 w 1347"/>
                  <a:gd name="T123" fmla="*/ 675 h 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7" h="675">
                    <a:moveTo>
                      <a:pt x="2" y="146"/>
                    </a:moveTo>
                    <a:lnTo>
                      <a:pt x="9" y="128"/>
                    </a:lnTo>
                    <a:lnTo>
                      <a:pt x="23" y="110"/>
                    </a:lnTo>
                    <a:lnTo>
                      <a:pt x="45" y="97"/>
                    </a:lnTo>
                    <a:lnTo>
                      <a:pt x="74" y="86"/>
                    </a:lnTo>
                    <a:lnTo>
                      <a:pt x="109" y="78"/>
                    </a:lnTo>
                    <a:lnTo>
                      <a:pt x="149" y="70"/>
                    </a:lnTo>
                    <a:lnTo>
                      <a:pt x="193" y="64"/>
                    </a:lnTo>
                    <a:lnTo>
                      <a:pt x="242" y="59"/>
                    </a:lnTo>
                    <a:lnTo>
                      <a:pt x="293" y="55"/>
                    </a:lnTo>
                    <a:lnTo>
                      <a:pt x="347" y="51"/>
                    </a:lnTo>
                    <a:lnTo>
                      <a:pt x="403" y="46"/>
                    </a:lnTo>
                    <a:lnTo>
                      <a:pt x="461" y="42"/>
                    </a:lnTo>
                    <a:lnTo>
                      <a:pt x="518" y="35"/>
                    </a:lnTo>
                    <a:lnTo>
                      <a:pt x="576" y="27"/>
                    </a:lnTo>
                    <a:lnTo>
                      <a:pt x="633" y="18"/>
                    </a:lnTo>
                    <a:lnTo>
                      <a:pt x="688" y="7"/>
                    </a:lnTo>
                    <a:lnTo>
                      <a:pt x="701" y="4"/>
                    </a:lnTo>
                    <a:lnTo>
                      <a:pt x="714" y="3"/>
                    </a:lnTo>
                    <a:lnTo>
                      <a:pt x="729" y="1"/>
                    </a:lnTo>
                    <a:lnTo>
                      <a:pt x="745" y="0"/>
                    </a:lnTo>
                    <a:lnTo>
                      <a:pt x="761" y="0"/>
                    </a:lnTo>
                    <a:lnTo>
                      <a:pt x="778" y="0"/>
                    </a:lnTo>
                    <a:lnTo>
                      <a:pt x="796" y="1"/>
                    </a:lnTo>
                    <a:lnTo>
                      <a:pt x="814" y="3"/>
                    </a:lnTo>
                    <a:lnTo>
                      <a:pt x="830" y="5"/>
                    </a:lnTo>
                    <a:lnTo>
                      <a:pt x="848" y="9"/>
                    </a:lnTo>
                    <a:lnTo>
                      <a:pt x="865" y="15"/>
                    </a:lnTo>
                    <a:lnTo>
                      <a:pt x="882" y="20"/>
                    </a:lnTo>
                    <a:lnTo>
                      <a:pt x="898" y="28"/>
                    </a:lnTo>
                    <a:lnTo>
                      <a:pt x="912" y="38"/>
                    </a:lnTo>
                    <a:lnTo>
                      <a:pt x="926" y="47"/>
                    </a:lnTo>
                    <a:lnTo>
                      <a:pt x="939" y="59"/>
                    </a:lnTo>
                    <a:lnTo>
                      <a:pt x="975" y="94"/>
                    </a:lnTo>
                    <a:lnTo>
                      <a:pt x="1011" y="124"/>
                    </a:lnTo>
                    <a:lnTo>
                      <a:pt x="1048" y="152"/>
                    </a:lnTo>
                    <a:lnTo>
                      <a:pt x="1085" y="176"/>
                    </a:lnTo>
                    <a:lnTo>
                      <a:pt x="1122" y="199"/>
                    </a:lnTo>
                    <a:lnTo>
                      <a:pt x="1158" y="219"/>
                    </a:lnTo>
                    <a:lnTo>
                      <a:pt x="1191" y="238"/>
                    </a:lnTo>
                    <a:lnTo>
                      <a:pt x="1223" y="255"/>
                    </a:lnTo>
                    <a:lnTo>
                      <a:pt x="1253" y="273"/>
                    </a:lnTo>
                    <a:lnTo>
                      <a:pt x="1279" y="290"/>
                    </a:lnTo>
                    <a:lnTo>
                      <a:pt x="1302" y="306"/>
                    </a:lnTo>
                    <a:lnTo>
                      <a:pt x="1320" y="324"/>
                    </a:lnTo>
                    <a:lnTo>
                      <a:pt x="1334" y="342"/>
                    </a:lnTo>
                    <a:lnTo>
                      <a:pt x="1345" y="361"/>
                    </a:lnTo>
                    <a:lnTo>
                      <a:pt x="1347" y="383"/>
                    </a:lnTo>
                    <a:lnTo>
                      <a:pt x="1345" y="407"/>
                    </a:lnTo>
                    <a:lnTo>
                      <a:pt x="1333" y="439"/>
                    </a:lnTo>
                    <a:lnTo>
                      <a:pt x="1313" y="470"/>
                    </a:lnTo>
                    <a:lnTo>
                      <a:pt x="1285" y="500"/>
                    </a:lnTo>
                    <a:lnTo>
                      <a:pt x="1250" y="526"/>
                    </a:lnTo>
                    <a:lnTo>
                      <a:pt x="1209" y="553"/>
                    </a:lnTo>
                    <a:lnTo>
                      <a:pt x="1164" y="577"/>
                    </a:lnTo>
                    <a:lnTo>
                      <a:pt x="1114" y="599"/>
                    </a:lnTo>
                    <a:lnTo>
                      <a:pt x="1062" y="619"/>
                    </a:lnTo>
                    <a:lnTo>
                      <a:pt x="1007" y="636"/>
                    </a:lnTo>
                    <a:lnTo>
                      <a:pt x="949" y="650"/>
                    </a:lnTo>
                    <a:lnTo>
                      <a:pt x="892" y="662"/>
                    </a:lnTo>
                    <a:lnTo>
                      <a:pt x="834" y="670"/>
                    </a:lnTo>
                    <a:lnTo>
                      <a:pt x="778" y="674"/>
                    </a:lnTo>
                    <a:lnTo>
                      <a:pt x="723" y="675"/>
                    </a:lnTo>
                    <a:lnTo>
                      <a:pt x="669" y="673"/>
                    </a:lnTo>
                    <a:lnTo>
                      <a:pt x="621" y="666"/>
                    </a:lnTo>
                    <a:lnTo>
                      <a:pt x="568" y="654"/>
                    </a:lnTo>
                    <a:lnTo>
                      <a:pt x="513" y="638"/>
                    </a:lnTo>
                    <a:lnTo>
                      <a:pt x="458" y="619"/>
                    </a:lnTo>
                    <a:lnTo>
                      <a:pt x="403" y="596"/>
                    </a:lnTo>
                    <a:lnTo>
                      <a:pt x="348" y="569"/>
                    </a:lnTo>
                    <a:lnTo>
                      <a:pt x="296" y="540"/>
                    </a:lnTo>
                    <a:lnTo>
                      <a:pt x="245" y="508"/>
                    </a:lnTo>
                    <a:lnTo>
                      <a:pt x="196" y="473"/>
                    </a:lnTo>
                    <a:lnTo>
                      <a:pt x="151" y="436"/>
                    </a:lnTo>
                    <a:lnTo>
                      <a:pt x="110" y="399"/>
                    </a:lnTo>
                    <a:lnTo>
                      <a:pt x="76" y="359"/>
                    </a:lnTo>
                    <a:lnTo>
                      <a:pt x="46" y="317"/>
                    </a:lnTo>
                    <a:lnTo>
                      <a:pt x="23" y="275"/>
                    </a:lnTo>
                    <a:lnTo>
                      <a:pt x="8" y="232"/>
                    </a:lnTo>
                    <a:lnTo>
                      <a:pt x="0" y="189"/>
                    </a:lnTo>
                    <a:lnTo>
                      <a:pt x="2" y="146"/>
                    </a:lnTo>
                    <a:close/>
                  </a:path>
                </a:pathLst>
              </a:custGeom>
              <a:solidFill>
                <a:srgbClr val="FFFFFF"/>
              </a:solidFill>
              <a:ln w="9525">
                <a:noFill/>
                <a:round/>
              </a:ln>
            </p:spPr>
            <p:txBody>
              <a:bodyPr/>
              <a:lstStyle/>
              <a:p>
                <a:endParaRPr lang="zh-CN" altLang="en-US"/>
              </a:p>
            </p:txBody>
          </p:sp>
          <p:sp>
            <p:nvSpPr>
              <p:cNvPr id="32946" name="Freeform 1195"/>
              <p:cNvSpPr/>
              <p:nvPr/>
            </p:nvSpPr>
            <p:spPr bwMode="auto">
              <a:xfrm>
                <a:off x="3900" y="2036"/>
                <a:ext cx="353" cy="80"/>
              </a:xfrm>
              <a:custGeom>
                <a:avLst/>
                <a:gdLst>
                  <a:gd name="T0" fmla="*/ 1 w 706"/>
                  <a:gd name="T1" fmla="*/ 0 h 158"/>
                  <a:gd name="T2" fmla="*/ 1 w 706"/>
                  <a:gd name="T3" fmla="*/ 0 h 158"/>
                  <a:gd name="T4" fmla="*/ 1 w 706"/>
                  <a:gd name="T5" fmla="*/ 1 h 158"/>
                  <a:gd name="T6" fmla="*/ 1 w 706"/>
                  <a:gd name="T7" fmla="*/ 1 h 158"/>
                  <a:gd name="T8" fmla="*/ 1 w 706"/>
                  <a:gd name="T9" fmla="*/ 1 h 158"/>
                  <a:gd name="T10" fmla="*/ 1 w 706"/>
                  <a:gd name="T11" fmla="*/ 1 h 158"/>
                  <a:gd name="T12" fmla="*/ 1 w 706"/>
                  <a:gd name="T13" fmla="*/ 1 h 158"/>
                  <a:gd name="T14" fmla="*/ 1 w 706"/>
                  <a:gd name="T15" fmla="*/ 1 h 158"/>
                  <a:gd name="T16" fmla="*/ 1 w 706"/>
                  <a:gd name="T17" fmla="*/ 1 h 158"/>
                  <a:gd name="T18" fmla="*/ 1 w 706"/>
                  <a:gd name="T19" fmla="*/ 1 h 158"/>
                  <a:gd name="T20" fmla="*/ 1 w 706"/>
                  <a:gd name="T21" fmla="*/ 1 h 158"/>
                  <a:gd name="T22" fmla="*/ 1 w 706"/>
                  <a:gd name="T23" fmla="*/ 1 h 158"/>
                  <a:gd name="T24" fmla="*/ 1 w 706"/>
                  <a:gd name="T25" fmla="*/ 1 h 158"/>
                  <a:gd name="T26" fmla="*/ 1 w 706"/>
                  <a:gd name="T27" fmla="*/ 1 h 158"/>
                  <a:gd name="T28" fmla="*/ 1 w 706"/>
                  <a:gd name="T29" fmla="*/ 1 h 158"/>
                  <a:gd name="T30" fmla="*/ 1 w 706"/>
                  <a:gd name="T31" fmla="*/ 1 h 158"/>
                  <a:gd name="T32" fmla="*/ 1 w 706"/>
                  <a:gd name="T33" fmla="*/ 1 h 158"/>
                  <a:gd name="T34" fmla="*/ 0 w 706"/>
                  <a:gd name="T35" fmla="*/ 1 h 158"/>
                  <a:gd name="T36" fmla="*/ 1 w 706"/>
                  <a:gd name="T37" fmla="*/ 1 h 158"/>
                  <a:gd name="T38" fmla="*/ 1 w 706"/>
                  <a:gd name="T39" fmla="*/ 1 h 158"/>
                  <a:gd name="T40" fmla="*/ 1 w 706"/>
                  <a:gd name="T41" fmla="*/ 1 h 158"/>
                  <a:gd name="T42" fmla="*/ 1 w 706"/>
                  <a:gd name="T43" fmla="*/ 1 h 158"/>
                  <a:gd name="T44" fmla="*/ 1 w 706"/>
                  <a:gd name="T45" fmla="*/ 1 h 158"/>
                  <a:gd name="T46" fmla="*/ 1 w 706"/>
                  <a:gd name="T47" fmla="*/ 1 h 158"/>
                  <a:gd name="T48" fmla="*/ 1 w 706"/>
                  <a:gd name="T49" fmla="*/ 1 h 158"/>
                  <a:gd name="T50" fmla="*/ 1 w 706"/>
                  <a:gd name="T51" fmla="*/ 1 h 158"/>
                  <a:gd name="T52" fmla="*/ 1 w 706"/>
                  <a:gd name="T53" fmla="*/ 1 h 158"/>
                  <a:gd name="T54" fmla="*/ 1 w 706"/>
                  <a:gd name="T55" fmla="*/ 1 h 158"/>
                  <a:gd name="T56" fmla="*/ 1 w 706"/>
                  <a:gd name="T57" fmla="*/ 1 h 158"/>
                  <a:gd name="T58" fmla="*/ 1 w 706"/>
                  <a:gd name="T59" fmla="*/ 1 h 158"/>
                  <a:gd name="T60" fmla="*/ 1 w 706"/>
                  <a:gd name="T61" fmla="*/ 1 h 158"/>
                  <a:gd name="T62" fmla="*/ 1 w 706"/>
                  <a:gd name="T63" fmla="*/ 1 h 158"/>
                  <a:gd name="T64" fmla="*/ 1 w 706"/>
                  <a:gd name="T65" fmla="*/ 1 h 158"/>
                  <a:gd name="T66" fmla="*/ 1 w 706"/>
                  <a:gd name="T67" fmla="*/ 1 h 158"/>
                  <a:gd name="T68" fmla="*/ 1 w 706"/>
                  <a:gd name="T69" fmla="*/ 1 h 158"/>
                  <a:gd name="T70" fmla="*/ 1 w 706"/>
                  <a:gd name="T71" fmla="*/ 1 h 158"/>
                  <a:gd name="T72" fmla="*/ 1 w 706"/>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6"/>
                  <a:gd name="T112" fmla="*/ 0 h 158"/>
                  <a:gd name="T113" fmla="*/ 706 w 706"/>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6" h="158">
                    <a:moveTo>
                      <a:pt x="700" y="0"/>
                    </a:moveTo>
                    <a:lnTo>
                      <a:pt x="699" y="0"/>
                    </a:lnTo>
                    <a:lnTo>
                      <a:pt x="645" y="10"/>
                    </a:lnTo>
                    <a:lnTo>
                      <a:pt x="587" y="20"/>
                    </a:lnTo>
                    <a:lnTo>
                      <a:pt x="531" y="28"/>
                    </a:lnTo>
                    <a:lnTo>
                      <a:pt x="474" y="35"/>
                    </a:lnTo>
                    <a:lnTo>
                      <a:pt x="416" y="39"/>
                    </a:lnTo>
                    <a:lnTo>
                      <a:pt x="360" y="44"/>
                    </a:lnTo>
                    <a:lnTo>
                      <a:pt x="306" y="48"/>
                    </a:lnTo>
                    <a:lnTo>
                      <a:pt x="255" y="52"/>
                    </a:lnTo>
                    <a:lnTo>
                      <a:pt x="206" y="57"/>
                    </a:lnTo>
                    <a:lnTo>
                      <a:pt x="160" y="63"/>
                    </a:lnTo>
                    <a:lnTo>
                      <a:pt x="120" y="71"/>
                    </a:lnTo>
                    <a:lnTo>
                      <a:pt x="85" y="79"/>
                    </a:lnTo>
                    <a:lnTo>
                      <a:pt x="53" y="91"/>
                    </a:lnTo>
                    <a:lnTo>
                      <a:pt x="27" y="107"/>
                    </a:lnTo>
                    <a:lnTo>
                      <a:pt x="10" y="129"/>
                    </a:lnTo>
                    <a:lnTo>
                      <a:pt x="0" y="153"/>
                    </a:lnTo>
                    <a:lnTo>
                      <a:pt x="31" y="158"/>
                    </a:lnTo>
                    <a:lnTo>
                      <a:pt x="36" y="145"/>
                    </a:lnTo>
                    <a:lnTo>
                      <a:pt x="48" y="131"/>
                    </a:lnTo>
                    <a:lnTo>
                      <a:pt x="65" y="120"/>
                    </a:lnTo>
                    <a:lnTo>
                      <a:pt x="92" y="111"/>
                    </a:lnTo>
                    <a:lnTo>
                      <a:pt x="126" y="103"/>
                    </a:lnTo>
                    <a:lnTo>
                      <a:pt x="165" y="95"/>
                    </a:lnTo>
                    <a:lnTo>
                      <a:pt x="209" y="90"/>
                    </a:lnTo>
                    <a:lnTo>
                      <a:pt x="257" y="84"/>
                    </a:lnTo>
                    <a:lnTo>
                      <a:pt x="308" y="80"/>
                    </a:lnTo>
                    <a:lnTo>
                      <a:pt x="362" y="76"/>
                    </a:lnTo>
                    <a:lnTo>
                      <a:pt x="419" y="71"/>
                    </a:lnTo>
                    <a:lnTo>
                      <a:pt x="476" y="67"/>
                    </a:lnTo>
                    <a:lnTo>
                      <a:pt x="534" y="60"/>
                    </a:lnTo>
                    <a:lnTo>
                      <a:pt x="592" y="52"/>
                    </a:lnTo>
                    <a:lnTo>
                      <a:pt x="650" y="43"/>
                    </a:lnTo>
                    <a:lnTo>
                      <a:pt x="706" y="32"/>
                    </a:lnTo>
                    <a:lnTo>
                      <a:pt x="705" y="32"/>
                    </a:lnTo>
                    <a:lnTo>
                      <a:pt x="700" y="0"/>
                    </a:lnTo>
                    <a:close/>
                  </a:path>
                </a:pathLst>
              </a:custGeom>
              <a:solidFill>
                <a:srgbClr val="000000"/>
              </a:solidFill>
              <a:ln w="9525">
                <a:noFill/>
                <a:round/>
              </a:ln>
            </p:spPr>
            <p:txBody>
              <a:bodyPr/>
              <a:lstStyle/>
              <a:p>
                <a:endParaRPr lang="zh-CN" altLang="en-US"/>
              </a:p>
            </p:txBody>
          </p:sp>
          <p:sp>
            <p:nvSpPr>
              <p:cNvPr id="32947" name="Freeform 1196"/>
              <p:cNvSpPr/>
              <p:nvPr/>
            </p:nvSpPr>
            <p:spPr bwMode="auto">
              <a:xfrm>
                <a:off x="4249" y="2033"/>
                <a:ext cx="133" cy="44"/>
              </a:xfrm>
              <a:custGeom>
                <a:avLst/>
                <a:gdLst>
                  <a:gd name="T0" fmla="*/ 1 w 265"/>
                  <a:gd name="T1" fmla="*/ 1 h 87"/>
                  <a:gd name="T2" fmla="*/ 1 w 265"/>
                  <a:gd name="T3" fmla="*/ 1 h 87"/>
                  <a:gd name="T4" fmla="*/ 1 w 265"/>
                  <a:gd name="T5" fmla="*/ 1 h 87"/>
                  <a:gd name="T6" fmla="*/ 1 w 265"/>
                  <a:gd name="T7" fmla="*/ 1 h 87"/>
                  <a:gd name="T8" fmla="*/ 1 w 265"/>
                  <a:gd name="T9" fmla="*/ 1 h 87"/>
                  <a:gd name="T10" fmla="*/ 1 w 265"/>
                  <a:gd name="T11" fmla="*/ 1 h 87"/>
                  <a:gd name="T12" fmla="*/ 1 w 265"/>
                  <a:gd name="T13" fmla="*/ 1 h 87"/>
                  <a:gd name="T14" fmla="*/ 1 w 265"/>
                  <a:gd name="T15" fmla="*/ 1 h 87"/>
                  <a:gd name="T16" fmla="*/ 1 w 265"/>
                  <a:gd name="T17" fmla="*/ 1 h 87"/>
                  <a:gd name="T18" fmla="*/ 1 w 265"/>
                  <a:gd name="T19" fmla="*/ 1 h 87"/>
                  <a:gd name="T20" fmla="*/ 1 w 265"/>
                  <a:gd name="T21" fmla="*/ 1 h 87"/>
                  <a:gd name="T22" fmla="*/ 1 w 265"/>
                  <a:gd name="T23" fmla="*/ 0 h 87"/>
                  <a:gd name="T24" fmla="*/ 1 w 265"/>
                  <a:gd name="T25" fmla="*/ 0 h 87"/>
                  <a:gd name="T26" fmla="*/ 1 w 265"/>
                  <a:gd name="T27" fmla="*/ 0 h 87"/>
                  <a:gd name="T28" fmla="*/ 1 w 265"/>
                  <a:gd name="T29" fmla="*/ 1 h 87"/>
                  <a:gd name="T30" fmla="*/ 1 w 265"/>
                  <a:gd name="T31" fmla="*/ 1 h 87"/>
                  <a:gd name="T32" fmla="*/ 1 w 265"/>
                  <a:gd name="T33" fmla="*/ 1 h 87"/>
                  <a:gd name="T34" fmla="*/ 0 w 265"/>
                  <a:gd name="T35" fmla="*/ 1 h 87"/>
                  <a:gd name="T36" fmla="*/ 1 w 265"/>
                  <a:gd name="T37" fmla="*/ 1 h 87"/>
                  <a:gd name="T38" fmla="*/ 1 w 265"/>
                  <a:gd name="T39" fmla="*/ 1 h 87"/>
                  <a:gd name="T40" fmla="*/ 1 w 265"/>
                  <a:gd name="T41" fmla="*/ 1 h 87"/>
                  <a:gd name="T42" fmla="*/ 1 w 265"/>
                  <a:gd name="T43" fmla="*/ 1 h 87"/>
                  <a:gd name="T44" fmla="*/ 1 w 265"/>
                  <a:gd name="T45" fmla="*/ 1 h 87"/>
                  <a:gd name="T46" fmla="*/ 1 w 265"/>
                  <a:gd name="T47" fmla="*/ 1 h 87"/>
                  <a:gd name="T48" fmla="*/ 1 w 265"/>
                  <a:gd name="T49" fmla="*/ 1 h 87"/>
                  <a:gd name="T50" fmla="*/ 1 w 265"/>
                  <a:gd name="T51" fmla="*/ 1 h 87"/>
                  <a:gd name="T52" fmla="*/ 1 w 265"/>
                  <a:gd name="T53" fmla="*/ 1 h 87"/>
                  <a:gd name="T54" fmla="*/ 1 w 265"/>
                  <a:gd name="T55" fmla="*/ 1 h 87"/>
                  <a:gd name="T56" fmla="*/ 1 w 265"/>
                  <a:gd name="T57" fmla="*/ 1 h 87"/>
                  <a:gd name="T58" fmla="*/ 1 w 265"/>
                  <a:gd name="T59" fmla="*/ 1 h 87"/>
                  <a:gd name="T60" fmla="*/ 1 w 265"/>
                  <a:gd name="T61" fmla="*/ 1 h 87"/>
                  <a:gd name="T62" fmla="*/ 1 w 265"/>
                  <a:gd name="T63" fmla="*/ 1 h 87"/>
                  <a:gd name="T64" fmla="*/ 1 w 265"/>
                  <a:gd name="T65" fmla="*/ 1 h 87"/>
                  <a:gd name="T66" fmla="*/ 1 w 265"/>
                  <a:gd name="T67" fmla="*/ 1 h 87"/>
                  <a:gd name="T68" fmla="*/ 1 w 265"/>
                  <a:gd name="T69" fmla="*/ 1 h 87"/>
                  <a:gd name="T70" fmla="*/ 1 w 265"/>
                  <a:gd name="T71" fmla="*/ 1 h 87"/>
                  <a:gd name="T72" fmla="*/ 1 w 265"/>
                  <a:gd name="T73" fmla="*/ 1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7"/>
                  <a:gd name="T113" fmla="*/ 265 w 265"/>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7">
                    <a:moveTo>
                      <a:pt x="265" y="63"/>
                    </a:moveTo>
                    <a:lnTo>
                      <a:pt x="265" y="64"/>
                    </a:lnTo>
                    <a:lnTo>
                      <a:pt x="249" y="50"/>
                    </a:lnTo>
                    <a:lnTo>
                      <a:pt x="234" y="40"/>
                    </a:lnTo>
                    <a:lnTo>
                      <a:pt x="220" y="29"/>
                    </a:lnTo>
                    <a:lnTo>
                      <a:pt x="201" y="21"/>
                    </a:lnTo>
                    <a:lnTo>
                      <a:pt x="184" y="15"/>
                    </a:lnTo>
                    <a:lnTo>
                      <a:pt x="166" y="9"/>
                    </a:lnTo>
                    <a:lnTo>
                      <a:pt x="147" y="5"/>
                    </a:lnTo>
                    <a:lnTo>
                      <a:pt x="129" y="3"/>
                    </a:lnTo>
                    <a:lnTo>
                      <a:pt x="111" y="1"/>
                    </a:lnTo>
                    <a:lnTo>
                      <a:pt x="92" y="0"/>
                    </a:lnTo>
                    <a:lnTo>
                      <a:pt x="75" y="0"/>
                    </a:lnTo>
                    <a:lnTo>
                      <a:pt x="59" y="0"/>
                    </a:lnTo>
                    <a:lnTo>
                      <a:pt x="42" y="1"/>
                    </a:lnTo>
                    <a:lnTo>
                      <a:pt x="27" y="3"/>
                    </a:lnTo>
                    <a:lnTo>
                      <a:pt x="13" y="4"/>
                    </a:lnTo>
                    <a:lnTo>
                      <a:pt x="0" y="7"/>
                    </a:lnTo>
                    <a:lnTo>
                      <a:pt x="5" y="39"/>
                    </a:lnTo>
                    <a:lnTo>
                      <a:pt x="18" y="36"/>
                    </a:lnTo>
                    <a:lnTo>
                      <a:pt x="29" y="35"/>
                    </a:lnTo>
                    <a:lnTo>
                      <a:pt x="45" y="34"/>
                    </a:lnTo>
                    <a:lnTo>
                      <a:pt x="59" y="32"/>
                    </a:lnTo>
                    <a:lnTo>
                      <a:pt x="75" y="32"/>
                    </a:lnTo>
                    <a:lnTo>
                      <a:pt x="92" y="32"/>
                    </a:lnTo>
                    <a:lnTo>
                      <a:pt x="109" y="34"/>
                    </a:lnTo>
                    <a:lnTo>
                      <a:pt x="127" y="35"/>
                    </a:lnTo>
                    <a:lnTo>
                      <a:pt x="142" y="38"/>
                    </a:lnTo>
                    <a:lnTo>
                      <a:pt x="159" y="42"/>
                    </a:lnTo>
                    <a:lnTo>
                      <a:pt x="174" y="47"/>
                    </a:lnTo>
                    <a:lnTo>
                      <a:pt x="191" y="51"/>
                    </a:lnTo>
                    <a:lnTo>
                      <a:pt x="205" y="59"/>
                    </a:lnTo>
                    <a:lnTo>
                      <a:pt x="219" y="67"/>
                    </a:lnTo>
                    <a:lnTo>
                      <a:pt x="231" y="76"/>
                    </a:lnTo>
                    <a:lnTo>
                      <a:pt x="242" y="86"/>
                    </a:lnTo>
                    <a:lnTo>
                      <a:pt x="242" y="87"/>
                    </a:lnTo>
                    <a:lnTo>
                      <a:pt x="265" y="63"/>
                    </a:lnTo>
                    <a:close/>
                  </a:path>
                </a:pathLst>
              </a:custGeom>
              <a:solidFill>
                <a:srgbClr val="000000"/>
              </a:solidFill>
              <a:ln w="9525">
                <a:noFill/>
                <a:round/>
              </a:ln>
            </p:spPr>
            <p:txBody>
              <a:bodyPr/>
              <a:lstStyle/>
              <a:p>
                <a:endParaRPr lang="zh-CN" altLang="en-US"/>
              </a:p>
            </p:txBody>
          </p:sp>
          <p:sp>
            <p:nvSpPr>
              <p:cNvPr id="32948" name="Freeform 1197"/>
              <p:cNvSpPr/>
              <p:nvPr/>
            </p:nvSpPr>
            <p:spPr bwMode="auto">
              <a:xfrm>
                <a:off x="4370" y="2065"/>
                <a:ext cx="218" cy="181"/>
              </a:xfrm>
              <a:custGeom>
                <a:avLst/>
                <a:gdLst>
                  <a:gd name="T0" fmla="*/ 1 w 435"/>
                  <a:gd name="T1" fmla="*/ 0 h 364"/>
                  <a:gd name="T2" fmla="*/ 1 w 435"/>
                  <a:gd name="T3" fmla="*/ 0 h 364"/>
                  <a:gd name="T4" fmla="*/ 1 w 435"/>
                  <a:gd name="T5" fmla="*/ 0 h 364"/>
                  <a:gd name="T6" fmla="*/ 1 w 435"/>
                  <a:gd name="T7" fmla="*/ 0 h 364"/>
                  <a:gd name="T8" fmla="*/ 1 w 435"/>
                  <a:gd name="T9" fmla="*/ 0 h 364"/>
                  <a:gd name="T10" fmla="*/ 1 w 435"/>
                  <a:gd name="T11" fmla="*/ 0 h 364"/>
                  <a:gd name="T12" fmla="*/ 1 w 435"/>
                  <a:gd name="T13" fmla="*/ 0 h 364"/>
                  <a:gd name="T14" fmla="*/ 1 w 435"/>
                  <a:gd name="T15" fmla="*/ 0 h 364"/>
                  <a:gd name="T16" fmla="*/ 1 w 435"/>
                  <a:gd name="T17" fmla="*/ 0 h 364"/>
                  <a:gd name="T18" fmla="*/ 1 w 435"/>
                  <a:gd name="T19" fmla="*/ 0 h 364"/>
                  <a:gd name="T20" fmla="*/ 1 w 435"/>
                  <a:gd name="T21" fmla="*/ 0 h 364"/>
                  <a:gd name="T22" fmla="*/ 1 w 435"/>
                  <a:gd name="T23" fmla="*/ 0 h 364"/>
                  <a:gd name="T24" fmla="*/ 1 w 435"/>
                  <a:gd name="T25" fmla="*/ 0 h 364"/>
                  <a:gd name="T26" fmla="*/ 1 w 435"/>
                  <a:gd name="T27" fmla="*/ 0 h 364"/>
                  <a:gd name="T28" fmla="*/ 1 w 435"/>
                  <a:gd name="T29" fmla="*/ 0 h 364"/>
                  <a:gd name="T30" fmla="*/ 1 w 435"/>
                  <a:gd name="T31" fmla="*/ 0 h 364"/>
                  <a:gd name="T32" fmla="*/ 1 w 435"/>
                  <a:gd name="T33" fmla="*/ 0 h 364"/>
                  <a:gd name="T34" fmla="*/ 1 w 435"/>
                  <a:gd name="T35" fmla="*/ 0 h 364"/>
                  <a:gd name="T36" fmla="*/ 0 w 435"/>
                  <a:gd name="T37" fmla="*/ 0 h 364"/>
                  <a:gd name="T38" fmla="*/ 1 w 435"/>
                  <a:gd name="T39" fmla="*/ 0 h 364"/>
                  <a:gd name="T40" fmla="*/ 1 w 435"/>
                  <a:gd name="T41" fmla="*/ 0 h 364"/>
                  <a:gd name="T42" fmla="*/ 1 w 435"/>
                  <a:gd name="T43" fmla="*/ 0 h 364"/>
                  <a:gd name="T44" fmla="*/ 1 w 435"/>
                  <a:gd name="T45" fmla="*/ 0 h 364"/>
                  <a:gd name="T46" fmla="*/ 1 w 435"/>
                  <a:gd name="T47" fmla="*/ 0 h 364"/>
                  <a:gd name="T48" fmla="*/ 1 w 435"/>
                  <a:gd name="T49" fmla="*/ 0 h 364"/>
                  <a:gd name="T50" fmla="*/ 1 w 435"/>
                  <a:gd name="T51" fmla="*/ 0 h 364"/>
                  <a:gd name="T52" fmla="*/ 1 w 435"/>
                  <a:gd name="T53" fmla="*/ 0 h 364"/>
                  <a:gd name="T54" fmla="*/ 1 w 435"/>
                  <a:gd name="T55" fmla="*/ 0 h 364"/>
                  <a:gd name="T56" fmla="*/ 1 w 435"/>
                  <a:gd name="T57" fmla="*/ 0 h 364"/>
                  <a:gd name="T58" fmla="*/ 1 w 435"/>
                  <a:gd name="T59" fmla="*/ 0 h 364"/>
                  <a:gd name="T60" fmla="*/ 1 w 435"/>
                  <a:gd name="T61" fmla="*/ 0 h 364"/>
                  <a:gd name="T62" fmla="*/ 1 w 435"/>
                  <a:gd name="T63" fmla="*/ 0 h 364"/>
                  <a:gd name="T64" fmla="*/ 1 w 435"/>
                  <a:gd name="T65" fmla="*/ 0 h 364"/>
                  <a:gd name="T66" fmla="*/ 1 w 435"/>
                  <a:gd name="T67" fmla="*/ 0 h 364"/>
                  <a:gd name="T68" fmla="*/ 1 w 435"/>
                  <a:gd name="T69" fmla="*/ 0 h 364"/>
                  <a:gd name="T70" fmla="*/ 1 w 435"/>
                  <a:gd name="T71" fmla="*/ 0 h 364"/>
                  <a:gd name="T72" fmla="*/ 1 w 435"/>
                  <a:gd name="T73" fmla="*/ 0 h 3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5"/>
                  <a:gd name="T112" fmla="*/ 0 h 364"/>
                  <a:gd name="T113" fmla="*/ 435 w 435"/>
                  <a:gd name="T114" fmla="*/ 364 h 3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5" h="364">
                    <a:moveTo>
                      <a:pt x="432" y="364"/>
                    </a:moveTo>
                    <a:lnTo>
                      <a:pt x="432" y="364"/>
                    </a:lnTo>
                    <a:lnTo>
                      <a:pt x="435" y="336"/>
                    </a:lnTo>
                    <a:lnTo>
                      <a:pt x="432" y="309"/>
                    </a:lnTo>
                    <a:lnTo>
                      <a:pt x="419" y="286"/>
                    </a:lnTo>
                    <a:lnTo>
                      <a:pt x="404" y="266"/>
                    </a:lnTo>
                    <a:lnTo>
                      <a:pt x="385" y="247"/>
                    </a:lnTo>
                    <a:lnTo>
                      <a:pt x="360" y="230"/>
                    </a:lnTo>
                    <a:lnTo>
                      <a:pt x="332" y="212"/>
                    </a:lnTo>
                    <a:lnTo>
                      <a:pt x="303" y="193"/>
                    </a:lnTo>
                    <a:lnTo>
                      <a:pt x="271" y="176"/>
                    </a:lnTo>
                    <a:lnTo>
                      <a:pt x="238" y="157"/>
                    </a:lnTo>
                    <a:lnTo>
                      <a:pt x="202" y="137"/>
                    </a:lnTo>
                    <a:lnTo>
                      <a:pt x="165" y="116"/>
                    </a:lnTo>
                    <a:lnTo>
                      <a:pt x="129" y="91"/>
                    </a:lnTo>
                    <a:lnTo>
                      <a:pt x="92" y="63"/>
                    </a:lnTo>
                    <a:lnTo>
                      <a:pt x="57" y="35"/>
                    </a:lnTo>
                    <a:lnTo>
                      <a:pt x="23" y="0"/>
                    </a:lnTo>
                    <a:lnTo>
                      <a:pt x="0" y="24"/>
                    </a:lnTo>
                    <a:lnTo>
                      <a:pt x="37" y="59"/>
                    </a:lnTo>
                    <a:lnTo>
                      <a:pt x="74" y="90"/>
                    </a:lnTo>
                    <a:lnTo>
                      <a:pt x="111" y="118"/>
                    </a:lnTo>
                    <a:lnTo>
                      <a:pt x="149" y="142"/>
                    </a:lnTo>
                    <a:lnTo>
                      <a:pt x="186" y="167"/>
                    </a:lnTo>
                    <a:lnTo>
                      <a:pt x="222" y="187"/>
                    </a:lnTo>
                    <a:lnTo>
                      <a:pt x="256" y="205"/>
                    </a:lnTo>
                    <a:lnTo>
                      <a:pt x="287" y="223"/>
                    </a:lnTo>
                    <a:lnTo>
                      <a:pt x="317" y="239"/>
                    </a:lnTo>
                    <a:lnTo>
                      <a:pt x="342" y="256"/>
                    </a:lnTo>
                    <a:lnTo>
                      <a:pt x="364" y="271"/>
                    </a:lnTo>
                    <a:lnTo>
                      <a:pt x="381" y="287"/>
                    </a:lnTo>
                    <a:lnTo>
                      <a:pt x="394" y="305"/>
                    </a:lnTo>
                    <a:lnTo>
                      <a:pt x="401" y="320"/>
                    </a:lnTo>
                    <a:lnTo>
                      <a:pt x="404" y="336"/>
                    </a:lnTo>
                    <a:lnTo>
                      <a:pt x="401" y="356"/>
                    </a:lnTo>
                    <a:lnTo>
                      <a:pt x="432" y="364"/>
                    </a:lnTo>
                    <a:close/>
                  </a:path>
                </a:pathLst>
              </a:custGeom>
              <a:solidFill>
                <a:srgbClr val="000000"/>
              </a:solidFill>
              <a:ln w="9525">
                <a:noFill/>
                <a:round/>
              </a:ln>
            </p:spPr>
            <p:txBody>
              <a:bodyPr/>
              <a:lstStyle/>
              <a:p>
                <a:endParaRPr lang="zh-CN" altLang="en-US"/>
              </a:p>
            </p:txBody>
          </p:sp>
          <p:sp>
            <p:nvSpPr>
              <p:cNvPr id="32949" name="Freeform 1198"/>
              <p:cNvSpPr/>
              <p:nvPr/>
            </p:nvSpPr>
            <p:spPr bwMode="auto">
              <a:xfrm>
                <a:off x="4216" y="2242"/>
                <a:ext cx="371" cy="145"/>
              </a:xfrm>
              <a:custGeom>
                <a:avLst/>
                <a:gdLst>
                  <a:gd name="T0" fmla="*/ 0 w 742"/>
                  <a:gd name="T1" fmla="*/ 1 h 288"/>
                  <a:gd name="T2" fmla="*/ 0 w 742"/>
                  <a:gd name="T3" fmla="*/ 1 h 288"/>
                  <a:gd name="T4" fmla="*/ 1 w 742"/>
                  <a:gd name="T5" fmla="*/ 1 h 288"/>
                  <a:gd name="T6" fmla="*/ 1 w 742"/>
                  <a:gd name="T7" fmla="*/ 1 h 288"/>
                  <a:gd name="T8" fmla="*/ 1 w 742"/>
                  <a:gd name="T9" fmla="*/ 1 h 288"/>
                  <a:gd name="T10" fmla="*/ 1 w 742"/>
                  <a:gd name="T11" fmla="*/ 1 h 288"/>
                  <a:gd name="T12" fmla="*/ 1 w 742"/>
                  <a:gd name="T13" fmla="*/ 1 h 288"/>
                  <a:gd name="T14" fmla="*/ 1 w 742"/>
                  <a:gd name="T15" fmla="*/ 1 h 288"/>
                  <a:gd name="T16" fmla="*/ 1 w 742"/>
                  <a:gd name="T17" fmla="*/ 1 h 288"/>
                  <a:gd name="T18" fmla="*/ 1 w 742"/>
                  <a:gd name="T19" fmla="*/ 1 h 288"/>
                  <a:gd name="T20" fmla="*/ 1 w 742"/>
                  <a:gd name="T21" fmla="*/ 1 h 288"/>
                  <a:gd name="T22" fmla="*/ 1 w 742"/>
                  <a:gd name="T23" fmla="*/ 1 h 288"/>
                  <a:gd name="T24" fmla="*/ 1 w 742"/>
                  <a:gd name="T25" fmla="*/ 1 h 288"/>
                  <a:gd name="T26" fmla="*/ 1 w 742"/>
                  <a:gd name="T27" fmla="*/ 1 h 288"/>
                  <a:gd name="T28" fmla="*/ 1 w 742"/>
                  <a:gd name="T29" fmla="*/ 1 h 288"/>
                  <a:gd name="T30" fmla="*/ 1 w 742"/>
                  <a:gd name="T31" fmla="*/ 1 h 288"/>
                  <a:gd name="T32" fmla="*/ 1 w 742"/>
                  <a:gd name="T33" fmla="*/ 1 h 288"/>
                  <a:gd name="T34" fmla="*/ 1 w 742"/>
                  <a:gd name="T35" fmla="*/ 1 h 288"/>
                  <a:gd name="T36" fmla="*/ 1 w 742"/>
                  <a:gd name="T37" fmla="*/ 0 h 288"/>
                  <a:gd name="T38" fmla="*/ 1 w 742"/>
                  <a:gd name="T39" fmla="*/ 1 h 288"/>
                  <a:gd name="T40" fmla="*/ 1 w 742"/>
                  <a:gd name="T41" fmla="*/ 1 h 288"/>
                  <a:gd name="T42" fmla="*/ 1 w 742"/>
                  <a:gd name="T43" fmla="*/ 1 h 288"/>
                  <a:gd name="T44" fmla="*/ 1 w 742"/>
                  <a:gd name="T45" fmla="*/ 1 h 288"/>
                  <a:gd name="T46" fmla="*/ 1 w 742"/>
                  <a:gd name="T47" fmla="*/ 1 h 288"/>
                  <a:gd name="T48" fmla="*/ 1 w 742"/>
                  <a:gd name="T49" fmla="*/ 1 h 288"/>
                  <a:gd name="T50" fmla="*/ 1 w 742"/>
                  <a:gd name="T51" fmla="*/ 1 h 288"/>
                  <a:gd name="T52" fmla="*/ 1 w 742"/>
                  <a:gd name="T53" fmla="*/ 1 h 288"/>
                  <a:gd name="T54" fmla="*/ 1 w 742"/>
                  <a:gd name="T55" fmla="*/ 1 h 288"/>
                  <a:gd name="T56" fmla="*/ 1 w 742"/>
                  <a:gd name="T57" fmla="*/ 1 h 288"/>
                  <a:gd name="T58" fmla="*/ 1 w 742"/>
                  <a:gd name="T59" fmla="*/ 1 h 288"/>
                  <a:gd name="T60" fmla="*/ 1 w 742"/>
                  <a:gd name="T61" fmla="*/ 1 h 288"/>
                  <a:gd name="T62" fmla="*/ 1 w 742"/>
                  <a:gd name="T63" fmla="*/ 1 h 288"/>
                  <a:gd name="T64" fmla="*/ 1 w 742"/>
                  <a:gd name="T65" fmla="*/ 1 h 288"/>
                  <a:gd name="T66" fmla="*/ 1 w 742"/>
                  <a:gd name="T67" fmla="*/ 1 h 288"/>
                  <a:gd name="T68" fmla="*/ 1 w 742"/>
                  <a:gd name="T69" fmla="*/ 1 h 288"/>
                  <a:gd name="T70" fmla="*/ 1 w 742"/>
                  <a:gd name="T71" fmla="*/ 1 h 288"/>
                  <a:gd name="T72" fmla="*/ 0 w 742"/>
                  <a:gd name="T73" fmla="*/ 1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2"/>
                  <a:gd name="T112" fmla="*/ 0 h 288"/>
                  <a:gd name="T113" fmla="*/ 742 w 742"/>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2" h="288">
                    <a:moveTo>
                      <a:pt x="0" y="279"/>
                    </a:moveTo>
                    <a:lnTo>
                      <a:pt x="0" y="279"/>
                    </a:lnTo>
                    <a:lnTo>
                      <a:pt x="50" y="286"/>
                    </a:lnTo>
                    <a:lnTo>
                      <a:pt x="105" y="288"/>
                    </a:lnTo>
                    <a:lnTo>
                      <a:pt x="161" y="287"/>
                    </a:lnTo>
                    <a:lnTo>
                      <a:pt x="218" y="283"/>
                    </a:lnTo>
                    <a:lnTo>
                      <a:pt x="276" y="275"/>
                    </a:lnTo>
                    <a:lnTo>
                      <a:pt x="335" y="263"/>
                    </a:lnTo>
                    <a:lnTo>
                      <a:pt x="393" y="250"/>
                    </a:lnTo>
                    <a:lnTo>
                      <a:pt x="449" y="231"/>
                    </a:lnTo>
                    <a:lnTo>
                      <a:pt x="502" y="211"/>
                    </a:lnTo>
                    <a:lnTo>
                      <a:pt x="553" y="189"/>
                    </a:lnTo>
                    <a:lnTo>
                      <a:pt x="599" y="165"/>
                    </a:lnTo>
                    <a:lnTo>
                      <a:pt x="641" y="137"/>
                    </a:lnTo>
                    <a:lnTo>
                      <a:pt x="677" y="109"/>
                    </a:lnTo>
                    <a:lnTo>
                      <a:pt x="706" y="78"/>
                    </a:lnTo>
                    <a:lnTo>
                      <a:pt x="729" y="44"/>
                    </a:lnTo>
                    <a:lnTo>
                      <a:pt x="742" y="8"/>
                    </a:lnTo>
                    <a:lnTo>
                      <a:pt x="711" y="0"/>
                    </a:lnTo>
                    <a:lnTo>
                      <a:pt x="701" y="28"/>
                    </a:lnTo>
                    <a:lnTo>
                      <a:pt x="683" y="56"/>
                    </a:lnTo>
                    <a:lnTo>
                      <a:pt x="656" y="84"/>
                    </a:lnTo>
                    <a:lnTo>
                      <a:pt x="623" y="110"/>
                    </a:lnTo>
                    <a:lnTo>
                      <a:pt x="583" y="135"/>
                    </a:lnTo>
                    <a:lnTo>
                      <a:pt x="540" y="160"/>
                    </a:lnTo>
                    <a:lnTo>
                      <a:pt x="491" y="181"/>
                    </a:lnTo>
                    <a:lnTo>
                      <a:pt x="439" y="201"/>
                    </a:lnTo>
                    <a:lnTo>
                      <a:pt x="385" y="217"/>
                    </a:lnTo>
                    <a:lnTo>
                      <a:pt x="328" y="231"/>
                    </a:lnTo>
                    <a:lnTo>
                      <a:pt x="271" y="243"/>
                    </a:lnTo>
                    <a:lnTo>
                      <a:pt x="215" y="251"/>
                    </a:lnTo>
                    <a:lnTo>
                      <a:pt x="159" y="255"/>
                    </a:lnTo>
                    <a:lnTo>
                      <a:pt x="105" y="256"/>
                    </a:lnTo>
                    <a:lnTo>
                      <a:pt x="53" y="254"/>
                    </a:lnTo>
                    <a:lnTo>
                      <a:pt x="5" y="247"/>
                    </a:lnTo>
                    <a:lnTo>
                      <a:pt x="0" y="279"/>
                    </a:lnTo>
                    <a:close/>
                  </a:path>
                </a:pathLst>
              </a:custGeom>
              <a:solidFill>
                <a:srgbClr val="000000"/>
              </a:solidFill>
              <a:ln w="9525">
                <a:noFill/>
                <a:round/>
              </a:ln>
            </p:spPr>
            <p:txBody>
              <a:bodyPr/>
              <a:lstStyle/>
              <a:p>
                <a:endParaRPr lang="zh-CN" altLang="en-US"/>
              </a:p>
            </p:txBody>
          </p:sp>
          <p:sp>
            <p:nvSpPr>
              <p:cNvPr id="32950" name="Freeform 1199"/>
              <p:cNvSpPr/>
              <p:nvPr/>
            </p:nvSpPr>
            <p:spPr bwMode="auto">
              <a:xfrm>
                <a:off x="3899" y="2113"/>
                <a:ext cx="319" cy="269"/>
              </a:xfrm>
              <a:custGeom>
                <a:avLst/>
                <a:gdLst>
                  <a:gd name="T0" fmla="*/ 1 w 638"/>
                  <a:gd name="T1" fmla="*/ 0 h 538"/>
                  <a:gd name="T2" fmla="*/ 1 w 638"/>
                  <a:gd name="T3" fmla="*/ 0 h 538"/>
                  <a:gd name="T4" fmla="*/ 0 w 638"/>
                  <a:gd name="T5" fmla="*/ 1 h 538"/>
                  <a:gd name="T6" fmla="*/ 1 w 638"/>
                  <a:gd name="T7" fmla="*/ 1 h 538"/>
                  <a:gd name="T8" fmla="*/ 1 w 638"/>
                  <a:gd name="T9" fmla="*/ 1 h 538"/>
                  <a:gd name="T10" fmla="*/ 1 w 638"/>
                  <a:gd name="T11" fmla="*/ 1 h 538"/>
                  <a:gd name="T12" fmla="*/ 1 w 638"/>
                  <a:gd name="T13" fmla="*/ 1 h 538"/>
                  <a:gd name="T14" fmla="*/ 1 w 638"/>
                  <a:gd name="T15" fmla="*/ 1 h 538"/>
                  <a:gd name="T16" fmla="*/ 1 w 638"/>
                  <a:gd name="T17" fmla="*/ 1 h 538"/>
                  <a:gd name="T18" fmla="*/ 1 w 638"/>
                  <a:gd name="T19" fmla="*/ 1 h 538"/>
                  <a:gd name="T20" fmla="*/ 1 w 638"/>
                  <a:gd name="T21" fmla="*/ 1 h 538"/>
                  <a:gd name="T22" fmla="*/ 1 w 638"/>
                  <a:gd name="T23" fmla="*/ 1 h 538"/>
                  <a:gd name="T24" fmla="*/ 1 w 638"/>
                  <a:gd name="T25" fmla="*/ 1 h 538"/>
                  <a:gd name="T26" fmla="*/ 1 w 638"/>
                  <a:gd name="T27" fmla="*/ 1 h 538"/>
                  <a:gd name="T28" fmla="*/ 1 w 638"/>
                  <a:gd name="T29" fmla="*/ 1 h 538"/>
                  <a:gd name="T30" fmla="*/ 1 w 638"/>
                  <a:gd name="T31" fmla="*/ 1 h 538"/>
                  <a:gd name="T32" fmla="*/ 1 w 638"/>
                  <a:gd name="T33" fmla="*/ 1 h 538"/>
                  <a:gd name="T34" fmla="*/ 1 w 638"/>
                  <a:gd name="T35" fmla="*/ 1 h 538"/>
                  <a:gd name="T36" fmla="*/ 1 w 638"/>
                  <a:gd name="T37" fmla="*/ 1 h 538"/>
                  <a:gd name="T38" fmla="*/ 1 w 638"/>
                  <a:gd name="T39" fmla="*/ 1 h 538"/>
                  <a:gd name="T40" fmla="*/ 1 w 638"/>
                  <a:gd name="T41" fmla="*/ 1 h 538"/>
                  <a:gd name="T42" fmla="*/ 1 w 638"/>
                  <a:gd name="T43" fmla="*/ 1 h 538"/>
                  <a:gd name="T44" fmla="*/ 1 w 638"/>
                  <a:gd name="T45" fmla="*/ 1 h 538"/>
                  <a:gd name="T46" fmla="*/ 1 w 638"/>
                  <a:gd name="T47" fmla="*/ 1 h 538"/>
                  <a:gd name="T48" fmla="*/ 1 w 638"/>
                  <a:gd name="T49" fmla="*/ 1 h 538"/>
                  <a:gd name="T50" fmla="*/ 1 w 638"/>
                  <a:gd name="T51" fmla="*/ 1 h 538"/>
                  <a:gd name="T52" fmla="*/ 1 w 638"/>
                  <a:gd name="T53" fmla="*/ 1 h 538"/>
                  <a:gd name="T54" fmla="*/ 1 w 638"/>
                  <a:gd name="T55" fmla="*/ 1 h 538"/>
                  <a:gd name="T56" fmla="*/ 1 w 638"/>
                  <a:gd name="T57" fmla="*/ 1 h 538"/>
                  <a:gd name="T58" fmla="*/ 1 w 638"/>
                  <a:gd name="T59" fmla="*/ 1 h 538"/>
                  <a:gd name="T60" fmla="*/ 1 w 638"/>
                  <a:gd name="T61" fmla="*/ 1 h 538"/>
                  <a:gd name="T62" fmla="*/ 1 w 638"/>
                  <a:gd name="T63" fmla="*/ 1 h 538"/>
                  <a:gd name="T64" fmla="*/ 1 w 638"/>
                  <a:gd name="T65" fmla="*/ 1 h 538"/>
                  <a:gd name="T66" fmla="*/ 1 w 638"/>
                  <a:gd name="T67" fmla="*/ 1 h 538"/>
                  <a:gd name="T68" fmla="*/ 1 w 638"/>
                  <a:gd name="T69" fmla="*/ 1 h 538"/>
                  <a:gd name="T70" fmla="*/ 1 w 638"/>
                  <a:gd name="T71" fmla="*/ 1 h 538"/>
                  <a:gd name="T72" fmla="*/ 1 w 638"/>
                  <a:gd name="T73" fmla="*/ 0 h 5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8"/>
                  <a:gd name="T112" fmla="*/ 0 h 538"/>
                  <a:gd name="T113" fmla="*/ 638 w 638"/>
                  <a:gd name="T114" fmla="*/ 538 h 5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8" h="538">
                    <a:moveTo>
                      <a:pt x="1" y="0"/>
                    </a:moveTo>
                    <a:lnTo>
                      <a:pt x="1" y="0"/>
                    </a:lnTo>
                    <a:lnTo>
                      <a:pt x="0" y="47"/>
                    </a:lnTo>
                    <a:lnTo>
                      <a:pt x="8" y="92"/>
                    </a:lnTo>
                    <a:lnTo>
                      <a:pt x="24" y="138"/>
                    </a:lnTo>
                    <a:lnTo>
                      <a:pt x="49" y="182"/>
                    </a:lnTo>
                    <a:lnTo>
                      <a:pt x="79" y="225"/>
                    </a:lnTo>
                    <a:lnTo>
                      <a:pt x="115" y="267"/>
                    </a:lnTo>
                    <a:lnTo>
                      <a:pt x="156" y="304"/>
                    </a:lnTo>
                    <a:lnTo>
                      <a:pt x="202" y="342"/>
                    </a:lnTo>
                    <a:lnTo>
                      <a:pt x="252" y="377"/>
                    </a:lnTo>
                    <a:lnTo>
                      <a:pt x="303" y="411"/>
                    </a:lnTo>
                    <a:lnTo>
                      <a:pt x="357" y="440"/>
                    </a:lnTo>
                    <a:lnTo>
                      <a:pt x="412" y="467"/>
                    </a:lnTo>
                    <a:lnTo>
                      <a:pt x="468" y="490"/>
                    </a:lnTo>
                    <a:lnTo>
                      <a:pt x="523" y="510"/>
                    </a:lnTo>
                    <a:lnTo>
                      <a:pt x="579" y="526"/>
                    </a:lnTo>
                    <a:lnTo>
                      <a:pt x="633" y="538"/>
                    </a:lnTo>
                    <a:lnTo>
                      <a:pt x="638" y="506"/>
                    </a:lnTo>
                    <a:lnTo>
                      <a:pt x="587" y="494"/>
                    </a:lnTo>
                    <a:lnTo>
                      <a:pt x="533" y="478"/>
                    </a:lnTo>
                    <a:lnTo>
                      <a:pt x="478" y="460"/>
                    </a:lnTo>
                    <a:lnTo>
                      <a:pt x="425" y="437"/>
                    </a:lnTo>
                    <a:lnTo>
                      <a:pt x="370" y="411"/>
                    </a:lnTo>
                    <a:lnTo>
                      <a:pt x="318" y="381"/>
                    </a:lnTo>
                    <a:lnTo>
                      <a:pt x="267" y="350"/>
                    </a:lnTo>
                    <a:lnTo>
                      <a:pt x="220" y="315"/>
                    </a:lnTo>
                    <a:lnTo>
                      <a:pt x="176" y="280"/>
                    </a:lnTo>
                    <a:lnTo>
                      <a:pt x="136" y="243"/>
                    </a:lnTo>
                    <a:lnTo>
                      <a:pt x="102" y="204"/>
                    </a:lnTo>
                    <a:lnTo>
                      <a:pt x="74" y="164"/>
                    </a:lnTo>
                    <a:lnTo>
                      <a:pt x="52" y="125"/>
                    </a:lnTo>
                    <a:lnTo>
                      <a:pt x="38" y="84"/>
                    </a:lnTo>
                    <a:lnTo>
                      <a:pt x="31" y="44"/>
                    </a:lnTo>
                    <a:lnTo>
                      <a:pt x="32" y="5"/>
                    </a:lnTo>
                    <a:lnTo>
                      <a:pt x="1" y="0"/>
                    </a:lnTo>
                    <a:close/>
                  </a:path>
                </a:pathLst>
              </a:custGeom>
              <a:solidFill>
                <a:srgbClr val="000000"/>
              </a:solidFill>
              <a:ln w="9525">
                <a:noFill/>
                <a:round/>
              </a:ln>
            </p:spPr>
            <p:txBody>
              <a:bodyPr/>
              <a:lstStyle/>
              <a:p>
                <a:endParaRPr lang="zh-CN" altLang="en-US"/>
              </a:p>
            </p:txBody>
          </p:sp>
          <p:sp>
            <p:nvSpPr>
              <p:cNvPr id="32951" name="Freeform 1200"/>
              <p:cNvSpPr/>
              <p:nvPr/>
            </p:nvSpPr>
            <p:spPr bwMode="auto">
              <a:xfrm>
                <a:off x="4179" y="2060"/>
                <a:ext cx="224" cy="91"/>
              </a:xfrm>
              <a:custGeom>
                <a:avLst/>
                <a:gdLst>
                  <a:gd name="T0" fmla="*/ 1 w 448"/>
                  <a:gd name="T1" fmla="*/ 1 h 182"/>
                  <a:gd name="T2" fmla="*/ 1 w 448"/>
                  <a:gd name="T3" fmla="*/ 1 h 182"/>
                  <a:gd name="T4" fmla="*/ 1 w 448"/>
                  <a:gd name="T5" fmla="*/ 1 h 182"/>
                  <a:gd name="T6" fmla="*/ 0 w 448"/>
                  <a:gd name="T7" fmla="*/ 1 h 182"/>
                  <a:gd name="T8" fmla="*/ 1 w 448"/>
                  <a:gd name="T9" fmla="*/ 1 h 182"/>
                  <a:gd name="T10" fmla="*/ 1 w 448"/>
                  <a:gd name="T11" fmla="*/ 1 h 182"/>
                  <a:gd name="T12" fmla="*/ 1 w 448"/>
                  <a:gd name="T13" fmla="*/ 1 h 182"/>
                  <a:gd name="T14" fmla="*/ 1 w 448"/>
                  <a:gd name="T15" fmla="*/ 1 h 182"/>
                  <a:gd name="T16" fmla="*/ 1 w 448"/>
                  <a:gd name="T17" fmla="*/ 1 h 182"/>
                  <a:gd name="T18" fmla="*/ 1 w 448"/>
                  <a:gd name="T19" fmla="*/ 1 h 182"/>
                  <a:gd name="T20" fmla="*/ 1 w 448"/>
                  <a:gd name="T21" fmla="*/ 1 h 182"/>
                  <a:gd name="T22" fmla="*/ 1 w 448"/>
                  <a:gd name="T23" fmla="*/ 1 h 182"/>
                  <a:gd name="T24" fmla="*/ 1 w 448"/>
                  <a:gd name="T25" fmla="*/ 1 h 182"/>
                  <a:gd name="T26" fmla="*/ 1 w 448"/>
                  <a:gd name="T27" fmla="*/ 1 h 182"/>
                  <a:gd name="T28" fmla="*/ 1 w 448"/>
                  <a:gd name="T29" fmla="*/ 1 h 182"/>
                  <a:gd name="T30" fmla="*/ 1 w 448"/>
                  <a:gd name="T31" fmla="*/ 1 h 182"/>
                  <a:gd name="T32" fmla="*/ 1 w 448"/>
                  <a:gd name="T33" fmla="*/ 1 h 182"/>
                  <a:gd name="T34" fmla="*/ 1 w 448"/>
                  <a:gd name="T35" fmla="*/ 1 h 182"/>
                  <a:gd name="T36" fmla="*/ 1 w 448"/>
                  <a:gd name="T37" fmla="*/ 1 h 182"/>
                  <a:gd name="T38" fmla="*/ 1 w 448"/>
                  <a:gd name="T39" fmla="*/ 1 h 182"/>
                  <a:gd name="T40" fmla="*/ 1 w 448"/>
                  <a:gd name="T41" fmla="*/ 1 h 182"/>
                  <a:gd name="T42" fmla="*/ 1 w 448"/>
                  <a:gd name="T43" fmla="*/ 1 h 182"/>
                  <a:gd name="T44" fmla="*/ 1 w 448"/>
                  <a:gd name="T45" fmla="*/ 1 h 182"/>
                  <a:gd name="T46" fmla="*/ 1 w 448"/>
                  <a:gd name="T47" fmla="*/ 1 h 182"/>
                  <a:gd name="T48" fmla="*/ 1 w 448"/>
                  <a:gd name="T49" fmla="*/ 1 h 182"/>
                  <a:gd name="T50" fmla="*/ 1 w 448"/>
                  <a:gd name="T51" fmla="*/ 1 h 182"/>
                  <a:gd name="T52" fmla="*/ 1 w 448"/>
                  <a:gd name="T53" fmla="*/ 1 h 182"/>
                  <a:gd name="T54" fmla="*/ 1 w 448"/>
                  <a:gd name="T55" fmla="*/ 1 h 182"/>
                  <a:gd name="T56" fmla="*/ 1 w 448"/>
                  <a:gd name="T57" fmla="*/ 1 h 182"/>
                  <a:gd name="T58" fmla="*/ 1 w 448"/>
                  <a:gd name="T59" fmla="*/ 1 h 182"/>
                  <a:gd name="T60" fmla="*/ 1 w 448"/>
                  <a:gd name="T61" fmla="*/ 1 h 182"/>
                  <a:gd name="T62" fmla="*/ 1 w 448"/>
                  <a:gd name="T63" fmla="*/ 1 h 182"/>
                  <a:gd name="T64" fmla="*/ 1 w 448"/>
                  <a:gd name="T65" fmla="*/ 1 h 182"/>
                  <a:gd name="T66" fmla="*/ 1 w 448"/>
                  <a:gd name="T67" fmla="*/ 0 h 182"/>
                  <a:gd name="T68" fmla="*/ 1 w 448"/>
                  <a:gd name="T69" fmla="*/ 1 h 182"/>
                  <a:gd name="T70" fmla="*/ 1 w 448"/>
                  <a:gd name="T71" fmla="*/ 1 h 182"/>
                  <a:gd name="T72" fmla="*/ 1 w 448"/>
                  <a:gd name="T73" fmla="*/ 1 h 182"/>
                  <a:gd name="T74" fmla="*/ 1 w 448"/>
                  <a:gd name="T75" fmla="*/ 1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8"/>
                  <a:gd name="T115" fmla="*/ 0 h 182"/>
                  <a:gd name="T116" fmla="*/ 448 w 448"/>
                  <a:gd name="T117" fmla="*/ 182 h 1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8" h="182">
                    <a:moveTo>
                      <a:pt x="28" y="40"/>
                    </a:moveTo>
                    <a:lnTo>
                      <a:pt x="22" y="43"/>
                    </a:lnTo>
                    <a:lnTo>
                      <a:pt x="17" y="48"/>
                    </a:lnTo>
                    <a:lnTo>
                      <a:pt x="12" y="53"/>
                    </a:lnTo>
                    <a:lnTo>
                      <a:pt x="8" y="60"/>
                    </a:lnTo>
                    <a:lnTo>
                      <a:pt x="4" y="67"/>
                    </a:lnTo>
                    <a:lnTo>
                      <a:pt x="1" y="73"/>
                    </a:lnTo>
                    <a:lnTo>
                      <a:pt x="0" y="80"/>
                    </a:lnTo>
                    <a:lnTo>
                      <a:pt x="1" y="87"/>
                    </a:lnTo>
                    <a:lnTo>
                      <a:pt x="4" y="94"/>
                    </a:lnTo>
                    <a:lnTo>
                      <a:pt x="8" y="100"/>
                    </a:lnTo>
                    <a:lnTo>
                      <a:pt x="13" y="106"/>
                    </a:lnTo>
                    <a:lnTo>
                      <a:pt x="18" y="111"/>
                    </a:lnTo>
                    <a:lnTo>
                      <a:pt x="26" y="115"/>
                    </a:lnTo>
                    <a:lnTo>
                      <a:pt x="32" y="118"/>
                    </a:lnTo>
                    <a:lnTo>
                      <a:pt x="40" y="119"/>
                    </a:lnTo>
                    <a:lnTo>
                      <a:pt x="46" y="119"/>
                    </a:lnTo>
                    <a:lnTo>
                      <a:pt x="69" y="115"/>
                    </a:lnTo>
                    <a:lnTo>
                      <a:pt x="94" y="108"/>
                    </a:lnTo>
                    <a:lnTo>
                      <a:pt x="117" y="100"/>
                    </a:lnTo>
                    <a:lnTo>
                      <a:pt x="141" y="92"/>
                    </a:lnTo>
                    <a:lnTo>
                      <a:pt x="165" y="84"/>
                    </a:lnTo>
                    <a:lnTo>
                      <a:pt x="188" y="76"/>
                    </a:lnTo>
                    <a:lnTo>
                      <a:pt x="213" y="69"/>
                    </a:lnTo>
                    <a:lnTo>
                      <a:pt x="236" y="64"/>
                    </a:lnTo>
                    <a:lnTo>
                      <a:pt x="243" y="63"/>
                    </a:lnTo>
                    <a:lnTo>
                      <a:pt x="252" y="63"/>
                    </a:lnTo>
                    <a:lnTo>
                      <a:pt x="260" y="61"/>
                    </a:lnTo>
                    <a:lnTo>
                      <a:pt x="269" y="61"/>
                    </a:lnTo>
                    <a:lnTo>
                      <a:pt x="277" y="63"/>
                    </a:lnTo>
                    <a:lnTo>
                      <a:pt x="284" y="64"/>
                    </a:lnTo>
                    <a:lnTo>
                      <a:pt x="292" y="68"/>
                    </a:lnTo>
                    <a:lnTo>
                      <a:pt x="298" y="72"/>
                    </a:lnTo>
                    <a:lnTo>
                      <a:pt x="311" y="83"/>
                    </a:lnTo>
                    <a:lnTo>
                      <a:pt x="324" y="96"/>
                    </a:lnTo>
                    <a:lnTo>
                      <a:pt x="339" y="111"/>
                    </a:lnTo>
                    <a:lnTo>
                      <a:pt x="355" y="126"/>
                    </a:lnTo>
                    <a:lnTo>
                      <a:pt x="370" y="141"/>
                    </a:lnTo>
                    <a:lnTo>
                      <a:pt x="385" y="154"/>
                    </a:lnTo>
                    <a:lnTo>
                      <a:pt x="399" y="167"/>
                    </a:lnTo>
                    <a:lnTo>
                      <a:pt x="412" y="180"/>
                    </a:lnTo>
                    <a:lnTo>
                      <a:pt x="418" y="182"/>
                    </a:lnTo>
                    <a:lnTo>
                      <a:pt x="429" y="182"/>
                    </a:lnTo>
                    <a:lnTo>
                      <a:pt x="438" y="180"/>
                    </a:lnTo>
                    <a:lnTo>
                      <a:pt x="443" y="174"/>
                    </a:lnTo>
                    <a:lnTo>
                      <a:pt x="445" y="167"/>
                    </a:lnTo>
                    <a:lnTo>
                      <a:pt x="447" y="159"/>
                    </a:lnTo>
                    <a:lnTo>
                      <a:pt x="448" y="151"/>
                    </a:lnTo>
                    <a:lnTo>
                      <a:pt x="448" y="143"/>
                    </a:lnTo>
                    <a:lnTo>
                      <a:pt x="447" y="135"/>
                    </a:lnTo>
                    <a:lnTo>
                      <a:pt x="445" y="127"/>
                    </a:lnTo>
                    <a:lnTo>
                      <a:pt x="443" y="120"/>
                    </a:lnTo>
                    <a:lnTo>
                      <a:pt x="440" y="115"/>
                    </a:lnTo>
                    <a:lnTo>
                      <a:pt x="431" y="103"/>
                    </a:lnTo>
                    <a:lnTo>
                      <a:pt x="418" y="90"/>
                    </a:lnTo>
                    <a:lnTo>
                      <a:pt x="404" y="76"/>
                    </a:lnTo>
                    <a:lnTo>
                      <a:pt x="388" y="63"/>
                    </a:lnTo>
                    <a:lnTo>
                      <a:pt x="372" y="49"/>
                    </a:lnTo>
                    <a:lnTo>
                      <a:pt x="356" y="37"/>
                    </a:lnTo>
                    <a:lnTo>
                      <a:pt x="342" y="26"/>
                    </a:lnTo>
                    <a:lnTo>
                      <a:pt x="330" y="18"/>
                    </a:lnTo>
                    <a:lnTo>
                      <a:pt x="321" y="13"/>
                    </a:lnTo>
                    <a:lnTo>
                      <a:pt x="310" y="9"/>
                    </a:lnTo>
                    <a:lnTo>
                      <a:pt x="296" y="5"/>
                    </a:lnTo>
                    <a:lnTo>
                      <a:pt x="280" y="2"/>
                    </a:lnTo>
                    <a:lnTo>
                      <a:pt x="265" y="1"/>
                    </a:lnTo>
                    <a:lnTo>
                      <a:pt x="251" y="0"/>
                    </a:lnTo>
                    <a:lnTo>
                      <a:pt x="238" y="0"/>
                    </a:lnTo>
                    <a:lnTo>
                      <a:pt x="228" y="0"/>
                    </a:lnTo>
                    <a:lnTo>
                      <a:pt x="200" y="2"/>
                    </a:lnTo>
                    <a:lnTo>
                      <a:pt x="174" y="6"/>
                    </a:lnTo>
                    <a:lnTo>
                      <a:pt x="150" y="9"/>
                    </a:lnTo>
                    <a:lnTo>
                      <a:pt x="127" y="13"/>
                    </a:lnTo>
                    <a:lnTo>
                      <a:pt x="104" y="18"/>
                    </a:lnTo>
                    <a:lnTo>
                      <a:pt x="80" y="24"/>
                    </a:lnTo>
                    <a:lnTo>
                      <a:pt x="55" y="31"/>
                    </a:lnTo>
                    <a:lnTo>
                      <a:pt x="28" y="40"/>
                    </a:lnTo>
                    <a:close/>
                  </a:path>
                </a:pathLst>
              </a:custGeom>
              <a:solidFill>
                <a:srgbClr val="99FFFF"/>
              </a:solidFill>
              <a:ln w="9525">
                <a:noFill/>
                <a:round/>
              </a:ln>
            </p:spPr>
            <p:txBody>
              <a:bodyPr/>
              <a:lstStyle/>
              <a:p>
                <a:endParaRPr lang="zh-CN" altLang="en-US"/>
              </a:p>
            </p:txBody>
          </p:sp>
          <p:sp>
            <p:nvSpPr>
              <p:cNvPr id="32952" name="Freeform 1201"/>
              <p:cNvSpPr/>
              <p:nvPr/>
            </p:nvSpPr>
            <p:spPr bwMode="auto">
              <a:xfrm>
                <a:off x="4175" y="2076"/>
                <a:ext cx="19" cy="29"/>
              </a:xfrm>
              <a:custGeom>
                <a:avLst/>
                <a:gdLst>
                  <a:gd name="T0" fmla="*/ 1 w 38"/>
                  <a:gd name="T1" fmla="*/ 1 h 58"/>
                  <a:gd name="T2" fmla="*/ 1 w 38"/>
                  <a:gd name="T3" fmla="*/ 1 h 58"/>
                  <a:gd name="T4" fmla="*/ 1 w 38"/>
                  <a:gd name="T5" fmla="*/ 1 h 58"/>
                  <a:gd name="T6" fmla="*/ 1 w 38"/>
                  <a:gd name="T7" fmla="*/ 1 h 58"/>
                  <a:gd name="T8" fmla="*/ 1 w 38"/>
                  <a:gd name="T9" fmla="*/ 1 h 58"/>
                  <a:gd name="T10" fmla="*/ 1 w 38"/>
                  <a:gd name="T11" fmla="*/ 1 h 58"/>
                  <a:gd name="T12" fmla="*/ 1 w 38"/>
                  <a:gd name="T13" fmla="*/ 1 h 58"/>
                  <a:gd name="T14" fmla="*/ 1 w 38"/>
                  <a:gd name="T15" fmla="*/ 1 h 58"/>
                  <a:gd name="T16" fmla="*/ 1 w 38"/>
                  <a:gd name="T17" fmla="*/ 1 h 58"/>
                  <a:gd name="T18" fmla="*/ 1 w 38"/>
                  <a:gd name="T19" fmla="*/ 1 h 58"/>
                  <a:gd name="T20" fmla="*/ 1 w 38"/>
                  <a:gd name="T21" fmla="*/ 0 h 58"/>
                  <a:gd name="T22" fmla="*/ 1 w 38"/>
                  <a:gd name="T23" fmla="*/ 1 h 58"/>
                  <a:gd name="T24" fmla="*/ 1 w 38"/>
                  <a:gd name="T25" fmla="*/ 1 h 58"/>
                  <a:gd name="T26" fmla="*/ 1 w 38"/>
                  <a:gd name="T27" fmla="*/ 1 h 58"/>
                  <a:gd name="T28" fmla="*/ 1 w 38"/>
                  <a:gd name="T29" fmla="*/ 1 h 58"/>
                  <a:gd name="T30" fmla="*/ 1 w 38"/>
                  <a:gd name="T31" fmla="*/ 1 h 58"/>
                  <a:gd name="T32" fmla="*/ 1 w 38"/>
                  <a:gd name="T33" fmla="*/ 1 h 58"/>
                  <a:gd name="T34" fmla="*/ 0 w 38"/>
                  <a:gd name="T35" fmla="*/ 1 h 58"/>
                  <a:gd name="T36" fmla="*/ 1 w 38"/>
                  <a:gd name="T37" fmla="*/ 1 h 58"/>
                  <a:gd name="T38" fmla="*/ 1 w 38"/>
                  <a:gd name="T39" fmla="*/ 1 h 58"/>
                  <a:gd name="T40" fmla="*/ 1 w 38"/>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58"/>
                  <a:gd name="T65" fmla="*/ 38 w 38"/>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58">
                    <a:moveTo>
                      <a:pt x="16" y="54"/>
                    </a:moveTo>
                    <a:lnTo>
                      <a:pt x="16" y="52"/>
                    </a:lnTo>
                    <a:lnTo>
                      <a:pt x="15" y="48"/>
                    </a:lnTo>
                    <a:lnTo>
                      <a:pt x="16" y="44"/>
                    </a:lnTo>
                    <a:lnTo>
                      <a:pt x="17" y="39"/>
                    </a:lnTo>
                    <a:lnTo>
                      <a:pt x="21" y="32"/>
                    </a:lnTo>
                    <a:lnTo>
                      <a:pt x="25" y="27"/>
                    </a:lnTo>
                    <a:lnTo>
                      <a:pt x="29" y="21"/>
                    </a:lnTo>
                    <a:lnTo>
                      <a:pt x="33" y="17"/>
                    </a:lnTo>
                    <a:lnTo>
                      <a:pt x="38" y="16"/>
                    </a:lnTo>
                    <a:lnTo>
                      <a:pt x="33" y="0"/>
                    </a:lnTo>
                    <a:lnTo>
                      <a:pt x="25" y="4"/>
                    </a:lnTo>
                    <a:lnTo>
                      <a:pt x="19" y="11"/>
                    </a:lnTo>
                    <a:lnTo>
                      <a:pt x="12" y="16"/>
                    </a:lnTo>
                    <a:lnTo>
                      <a:pt x="8" y="24"/>
                    </a:lnTo>
                    <a:lnTo>
                      <a:pt x="5" y="31"/>
                    </a:lnTo>
                    <a:lnTo>
                      <a:pt x="1" y="39"/>
                    </a:lnTo>
                    <a:lnTo>
                      <a:pt x="0" y="48"/>
                    </a:lnTo>
                    <a:lnTo>
                      <a:pt x="1" y="58"/>
                    </a:lnTo>
                    <a:lnTo>
                      <a:pt x="1" y="56"/>
                    </a:lnTo>
                    <a:lnTo>
                      <a:pt x="16" y="54"/>
                    </a:lnTo>
                    <a:close/>
                  </a:path>
                </a:pathLst>
              </a:custGeom>
              <a:solidFill>
                <a:srgbClr val="000000"/>
              </a:solidFill>
              <a:ln w="9525">
                <a:noFill/>
                <a:round/>
              </a:ln>
            </p:spPr>
            <p:txBody>
              <a:bodyPr/>
              <a:lstStyle/>
              <a:p>
                <a:endParaRPr lang="zh-CN" altLang="en-US"/>
              </a:p>
            </p:txBody>
          </p:sp>
          <p:sp>
            <p:nvSpPr>
              <p:cNvPr id="32953" name="Freeform 1202"/>
              <p:cNvSpPr/>
              <p:nvPr/>
            </p:nvSpPr>
            <p:spPr bwMode="auto">
              <a:xfrm>
                <a:off x="4176" y="2103"/>
                <a:ext cx="27" cy="21"/>
              </a:xfrm>
              <a:custGeom>
                <a:avLst/>
                <a:gdLst>
                  <a:gd name="T0" fmla="*/ 1 w 54"/>
                  <a:gd name="T1" fmla="*/ 1 h 41"/>
                  <a:gd name="T2" fmla="*/ 1 w 54"/>
                  <a:gd name="T3" fmla="*/ 1 h 41"/>
                  <a:gd name="T4" fmla="*/ 1 w 54"/>
                  <a:gd name="T5" fmla="*/ 1 h 41"/>
                  <a:gd name="T6" fmla="*/ 1 w 54"/>
                  <a:gd name="T7" fmla="*/ 1 h 41"/>
                  <a:gd name="T8" fmla="*/ 1 w 54"/>
                  <a:gd name="T9" fmla="*/ 1 h 41"/>
                  <a:gd name="T10" fmla="*/ 1 w 54"/>
                  <a:gd name="T11" fmla="*/ 1 h 41"/>
                  <a:gd name="T12" fmla="*/ 1 w 54"/>
                  <a:gd name="T13" fmla="*/ 1 h 41"/>
                  <a:gd name="T14" fmla="*/ 1 w 54"/>
                  <a:gd name="T15" fmla="*/ 1 h 41"/>
                  <a:gd name="T16" fmla="*/ 1 w 54"/>
                  <a:gd name="T17" fmla="*/ 1 h 41"/>
                  <a:gd name="T18" fmla="*/ 1 w 54"/>
                  <a:gd name="T19" fmla="*/ 0 h 41"/>
                  <a:gd name="T20" fmla="*/ 0 w 54"/>
                  <a:gd name="T21" fmla="*/ 1 h 41"/>
                  <a:gd name="T22" fmla="*/ 1 w 54"/>
                  <a:gd name="T23" fmla="*/ 1 h 41"/>
                  <a:gd name="T24" fmla="*/ 1 w 54"/>
                  <a:gd name="T25" fmla="*/ 1 h 41"/>
                  <a:gd name="T26" fmla="*/ 1 w 54"/>
                  <a:gd name="T27" fmla="*/ 1 h 41"/>
                  <a:gd name="T28" fmla="*/ 1 w 54"/>
                  <a:gd name="T29" fmla="*/ 1 h 41"/>
                  <a:gd name="T30" fmla="*/ 1 w 54"/>
                  <a:gd name="T31" fmla="*/ 1 h 41"/>
                  <a:gd name="T32" fmla="*/ 1 w 54"/>
                  <a:gd name="T33" fmla="*/ 1 h 41"/>
                  <a:gd name="T34" fmla="*/ 1 w 54"/>
                  <a:gd name="T35" fmla="*/ 1 h 41"/>
                  <a:gd name="T36" fmla="*/ 1 w 54"/>
                  <a:gd name="T37" fmla="*/ 1 h 41"/>
                  <a:gd name="T38" fmla="*/ 1 w 54"/>
                  <a:gd name="T39" fmla="*/ 1 h 41"/>
                  <a:gd name="T40" fmla="*/ 1 w 54"/>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1"/>
                  <a:gd name="T65" fmla="*/ 54 w 5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1">
                    <a:moveTo>
                      <a:pt x="51" y="25"/>
                    </a:moveTo>
                    <a:lnTo>
                      <a:pt x="51" y="25"/>
                    </a:lnTo>
                    <a:lnTo>
                      <a:pt x="47" y="25"/>
                    </a:lnTo>
                    <a:lnTo>
                      <a:pt x="41" y="24"/>
                    </a:lnTo>
                    <a:lnTo>
                      <a:pt x="34" y="22"/>
                    </a:lnTo>
                    <a:lnTo>
                      <a:pt x="28" y="18"/>
                    </a:lnTo>
                    <a:lnTo>
                      <a:pt x="24" y="14"/>
                    </a:lnTo>
                    <a:lnTo>
                      <a:pt x="20" y="9"/>
                    </a:lnTo>
                    <a:lnTo>
                      <a:pt x="16" y="4"/>
                    </a:lnTo>
                    <a:lnTo>
                      <a:pt x="15" y="0"/>
                    </a:lnTo>
                    <a:lnTo>
                      <a:pt x="0" y="2"/>
                    </a:lnTo>
                    <a:lnTo>
                      <a:pt x="4" y="12"/>
                    </a:lnTo>
                    <a:lnTo>
                      <a:pt x="7" y="20"/>
                    </a:lnTo>
                    <a:lnTo>
                      <a:pt x="14" y="25"/>
                    </a:lnTo>
                    <a:lnTo>
                      <a:pt x="20" y="32"/>
                    </a:lnTo>
                    <a:lnTo>
                      <a:pt x="29" y="36"/>
                    </a:lnTo>
                    <a:lnTo>
                      <a:pt x="36" y="40"/>
                    </a:lnTo>
                    <a:lnTo>
                      <a:pt x="45" y="41"/>
                    </a:lnTo>
                    <a:lnTo>
                      <a:pt x="54" y="41"/>
                    </a:lnTo>
                    <a:lnTo>
                      <a:pt x="51" y="25"/>
                    </a:lnTo>
                    <a:close/>
                  </a:path>
                </a:pathLst>
              </a:custGeom>
              <a:solidFill>
                <a:srgbClr val="000000"/>
              </a:solidFill>
              <a:ln w="9525">
                <a:noFill/>
                <a:round/>
              </a:ln>
            </p:spPr>
            <p:txBody>
              <a:bodyPr/>
              <a:lstStyle/>
              <a:p>
                <a:endParaRPr lang="zh-CN" altLang="en-US"/>
              </a:p>
            </p:txBody>
          </p:sp>
          <p:sp>
            <p:nvSpPr>
              <p:cNvPr id="32954" name="Freeform 1203"/>
              <p:cNvSpPr/>
              <p:nvPr/>
            </p:nvSpPr>
            <p:spPr bwMode="auto">
              <a:xfrm>
                <a:off x="4201" y="2088"/>
                <a:ext cx="96" cy="36"/>
              </a:xfrm>
              <a:custGeom>
                <a:avLst/>
                <a:gdLst>
                  <a:gd name="T0" fmla="*/ 1 w 192"/>
                  <a:gd name="T1" fmla="*/ 0 h 71"/>
                  <a:gd name="T2" fmla="*/ 1 w 192"/>
                  <a:gd name="T3" fmla="*/ 0 h 71"/>
                  <a:gd name="T4" fmla="*/ 1 w 192"/>
                  <a:gd name="T5" fmla="*/ 1 h 71"/>
                  <a:gd name="T6" fmla="*/ 1 w 192"/>
                  <a:gd name="T7" fmla="*/ 1 h 71"/>
                  <a:gd name="T8" fmla="*/ 1 w 192"/>
                  <a:gd name="T9" fmla="*/ 1 h 71"/>
                  <a:gd name="T10" fmla="*/ 1 w 192"/>
                  <a:gd name="T11" fmla="*/ 1 h 71"/>
                  <a:gd name="T12" fmla="*/ 1 w 192"/>
                  <a:gd name="T13" fmla="*/ 1 h 71"/>
                  <a:gd name="T14" fmla="*/ 1 w 192"/>
                  <a:gd name="T15" fmla="*/ 1 h 71"/>
                  <a:gd name="T16" fmla="*/ 1 w 192"/>
                  <a:gd name="T17" fmla="*/ 1 h 71"/>
                  <a:gd name="T18" fmla="*/ 0 w 192"/>
                  <a:gd name="T19" fmla="*/ 1 h 71"/>
                  <a:gd name="T20" fmla="*/ 1 w 192"/>
                  <a:gd name="T21" fmla="*/ 1 h 71"/>
                  <a:gd name="T22" fmla="*/ 1 w 192"/>
                  <a:gd name="T23" fmla="*/ 1 h 71"/>
                  <a:gd name="T24" fmla="*/ 1 w 192"/>
                  <a:gd name="T25" fmla="*/ 1 h 71"/>
                  <a:gd name="T26" fmla="*/ 1 w 192"/>
                  <a:gd name="T27" fmla="*/ 1 h 71"/>
                  <a:gd name="T28" fmla="*/ 1 w 192"/>
                  <a:gd name="T29" fmla="*/ 1 h 71"/>
                  <a:gd name="T30" fmla="*/ 1 w 192"/>
                  <a:gd name="T31" fmla="*/ 1 h 71"/>
                  <a:gd name="T32" fmla="*/ 1 w 192"/>
                  <a:gd name="T33" fmla="*/ 1 h 71"/>
                  <a:gd name="T34" fmla="*/ 1 w 192"/>
                  <a:gd name="T35" fmla="*/ 1 h 71"/>
                  <a:gd name="T36" fmla="*/ 1 w 192"/>
                  <a:gd name="T37" fmla="*/ 1 h 71"/>
                  <a:gd name="T38" fmla="*/ 1 w 192"/>
                  <a:gd name="T39" fmla="*/ 1 h 71"/>
                  <a:gd name="T40" fmla="*/ 1 w 192"/>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71"/>
                  <a:gd name="T65" fmla="*/ 192 w 192"/>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71">
                    <a:moveTo>
                      <a:pt x="189" y="0"/>
                    </a:moveTo>
                    <a:lnTo>
                      <a:pt x="189" y="0"/>
                    </a:lnTo>
                    <a:lnTo>
                      <a:pt x="166" y="5"/>
                    </a:lnTo>
                    <a:lnTo>
                      <a:pt x="141" y="12"/>
                    </a:lnTo>
                    <a:lnTo>
                      <a:pt x="118" y="20"/>
                    </a:lnTo>
                    <a:lnTo>
                      <a:pt x="93" y="28"/>
                    </a:lnTo>
                    <a:lnTo>
                      <a:pt x="69" y="36"/>
                    </a:lnTo>
                    <a:lnTo>
                      <a:pt x="46" y="44"/>
                    </a:lnTo>
                    <a:lnTo>
                      <a:pt x="23" y="51"/>
                    </a:lnTo>
                    <a:lnTo>
                      <a:pt x="0" y="55"/>
                    </a:lnTo>
                    <a:lnTo>
                      <a:pt x="3" y="71"/>
                    </a:lnTo>
                    <a:lnTo>
                      <a:pt x="26" y="67"/>
                    </a:lnTo>
                    <a:lnTo>
                      <a:pt x="51" y="60"/>
                    </a:lnTo>
                    <a:lnTo>
                      <a:pt x="74" y="52"/>
                    </a:lnTo>
                    <a:lnTo>
                      <a:pt x="98" y="44"/>
                    </a:lnTo>
                    <a:lnTo>
                      <a:pt x="123" y="36"/>
                    </a:lnTo>
                    <a:lnTo>
                      <a:pt x="146" y="28"/>
                    </a:lnTo>
                    <a:lnTo>
                      <a:pt x="169" y="22"/>
                    </a:lnTo>
                    <a:lnTo>
                      <a:pt x="192" y="16"/>
                    </a:lnTo>
                    <a:lnTo>
                      <a:pt x="189" y="0"/>
                    </a:lnTo>
                    <a:close/>
                  </a:path>
                </a:pathLst>
              </a:custGeom>
              <a:solidFill>
                <a:srgbClr val="000000"/>
              </a:solidFill>
              <a:ln w="9525">
                <a:noFill/>
                <a:round/>
              </a:ln>
            </p:spPr>
            <p:txBody>
              <a:bodyPr/>
              <a:lstStyle/>
              <a:p>
                <a:endParaRPr lang="zh-CN" altLang="en-US"/>
              </a:p>
            </p:txBody>
          </p:sp>
          <p:sp>
            <p:nvSpPr>
              <p:cNvPr id="32955" name="Freeform 1204"/>
              <p:cNvSpPr/>
              <p:nvPr/>
            </p:nvSpPr>
            <p:spPr bwMode="auto">
              <a:xfrm>
                <a:off x="4296" y="2087"/>
                <a:ext cx="35" cy="12"/>
              </a:xfrm>
              <a:custGeom>
                <a:avLst/>
                <a:gdLst>
                  <a:gd name="T0" fmla="*/ 1 w 69"/>
                  <a:gd name="T1" fmla="*/ 0 h 26"/>
                  <a:gd name="T2" fmla="*/ 1 w 69"/>
                  <a:gd name="T3" fmla="*/ 0 h 26"/>
                  <a:gd name="T4" fmla="*/ 1 w 69"/>
                  <a:gd name="T5" fmla="*/ 0 h 26"/>
                  <a:gd name="T6" fmla="*/ 1 w 69"/>
                  <a:gd name="T7" fmla="*/ 0 h 26"/>
                  <a:gd name="T8" fmla="*/ 1 w 69"/>
                  <a:gd name="T9" fmla="*/ 0 h 26"/>
                  <a:gd name="T10" fmla="*/ 1 w 69"/>
                  <a:gd name="T11" fmla="*/ 0 h 26"/>
                  <a:gd name="T12" fmla="*/ 1 w 69"/>
                  <a:gd name="T13" fmla="*/ 0 h 26"/>
                  <a:gd name="T14" fmla="*/ 1 w 69"/>
                  <a:gd name="T15" fmla="*/ 0 h 26"/>
                  <a:gd name="T16" fmla="*/ 1 w 69"/>
                  <a:gd name="T17" fmla="*/ 0 h 26"/>
                  <a:gd name="T18" fmla="*/ 0 w 69"/>
                  <a:gd name="T19" fmla="*/ 0 h 26"/>
                  <a:gd name="T20" fmla="*/ 1 w 69"/>
                  <a:gd name="T21" fmla="*/ 0 h 26"/>
                  <a:gd name="T22" fmla="*/ 1 w 69"/>
                  <a:gd name="T23" fmla="*/ 0 h 26"/>
                  <a:gd name="T24" fmla="*/ 1 w 69"/>
                  <a:gd name="T25" fmla="*/ 0 h 26"/>
                  <a:gd name="T26" fmla="*/ 1 w 69"/>
                  <a:gd name="T27" fmla="*/ 0 h 26"/>
                  <a:gd name="T28" fmla="*/ 1 w 69"/>
                  <a:gd name="T29" fmla="*/ 0 h 26"/>
                  <a:gd name="T30" fmla="*/ 1 w 69"/>
                  <a:gd name="T31" fmla="*/ 0 h 26"/>
                  <a:gd name="T32" fmla="*/ 1 w 69"/>
                  <a:gd name="T33" fmla="*/ 0 h 26"/>
                  <a:gd name="T34" fmla="*/ 1 w 69"/>
                  <a:gd name="T35" fmla="*/ 0 h 26"/>
                  <a:gd name="T36" fmla="*/ 1 w 69"/>
                  <a:gd name="T37" fmla="*/ 0 h 26"/>
                  <a:gd name="T38" fmla="*/ 1 w 69"/>
                  <a:gd name="T39" fmla="*/ 0 h 26"/>
                  <a:gd name="T40" fmla="*/ 1 w 69"/>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26"/>
                  <a:gd name="T65" fmla="*/ 69 w 69"/>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26">
                    <a:moveTo>
                      <a:pt x="69" y="12"/>
                    </a:moveTo>
                    <a:lnTo>
                      <a:pt x="69" y="12"/>
                    </a:lnTo>
                    <a:lnTo>
                      <a:pt x="62" y="8"/>
                    </a:lnTo>
                    <a:lnTo>
                      <a:pt x="53" y="3"/>
                    </a:lnTo>
                    <a:lnTo>
                      <a:pt x="44" y="2"/>
                    </a:lnTo>
                    <a:lnTo>
                      <a:pt x="35" y="0"/>
                    </a:lnTo>
                    <a:lnTo>
                      <a:pt x="26" y="0"/>
                    </a:lnTo>
                    <a:lnTo>
                      <a:pt x="18" y="2"/>
                    </a:lnTo>
                    <a:lnTo>
                      <a:pt x="9" y="2"/>
                    </a:lnTo>
                    <a:lnTo>
                      <a:pt x="0" y="3"/>
                    </a:lnTo>
                    <a:lnTo>
                      <a:pt x="3" y="19"/>
                    </a:lnTo>
                    <a:lnTo>
                      <a:pt x="9" y="18"/>
                    </a:lnTo>
                    <a:lnTo>
                      <a:pt x="18" y="18"/>
                    </a:lnTo>
                    <a:lnTo>
                      <a:pt x="26" y="16"/>
                    </a:lnTo>
                    <a:lnTo>
                      <a:pt x="35" y="16"/>
                    </a:lnTo>
                    <a:lnTo>
                      <a:pt x="41" y="18"/>
                    </a:lnTo>
                    <a:lnTo>
                      <a:pt x="48" y="19"/>
                    </a:lnTo>
                    <a:lnTo>
                      <a:pt x="54" y="22"/>
                    </a:lnTo>
                    <a:lnTo>
                      <a:pt x="59" y="26"/>
                    </a:lnTo>
                    <a:lnTo>
                      <a:pt x="69" y="12"/>
                    </a:lnTo>
                    <a:close/>
                  </a:path>
                </a:pathLst>
              </a:custGeom>
              <a:solidFill>
                <a:srgbClr val="000000"/>
              </a:solidFill>
              <a:ln w="9525">
                <a:noFill/>
                <a:round/>
              </a:ln>
            </p:spPr>
            <p:txBody>
              <a:bodyPr/>
              <a:lstStyle/>
              <a:p>
                <a:endParaRPr lang="zh-CN" altLang="en-US"/>
              </a:p>
            </p:txBody>
          </p:sp>
          <p:sp>
            <p:nvSpPr>
              <p:cNvPr id="32956" name="Freeform 1205"/>
              <p:cNvSpPr/>
              <p:nvPr/>
            </p:nvSpPr>
            <p:spPr bwMode="auto">
              <a:xfrm>
                <a:off x="4326" y="2093"/>
                <a:ext cx="62" cy="60"/>
              </a:xfrm>
              <a:custGeom>
                <a:avLst/>
                <a:gdLst>
                  <a:gd name="T0" fmla="*/ 1 w 124"/>
                  <a:gd name="T1" fmla="*/ 0 h 121"/>
                  <a:gd name="T2" fmla="*/ 1 w 124"/>
                  <a:gd name="T3" fmla="*/ 0 h 121"/>
                  <a:gd name="T4" fmla="*/ 1 w 124"/>
                  <a:gd name="T5" fmla="*/ 0 h 121"/>
                  <a:gd name="T6" fmla="*/ 1 w 124"/>
                  <a:gd name="T7" fmla="*/ 0 h 121"/>
                  <a:gd name="T8" fmla="*/ 1 w 124"/>
                  <a:gd name="T9" fmla="*/ 0 h 121"/>
                  <a:gd name="T10" fmla="*/ 1 w 124"/>
                  <a:gd name="T11" fmla="*/ 0 h 121"/>
                  <a:gd name="T12" fmla="*/ 1 w 124"/>
                  <a:gd name="T13" fmla="*/ 0 h 121"/>
                  <a:gd name="T14" fmla="*/ 1 w 124"/>
                  <a:gd name="T15" fmla="*/ 0 h 121"/>
                  <a:gd name="T16" fmla="*/ 1 w 124"/>
                  <a:gd name="T17" fmla="*/ 0 h 121"/>
                  <a:gd name="T18" fmla="*/ 1 w 124"/>
                  <a:gd name="T19" fmla="*/ 0 h 121"/>
                  <a:gd name="T20" fmla="*/ 0 w 124"/>
                  <a:gd name="T21" fmla="*/ 0 h 121"/>
                  <a:gd name="T22" fmla="*/ 1 w 124"/>
                  <a:gd name="T23" fmla="*/ 0 h 121"/>
                  <a:gd name="T24" fmla="*/ 1 w 124"/>
                  <a:gd name="T25" fmla="*/ 0 h 121"/>
                  <a:gd name="T26" fmla="*/ 1 w 124"/>
                  <a:gd name="T27" fmla="*/ 0 h 121"/>
                  <a:gd name="T28" fmla="*/ 1 w 124"/>
                  <a:gd name="T29" fmla="*/ 0 h 121"/>
                  <a:gd name="T30" fmla="*/ 1 w 124"/>
                  <a:gd name="T31" fmla="*/ 0 h 121"/>
                  <a:gd name="T32" fmla="*/ 1 w 124"/>
                  <a:gd name="T33" fmla="*/ 0 h 121"/>
                  <a:gd name="T34" fmla="*/ 1 w 124"/>
                  <a:gd name="T35" fmla="*/ 0 h 121"/>
                  <a:gd name="T36" fmla="*/ 1 w 124"/>
                  <a:gd name="T37" fmla="*/ 0 h 121"/>
                  <a:gd name="T38" fmla="*/ 1 w 124"/>
                  <a:gd name="T39" fmla="*/ 0 h 121"/>
                  <a:gd name="T40" fmla="*/ 1 w 124"/>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121"/>
                  <a:gd name="T65" fmla="*/ 124 w 124"/>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121">
                    <a:moveTo>
                      <a:pt x="124" y="109"/>
                    </a:moveTo>
                    <a:lnTo>
                      <a:pt x="124" y="108"/>
                    </a:lnTo>
                    <a:lnTo>
                      <a:pt x="111" y="97"/>
                    </a:lnTo>
                    <a:lnTo>
                      <a:pt x="97" y="82"/>
                    </a:lnTo>
                    <a:lnTo>
                      <a:pt x="82" y="70"/>
                    </a:lnTo>
                    <a:lnTo>
                      <a:pt x="67" y="55"/>
                    </a:lnTo>
                    <a:lnTo>
                      <a:pt x="51" y="41"/>
                    </a:lnTo>
                    <a:lnTo>
                      <a:pt x="36" y="26"/>
                    </a:lnTo>
                    <a:lnTo>
                      <a:pt x="23" y="13"/>
                    </a:lnTo>
                    <a:lnTo>
                      <a:pt x="10" y="0"/>
                    </a:lnTo>
                    <a:lnTo>
                      <a:pt x="0" y="14"/>
                    </a:lnTo>
                    <a:lnTo>
                      <a:pt x="13" y="23"/>
                    </a:lnTo>
                    <a:lnTo>
                      <a:pt x="26" y="37"/>
                    </a:lnTo>
                    <a:lnTo>
                      <a:pt x="41" y="51"/>
                    </a:lnTo>
                    <a:lnTo>
                      <a:pt x="56" y="66"/>
                    </a:lnTo>
                    <a:lnTo>
                      <a:pt x="72" y="81"/>
                    </a:lnTo>
                    <a:lnTo>
                      <a:pt x="87" y="96"/>
                    </a:lnTo>
                    <a:lnTo>
                      <a:pt x="101" y="108"/>
                    </a:lnTo>
                    <a:lnTo>
                      <a:pt x="114" y="121"/>
                    </a:lnTo>
                    <a:lnTo>
                      <a:pt x="114" y="120"/>
                    </a:lnTo>
                    <a:lnTo>
                      <a:pt x="124" y="109"/>
                    </a:lnTo>
                    <a:close/>
                  </a:path>
                </a:pathLst>
              </a:custGeom>
              <a:solidFill>
                <a:srgbClr val="000000"/>
              </a:solidFill>
              <a:ln w="9525">
                <a:noFill/>
                <a:round/>
              </a:ln>
            </p:spPr>
            <p:txBody>
              <a:bodyPr/>
              <a:lstStyle/>
              <a:p>
                <a:endParaRPr lang="zh-CN" altLang="en-US"/>
              </a:p>
            </p:txBody>
          </p:sp>
          <p:sp>
            <p:nvSpPr>
              <p:cNvPr id="32957" name="Freeform 1206"/>
              <p:cNvSpPr/>
              <p:nvPr/>
            </p:nvSpPr>
            <p:spPr bwMode="auto">
              <a:xfrm>
                <a:off x="4382" y="2145"/>
                <a:ext cx="22" cy="10"/>
              </a:xfrm>
              <a:custGeom>
                <a:avLst/>
                <a:gdLst>
                  <a:gd name="T0" fmla="*/ 1 w 43"/>
                  <a:gd name="T1" fmla="*/ 0 h 20"/>
                  <a:gd name="T2" fmla="*/ 1 w 43"/>
                  <a:gd name="T3" fmla="*/ 1 h 20"/>
                  <a:gd name="T4" fmla="*/ 1 w 43"/>
                  <a:gd name="T5" fmla="*/ 1 h 20"/>
                  <a:gd name="T6" fmla="*/ 1 w 43"/>
                  <a:gd name="T7" fmla="*/ 1 h 20"/>
                  <a:gd name="T8" fmla="*/ 1 w 43"/>
                  <a:gd name="T9" fmla="*/ 1 h 20"/>
                  <a:gd name="T10" fmla="*/ 1 w 43"/>
                  <a:gd name="T11" fmla="*/ 1 h 20"/>
                  <a:gd name="T12" fmla="*/ 0 w 43"/>
                  <a:gd name="T13" fmla="*/ 1 h 20"/>
                  <a:gd name="T14" fmla="*/ 1 w 43"/>
                  <a:gd name="T15" fmla="*/ 1 h 20"/>
                  <a:gd name="T16" fmla="*/ 1 w 43"/>
                  <a:gd name="T17" fmla="*/ 1 h 20"/>
                  <a:gd name="T18" fmla="*/ 1 w 43"/>
                  <a:gd name="T19" fmla="*/ 1 h 20"/>
                  <a:gd name="T20" fmla="*/ 1 w 43"/>
                  <a:gd name="T21" fmla="*/ 1 h 20"/>
                  <a:gd name="T22" fmla="*/ 1 w 43"/>
                  <a:gd name="T23" fmla="*/ 1 h 20"/>
                  <a:gd name="T24" fmla="*/ 1 w 43"/>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0"/>
                  <a:gd name="T41" fmla="*/ 43 w 4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0">
                    <a:moveTo>
                      <a:pt x="29" y="0"/>
                    </a:moveTo>
                    <a:lnTo>
                      <a:pt x="28" y="2"/>
                    </a:lnTo>
                    <a:lnTo>
                      <a:pt x="27" y="3"/>
                    </a:lnTo>
                    <a:lnTo>
                      <a:pt x="20" y="4"/>
                    </a:lnTo>
                    <a:lnTo>
                      <a:pt x="13" y="4"/>
                    </a:lnTo>
                    <a:lnTo>
                      <a:pt x="10" y="4"/>
                    </a:lnTo>
                    <a:lnTo>
                      <a:pt x="0" y="15"/>
                    </a:lnTo>
                    <a:lnTo>
                      <a:pt x="10" y="20"/>
                    </a:lnTo>
                    <a:lnTo>
                      <a:pt x="23" y="20"/>
                    </a:lnTo>
                    <a:lnTo>
                      <a:pt x="35" y="16"/>
                    </a:lnTo>
                    <a:lnTo>
                      <a:pt x="43" y="7"/>
                    </a:lnTo>
                    <a:lnTo>
                      <a:pt x="42" y="8"/>
                    </a:lnTo>
                    <a:lnTo>
                      <a:pt x="29" y="0"/>
                    </a:lnTo>
                    <a:close/>
                  </a:path>
                </a:pathLst>
              </a:custGeom>
              <a:solidFill>
                <a:srgbClr val="000000"/>
              </a:solidFill>
              <a:ln w="9525">
                <a:noFill/>
                <a:round/>
              </a:ln>
            </p:spPr>
            <p:txBody>
              <a:bodyPr/>
              <a:lstStyle/>
              <a:p>
                <a:endParaRPr lang="zh-CN" altLang="en-US"/>
              </a:p>
            </p:txBody>
          </p:sp>
          <p:sp>
            <p:nvSpPr>
              <p:cNvPr id="32958" name="Freeform 1207"/>
              <p:cNvSpPr/>
              <p:nvPr/>
            </p:nvSpPr>
            <p:spPr bwMode="auto">
              <a:xfrm>
                <a:off x="4396" y="2116"/>
                <a:ext cx="11" cy="33"/>
              </a:xfrm>
              <a:custGeom>
                <a:avLst/>
                <a:gdLst>
                  <a:gd name="T0" fmla="*/ 0 w 22"/>
                  <a:gd name="T1" fmla="*/ 0 h 67"/>
                  <a:gd name="T2" fmla="*/ 0 w 22"/>
                  <a:gd name="T3" fmla="*/ 0 h 67"/>
                  <a:gd name="T4" fmla="*/ 1 w 22"/>
                  <a:gd name="T5" fmla="*/ 0 h 67"/>
                  <a:gd name="T6" fmla="*/ 1 w 22"/>
                  <a:gd name="T7" fmla="*/ 0 h 67"/>
                  <a:gd name="T8" fmla="*/ 1 w 22"/>
                  <a:gd name="T9" fmla="*/ 0 h 67"/>
                  <a:gd name="T10" fmla="*/ 1 w 22"/>
                  <a:gd name="T11" fmla="*/ 0 h 67"/>
                  <a:gd name="T12" fmla="*/ 1 w 22"/>
                  <a:gd name="T13" fmla="*/ 0 h 67"/>
                  <a:gd name="T14" fmla="*/ 1 w 22"/>
                  <a:gd name="T15" fmla="*/ 0 h 67"/>
                  <a:gd name="T16" fmla="*/ 1 w 22"/>
                  <a:gd name="T17" fmla="*/ 0 h 67"/>
                  <a:gd name="T18" fmla="*/ 1 w 22"/>
                  <a:gd name="T19" fmla="*/ 0 h 67"/>
                  <a:gd name="T20" fmla="*/ 1 w 22"/>
                  <a:gd name="T21" fmla="*/ 0 h 67"/>
                  <a:gd name="T22" fmla="*/ 1 w 22"/>
                  <a:gd name="T23" fmla="*/ 0 h 67"/>
                  <a:gd name="T24" fmla="*/ 1 w 22"/>
                  <a:gd name="T25" fmla="*/ 0 h 67"/>
                  <a:gd name="T26" fmla="*/ 1 w 22"/>
                  <a:gd name="T27" fmla="*/ 0 h 67"/>
                  <a:gd name="T28" fmla="*/ 1 w 22"/>
                  <a:gd name="T29" fmla="*/ 0 h 67"/>
                  <a:gd name="T30" fmla="*/ 1 w 22"/>
                  <a:gd name="T31" fmla="*/ 0 h 67"/>
                  <a:gd name="T32" fmla="*/ 1 w 22"/>
                  <a:gd name="T33" fmla="*/ 0 h 67"/>
                  <a:gd name="T34" fmla="*/ 1 w 22"/>
                  <a:gd name="T35" fmla="*/ 0 h 67"/>
                  <a:gd name="T36" fmla="*/ 1 w 22"/>
                  <a:gd name="T37" fmla="*/ 0 h 67"/>
                  <a:gd name="T38" fmla="*/ 1 w 22"/>
                  <a:gd name="T39" fmla="*/ 0 h 67"/>
                  <a:gd name="T40" fmla="*/ 0 w 22"/>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67"/>
                  <a:gd name="T65" fmla="*/ 22 w 22"/>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67">
                    <a:moveTo>
                      <a:pt x="0" y="8"/>
                    </a:moveTo>
                    <a:lnTo>
                      <a:pt x="0" y="8"/>
                    </a:lnTo>
                    <a:lnTo>
                      <a:pt x="2" y="12"/>
                    </a:lnTo>
                    <a:lnTo>
                      <a:pt x="4" y="19"/>
                    </a:lnTo>
                    <a:lnTo>
                      <a:pt x="5" y="26"/>
                    </a:lnTo>
                    <a:lnTo>
                      <a:pt x="6" y="32"/>
                    </a:lnTo>
                    <a:lnTo>
                      <a:pt x="6" y="40"/>
                    </a:lnTo>
                    <a:lnTo>
                      <a:pt x="5" y="47"/>
                    </a:lnTo>
                    <a:lnTo>
                      <a:pt x="4" y="54"/>
                    </a:lnTo>
                    <a:lnTo>
                      <a:pt x="2" y="59"/>
                    </a:lnTo>
                    <a:lnTo>
                      <a:pt x="15" y="67"/>
                    </a:lnTo>
                    <a:lnTo>
                      <a:pt x="19" y="59"/>
                    </a:lnTo>
                    <a:lnTo>
                      <a:pt x="20" y="50"/>
                    </a:lnTo>
                    <a:lnTo>
                      <a:pt x="22" y="40"/>
                    </a:lnTo>
                    <a:lnTo>
                      <a:pt x="22" y="32"/>
                    </a:lnTo>
                    <a:lnTo>
                      <a:pt x="20" y="23"/>
                    </a:lnTo>
                    <a:lnTo>
                      <a:pt x="19" y="14"/>
                    </a:lnTo>
                    <a:lnTo>
                      <a:pt x="15" y="7"/>
                    </a:lnTo>
                    <a:lnTo>
                      <a:pt x="13" y="0"/>
                    </a:lnTo>
                    <a:lnTo>
                      <a:pt x="0" y="8"/>
                    </a:lnTo>
                    <a:close/>
                  </a:path>
                </a:pathLst>
              </a:custGeom>
              <a:solidFill>
                <a:srgbClr val="000000"/>
              </a:solidFill>
              <a:ln w="9525">
                <a:noFill/>
                <a:round/>
              </a:ln>
            </p:spPr>
            <p:txBody>
              <a:bodyPr/>
              <a:lstStyle/>
              <a:p>
                <a:endParaRPr lang="zh-CN" altLang="en-US"/>
              </a:p>
            </p:txBody>
          </p:sp>
          <p:sp>
            <p:nvSpPr>
              <p:cNvPr id="32959" name="Freeform 1208"/>
              <p:cNvSpPr/>
              <p:nvPr/>
            </p:nvSpPr>
            <p:spPr bwMode="auto">
              <a:xfrm>
                <a:off x="4342" y="2066"/>
                <a:ext cx="60" cy="54"/>
              </a:xfrm>
              <a:custGeom>
                <a:avLst/>
                <a:gdLst>
                  <a:gd name="T0" fmla="*/ 0 w 122"/>
                  <a:gd name="T1" fmla="*/ 1 h 107"/>
                  <a:gd name="T2" fmla="*/ 0 w 122"/>
                  <a:gd name="T3" fmla="*/ 1 h 107"/>
                  <a:gd name="T4" fmla="*/ 0 w 122"/>
                  <a:gd name="T5" fmla="*/ 1 h 107"/>
                  <a:gd name="T6" fmla="*/ 0 w 122"/>
                  <a:gd name="T7" fmla="*/ 1 h 107"/>
                  <a:gd name="T8" fmla="*/ 0 w 122"/>
                  <a:gd name="T9" fmla="*/ 1 h 107"/>
                  <a:gd name="T10" fmla="*/ 0 w 122"/>
                  <a:gd name="T11" fmla="*/ 1 h 107"/>
                  <a:gd name="T12" fmla="*/ 0 w 122"/>
                  <a:gd name="T13" fmla="*/ 1 h 107"/>
                  <a:gd name="T14" fmla="*/ 0 w 122"/>
                  <a:gd name="T15" fmla="*/ 1 h 107"/>
                  <a:gd name="T16" fmla="*/ 0 w 122"/>
                  <a:gd name="T17" fmla="*/ 1 h 107"/>
                  <a:gd name="T18" fmla="*/ 0 w 122"/>
                  <a:gd name="T19" fmla="*/ 1 h 107"/>
                  <a:gd name="T20" fmla="*/ 0 w 122"/>
                  <a:gd name="T21" fmla="*/ 1 h 107"/>
                  <a:gd name="T22" fmla="*/ 0 w 122"/>
                  <a:gd name="T23" fmla="*/ 1 h 107"/>
                  <a:gd name="T24" fmla="*/ 0 w 122"/>
                  <a:gd name="T25" fmla="*/ 1 h 107"/>
                  <a:gd name="T26" fmla="*/ 0 w 122"/>
                  <a:gd name="T27" fmla="*/ 1 h 107"/>
                  <a:gd name="T28" fmla="*/ 0 w 122"/>
                  <a:gd name="T29" fmla="*/ 1 h 107"/>
                  <a:gd name="T30" fmla="*/ 0 w 122"/>
                  <a:gd name="T31" fmla="*/ 1 h 107"/>
                  <a:gd name="T32" fmla="*/ 0 w 122"/>
                  <a:gd name="T33" fmla="*/ 1 h 107"/>
                  <a:gd name="T34" fmla="*/ 0 w 122"/>
                  <a:gd name="T35" fmla="*/ 1 h 107"/>
                  <a:gd name="T36" fmla="*/ 0 w 122"/>
                  <a:gd name="T37" fmla="*/ 0 h 107"/>
                  <a:gd name="T38" fmla="*/ 0 w 122"/>
                  <a:gd name="T39" fmla="*/ 0 h 107"/>
                  <a:gd name="T40" fmla="*/ 0 w 122"/>
                  <a:gd name="T41" fmla="*/ 1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07"/>
                  <a:gd name="T65" fmla="*/ 122 w 122"/>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07">
                    <a:moveTo>
                      <a:pt x="0" y="13"/>
                    </a:moveTo>
                    <a:lnTo>
                      <a:pt x="1" y="13"/>
                    </a:lnTo>
                    <a:lnTo>
                      <a:pt x="13" y="21"/>
                    </a:lnTo>
                    <a:lnTo>
                      <a:pt x="27" y="32"/>
                    </a:lnTo>
                    <a:lnTo>
                      <a:pt x="42" y="44"/>
                    </a:lnTo>
                    <a:lnTo>
                      <a:pt x="58" y="57"/>
                    </a:lnTo>
                    <a:lnTo>
                      <a:pt x="74" y="71"/>
                    </a:lnTo>
                    <a:lnTo>
                      <a:pt x="88" y="83"/>
                    </a:lnTo>
                    <a:lnTo>
                      <a:pt x="101" y="96"/>
                    </a:lnTo>
                    <a:lnTo>
                      <a:pt x="109" y="107"/>
                    </a:lnTo>
                    <a:lnTo>
                      <a:pt x="122" y="99"/>
                    </a:lnTo>
                    <a:lnTo>
                      <a:pt x="111" y="86"/>
                    </a:lnTo>
                    <a:lnTo>
                      <a:pt x="99" y="72"/>
                    </a:lnTo>
                    <a:lnTo>
                      <a:pt x="85" y="57"/>
                    </a:lnTo>
                    <a:lnTo>
                      <a:pt x="68" y="44"/>
                    </a:lnTo>
                    <a:lnTo>
                      <a:pt x="53" y="31"/>
                    </a:lnTo>
                    <a:lnTo>
                      <a:pt x="35" y="19"/>
                    </a:lnTo>
                    <a:lnTo>
                      <a:pt x="21" y="8"/>
                    </a:lnTo>
                    <a:lnTo>
                      <a:pt x="9" y="0"/>
                    </a:lnTo>
                    <a:lnTo>
                      <a:pt x="10" y="0"/>
                    </a:lnTo>
                    <a:lnTo>
                      <a:pt x="0" y="13"/>
                    </a:lnTo>
                    <a:close/>
                  </a:path>
                </a:pathLst>
              </a:custGeom>
              <a:solidFill>
                <a:srgbClr val="000000"/>
              </a:solidFill>
              <a:ln w="9525">
                <a:noFill/>
                <a:round/>
              </a:ln>
            </p:spPr>
            <p:txBody>
              <a:bodyPr/>
              <a:lstStyle/>
              <a:p>
                <a:endParaRPr lang="zh-CN" altLang="en-US"/>
              </a:p>
            </p:txBody>
          </p:sp>
          <p:sp>
            <p:nvSpPr>
              <p:cNvPr id="32960" name="Freeform 1209"/>
              <p:cNvSpPr/>
              <p:nvPr/>
            </p:nvSpPr>
            <p:spPr bwMode="auto">
              <a:xfrm>
                <a:off x="4292" y="2056"/>
                <a:ext cx="55" cy="17"/>
              </a:xfrm>
              <a:custGeom>
                <a:avLst/>
                <a:gdLst>
                  <a:gd name="T0" fmla="*/ 1 w 108"/>
                  <a:gd name="T1" fmla="*/ 1 h 33"/>
                  <a:gd name="T2" fmla="*/ 1 w 108"/>
                  <a:gd name="T3" fmla="*/ 1 h 33"/>
                  <a:gd name="T4" fmla="*/ 1 w 108"/>
                  <a:gd name="T5" fmla="*/ 1 h 33"/>
                  <a:gd name="T6" fmla="*/ 1 w 108"/>
                  <a:gd name="T7" fmla="*/ 1 h 33"/>
                  <a:gd name="T8" fmla="*/ 1 w 108"/>
                  <a:gd name="T9" fmla="*/ 1 h 33"/>
                  <a:gd name="T10" fmla="*/ 1 w 108"/>
                  <a:gd name="T11" fmla="*/ 1 h 33"/>
                  <a:gd name="T12" fmla="*/ 1 w 108"/>
                  <a:gd name="T13" fmla="*/ 1 h 33"/>
                  <a:gd name="T14" fmla="*/ 1 w 108"/>
                  <a:gd name="T15" fmla="*/ 1 h 33"/>
                  <a:gd name="T16" fmla="*/ 1 w 108"/>
                  <a:gd name="T17" fmla="*/ 1 h 33"/>
                  <a:gd name="T18" fmla="*/ 1 w 108"/>
                  <a:gd name="T19" fmla="*/ 1 h 33"/>
                  <a:gd name="T20" fmla="*/ 1 w 108"/>
                  <a:gd name="T21" fmla="*/ 1 h 33"/>
                  <a:gd name="T22" fmla="*/ 1 w 108"/>
                  <a:gd name="T23" fmla="*/ 1 h 33"/>
                  <a:gd name="T24" fmla="*/ 1 w 108"/>
                  <a:gd name="T25" fmla="*/ 1 h 33"/>
                  <a:gd name="T26" fmla="*/ 1 w 108"/>
                  <a:gd name="T27" fmla="*/ 1 h 33"/>
                  <a:gd name="T28" fmla="*/ 1 w 108"/>
                  <a:gd name="T29" fmla="*/ 1 h 33"/>
                  <a:gd name="T30" fmla="*/ 1 w 108"/>
                  <a:gd name="T31" fmla="*/ 1 h 33"/>
                  <a:gd name="T32" fmla="*/ 1 w 108"/>
                  <a:gd name="T33" fmla="*/ 0 h 33"/>
                  <a:gd name="T34" fmla="*/ 1 w 108"/>
                  <a:gd name="T35" fmla="*/ 0 h 33"/>
                  <a:gd name="T36" fmla="*/ 0 w 108"/>
                  <a:gd name="T37" fmla="*/ 0 h 33"/>
                  <a:gd name="T38" fmla="*/ 0 w 108"/>
                  <a:gd name="T39" fmla="*/ 0 h 33"/>
                  <a:gd name="T40" fmla="*/ 1 w 108"/>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33"/>
                  <a:gd name="T65" fmla="*/ 108 w 10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33">
                    <a:moveTo>
                      <a:pt x="2" y="16"/>
                    </a:moveTo>
                    <a:lnTo>
                      <a:pt x="2" y="16"/>
                    </a:lnTo>
                    <a:lnTo>
                      <a:pt x="11" y="16"/>
                    </a:lnTo>
                    <a:lnTo>
                      <a:pt x="24" y="16"/>
                    </a:lnTo>
                    <a:lnTo>
                      <a:pt x="37" y="17"/>
                    </a:lnTo>
                    <a:lnTo>
                      <a:pt x="52" y="18"/>
                    </a:lnTo>
                    <a:lnTo>
                      <a:pt x="67" y="21"/>
                    </a:lnTo>
                    <a:lnTo>
                      <a:pt x="80" y="25"/>
                    </a:lnTo>
                    <a:lnTo>
                      <a:pt x="92" y="28"/>
                    </a:lnTo>
                    <a:lnTo>
                      <a:pt x="98" y="33"/>
                    </a:lnTo>
                    <a:lnTo>
                      <a:pt x="108" y="20"/>
                    </a:lnTo>
                    <a:lnTo>
                      <a:pt x="97" y="14"/>
                    </a:lnTo>
                    <a:lnTo>
                      <a:pt x="85" y="9"/>
                    </a:lnTo>
                    <a:lnTo>
                      <a:pt x="70" y="5"/>
                    </a:lnTo>
                    <a:lnTo>
                      <a:pt x="55" y="2"/>
                    </a:lnTo>
                    <a:lnTo>
                      <a:pt x="39" y="1"/>
                    </a:lnTo>
                    <a:lnTo>
                      <a:pt x="24" y="0"/>
                    </a:lnTo>
                    <a:lnTo>
                      <a:pt x="11" y="0"/>
                    </a:lnTo>
                    <a:lnTo>
                      <a:pt x="0" y="0"/>
                    </a:lnTo>
                    <a:lnTo>
                      <a:pt x="2" y="16"/>
                    </a:lnTo>
                    <a:close/>
                  </a:path>
                </a:pathLst>
              </a:custGeom>
              <a:solidFill>
                <a:srgbClr val="000000"/>
              </a:solidFill>
              <a:ln w="9525">
                <a:noFill/>
                <a:round/>
              </a:ln>
            </p:spPr>
            <p:txBody>
              <a:bodyPr/>
              <a:lstStyle/>
              <a:p>
                <a:endParaRPr lang="zh-CN" altLang="en-US"/>
              </a:p>
            </p:txBody>
          </p:sp>
          <p:sp>
            <p:nvSpPr>
              <p:cNvPr id="32961" name="Freeform 1210"/>
              <p:cNvSpPr/>
              <p:nvPr/>
            </p:nvSpPr>
            <p:spPr bwMode="auto">
              <a:xfrm>
                <a:off x="4192" y="2056"/>
                <a:ext cx="102" cy="28"/>
              </a:xfrm>
              <a:custGeom>
                <a:avLst/>
                <a:gdLst>
                  <a:gd name="T0" fmla="*/ 1 w 203"/>
                  <a:gd name="T1" fmla="*/ 1 h 56"/>
                  <a:gd name="T2" fmla="*/ 1 w 203"/>
                  <a:gd name="T3" fmla="*/ 1 h 56"/>
                  <a:gd name="T4" fmla="*/ 1 w 203"/>
                  <a:gd name="T5" fmla="*/ 1 h 56"/>
                  <a:gd name="T6" fmla="*/ 1 w 203"/>
                  <a:gd name="T7" fmla="*/ 1 h 56"/>
                  <a:gd name="T8" fmla="*/ 1 w 203"/>
                  <a:gd name="T9" fmla="*/ 1 h 56"/>
                  <a:gd name="T10" fmla="*/ 1 w 203"/>
                  <a:gd name="T11" fmla="*/ 1 h 56"/>
                  <a:gd name="T12" fmla="*/ 1 w 203"/>
                  <a:gd name="T13" fmla="*/ 1 h 56"/>
                  <a:gd name="T14" fmla="*/ 1 w 203"/>
                  <a:gd name="T15" fmla="*/ 1 h 56"/>
                  <a:gd name="T16" fmla="*/ 1 w 203"/>
                  <a:gd name="T17" fmla="*/ 1 h 56"/>
                  <a:gd name="T18" fmla="*/ 1 w 203"/>
                  <a:gd name="T19" fmla="*/ 1 h 56"/>
                  <a:gd name="T20" fmla="*/ 1 w 203"/>
                  <a:gd name="T21" fmla="*/ 0 h 56"/>
                  <a:gd name="T22" fmla="*/ 1 w 203"/>
                  <a:gd name="T23" fmla="*/ 1 h 56"/>
                  <a:gd name="T24" fmla="*/ 1 w 203"/>
                  <a:gd name="T25" fmla="*/ 1 h 56"/>
                  <a:gd name="T26" fmla="*/ 1 w 203"/>
                  <a:gd name="T27" fmla="*/ 1 h 56"/>
                  <a:gd name="T28" fmla="*/ 1 w 203"/>
                  <a:gd name="T29" fmla="*/ 1 h 56"/>
                  <a:gd name="T30" fmla="*/ 1 w 203"/>
                  <a:gd name="T31" fmla="*/ 1 h 56"/>
                  <a:gd name="T32" fmla="*/ 1 w 203"/>
                  <a:gd name="T33" fmla="*/ 1 h 56"/>
                  <a:gd name="T34" fmla="*/ 1 w 203"/>
                  <a:gd name="T35" fmla="*/ 1 h 56"/>
                  <a:gd name="T36" fmla="*/ 0 w 203"/>
                  <a:gd name="T37" fmla="*/ 1 h 56"/>
                  <a:gd name="T38" fmla="*/ 0 w 203"/>
                  <a:gd name="T39" fmla="*/ 1 h 56"/>
                  <a:gd name="T40" fmla="*/ 1 w 20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56"/>
                  <a:gd name="T65" fmla="*/ 203 w 20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56">
                    <a:moveTo>
                      <a:pt x="5" y="56"/>
                    </a:moveTo>
                    <a:lnTo>
                      <a:pt x="5" y="56"/>
                    </a:lnTo>
                    <a:lnTo>
                      <a:pt x="32" y="47"/>
                    </a:lnTo>
                    <a:lnTo>
                      <a:pt x="55" y="40"/>
                    </a:lnTo>
                    <a:lnTo>
                      <a:pt x="79" y="34"/>
                    </a:lnTo>
                    <a:lnTo>
                      <a:pt x="102" y="29"/>
                    </a:lnTo>
                    <a:lnTo>
                      <a:pt x="125" y="25"/>
                    </a:lnTo>
                    <a:lnTo>
                      <a:pt x="149" y="22"/>
                    </a:lnTo>
                    <a:lnTo>
                      <a:pt x="175" y="18"/>
                    </a:lnTo>
                    <a:lnTo>
                      <a:pt x="203" y="16"/>
                    </a:lnTo>
                    <a:lnTo>
                      <a:pt x="201" y="0"/>
                    </a:lnTo>
                    <a:lnTo>
                      <a:pt x="172" y="2"/>
                    </a:lnTo>
                    <a:lnTo>
                      <a:pt x="147" y="6"/>
                    </a:lnTo>
                    <a:lnTo>
                      <a:pt x="123" y="9"/>
                    </a:lnTo>
                    <a:lnTo>
                      <a:pt x="100" y="13"/>
                    </a:lnTo>
                    <a:lnTo>
                      <a:pt x="77" y="18"/>
                    </a:lnTo>
                    <a:lnTo>
                      <a:pt x="52" y="24"/>
                    </a:lnTo>
                    <a:lnTo>
                      <a:pt x="27" y="30"/>
                    </a:lnTo>
                    <a:lnTo>
                      <a:pt x="0" y="40"/>
                    </a:lnTo>
                    <a:lnTo>
                      <a:pt x="5" y="56"/>
                    </a:lnTo>
                    <a:close/>
                  </a:path>
                </a:pathLst>
              </a:custGeom>
              <a:solidFill>
                <a:srgbClr val="000000"/>
              </a:solidFill>
              <a:ln w="9525">
                <a:noFill/>
                <a:round/>
              </a:ln>
            </p:spPr>
            <p:txBody>
              <a:bodyPr/>
              <a:lstStyle/>
              <a:p>
                <a:endParaRPr lang="zh-CN" altLang="en-US"/>
              </a:p>
            </p:txBody>
          </p:sp>
          <p:sp>
            <p:nvSpPr>
              <p:cNvPr id="32962" name="Freeform 1211"/>
              <p:cNvSpPr/>
              <p:nvPr/>
            </p:nvSpPr>
            <p:spPr bwMode="auto">
              <a:xfrm>
                <a:off x="4256" y="2181"/>
                <a:ext cx="109" cy="142"/>
              </a:xfrm>
              <a:custGeom>
                <a:avLst/>
                <a:gdLst>
                  <a:gd name="T0" fmla="*/ 1 w 217"/>
                  <a:gd name="T1" fmla="*/ 0 h 285"/>
                  <a:gd name="T2" fmla="*/ 1 w 217"/>
                  <a:gd name="T3" fmla="*/ 0 h 285"/>
                  <a:gd name="T4" fmla="*/ 1 w 217"/>
                  <a:gd name="T5" fmla="*/ 0 h 285"/>
                  <a:gd name="T6" fmla="*/ 1 w 217"/>
                  <a:gd name="T7" fmla="*/ 0 h 285"/>
                  <a:gd name="T8" fmla="*/ 1 w 217"/>
                  <a:gd name="T9" fmla="*/ 0 h 285"/>
                  <a:gd name="T10" fmla="*/ 1 w 217"/>
                  <a:gd name="T11" fmla="*/ 0 h 285"/>
                  <a:gd name="T12" fmla="*/ 1 w 217"/>
                  <a:gd name="T13" fmla="*/ 0 h 285"/>
                  <a:gd name="T14" fmla="*/ 1 w 217"/>
                  <a:gd name="T15" fmla="*/ 0 h 285"/>
                  <a:gd name="T16" fmla="*/ 1 w 217"/>
                  <a:gd name="T17" fmla="*/ 0 h 285"/>
                  <a:gd name="T18" fmla="*/ 1 w 217"/>
                  <a:gd name="T19" fmla="*/ 0 h 285"/>
                  <a:gd name="T20" fmla="*/ 1 w 217"/>
                  <a:gd name="T21" fmla="*/ 0 h 285"/>
                  <a:gd name="T22" fmla="*/ 1 w 217"/>
                  <a:gd name="T23" fmla="*/ 0 h 285"/>
                  <a:gd name="T24" fmla="*/ 1 w 217"/>
                  <a:gd name="T25" fmla="*/ 0 h 285"/>
                  <a:gd name="T26" fmla="*/ 1 w 217"/>
                  <a:gd name="T27" fmla="*/ 0 h 285"/>
                  <a:gd name="T28" fmla="*/ 1 w 217"/>
                  <a:gd name="T29" fmla="*/ 0 h 285"/>
                  <a:gd name="T30" fmla="*/ 1 w 217"/>
                  <a:gd name="T31" fmla="*/ 0 h 285"/>
                  <a:gd name="T32" fmla="*/ 1 w 217"/>
                  <a:gd name="T33" fmla="*/ 0 h 285"/>
                  <a:gd name="T34" fmla="*/ 1 w 217"/>
                  <a:gd name="T35" fmla="*/ 0 h 285"/>
                  <a:gd name="T36" fmla="*/ 1 w 217"/>
                  <a:gd name="T37" fmla="*/ 0 h 285"/>
                  <a:gd name="T38" fmla="*/ 1 w 217"/>
                  <a:gd name="T39" fmla="*/ 0 h 285"/>
                  <a:gd name="T40" fmla="*/ 1 w 217"/>
                  <a:gd name="T41" fmla="*/ 0 h 285"/>
                  <a:gd name="T42" fmla="*/ 1 w 217"/>
                  <a:gd name="T43" fmla="*/ 0 h 285"/>
                  <a:gd name="T44" fmla="*/ 1 w 217"/>
                  <a:gd name="T45" fmla="*/ 0 h 285"/>
                  <a:gd name="T46" fmla="*/ 1 w 217"/>
                  <a:gd name="T47" fmla="*/ 0 h 285"/>
                  <a:gd name="T48" fmla="*/ 0 w 217"/>
                  <a:gd name="T49" fmla="*/ 0 h 285"/>
                  <a:gd name="T50" fmla="*/ 1 w 217"/>
                  <a:gd name="T51" fmla="*/ 0 h 285"/>
                  <a:gd name="T52" fmla="*/ 1 w 217"/>
                  <a:gd name="T53" fmla="*/ 0 h 285"/>
                  <a:gd name="T54" fmla="*/ 1 w 217"/>
                  <a:gd name="T55" fmla="*/ 0 h 285"/>
                  <a:gd name="T56" fmla="*/ 1 w 217"/>
                  <a:gd name="T57" fmla="*/ 0 h 285"/>
                  <a:gd name="T58" fmla="*/ 1 w 217"/>
                  <a:gd name="T59" fmla="*/ 0 h 285"/>
                  <a:gd name="T60" fmla="*/ 1 w 217"/>
                  <a:gd name="T61" fmla="*/ 0 h 285"/>
                  <a:gd name="T62" fmla="*/ 1 w 217"/>
                  <a:gd name="T63" fmla="*/ 0 h 285"/>
                  <a:gd name="T64" fmla="*/ 1 w 217"/>
                  <a:gd name="T65" fmla="*/ 0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7"/>
                  <a:gd name="T100" fmla="*/ 0 h 285"/>
                  <a:gd name="T101" fmla="*/ 217 w 217"/>
                  <a:gd name="T102" fmla="*/ 285 h 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7" h="285">
                    <a:moveTo>
                      <a:pt x="108" y="0"/>
                    </a:moveTo>
                    <a:lnTo>
                      <a:pt x="130" y="3"/>
                    </a:lnTo>
                    <a:lnTo>
                      <a:pt x="151" y="12"/>
                    </a:lnTo>
                    <a:lnTo>
                      <a:pt x="169" y="26"/>
                    </a:lnTo>
                    <a:lnTo>
                      <a:pt x="185" y="43"/>
                    </a:lnTo>
                    <a:lnTo>
                      <a:pt x="198" y="65"/>
                    </a:lnTo>
                    <a:lnTo>
                      <a:pt x="208" y="89"/>
                    </a:lnTo>
                    <a:lnTo>
                      <a:pt x="215" y="116"/>
                    </a:lnTo>
                    <a:lnTo>
                      <a:pt x="217" y="144"/>
                    </a:lnTo>
                    <a:lnTo>
                      <a:pt x="215" y="172"/>
                    </a:lnTo>
                    <a:lnTo>
                      <a:pt x="208" y="199"/>
                    </a:lnTo>
                    <a:lnTo>
                      <a:pt x="198" y="223"/>
                    </a:lnTo>
                    <a:lnTo>
                      <a:pt x="185" y="245"/>
                    </a:lnTo>
                    <a:lnTo>
                      <a:pt x="169" y="261"/>
                    </a:lnTo>
                    <a:lnTo>
                      <a:pt x="151" y="274"/>
                    </a:lnTo>
                    <a:lnTo>
                      <a:pt x="130" y="282"/>
                    </a:lnTo>
                    <a:lnTo>
                      <a:pt x="108" y="285"/>
                    </a:lnTo>
                    <a:lnTo>
                      <a:pt x="87" y="282"/>
                    </a:lnTo>
                    <a:lnTo>
                      <a:pt x="66" y="274"/>
                    </a:lnTo>
                    <a:lnTo>
                      <a:pt x="48" y="261"/>
                    </a:lnTo>
                    <a:lnTo>
                      <a:pt x="32" y="245"/>
                    </a:lnTo>
                    <a:lnTo>
                      <a:pt x="19" y="223"/>
                    </a:lnTo>
                    <a:lnTo>
                      <a:pt x="9" y="199"/>
                    </a:lnTo>
                    <a:lnTo>
                      <a:pt x="2" y="172"/>
                    </a:lnTo>
                    <a:lnTo>
                      <a:pt x="0" y="144"/>
                    </a:lnTo>
                    <a:lnTo>
                      <a:pt x="2" y="116"/>
                    </a:lnTo>
                    <a:lnTo>
                      <a:pt x="9" y="89"/>
                    </a:lnTo>
                    <a:lnTo>
                      <a:pt x="19" y="65"/>
                    </a:lnTo>
                    <a:lnTo>
                      <a:pt x="32" y="43"/>
                    </a:lnTo>
                    <a:lnTo>
                      <a:pt x="48" y="26"/>
                    </a:lnTo>
                    <a:lnTo>
                      <a:pt x="66" y="12"/>
                    </a:lnTo>
                    <a:lnTo>
                      <a:pt x="87" y="3"/>
                    </a:lnTo>
                    <a:lnTo>
                      <a:pt x="108" y="0"/>
                    </a:lnTo>
                    <a:close/>
                  </a:path>
                </a:pathLst>
              </a:custGeom>
              <a:solidFill>
                <a:srgbClr val="FFFFFF"/>
              </a:solidFill>
              <a:ln w="9525">
                <a:noFill/>
                <a:round/>
              </a:ln>
            </p:spPr>
            <p:txBody>
              <a:bodyPr/>
              <a:lstStyle/>
              <a:p>
                <a:endParaRPr lang="zh-CN" altLang="en-US"/>
              </a:p>
            </p:txBody>
          </p:sp>
          <p:sp>
            <p:nvSpPr>
              <p:cNvPr id="32963" name="Freeform 1212"/>
              <p:cNvSpPr/>
              <p:nvPr/>
            </p:nvSpPr>
            <p:spPr bwMode="auto">
              <a:xfrm>
                <a:off x="4258" y="2184"/>
                <a:ext cx="104" cy="136"/>
              </a:xfrm>
              <a:custGeom>
                <a:avLst/>
                <a:gdLst>
                  <a:gd name="T0" fmla="*/ 1 w 207"/>
                  <a:gd name="T1" fmla="*/ 0 h 271"/>
                  <a:gd name="T2" fmla="*/ 1 w 207"/>
                  <a:gd name="T3" fmla="*/ 1 h 271"/>
                  <a:gd name="T4" fmla="*/ 1 w 207"/>
                  <a:gd name="T5" fmla="*/ 1 h 271"/>
                  <a:gd name="T6" fmla="*/ 1 w 207"/>
                  <a:gd name="T7" fmla="*/ 1 h 271"/>
                  <a:gd name="T8" fmla="*/ 1 w 207"/>
                  <a:gd name="T9" fmla="*/ 1 h 271"/>
                  <a:gd name="T10" fmla="*/ 1 w 207"/>
                  <a:gd name="T11" fmla="*/ 1 h 271"/>
                  <a:gd name="T12" fmla="*/ 1 w 207"/>
                  <a:gd name="T13" fmla="*/ 1 h 271"/>
                  <a:gd name="T14" fmla="*/ 1 w 207"/>
                  <a:gd name="T15" fmla="*/ 1 h 271"/>
                  <a:gd name="T16" fmla="*/ 1 w 207"/>
                  <a:gd name="T17" fmla="*/ 1 h 271"/>
                  <a:gd name="T18" fmla="*/ 1 w 207"/>
                  <a:gd name="T19" fmla="*/ 1 h 271"/>
                  <a:gd name="T20" fmla="*/ 1 w 207"/>
                  <a:gd name="T21" fmla="*/ 1 h 271"/>
                  <a:gd name="T22" fmla="*/ 1 w 207"/>
                  <a:gd name="T23" fmla="*/ 1 h 271"/>
                  <a:gd name="T24" fmla="*/ 1 w 207"/>
                  <a:gd name="T25" fmla="*/ 1 h 271"/>
                  <a:gd name="T26" fmla="*/ 1 w 207"/>
                  <a:gd name="T27" fmla="*/ 1 h 271"/>
                  <a:gd name="T28" fmla="*/ 1 w 207"/>
                  <a:gd name="T29" fmla="*/ 1 h 271"/>
                  <a:gd name="T30" fmla="*/ 1 w 207"/>
                  <a:gd name="T31" fmla="*/ 1 h 271"/>
                  <a:gd name="T32" fmla="*/ 1 w 207"/>
                  <a:gd name="T33" fmla="*/ 1 h 271"/>
                  <a:gd name="T34" fmla="*/ 1 w 207"/>
                  <a:gd name="T35" fmla="*/ 1 h 271"/>
                  <a:gd name="T36" fmla="*/ 1 w 207"/>
                  <a:gd name="T37" fmla="*/ 1 h 271"/>
                  <a:gd name="T38" fmla="*/ 1 w 207"/>
                  <a:gd name="T39" fmla="*/ 1 h 271"/>
                  <a:gd name="T40" fmla="*/ 1 w 207"/>
                  <a:gd name="T41" fmla="*/ 1 h 271"/>
                  <a:gd name="T42" fmla="*/ 1 w 207"/>
                  <a:gd name="T43" fmla="*/ 1 h 271"/>
                  <a:gd name="T44" fmla="*/ 1 w 207"/>
                  <a:gd name="T45" fmla="*/ 1 h 271"/>
                  <a:gd name="T46" fmla="*/ 1 w 207"/>
                  <a:gd name="T47" fmla="*/ 1 h 271"/>
                  <a:gd name="T48" fmla="*/ 0 w 207"/>
                  <a:gd name="T49" fmla="*/ 1 h 271"/>
                  <a:gd name="T50" fmla="*/ 1 w 207"/>
                  <a:gd name="T51" fmla="*/ 1 h 271"/>
                  <a:gd name="T52" fmla="*/ 1 w 207"/>
                  <a:gd name="T53" fmla="*/ 1 h 271"/>
                  <a:gd name="T54" fmla="*/ 1 w 207"/>
                  <a:gd name="T55" fmla="*/ 1 h 271"/>
                  <a:gd name="T56" fmla="*/ 1 w 207"/>
                  <a:gd name="T57" fmla="*/ 1 h 271"/>
                  <a:gd name="T58" fmla="*/ 1 w 207"/>
                  <a:gd name="T59" fmla="*/ 1 h 271"/>
                  <a:gd name="T60" fmla="*/ 1 w 207"/>
                  <a:gd name="T61" fmla="*/ 1 h 271"/>
                  <a:gd name="T62" fmla="*/ 1 w 207"/>
                  <a:gd name="T63" fmla="*/ 1 h 271"/>
                  <a:gd name="T64" fmla="*/ 1 w 207"/>
                  <a:gd name="T65" fmla="*/ 0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271"/>
                  <a:gd name="T101" fmla="*/ 207 w 207"/>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271">
                    <a:moveTo>
                      <a:pt x="103" y="0"/>
                    </a:moveTo>
                    <a:lnTo>
                      <a:pt x="124" y="3"/>
                    </a:lnTo>
                    <a:lnTo>
                      <a:pt x="143" y="11"/>
                    </a:lnTo>
                    <a:lnTo>
                      <a:pt x="161" y="24"/>
                    </a:lnTo>
                    <a:lnTo>
                      <a:pt x="176" y="40"/>
                    </a:lnTo>
                    <a:lnTo>
                      <a:pt x="189" y="62"/>
                    </a:lnTo>
                    <a:lnTo>
                      <a:pt x="199" y="85"/>
                    </a:lnTo>
                    <a:lnTo>
                      <a:pt x="204" y="110"/>
                    </a:lnTo>
                    <a:lnTo>
                      <a:pt x="207" y="137"/>
                    </a:lnTo>
                    <a:lnTo>
                      <a:pt x="204" y="164"/>
                    </a:lnTo>
                    <a:lnTo>
                      <a:pt x="199" y="189"/>
                    </a:lnTo>
                    <a:lnTo>
                      <a:pt x="189" y="212"/>
                    </a:lnTo>
                    <a:lnTo>
                      <a:pt x="176" y="232"/>
                    </a:lnTo>
                    <a:lnTo>
                      <a:pt x="161" y="248"/>
                    </a:lnTo>
                    <a:lnTo>
                      <a:pt x="143" y="260"/>
                    </a:lnTo>
                    <a:lnTo>
                      <a:pt x="124" y="269"/>
                    </a:lnTo>
                    <a:lnTo>
                      <a:pt x="103" y="271"/>
                    </a:lnTo>
                    <a:lnTo>
                      <a:pt x="83" y="269"/>
                    </a:lnTo>
                    <a:lnTo>
                      <a:pt x="64" y="260"/>
                    </a:lnTo>
                    <a:lnTo>
                      <a:pt x="46" y="248"/>
                    </a:lnTo>
                    <a:lnTo>
                      <a:pt x="31" y="232"/>
                    </a:lnTo>
                    <a:lnTo>
                      <a:pt x="18" y="212"/>
                    </a:lnTo>
                    <a:lnTo>
                      <a:pt x="7" y="189"/>
                    </a:lnTo>
                    <a:lnTo>
                      <a:pt x="2" y="164"/>
                    </a:lnTo>
                    <a:lnTo>
                      <a:pt x="0" y="137"/>
                    </a:lnTo>
                    <a:lnTo>
                      <a:pt x="2" y="110"/>
                    </a:lnTo>
                    <a:lnTo>
                      <a:pt x="7" y="85"/>
                    </a:lnTo>
                    <a:lnTo>
                      <a:pt x="18" y="62"/>
                    </a:lnTo>
                    <a:lnTo>
                      <a:pt x="31" y="40"/>
                    </a:lnTo>
                    <a:lnTo>
                      <a:pt x="46" y="24"/>
                    </a:lnTo>
                    <a:lnTo>
                      <a:pt x="64" y="11"/>
                    </a:lnTo>
                    <a:lnTo>
                      <a:pt x="83" y="3"/>
                    </a:lnTo>
                    <a:lnTo>
                      <a:pt x="103" y="0"/>
                    </a:lnTo>
                    <a:close/>
                  </a:path>
                </a:pathLst>
              </a:custGeom>
              <a:solidFill>
                <a:srgbClr val="E8E8E8"/>
              </a:solidFill>
              <a:ln w="9525">
                <a:noFill/>
                <a:round/>
              </a:ln>
            </p:spPr>
            <p:txBody>
              <a:bodyPr/>
              <a:lstStyle/>
              <a:p>
                <a:endParaRPr lang="zh-CN" altLang="en-US"/>
              </a:p>
            </p:txBody>
          </p:sp>
          <p:sp>
            <p:nvSpPr>
              <p:cNvPr id="32964" name="Freeform 1213"/>
              <p:cNvSpPr/>
              <p:nvPr/>
            </p:nvSpPr>
            <p:spPr bwMode="auto">
              <a:xfrm>
                <a:off x="4261" y="2188"/>
                <a:ext cx="98" cy="128"/>
              </a:xfrm>
              <a:custGeom>
                <a:avLst/>
                <a:gdLst>
                  <a:gd name="T0" fmla="*/ 0 w 197"/>
                  <a:gd name="T1" fmla="*/ 0 h 255"/>
                  <a:gd name="T2" fmla="*/ 0 w 197"/>
                  <a:gd name="T3" fmla="*/ 1 h 255"/>
                  <a:gd name="T4" fmla="*/ 0 w 197"/>
                  <a:gd name="T5" fmla="*/ 1 h 255"/>
                  <a:gd name="T6" fmla="*/ 0 w 197"/>
                  <a:gd name="T7" fmla="*/ 1 h 255"/>
                  <a:gd name="T8" fmla="*/ 0 w 197"/>
                  <a:gd name="T9" fmla="*/ 1 h 255"/>
                  <a:gd name="T10" fmla="*/ 0 w 197"/>
                  <a:gd name="T11" fmla="*/ 1 h 255"/>
                  <a:gd name="T12" fmla="*/ 0 w 197"/>
                  <a:gd name="T13" fmla="*/ 1 h 255"/>
                  <a:gd name="T14" fmla="*/ 0 w 197"/>
                  <a:gd name="T15" fmla="*/ 1 h 255"/>
                  <a:gd name="T16" fmla="*/ 0 w 197"/>
                  <a:gd name="T17" fmla="*/ 1 h 255"/>
                  <a:gd name="T18" fmla="*/ 0 w 197"/>
                  <a:gd name="T19" fmla="*/ 1 h 255"/>
                  <a:gd name="T20" fmla="*/ 0 w 197"/>
                  <a:gd name="T21" fmla="*/ 1 h 255"/>
                  <a:gd name="T22" fmla="*/ 0 w 197"/>
                  <a:gd name="T23" fmla="*/ 1 h 255"/>
                  <a:gd name="T24" fmla="*/ 0 w 197"/>
                  <a:gd name="T25" fmla="*/ 1 h 255"/>
                  <a:gd name="T26" fmla="*/ 0 w 197"/>
                  <a:gd name="T27" fmla="*/ 1 h 255"/>
                  <a:gd name="T28" fmla="*/ 0 w 197"/>
                  <a:gd name="T29" fmla="*/ 1 h 255"/>
                  <a:gd name="T30" fmla="*/ 0 w 197"/>
                  <a:gd name="T31" fmla="*/ 1 h 255"/>
                  <a:gd name="T32" fmla="*/ 0 w 197"/>
                  <a:gd name="T33" fmla="*/ 1 h 255"/>
                  <a:gd name="T34" fmla="*/ 0 w 197"/>
                  <a:gd name="T35" fmla="*/ 1 h 255"/>
                  <a:gd name="T36" fmla="*/ 0 w 197"/>
                  <a:gd name="T37" fmla="*/ 1 h 255"/>
                  <a:gd name="T38" fmla="*/ 0 w 197"/>
                  <a:gd name="T39" fmla="*/ 1 h 255"/>
                  <a:gd name="T40" fmla="*/ 0 w 197"/>
                  <a:gd name="T41" fmla="*/ 1 h 255"/>
                  <a:gd name="T42" fmla="*/ 0 w 197"/>
                  <a:gd name="T43" fmla="*/ 1 h 255"/>
                  <a:gd name="T44" fmla="*/ 0 w 197"/>
                  <a:gd name="T45" fmla="*/ 1 h 255"/>
                  <a:gd name="T46" fmla="*/ 0 w 197"/>
                  <a:gd name="T47" fmla="*/ 1 h 255"/>
                  <a:gd name="T48" fmla="*/ 0 w 197"/>
                  <a:gd name="T49" fmla="*/ 1 h 255"/>
                  <a:gd name="T50" fmla="*/ 0 w 197"/>
                  <a:gd name="T51" fmla="*/ 1 h 255"/>
                  <a:gd name="T52" fmla="*/ 0 w 197"/>
                  <a:gd name="T53" fmla="*/ 1 h 255"/>
                  <a:gd name="T54" fmla="*/ 0 w 197"/>
                  <a:gd name="T55" fmla="*/ 1 h 255"/>
                  <a:gd name="T56" fmla="*/ 0 w 197"/>
                  <a:gd name="T57" fmla="*/ 1 h 255"/>
                  <a:gd name="T58" fmla="*/ 0 w 197"/>
                  <a:gd name="T59" fmla="*/ 1 h 255"/>
                  <a:gd name="T60" fmla="*/ 0 w 197"/>
                  <a:gd name="T61" fmla="*/ 1 h 255"/>
                  <a:gd name="T62" fmla="*/ 0 w 197"/>
                  <a:gd name="T63" fmla="*/ 1 h 255"/>
                  <a:gd name="T64" fmla="*/ 0 w 197"/>
                  <a:gd name="T65" fmla="*/ 0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255"/>
                  <a:gd name="T101" fmla="*/ 197 w 197"/>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255">
                    <a:moveTo>
                      <a:pt x="98" y="0"/>
                    </a:moveTo>
                    <a:lnTo>
                      <a:pt x="118" y="3"/>
                    </a:lnTo>
                    <a:lnTo>
                      <a:pt x="137" y="11"/>
                    </a:lnTo>
                    <a:lnTo>
                      <a:pt x="153" y="22"/>
                    </a:lnTo>
                    <a:lnTo>
                      <a:pt x="168" y="38"/>
                    </a:lnTo>
                    <a:lnTo>
                      <a:pt x="180" y="56"/>
                    </a:lnTo>
                    <a:lnTo>
                      <a:pt x="189" y="79"/>
                    </a:lnTo>
                    <a:lnTo>
                      <a:pt x="194" y="103"/>
                    </a:lnTo>
                    <a:lnTo>
                      <a:pt x="197" y="129"/>
                    </a:lnTo>
                    <a:lnTo>
                      <a:pt x="194" y="154"/>
                    </a:lnTo>
                    <a:lnTo>
                      <a:pt x="189" y="179"/>
                    </a:lnTo>
                    <a:lnTo>
                      <a:pt x="180" y="200"/>
                    </a:lnTo>
                    <a:lnTo>
                      <a:pt x="168" y="218"/>
                    </a:lnTo>
                    <a:lnTo>
                      <a:pt x="153" y="234"/>
                    </a:lnTo>
                    <a:lnTo>
                      <a:pt x="137" y="246"/>
                    </a:lnTo>
                    <a:lnTo>
                      <a:pt x="118" y="252"/>
                    </a:lnTo>
                    <a:lnTo>
                      <a:pt x="98" y="255"/>
                    </a:lnTo>
                    <a:lnTo>
                      <a:pt x="79" y="252"/>
                    </a:lnTo>
                    <a:lnTo>
                      <a:pt x="61" y="246"/>
                    </a:lnTo>
                    <a:lnTo>
                      <a:pt x="45" y="234"/>
                    </a:lnTo>
                    <a:lnTo>
                      <a:pt x="29" y="218"/>
                    </a:lnTo>
                    <a:lnTo>
                      <a:pt x="18" y="200"/>
                    </a:lnTo>
                    <a:lnTo>
                      <a:pt x="8" y="179"/>
                    </a:lnTo>
                    <a:lnTo>
                      <a:pt x="2" y="154"/>
                    </a:lnTo>
                    <a:lnTo>
                      <a:pt x="0" y="129"/>
                    </a:lnTo>
                    <a:lnTo>
                      <a:pt x="2" y="103"/>
                    </a:lnTo>
                    <a:lnTo>
                      <a:pt x="8" y="79"/>
                    </a:lnTo>
                    <a:lnTo>
                      <a:pt x="18" y="56"/>
                    </a:lnTo>
                    <a:lnTo>
                      <a:pt x="29" y="38"/>
                    </a:lnTo>
                    <a:lnTo>
                      <a:pt x="45" y="22"/>
                    </a:lnTo>
                    <a:lnTo>
                      <a:pt x="61" y="11"/>
                    </a:lnTo>
                    <a:lnTo>
                      <a:pt x="79" y="3"/>
                    </a:lnTo>
                    <a:lnTo>
                      <a:pt x="98" y="0"/>
                    </a:lnTo>
                    <a:close/>
                  </a:path>
                </a:pathLst>
              </a:custGeom>
              <a:solidFill>
                <a:srgbClr val="D1D1D1"/>
              </a:solidFill>
              <a:ln w="9525">
                <a:noFill/>
                <a:round/>
              </a:ln>
            </p:spPr>
            <p:txBody>
              <a:bodyPr/>
              <a:lstStyle/>
              <a:p>
                <a:endParaRPr lang="zh-CN" altLang="en-US"/>
              </a:p>
            </p:txBody>
          </p:sp>
          <p:sp>
            <p:nvSpPr>
              <p:cNvPr id="32965" name="Freeform 1214"/>
              <p:cNvSpPr/>
              <p:nvPr/>
            </p:nvSpPr>
            <p:spPr bwMode="auto">
              <a:xfrm>
                <a:off x="4264" y="2191"/>
                <a:ext cx="94" cy="121"/>
              </a:xfrm>
              <a:custGeom>
                <a:avLst/>
                <a:gdLst>
                  <a:gd name="T0" fmla="*/ 1 w 187"/>
                  <a:gd name="T1" fmla="*/ 0 h 241"/>
                  <a:gd name="T2" fmla="*/ 1 w 187"/>
                  <a:gd name="T3" fmla="*/ 1 h 241"/>
                  <a:gd name="T4" fmla="*/ 1 w 187"/>
                  <a:gd name="T5" fmla="*/ 1 h 241"/>
                  <a:gd name="T6" fmla="*/ 1 w 187"/>
                  <a:gd name="T7" fmla="*/ 1 h 241"/>
                  <a:gd name="T8" fmla="*/ 1 w 187"/>
                  <a:gd name="T9" fmla="*/ 1 h 241"/>
                  <a:gd name="T10" fmla="*/ 1 w 187"/>
                  <a:gd name="T11" fmla="*/ 1 h 241"/>
                  <a:gd name="T12" fmla="*/ 1 w 187"/>
                  <a:gd name="T13" fmla="*/ 1 h 241"/>
                  <a:gd name="T14" fmla="*/ 1 w 187"/>
                  <a:gd name="T15" fmla="*/ 1 h 241"/>
                  <a:gd name="T16" fmla="*/ 1 w 187"/>
                  <a:gd name="T17" fmla="*/ 1 h 241"/>
                  <a:gd name="T18" fmla="*/ 1 w 187"/>
                  <a:gd name="T19" fmla="*/ 1 h 241"/>
                  <a:gd name="T20" fmla="*/ 1 w 187"/>
                  <a:gd name="T21" fmla="*/ 1 h 241"/>
                  <a:gd name="T22" fmla="*/ 1 w 187"/>
                  <a:gd name="T23" fmla="*/ 1 h 241"/>
                  <a:gd name="T24" fmla="*/ 1 w 187"/>
                  <a:gd name="T25" fmla="*/ 1 h 241"/>
                  <a:gd name="T26" fmla="*/ 1 w 187"/>
                  <a:gd name="T27" fmla="*/ 1 h 241"/>
                  <a:gd name="T28" fmla="*/ 1 w 187"/>
                  <a:gd name="T29" fmla="*/ 1 h 241"/>
                  <a:gd name="T30" fmla="*/ 1 w 187"/>
                  <a:gd name="T31" fmla="*/ 1 h 241"/>
                  <a:gd name="T32" fmla="*/ 1 w 187"/>
                  <a:gd name="T33" fmla="*/ 1 h 241"/>
                  <a:gd name="T34" fmla="*/ 1 w 187"/>
                  <a:gd name="T35" fmla="*/ 1 h 241"/>
                  <a:gd name="T36" fmla="*/ 1 w 187"/>
                  <a:gd name="T37" fmla="*/ 1 h 241"/>
                  <a:gd name="T38" fmla="*/ 1 w 187"/>
                  <a:gd name="T39" fmla="*/ 1 h 241"/>
                  <a:gd name="T40" fmla="*/ 1 w 187"/>
                  <a:gd name="T41" fmla="*/ 1 h 241"/>
                  <a:gd name="T42" fmla="*/ 1 w 187"/>
                  <a:gd name="T43" fmla="*/ 1 h 241"/>
                  <a:gd name="T44" fmla="*/ 1 w 187"/>
                  <a:gd name="T45" fmla="*/ 1 h 241"/>
                  <a:gd name="T46" fmla="*/ 1 w 187"/>
                  <a:gd name="T47" fmla="*/ 1 h 241"/>
                  <a:gd name="T48" fmla="*/ 0 w 187"/>
                  <a:gd name="T49" fmla="*/ 1 h 241"/>
                  <a:gd name="T50" fmla="*/ 1 w 187"/>
                  <a:gd name="T51" fmla="*/ 1 h 241"/>
                  <a:gd name="T52" fmla="*/ 1 w 187"/>
                  <a:gd name="T53" fmla="*/ 1 h 241"/>
                  <a:gd name="T54" fmla="*/ 1 w 187"/>
                  <a:gd name="T55" fmla="*/ 1 h 241"/>
                  <a:gd name="T56" fmla="*/ 1 w 187"/>
                  <a:gd name="T57" fmla="*/ 1 h 241"/>
                  <a:gd name="T58" fmla="*/ 1 w 187"/>
                  <a:gd name="T59" fmla="*/ 1 h 241"/>
                  <a:gd name="T60" fmla="*/ 1 w 187"/>
                  <a:gd name="T61" fmla="*/ 1 h 241"/>
                  <a:gd name="T62" fmla="*/ 1 w 187"/>
                  <a:gd name="T63" fmla="*/ 1 h 241"/>
                  <a:gd name="T64" fmla="*/ 1 w 187"/>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241"/>
                  <a:gd name="T101" fmla="*/ 187 w 187"/>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241">
                    <a:moveTo>
                      <a:pt x="94" y="0"/>
                    </a:moveTo>
                    <a:lnTo>
                      <a:pt x="112" y="2"/>
                    </a:lnTo>
                    <a:lnTo>
                      <a:pt x="130" y="9"/>
                    </a:lnTo>
                    <a:lnTo>
                      <a:pt x="145" y="21"/>
                    </a:lnTo>
                    <a:lnTo>
                      <a:pt x="159" y="36"/>
                    </a:lnTo>
                    <a:lnTo>
                      <a:pt x="170" y="54"/>
                    </a:lnTo>
                    <a:lnTo>
                      <a:pt x="179" y="75"/>
                    </a:lnTo>
                    <a:lnTo>
                      <a:pt x="185" y="98"/>
                    </a:lnTo>
                    <a:lnTo>
                      <a:pt x="187" y="122"/>
                    </a:lnTo>
                    <a:lnTo>
                      <a:pt x="185" y="146"/>
                    </a:lnTo>
                    <a:lnTo>
                      <a:pt x="179" y="169"/>
                    </a:lnTo>
                    <a:lnTo>
                      <a:pt x="170" y="189"/>
                    </a:lnTo>
                    <a:lnTo>
                      <a:pt x="159" y="207"/>
                    </a:lnTo>
                    <a:lnTo>
                      <a:pt x="145" y="221"/>
                    </a:lnTo>
                    <a:lnTo>
                      <a:pt x="130" y="232"/>
                    </a:lnTo>
                    <a:lnTo>
                      <a:pt x="112" y="239"/>
                    </a:lnTo>
                    <a:lnTo>
                      <a:pt x="94" y="241"/>
                    </a:lnTo>
                    <a:lnTo>
                      <a:pt x="75" y="239"/>
                    </a:lnTo>
                    <a:lnTo>
                      <a:pt x="58" y="232"/>
                    </a:lnTo>
                    <a:lnTo>
                      <a:pt x="41" y="221"/>
                    </a:lnTo>
                    <a:lnTo>
                      <a:pt x="28" y="207"/>
                    </a:lnTo>
                    <a:lnTo>
                      <a:pt x="17" y="189"/>
                    </a:lnTo>
                    <a:lnTo>
                      <a:pt x="8" y="169"/>
                    </a:lnTo>
                    <a:lnTo>
                      <a:pt x="2" y="146"/>
                    </a:lnTo>
                    <a:lnTo>
                      <a:pt x="0" y="122"/>
                    </a:lnTo>
                    <a:lnTo>
                      <a:pt x="2" y="98"/>
                    </a:lnTo>
                    <a:lnTo>
                      <a:pt x="8" y="75"/>
                    </a:lnTo>
                    <a:lnTo>
                      <a:pt x="17" y="54"/>
                    </a:lnTo>
                    <a:lnTo>
                      <a:pt x="28" y="36"/>
                    </a:lnTo>
                    <a:lnTo>
                      <a:pt x="41" y="21"/>
                    </a:lnTo>
                    <a:lnTo>
                      <a:pt x="58" y="9"/>
                    </a:lnTo>
                    <a:lnTo>
                      <a:pt x="75" y="2"/>
                    </a:lnTo>
                    <a:lnTo>
                      <a:pt x="94" y="0"/>
                    </a:lnTo>
                    <a:close/>
                  </a:path>
                </a:pathLst>
              </a:custGeom>
              <a:solidFill>
                <a:srgbClr val="BABABA"/>
              </a:solidFill>
              <a:ln w="9525">
                <a:noFill/>
                <a:round/>
              </a:ln>
            </p:spPr>
            <p:txBody>
              <a:bodyPr/>
              <a:lstStyle/>
              <a:p>
                <a:endParaRPr lang="zh-CN" altLang="en-US"/>
              </a:p>
            </p:txBody>
          </p:sp>
          <p:sp>
            <p:nvSpPr>
              <p:cNvPr id="32966" name="Freeform 1215"/>
              <p:cNvSpPr/>
              <p:nvPr/>
            </p:nvSpPr>
            <p:spPr bwMode="auto">
              <a:xfrm>
                <a:off x="4267" y="2195"/>
                <a:ext cx="88" cy="114"/>
              </a:xfrm>
              <a:custGeom>
                <a:avLst/>
                <a:gdLst>
                  <a:gd name="T0" fmla="*/ 1 w 175"/>
                  <a:gd name="T1" fmla="*/ 0 h 228"/>
                  <a:gd name="T2" fmla="*/ 1 w 175"/>
                  <a:gd name="T3" fmla="*/ 1 h 228"/>
                  <a:gd name="T4" fmla="*/ 1 w 175"/>
                  <a:gd name="T5" fmla="*/ 1 h 228"/>
                  <a:gd name="T6" fmla="*/ 1 w 175"/>
                  <a:gd name="T7" fmla="*/ 1 h 228"/>
                  <a:gd name="T8" fmla="*/ 1 w 175"/>
                  <a:gd name="T9" fmla="*/ 1 h 228"/>
                  <a:gd name="T10" fmla="*/ 1 w 175"/>
                  <a:gd name="T11" fmla="*/ 1 h 228"/>
                  <a:gd name="T12" fmla="*/ 1 w 175"/>
                  <a:gd name="T13" fmla="*/ 1 h 228"/>
                  <a:gd name="T14" fmla="*/ 1 w 175"/>
                  <a:gd name="T15" fmla="*/ 1 h 228"/>
                  <a:gd name="T16" fmla="*/ 1 w 175"/>
                  <a:gd name="T17" fmla="*/ 1 h 228"/>
                  <a:gd name="T18" fmla="*/ 1 w 175"/>
                  <a:gd name="T19" fmla="*/ 1 h 228"/>
                  <a:gd name="T20" fmla="*/ 1 w 175"/>
                  <a:gd name="T21" fmla="*/ 1 h 228"/>
                  <a:gd name="T22" fmla="*/ 1 w 175"/>
                  <a:gd name="T23" fmla="*/ 1 h 228"/>
                  <a:gd name="T24" fmla="*/ 1 w 175"/>
                  <a:gd name="T25" fmla="*/ 1 h 228"/>
                  <a:gd name="T26" fmla="*/ 1 w 175"/>
                  <a:gd name="T27" fmla="*/ 1 h 228"/>
                  <a:gd name="T28" fmla="*/ 1 w 175"/>
                  <a:gd name="T29" fmla="*/ 1 h 228"/>
                  <a:gd name="T30" fmla="*/ 1 w 175"/>
                  <a:gd name="T31" fmla="*/ 1 h 228"/>
                  <a:gd name="T32" fmla="*/ 1 w 175"/>
                  <a:gd name="T33" fmla="*/ 1 h 228"/>
                  <a:gd name="T34" fmla="*/ 1 w 175"/>
                  <a:gd name="T35" fmla="*/ 1 h 228"/>
                  <a:gd name="T36" fmla="*/ 1 w 175"/>
                  <a:gd name="T37" fmla="*/ 1 h 228"/>
                  <a:gd name="T38" fmla="*/ 1 w 175"/>
                  <a:gd name="T39" fmla="*/ 1 h 228"/>
                  <a:gd name="T40" fmla="*/ 1 w 175"/>
                  <a:gd name="T41" fmla="*/ 1 h 228"/>
                  <a:gd name="T42" fmla="*/ 1 w 175"/>
                  <a:gd name="T43" fmla="*/ 1 h 228"/>
                  <a:gd name="T44" fmla="*/ 1 w 175"/>
                  <a:gd name="T45" fmla="*/ 1 h 228"/>
                  <a:gd name="T46" fmla="*/ 1 w 175"/>
                  <a:gd name="T47" fmla="*/ 1 h 228"/>
                  <a:gd name="T48" fmla="*/ 0 w 175"/>
                  <a:gd name="T49" fmla="*/ 1 h 228"/>
                  <a:gd name="T50" fmla="*/ 1 w 175"/>
                  <a:gd name="T51" fmla="*/ 1 h 228"/>
                  <a:gd name="T52" fmla="*/ 1 w 175"/>
                  <a:gd name="T53" fmla="*/ 1 h 228"/>
                  <a:gd name="T54" fmla="*/ 1 w 175"/>
                  <a:gd name="T55" fmla="*/ 1 h 228"/>
                  <a:gd name="T56" fmla="*/ 1 w 175"/>
                  <a:gd name="T57" fmla="*/ 1 h 228"/>
                  <a:gd name="T58" fmla="*/ 1 w 175"/>
                  <a:gd name="T59" fmla="*/ 1 h 228"/>
                  <a:gd name="T60" fmla="*/ 1 w 175"/>
                  <a:gd name="T61" fmla="*/ 1 h 228"/>
                  <a:gd name="T62" fmla="*/ 1 w 175"/>
                  <a:gd name="T63" fmla="*/ 1 h 228"/>
                  <a:gd name="T64" fmla="*/ 1 w 175"/>
                  <a:gd name="T65" fmla="*/ 0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228"/>
                  <a:gd name="T101" fmla="*/ 175 w 175"/>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228">
                    <a:moveTo>
                      <a:pt x="87" y="0"/>
                    </a:moveTo>
                    <a:lnTo>
                      <a:pt x="105" y="2"/>
                    </a:lnTo>
                    <a:lnTo>
                      <a:pt x="120" y="9"/>
                    </a:lnTo>
                    <a:lnTo>
                      <a:pt x="135" y="20"/>
                    </a:lnTo>
                    <a:lnTo>
                      <a:pt x="148" y="33"/>
                    </a:lnTo>
                    <a:lnTo>
                      <a:pt x="160" y="51"/>
                    </a:lnTo>
                    <a:lnTo>
                      <a:pt x="167" y="71"/>
                    </a:lnTo>
                    <a:lnTo>
                      <a:pt x="174" y="92"/>
                    </a:lnTo>
                    <a:lnTo>
                      <a:pt x="175" y="115"/>
                    </a:lnTo>
                    <a:lnTo>
                      <a:pt x="174" y="138"/>
                    </a:lnTo>
                    <a:lnTo>
                      <a:pt x="167" y="159"/>
                    </a:lnTo>
                    <a:lnTo>
                      <a:pt x="160" y="178"/>
                    </a:lnTo>
                    <a:lnTo>
                      <a:pt x="148" y="196"/>
                    </a:lnTo>
                    <a:lnTo>
                      <a:pt x="135" y="209"/>
                    </a:lnTo>
                    <a:lnTo>
                      <a:pt x="120" y="218"/>
                    </a:lnTo>
                    <a:lnTo>
                      <a:pt x="105" y="225"/>
                    </a:lnTo>
                    <a:lnTo>
                      <a:pt x="87" y="228"/>
                    </a:lnTo>
                    <a:lnTo>
                      <a:pt x="69" y="225"/>
                    </a:lnTo>
                    <a:lnTo>
                      <a:pt x="52" y="218"/>
                    </a:lnTo>
                    <a:lnTo>
                      <a:pt x="38" y="209"/>
                    </a:lnTo>
                    <a:lnTo>
                      <a:pt x="25" y="196"/>
                    </a:lnTo>
                    <a:lnTo>
                      <a:pt x="14" y="178"/>
                    </a:lnTo>
                    <a:lnTo>
                      <a:pt x="6" y="159"/>
                    </a:lnTo>
                    <a:lnTo>
                      <a:pt x="1" y="138"/>
                    </a:lnTo>
                    <a:lnTo>
                      <a:pt x="0" y="115"/>
                    </a:lnTo>
                    <a:lnTo>
                      <a:pt x="1" y="92"/>
                    </a:lnTo>
                    <a:lnTo>
                      <a:pt x="6" y="71"/>
                    </a:lnTo>
                    <a:lnTo>
                      <a:pt x="14" y="51"/>
                    </a:lnTo>
                    <a:lnTo>
                      <a:pt x="25" y="33"/>
                    </a:lnTo>
                    <a:lnTo>
                      <a:pt x="38" y="20"/>
                    </a:lnTo>
                    <a:lnTo>
                      <a:pt x="52" y="9"/>
                    </a:lnTo>
                    <a:lnTo>
                      <a:pt x="69" y="2"/>
                    </a:lnTo>
                    <a:lnTo>
                      <a:pt x="87" y="0"/>
                    </a:lnTo>
                    <a:close/>
                  </a:path>
                </a:pathLst>
              </a:custGeom>
              <a:solidFill>
                <a:srgbClr val="A3A3A3"/>
              </a:solidFill>
              <a:ln w="9525">
                <a:noFill/>
                <a:round/>
              </a:ln>
            </p:spPr>
            <p:txBody>
              <a:bodyPr/>
              <a:lstStyle/>
              <a:p>
                <a:endParaRPr lang="zh-CN" altLang="en-US"/>
              </a:p>
            </p:txBody>
          </p:sp>
          <p:sp>
            <p:nvSpPr>
              <p:cNvPr id="32967" name="Freeform 1216"/>
              <p:cNvSpPr/>
              <p:nvPr/>
            </p:nvSpPr>
            <p:spPr bwMode="auto">
              <a:xfrm>
                <a:off x="4270" y="2198"/>
                <a:ext cx="82" cy="108"/>
              </a:xfrm>
              <a:custGeom>
                <a:avLst/>
                <a:gdLst>
                  <a:gd name="T0" fmla="*/ 1 w 164"/>
                  <a:gd name="T1" fmla="*/ 0 h 215"/>
                  <a:gd name="T2" fmla="*/ 1 w 164"/>
                  <a:gd name="T3" fmla="*/ 1 h 215"/>
                  <a:gd name="T4" fmla="*/ 1 w 164"/>
                  <a:gd name="T5" fmla="*/ 1 h 215"/>
                  <a:gd name="T6" fmla="*/ 1 w 164"/>
                  <a:gd name="T7" fmla="*/ 1 h 215"/>
                  <a:gd name="T8" fmla="*/ 1 w 164"/>
                  <a:gd name="T9" fmla="*/ 1 h 215"/>
                  <a:gd name="T10" fmla="*/ 1 w 164"/>
                  <a:gd name="T11" fmla="*/ 1 h 215"/>
                  <a:gd name="T12" fmla="*/ 1 w 164"/>
                  <a:gd name="T13" fmla="*/ 1 h 215"/>
                  <a:gd name="T14" fmla="*/ 1 w 164"/>
                  <a:gd name="T15" fmla="*/ 1 h 215"/>
                  <a:gd name="T16" fmla="*/ 1 w 164"/>
                  <a:gd name="T17" fmla="*/ 1 h 215"/>
                  <a:gd name="T18" fmla="*/ 1 w 164"/>
                  <a:gd name="T19" fmla="*/ 1 h 215"/>
                  <a:gd name="T20" fmla="*/ 1 w 164"/>
                  <a:gd name="T21" fmla="*/ 1 h 215"/>
                  <a:gd name="T22" fmla="*/ 1 w 164"/>
                  <a:gd name="T23" fmla="*/ 1 h 215"/>
                  <a:gd name="T24" fmla="*/ 1 w 164"/>
                  <a:gd name="T25" fmla="*/ 1 h 215"/>
                  <a:gd name="T26" fmla="*/ 1 w 164"/>
                  <a:gd name="T27" fmla="*/ 1 h 215"/>
                  <a:gd name="T28" fmla="*/ 1 w 164"/>
                  <a:gd name="T29" fmla="*/ 1 h 215"/>
                  <a:gd name="T30" fmla="*/ 1 w 164"/>
                  <a:gd name="T31" fmla="*/ 1 h 215"/>
                  <a:gd name="T32" fmla="*/ 1 w 164"/>
                  <a:gd name="T33" fmla="*/ 1 h 215"/>
                  <a:gd name="T34" fmla="*/ 1 w 164"/>
                  <a:gd name="T35" fmla="*/ 1 h 215"/>
                  <a:gd name="T36" fmla="*/ 1 w 164"/>
                  <a:gd name="T37" fmla="*/ 1 h 215"/>
                  <a:gd name="T38" fmla="*/ 1 w 164"/>
                  <a:gd name="T39" fmla="*/ 1 h 215"/>
                  <a:gd name="T40" fmla="*/ 1 w 164"/>
                  <a:gd name="T41" fmla="*/ 1 h 215"/>
                  <a:gd name="T42" fmla="*/ 1 w 164"/>
                  <a:gd name="T43" fmla="*/ 1 h 215"/>
                  <a:gd name="T44" fmla="*/ 1 w 164"/>
                  <a:gd name="T45" fmla="*/ 1 h 215"/>
                  <a:gd name="T46" fmla="*/ 1 w 164"/>
                  <a:gd name="T47" fmla="*/ 1 h 215"/>
                  <a:gd name="T48" fmla="*/ 0 w 164"/>
                  <a:gd name="T49" fmla="*/ 1 h 215"/>
                  <a:gd name="T50" fmla="*/ 1 w 164"/>
                  <a:gd name="T51" fmla="*/ 1 h 215"/>
                  <a:gd name="T52" fmla="*/ 1 w 164"/>
                  <a:gd name="T53" fmla="*/ 1 h 215"/>
                  <a:gd name="T54" fmla="*/ 1 w 164"/>
                  <a:gd name="T55" fmla="*/ 1 h 215"/>
                  <a:gd name="T56" fmla="*/ 1 w 164"/>
                  <a:gd name="T57" fmla="*/ 1 h 215"/>
                  <a:gd name="T58" fmla="*/ 1 w 164"/>
                  <a:gd name="T59" fmla="*/ 1 h 215"/>
                  <a:gd name="T60" fmla="*/ 1 w 164"/>
                  <a:gd name="T61" fmla="*/ 1 h 215"/>
                  <a:gd name="T62" fmla="*/ 1 w 164"/>
                  <a:gd name="T63" fmla="*/ 1 h 215"/>
                  <a:gd name="T64" fmla="*/ 1 w 164"/>
                  <a:gd name="T65" fmla="*/ 0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215"/>
                  <a:gd name="T101" fmla="*/ 164 w 164"/>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215">
                    <a:moveTo>
                      <a:pt x="82" y="0"/>
                    </a:moveTo>
                    <a:lnTo>
                      <a:pt x="98" y="3"/>
                    </a:lnTo>
                    <a:lnTo>
                      <a:pt x="114" y="8"/>
                    </a:lnTo>
                    <a:lnTo>
                      <a:pt x="128" y="19"/>
                    </a:lnTo>
                    <a:lnTo>
                      <a:pt x="139" y="32"/>
                    </a:lnTo>
                    <a:lnTo>
                      <a:pt x="150" y="49"/>
                    </a:lnTo>
                    <a:lnTo>
                      <a:pt x="157" y="66"/>
                    </a:lnTo>
                    <a:lnTo>
                      <a:pt x="162" y="87"/>
                    </a:lnTo>
                    <a:lnTo>
                      <a:pt x="164" y="109"/>
                    </a:lnTo>
                    <a:lnTo>
                      <a:pt x="162" y="130"/>
                    </a:lnTo>
                    <a:lnTo>
                      <a:pt x="157" y="151"/>
                    </a:lnTo>
                    <a:lnTo>
                      <a:pt x="150" y="168"/>
                    </a:lnTo>
                    <a:lnTo>
                      <a:pt x="139" y="184"/>
                    </a:lnTo>
                    <a:lnTo>
                      <a:pt x="128" y="198"/>
                    </a:lnTo>
                    <a:lnTo>
                      <a:pt x="114" y="207"/>
                    </a:lnTo>
                    <a:lnTo>
                      <a:pt x="98" y="212"/>
                    </a:lnTo>
                    <a:lnTo>
                      <a:pt x="82" y="215"/>
                    </a:lnTo>
                    <a:lnTo>
                      <a:pt x="65" y="212"/>
                    </a:lnTo>
                    <a:lnTo>
                      <a:pt x="50" y="207"/>
                    </a:lnTo>
                    <a:lnTo>
                      <a:pt x="36" y="198"/>
                    </a:lnTo>
                    <a:lnTo>
                      <a:pt x="24" y="184"/>
                    </a:lnTo>
                    <a:lnTo>
                      <a:pt x="14" y="168"/>
                    </a:lnTo>
                    <a:lnTo>
                      <a:pt x="6" y="151"/>
                    </a:lnTo>
                    <a:lnTo>
                      <a:pt x="1" y="130"/>
                    </a:lnTo>
                    <a:lnTo>
                      <a:pt x="0" y="109"/>
                    </a:lnTo>
                    <a:lnTo>
                      <a:pt x="1" y="87"/>
                    </a:lnTo>
                    <a:lnTo>
                      <a:pt x="6" y="66"/>
                    </a:lnTo>
                    <a:lnTo>
                      <a:pt x="14" y="49"/>
                    </a:lnTo>
                    <a:lnTo>
                      <a:pt x="24" y="32"/>
                    </a:lnTo>
                    <a:lnTo>
                      <a:pt x="36" y="19"/>
                    </a:lnTo>
                    <a:lnTo>
                      <a:pt x="50" y="8"/>
                    </a:lnTo>
                    <a:lnTo>
                      <a:pt x="65" y="3"/>
                    </a:lnTo>
                    <a:lnTo>
                      <a:pt x="82" y="0"/>
                    </a:lnTo>
                    <a:close/>
                  </a:path>
                </a:pathLst>
              </a:custGeom>
              <a:solidFill>
                <a:srgbClr val="8C8C8C"/>
              </a:solidFill>
              <a:ln w="9525">
                <a:noFill/>
                <a:round/>
              </a:ln>
            </p:spPr>
            <p:txBody>
              <a:bodyPr/>
              <a:lstStyle/>
              <a:p>
                <a:endParaRPr lang="zh-CN" altLang="en-US"/>
              </a:p>
            </p:txBody>
          </p:sp>
          <p:sp>
            <p:nvSpPr>
              <p:cNvPr id="32968" name="Freeform 1217"/>
              <p:cNvSpPr/>
              <p:nvPr/>
            </p:nvSpPr>
            <p:spPr bwMode="auto">
              <a:xfrm>
                <a:off x="4272" y="2201"/>
                <a:ext cx="77" cy="100"/>
              </a:xfrm>
              <a:custGeom>
                <a:avLst/>
                <a:gdLst>
                  <a:gd name="T0" fmla="*/ 1 w 153"/>
                  <a:gd name="T1" fmla="*/ 0 h 200"/>
                  <a:gd name="T2" fmla="*/ 1 w 153"/>
                  <a:gd name="T3" fmla="*/ 1 h 200"/>
                  <a:gd name="T4" fmla="*/ 1 w 153"/>
                  <a:gd name="T5" fmla="*/ 1 h 200"/>
                  <a:gd name="T6" fmla="*/ 1 w 153"/>
                  <a:gd name="T7" fmla="*/ 1 h 200"/>
                  <a:gd name="T8" fmla="*/ 1 w 153"/>
                  <a:gd name="T9" fmla="*/ 1 h 200"/>
                  <a:gd name="T10" fmla="*/ 1 w 153"/>
                  <a:gd name="T11" fmla="*/ 1 h 200"/>
                  <a:gd name="T12" fmla="*/ 1 w 153"/>
                  <a:gd name="T13" fmla="*/ 1 h 200"/>
                  <a:gd name="T14" fmla="*/ 1 w 153"/>
                  <a:gd name="T15" fmla="*/ 1 h 200"/>
                  <a:gd name="T16" fmla="*/ 1 w 153"/>
                  <a:gd name="T17" fmla="*/ 1 h 200"/>
                  <a:gd name="T18" fmla="*/ 1 w 153"/>
                  <a:gd name="T19" fmla="*/ 1 h 200"/>
                  <a:gd name="T20" fmla="*/ 1 w 153"/>
                  <a:gd name="T21" fmla="*/ 1 h 200"/>
                  <a:gd name="T22" fmla="*/ 1 w 153"/>
                  <a:gd name="T23" fmla="*/ 1 h 200"/>
                  <a:gd name="T24" fmla="*/ 1 w 153"/>
                  <a:gd name="T25" fmla="*/ 1 h 200"/>
                  <a:gd name="T26" fmla="*/ 1 w 153"/>
                  <a:gd name="T27" fmla="*/ 1 h 200"/>
                  <a:gd name="T28" fmla="*/ 1 w 153"/>
                  <a:gd name="T29" fmla="*/ 1 h 200"/>
                  <a:gd name="T30" fmla="*/ 1 w 153"/>
                  <a:gd name="T31" fmla="*/ 1 h 200"/>
                  <a:gd name="T32" fmla="*/ 1 w 153"/>
                  <a:gd name="T33" fmla="*/ 1 h 200"/>
                  <a:gd name="T34" fmla="*/ 1 w 153"/>
                  <a:gd name="T35" fmla="*/ 1 h 200"/>
                  <a:gd name="T36" fmla="*/ 1 w 153"/>
                  <a:gd name="T37" fmla="*/ 1 h 200"/>
                  <a:gd name="T38" fmla="*/ 1 w 153"/>
                  <a:gd name="T39" fmla="*/ 1 h 200"/>
                  <a:gd name="T40" fmla="*/ 1 w 153"/>
                  <a:gd name="T41" fmla="*/ 1 h 200"/>
                  <a:gd name="T42" fmla="*/ 1 w 153"/>
                  <a:gd name="T43" fmla="*/ 1 h 200"/>
                  <a:gd name="T44" fmla="*/ 1 w 153"/>
                  <a:gd name="T45" fmla="*/ 1 h 200"/>
                  <a:gd name="T46" fmla="*/ 1 w 153"/>
                  <a:gd name="T47" fmla="*/ 1 h 200"/>
                  <a:gd name="T48" fmla="*/ 0 w 153"/>
                  <a:gd name="T49" fmla="*/ 1 h 200"/>
                  <a:gd name="T50" fmla="*/ 1 w 153"/>
                  <a:gd name="T51" fmla="*/ 1 h 200"/>
                  <a:gd name="T52" fmla="*/ 1 w 153"/>
                  <a:gd name="T53" fmla="*/ 1 h 200"/>
                  <a:gd name="T54" fmla="*/ 1 w 153"/>
                  <a:gd name="T55" fmla="*/ 1 h 200"/>
                  <a:gd name="T56" fmla="*/ 1 w 153"/>
                  <a:gd name="T57" fmla="*/ 1 h 200"/>
                  <a:gd name="T58" fmla="*/ 1 w 153"/>
                  <a:gd name="T59" fmla="*/ 1 h 200"/>
                  <a:gd name="T60" fmla="*/ 1 w 153"/>
                  <a:gd name="T61" fmla="*/ 1 h 200"/>
                  <a:gd name="T62" fmla="*/ 1 w 153"/>
                  <a:gd name="T63" fmla="*/ 1 h 200"/>
                  <a:gd name="T64" fmla="*/ 1 w 153"/>
                  <a:gd name="T65" fmla="*/ 0 h 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200"/>
                  <a:gd name="T101" fmla="*/ 153 w 153"/>
                  <a:gd name="T102" fmla="*/ 200 h 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200">
                    <a:moveTo>
                      <a:pt x="77" y="0"/>
                    </a:moveTo>
                    <a:lnTo>
                      <a:pt x="92" y="3"/>
                    </a:lnTo>
                    <a:lnTo>
                      <a:pt x="106" y="8"/>
                    </a:lnTo>
                    <a:lnTo>
                      <a:pt x="119" y="17"/>
                    </a:lnTo>
                    <a:lnTo>
                      <a:pt x="130" y="29"/>
                    </a:lnTo>
                    <a:lnTo>
                      <a:pt x="141" y="44"/>
                    </a:lnTo>
                    <a:lnTo>
                      <a:pt x="147" y="62"/>
                    </a:lnTo>
                    <a:lnTo>
                      <a:pt x="152" y="79"/>
                    </a:lnTo>
                    <a:lnTo>
                      <a:pt x="153" y="99"/>
                    </a:lnTo>
                    <a:lnTo>
                      <a:pt x="152" y="121"/>
                    </a:lnTo>
                    <a:lnTo>
                      <a:pt x="147" y="140"/>
                    </a:lnTo>
                    <a:lnTo>
                      <a:pt x="141" y="157"/>
                    </a:lnTo>
                    <a:lnTo>
                      <a:pt x="130" y="172"/>
                    </a:lnTo>
                    <a:lnTo>
                      <a:pt x="119" y="184"/>
                    </a:lnTo>
                    <a:lnTo>
                      <a:pt x="106" y="192"/>
                    </a:lnTo>
                    <a:lnTo>
                      <a:pt x="92" y="199"/>
                    </a:lnTo>
                    <a:lnTo>
                      <a:pt x="77" y="200"/>
                    </a:lnTo>
                    <a:lnTo>
                      <a:pt x="61" y="199"/>
                    </a:lnTo>
                    <a:lnTo>
                      <a:pt x="47" y="192"/>
                    </a:lnTo>
                    <a:lnTo>
                      <a:pt x="35" y="184"/>
                    </a:lnTo>
                    <a:lnTo>
                      <a:pt x="23" y="172"/>
                    </a:lnTo>
                    <a:lnTo>
                      <a:pt x="14" y="157"/>
                    </a:lnTo>
                    <a:lnTo>
                      <a:pt x="6" y="140"/>
                    </a:lnTo>
                    <a:lnTo>
                      <a:pt x="1" y="121"/>
                    </a:lnTo>
                    <a:lnTo>
                      <a:pt x="0" y="99"/>
                    </a:lnTo>
                    <a:lnTo>
                      <a:pt x="1" y="79"/>
                    </a:lnTo>
                    <a:lnTo>
                      <a:pt x="6" y="62"/>
                    </a:lnTo>
                    <a:lnTo>
                      <a:pt x="14" y="44"/>
                    </a:lnTo>
                    <a:lnTo>
                      <a:pt x="23" y="29"/>
                    </a:lnTo>
                    <a:lnTo>
                      <a:pt x="35" y="17"/>
                    </a:lnTo>
                    <a:lnTo>
                      <a:pt x="47" y="8"/>
                    </a:lnTo>
                    <a:lnTo>
                      <a:pt x="61" y="3"/>
                    </a:lnTo>
                    <a:lnTo>
                      <a:pt x="77" y="0"/>
                    </a:lnTo>
                    <a:close/>
                  </a:path>
                </a:pathLst>
              </a:custGeom>
              <a:solidFill>
                <a:srgbClr val="727272"/>
              </a:solidFill>
              <a:ln w="9525">
                <a:noFill/>
                <a:round/>
              </a:ln>
            </p:spPr>
            <p:txBody>
              <a:bodyPr/>
              <a:lstStyle/>
              <a:p>
                <a:endParaRPr lang="zh-CN" altLang="en-US"/>
              </a:p>
            </p:txBody>
          </p:sp>
          <p:sp>
            <p:nvSpPr>
              <p:cNvPr id="32969" name="Freeform 1218"/>
              <p:cNvSpPr/>
              <p:nvPr/>
            </p:nvSpPr>
            <p:spPr bwMode="auto">
              <a:xfrm>
                <a:off x="4275" y="2205"/>
                <a:ext cx="72" cy="93"/>
              </a:xfrm>
              <a:custGeom>
                <a:avLst/>
                <a:gdLst>
                  <a:gd name="T0" fmla="*/ 1 w 143"/>
                  <a:gd name="T1" fmla="*/ 0 h 186"/>
                  <a:gd name="T2" fmla="*/ 1 w 143"/>
                  <a:gd name="T3" fmla="*/ 1 h 186"/>
                  <a:gd name="T4" fmla="*/ 1 w 143"/>
                  <a:gd name="T5" fmla="*/ 1 h 186"/>
                  <a:gd name="T6" fmla="*/ 1 w 143"/>
                  <a:gd name="T7" fmla="*/ 1 h 186"/>
                  <a:gd name="T8" fmla="*/ 1 w 143"/>
                  <a:gd name="T9" fmla="*/ 1 h 186"/>
                  <a:gd name="T10" fmla="*/ 1 w 143"/>
                  <a:gd name="T11" fmla="*/ 1 h 186"/>
                  <a:gd name="T12" fmla="*/ 1 w 143"/>
                  <a:gd name="T13" fmla="*/ 1 h 186"/>
                  <a:gd name="T14" fmla="*/ 1 w 143"/>
                  <a:gd name="T15" fmla="*/ 1 h 186"/>
                  <a:gd name="T16" fmla="*/ 1 w 143"/>
                  <a:gd name="T17" fmla="*/ 1 h 186"/>
                  <a:gd name="T18" fmla="*/ 1 w 143"/>
                  <a:gd name="T19" fmla="*/ 1 h 186"/>
                  <a:gd name="T20" fmla="*/ 1 w 143"/>
                  <a:gd name="T21" fmla="*/ 1 h 186"/>
                  <a:gd name="T22" fmla="*/ 1 w 143"/>
                  <a:gd name="T23" fmla="*/ 1 h 186"/>
                  <a:gd name="T24" fmla="*/ 1 w 143"/>
                  <a:gd name="T25" fmla="*/ 1 h 186"/>
                  <a:gd name="T26" fmla="*/ 1 w 143"/>
                  <a:gd name="T27" fmla="*/ 1 h 186"/>
                  <a:gd name="T28" fmla="*/ 1 w 143"/>
                  <a:gd name="T29" fmla="*/ 1 h 186"/>
                  <a:gd name="T30" fmla="*/ 1 w 143"/>
                  <a:gd name="T31" fmla="*/ 1 h 186"/>
                  <a:gd name="T32" fmla="*/ 1 w 143"/>
                  <a:gd name="T33" fmla="*/ 1 h 186"/>
                  <a:gd name="T34" fmla="*/ 1 w 143"/>
                  <a:gd name="T35" fmla="*/ 1 h 186"/>
                  <a:gd name="T36" fmla="*/ 1 w 143"/>
                  <a:gd name="T37" fmla="*/ 1 h 186"/>
                  <a:gd name="T38" fmla="*/ 1 w 143"/>
                  <a:gd name="T39" fmla="*/ 1 h 186"/>
                  <a:gd name="T40" fmla="*/ 1 w 143"/>
                  <a:gd name="T41" fmla="*/ 1 h 186"/>
                  <a:gd name="T42" fmla="*/ 1 w 143"/>
                  <a:gd name="T43" fmla="*/ 1 h 186"/>
                  <a:gd name="T44" fmla="*/ 1 w 143"/>
                  <a:gd name="T45" fmla="*/ 1 h 186"/>
                  <a:gd name="T46" fmla="*/ 1 w 143"/>
                  <a:gd name="T47" fmla="*/ 1 h 186"/>
                  <a:gd name="T48" fmla="*/ 0 w 143"/>
                  <a:gd name="T49" fmla="*/ 1 h 186"/>
                  <a:gd name="T50" fmla="*/ 1 w 143"/>
                  <a:gd name="T51" fmla="*/ 1 h 186"/>
                  <a:gd name="T52" fmla="*/ 1 w 143"/>
                  <a:gd name="T53" fmla="*/ 1 h 186"/>
                  <a:gd name="T54" fmla="*/ 1 w 143"/>
                  <a:gd name="T55" fmla="*/ 1 h 186"/>
                  <a:gd name="T56" fmla="*/ 1 w 143"/>
                  <a:gd name="T57" fmla="*/ 1 h 186"/>
                  <a:gd name="T58" fmla="*/ 1 w 143"/>
                  <a:gd name="T59" fmla="*/ 1 h 186"/>
                  <a:gd name="T60" fmla="*/ 1 w 143"/>
                  <a:gd name="T61" fmla="*/ 1 h 186"/>
                  <a:gd name="T62" fmla="*/ 1 w 143"/>
                  <a:gd name="T63" fmla="*/ 1 h 186"/>
                  <a:gd name="T64" fmla="*/ 1 w 143"/>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86"/>
                  <a:gd name="T101" fmla="*/ 143 w 143"/>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86">
                    <a:moveTo>
                      <a:pt x="72" y="0"/>
                    </a:moveTo>
                    <a:lnTo>
                      <a:pt x="86" y="1"/>
                    </a:lnTo>
                    <a:lnTo>
                      <a:pt x="100" y="8"/>
                    </a:lnTo>
                    <a:lnTo>
                      <a:pt x="111" y="16"/>
                    </a:lnTo>
                    <a:lnTo>
                      <a:pt x="123" y="28"/>
                    </a:lnTo>
                    <a:lnTo>
                      <a:pt x="131" y="41"/>
                    </a:lnTo>
                    <a:lnTo>
                      <a:pt x="138" y="57"/>
                    </a:lnTo>
                    <a:lnTo>
                      <a:pt x="142" y="73"/>
                    </a:lnTo>
                    <a:lnTo>
                      <a:pt x="143" y="92"/>
                    </a:lnTo>
                    <a:lnTo>
                      <a:pt x="142" y="111"/>
                    </a:lnTo>
                    <a:lnTo>
                      <a:pt x="138" y="129"/>
                    </a:lnTo>
                    <a:lnTo>
                      <a:pt x="131" y="145"/>
                    </a:lnTo>
                    <a:lnTo>
                      <a:pt x="123" y="159"/>
                    </a:lnTo>
                    <a:lnTo>
                      <a:pt x="111" y="170"/>
                    </a:lnTo>
                    <a:lnTo>
                      <a:pt x="100" y="180"/>
                    </a:lnTo>
                    <a:lnTo>
                      <a:pt x="86" y="185"/>
                    </a:lnTo>
                    <a:lnTo>
                      <a:pt x="72" y="186"/>
                    </a:lnTo>
                    <a:lnTo>
                      <a:pt x="58" y="185"/>
                    </a:lnTo>
                    <a:lnTo>
                      <a:pt x="45" y="180"/>
                    </a:lnTo>
                    <a:lnTo>
                      <a:pt x="33" y="170"/>
                    </a:lnTo>
                    <a:lnTo>
                      <a:pt x="22" y="159"/>
                    </a:lnTo>
                    <a:lnTo>
                      <a:pt x="13" y="145"/>
                    </a:lnTo>
                    <a:lnTo>
                      <a:pt x="6" y="129"/>
                    </a:lnTo>
                    <a:lnTo>
                      <a:pt x="1" y="111"/>
                    </a:lnTo>
                    <a:lnTo>
                      <a:pt x="0" y="92"/>
                    </a:lnTo>
                    <a:lnTo>
                      <a:pt x="1" y="73"/>
                    </a:lnTo>
                    <a:lnTo>
                      <a:pt x="6" y="57"/>
                    </a:lnTo>
                    <a:lnTo>
                      <a:pt x="13" y="41"/>
                    </a:lnTo>
                    <a:lnTo>
                      <a:pt x="22" y="28"/>
                    </a:lnTo>
                    <a:lnTo>
                      <a:pt x="33" y="16"/>
                    </a:lnTo>
                    <a:lnTo>
                      <a:pt x="45" y="8"/>
                    </a:lnTo>
                    <a:lnTo>
                      <a:pt x="58" y="1"/>
                    </a:lnTo>
                    <a:lnTo>
                      <a:pt x="72" y="0"/>
                    </a:lnTo>
                    <a:close/>
                  </a:path>
                </a:pathLst>
              </a:custGeom>
              <a:solidFill>
                <a:srgbClr val="5B5B5B"/>
              </a:solidFill>
              <a:ln w="9525">
                <a:noFill/>
                <a:round/>
              </a:ln>
            </p:spPr>
            <p:txBody>
              <a:bodyPr/>
              <a:lstStyle/>
              <a:p>
                <a:endParaRPr lang="zh-CN" altLang="en-US"/>
              </a:p>
            </p:txBody>
          </p:sp>
          <p:sp>
            <p:nvSpPr>
              <p:cNvPr id="32970" name="Freeform 1219"/>
              <p:cNvSpPr/>
              <p:nvPr/>
            </p:nvSpPr>
            <p:spPr bwMode="auto">
              <a:xfrm>
                <a:off x="4278" y="2208"/>
                <a:ext cx="66" cy="87"/>
              </a:xfrm>
              <a:custGeom>
                <a:avLst/>
                <a:gdLst>
                  <a:gd name="T0" fmla="*/ 1 w 132"/>
                  <a:gd name="T1" fmla="*/ 0 h 174"/>
                  <a:gd name="T2" fmla="*/ 1 w 132"/>
                  <a:gd name="T3" fmla="*/ 1 h 174"/>
                  <a:gd name="T4" fmla="*/ 1 w 132"/>
                  <a:gd name="T5" fmla="*/ 1 h 174"/>
                  <a:gd name="T6" fmla="*/ 1 w 132"/>
                  <a:gd name="T7" fmla="*/ 1 h 174"/>
                  <a:gd name="T8" fmla="*/ 1 w 132"/>
                  <a:gd name="T9" fmla="*/ 1 h 174"/>
                  <a:gd name="T10" fmla="*/ 1 w 132"/>
                  <a:gd name="T11" fmla="*/ 1 h 174"/>
                  <a:gd name="T12" fmla="*/ 1 w 132"/>
                  <a:gd name="T13" fmla="*/ 1 h 174"/>
                  <a:gd name="T14" fmla="*/ 1 w 132"/>
                  <a:gd name="T15" fmla="*/ 1 h 174"/>
                  <a:gd name="T16" fmla="*/ 1 w 132"/>
                  <a:gd name="T17" fmla="*/ 1 h 174"/>
                  <a:gd name="T18" fmla="*/ 1 w 132"/>
                  <a:gd name="T19" fmla="*/ 1 h 174"/>
                  <a:gd name="T20" fmla="*/ 1 w 132"/>
                  <a:gd name="T21" fmla="*/ 1 h 174"/>
                  <a:gd name="T22" fmla="*/ 1 w 132"/>
                  <a:gd name="T23" fmla="*/ 1 h 174"/>
                  <a:gd name="T24" fmla="*/ 1 w 132"/>
                  <a:gd name="T25" fmla="*/ 1 h 174"/>
                  <a:gd name="T26" fmla="*/ 1 w 132"/>
                  <a:gd name="T27" fmla="*/ 1 h 174"/>
                  <a:gd name="T28" fmla="*/ 1 w 132"/>
                  <a:gd name="T29" fmla="*/ 1 h 174"/>
                  <a:gd name="T30" fmla="*/ 1 w 132"/>
                  <a:gd name="T31" fmla="*/ 1 h 174"/>
                  <a:gd name="T32" fmla="*/ 1 w 132"/>
                  <a:gd name="T33" fmla="*/ 1 h 174"/>
                  <a:gd name="T34" fmla="*/ 1 w 132"/>
                  <a:gd name="T35" fmla="*/ 1 h 174"/>
                  <a:gd name="T36" fmla="*/ 1 w 132"/>
                  <a:gd name="T37" fmla="*/ 1 h 174"/>
                  <a:gd name="T38" fmla="*/ 1 w 132"/>
                  <a:gd name="T39" fmla="*/ 1 h 174"/>
                  <a:gd name="T40" fmla="*/ 1 w 132"/>
                  <a:gd name="T41" fmla="*/ 1 h 174"/>
                  <a:gd name="T42" fmla="*/ 1 w 132"/>
                  <a:gd name="T43" fmla="*/ 1 h 174"/>
                  <a:gd name="T44" fmla="*/ 1 w 132"/>
                  <a:gd name="T45" fmla="*/ 1 h 174"/>
                  <a:gd name="T46" fmla="*/ 1 w 132"/>
                  <a:gd name="T47" fmla="*/ 1 h 174"/>
                  <a:gd name="T48" fmla="*/ 0 w 132"/>
                  <a:gd name="T49" fmla="*/ 1 h 174"/>
                  <a:gd name="T50" fmla="*/ 1 w 132"/>
                  <a:gd name="T51" fmla="*/ 1 h 174"/>
                  <a:gd name="T52" fmla="*/ 1 w 132"/>
                  <a:gd name="T53" fmla="*/ 1 h 174"/>
                  <a:gd name="T54" fmla="*/ 1 w 132"/>
                  <a:gd name="T55" fmla="*/ 1 h 174"/>
                  <a:gd name="T56" fmla="*/ 1 w 132"/>
                  <a:gd name="T57" fmla="*/ 1 h 174"/>
                  <a:gd name="T58" fmla="*/ 1 w 132"/>
                  <a:gd name="T59" fmla="*/ 1 h 174"/>
                  <a:gd name="T60" fmla="*/ 1 w 132"/>
                  <a:gd name="T61" fmla="*/ 1 h 174"/>
                  <a:gd name="T62" fmla="*/ 1 w 132"/>
                  <a:gd name="T63" fmla="*/ 1 h 174"/>
                  <a:gd name="T64" fmla="*/ 1 w 132"/>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74"/>
                  <a:gd name="T101" fmla="*/ 132 w 132"/>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74">
                    <a:moveTo>
                      <a:pt x="66" y="0"/>
                    </a:moveTo>
                    <a:lnTo>
                      <a:pt x="80" y="2"/>
                    </a:lnTo>
                    <a:lnTo>
                      <a:pt x="91" y="7"/>
                    </a:lnTo>
                    <a:lnTo>
                      <a:pt x="103" y="15"/>
                    </a:lnTo>
                    <a:lnTo>
                      <a:pt x="113" y="26"/>
                    </a:lnTo>
                    <a:lnTo>
                      <a:pt x="121" y="39"/>
                    </a:lnTo>
                    <a:lnTo>
                      <a:pt x="127" y="54"/>
                    </a:lnTo>
                    <a:lnTo>
                      <a:pt x="131" y="69"/>
                    </a:lnTo>
                    <a:lnTo>
                      <a:pt x="132" y="86"/>
                    </a:lnTo>
                    <a:lnTo>
                      <a:pt x="131" y="104"/>
                    </a:lnTo>
                    <a:lnTo>
                      <a:pt x="127" y="120"/>
                    </a:lnTo>
                    <a:lnTo>
                      <a:pt x="121" y="135"/>
                    </a:lnTo>
                    <a:lnTo>
                      <a:pt x="113" y="148"/>
                    </a:lnTo>
                    <a:lnTo>
                      <a:pt x="103" y="159"/>
                    </a:lnTo>
                    <a:lnTo>
                      <a:pt x="91" y="167"/>
                    </a:lnTo>
                    <a:lnTo>
                      <a:pt x="80" y="172"/>
                    </a:lnTo>
                    <a:lnTo>
                      <a:pt x="66" y="174"/>
                    </a:lnTo>
                    <a:lnTo>
                      <a:pt x="53" y="172"/>
                    </a:lnTo>
                    <a:lnTo>
                      <a:pt x="41" y="167"/>
                    </a:lnTo>
                    <a:lnTo>
                      <a:pt x="30" y="159"/>
                    </a:lnTo>
                    <a:lnTo>
                      <a:pt x="20" y="148"/>
                    </a:lnTo>
                    <a:lnTo>
                      <a:pt x="12" y="135"/>
                    </a:lnTo>
                    <a:lnTo>
                      <a:pt x="6" y="120"/>
                    </a:lnTo>
                    <a:lnTo>
                      <a:pt x="2" y="104"/>
                    </a:lnTo>
                    <a:lnTo>
                      <a:pt x="0" y="86"/>
                    </a:lnTo>
                    <a:lnTo>
                      <a:pt x="2" y="69"/>
                    </a:lnTo>
                    <a:lnTo>
                      <a:pt x="6" y="54"/>
                    </a:lnTo>
                    <a:lnTo>
                      <a:pt x="12" y="39"/>
                    </a:lnTo>
                    <a:lnTo>
                      <a:pt x="20" y="26"/>
                    </a:lnTo>
                    <a:lnTo>
                      <a:pt x="30" y="15"/>
                    </a:lnTo>
                    <a:lnTo>
                      <a:pt x="41" y="7"/>
                    </a:lnTo>
                    <a:lnTo>
                      <a:pt x="53" y="2"/>
                    </a:lnTo>
                    <a:lnTo>
                      <a:pt x="66" y="0"/>
                    </a:lnTo>
                    <a:close/>
                  </a:path>
                </a:pathLst>
              </a:custGeom>
              <a:solidFill>
                <a:srgbClr val="444444"/>
              </a:solidFill>
              <a:ln w="9525">
                <a:noFill/>
                <a:round/>
              </a:ln>
            </p:spPr>
            <p:txBody>
              <a:bodyPr/>
              <a:lstStyle/>
              <a:p>
                <a:endParaRPr lang="zh-CN" altLang="en-US"/>
              </a:p>
            </p:txBody>
          </p:sp>
          <p:sp>
            <p:nvSpPr>
              <p:cNvPr id="32971" name="Freeform 1220"/>
              <p:cNvSpPr/>
              <p:nvPr/>
            </p:nvSpPr>
            <p:spPr bwMode="auto">
              <a:xfrm>
                <a:off x="4281" y="2212"/>
                <a:ext cx="61" cy="79"/>
              </a:xfrm>
              <a:custGeom>
                <a:avLst/>
                <a:gdLst>
                  <a:gd name="T0" fmla="*/ 1 w 121"/>
                  <a:gd name="T1" fmla="*/ 0 h 160"/>
                  <a:gd name="T2" fmla="*/ 1 w 121"/>
                  <a:gd name="T3" fmla="*/ 0 h 160"/>
                  <a:gd name="T4" fmla="*/ 1 w 121"/>
                  <a:gd name="T5" fmla="*/ 0 h 160"/>
                  <a:gd name="T6" fmla="*/ 1 w 121"/>
                  <a:gd name="T7" fmla="*/ 0 h 160"/>
                  <a:gd name="T8" fmla="*/ 1 w 121"/>
                  <a:gd name="T9" fmla="*/ 0 h 160"/>
                  <a:gd name="T10" fmla="*/ 1 w 121"/>
                  <a:gd name="T11" fmla="*/ 0 h 160"/>
                  <a:gd name="T12" fmla="*/ 1 w 121"/>
                  <a:gd name="T13" fmla="*/ 0 h 160"/>
                  <a:gd name="T14" fmla="*/ 1 w 121"/>
                  <a:gd name="T15" fmla="*/ 0 h 160"/>
                  <a:gd name="T16" fmla="*/ 1 w 121"/>
                  <a:gd name="T17" fmla="*/ 0 h 160"/>
                  <a:gd name="T18" fmla="*/ 1 w 121"/>
                  <a:gd name="T19" fmla="*/ 0 h 160"/>
                  <a:gd name="T20" fmla="*/ 1 w 121"/>
                  <a:gd name="T21" fmla="*/ 0 h 160"/>
                  <a:gd name="T22" fmla="*/ 1 w 121"/>
                  <a:gd name="T23" fmla="*/ 0 h 160"/>
                  <a:gd name="T24" fmla="*/ 1 w 121"/>
                  <a:gd name="T25" fmla="*/ 0 h 160"/>
                  <a:gd name="T26" fmla="*/ 1 w 121"/>
                  <a:gd name="T27" fmla="*/ 0 h 160"/>
                  <a:gd name="T28" fmla="*/ 1 w 121"/>
                  <a:gd name="T29" fmla="*/ 0 h 160"/>
                  <a:gd name="T30" fmla="*/ 1 w 121"/>
                  <a:gd name="T31" fmla="*/ 0 h 160"/>
                  <a:gd name="T32" fmla="*/ 1 w 121"/>
                  <a:gd name="T33" fmla="*/ 0 h 160"/>
                  <a:gd name="T34" fmla="*/ 1 w 121"/>
                  <a:gd name="T35" fmla="*/ 0 h 160"/>
                  <a:gd name="T36" fmla="*/ 1 w 121"/>
                  <a:gd name="T37" fmla="*/ 0 h 160"/>
                  <a:gd name="T38" fmla="*/ 1 w 121"/>
                  <a:gd name="T39" fmla="*/ 0 h 160"/>
                  <a:gd name="T40" fmla="*/ 1 w 121"/>
                  <a:gd name="T41" fmla="*/ 0 h 160"/>
                  <a:gd name="T42" fmla="*/ 1 w 121"/>
                  <a:gd name="T43" fmla="*/ 0 h 160"/>
                  <a:gd name="T44" fmla="*/ 1 w 121"/>
                  <a:gd name="T45" fmla="*/ 0 h 160"/>
                  <a:gd name="T46" fmla="*/ 1 w 121"/>
                  <a:gd name="T47" fmla="*/ 0 h 160"/>
                  <a:gd name="T48" fmla="*/ 0 w 121"/>
                  <a:gd name="T49" fmla="*/ 0 h 160"/>
                  <a:gd name="T50" fmla="*/ 1 w 121"/>
                  <a:gd name="T51" fmla="*/ 0 h 160"/>
                  <a:gd name="T52" fmla="*/ 1 w 121"/>
                  <a:gd name="T53" fmla="*/ 0 h 160"/>
                  <a:gd name="T54" fmla="*/ 1 w 121"/>
                  <a:gd name="T55" fmla="*/ 0 h 160"/>
                  <a:gd name="T56" fmla="*/ 1 w 121"/>
                  <a:gd name="T57" fmla="*/ 0 h 160"/>
                  <a:gd name="T58" fmla="*/ 1 w 121"/>
                  <a:gd name="T59" fmla="*/ 0 h 160"/>
                  <a:gd name="T60" fmla="*/ 1 w 121"/>
                  <a:gd name="T61" fmla="*/ 0 h 160"/>
                  <a:gd name="T62" fmla="*/ 1 w 121"/>
                  <a:gd name="T63" fmla="*/ 0 h 160"/>
                  <a:gd name="T64" fmla="*/ 1 w 121"/>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60"/>
                  <a:gd name="T101" fmla="*/ 121 w 121"/>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60">
                    <a:moveTo>
                      <a:pt x="60" y="0"/>
                    </a:moveTo>
                    <a:lnTo>
                      <a:pt x="73" y="1"/>
                    </a:lnTo>
                    <a:lnTo>
                      <a:pt x="83" y="7"/>
                    </a:lnTo>
                    <a:lnTo>
                      <a:pt x="95" y="14"/>
                    </a:lnTo>
                    <a:lnTo>
                      <a:pt x="103" y="24"/>
                    </a:lnTo>
                    <a:lnTo>
                      <a:pt x="111" y="36"/>
                    </a:lnTo>
                    <a:lnTo>
                      <a:pt x="116" y="50"/>
                    </a:lnTo>
                    <a:lnTo>
                      <a:pt x="120" y="65"/>
                    </a:lnTo>
                    <a:lnTo>
                      <a:pt x="121" y="79"/>
                    </a:lnTo>
                    <a:lnTo>
                      <a:pt x="120" y="95"/>
                    </a:lnTo>
                    <a:lnTo>
                      <a:pt x="116" y="112"/>
                    </a:lnTo>
                    <a:lnTo>
                      <a:pt x="111" y="125"/>
                    </a:lnTo>
                    <a:lnTo>
                      <a:pt x="103" y="137"/>
                    </a:lnTo>
                    <a:lnTo>
                      <a:pt x="95" y="146"/>
                    </a:lnTo>
                    <a:lnTo>
                      <a:pt x="83" y="153"/>
                    </a:lnTo>
                    <a:lnTo>
                      <a:pt x="73" y="159"/>
                    </a:lnTo>
                    <a:lnTo>
                      <a:pt x="60" y="160"/>
                    </a:lnTo>
                    <a:lnTo>
                      <a:pt x="48" y="159"/>
                    </a:lnTo>
                    <a:lnTo>
                      <a:pt x="37" y="153"/>
                    </a:lnTo>
                    <a:lnTo>
                      <a:pt x="27" y="146"/>
                    </a:lnTo>
                    <a:lnTo>
                      <a:pt x="18" y="137"/>
                    </a:lnTo>
                    <a:lnTo>
                      <a:pt x="10" y="125"/>
                    </a:lnTo>
                    <a:lnTo>
                      <a:pt x="5" y="112"/>
                    </a:lnTo>
                    <a:lnTo>
                      <a:pt x="1" y="95"/>
                    </a:lnTo>
                    <a:lnTo>
                      <a:pt x="0" y="79"/>
                    </a:lnTo>
                    <a:lnTo>
                      <a:pt x="1" y="65"/>
                    </a:lnTo>
                    <a:lnTo>
                      <a:pt x="5" y="50"/>
                    </a:lnTo>
                    <a:lnTo>
                      <a:pt x="10" y="36"/>
                    </a:lnTo>
                    <a:lnTo>
                      <a:pt x="18" y="24"/>
                    </a:lnTo>
                    <a:lnTo>
                      <a:pt x="27" y="14"/>
                    </a:lnTo>
                    <a:lnTo>
                      <a:pt x="37" y="7"/>
                    </a:lnTo>
                    <a:lnTo>
                      <a:pt x="48" y="1"/>
                    </a:lnTo>
                    <a:lnTo>
                      <a:pt x="60" y="0"/>
                    </a:lnTo>
                    <a:close/>
                  </a:path>
                </a:pathLst>
              </a:custGeom>
              <a:solidFill>
                <a:srgbClr val="2D2D2D"/>
              </a:solidFill>
              <a:ln w="9525">
                <a:noFill/>
                <a:round/>
              </a:ln>
            </p:spPr>
            <p:txBody>
              <a:bodyPr/>
              <a:lstStyle/>
              <a:p>
                <a:endParaRPr lang="zh-CN" altLang="en-US"/>
              </a:p>
            </p:txBody>
          </p:sp>
          <p:sp>
            <p:nvSpPr>
              <p:cNvPr id="32972" name="Freeform 1221"/>
              <p:cNvSpPr/>
              <p:nvPr/>
            </p:nvSpPr>
            <p:spPr bwMode="auto">
              <a:xfrm>
                <a:off x="4284" y="2216"/>
                <a:ext cx="55" cy="71"/>
              </a:xfrm>
              <a:custGeom>
                <a:avLst/>
                <a:gdLst>
                  <a:gd name="T0" fmla="*/ 1 w 110"/>
                  <a:gd name="T1" fmla="*/ 0 h 144"/>
                  <a:gd name="T2" fmla="*/ 1 w 110"/>
                  <a:gd name="T3" fmla="*/ 0 h 144"/>
                  <a:gd name="T4" fmla="*/ 1 w 110"/>
                  <a:gd name="T5" fmla="*/ 0 h 144"/>
                  <a:gd name="T6" fmla="*/ 1 w 110"/>
                  <a:gd name="T7" fmla="*/ 0 h 144"/>
                  <a:gd name="T8" fmla="*/ 1 w 110"/>
                  <a:gd name="T9" fmla="*/ 0 h 144"/>
                  <a:gd name="T10" fmla="*/ 1 w 110"/>
                  <a:gd name="T11" fmla="*/ 0 h 144"/>
                  <a:gd name="T12" fmla="*/ 1 w 110"/>
                  <a:gd name="T13" fmla="*/ 0 h 144"/>
                  <a:gd name="T14" fmla="*/ 1 w 110"/>
                  <a:gd name="T15" fmla="*/ 0 h 144"/>
                  <a:gd name="T16" fmla="*/ 1 w 110"/>
                  <a:gd name="T17" fmla="*/ 0 h 144"/>
                  <a:gd name="T18" fmla="*/ 1 w 110"/>
                  <a:gd name="T19" fmla="*/ 0 h 144"/>
                  <a:gd name="T20" fmla="*/ 1 w 110"/>
                  <a:gd name="T21" fmla="*/ 0 h 144"/>
                  <a:gd name="T22" fmla="*/ 1 w 110"/>
                  <a:gd name="T23" fmla="*/ 0 h 144"/>
                  <a:gd name="T24" fmla="*/ 1 w 110"/>
                  <a:gd name="T25" fmla="*/ 0 h 144"/>
                  <a:gd name="T26" fmla="*/ 1 w 110"/>
                  <a:gd name="T27" fmla="*/ 0 h 144"/>
                  <a:gd name="T28" fmla="*/ 1 w 110"/>
                  <a:gd name="T29" fmla="*/ 0 h 144"/>
                  <a:gd name="T30" fmla="*/ 1 w 110"/>
                  <a:gd name="T31" fmla="*/ 0 h 144"/>
                  <a:gd name="T32" fmla="*/ 1 w 110"/>
                  <a:gd name="T33" fmla="*/ 0 h 144"/>
                  <a:gd name="T34" fmla="*/ 1 w 110"/>
                  <a:gd name="T35" fmla="*/ 0 h 144"/>
                  <a:gd name="T36" fmla="*/ 1 w 110"/>
                  <a:gd name="T37" fmla="*/ 0 h 144"/>
                  <a:gd name="T38" fmla="*/ 1 w 110"/>
                  <a:gd name="T39" fmla="*/ 0 h 144"/>
                  <a:gd name="T40" fmla="*/ 1 w 110"/>
                  <a:gd name="T41" fmla="*/ 0 h 144"/>
                  <a:gd name="T42" fmla="*/ 1 w 110"/>
                  <a:gd name="T43" fmla="*/ 0 h 144"/>
                  <a:gd name="T44" fmla="*/ 1 w 110"/>
                  <a:gd name="T45" fmla="*/ 0 h 144"/>
                  <a:gd name="T46" fmla="*/ 1 w 110"/>
                  <a:gd name="T47" fmla="*/ 0 h 144"/>
                  <a:gd name="T48" fmla="*/ 0 w 110"/>
                  <a:gd name="T49" fmla="*/ 0 h 144"/>
                  <a:gd name="T50" fmla="*/ 1 w 110"/>
                  <a:gd name="T51" fmla="*/ 0 h 144"/>
                  <a:gd name="T52" fmla="*/ 1 w 110"/>
                  <a:gd name="T53" fmla="*/ 0 h 144"/>
                  <a:gd name="T54" fmla="*/ 1 w 110"/>
                  <a:gd name="T55" fmla="*/ 0 h 144"/>
                  <a:gd name="T56" fmla="*/ 1 w 110"/>
                  <a:gd name="T57" fmla="*/ 0 h 144"/>
                  <a:gd name="T58" fmla="*/ 1 w 110"/>
                  <a:gd name="T59" fmla="*/ 0 h 144"/>
                  <a:gd name="T60" fmla="*/ 1 w 110"/>
                  <a:gd name="T61" fmla="*/ 0 h 144"/>
                  <a:gd name="T62" fmla="*/ 1 w 110"/>
                  <a:gd name="T63" fmla="*/ 0 h 144"/>
                  <a:gd name="T64" fmla="*/ 1 w 110"/>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44"/>
                  <a:gd name="T101" fmla="*/ 110 w 110"/>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44">
                    <a:moveTo>
                      <a:pt x="55" y="0"/>
                    </a:moveTo>
                    <a:lnTo>
                      <a:pt x="65" y="1"/>
                    </a:lnTo>
                    <a:lnTo>
                      <a:pt x="75" y="6"/>
                    </a:lnTo>
                    <a:lnTo>
                      <a:pt x="86" y="12"/>
                    </a:lnTo>
                    <a:lnTo>
                      <a:pt x="93" y="22"/>
                    </a:lnTo>
                    <a:lnTo>
                      <a:pt x="100" y="31"/>
                    </a:lnTo>
                    <a:lnTo>
                      <a:pt x="106" y="43"/>
                    </a:lnTo>
                    <a:lnTo>
                      <a:pt x="109" y="57"/>
                    </a:lnTo>
                    <a:lnTo>
                      <a:pt x="110" y="71"/>
                    </a:lnTo>
                    <a:lnTo>
                      <a:pt x="109" y="86"/>
                    </a:lnTo>
                    <a:lnTo>
                      <a:pt x="106" y="101"/>
                    </a:lnTo>
                    <a:lnTo>
                      <a:pt x="100" y="113"/>
                    </a:lnTo>
                    <a:lnTo>
                      <a:pt x="93" y="124"/>
                    </a:lnTo>
                    <a:lnTo>
                      <a:pt x="86" y="132"/>
                    </a:lnTo>
                    <a:lnTo>
                      <a:pt x="75" y="138"/>
                    </a:lnTo>
                    <a:lnTo>
                      <a:pt x="65" y="142"/>
                    </a:lnTo>
                    <a:lnTo>
                      <a:pt x="55" y="144"/>
                    </a:lnTo>
                    <a:lnTo>
                      <a:pt x="45" y="142"/>
                    </a:lnTo>
                    <a:lnTo>
                      <a:pt x="35" y="138"/>
                    </a:lnTo>
                    <a:lnTo>
                      <a:pt x="24" y="132"/>
                    </a:lnTo>
                    <a:lnTo>
                      <a:pt x="17" y="124"/>
                    </a:lnTo>
                    <a:lnTo>
                      <a:pt x="10" y="113"/>
                    </a:lnTo>
                    <a:lnTo>
                      <a:pt x="4" y="101"/>
                    </a:lnTo>
                    <a:lnTo>
                      <a:pt x="1" y="86"/>
                    </a:lnTo>
                    <a:lnTo>
                      <a:pt x="0" y="71"/>
                    </a:lnTo>
                    <a:lnTo>
                      <a:pt x="1" y="57"/>
                    </a:lnTo>
                    <a:lnTo>
                      <a:pt x="4" y="43"/>
                    </a:lnTo>
                    <a:lnTo>
                      <a:pt x="10" y="31"/>
                    </a:lnTo>
                    <a:lnTo>
                      <a:pt x="17" y="22"/>
                    </a:lnTo>
                    <a:lnTo>
                      <a:pt x="24" y="12"/>
                    </a:lnTo>
                    <a:lnTo>
                      <a:pt x="35" y="6"/>
                    </a:lnTo>
                    <a:lnTo>
                      <a:pt x="45" y="1"/>
                    </a:lnTo>
                    <a:lnTo>
                      <a:pt x="55" y="0"/>
                    </a:lnTo>
                    <a:close/>
                  </a:path>
                </a:pathLst>
              </a:custGeom>
              <a:solidFill>
                <a:srgbClr val="161616"/>
              </a:solidFill>
              <a:ln w="9525">
                <a:noFill/>
                <a:round/>
              </a:ln>
            </p:spPr>
            <p:txBody>
              <a:bodyPr/>
              <a:lstStyle/>
              <a:p>
                <a:endParaRPr lang="zh-CN" altLang="en-US"/>
              </a:p>
            </p:txBody>
          </p:sp>
          <p:sp>
            <p:nvSpPr>
              <p:cNvPr id="32973" name="Freeform 1222"/>
              <p:cNvSpPr/>
              <p:nvPr/>
            </p:nvSpPr>
            <p:spPr bwMode="auto">
              <a:xfrm>
                <a:off x="4287" y="2219"/>
                <a:ext cx="49" cy="65"/>
              </a:xfrm>
              <a:custGeom>
                <a:avLst/>
                <a:gdLst>
                  <a:gd name="T0" fmla="*/ 0 w 100"/>
                  <a:gd name="T1" fmla="*/ 0 h 130"/>
                  <a:gd name="T2" fmla="*/ 0 w 100"/>
                  <a:gd name="T3" fmla="*/ 1 h 130"/>
                  <a:gd name="T4" fmla="*/ 0 w 100"/>
                  <a:gd name="T5" fmla="*/ 1 h 130"/>
                  <a:gd name="T6" fmla="*/ 0 w 100"/>
                  <a:gd name="T7" fmla="*/ 1 h 130"/>
                  <a:gd name="T8" fmla="*/ 0 w 100"/>
                  <a:gd name="T9" fmla="*/ 1 h 130"/>
                  <a:gd name="T10" fmla="*/ 0 w 100"/>
                  <a:gd name="T11" fmla="*/ 1 h 130"/>
                  <a:gd name="T12" fmla="*/ 0 w 100"/>
                  <a:gd name="T13" fmla="*/ 1 h 130"/>
                  <a:gd name="T14" fmla="*/ 0 w 100"/>
                  <a:gd name="T15" fmla="*/ 1 h 130"/>
                  <a:gd name="T16" fmla="*/ 0 w 100"/>
                  <a:gd name="T17" fmla="*/ 1 h 130"/>
                  <a:gd name="T18" fmla="*/ 0 w 100"/>
                  <a:gd name="T19" fmla="*/ 1 h 130"/>
                  <a:gd name="T20" fmla="*/ 0 w 100"/>
                  <a:gd name="T21" fmla="*/ 1 h 130"/>
                  <a:gd name="T22" fmla="*/ 0 w 100"/>
                  <a:gd name="T23" fmla="*/ 1 h 130"/>
                  <a:gd name="T24" fmla="*/ 0 w 100"/>
                  <a:gd name="T25" fmla="*/ 1 h 130"/>
                  <a:gd name="T26" fmla="*/ 0 w 100"/>
                  <a:gd name="T27" fmla="*/ 1 h 130"/>
                  <a:gd name="T28" fmla="*/ 0 w 100"/>
                  <a:gd name="T29" fmla="*/ 1 h 130"/>
                  <a:gd name="T30" fmla="*/ 0 w 100"/>
                  <a:gd name="T31" fmla="*/ 1 h 130"/>
                  <a:gd name="T32" fmla="*/ 0 w 100"/>
                  <a:gd name="T33" fmla="*/ 1 h 130"/>
                  <a:gd name="T34" fmla="*/ 0 w 100"/>
                  <a:gd name="T35" fmla="*/ 1 h 130"/>
                  <a:gd name="T36" fmla="*/ 0 w 100"/>
                  <a:gd name="T37" fmla="*/ 1 h 130"/>
                  <a:gd name="T38" fmla="*/ 0 w 100"/>
                  <a:gd name="T39" fmla="*/ 1 h 130"/>
                  <a:gd name="T40" fmla="*/ 0 w 100"/>
                  <a:gd name="T41" fmla="*/ 1 h 130"/>
                  <a:gd name="T42" fmla="*/ 0 w 100"/>
                  <a:gd name="T43" fmla="*/ 1 h 130"/>
                  <a:gd name="T44" fmla="*/ 0 w 100"/>
                  <a:gd name="T45" fmla="*/ 1 h 130"/>
                  <a:gd name="T46" fmla="*/ 0 w 100"/>
                  <a:gd name="T47" fmla="*/ 1 h 130"/>
                  <a:gd name="T48" fmla="*/ 0 w 100"/>
                  <a:gd name="T49" fmla="*/ 1 h 130"/>
                  <a:gd name="T50" fmla="*/ 0 w 100"/>
                  <a:gd name="T51" fmla="*/ 1 h 130"/>
                  <a:gd name="T52" fmla="*/ 0 w 100"/>
                  <a:gd name="T53" fmla="*/ 1 h 130"/>
                  <a:gd name="T54" fmla="*/ 0 w 100"/>
                  <a:gd name="T55" fmla="*/ 1 h 130"/>
                  <a:gd name="T56" fmla="*/ 0 w 100"/>
                  <a:gd name="T57" fmla="*/ 1 h 130"/>
                  <a:gd name="T58" fmla="*/ 0 w 100"/>
                  <a:gd name="T59" fmla="*/ 1 h 130"/>
                  <a:gd name="T60" fmla="*/ 0 w 100"/>
                  <a:gd name="T61" fmla="*/ 1 h 130"/>
                  <a:gd name="T62" fmla="*/ 0 w 100"/>
                  <a:gd name="T63" fmla="*/ 1 h 130"/>
                  <a:gd name="T64" fmla="*/ 0 w 10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30"/>
                  <a:gd name="T101" fmla="*/ 100 w 10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30">
                    <a:moveTo>
                      <a:pt x="50" y="0"/>
                    </a:moveTo>
                    <a:lnTo>
                      <a:pt x="60" y="1"/>
                    </a:lnTo>
                    <a:lnTo>
                      <a:pt x="69" y="5"/>
                    </a:lnTo>
                    <a:lnTo>
                      <a:pt x="78" y="11"/>
                    </a:lnTo>
                    <a:lnTo>
                      <a:pt x="85" y="19"/>
                    </a:lnTo>
                    <a:lnTo>
                      <a:pt x="91" y="28"/>
                    </a:lnTo>
                    <a:lnTo>
                      <a:pt x="96" y="40"/>
                    </a:lnTo>
                    <a:lnTo>
                      <a:pt x="99" y="51"/>
                    </a:lnTo>
                    <a:lnTo>
                      <a:pt x="100" y="64"/>
                    </a:lnTo>
                    <a:lnTo>
                      <a:pt x="99" y="78"/>
                    </a:lnTo>
                    <a:lnTo>
                      <a:pt x="96" y="90"/>
                    </a:lnTo>
                    <a:lnTo>
                      <a:pt x="91" y="102"/>
                    </a:lnTo>
                    <a:lnTo>
                      <a:pt x="85" y="111"/>
                    </a:lnTo>
                    <a:lnTo>
                      <a:pt x="78" y="119"/>
                    </a:lnTo>
                    <a:lnTo>
                      <a:pt x="69" y="125"/>
                    </a:lnTo>
                    <a:lnTo>
                      <a:pt x="60" y="129"/>
                    </a:lnTo>
                    <a:lnTo>
                      <a:pt x="50" y="130"/>
                    </a:lnTo>
                    <a:lnTo>
                      <a:pt x="40" y="129"/>
                    </a:lnTo>
                    <a:lnTo>
                      <a:pt x="31" y="125"/>
                    </a:lnTo>
                    <a:lnTo>
                      <a:pt x="22" y="119"/>
                    </a:lnTo>
                    <a:lnTo>
                      <a:pt x="15" y="111"/>
                    </a:lnTo>
                    <a:lnTo>
                      <a:pt x="9" y="102"/>
                    </a:lnTo>
                    <a:lnTo>
                      <a:pt x="4" y="90"/>
                    </a:lnTo>
                    <a:lnTo>
                      <a:pt x="1" y="78"/>
                    </a:lnTo>
                    <a:lnTo>
                      <a:pt x="0" y="64"/>
                    </a:lnTo>
                    <a:lnTo>
                      <a:pt x="1" y="51"/>
                    </a:lnTo>
                    <a:lnTo>
                      <a:pt x="4" y="40"/>
                    </a:lnTo>
                    <a:lnTo>
                      <a:pt x="9" y="28"/>
                    </a:lnTo>
                    <a:lnTo>
                      <a:pt x="15" y="19"/>
                    </a:lnTo>
                    <a:lnTo>
                      <a:pt x="22" y="11"/>
                    </a:lnTo>
                    <a:lnTo>
                      <a:pt x="31" y="5"/>
                    </a:lnTo>
                    <a:lnTo>
                      <a:pt x="40" y="1"/>
                    </a:lnTo>
                    <a:lnTo>
                      <a:pt x="50" y="0"/>
                    </a:lnTo>
                    <a:close/>
                  </a:path>
                </a:pathLst>
              </a:custGeom>
              <a:solidFill>
                <a:srgbClr val="000000"/>
              </a:solidFill>
              <a:ln w="9525">
                <a:noFill/>
                <a:round/>
              </a:ln>
            </p:spPr>
            <p:txBody>
              <a:bodyPr/>
              <a:lstStyle/>
              <a:p>
                <a:endParaRPr lang="zh-CN" altLang="en-US"/>
              </a:p>
            </p:txBody>
          </p:sp>
          <p:sp>
            <p:nvSpPr>
              <p:cNvPr id="32974" name="Freeform 1223"/>
              <p:cNvSpPr/>
              <p:nvPr/>
            </p:nvSpPr>
            <p:spPr bwMode="auto">
              <a:xfrm>
                <a:off x="4309" y="2226"/>
                <a:ext cx="324" cy="115"/>
              </a:xfrm>
              <a:custGeom>
                <a:avLst/>
                <a:gdLst>
                  <a:gd name="T0" fmla="*/ 1 w 647"/>
                  <a:gd name="T1" fmla="*/ 0 h 229"/>
                  <a:gd name="T2" fmla="*/ 1 w 647"/>
                  <a:gd name="T3" fmla="*/ 1 h 229"/>
                  <a:gd name="T4" fmla="*/ 1 w 647"/>
                  <a:gd name="T5" fmla="*/ 1 h 229"/>
                  <a:gd name="T6" fmla="*/ 1 w 647"/>
                  <a:gd name="T7" fmla="*/ 1 h 229"/>
                  <a:gd name="T8" fmla="*/ 1 w 647"/>
                  <a:gd name="T9" fmla="*/ 1 h 229"/>
                  <a:gd name="T10" fmla="*/ 1 w 647"/>
                  <a:gd name="T11" fmla="*/ 1 h 229"/>
                  <a:gd name="T12" fmla="*/ 1 w 647"/>
                  <a:gd name="T13" fmla="*/ 1 h 229"/>
                  <a:gd name="T14" fmla="*/ 1 w 647"/>
                  <a:gd name="T15" fmla="*/ 1 h 229"/>
                  <a:gd name="T16" fmla="*/ 1 w 647"/>
                  <a:gd name="T17" fmla="*/ 1 h 229"/>
                  <a:gd name="T18" fmla="*/ 1 w 647"/>
                  <a:gd name="T19" fmla="*/ 1 h 229"/>
                  <a:gd name="T20" fmla="*/ 1 w 647"/>
                  <a:gd name="T21" fmla="*/ 1 h 229"/>
                  <a:gd name="T22" fmla="*/ 1 w 647"/>
                  <a:gd name="T23" fmla="*/ 1 h 229"/>
                  <a:gd name="T24" fmla="*/ 1 w 647"/>
                  <a:gd name="T25" fmla="*/ 1 h 229"/>
                  <a:gd name="T26" fmla="*/ 2 w 647"/>
                  <a:gd name="T27" fmla="*/ 1 h 229"/>
                  <a:gd name="T28" fmla="*/ 2 w 647"/>
                  <a:gd name="T29" fmla="*/ 1 h 229"/>
                  <a:gd name="T30" fmla="*/ 2 w 647"/>
                  <a:gd name="T31" fmla="*/ 1 h 229"/>
                  <a:gd name="T32" fmla="*/ 2 w 647"/>
                  <a:gd name="T33" fmla="*/ 1 h 229"/>
                  <a:gd name="T34" fmla="*/ 2 w 647"/>
                  <a:gd name="T35" fmla="*/ 1 h 229"/>
                  <a:gd name="T36" fmla="*/ 2 w 647"/>
                  <a:gd name="T37" fmla="*/ 1 h 229"/>
                  <a:gd name="T38" fmla="*/ 2 w 647"/>
                  <a:gd name="T39" fmla="*/ 1 h 229"/>
                  <a:gd name="T40" fmla="*/ 2 w 647"/>
                  <a:gd name="T41" fmla="*/ 1 h 229"/>
                  <a:gd name="T42" fmla="*/ 2 w 647"/>
                  <a:gd name="T43" fmla="*/ 1 h 229"/>
                  <a:gd name="T44" fmla="*/ 2 w 647"/>
                  <a:gd name="T45" fmla="*/ 1 h 229"/>
                  <a:gd name="T46" fmla="*/ 2 w 647"/>
                  <a:gd name="T47" fmla="*/ 1 h 229"/>
                  <a:gd name="T48" fmla="*/ 2 w 647"/>
                  <a:gd name="T49" fmla="*/ 1 h 229"/>
                  <a:gd name="T50" fmla="*/ 2 w 647"/>
                  <a:gd name="T51" fmla="*/ 1 h 229"/>
                  <a:gd name="T52" fmla="*/ 2 w 647"/>
                  <a:gd name="T53" fmla="*/ 1 h 229"/>
                  <a:gd name="T54" fmla="*/ 1 w 647"/>
                  <a:gd name="T55" fmla="*/ 1 h 229"/>
                  <a:gd name="T56" fmla="*/ 1 w 647"/>
                  <a:gd name="T57" fmla="*/ 1 h 229"/>
                  <a:gd name="T58" fmla="*/ 1 w 647"/>
                  <a:gd name="T59" fmla="*/ 1 h 229"/>
                  <a:gd name="T60" fmla="*/ 1 w 647"/>
                  <a:gd name="T61" fmla="*/ 1 h 229"/>
                  <a:gd name="T62" fmla="*/ 1 w 647"/>
                  <a:gd name="T63" fmla="*/ 1 h 229"/>
                  <a:gd name="T64" fmla="*/ 1 w 647"/>
                  <a:gd name="T65" fmla="*/ 1 h 229"/>
                  <a:gd name="T66" fmla="*/ 1 w 647"/>
                  <a:gd name="T67" fmla="*/ 1 h 229"/>
                  <a:gd name="T68" fmla="*/ 1 w 647"/>
                  <a:gd name="T69" fmla="*/ 1 h 229"/>
                  <a:gd name="T70" fmla="*/ 1 w 647"/>
                  <a:gd name="T71" fmla="*/ 1 h 229"/>
                  <a:gd name="T72" fmla="*/ 1 w 647"/>
                  <a:gd name="T73" fmla="*/ 1 h 229"/>
                  <a:gd name="T74" fmla="*/ 1 w 647"/>
                  <a:gd name="T75" fmla="*/ 1 h 229"/>
                  <a:gd name="T76" fmla="*/ 1 w 647"/>
                  <a:gd name="T77" fmla="*/ 1 h 229"/>
                  <a:gd name="T78" fmla="*/ 1 w 647"/>
                  <a:gd name="T79" fmla="*/ 1 h 229"/>
                  <a:gd name="T80" fmla="*/ 1 w 647"/>
                  <a:gd name="T81" fmla="*/ 1 h 229"/>
                  <a:gd name="T82" fmla="*/ 1 w 647"/>
                  <a:gd name="T83" fmla="*/ 1 h 229"/>
                  <a:gd name="T84" fmla="*/ 0 w 647"/>
                  <a:gd name="T85" fmla="*/ 1 h 229"/>
                  <a:gd name="T86" fmla="*/ 0 w 647"/>
                  <a:gd name="T87" fmla="*/ 1 h 229"/>
                  <a:gd name="T88" fmla="*/ 0 w 647"/>
                  <a:gd name="T89" fmla="*/ 1 h 229"/>
                  <a:gd name="T90" fmla="*/ 1 w 647"/>
                  <a:gd name="T91" fmla="*/ 1 h 229"/>
                  <a:gd name="T92" fmla="*/ 1 w 647"/>
                  <a:gd name="T93" fmla="*/ 1 h 229"/>
                  <a:gd name="T94" fmla="*/ 1 w 647"/>
                  <a:gd name="T95" fmla="*/ 1 h 229"/>
                  <a:gd name="T96" fmla="*/ 1 w 647"/>
                  <a:gd name="T97" fmla="*/ 0 h 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7"/>
                  <a:gd name="T148" fmla="*/ 0 h 229"/>
                  <a:gd name="T149" fmla="*/ 647 w 647"/>
                  <a:gd name="T150" fmla="*/ 229 h 2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7" h="229">
                    <a:moveTo>
                      <a:pt x="22" y="0"/>
                    </a:moveTo>
                    <a:lnTo>
                      <a:pt x="60" y="6"/>
                    </a:lnTo>
                    <a:lnTo>
                      <a:pt x="100" y="13"/>
                    </a:lnTo>
                    <a:lnTo>
                      <a:pt x="138" y="20"/>
                    </a:lnTo>
                    <a:lnTo>
                      <a:pt x="178" y="26"/>
                    </a:lnTo>
                    <a:lnTo>
                      <a:pt x="216" y="33"/>
                    </a:lnTo>
                    <a:lnTo>
                      <a:pt x="256" y="40"/>
                    </a:lnTo>
                    <a:lnTo>
                      <a:pt x="295" y="47"/>
                    </a:lnTo>
                    <a:lnTo>
                      <a:pt x="334" y="53"/>
                    </a:lnTo>
                    <a:lnTo>
                      <a:pt x="373" y="60"/>
                    </a:lnTo>
                    <a:lnTo>
                      <a:pt x="412" y="67"/>
                    </a:lnTo>
                    <a:lnTo>
                      <a:pt x="451" y="73"/>
                    </a:lnTo>
                    <a:lnTo>
                      <a:pt x="491" y="80"/>
                    </a:lnTo>
                    <a:lnTo>
                      <a:pt x="529" y="87"/>
                    </a:lnTo>
                    <a:lnTo>
                      <a:pt x="569" y="95"/>
                    </a:lnTo>
                    <a:lnTo>
                      <a:pt x="607" y="102"/>
                    </a:lnTo>
                    <a:lnTo>
                      <a:pt x="647" y="108"/>
                    </a:lnTo>
                    <a:lnTo>
                      <a:pt x="634" y="123"/>
                    </a:lnTo>
                    <a:lnTo>
                      <a:pt x="624" y="138"/>
                    </a:lnTo>
                    <a:lnTo>
                      <a:pt x="618" y="153"/>
                    </a:lnTo>
                    <a:lnTo>
                      <a:pt x="613" y="167"/>
                    </a:lnTo>
                    <a:lnTo>
                      <a:pt x="613" y="182"/>
                    </a:lnTo>
                    <a:lnTo>
                      <a:pt x="614" y="198"/>
                    </a:lnTo>
                    <a:lnTo>
                      <a:pt x="619" y="213"/>
                    </a:lnTo>
                    <a:lnTo>
                      <a:pt x="628" y="229"/>
                    </a:lnTo>
                    <a:lnTo>
                      <a:pt x="590" y="220"/>
                    </a:lnTo>
                    <a:lnTo>
                      <a:pt x="550" y="210"/>
                    </a:lnTo>
                    <a:lnTo>
                      <a:pt x="512" y="201"/>
                    </a:lnTo>
                    <a:lnTo>
                      <a:pt x="473" y="193"/>
                    </a:lnTo>
                    <a:lnTo>
                      <a:pt x="434" y="184"/>
                    </a:lnTo>
                    <a:lnTo>
                      <a:pt x="395" y="174"/>
                    </a:lnTo>
                    <a:lnTo>
                      <a:pt x="357" y="165"/>
                    </a:lnTo>
                    <a:lnTo>
                      <a:pt x="318" y="157"/>
                    </a:lnTo>
                    <a:lnTo>
                      <a:pt x="279" y="147"/>
                    </a:lnTo>
                    <a:lnTo>
                      <a:pt x="240" y="138"/>
                    </a:lnTo>
                    <a:lnTo>
                      <a:pt x="202" y="130"/>
                    </a:lnTo>
                    <a:lnTo>
                      <a:pt x="162" y="120"/>
                    </a:lnTo>
                    <a:lnTo>
                      <a:pt x="124" y="111"/>
                    </a:lnTo>
                    <a:lnTo>
                      <a:pt x="86" y="102"/>
                    </a:lnTo>
                    <a:lnTo>
                      <a:pt x="46" y="94"/>
                    </a:lnTo>
                    <a:lnTo>
                      <a:pt x="8" y="84"/>
                    </a:lnTo>
                    <a:lnTo>
                      <a:pt x="4" y="73"/>
                    </a:lnTo>
                    <a:lnTo>
                      <a:pt x="0" y="63"/>
                    </a:lnTo>
                    <a:lnTo>
                      <a:pt x="0" y="52"/>
                    </a:lnTo>
                    <a:lnTo>
                      <a:pt x="0" y="41"/>
                    </a:lnTo>
                    <a:lnTo>
                      <a:pt x="2" y="32"/>
                    </a:lnTo>
                    <a:lnTo>
                      <a:pt x="8" y="21"/>
                    </a:lnTo>
                    <a:lnTo>
                      <a:pt x="14" y="10"/>
                    </a:lnTo>
                    <a:lnTo>
                      <a:pt x="22" y="0"/>
                    </a:lnTo>
                    <a:close/>
                  </a:path>
                </a:pathLst>
              </a:custGeom>
              <a:solidFill>
                <a:srgbClr val="FFFFFF"/>
              </a:solidFill>
              <a:ln w="9525">
                <a:noFill/>
                <a:round/>
              </a:ln>
            </p:spPr>
            <p:txBody>
              <a:bodyPr/>
              <a:lstStyle/>
              <a:p>
                <a:endParaRPr lang="zh-CN" altLang="en-US"/>
              </a:p>
            </p:txBody>
          </p:sp>
          <p:sp>
            <p:nvSpPr>
              <p:cNvPr id="32975" name="Freeform 1224"/>
              <p:cNvSpPr/>
              <p:nvPr/>
            </p:nvSpPr>
            <p:spPr bwMode="auto">
              <a:xfrm>
                <a:off x="4319" y="2218"/>
                <a:ext cx="321" cy="71"/>
              </a:xfrm>
              <a:custGeom>
                <a:avLst/>
                <a:gdLst>
                  <a:gd name="T0" fmla="*/ 1 w 643"/>
                  <a:gd name="T1" fmla="*/ 1 h 140"/>
                  <a:gd name="T2" fmla="*/ 1 w 643"/>
                  <a:gd name="T3" fmla="*/ 1 h 140"/>
                  <a:gd name="T4" fmla="*/ 1 w 643"/>
                  <a:gd name="T5" fmla="*/ 1 h 140"/>
                  <a:gd name="T6" fmla="*/ 1 w 643"/>
                  <a:gd name="T7" fmla="*/ 1 h 140"/>
                  <a:gd name="T8" fmla="*/ 1 w 643"/>
                  <a:gd name="T9" fmla="*/ 1 h 140"/>
                  <a:gd name="T10" fmla="*/ 0 w 643"/>
                  <a:gd name="T11" fmla="*/ 1 h 140"/>
                  <a:gd name="T12" fmla="*/ 0 w 643"/>
                  <a:gd name="T13" fmla="*/ 1 h 140"/>
                  <a:gd name="T14" fmla="*/ 0 w 643"/>
                  <a:gd name="T15" fmla="*/ 1 h 140"/>
                  <a:gd name="T16" fmla="*/ 0 w 643"/>
                  <a:gd name="T17" fmla="*/ 1 h 140"/>
                  <a:gd name="T18" fmla="*/ 0 w 643"/>
                  <a:gd name="T19" fmla="*/ 1 h 140"/>
                  <a:gd name="T20" fmla="*/ 0 w 643"/>
                  <a:gd name="T21" fmla="*/ 1 h 140"/>
                  <a:gd name="T22" fmla="*/ 0 w 643"/>
                  <a:gd name="T23" fmla="*/ 1 h 140"/>
                  <a:gd name="T24" fmla="*/ 0 w 643"/>
                  <a:gd name="T25" fmla="*/ 1 h 140"/>
                  <a:gd name="T26" fmla="*/ 0 w 643"/>
                  <a:gd name="T27" fmla="*/ 1 h 140"/>
                  <a:gd name="T28" fmla="*/ 0 w 643"/>
                  <a:gd name="T29" fmla="*/ 1 h 140"/>
                  <a:gd name="T30" fmla="*/ 0 w 643"/>
                  <a:gd name="T31" fmla="*/ 1 h 140"/>
                  <a:gd name="T32" fmla="*/ 0 w 643"/>
                  <a:gd name="T33" fmla="*/ 1 h 140"/>
                  <a:gd name="T34" fmla="*/ 0 w 643"/>
                  <a:gd name="T35" fmla="*/ 0 h 140"/>
                  <a:gd name="T36" fmla="*/ 0 w 643"/>
                  <a:gd name="T37" fmla="*/ 1 h 140"/>
                  <a:gd name="T38" fmla="*/ 0 w 643"/>
                  <a:gd name="T39" fmla="*/ 1 h 140"/>
                  <a:gd name="T40" fmla="*/ 0 w 643"/>
                  <a:gd name="T41" fmla="*/ 1 h 140"/>
                  <a:gd name="T42" fmla="*/ 0 w 643"/>
                  <a:gd name="T43" fmla="*/ 1 h 140"/>
                  <a:gd name="T44" fmla="*/ 0 w 643"/>
                  <a:gd name="T45" fmla="*/ 1 h 140"/>
                  <a:gd name="T46" fmla="*/ 0 w 643"/>
                  <a:gd name="T47" fmla="*/ 1 h 140"/>
                  <a:gd name="T48" fmla="*/ 0 w 643"/>
                  <a:gd name="T49" fmla="*/ 1 h 140"/>
                  <a:gd name="T50" fmla="*/ 0 w 643"/>
                  <a:gd name="T51" fmla="*/ 1 h 140"/>
                  <a:gd name="T52" fmla="*/ 0 w 643"/>
                  <a:gd name="T53" fmla="*/ 1 h 140"/>
                  <a:gd name="T54" fmla="*/ 0 w 643"/>
                  <a:gd name="T55" fmla="*/ 1 h 140"/>
                  <a:gd name="T56" fmla="*/ 0 w 643"/>
                  <a:gd name="T57" fmla="*/ 1 h 140"/>
                  <a:gd name="T58" fmla="*/ 0 w 643"/>
                  <a:gd name="T59" fmla="*/ 1 h 140"/>
                  <a:gd name="T60" fmla="*/ 0 w 643"/>
                  <a:gd name="T61" fmla="*/ 1 h 140"/>
                  <a:gd name="T62" fmla="*/ 0 w 643"/>
                  <a:gd name="T63" fmla="*/ 1 h 140"/>
                  <a:gd name="T64" fmla="*/ 1 w 643"/>
                  <a:gd name="T65" fmla="*/ 1 h 140"/>
                  <a:gd name="T66" fmla="*/ 1 w 643"/>
                  <a:gd name="T67" fmla="*/ 1 h 140"/>
                  <a:gd name="T68" fmla="*/ 1 w 643"/>
                  <a:gd name="T69" fmla="*/ 1 h 140"/>
                  <a:gd name="T70" fmla="*/ 1 w 643"/>
                  <a:gd name="T71" fmla="*/ 1 h 140"/>
                  <a:gd name="T72" fmla="*/ 1 w 643"/>
                  <a:gd name="T73" fmla="*/ 1 h 140"/>
                  <a:gd name="T74" fmla="*/ 1 w 643"/>
                  <a:gd name="T75" fmla="*/ 1 h 140"/>
                  <a:gd name="T76" fmla="*/ 1 w 643"/>
                  <a:gd name="T77" fmla="*/ 1 h 140"/>
                  <a:gd name="T78" fmla="*/ 1 w 643"/>
                  <a:gd name="T79" fmla="*/ 1 h 140"/>
                  <a:gd name="T80" fmla="*/ 1 w 643"/>
                  <a:gd name="T81" fmla="*/ 1 h 140"/>
                  <a:gd name="T82" fmla="*/ 1 w 643"/>
                  <a:gd name="T83" fmla="*/ 1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3"/>
                  <a:gd name="T127" fmla="*/ 0 h 140"/>
                  <a:gd name="T128" fmla="*/ 643 w 643"/>
                  <a:gd name="T129" fmla="*/ 140 h 1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3" h="140">
                    <a:moveTo>
                      <a:pt x="638" y="136"/>
                    </a:moveTo>
                    <a:lnTo>
                      <a:pt x="631" y="108"/>
                    </a:lnTo>
                    <a:lnTo>
                      <a:pt x="591" y="102"/>
                    </a:lnTo>
                    <a:lnTo>
                      <a:pt x="553" y="95"/>
                    </a:lnTo>
                    <a:lnTo>
                      <a:pt x="513" y="87"/>
                    </a:lnTo>
                    <a:lnTo>
                      <a:pt x="475" y="80"/>
                    </a:lnTo>
                    <a:lnTo>
                      <a:pt x="435" y="73"/>
                    </a:lnTo>
                    <a:lnTo>
                      <a:pt x="395" y="67"/>
                    </a:lnTo>
                    <a:lnTo>
                      <a:pt x="357" y="60"/>
                    </a:lnTo>
                    <a:lnTo>
                      <a:pt x="317" y="53"/>
                    </a:lnTo>
                    <a:lnTo>
                      <a:pt x="279" y="46"/>
                    </a:lnTo>
                    <a:lnTo>
                      <a:pt x="239" y="40"/>
                    </a:lnTo>
                    <a:lnTo>
                      <a:pt x="200" y="33"/>
                    </a:lnTo>
                    <a:lnTo>
                      <a:pt x="161" y="26"/>
                    </a:lnTo>
                    <a:lnTo>
                      <a:pt x="122" y="20"/>
                    </a:lnTo>
                    <a:lnTo>
                      <a:pt x="83" y="13"/>
                    </a:lnTo>
                    <a:lnTo>
                      <a:pt x="44" y="6"/>
                    </a:lnTo>
                    <a:lnTo>
                      <a:pt x="5" y="0"/>
                    </a:lnTo>
                    <a:lnTo>
                      <a:pt x="0" y="32"/>
                    </a:lnTo>
                    <a:lnTo>
                      <a:pt x="38" y="38"/>
                    </a:lnTo>
                    <a:lnTo>
                      <a:pt x="78" y="45"/>
                    </a:lnTo>
                    <a:lnTo>
                      <a:pt x="116" y="52"/>
                    </a:lnTo>
                    <a:lnTo>
                      <a:pt x="156" y="59"/>
                    </a:lnTo>
                    <a:lnTo>
                      <a:pt x="194" y="65"/>
                    </a:lnTo>
                    <a:lnTo>
                      <a:pt x="234" y="72"/>
                    </a:lnTo>
                    <a:lnTo>
                      <a:pt x="274" y="79"/>
                    </a:lnTo>
                    <a:lnTo>
                      <a:pt x="312" y="85"/>
                    </a:lnTo>
                    <a:lnTo>
                      <a:pt x="352" y="92"/>
                    </a:lnTo>
                    <a:lnTo>
                      <a:pt x="390" y="99"/>
                    </a:lnTo>
                    <a:lnTo>
                      <a:pt x="430" y="106"/>
                    </a:lnTo>
                    <a:lnTo>
                      <a:pt x="470" y="112"/>
                    </a:lnTo>
                    <a:lnTo>
                      <a:pt x="508" y="119"/>
                    </a:lnTo>
                    <a:lnTo>
                      <a:pt x="548" y="127"/>
                    </a:lnTo>
                    <a:lnTo>
                      <a:pt x="586" y="134"/>
                    </a:lnTo>
                    <a:lnTo>
                      <a:pt x="626" y="140"/>
                    </a:lnTo>
                    <a:lnTo>
                      <a:pt x="618" y="112"/>
                    </a:lnTo>
                    <a:lnTo>
                      <a:pt x="626" y="140"/>
                    </a:lnTo>
                    <a:lnTo>
                      <a:pt x="638" y="136"/>
                    </a:lnTo>
                    <a:lnTo>
                      <a:pt x="643" y="126"/>
                    </a:lnTo>
                    <a:lnTo>
                      <a:pt x="641" y="115"/>
                    </a:lnTo>
                    <a:lnTo>
                      <a:pt x="631" y="108"/>
                    </a:lnTo>
                    <a:lnTo>
                      <a:pt x="638" y="136"/>
                    </a:lnTo>
                    <a:close/>
                  </a:path>
                </a:pathLst>
              </a:custGeom>
              <a:solidFill>
                <a:srgbClr val="000000"/>
              </a:solidFill>
              <a:ln w="9525">
                <a:noFill/>
                <a:round/>
              </a:ln>
            </p:spPr>
            <p:txBody>
              <a:bodyPr/>
              <a:lstStyle/>
              <a:p>
                <a:endParaRPr lang="zh-CN" altLang="en-US"/>
              </a:p>
            </p:txBody>
          </p:sp>
          <p:sp>
            <p:nvSpPr>
              <p:cNvPr id="32976" name="Freeform 1225"/>
              <p:cNvSpPr/>
              <p:nvPr/>
            </p:nvSpPr>
            <p:spPr bwMode="auto">
              <a:xfrm>
                <a:off x="4608" y="2275"/>
                <a:ext cx="30" cy="74"/>
              </a:xfrm>
              <a:custGeom>
                <a:avLst/>
                <a:gdLst>
                  <a:gd name="T0" fmla="*/ 1 w 60"/>
                  <a:gd name="T1" fmla="*/ 0 h 149"/>
                  <a:gd name="T2" fmla="*/ 1 w 60"/>
                  <a:gd name="T3" fmla="*/ 0 h 149"/>
                  <a:gd name="T4" fmla="*/ 1 w 60"/>
                  <a:gd name="T5" fmla="*/ 0 h 149"/>
                  <a:gd name="T6" fmla="*/ 1 w 60"/>
                  <a:gd name="T7" fmla="*/ 0 h 149"/>
                  <a:gd name="T8" fmla="*/ 1 w 60"/>
                  <a:gd name="T9" fmla="*/ 0 h 149"/>
                  <a:gd name="T10" fmla="*/ 1 w 60"/>
                  <a:gd name="T11" fmla="*/ 0 h 149"/>
                  <a:gd name="T12" fmla="*/ 1 w 60"/>
                  <a:gd name="T13" fmla="*/ 0 h 149"/>
                  <a:gd name="T14" fmla="*/ 1 w 60"/>
                  <a:gd name="T15" fmla="*/ 0 h 149"/>
                  <a:gd name="T16" fmla="*/ 1 w 60"/>
                  <a:gd name="T17" fmla="*/ 0 h 149"/>
                  <a:gd name="T18" fmla="*/ 1 w 60"/>
                  <a:gd name="T19" fmla="*/ 0 h 149"/>
                  <a:gd name="T20" fmla="*/ 1 w 60"/>
                  <a:gd name="T21" fmla="*/ 0 h 149"/>
                  <a:gd name="T22" fmla="*/ 1 w 60"/>
                  <a:gd name="T23" fmla="*/ 0 h 149"/>
                  <a:gd name="T24" fmla="*/ 1 w 60"/>
                  <a:gd name="T25" fmla="*/ 0 h 149"/>
                  <a:gd name="T26" fmla="*/ 1 w 60"/>
                  <a:gd name="T27" fmla="*/ 0 h 149"/>
                  <a:gd name="T28" fmla="*/ 0 w 60"/>
                  <a:gd name="T29" fmla="*/ 0 h 149"/>
                  <a:gd name="T30" fmla="*/ 0 w 60"/>
                  <a:gd name="T31" fmla="*/ 0 h 149"/>
                  <a:gd name="T32" fmla="*/ 1 w 60"/>
                  <a:gd name="T33" fmla="*/ 0 h 149"/>
                  <a:gd name="T34" fmla="*/ 1 w 60"/>
                  <a:gd name="T35" fmla="*/ 0 h 149"/>
                  <a:gd name="T36" fmla="*/ 1 w 60"/>
                  <a:gd name="T37" fmla="*/ 0 h 149"/>
                  <a:gd name="T38" fmla="*/ 1 w 60"/>
                  <a:gd name="T39" fmla="*/ 0 h 149"/>
                  <a:gd name="T40" fmla="*/ 1 w 60"/>
                  <a:gd name="T41" fmla="*/ 0 h 149"/>
                  <a:gd name="T42" fmla="*/ 1 w 60"/>
                  <a:gd name="T43" fmla="*/ 0 h 149"/>
                  <a:gd name="T44" fmla="*/ 1 w 60"/>
                  <a:gd name="T45" fmla="*/ 0 h 149"/>
                  <a:gd name="T46" fmla="*/ 1 w 60"/>
                  <a:gd name="T47" fmla="*/ 0 h 149"/>
                  <a:gd name="T48" fmla="*/ 1 w 60"/>
                  <a:gd name="T49" fmla="*/ 0 h 149"/>
                  <a:gd name="T50" fmla="*/ 1 w 60"/>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149"/>
                  <a:gd name="T80" fmla="*/ 60 w 60"/>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149">
                    <a:moveTo>
                      <a:pt x="27" y="149"/>
                    </a:moveTo>
                    <a:lnTo>
                      <a:pt x="44" y="124"/>
                    </a:lnTo>
                    <a:lnTo>
                      <a:pt x="36" y="110"/>
                    </a:lnTo>
                    <a:lnTo>
                      <a:pt x="32" y="98"/>
                    </a:lnTo>
                    <a:lnTo>
                      <a:pt x="31" y="85"/>
                    </a:lnTo>
                    <a:lnTo>
                      <a:pt x="31" y="74"/>
                    </a:lnTo>
                    <a:lnTo>
                      <a:pt x="35" y="63"/>
                    </a:lnTo>
                    <a:lnTo>
                      <a:pt x="41" y="50"/>
                    </a:lnTo>
                    <a:lnTo>
                      <a:pt x="49" y="38"/>
                    </a:lnTo>
                    <a:lnTo>
                      <a:pt x="60" y="24"/>
                    </a:lnTo>
                    <a:lnTo>
                      <a:pt x="40" y="0"/>
                    </a:lnTo>
                    <a:lnTo>
                      <a:pt x="26" y="16"/>
                    </a:lnTo>
                    <a:lnTo>
                      <a:pt x="13" y="34"/>
                    </a:lnTo>
                    <a:lnTo>
                      <a:pt x="7" y="50"/>
                    </a:lnTo>
                    <a:lnTo>
                      <a:pt x="0" y="69"/>
                    </a:lnTo>
                    <a:lnTo>
                      <a:pt x="0" y="88"/>
                    </a:lnTo>
                    <a:lnTo>
                      <a:pt x="2" y="106"/>
                    </a:lnTo>
                    <a:lnTo>
                      <a:pt x="8" y="124"/>
                    </a:lnTo>
                    <a:lnTo>
                      <a:pt x="18" y="143"/>
                    </a:lnTo>
                    <a:lnTo>
                      <a:pt x="35" y="117"/>
                    </a:lnTo>
                    <a:lnTo>
                      <a:pt x="18" y="143"/>
                    </a:lnTo>
                    <a:lnTo>
                      <a:pt x="28" y="149"/>
                    </a:lnTo>
                    <a:lnTo>
                      <a:pt x="40" y="147"/>
                    </a:lnTo>
                    <a:lnTo>
                      <a:pt x="46" y="136"/>
                    </a:lnTo>
                    <a:lnTo>
                      <a:pt x="44" y="124"/>
                    </a:lnTo>
                    <a:lnTo>
                      <a:pt x="27" y="149"/>
                    </a:lnTo>
                    <a:close/>
                  </a:path>
                </a:pathLst>
              </a:custGeom>
              <a:solidFill>
                <a:srgbClr val="000000"/>
              </a:solidFill>
              <a:ln w="9525">
                <a:noFill/>
                <a:round/>
              </a:ln>
            </p:spPr>
            <p:txBody>
              <a:bodyPr/>
              <a:lstStyle/>
              <a:p>
                <a:endParaRPr lang="zh-CN" altLang="en-US"/>
              </a:p>
            </p:txBody>
          </p:sp>
          <p:sp>
            <p:nvSpPr>
              <p:cNvPr id="32977" name="Freeform 1226"/>
              <p:cNvSpPr/>
              <p:nvPr/>
            </p:nvSpPr>
            <p:spPr bwMode="auto">
              <a:xfrm>
                <a:off x="4305" y="2261"/>
                <a:ext cx="320" cy="88"/>
              </a:xfrm>
              <a:custGeom>
                <a:avLst/>
                <a:gdLst>
                  <a:gd name="T0" fmla="*/ 1 w 640"/>
                  <a:gd name="T1" fmla="*/ 0 h 177"/>
                  <a:gd name="T2" fmla="*/ 1 w 640"/>
                  <a:gd name="T3" fmla="*/ 0 h 177"/>
                  <a:gd name="T4" fmla="*/ 1 w 640"/>
                  <a:gd name="T5" fmla="*/ 0 h 177"/>
                  <a:gd name="T6" fmla="*/ 1 w 640"/>
                  <a:gd name="T7" fmla="*/ 0 h 177"/>
                  <a:gd name="T8" fmla="*/ 1 w 640"/>
                  <a:gd name="T9" fmla="*/ 0 h 177"/>
                  <a:gd name="T10" fmla="*/ 1 w 640"/>
                  <a:gd name="T11" fmla="*/ 0 h 177"/>
                  <a:gd name="T12" fmla="*/ 1 w 640"/>
                  <a:gd name="T13" fmla="*/ 0 h 177"/>
                  <a:gd name="T14" fmla="*/ 1 w 640"/>
                  <a:gd name="T15" fmla="*/ 0 h 177"/>
                  <a:gd name="T16" fmla="*/ 1 w 640"/>
                  <a:gd name="T17" fmla="*/ 0 h 177"/>
                  <a:gd name="T18" fmla="*/ 1 w 640"/>
                  <a:gd name="T19" fmla="*/ 0 h 177"/>
                  <a:gd name="T20" fmla="*/ 1 w 640"/>
                  <a:gd name="T21" fmla="*/ 0 h 177"/>
                  <a:gd name="T22" fmla="*/ 1 w 640"/>
                  <a:gd name="T23" fmla="*/ 0 h 177"/>
                  <a:gd name="T24" fmla="*/ 1 w 640"/>
                  <a:gd name="T25" fmla="*/ 0 h 177"/>
                  <a:gd name="T26" fmla="*/ 1 w 640"/>
                  <a:gd name="T27" fmla="*/ 0 h 177"/>
                  <a:gd name="T28" fmla="*/ 1 w 640"/>
                  <a:gd name="T29" fmla="*/ 0 h 177"/>
                  <a:gd name="T30" fmla="*/ 1 w 640"/>
                  <a:gd name="T31" fmla="*/ 0 h 177"/>
                  <a:gd name="T32" fmla="*/ 1 w 640"/>
                  <a:gd name="T33" fmla="*/ 0 h 177"/>
                  <a:gd name="T34" fmla="*/ 1 w 640"/>
                  <a:gd name="T35" fmla="*/ 0 h 177"/>
                  <a:gd name="T36" fmla="*/ 1 w 640"/>
                  <a:gd name="T37" fmla="*/ 0 h 177"/>
                  <a:gd name="T38" fmla="*/ 1 w 640"/>
                  <a:gd name="T39" fmla="*/ 0 h 177"/>
                  <a:gd name="T40" fmla="*/ 1 w 640"/>
                  <a:gd name="T41" fmla="*/ 0 h 177"/>
                  <a:gd name="T42" fmla="*/ 1 w 640"/>
                  <a:gd name="T43" fmla="*/ 0 h 177"/>
                  <a:gd name="T44" fmla="*/ 1 w 640"/>
                  <a:gd name="T45" fmla="*/ 0 h 177"/>
                  <a:gd name="T46" fmla="*/ 1 w 640"/>
                  <a:gd name="T47" fmla="*/ 0 h 177"/>
                  <a:gd name="T48" fmla="*/ 1 w 640"/>
                  <a:gd name="T49" fmla="*/ 0 h 177"/>
                  <a:gd name="T50" fmla="*/ 1 w 640"/>
                  <a:gd name="T51" fmla="*/ 0 h 177"/>
                  <a:gd name="T52" fmla="*/ 1 w 640"/>
                  <a:gd name="T53" fmla="*/ 0 h 177"/>
                  <a:gd name="T54" fmla="*/ 1 w 640"/>
                  <a:gd name="T55" fmla="*/ 0 h 177"/>
                  <a:gd name="T56" fmla="*/ 1 w 640"/>
                  <a:gd name="T57" fmla="*/ 0 h 177"/>
                  <a:gd name="T58" fmla="*/ 1 w 640"/>
                  <a:gd name="T59" fmla="*/ 0 h 177"/>
                  <a:gd name="T60" fmla="*/ 1 w 640"/>
                  <a:gd name="T61" fmla="*/ 0 h 177"/>
                  <a:gd name="T62" fmla="*/ 1 w 640"/>
                  <a:gd name="T63" fmla="*/ 0 h 177"/>
                  <a:gd name="T64" fmla="*/ 1 w 640"/>
                  <a:gd name="T65" fmla="*/ 0 h 177"/>
                  <a:gd name="T66" fmla="*/ 1 w 640"/>
                  <a:gd name="T67" fmla="*/ 0 h 177"/>
                  <a:gd name="T68" fmla="*/ 1 w 640"/>
                  <a:gd name="T69" fmla="*/ 0 h 177"/>
                  <a:gd name="T70" fmla="*/ 1 w 640"/>
                  <a:gd name="T71" fmla="*/ 0 h 177"/>
                  <a:gd name="T72" fmla="*/ 1 w 640"/>
                  <a:gd name="T73" fmla="*/ 0 h 177"/>
                  <a:gd name="T74" fmla="*/ 1 w 640"/>
                  <a:gd name="T75" fmla="*/ 0 h 177"/>
                  <a:gd name="T76" fmla="*/ 0 w 640"/>
                  <a:gd name="T77" fmla="*/ 0 h 177"/>
                  <a:gd name="T78" fmla="*/ 1 w 640"/>
                  <a:gd name="T79" fmla="*/ 0 h 177"/>
                  <a:gd name="T80" fmla="*/ 1 w 640"/>
                  <a:gd name="T81" fmla="*/ 0 h 177"/>
                  <a:gd name="T82" fmla="*/ 1 w 640"/>
                  <a:gd name="T83" fmla="*/ 0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0"/>
                  <a:gd name="T127" fmla="*/ 0 h 177"/>
                  <a:gd name="T128" fmla="*/ 640 w 640"/>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0" h="177">
                    <a:moveTo>
                      <a:pt x="1" y="24"/>
                    </a:moveTo>
                    <a:lnTo>
                      <a:pt x="12" y="32"/>
                    </a:lnTo>
                    <a:lnTo>
                      <a:pt x="51" y="42"/>
                    </a:lnTo>
                    <a:lnTo>
                      <a:pt x="91" y="50"/>
                    </a:lnTo>
                    <a:lnTo>
                      <a:pt x="128" y="59"/>
                    </a:lnTo>
                    <a:lnTo>
                      <a:pt x="166" y="69"/>
                    </a:lnTo>
                    <a:lnTo>
                      <a:pt x="207" y="78"/>
                    </a:lnTo>
                    <a:lnTo>
                      <a:pt x="246" y="86"/>
                    </a:lnTo>
                    <a:lnTo>
                      <a:pt x="283" y="95"/>
                    </a:lnTo>
                    <a:lnTo>
                      <a:pt x="324" y="105"/>
                    </a:lnTo>
                    <a:lnTo>
                      <a:pt x="362" y="113"/>
                    </a:lnTo>
                    <a:lnTo>
                      <a:pt x="399" y="122"/>
                    </a:lnTo>
                    <a:lnTo>
                      <a:pt x="438" y="132"/>
                    </a:lnTo>
                    <a:lnTo>
                      <a:pt x="479" y="141"/>
                    </a:lnTo>
                    <a:lnTo>
                      <a:pt x="517" y="149"/>
                    </a:lnTo>
                    <a:lnTo>
                      <a:pt x="554" y="159"/>
                    </a:lnTo>
                    <a:lnTo>
                      <a:pt x="594" y="168"/>
                    </a:lnTo>
                    <a:lnTo>
                      <a:pt x="632" y="177"/>
                    </a:lnTo>
                    <a:lnTo>
                      <a:pt x="640" y="145"/>
                    </a:lnTo>
                    <a:lnTo>
                      <a:pt x="601" y="136"/>
                    </a:lnTo>
                    <a:lnTo>
                      <a:pt x="562" y="126"/>
                    </a:lnTo>
                    <a:lnTo>
                      <a:pt x="522" y="117"/>
                    </a:lnTo>
                    <a:lnTo>
                      <a:pt x="484" y="109"/>
                    </a:lnTo>
                    <a:lnTo>
                      <a:pt x="445" y="99"/>
                    </a:lnTo>
                    <a:lnTo>
                      <a:pt x="407" y="90"/>
                    </a:lnTo>
                    <a:lnTo>
                      <a:pt x="367" y="81"/>
                    </a:lnTo>
                    <a:lnTo>
                      <a:pt x="329" y="73"/>
                    </a:lnTo>
                    <a:lnTo>
                      <a:pt x="291" y="63"/>
                    </a:lnTo>
                    <a:lnTo>
                      <a:pt x="251" y="54"/>
                    </a:lnTo>
                    <a:lnTo>
                      <a:pt x="213" y="46"/>
                    </a:lnTo>
                    <a:lnTo>
                      <a:pt x="174" y="36"/>
                    </a:lnTo>
                    <a:lnTo>
                      <a:pt x="136" y="27"/>
                    </a:lnTo>
                    <a:lnTo>
                      <a:pt x="96" y="18"/>
                    </a:lnTo>
                    <a:lnTo>
                      <a:pt x="56" y="9"/>
                    </a:lnTo>
                    <a:lnTo>
                      <a:pt x="19" y="0"/>
                    </a:lnTo>
                    <a:lnTo>
                      <a:pt x="30" y="8"/>
                    </a:lnTo>
                    <a:lnTo>
                      <a:pt x="19" y="0"/>
                    </a:lnTo>
                    <a:lnTo>
                      <a:pt x="7" y="1"/>
                    </a:lnTo>
                    <a:lnTo>
                      <a:pt x="0" y="12"/>
                    </a:lnTo>
                    <a:lnTo>
                      <a:pt x="1" y="24"/>
                    </a:lnTo>
                    <a:lnTo>
                      <a:pt x="12" y="32"/>
                    </a:lnTo>
                    <a:lnTo>
                      <a:pt x="1" y="24"/>
                    </a:lnTo>
                    <a:close/>
                  </a:path>
                </a:pathLst>
              </a:custGeom>
              <a:solidFill>
                <a:srgbClr val="000000"/>
              </a:solidFill>
              <a:ln w="9525">
                <a:noFill/>
                <a:round/>
              </a:ln>
            </p:spPr>
            <p:txBody>
              <a:bodyPr/>
              <a:lstStyle/>
              <a:p>
                <a:endParaRPr lang="zh-CN" altLang="en-US"/>
              </a:p>
            </p:txBody>
          </p:sp>
          <p:sp>
            <p:nvSpPr>
              <p:cNvPr id="32978" name="Freeform 1227"/>
              <p:cNvSpPr/>
              <p:nvPr/>
            </p:nvSpPr>
            <p:spPr bwMode="auto">
              <a:xfrm>
                <a:off x="4301" y="2218"/>
                <a:ext cx="26" cy="55"/>
              </a:xfrm>
              <a:custGeom>
                <a:avLst/>
                <a:gdLst>
                  <a:gd name="T0" fmla="*/ 1 w 52"/>
                  <a:gd name="T1" fmla="*/ 0 h 108"/>
                  <a:gd name="T2" fmla="*/ 1 w 52"/>
                  <a:gd name="T3" fmla="*/ 1 h 108"/>
                  <a:gd name="T4" fmla="*/ 1 w 52"/>
                  <a:gd name="T5" fmla="*/ 1 h 108"/>
                  <a:gd name="T6" fmla="*/ 1 w 52"/>
                  <a:gd name="T7" fmla="*/ 1 h 108"/>
                  <a:gd name="T8" fmla="*/ 1 w 52"/>
                  <a:gd name="T9" fmla="*/ 1 h 108"/>
                  <a:gd name="T10" fmla="*/ 0 w 52"/>
                  <a:gd name="T11" fmla="*/ 1 h 108"/>
                  <a:gd name="T12" fmla="*/ 0 w 52"/>
                  <a:gd name="T13" fmla="*/ 1 h 108"/>
                  <a:gd name="T14" fmla="*/ 0 w 52"/>
                  <a:gd name="T15" fmla="*/ 1 h 108"/>
                  <a:gd name="T16" fmla="*/ 1 w 52"/>
                  <a:gd name="T17" fmla="*/ 1 h 108"/>
                  <a:gd name="T18" fmla="*/ 1 w 52"/>
                  <a:gd name="T19" fmla="*/ 1 h 108"/>
                  <a:gd name="T20" fmla="*/ 1 w 52"/>
                  <a:gd name="T21" fmla="*/ 1 h 108"/>
                  <a:gd name="T22" fmla="*/ 1 w 52"/>
                  <a:gd name="T23" fmla="*/ 1 h 108"/>
                  <a:gd name="T24" fmla="*/ 1 w 52"/>
                  <a:gd name="T25" fmla="*/ 1 h 108"/>
                  <a:gd name="T26" fmla="*/ 1 w 52"/>
                  <a:gd name="T27" fmla="*/ 1 h 108"/>
                  <a:gd name="T28" fmla="*/ 1 w 52"/>
                  <a:gd name="T29" fmla="*/ 1 h 108"/>
                  <a:gd name="T30" fmla="*/ 1 w 52"/>
                  <a:gd name="T31" fmla="*/ 1 h 108"/>
                  <a:gd name="T32" fmla="*/ 1 w 52"/>
                  <a:gd name="T33" fmla="*/ 1 h 108"/>
                  <a:gd name="T34" fmla="*/ 1 w 52"/>
                  <a:gd name="T35" fmla="*/ 1 h 108"/>
                  <a:gd name="T36" fmla="*/ 1 w 52"/>
                  <a:gd name="T37" fmla="*/ 1 h 108"/>
                  <a:gd name="T38" fmla="*/ 1 w 52"/>
                  <a:gd name="T39" fmla="*/ 1 h 108"/>
                  <a:gd name="T40" fmla="*/ 1 w 52"/>
                  <a:gd name="T41" fmla="*/ 1 h 108"/>
                  <a:gd name="T42" fmla="*/ 1 w 52"/>
                  <a:gd name="T43" fmla="*/ 1 h 108"/>
                  <a:gd name="T44" fmla="*/ 1 w 52"/>
                  <a:gd name="T45" fmla="*/ 1 h 108"/>
                  <a:gd name="T46" fmla="*/ 1 w 52"/>
                  <a:gd name="T47" fmla="*/ 0 h 108"/>
                  <a:gd name="T48" fmla="*/ 1 w 52"/>
                  <a:gd name="T49" fmla="*/ 1 h 108"/>
                  <a:gd name="T50" fmla="*/ 1 w 52"/>
                  <a:gd name="T51" fmla="*/ 0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08"/>
                  <a:gd name="T80" fmla="*/ 52 w 52"/>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08">
                    <a:moveTo>
                      <a:pt x="39" y="0"/>
                    </a:moveTo>
                    <a:lnTo>
                      <a:pt x="25" y="5"/>
                    </a:lnTo>
                    <a:lnTo>
                      <a:pt x="16" y="17"/>
                    </a:lnTo>
                    <a:lnTo>
                      <a:pt x="10" y="29"/>
                    </a:lnTo>
                    <a:lnTo>
                      <a:pt x="3" y="41"/>
                    </a:lnTo>
                    <a:lnTo>
                      <a:pt x="0" y="55"/>
                    </a:lnTo>
                    <a:lnTo>
                      <a:pt x="0" y="68"/>
                    </a:lnTo>
                    <a:lnTo>
                      <a:pt x="0" y="81"/>
                    </a:lnTo>
                    <a:lnTo>
                      <a:pt x="5" y="95"/>
                    </a:lnTo>
                    <a:lnTo>
                      <a:pt x="8" y="108"/>
                    </a:lnTo>
                    <a:lnTo>
                      <a:pt x="37" y="92"/>
                    </a:lnTo>
                    <a:lnTo>
                      <a:pt x="33" y="84"/>
                    </a:lnTo>
                    <a:lnTo>
                      <a:pt x="30" y="76"/>
                    </a:lnTo>
                    <a:lnTo>
                      <a:pt x="30" y="68"/>
                    </a:lnTo>
                    <a:lnTo>
                      <a:pt x="30" y="60"/>
                    </a:lnTo>
                    <a:lnTo>
                      <a:pt x="32" y="55"/>
                    </a:lnTo>
                    <a:lnTo>
                      <a:pt x="35" y="45"/>
                    </a:lnTo>
                    <a:lnTo>
                      <a:pt x="42" y="36"/>
                    </a:lnTo>
                    <a:lnTo>
                      <a:pt x="48" y="26"/>
                    </a:lnTo>
                    <a:lnTo>
                      <a:pt x="34" y="32"/>
                    </a:lnTo>
                    <a:lnTo>
                      <a:pt x="48" y="26"/>
                    </a:lnTo>
                    <a:lnTo>
                      <a:pt x="52" y="14"/>
                    </a:lnTo>
                    <a:lnTo>
                      <a:pt x="47" y="4"/>
                    </a:lnTo>
                    <a:lnTo>
                      <a:pt x="35" y="0"/>
                    </a:lnTo>
                    <a:lnTo>
                      <a:pt x="25" y="5"/>
                    </a:lnTo>
                    <a:lnTo>
                      <a:pt x="39" y="0"/>
                    </a:lnTo>
                    <a:close/>
                  </a:path>
                </a:pathLst>
              </a:custGeom>
              <a:solidFill>
                <a:srgbClr val="000000"/>
              </a:solidFill>
              <a:ln w="9525">
                <a:noFill/>
                <a:round/>
              </a:ln>
            </p:spPr>
            <p:txBody>
              <a:bodyPr/>
              <a:lstStyle/>
              <a:p>
                <a:endParaRPr lang="zh-CN" altLang="en-US"/>
              </a:p>
            </p:txBody>
          </p:sp>
          <p:sp>
            <p:nvSpPr>
              <p:cNvPr id="32979" name="Freeform 1228"/>
              <p:cNvSpPr/>
              <p:nvPr/>
            </p:nvSpPr>
            <p:spPr bwMode="auto">
              <a:xfrm>
                <a:off x="4626" y="2279"/>
                <a:ext cx="16" cy="10"/>
              </a:xfrm>
              <a:custGeom>
                <a:avLst/>
                <a:gdLst>
                  <a:gd name="T0" fmla="*/ 1 w 31"/>
                  <a:gd name="T1" fmla="*/ 1 h 18"/>
                  <a:gd name="T2" fmla="*/ 1 w 31"/>
                  <a:gd name="T3" fmla="*/ 1 h 18"/>
                  <a:gd name="T4" fmla="*/ 1 w 31"/>
                  <a:gd name="T5" fmla="*/ 0 h 18"/>
                  <a:gd name="T6" fmla="*/ 1 w 31"/>
                  <a:gd name="T7" fmla="*/ 1 h 18"/>
                  <a:gd name="T8" fmla="*/ 0 w 31"/>
                  <a:gd name="T9" fmla="*/ 1 h 18"/>
                  <a:gd name="T10" fmla="*/ 1 w 31"/>
                  <a:gd name="T11" fmla="*/ 1 h 18"/>
                  <a:gd name="T12" fmla="*/ 0 60000 65536"/>
                  <a:gd name="T13" fmla="*/ 0 60000 65536"/>
                  <a:gd name="T14" fmla="*/ 0 60000 65536"/>
                  <a:gd name="T15" fmla="*/ 0 60000 65536"/>
                  <a:gd name="T16" fmla="*/ 0 60000 65536"/>
                  <a:gd name="T17" fmla="*/ 0 60000 65536"/>
                  <a:gd name="T18" fmla="*/ 0 w 31"/>
                  <a:gd name="T19" fmla="*/ 0 h 18"/>
                  <a:gd name="T20" fmla="*/ 31 w 3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1" h="18">
                    <a:moveTo>
                      <a:pt x="31" y="18"/>
                    </a:moveTo>
                    <a:lnTo>
                      <a:pt x="27" y="5"/>
                    </a:lnTo>
                    <a:lnTo>
                      <a:pt x="18" y="0"/>
                    </a:lnTo>
                    <a:lnTo>
                      <a:pt x="7" y="2"/>
                    </a:lnTo>
                    <a:lnTo>
                      <a:pt x="0" y="13"/>
                    </a:lnTo>
                    <a:lnTo>
                      <a:pt x="31" y="18"/>
                    </a:lnTo>
                    <a:close/>
                  </a:path>
                </a:pathLst>
              </a:custGeom>
              <a:solidFill>
                <a:srgbClr val="000000"/>
              </a:solidFill>
              <a:ln w="9525">
                <a:noFill/>
                <a:round/>
              </a:ln>
            </p:spPr>
            <p:txBody>
              <a:bodyPr/>
              <a:lstStyle/>
              <a:p>
                <a:endParaRPr lang="zh-CN" altLang="en-US"/>
              </a:p>
            </p:txBody>
          </p:sp>
          <p:sp>
            <p:nvSpPr>
              <p:cNvPr id="32980" name="Freeform 1229"/>
              <p:cNvSpPr/>
              <p:nvPr/>
            </p:nvSpPr>
            <p:spPr bwMode="auto">
              <a:xfrm>
                <a:off x="4617" y="2286"/>
                <a:ext cx="25" cy="55"/>
              </a:xfrm>
              <a:custGeom>
                <a:avLst/>
                <a:gdLst>
                  <a:gd name="T0" fmla="*/ 1 w 49"/>
                  <a:gd name="T1" fmla="*/ 1 h 110"/>
                  <a:gd name="T2" fmla="*/ 1 w 49"/>
                  <a:gd name="T3" fmla="*/ 1 h 110"/>
                  <a:gd name="T4" fmla="*/ 1 w 49"/>
                  <a:gd name="T5" fmla="*/ 1 h 110"/>
                  <a:gd name="T6" fmla="*/ 1 w 49"/>
                  <a:gd name="T7" fmla="*/ 0 h 110"/>
                  <a:gd name="T8" fmla="*/ 0 w 49"/>
                  <a:gd name="T9" fmla="*/ 1 h 110"/>
                  <a:gd name="T10" fmla="*/ 1 w 49"/>
                  <a:gd name="T11" fmla="*/ 1 h 110"/>
                  <a:gd name="T12" fmla="*/ 0 60000 65536"/>
                  <a:gd name="T13" fmla="*/ 0 60000 65536"/>
                  <a:gd name="T14" fmla="*/ 0 60000 65536"/>
                  <a:gd name="T15" fmla="*/ 0 60000 65536"/>
                  <a:gd name="T16" fmla="*/ 0 60000 65536"/>
                  <a:gd name="T17" fmla="*/ 0 60000 65536"/>
                  <a:gd name="T18" fmla="*/ 0 w 49"/>
                  <a:gd name="T19" fmla="*/ 0 h 110"/>
                  <a:gd name="T20" fmla="*/ 49 w 4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9" h="110">
                    <a:moveTo>
                      <a:pt x="16" y="108"/>
                    </a:moveTo>
                    <a:lnTo>
                      <a:pt x="31" y="110"/>
                    </a:lnTo>
                    <a:lnTo>
                      <a:pt x="49" y="5"/>
                    </a:lnTo>
                    <a:lnTo>
                      <a:pt x="18" y="0"/>
                    </a:lnTo>
                    <a:lnTo>
                      <a:pt x="0" y="105"/>
                    </a:lnTo>
                    <a:lnTo>
                      <a:pt x="16" y="108"/>
                    </a:lnTo>
                    <a:close/>
                  </a:path>
                </a:pathLst>
              </a:custGeom>
              <a:solidFill>
                <a:srgbClr val="000000"/>
              </a:solidFill>
              <a:ln w="9525">
                <a:noFill/>
                <a:round/>
              </a:ln>
            </p:spPr>
            <p:txBody>
              <a:bodyPr/>
              <a:lstStyle/>
              <a:p>
                <a:endParaRPr lang="zh-CN" altLang="en-US"/>
              </a:p>
            </p:txBody>
          </p:sp>
          <p:sp>
            <p:nvSpPr>
              <p:cNvPr id="32981" name="Freeform 1230"/>
              <p:cNvSpPr/>
              <p:nvPr/>
            </p:nvSpPr>
            <p:spPr bwMode="auto">
              <a:xfrm>
                <a:off x="4617" y="2338"/>
                <a:ext cx="16" cy="10"/>
              </a:xfrm>
              <a:custGeom>
                <a:avLst/>
                <a:gdLst>
                  <a:gd name="T0" fmla="*/ 0 w 31"/>
                  <a:gd name="T1" fmla="*/ 0 h 19"/>
                  <a:gd name="T2" fmla="*/ 1 w 31"/>
                  <a:gd name="T3" fmla="*/ 1 h 19"/>
                  <a:gd name="T4" fmla="*/ 1 w 31"/>
                  <a:gd name="T5" fmla="*/ 1 h 19"/>
                  <a:gd name="T6" fmla="*/ 1 w 31"/>
                  <a:gd name="T7" fmla="*/ 1 h 19"/>
                  <a:gd name="T8" fmla="*/ 1 w 31"/>
                  <a:gd name="T9" fmla="*/ 1 h 19"/>
                  <a:gd name="T10" fmla="*/ 0 w 31"/>
                  <a:gd name="T11" fmla="*/ 0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0" y="0"/>
                    </a:moveTo>
                    <a:lnTo>
                      <a:pt x="4" y="13"/>
                    </a:lnTo>
                    <a:lnTo>
                      <a:pt x="14" y="19"/>
                    </a:lnTo>
                    <a:lnTo>
                      <a:pt x="25" y="16"/>
                    </a:lnTo>
                    <a:lnTo>
                      <a:pt x="31" y="5"/>
                    </a:lnTo>
                    <a:lnTo>
                      <a:pt x="0" y="0"/>
                    </a:lnTo>
                    <a:close/>
                  </a:path>
                </a:pathLst>
              </a:custGeom>
              <a:solidFill>
                <a:srgbClr val="000000"/>
              </a:solidFill>
              <a:ln w="9525">
                <a:noFill/>
                <a:round/>
              </a:ln>
            </p:spPr>
            <p:txBody>
              <a:bodyPr/>
              <a:lstStyle/>
              <a:p>
                <a:endParaRPr lang="zh-CN" altLang="en-US"/>
              </a:p>
            </p:txBody>
          </p:sp>
          <p:sp>
            <p:nvSpPr>
              <p:cNvPr id="32982" name="Freeform 1231"/>
              <p:cNvSpPr/>
              <p:nvPr/>
            </p:nvSpPr>
            <p:spPr bwMode="auto">
              <a:xfrm>
                <a:off x="4645" y="2278"/>
                <a:ext cx="16" cy="10"/>
              </a:xfrm>
              <a:custGeom>
                <a:avLst/>
                <a:gdLst>
                  <a:gd name="T0" fmla="*/ 1 w 30"/>
                  <a:gd name="T1" fmla="*/ 1 h 20"/>
                  <a:gd name="T2" fmla="*/ 1 w 30"/>
                  <a:gd name="T3" fmla="*/ 1 h 20"/>
                  <a:gd name="T4" fmla="*/ 1 w 30"/>
                  <a:gd name="T5" fmla="*/ 0 h 20"/>
                  <a:gd name="T6" fmla="*/ 1 w 30"/>
                  <a:gd name="T7" fmla="*/ 1 h 20"/>
                  <a:gd name="T8" fmla="*/ 0 w 30"/>
                  <a:gd name="T9" fmla="*/ 1 h 20"/>
                  <a:gd name="T10" fmla="*/ 1 w 30"/>
                  <a:gd name="T11" fmla="*/ 1 h 20"/>
                  <a:gd name="T12" fmla="*/ 0 60000 65536"/>
                  <a:gd name="T13" fmla="*/ 0 60000 65536"/>
                  <a:gd name="T14" fmla="*/ 0 60000 65536"/>
                  <a:gd name="T15" fmla="*/ 0 60000 65536"/>
                  <a:gd name="T16" fmla="*/ 0 60000 65536"/>
                  <a:gd name="T17" fmla="*/ 0 60000 65536"/>
                  <a:gd name="T18" fmla="*/ 0 w 30"/>
                  <a:gd name="T19" fmla="*/ 0 h 20"/>
                  <a:gd name="T20" fmla="*/ 30 w 3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0" h="20">
                    <a:moveTo>
                      <a:pt x="30" y="20"/>
                    </a:moveTo>
                    <a:lnTo>
                      <a:pt x="29" y="7"/>
                    </a:lnTo>
                    <a:lnTo>
                      <a:pt x="19" y="0"/>
                    </a:lnTo>
                    <a:lnTo>
                      <a:pt x="7" y="1"/>
                    </a:lnTo>
                    <a:lnTo>
                      <a:pt x="0" y="12"/>
                    </a:lnTo>
                    <a:lnTo>
                      <a:pt x="30" y="20"/>
                    </a:lnTo>
                    <a:close/>
                  </a:path>
                </a:pathLst>
              </a:custGeom>
              <a:solidFill>
                <a:srgbClr val="000000"/>
              </a:solidFill>
              <a:ln w="9525">
                <a:noFill/>
                <a:round/>
              </a:ln>
            </p:spPr>
            <p:txBody>
              <a:bodyPr/>
              <a:lstStyle/>
              <a:p>
                <a:endParaRPr lang="zh-CN" altLang="en-US"/>
              </a:p>
            </p:txBody>
          </p:sp>
          <p:sp>
            <p:nvSpPr>
              <p:cNvPr id="32983" name="Freeform 1232"/>
              <p:cNvSpPr/>
              <p:nvPr/>
            </p:nvSpPr>
            <p:spPr bwMode="auto">
              <a:xfrm>
                <a:off x="4628" y="2284"/>
                <a:ext cx="33" cy="69"/>
              </a:xfrm>
              <a:custGeom>
                <a:avLst/>
                <a:gdLst>
                  <a:gd name="T0" fmla="*/ 1 w 65"/>
                  <a:gd name="T1" fmla="*/ 1 h 137"/>
                  <a:gd name="T2" fmla="*/ 1 w 65"/>
                  <a:gd name="T3" fmla="*/ 1 h 137"/>
                  <a:gd name="T4" fmla="*/ 1 w 65"/>
                  <a:gd name="T5" fmla="*/ 1 h 137"/>
                  <a:gd name="T6" fmla="*/ 1 w 65"/>
                  <a:gd name="T7" fmla="*/ 0 h 137"/>
                  <a:gd name="T8" fmla="*/ 0 w 65"/>
                  <a:gd name="T9" fmla="*/ 1 h 137"/>
                  <a:gd name="T10" fmla="*/ 1 w 65"/>
                  <a:gd name="T11" fmla="*/ 1 h 137"/>
                  <a:gd name="T12" fmla="*/ 0 60000 65536"/>
                  <a:gd name="T13" fmla="*/ 0 60000 65536"/>
                  <a:gd name="T14" fmla="*/ 0 60000 65536"/>
                  <a:gd name="T15" fmla="*/ 0 60000 65536"/>
                  <a:gd name="T16" fmla="*/ 0 60000 65536"/>
                  <a:gd name="T17" fmla="*/ 0 60000 65536"/>
                  <a:gd name="T18" fmla="*/ 0 w 65"/>
                  <a:gd name="T19" fmla="*/ 0 h 137"/>
                  <a:gd name="T20" fmla="*/ 65 w 65"/>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65" h="137">
                    <a:moveTo>
                      <a:pt x="16" y="133"/>
                    </a:moveTo>
                    <a:lnTo>
                      <a:pt x="31" y="137"/>
                    </a:lnTo>
                    <a:lnTo>
                      <a:pt x="65" y="8"/>
                    </a:lnTo>
                    <a:lnTo>
                      <a:pt x="35" y="0"/>
                    </a:lnTo>
                    <a:lnTo>
                      <a:pt x="0" y="129"/>
                    </a:lnTo>
                    <a:lnTo>
                      <a:pt x="16" y="133"/>
                    </a:lnTo>
                    <a:close/>
                  </a:path>
                </a:pathLst>
              </a:custGeom>
              <a:solidFill>
                <a:srgbClr val="000000"/>
              </a:solidFill>
              <a:ln w="9525">
                <a:noFill/>
                <a:round/>
              </a:ln>
            </p:spPr>
            <p:txBody>
              <a:bodyPr/>
              <a:lstStyle/>
              <a:p>
                <a:endParaRPr lang="zh-CN" altLang="en-US"/>
              </a:p>
            </p:txBody>
          </p:sp>
          <p:sp>
            <p:nvSpPr>
              <p:cNvPr id="32984" name="Freeform 1233"/>
              <p:cNvSpPr/>
              <p:nvPr/>
            </p:nvSpPr>
            <p:spPr bwMode="auto">
              <a:xfrm>
                <a:off x="4628" y="2348"/>
                <a:ext cx="15" cy="11"/>
              </a:xfrm>
              <a:custGeom>
                <a:avLst/>
                <a:gdLst>
                  <a:gd name="T0" fmla="*/ 0 w 31"/>
                  <a:gd name="T1" fmla="*/ 0 h 20"/>
                  <a:gd name="T2" fmla="*/ 0 w 31"/>
                  <a:gd name="T3" fmla="*/ 1 h 20"/>
                  <a:gd name="T4" fmla="*/ 0 w 31"/>
                  <a:gd name="T5" fmla="*/ 1 h 20"/>
                  <a:gd name="T6" fmla="*/ 0 w 31"/>
                  <a:gd name="T7" fmla="*/ 1 h 20"/>
                  <a:gd name="T8" fmla="*/ 0 w 31"/>
                  <a:gd name="T9" fmla="*/ 1 h 20"/>
                  <a:gd name="T10" fmla="*/ 0 w 31"/>
                  <a:gd name="T11" fmla="*/ 0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0" y="0"/>
                    </a:moveTo>
                    <a:lnTo>
                      <a:pt x="3" y="13"/>
                    </a:lnTo>
                    <a:lnTo>
                      <a:pt x="12" y="20"/>
                    </a:lnTo>
                    <a:lnTo>
                      <a:pt x="23" y="19"/>
                    </a:lnTo>
                    <a:lnTo>
                      <a:pt x="31" y="8"/>
                    </a:lnTo>
                    <a:lnTo>
                      <a:pt x="0" y="0"/>
                    </a:lnTo>
                    <a:close/>
                  </a:path>
                </a:pathLst>
              </a:custGeom>
              <a:solidFill>
                <a:srgbClr val="000000"/>
              </a:solidFill>
              <a:ln w="9525">
                <a:noFill/>
                <a:round/>
              </a:ln>
            </p:spPr>
            <p:txBody>
              <a:bodyPr/>
              <a:lstStyle/>
              <a:p>
                <a:endParaRPr lang="zh-CN" altLang="en-US"/>
              </a:p>
            </p:txBody>
          </p:sp>
          <p:sp>
            <p:nvSpPr>
              <p:cNvPr id="32985" name="Freeform 1234"/>
              <p:cNvSpPr/>
              <p:nvPr/>
            </p:nvSpPr>
            <p:spPr bwMode="auto">
              <a:xfrm>
                <a:off x="4659" y="2278"/>
                <a:ext cx="16" cy="9"/>
              </a:xfrm>
              <a:custGeom>
                <a:avLst/>
                <a:gdLst>
                  <a:gd name="T0" fmla="*/ 1 w 31"/>
                  <a:gd name="T1" fmla="*/ 0 h 19"/>
                  <a:gd name="T2" fmla="*/ 1 w 31"/>
                  <a:gd name="T3" fmla="*/ 0 h 19"/>
                  <a:gd name="T4" fmla="*/ 1 w 31"/>
                  <a:gd name="T5" fmla="*/ 0 h 19"/>
                  <a:gd name="T6" fmla="*/ 1 w 31"/>
                  <a:gd name="T7" fmla="*/ 0 h 19"/>
                  <a:gd name="T8" fmla="*/ 0 w 31"/>
                  <a:gd name="T9" fmla="*/ 0 h 19"/>
                  <a:gd name="T10" fmla="*/ 1 w 31"/>
                  <a:gd name="T11" fmla="*/ 0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31" y="19"/>
                    </a:moveTo>
                    <a:lnTo>
                      <a:pt x="27" y="5"/>
                    </a:lnTo>
                    <a:lnTo>
                      <a:pt x="18" y="0"/>
                    </a:lnTo>
                    <a:lnTo>
                      <a:pt x="6" y="3"/>
                    </a:lnTo>
                    <a:lnTo>
                      <a:pt x="0" y="13"/>
                    </a:lnTo>
                    <a:lnTo>
                      <a:pt x="31" y="19"/>
                    </a:lnTo>
                    <a:close/>
                  </a:path>
                </a:pathLst>
              </a:custGeom>
              <a:solidFill>
                <a:srgbClr val="000000"/>
              </a:solidFill>
              <a:ln w="9525">
                <a:noFill/>
                <a:round/>
              </a:ln>
            </p:spPr>
            <p:txBody>
              <a:bodyPr/>
              <a:lstStyle/>
              <a:p>
                <a:endParaRPr lang="zh-CN" altLang="en-US"/>
              </a:p>
            </p:txBody>
          </p:sp>
          <p:sp>
            <p:nvSpPr>
              <p:cNvPr id="32986" name="Freeform 1235"/>
              <p:cNvSpPr/>
              <p:nvPr/>
            </p:nvSpPr>
            <p:spPr bwMode="auto">
              <a:xfrm>
                <a:off x="4647" y="2285"/>
                <a:ext cx="28" cy="72"/>
              </a:xfrm>
              <a:custGeom>
                <a:avLst/>
                <a:gdLst>
                  <a:gd name="T0" fmla="*/ 0 w 57"/>
                  <a:gd name="T1" fmla="*/ 0 h 145"/>
                  <a:gd name="T2" fmla="*/ 0 w 57"/>
                  <a:gd name="T3" fmla="*/ 0 h 145"/>
                  <a:gd name="T4" fmla="*/ 0 w 57"/>
                  <a:gd name="T5" fmla="*/ 0 h 145"/>
                  <a:gd name="T6" fmla="*/ 0 w 57"/>
                  <a:gd name="T7" fmla="*/ 0 h 145"/>
                  <a:gd name="T8" fmla="*/ 0 w 57"/>
                  <a:gd name="T9" fmla="*/ 0 h 145"/>
                  <a:gd name="T10" fmla="*/ 0 w 57"/>
                  <a:gd name="T11" fmla="*/ 0 h 145"/>
                  <a:gd name="T12" fmla="*/ 0 60000 65536"/>
                  <a:gd name="T13" fmla="*/ 0 60000 65536"/>
                  <a:gd name="T14" fmla="*/ 0 60000 65536"/>
                  <a:gd name="T15" fmla="*/ 0 60000 65536"/>
                  <a:gd name="T16" fmla="*/ 0 60000 65536"/>
                  <a:gd name="T17" fmla="*/ 0 60000 65536"/>
                  <a:gd name="T18" fmla="*/ 0 w 57"/>
                  <a:gd name="T19" fmla="*/ 0 h 145"/>
                  <a:gd name="T20" fmla="*/ 57 w 57"/>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57" h="145">
                    <a:moveTo>
                      <a:pt x="16" y="143"/>
                    </a:moveTo>
                    <a:lnTo>
                      <a:pt x="31" y="145"/>
                    </a:lnTo>
                    <a:lnTo>
                      <a:pt x="57" y="6"/>
                    </a:lnTo>
                    <a:lnTo>
                      <a:pt x="26" y="0"/>
                    </a:lnTo>
                    <a:lnTo>
                      <a:pt x="0" y="140"/>
                    </a:lnTo>
                    <a:lnTo>
                      <a:pt x="16" y="143"/>
                    </a:lnTo>
                    <a:close/>
                  </a:path>
                </a:pathLst>
              </a:custGeom>
              <a:solidFill>
                <a:srgbClr val="000000"/>
              </a:solidFill>
              <a:ln w="9525">
                <a:noFill/>
                <a:round/>
              </a:ln>
            </p:spPr>
            <p:txBody>
              <a:bodyPr/>
              <a:lstStyle/>
              <a:p>
                <a:endParaRPr lang="zh-CN" altLang="en-US"/>
              </a:p>
            </p:txBody>
          </p:sp>
          <p:sp>
            <p:nvSpPr>
              <p:cNvPr id="32987" name="Freeform 1236"/>
              <p:cNvSpPr/>
              <p:nvPr/>
            </p:nvSpPr>
            <p:spPr bwMode="auto">
              <a:xfrm>
                <a:off x="4647" y="2355"/>
                <a:ext cx="15" cy="9"/>
              </a:xfrm>
              <a:custGeom>
                <a:avLst/>
                <a:gdLst>
                  <a:gd name="T0" fmla="*/ 0 w 31"/>
                  <a:gd name="T1" fmla="*/ 0 h 19"/>
                  <a:gd name="T2" fmla="*/ 0 w 31"/>
                  <a:gd name="T3" fmla="*/ 0 h 19"/>
                  <a:gd name="T4" fmla="*/ 0 w 31"/>
                  <a:gd name="T5" fmla="*/ 0 h 19"/>
                  <a:gd name="T6" fmla="*/ 0 w 31"/>
                  <a:gd name="T7" fmla="*/ 0 h 19"/>
                  <a:gd name="T8" fmla="*/ 0 w 31"/>
                  <a:gd name="T9" fmla="*/ 0 h 19"/>
                  <a:gd name="T10" fmla="*/ 0 w 31"/>
                  <a:gd name="T11" fmla="*/ 0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0" y="0"/>
                    </a:moveTo>
                    <a:lnTo>
                      <a:pt x="4" y="13"/>
                    </a:lnTo>
                    <a:lnTo>
                      <a:pt x="14" y="19"/>
                    </a:lnTo>
                    <a:lnTo>
                      <a:pt x="25" y="16"/>
                    </a:lnTo>
                    <a:lnTo>
                      <a:pt x="31" y="5"/>
                    </a:lnTo>
                    <a:lnTo>
                      <a:pt x="0" y="0"/>
                    </a:lnTo>
                    <a:close/>
                  </a:path>
                </a:pathLst>
              </a:custGeom>
              <a:solidFill>
                <a:srgbClr val="000000"/>
              </a:solidFill>
              <a:ln w="9525">
                <a:noFill/>
                <a:round/>
              </a:ln>
            </p:spPr>
            <p:txBody>
              <a:bodyPr/>
              <a:lstStyle/>
              <a:p>
                <a:endParaRPr lang="zh-CN" altLang="en-US"/>
              </a:p>
            </p:txBody>
          </p:sp>
          <p:sp>
            <p:nvSpPr>
              <p:cNvPr id="32988" name="Freeform 1237"/>
              <p:cNvSpPr/>
              <p:nvPr/>
            </p:nvSpPr>
            <p:spPr bwMode="auto">
              <a:xfrm>
                <a:off x="4676" y="2287"/>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60000 65536"/>
                  <a:gd name="T13" fmla="*/ 0 60000 65536"/>
                  <a:gd name="T14" fmla="*/ 0 60000 65536"/>
                  <a:gd name="T15" fmla="*/ 0 60000 65536"/>
                  <a:gd name="T16" fmla="*/ 0 60000 65536"/>
                  <a:gd name="T17" fmla="*/ 0 60000 65536"/>
                  <a:gd name="T18" fmla="*/ 0 w 31"/>
                  <a:gd name="T19" fmla="*/ 0 h 21"/>
                  <a:gd name="T20" fmla="*/ 31 w 3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1" h="21">
                    <a:moveTo>
                      <a:pt x="31" y="21"/>
                    </a:moveTo>
                    <a:lnTo>
                      <a:pt x="30" y="7"/>
                    </a:lnTo>
                    <a:lnTo>
                      <a:pt x="19" y="0"/>
                    </a:lnTo>
                    <a:lnTo>
                      <a:pt x="8" y="2"/>
                    </a:lnTo>
                    <a:lnTo>
                      <a:pt x="0" y="13"/>
                    </a:lnTo>
                    <a:lnTo>
                      <a:pt x="31" y="21"/>
                    </a:lnTo>
                    <a:close/>
                  </a:path>
                </a:pathLst>
              </a:custGeom>
              <a:solidFill>
                <a:srgbClr val="FFFF00"/>
              </a:solidFill>
              <a:ln w="9525">
                <a:noFill/>
                <a:round/>
              </a:ln>
            </p:spPr>
            <p:txBody>
              <a:bodyPr/>
              <a:lstStyle/>
              <a:p>
                <a:endParaRPr lang="zh-CN" altLang="en-US"/>
              </a:p>
            </p:txBody>
          </p:sp>
          <p:sp>
            <p:nvSpPr>
              <p:cNvPr id="32989" name="Freeform 1238"/>
              <p:cNvSpPr/>
              <p:nvPr/>
            </p:nvSpPr>
            <p:spPr bwMode="auto">
              <a:xfrm>
                <a:off x="4663" y="2293"/>
                <a:ext cx="28" cy="74"/>
              </a:xfrm>
              <a:custGeom>
                <a:avLst/>
                <a:gdLst>
                  <a:gd name="T0" fmla="*/ 0 w 58"/>
                  <a:gd name="T1" fmla="*/ 1 h 147"/>
                  <a:gd name="T2" fmla="*/ 0 w 58"/>
                  <a:gd name="T3" fmla="*/ 1 h 147"/>
                  <a:gd name="T4" fmla="*/ 0 w 58"/>
                  <a:gd name="T5" fmla="*/ 1 h 147"/>
                  <a:gd name="T6" fmla="*/ 0 w 58"/>
                  <a:gd name="T7" fmla="*/ 0 h 147"/>
                  <a:gd name="T8" fmla="*/ 0 w 58"/>
                  <a:gd name="T9" fmla="*/ 1 h 147"/>
                  <a:gd name="T10" fmla="*/ 0 w 58"/>
                  <a:gd name="T11" fmla="*/ 1 h 147"/>
                  <a:gd name="T12" fmla="*/ 0 w 58"/>
                  <a:gd name="T13" fmla="*/ 1 h 147"/>
                  <a:gd name="T14" fmla="*/ 0 w 58"/>
                  <a:gd name="T15" fmla="*/ 1 h 147"/>
                  <a:gd name="T16" fmla="*/ 0 w 58"/>
                  <a:gd name="T17" fmla="*/ 1 h 147"/>
                  <a:gd name="T18" fmla="*/ 0 w 58"/>
                  <a:gd name="T19" fmla="*/ 1 h 147"/>
                  <a:gd name="T20" fmla="*/ 0 w 58"/>
                  <a:gd name="T21" fmla="*/ 1 h 147"/>
                  <a:gd name="T22" fmla="*/ 0 w 58"/>
                  <a:gd name="T23" fmla="*/ 1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147"/>
                  <a:gd name="T38" fmla="*/ 58 w 58"/>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147">
                    <a:moveTo>
                      <a:pt x="2" y="124"/>
                    </a:moveTo>
                    <a:lnTo>
                      <a:pt x="31" y="135"/>
                    </a:lnTo>
                    <a:lnTo>
                      <a:pt x="58" y="8"/>
                    </a:lnTo>
                    <a:lnTo>
                      <a:pt x="27" y="0"/>
                    </a:lnTo>
                    <a:lnTo>
                      <a:pt x="0" y="127"/>
                    </a:lnTo>
                    <a:lnTo>
                      <a:pt x="30" y="138"/>
                    </a:lnTo>
                    <a:lnTo>
                      <a:pt x="0" y="127"/>
                    </a:lnTo>
                    <a:lnTo>
                      <a:pt x="3" y="141"/>
                    </a:lnTo>
                    <a:lnTo>
                      <a:pt x="12" y="147"/>
                    </a:lnTo>
                    <a:lnTo>
                      <a:pt x="23" y="146"/>
                    </a:lnTo>
                    <a:lnTo>
                      <a:pt x="31" y="135"/>
                    </a:lnTo>
                    <a:lnTo>
                      <a:pt x="2" y="124"/>
                    </a:lnTo>
                    <a:close/>
                  </a:path>
                </a:pathLst>
              </a:custGeom>
              <a:solidFill>
                <a:srgbClr val="FFFF00"/>
              </a:solidFill>
              <a:ln w="9525">
                <a:noFill/>
                <a:round/>
              </a:ln>
            </p:spPr>
            <p:txBody>
              <a:bodyPr/>
              <a:lstStyle/>
              <a:p>
                <a:endParaRPr lang="zh-CN" altLang="en-US"/>
              </a:p>
            </p:txBody>
          </p:sp>
          <p:sp>
            <p:nvSpPr>
              <p:cNvPr id="32990" name="Freeform 1239"/>
              <p:cNvSpPr/>
              <p:nvPr/>
            </p:nvSpPr>
            <p:spPr bwMode="auto">
              <a:xfrm>
                <a:off x="4663" y="2295"/>
                <a:ext cx="41" cy="67"/>
              </a:xfrm>
              <a:custGeom>
                <a:avLst/>
                <a:gdLst>
                  <a:gd name="T0" fmla="*/ 1 w 81"/>
                  <a:gd name="T1" fmla="*/ 1 h 134"/>
                  <a:gd name="T2" fmla="*/ 1 w 81"/>
                  <a:gd name="T3" fmla="*/ 0 h 134"/>
                  <a:gd name="T4" fmla="*/ 0 w 81"/>
                  <a:gd name="T5" fmla="*/ 1 h 134"/>
                  <a:gd name="T6" fmla="*/ 1 w 81"/>
                  <a:gd name="T7" fmla="*/ 1 h 134"/>
                  <a:gd name="T8" fmla="*/ 1 w 81"/>
                  <a:gd name="T9" fmla="*/ 1 h 134"/>
                  <a:gd name="T10" fmla="*/ 1 w 81"/>
                  <a:gd name="T11" fmla="*/ 1 h 134"/>
                  <a:gd name="T12" fmla="*/ 1 w 81"/>
                  <a:gd name="T13" fmla="*/ 1 h 134"/>
                  <a:gd name="T14" fmla="*/ 0 60000 65536"/>
                  <a:gd name="T15" fmla="*/ 0 60000 65536"/>
                  <a:gd name="T16" fmla="*/ 0 60000 65536"/>
                  <a:gd name="T17" fmla="*/ 0 60000 65536"/>
                  <a:gd name="T18" fmla="*/ 0 60000 65536"/>
                  <a:gd name="T19" fmla="*/ 0 60000 65536"/>
                  <a:gd name="T20" fmla="*/ 0 60000 65536"/>
                  <a:gd name="T21" fmla="*/ 0 w 81"/>
                  <a:gd name="T22" fmla="*/ 0 h 134"/>
                  <a:gd name="T23" fmla="*/ 81 w 8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34">
                    <a:moveTo>
                      <a:pt x="81" y="6"/>
                    </a:moveTo>
                    <a:lnTo>
                      <a:pt x="52" y="0"/>
                    </a:lnTo>
                    <a:lnTo>
                      <a:pt x="0" y="120"/>
                    </a:lnTo>
                    <a:lnTo>
                      <a:pt x="28" y="134"/>
                    </a:lnTo>
                    <a:lnTo>
                      <a:pt x="80" y="13"/>
                    </a:lnTo>
                    <a:lnTo>
                      <a:pt x="51" y="6"/>
                    </a:lnTo>
                    <a:lnTo>
                      <a:pt x="81" y="6"/>
                    </a:lnTo>
                    <a:close/>
                  </a:path>
                </a:pathLst>
              </a:custGeom>
              <a:solidFill>
                <a:srgbClr val="FFFF00"/>
              </a:solidFill>
              <a:ln w="9525">
                <a:noFill/>
                <a:round/>
              </a:ln>
            </p:spPr>
            <p:txBody>
              <a:bodyPr/>
              <a:lstStyle/>
              <a:p>
                <a:endParaRPr lang="zh-CN" altLang="en-US"/>
              </a:p>
            </p:txBody>
          </p:sp>
          <p:sp>
            <p:nvSpPr>
              <p:cNvPr id="32991" name="Freeform 1240"/>
              <p:cNvSpPr/>
              <p:nvPr/>
            </p:nvSpPr>
            <p:spPr bwMode="auto">
              <a:xfrm>
                <a:off x="4674" y="2298"/>
                <a:ext cx="30" cy="71"/>
              </a:xfrm>
              <a:custGeom>
                <a:avLst/>
                <a:gdLst>
                  <a:gd name="T0" fmla="*/ 1 w 60"/>
                  <a:gd name="T1" fmla="*/ 0 h 143"/>
                  <a:gd name="T2" fmla="*/ 1 w 60"/>
                  <a:gd name="T3" fmla="*/ 0 h 143"/>
                  <a:gd name="T4" fmla="*/ 1 w 60"/>
                  <a:gd name="T5" fmla="*/ 0 h 143"/>
                  <a:gd name="T6" fmla="*/ 1 w 60"/>
                  <a:gd name="T7" fmla="*/ 0 h 143"/>
                  <a:gd name="T8" fmla="*/ 1 w 60"/>
                  <a:gd name="T9" fmla="*/ 0 h 143"/>
                  <a:gd name="T10" fmla="*/ 1 w 60"/>
                  <a:gd name="T11" fmla="*/ 0 h 143"/>
                  <a:gd name="T12" fmla="*/ 1 w 60"/>
                  <a:gd name="T13" fmla="*/ 0 h 143"/>
                  <a:gd name="T14" fmla="*/ 1 w 60"/>
                  <a:gd name="T15" fmla="*/ 0 h 143"/>
                  <a:gd name="T16" fmla="*/ 1 w 60"/>
                  <a:gd name="T17" fmla="*/ 0 h 143"/>
                  <a:gd name="T18" fmla="*/ 1 w 60"/>
                  <a:gd name="T19" fmla="*/ 0 h 143"/>
                  <a:gd name="T20" fmla="*/ 1 w 60"/>
                  <a:gd name="T21" fmla="*/ 0 h 143"/>
                  <a:gd name="T22" fmla="*/ 1 w 60"/>
                  <a:gd name="T23" fmla="*/ 0 h 143"/>
                  <a:gd name="T24" fmla="*/ 1 w 60"/>
                  <a:gd name="T25" fmla="*/ 0 h 143"/>
                  <a:gd name="T26" fmla="*/ 1 w 60"/>
                  <a:gd name="T27" fmla="*/ 0 h 143"/>
                  <a:gd name="T28" fmla="*/ 1 w 60"/>
                  <a:gd name="T29" fmla="*/ 0 h 143"/>
                  <a:gd name="T30" fmla="*/ 1 w 60"/>
                  <a:gd name="T31" fmla="*/ 0 h 143"/>
                  <a:gd name="T32" fmla="*/ 1 w 60"/>
                  <a:gd name="T33" fmla="*/ 0 h 143"/>
                  <a:gd name="T34" fmla="*/ 0 w 60"/>
                  <a:gd name="T35" fmla="*/ 0 h 143"/>
                  <a:gd name="T36" fmla="*/ 1 w 60"/>
                  <a:gd name="T37" fmla="*/ 0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43"/>
                  <a:gd name="T59" fmla="*/ 60 w 60"/>
                  <a:gd name="T60" fmla="*/ 143 h 1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43">
                    <a:moveTo>
                      <a:pt x="31" y="143"/>
                    </a:moveTo>
                    <a:lnTo>
                      <a:pt x="32" y="137"/>
                    </a:lnTo>
                    <a:lnTo>
                      <a:pt x="36" y="121"/>
                    </a:lnTo>
                    <a:lnTo>
                      <a:pt x="40" y="100"/>
                    </a:lnTo>
                    <a:lnTo>
                      <a:pt x="46" y="74"/>
                    </a:lnTo>
                    <a:lnTo>
                      <a:pt x="51" y="49"/>
                    </a:lnTo>
                    <a:lnTo>
                      <a:pt x="55" y="27"/>
                    </a:lnTo>
                    <a:lnTo>
                      <a:pt x="59" y="11"/>
                    </a:lnTo>
                    <a:lnTo>
                      <a:pt x="60" y="0"/>
                    </a:lnTo>
                    <a:lnTo>
                      <a:pt x="30" y="0"/>
                    </a:lnTo>
                    <a:lnTo>
                      <a:pt x="28" y="3"/>
                    </a:lnTo>
                    <a:lnTo>
                      <a:pt x="25" y="19"/>
                    </a:lnTo>
                    <a:lnTo>
                      <a:pt x="21" y="41"/>
                    </a:lnTo>
                    <a:lnTo>
                      <a:pt x="16" y="66"/>
                    </a:lnTo>
                    <a:lnTo>
                      <a:pt x="9" y="92"/>
                    </a:lnTo>
                    <a:lnTo>
                      <a:pt x="5" y="113"/>
                    </a:lnTo>
                    <a:lnTo>
                      <a:pt x="2" y="129"/>
                    </a:lnTo>
                    <a:lnTo>
                      <a:pt x="0" y="135"/>
                    </a:lnTo>
                    <a:lnTo>
                      <a:pt x="31" y="143"/>
                    </a:lnTo>
                    <a:close/>
                  </a:path>
                </a:pathLst>
              </a:custGeom>
              <a:solidFill>
                <a:srgbClr val="FFFF00"/>
              </a:solidFill>
              <a:ln w="9525">
                <a:noFill/>
                <a:round/>
              </a:ln>
            </p:spPr>
            <p:txBody>
              <a:bodyPr/>
              <a:lstStyle/>
              <a:p>
                <a:endParaRPr lang="zh-CN" altLang="en-US"/>
              </a:p>
            </p:txBody>
          </p:sp>
          <p:sp>
            <p:nvSpPr>
              <p:cNvPr id="32992" name="Freeform 1241"/>
              <p:cNvSpPr/>
              <p:nvPr/>
            </p:nvSpPr>
            <p:spPr bwMode="auto">
              <a:xfrm>
                <a:off x="4674" y="2365"/>
                <a:ext cx="15" cy="10"/>
              </a:xfrm>
              <a:custGeom>
                <a:avLst/>
                <a:gdLst>
                  <a:gd name="T0" fmla="*/ 0 w 31"/>
                  <a:gd name="T1" fmla="*/ 0 h 20"/>
                  <a:gd name="T2" fmla="*/ 0 w 31"/>
                  <a:gd name="T3" fmla="*/ 1 h 20"/>
                  <a:gd name="T4" fmla="*/ 0 w 31"/>
                  <a:gd name="T5" fmla="*/ 1 h 20"/>
                  <a:gd name="T6" fmla="*/ 0 w 31"/>
                  <a:gd name="T7" fmla="*/ 1 h 20"/>
                  <a:gd name="T8" fmla="*/ 0 w 31"/>
                  <a:gd name="T9" fmla="*/ 1 h 20"/>
                  <a:gd name="T10" fmla="*/ 0 w 31"/>
                  <a:gd name="T11" fmla="*/ 0 h 20"/>
                  <a:gd name="T12" fmla="*/ 0 60000 65536"/>
                  <a:gd name="T13" fmla="*/ 0 60000 65536"/>
                  <a:gd name="T14" fmla="*/ 0 60000 65536"/>
                  <a:gd name="T15" fmla="*/ 0 60000 65536"/>
                  <a:gd name="T16" fmla="*/ 0 60000 65536"/>
                  <a:gd name="T17" fmla="*/ 0 60000 65536"/>
                  <a:gd name="T18" fmla="*/ 0 w 31"/>
                  <a:gd name="T19" fmla="*/ 0 h 20"/>
                  <a:gd name="T20" fmla="*/ 31 w 3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1" h="20">
                    <a:moveTo>
                      <a:pt x="0" y="0"/>
                    </a:moveTo>
                    <a:lnTo>
                      <a:pt x="3" y="13"/>
                    </a:lnTo>
                    <a:lnTo>
                      <a:pt x="12" y="20"/>
                    </a:lnTo>
                    <a:lnTo>
                      <a:pt x="23" y="18"/>
                    </a:lnTo>
                    <a:lnTo>
                      <a:pt x="31" y="8"/>
                    </a:lnTo>
                    <a:lnTo>
                      <a:pt x="0" y="0"/>
                    </a:lnTo>
                    <a:close/>
                  </a:path>
                </a:pathLst>
              </a:custGeom>
              <a:solidFill>
                <a:srgbClr val="FFFF00"/>
              </a:solidFill>
              <a:ln w="9525">
                <a:noFill/>
                <a:round/>
              </a:ln>
            </p:spPr>
            <p:txBody>
              <a:bodyPr/>
              <a:lstStyle/>
              <a:p>
                <a:endParaRPr lang="zh-CN" altLang="en-US"/>
              </a:p>
            </p:txBody>
          </p:sp>
          <p:sp>
            <p:nvSpPr>
              <p:cNvPr id="32993" name="Freeform 1242"/>
              <p:cNvSpPr/>
              <p:nvPr/>
            </p:nvSpPr>
            <p:spPr bwMode="auto">
              <a:xfrm>
                <a:off x="4683" y="2290"/>
                <a:ext cx="8" cy="5"/>
              </a:xfrm>
              <a:custGeom>
                <a:avLst/>
                <a:gdLst>
                  <a:gd name="T0" fmla="*/ 1 w 16"/>
                  <a:gd name="T1" fmla="*/ 1 h 10"/>
                  <a:gd name="T2" fmla="*/ 1 w 16"/>
                  <a:gd name="T3" fmla="*/ 1 h 10"/>
                  <a:gd name="T4" fmla="*/ 1 w 16"/>
                  <a:gd name="T5" fmla="*/ 0 h 10"/>
                  <a:gd name="T6" fmla="*/ 1 w 16"/>
                  <a:gd name="T7" fmla="*/ 1 h 10"/>
                  <a:gd name="T8" fmla="*/ 0 w 16"/>
                  <a:gd name="T9" fmla="*/ 1 h 10"/>
                  <a:gd name="T10" fmla="*/ 1 w 16"/>
                  <a:gd name="T11" fmla="*/ 1 h 10"/>
                  <a:gd name="T12" fmla="*/ 0 60000 65536"/>
                  <a:gd name="T13" fmla="*/ 0 60000 65536"/>
                  <a:gd name="T14" fmla="*/ 0 60000 65536"/>
                  <a:gd name="T15" fmla="*/ 0 60000 65536"/>
                  <a:gd name="T16" fmla="*/ 0 60000 65536"/>
                  <a:gd name="T17" fmla="*/ 0 60000 65536"/>
                  <a:gd name="T18" fmla="*/ 0 w 16"/>
                  <a:gd name="T19" fmla="*/ 0 h 10"/>
                  <a:gd name="T20" fmla="*/ 16 w 1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6" h="10">
                    <a:moveTo>
                      <a:pt x="16" y="10"/>
                    </a:moveTo>
                    <a:lnTo>
                      <a:pt x="14" y="3"/>
                    </a:lnTo>
                    <a:lnTo>
                      <a:pt x="9" y="0"/>
                    </a:lnTo>
                    <a:lnTo>
                      <a:pt x="3" y="2"/>
                    </a:lnTo>
                    <a:lnTo>
                      <a:pt x="0" y="7"/>
                    </a:lnTo>
                    <a:lnTo>
                      <a:pt x="16" y="10"/>
                    </a:lnTo>
                    <a:close/>
                  </a:path>
                </a:pathLst>
              </a:custGeom>
              <a:solidFill>
                <a:srgbClr val="FF0000"/>
              </a:solidFill>
              <a:ln w="9525">
                <a:noFill/>
                <a:round/>
              </a:ln>
            </p:spPr>
            <p:txBody>
              <a:bodyPr/>
              <a:lstStyle/>
              <a:p>
                <a:endParaRPr lang="zh-CN" altLang="en-US"/>
              </a:p>
            </p:txBody>
          </p:sp>
          <p:sp>
            <p:nvSpPr>
              <p:cNvPr id="32994" name="Freeform 1243"/>
              <p:cNvSpPr/>
              <p:nvPr/>
            </p:nvSpPr>
            <p:spPr bwMode="auto">
              <a:xfrm>
                <a:off x="4670" y="2293"/>
                <a:ext cx="21" cy="69"/>
              </a:xfrm>
              <a:custGeom>
                <a:avLst/>
                <a:gdLst>
                  <a:gd name="T0" fmla="*/ 0 w 43"/>
                  <a:gd name="T1" fmla="*/ 1 h 137"/>
                  <a:gd name="T2" fmla="*/ 0 w 43"/>
                  <a:gd name="T3" fmla="*/ 1 h 137"/>
                  <a:gd name="T4" fmla="*/ 0 w 43"/>
                  <a:gd name="T5" fmla="*/ 1 h 137"/>
                  <a:gd name="T6" fmla="*/ 0 w 43"/>
                  <a:gd name="T7" fmla="*/ 0 h 137"/>
                  <a:gd name="T8" fmla="*/ 0 w 43"/>
                  <a:gd name="T9" fmla="*/ 1 h 137"/>
                  <a:gd name="T10" fmla="*/ 0 w 43"/>
                  <a:gd name="T11" fmla="*/ 1 h 137"/>
                  <a:gd name="T12" fmla="*/ 0 w 43"/>
                  <a:gd name="T13" fmla="*/ 1 h 137"/>
                  <a:gd name="T14" fmla="*/ 0 w 43"/>
                  <a:gd name="T15" fmla="*/ 1 h 137"/>
                  <a:gd name="T16" fmla="*/ 0 w 43"/>
                  <a:gd name="T17" fmla="*/ 1 h 137"/>
                  <a:gd name="T18" fmla="*/ 0 w 43"/>
                  <a:gd name="T19" fmla="*/ 1 h 137"/>
                  <a:gd name="T20" fmla="*/ 0 w 43"/>
                  <a:gd name="T21" fmla="*/ 1 h 137"/>
                  <a:gd name="T22" fmla="*/ 0 w 43"/>
                  <a:gd name="T23" fmla="*/ 1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37"/>
                  <a:gd name="T38" fmla="*/ 43 w 4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37">
                    <a:moveTo>
                      <a:pt x="0" y="125"/>
                    </a:moveTo>
                    <a:lnTo>
                      <a:pt x="16" y="130"/>
                    </a:lnTo>
                    <a:lnTo>
                      <a:pt x="43" y="3"/>
                    </a:lnTo>
                    <a:lnTo>
                      <a:pt x="27" y="0"/>
                    </a:lnTo>
                    <a:lnTo>
                      <a:pt x="0" y="127"/>
                    </a:lnTo>
                    <a:lnTo>
                      <a:pt x="16" y="133"/>
                    </a:lnTo>
                    <a:lnTo>
                      <a:pt x="0" y="127"/>
                    </a:lnTo>
                    <a:lnTo>
                      <a:pt x="2" y="134"/>
                    </a:lnTo>
                    <a:lnTo>
                      <a:pt x="7" y="137"/>
                    </a:lnTo>
                    <a:lnTo>
                      <a:pt x="13" y="135"/>
                    </a:lnTo>
                    <a:lnTo>
                      <a:pt x="16" y="130"/>
                    </a:lnTo>
                    <a:lnTo>
                      <a:pt x="0" y="125"/>
                    </a:lnTo>
                    <a:close/>
                  </a:path>
                </a:pathLst>
              </a:custGeom>
              <a:solidFill>
                <a:srgbClr val="FF0000"/>
              </a:solidFill>
              <a:ln w="9525">
                <a:noFill/>
                <a:round/>
              </a:ln>
            </p:spPr>
            <p:txBody>
              <a:bodyPr/>
              <a:lstStyle/>
              <a:p>
                <a:endParaRPr lang="zh-CN" altLang="en-US"/>
              </a:p>
            </p:txBody>
          </p:sp>
          <p:sp>
            <p:nvSpPr>
              <p:cNvPr id="32995" name="Freeform 1244"/>
              <p:cNvSpPr/>
              <p:nvPr/>
            </p:nvSpPr>
            <p:spPr bwMode="auto">
              <a:xfrm>
                <a:off x="4670" y="2295"/>
                <a:ext cx="34" cy="65"/>
              </a:xfrm>
              <a:custGeom>
                <a:avLst/>
                <a:gdLst>
                  <a:gd name="T0" fmla="*/ 1 w 68"/>
                  <a:gd name="T1" fmla="*/ 1 h 129"/>
                  <a:gd name="T2" fmla="*/ 1 w 68"/>
                  <a:gd name="T3" fmla="*/ 0 h 129"/>
                  <a:gd name="T4" fmla="*/ 0 w 68"/>
                  <a:gd name="T5" fmla="*/ 1 h 129"/>
                  <a:gd name="T6" fmla="*/ 1 w 68"/>
                  <a:gd name="T7" fmla="*/ 1 h 129"/>
                  <a:gd name="T8" fmla="*/ 1 w 68"/>
                  <a:gd name="T9" fmla="*/ 1 h 129"/>
                  <a:gd name="T10" fmla="*/ 1 w 68"/>
                  <a:gd name="T11" fmla="*/ 1 h 129"/>
                  <a:gd name="T12" fmla="*/ 1 w 68"/>
                  <a:gd name="T13" fmla="*/ 1 h 129"/>
                  <a:gd name="T14" fmla="*/ 0 60000 65536"/>
                  <a:gd name="T15" fmla="*/ 0 60000 65536"/>
                  <a:gd name="T16" fmla="*/ 0 60000 65536"/>
                  <a:gd name="T17" fmla="*/ 0 60000 65536"/>
                  <a:gd name="T18" fmla="*/ 0 60000 65536"/>
                  <a:gd name="T19" fmla="*/ 0 60000 65536"/>
                  <a:gd name="T20" fmla="*/ 0 60000 65536"/>
                  <a:gd name="T21" fmla="*/ 0 w 68"/>
                  <a:gd name="T22" fmla="*/ 0 h 129"/>
                  <a:gd name="T23" fmla="*/ 68 w 68"/>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29">
                    <a:moveTo>
                      <a:pt x="68" y="4"/>
                    </a:moveTo>
                    <a:lnTo>
                      <a:pt x="53" y="0"/>
                    </a:lnTo>
                    <a:lnTo>
                      <a:pt x="0" y="121"/>
                    </a:lnTo>
                    <a:lnTo>
                      <a:pt x="16" y="129"/>
                    </a:lnTo>
                    <a:lnTo>
                      <a:pt x="68" y="8"/>
                    </a:lnTo>
                    <a:lnTo>
                      <a:pt x="53" y="4"/>
                    </a:lnTo>
                    <a:lnTo>
                      <a:pt x="68" y="4"/>
                    </a:lnTo>
                    <a:close/>
                  </a:path>
                </a:pathLst>
              </a:custGeom>
              <a:solidFill>
                <a:srgbClr val="FF0000"/>
              </a:solidFill>
              <a:ln w="9525">
                <a:noFill/>
                <a:round/>
              </a:ln>
            </p:spPr>
            <p:txBody>
              <a:bodyPr/>
              <a:lstStyle/>
              <a:p>
                <a:endParaRPr lang="zh-CN" altLang="en-US"/>
              </a:p>
            </p:txBody>
          </p:sp>
          <p:sp>
            <p:nvSpPr>
              <p:cNvPr id="32996" name="Freeform 1245"/>
              <p:cNvSpPr/>
              <p:nvPr/>
            </p:nvSpPr>
            <p:spPr bwMode="auto">
              <a:xfrm>
                <a:off x="4681" y="2297"/>
                <a:ext cx="23" cy="70"/>
              </a:xfrm>
              <a:custGeom>
                <a:avLst/>
                <a:gdLst>
                  <a:gd name="T0" fmla="*/ 1 w 45"/>
                  <a:gd name="T1" fmla="*/ 1 h 140"/>
                  <a:gd name="T2" fmla="*/ 1 w 45"/>
                  <a:gd name="T3" fmla="*/ 1 h 140"/>
                  <a:gd name="T4" fmla="*/ 1 w 45"/>
                  <a:gd name="T5" fmla="*/ 1 h 140"/>
                  <a:gd name="T6" fmla="*/ 1 w 45"/>
                  <a:gd name="T7" fmla="*/ 1 h 140"/>
                  <a:gd name="T8" fmla="*/ 1 w 45"/>
                  <a:gd name="T9" fmla="*/ 1 h 140"/>
                  <a:gd name="T10" fmla="*/ 1 w 45"/>
                  <a:gd name="T11" fmla="*/ 1 h 140"/>
                  <a:gd name="T12" fmla="*/ 1 w 45"/>
                  <a:gd name="T13" fmla="*/ 1 h 140"/>
                  <a:gd name="T14" fmla="*/ 1 w 45"/>
                  <a:gd name="T15" fmla="*/ 1 h 140"/>
                  <a:gd name="T16" fmla="*/ 1 w 45"/>
                  <a:gd name="T17" fmla="*/ 0 h 140"/>
                  <a:gd name="T18" fmla="*/ 1 w 45"/>
                  <a:gd name="T19" fmla="*/ 0 h 140"/>
                  <a:gd name="T20" fmla="*/ 1 w 45"/>
                  <a:gd name="T21" fmla="*/ 1 h 140"/>
                  <a:gd name="T22" fmla="*/ 1 w 45"/>
                  <a:gd name="T23" fmla="*/ 1 h 140"/>
                  <a:gd name="T24" fmla="*/ 1 w 45"/>
                  <a:gd name="T25" fmla="*/ 1 h 140"/>
                  <a:gd name="T26" fmla="*/ 1 w 45"/>
                  <a:gd name="T27" fmla="*/ 1 h 140"/>
                  <a:gd name="T28" fmla="*/ 1 w 45"/>
                  <a:gd name="T29" fmla="*/ 1 h 140"/>
                  <a:gd name="T30" fmla="*/ 1 w 45"/>
                  <a:gd name="T31" fmla="*/ 1 h 140"/>
                  <a:gd name="T32" fmla="*/ 1 w 45"/>
                  <a:gd name="T33" fmla="*/ 1 h 140"/>
                  <a:gd name="T34" fmla="*/ 0 w 45"/>
                  <a:gd name="T35" fmla="*/ 1 h 140"/>
                  <a:gd name="T36" fmla="*/ 1 w 45"/>
                  <a:gd name="T37" fmla="*/ 1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140"/>
                  <a:gd name="T59" fmla="*/ 45 w 45"/>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140">
                    <a:moveTo>
                      <a:pt x="16" y="140"/>
                    </a:moveTo>
                    <a:lnTo>
                      <a:pt x="17" y="136"/>
                    </a:lnTo>
                    <a:lnTo>
                      <a:pt x="21" y="118"/>
                    </a:lnTo>
                    <a:lnTo>
                      <a:pt x="25" y="97"/>
                    </a:lnTo>
                    <a:lnTo>
                      <a:pt x="31" y="72"/>
                    </a:lnTo>
                    <a:lnTo>
                      <a:pt x="36" y="46"/>
                    </a:lnTo>
                    <a:lnTo>
                      <a:pt x="40" y="24"/>
                    </a:lnTo>
                    <a:lnTo>
                      <a:pt x="44" y="9"/>
                    </a:lnTo>
                    <a:lnTo>
                      <a:pt x="45" y="0"/>
                    </a:lnTo>
                    <a:lnTo>
                      <a:pt x="30" y="0"/>
                    </a:lnTo>
                    <a:lnTo>
                      <a:pt x="28" y="4"/>
                    </a:lnTo>
                    <a:lnTo>
                      <a:pt x="25" y="21"/>
                    </a:lnTo>
                    <a:lnTo>
                      <a:pt x="21" y="43"/>
                    </a:lnTo>
                    <a:lnTo>
                      <a:pt x="16" y="67"/>
                    </a:lnTo>
                    <a:lnTo>
                      <a:pt x="9" y="94"/>
                    </a:lnTo>
                    <a:lnTo>
                      <a:pt x="5" y="115"/>
                    </a:lnTo>
                    <a:lnTo>
                      <a:pt x="2" y="130"/>
                    </a:lnTo>
                    <a:lnTo>
                      <a:pt x="0" y="137"/>
                    </a:lnTo>
                    <a:lnTo>
                      <a:pt x="16" y="140"/>
                    </a:lnTo>
                    <a:close/>
                  </a:path>
                </a:pathLst>
              </a:custGeom>
              <a:solidFill>
                <a:srgbClr val="FF0000"/>
              </a:solidFill>
              <a:ln w="9525">
                <a:noFill/>
                <a:round/>
              </a:ln>
            </p:spPr>
            <p:txBody>
              <a:bodyPr/>
              <a:lstStyle/>
              <a:p>
                <a:endParaRPr lang="zh-CN" altLang="en-US"/>
              </a:p>
            </p:txBody>
          </p:sp>
          <p:sp>
            <p:nvSpPr>
              <p:cNvPr id="32997" name="Freeform 1246"/>
              <p:cNvSpPr/>
              <p:nvPr/>
            </p:nvSpPr>
            <p:spPr bwMode="auto">
              <a:xfrm>
                <a:off x="4681" y="2366"/>
                <a:ext cx="8" cy="5"/>
              </a:xfrm>
              <a:custGeom>
                <a:avLst/>
                <a:gdLst>
                  <a:gd name="T0" fmla="*/ 0 w 16"/>
                  <a:gd name="T1" fmla="*/ 0 h 9"/>
                  <a:gd name="T2" fmla="*/ 1 w 16"/>
                  <a:gd name="T3" fmla="*/ 1 h 9"/>
                  <a:gd name="T4" fmla="*/ 1 w 16"/>
                  <a:gd name="T5" fmla="*/ 1 h 9"/>
                  <a:gd name="T6" fmla="*/ 1 w 16"/>
                  <a:gd name="T7" fmla="*/ 1 h 9"/>
                  <a:gd name="T8" fmla="*/ 1 w 16"/>
                  <a:gd name="T9" fmla="*/ 1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2" y="7"/>
                    </a:lnTo>
                    <a:lnTo>
                      <a:pt x="7" y="9"/>
                    </a:lnTo>
                    <a:lnTo>
                      <a:pt x="13" y="8"/>
                    </a:lnTo>
                    <a:lnTo>
                      <a:pt x="16" y="3"/>
                    </a:lnTo>
                    <a:lnTo>
                      <a:pt x="0" y="0"/>
                    </a:lnTo>
                    <a:close/>
                  </a:path>
                </a:pathLst>
              </a:custGeom>
              <a:solidFill>
                <a:srgbClr val="FF0000"/>
              </a:solidFill>
              <a:ln w="9525">
                <a:noFill/>
                <a:round/>
              </a:ln>
            </p:spPr>
            <p:txBody>
              <a:bodyPr/>
              <a:lstStyle/>
              <a:p>
                <a:endParaRPr lang="zh-CN" altLang="en-US"/>
              </a:p>
            </p:txBody>
          </p:sp>
          <p:sp>
            <p:nvSpPr>
              <p:cNvPr id="32998" name="Freeform 1247"/>
              <p:cNvSpPr/>
              <p:nvPr/>
            </p:nvSpPr>
            <p:spPr bwMode="auto">
              <a:xfrm>
                <a:off x="3230" y="1796"/>
                <a:ext cx="1866" cy="979"/>
              </a:xfrm>
              <a:custGeom>
                <a:avLst/>
                <a:gdLst>
                  <a:gd name="T0" fmla="*/ 0 w 3733"/>
                  <a:gd name="T1" fmla="*/ 0 h 1959"/>
                  <a:gd name="T2" fmla="*/ 0 w 3733"/>
                  <a:gd name="T3" fmla="*/ 0 h 1959"/>
                  <a:gd name="T4" fmla="*/ 0 w 3733"/>
                  <a:gd name="T5" fmla="*/ 1 h 1959"/>
                  <a:gd name="T6" fmla="*/ 1 w 3733"/>
                  <a:gd name="T7" fmla="*/ 1 h 1959"/>
                  <a:gd name="T8" fmla="*/ 1 w 3733"/>
                  <a:gd name="T9" fmla="*/ 2 h 1959"/>
                  <a:gd name="T10" fmla="*/ 1 w 3733"/>
                  <a:gd name="T11" fmla="*/ 2 h 1959"/>
                  <a:gd name="T12" fmla="*/ 1 w 3733"/>
                  <a:gd name="T13" fmla="*/ 2 h 1959"/>
                  <a:gd name="T14" fmla="*/ 2 w 3733"/>
                  <a:gd name="T15" fmla="*/ 2 h 1959"/>
                  <a:gd name="T16" fmla="*/ 2 w 3733"/>
                  <a:gd name="T17" fmla="*/ 3 h 1959"/>
                  <a:gd name="T18" fmla="*/ 3 w 3733"/>
                  <a:gd name="T19" fmla="*/ 3 h 1959"/>
                  <a:gd name="T20" fmla="*/ 3 w 3733"/>
                  <a:gd name="T21" fmla="*/ 3 h 1959"/>
                  <a:gd name="T22" fmla="*/ 4 w 3733"/>
                  <a:gd name="T23" fmla="*/ 3 h 1959"/>
                  <a:gd name="T24" fmla="*/ 4 w 3733"/>
                  <a:gd name="T25" fmla="*/ 3 h 1959"/>
                  <a:gd name="T26" fmla="*/ 4 w 3733"/>
                  <a:gd name="T27" fmla="*/ 2 h 1959"/>
                  <a:gd name="T28" fmla="*/ 5 w 3733"/>
                  <a:gd name="T29" fmla="*/ 2 h 1959"/>
                  <a:gd name="T30" fmla="*/ 5 w 3733"/>
                  <a:gd name="T31" fmla="*/ 2 h 1959"/>
                  <a:gd name="T32" fmla="*/ 6 w 3733"/>
                  <a:gd name="T33" fmla="*/ 2 h 1959"/>
                  <a:gd name="T34" fmla="*/ 6 w 3733"/>
                  <a:gd name="T35" fmla="*/ 1 h 1959"/>
                  <a:gd name="T36" fmla="*/ 6 w 3733"/>
                  <a:gd name="T37" fmla="*/ 1 h 1959"/>
                  <a:gd name="T38" fmla="*/ 6 w 3733"/>
                  <a:gd name="T39" fmla="*/ 0 h 1959"/>
                  <a:gd name="T40" fmla="*/ 6 w 3733"/>
                  <a:gd name="T41" fmla="*/ 0 h 1959"/>
                  <a:gd name="T42" fmla="*/ 7 w 3733"/>
                  <a:gd name="T43" fmla="*/ 0 h 1959"/>
                  <a:gd name="T44" fmla="*/ 7 w 3733"/>
                  <a:gd name="T45" fmla="*/ 0 h 1959"/>
                  <a:gd name="T46" fmla="*/ 7 w 3733"/>
                  <a:gd name="T47" fmla="*/ 1 h 1959"/>
                  <a:gd name="T48" fmla="*/ 6 w 3733"/>
                  <a:gd name="T49" fmla="*/ 1 h 1959"/>
                  <a:gd name="T50" fmla="*/ 6 w 3733"/>
                  <a:gd name="T51" fmla="*/ 2 h 1959"/>
                  <a:gd name="T52" fmla="*/ 6 w 3733"/>
                  <a:gd name="T53" fmla="*/ 2 h 1959"/>
                  <a:gd name="T54" fmla="*/ 5 w 3733"/>
                  <a:gd name="T55" fmla="*/ 2 h 1959"/>
                  <a:gd name="T56" fmla="*/ 5 w 3733"/>
                  <a:gd name="T57" fmla="*/ 3 h 1959"/>
                  <a:gd name="T58" fmla="*/ 5 w 3733"/>
                  <a:gd name="T59" fmla="*/ 3 h 1959"/>
                  <a:gd name="T60" fmla="*/ 4 w 3733"/>
                  <a:gd name="T61" fmla="*/ 3 h 1959"/>
                  <a:gd name="T62" fmla="*/ 4 w 3733"/>
                  <a:gd name="T63" fmla="*/ 3 h 1959"/>
                  <a:gd name="T64" fmla="*/ 3 w 3733"/>
                  <a:gd name="T65" fmla="*/ 3 h 1959"/>
                  <a:gd name="T66" fmla="*/ 2 w 3733"/>
                  <a:gd name="T67" fmla="*/ 3 h 1959"/>
                  <a:gd name="T68" fmla="*/ 2 w 3733"/>
                  <a:gd name="T69" fmla="*/ 3 h 1959"/>
                  <a:gd name="T70" fmla="*/ 1 w 3733"/>
                  <a:gd name="T71" fmla="*/ 3 h 1959"/>
                  <a:gd name="T72" fmla="*/ 1 w 3733"/>
                  <a:gd name="T73" fmla="*/ 3 h 1959"/>
                  <a:gd name="T74" fmla="*/ 1 w 3733"/>
                  <a:gd name="T75" fmla="*/ 2 h 1959"/>
                  <a:gd name="T76" fmla="*/ 0 w 3733"/>
                  <a:gd name="T77" fmla="*/ 2 h 1959"/>
                  <a:gd name="T78" fmla="*/ 0 w 3733"/>
                  <a:gd name="T79" fmla="*/ 1 h 1959"/>
                  <a:gd name="T80" fmla="*/ 0 w 3733"/>
                  <a:gd name="T81" fmla="*/ 1 h 1959"/>
                  <a:gd name="T82" fmla="*/ 0 w 3733"/>
                  <a:gd name="T83" fmla="*/ 0 h 1959"/>
                  <a:gd name="T84" fmla="*/ 0 w 3733"/>
                  <a:gd name="T85" fmla="*/ 0 h 19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33"/>
                  <a:gd name="T130" fmla="*/ 0 h 1959"/>
                  <a:gd name="T131" fmla="*/ 3733 w 3733"/>
                  <a:gd name="T132" fmla="*/ 1959 h 19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33" h="1959">
                    <a:moveTo>
                      <a:pt x="301" y="0"/>
                    </a:moveTo>
                    <a:lnTo>
                      <a:pt x="303" y="85"/>
                    </a:lnTo>
                    <a:lnTo>
                      <a:pt x="308" y="168"/>
                    </a:lnTo>
                    <a:lnTo>
                      <a:pt x="318" y="250"/>
                    </a:lnTo>
                    <a:lnTo>
                      <a:pt x="333" y="330"/>
                    </a:lnTo>
                    <a:lnTo>
                      <a:pt x="350" y="409"/>
                    </a:lnTo>
                    <a:lnTo>
                      <a:pt x="371" y="487"/>
                    </a:lnTo>
                    <a:lnTo>
                      <a:pt x="396" y="564"/>
                    </a:lnTo>
                    <a:lnTo>
                      <a:pt x="425" y="639"/>
                    </a:lnTo>
                    <a:lnTo>
                      <a:pt x="455" y="712"/>
                    </a:lnTo>
                    <a:lnTo>
                      <a:pt x="490" y="783"/>
                    </a:lnTo>
                    <a:lnTo>
                      <a:pt x="528" y="851"/>
                    </a:lnTo>
                    <a:lnTo>
                      <a:pt x="569" y="917"/>
                    </a:lnTo>
                    <a:lnTo>
                      <a:pt x="613" y="981"/>
                    </a:lnTo>
                    <a:lnTo>
                      <a:pt x="659" y="1045"/>
                    </a:lnTo>
                    <a:lnTo>
                      <a:pt x="709" y="1104"/>
                    </a:lnTo>
                    <a:lnTo>
                      <a:pt x="761" y="1161"/>
                    </a:lnTo>
                    <a:lnTo>
                      <a:pt x="815" y="1215"/>
                    </a:lnTo>
                    <a:lnTo>
                      <a:pt x="872" y="1267"/>
                    </a:lnTo>
                    <a:lnTo>
                      <a:pt x="931" y="1316"/>
                    </a:lnTo>
                    <a:lnTo>
                      <a:pt x="993" y="1361"/>
                    </a:lnTo>
                    <a:lnTo>
                      <a:pt x="1057" y="1404"/>
                    </a:lnTo>
                    <a:lnTo>
                      <a:pt x="1122" y="1445"/>
                    </a:lnTo>
                    <a:lnTo>
                      <a:pt x="1190" y="1481"/>
                    </a:lnTo>
                    <a:lnTo>
                      <a:pt x="1259" y="1514"/>
                    </a:lnTo>
                    <a:lnTo>
                      <a:pt x="1329" y="1544"/>
                    </a:lnTo>
                    <a:lnTo>
                      <a:pt x="1402" y="1570"/>
                    </a:lnTo>
                    <a:lnTo>
                      <a:pt x="1476" y="1591"/>
                    </a:lnTo>
                    <a:lnTo>
                      <a:pt x="1552" y="1610"/>
                    </a:lnTo>
                    <a:lnTo>
                      <a:pt x="1628" y="1625"/>
                    </a:lnTo>
                    <a:lnTo>
                      <a:pt x="1706" y="1635"/>
                    </a:lnTo>
                    <a:lnTo>
                      <a:pt x="1786" y="1641"/>
                    </a:lnTo>
                    <a:lnTo>
                      <a:pt x="1866" y="1643"/>
                    </a:lnTo>
                    <a:lnTo>
                      <a:pt x="1947" y="1641"/>
                    </a:lnTo>
                    <a:lnTo>
                      <a:pt x="2026" y="1635"/>
                    </a:lnTo>
                    <a:lnTo>
                      <a:pt x="2104" y="1625"/>
                    </a:lnTo>
                    <a:lnTo>
                      <a:pt x="2181" y="1610"/>
                    </a:lnTo>
                    <a:lnTo>
                      <a:pt x="2256" y="1591"/>
                    </a:lnTo>
                    <a:lnTo>
                      <a:pt x="2331" y="1570"/>
                    </a:lnTo>
                    <a:lnTo>
                      <a:pt x="2403" y="1544"/>
                    </a:lnTo>
                    <a:lnTo>
                      <a:pt x="2475" y="1514"/>
                    </a:lnTo>
                    <a:lnTo>
                      <a:pt x="2544" y="1481"/>
                    </a:lnTo>
                    <a:lnTo>
                      <a:pt x="2612" y="1445"/>
                    </a:lnTo>
                    <a:lnTo>
                      <a:pt x="2677" y="1404"/>
                    </a:lnTo>
                    <a:lnTo>
                      <a:pt x="2741" y="1361"/>
                    </a:lnTo>
                    <a:lnTo>
                      <a:pt x="2803" y="1316"/>
                    </a:lnTo>
                    <a:lnTo>
                      <a:pt x="2861" y="1267"/>
                    </a:lnTo>
                    <a:lnTo>
                      <a:pt x="2919" y="1215"/>
                    </a:lnTo>
                    <a:lnTo>
                      <a:pt x="2973" y="1161"/>
                    </a:lnTo>
                    <a:lnTo>
                      <a:pt x="3025" y="1104"/>
                    </a:lnTo>
                    <a:lnTo>
                      <a:pt x="3074" y="1045"/>
                    </a:lnTo>
                    <a:lnTo>
                      <a:pt x="3121" y="981"/>
                    </a:lnTo>
                    <a:lnTo>
                      <a:pt x="3165" y="917"/>
                    </a:lnTo>
                    <a:lnTo>
                      <a:pt x="3205" y="851"/>
                    </a:lnTo>
                    <a:lnTo>
                      <a:pt x="3244" y="783"/>
                    </a:lnTo>
                    <a:lnTo>
                      <a:pt x="3278" y="712"/>
                    </a:lnTo>
                    <a:lnTo>
                      <a:pt x="3309" y="639"/>
                    </a:lnTo>
                    <a:lnTo>
                      <a:pt x="3337" y="564"/>
                    </a:lnTo>
                    <a:lnTo>
                      <a:pt x="3363" y="487"/>
                    </a:lnTo>
                    <a:lnTo>
                      <a:pt x="3383" y="409"/>
                    </a:lnTo>
                    <a:lnTo>
                      <a:pt x="3401" y="330"/>
                    </a:lnTo>
                    <a:lnTo>
                      <a:pt x="3415" y="250"/>
                    </a:lnTo>
                    <a:lnTo>
                      <a:pt x="3426" y="168"/>
                    </a:lnTo>
                    <a:lnTo>
                      <a:pt x="3431" y="85"/>
                    </a:lnTo>
                    <a:lnTo>
                      <a:pt x="3433" y="0"/>
                    </a:lnTo>
                    <a:lnTo>
                      <a:pt x="3733" y="0"/>
                    </a:lnTo>
                    <a:lnTo>
                      <a:pt x="3730" y="101"/>
                    </a:lnTo>
                    <a:lnTo>
                      <a:pt x="3722" y="200"/>
                    </a:lnTo>
                    <a:lnTo>
                      <a:pt x="3711" y="298"/>
                    </a:lnTo>
                    <a:lnTo>
                      <a:pt x="3694" y="393"/>
                    </a:lnTo>
                    <a:lnTo>
                      <a:pt x="3674" y="489"/>
                    </a:lnTo>
                    <a:lnTo>
                      <a:pt x="3648" y="581"/>
                    </a:lnTo>
                    <a:lnTo>
                      <a:pt x="3619" y="673"/>
                    </a:lnTo>
                    <a:lnTo>
                      <a:pt x="3585" y="761"/>
                    </a:lnTo>
                    <a:lnTo>
                      <a:pt x="3548" y="847"/>
                    </a:lnTo>
                    <a:lnTo>
                      <a:pt x="3506" y="932"/>
                    </a:lnTo>
                    <a:lnTo>
                      <a:pt x="3461" y="1014"/>
                    </a:lnTo>
                    <a:lnTo>
                      <a:pt x="3413" y="1094"/>
                    </a:lnTo>
                    <a:lnTo>
                      <a:pt x="3360" y="1171"/>
                    </a:lnTo>
                    <a:lnTo>
                      <a:pt x="3305" y="1245"/>
                    </a:lnTo>
                    <a:lnTo>
                      <a:pt x="3246" y="1316"/>
                    </a:lnTo>
                    <a:lnTo>
                      <a:pt x="3185" y="1384"/>
                    </a:lnTo>
                    <a:lnTo>
                      <a:pt x="3120" y="1449"/>
                    </a:lnTo>
                    <a:lnTo>
                      <a:pt x="3052" y="1510"/>
                    </a:lnTo>
                    <a:lnTo>
                      <a:pt x="2982" y="1568"/>
                    </a:lnTo>
                    <a:lnTo>
                      <a:pt x="2909" y="1623"/>
                    </a:lnTo>
                    <a:lnTo>
                      <a:pt x="2832" y="1674"/>
                    </a:lnTo>
                    <a:lnTo>
                      <a:pt x="2754" y="1721"/>
                    </a:lnTo>
                    <a:lnTo>
                      <a:pt x="2673" y="1766"/>
                    </a:lnTo>
                    <a:lnTo>
                      <a:pt x="2592" y="1804"/>
                    </a:lnTo>
                    <a:lnTo>
                      <a:pt x="2507" y="1839"/>
                    </a:lnTo>
                    <a:lnTo>
                      <a:pt x="2420" y="1870"/>
                    </a:lnTo>
                    <a:lnTo>
                      <a:pt x="2332" y="1897"/>
                    </a:lnTo>
                    <a:lnTo>
                      <a:pt x="2241" y="1919"/>
                    </a:lnTo>
                    <a:lnTo>
                      <a:pt x="2150" y="1936"/>
                    </a:lnTo>
                    <a:lnTo>
                      <a:pt x="2057" y="1948"/>
                    </a:lnTo>
                    <a:lnTo>
                      <a:pt x="1962" y="1956"/>
                    </a:lnTo>
                    <a:lnTo>
                      <a:pt x="1866" y="1959"/>
                    </a:lnTo>
                    <a:lnTo>
                      <a:pt x="1770" y="1956"/>
                    </a:lnTo>
                    <a:lnTo>
                      <a:pt x="1676" y="1948"/>
                    </a:lnTo>
                    <a:lnTo>
                      <a:pt x="1582" y="1936"/>
                    </a:lnTo>
                    <a:lnTo>
                      <a:pt x="1491" y="1919"/>
                    </a:lnTo>
                    <a:lnTo>
                      <a:pt x="1401" y="1897"/>
                    </a:lnTo>
                    <a:lnTo>
                      <a:pt x="1312" y="1870"/>
                    </a:lnTo>
                    <a:lnTo>
                      <a:pt x="1225" y="1839"/>
                    </a:lnTo>
                    <a:lnTo>
                      <a:pt x="1141" y="1804"/>
                    </a:lnTo>
                    <a:lnTo>
                      <a:pt x="1059" y="1766"/>
                    </a:lnTo>
                    <a:lnTo>
                      <a:pt x="979" y="1721"/>
                    </a:lnTo>
                    <a:lnTo>
                      <a:pt x="900" y="1674"/>
                    </a:lnTo>
                    <a:lnTo>
                      <a:pt x="824" y="1623"/>
                    </a:lnTo>
                    <a:lnTo>
                      <a:pt x="751" y="1568"/>
                    </a:lnTo>
                    <a:lnTo>
                      <a:pt x="680" y="1510"/>
                    </a:lnTo>
                    <a:lnTo>
                      <a:pt x="613" y="1449"/>
                    </a:lnTo>
                    <a:lnTo>
                      <a:pt x="547" y="1384"/>
                    </a:lnTo>
                    <a:lnTo>
                      <a:pt x="486" y="1316"/>
                    </a:lnTo>
                    <a:lnTo>
                      <a:pt x="427" y="1245"/>
                    </a:lnTo>
                    <a:lnTo>
                      <a:pt x="372" y="1171"/>
                    </a:lnTo>
                    <a:lnTo>
                      <a:pt x="320" y="1094"/>
                    </a:lnTo>
                    <a:lnTo>
                      <a:pt x="271" y="1014"/>
                    </a:lnTo>
                    <a:lnTo>
                      <a:pt x="226" y="932"/>
                    </a:lnTo>
                    <a:lnTo>
                      <a:pt x="184" y="847"/>
                    </a:lnTo>
                    <a:lnTo>
                      <a:pt x="147" y="761"/>
                    </a:lnTo>
                    <a:lnTo>
                      <a:pt x="114" y="673"/>
                    </a:lnTo>
                    <a:lnTo>
                      <a:pt x="84" y="581"/>
                    </a:lnTo>
                    <a:lnTo>
                      <a:pt x="59" y="489"/>
                    </a:lnTo>
                    <a:lnTo>
                      <a:pt x="38" y="393"/>
                    </a:lnTo>
                    <a:lnTo>
                      <a:pt x="22" y="298"/>
                    </a:lnTo>
                    <a:lnTo>
                      <a:pt x="10" y="200"/>
                    </a:lnTo>
                    <a:lnTo>
                      <a:pt x="3" y="101"/>
                    </a:lnTo>
                    <a:lnTo>
                      <a:pt x="0" y="0"/>
                    </a:lnTo>
                    <a:lnTo>
                      <a:pt x="301" y="0"/>
                    </a:lnTo>
                    <a:close/>
                  </a:path>
                </a:pathLst>
              </a:custGeom>
              <a:solidFill>
                <a:srgbClr val="FF0000"/>
              </a:solidFill>
              <a:ln w="9525">
                <a:noFill/>
                <a:round/>
              </a:ln>
            </p:spPr>
            <p:txBody>
              <a:bodyPr/>
              <a:lstStyle/>
              <a:p>
                <a:endParaRPr lang="zh-CN" altLang="en-US"/>
              </a:p>
            </p:txBody>
          </p:sp>
          <p:sp>
            <p:nvSpPr>
              <p:cNvPr id="32999" name="Freeform 1248"/>
              <p:cNvSpPr/>
              <p:nvPr/>
            </p:nvSpPr>
            <p:spPr bwMode="auto">
              <a:xfrm>
                <a:off x="4624" y="2391"/>
                <a:ext cx="10" cy="34"/>
              </a:xfrm>
              <a:custGeom>
                <a:avLst/>
                <a:gdLst>
                  <a:gd name="T0" fmla="*/ 0 w 22"/>
                  <a:gd name="T1" fmla="*/ 0 h 68"/>
                  <a:gd name="T2" fmla="*/ 0 w 22"/>
                  <a:gd name="T3" fmla="*/ 1 h 68"/>
                  <a:gd name="T4" fmla="*/ 0 w 22"/>
                  <a:gd name="T5" fmla="*/ 1 h 68"/>
                  <a:gd name="T6" fmla="*/ 0 w 22"/>
                  <a:gd name="T7" fmla="*/ 1 h 68"/>
                  <a:gd name="T8" fmla="*/ 0 w 22"/>
                  <a:gd name="T9" fmla="*/ 1 h 68"/>
                  <a:gd name="T10" fmla="*/ 0 w 22"/>
                  <a:gd name="T11" fmla="*/ 1 h 68"/>
                  <a:gd name="T12" fmla="*/ 0 w 22"/>
                  <a:gd name="T13" fmla="*/ 1 h 68"/>
                  <a:gd name="T14" fmla="*/ 0 w 22"/>
                  <a:gd name="T15" fmla="*/ 1 h 68"/>
                  <a:gd name="T16" fmla="*/ 0 w 22"/>
                  <a:gd name="T17" fmla="*/ 1 h 68"/>
                  <a:gd name="T18" fmla="*/ 0 w 22"/>
                  <a:gd name="T19" fmla="*/ 1 h 68"/>
                  <a:gd name="T20" fmla="*/ 0 w 22"/>
                  <a:gd name="T21" fmla="*/ 1 h 68"/>
                  <a:gd name="T22" fmla="*/ 0 w 22"/>
                  <a:gd name="T23" fmla="*/ 1 h 68"/>
                  <a:gd name="T24" fmla="*/ 0 w 22"/>
                  <a:gd name="T25" fmla="*/ 1 h 68"/>
                  <a:gd name="T26" fmla="*/ 0 w 22"/>
                  <a:gd name="T27" fmla="*/ 1 h 68"/>
                  <a:gd name="T28" fmla="*/ 0 w 22"/>
                  <a:gd name="T29" fmla="*/ 1 h 68"/>
                  <a:gd name="T30" fmla="*/ 0 w 22"/>
                  <a:gd name="T31" fmla="*/ 1 h 68"/>
                  <a:gd name="T32" fmla="*/ 0 w 22"/>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8"/>
                  <a:gd name="T53" fmla="*/ 22 w 22"/>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8">
                    <a:moveTo>
                      <a:pt x="12" y="0"/>
                    </a:moveTo>
                    <a:lnTo>
                      <a:pt x="16" y="2"/>
                    </a:lnTo>
                    <a:lnTo>
                      <a:pt x="19" y="10"/>
                    </a:lnTo>
                    <a:lnTo>
                      <a:pt x="21" y="21"/>
                    </a:lnTo>
                    <a:lnTo>
                      <a:pt x="22" y="33"/>
                    </a:lnTo>
                    <a:lnTo>
                      <a:pt x="21" y="47"/>
                    </a:lnTo>
                    <a:lnTo>
                      <a:pt x="19" y="57"/>
                    </a:lnTo>
                    <a:lnTo>
                      <a:pt x="16" y="65"/>
                    </a:lnTo>
                    <a:lnTo>
                      <a:pt x="12" y="68"/>
                    </a:lnTo>
                    <a:lnTo>
                      <a:pt x="7" y="65"/>
                    </a:lnTo>
                    <a:lnTo>
                      <a:pt x="4" y="57"/>
                    </a:lnTo>
                    <a:lnTo>
                      <a:pt x="1" y="47"/>
                    </a:lnTo>
                    <a:lnTo>
                      <a:pt x="0" y="33"/>
                    </a:lnTo>
                    <a:lnTo>
                      <a:pt x="1" y="21"/>
                    </a:lnTo>
                    <a:lnTo>
                      <a:pt x="4" y="10"/>
                    </a:lnTo>
                    <a:lnTo>
                      <a:pt x="7" y="2"/>
                    </a:lnTo>
                    <a:lnTo>
                      <a:pt x="12" y="0"/>
                    </a:lnTo>
                    <a:close/>
                  </a:path>
                </a:pathLst>
              </a:custGeom>
              <a:solidFill>
                <a:srgbClr val="000000"/>
              </a:solidFill>
              <a:ln w="9525">
                <a:noFill/>
                <a:round/>
              </a:ln>
            </p:spPr>
            <p:txBody>
              <a:bodyPr/>
              <a:lstStyle/>
              <a:p>
                <a:endParaRPr lang="zh-CN" altLang="en-US"/>
              </a:p>
            </p:txBody>
          </p:sp>
          <p:sp>
            <p:nvSpPr>
              <p:cNvPr id="33000" name="Freeform 1249"/>
              <p:cNvSpPr/>
              <p:nvPr/>
            </p:nvSpPr>
            <p:spPr bwMode="auto">
              <a:xfrm>
                <a:off x="4628" y="2387"/>
                <a:ext cx="10" cy="21"/>
              </a:xfrm>
              <a:custGeom>
                <a:avLst/>
                <a:gdLst>
                  <a:gd name="T0" fmla="*/ 0 w 21"/>
                  <a:gd name="T1" fmla="*/ 1 h 42"/>
                  <a:gd name="T2" fmla="*/ 0 w 21"/>
                  <a:gd name="T3" fmla="*/ 1 h 42"/>
                  <a:gd name="T4" fmla="*/ 0 w 21"/>
                  <a:gd name="T5" fmla="*/ 1 h 42"/>
                  <a:gd name="T6" fmla="*/ 0 w 21"/>
                  <a:gd name="T7" fmla="*/ 1 h 42"/>
                  <a:gd name="T8" fmla="*/ 0 w 21"/>
                  <a:gd name="T9" fmla="*/ 1 h 42"/>
                  <a:gd name="T10" fmla="*/ 0 w 21"/>
                  <a:gd name="T11" fmla="*/ 0 h 42"/>
                  <a:gd name="T12" fmla="*/ 0 w 21"/>
                  <a:gd name="T13" fmla="*/ 1 h 42"/>
                  <a:gd name="T14" fmla="*/ 0 w 21"/>
                  <a:gd name="T15" fmla="*/ 1 h 42"/>
                  <a:gd name="T16" fmla="*/ 0 w 21"/>
                  <a:gd name="T17" fmla="*/ 1 h 42"/>
                  <a:gd name="T18" fmla="*/ 0 w 21"/>
                  <a:gd name="T19" fmla="*/ 1 h 42"/>
                  <a:gd name="T20" fmla="*/ 0 w 21"/>
                  <a:gd name="T21" fmla="*/ 1 h 42"/>
                  <a:gd name="T22" fmla="*/ 0 w 21"/>
                  <a:gd name="T23" fmla="*/ 1 h 42"/>
                  <a:gd name="T24" fmla="*/ 0 w 21"/>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2"/>
                  <a:gd name="T41" fmla="*/ 21 w 2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2">
                    <a:moveTo>
                      <a:pt x="21" y="42"/>
                    </a:moveTo>
                    <a:lnTo>
                      <a:pt x="21" y="42"/>
                    </a:lnTo>
                    <a:lnTo>
                      <a:pt x="19" y="29"/>
                    </a:lnTo>
                    <a:lnTo>
                      <a:pt x="18" y="17"/>
                    </a:lnTo>
                    <a:lnTo>
                      <a:pt x="13" y="6"/>
                    </a:lnTo>
                    <a:lnTo>
                      <a:pt x="3" y="0"/>
                    </a:lnTo>
                    <a:lnTo>
                      <a:pt x="3" y="17"/>
                    </a:lnTo>
                    <a:lnTo>
                      <a:pt x="0" y="17"/>
                    </a:lnTo>
                    <a:lnTo>
                      <a:pt x="3" y="22"/>
                    </a:lnTo>
                    <a:lnTo>
                      <a:pt x="4" y="31"/>
                    </a:lnTo>
                    <a:lnTo>
                      <a:pt x="5" y="42"/>
                    </a:lnTo>
                    <a:lnTo>
                      <a:pt x="21" y="42"/>
                    </a:lnTo>
                    <a:close/>
                  </a:path>
                </a:pathLst>
              </a:custGeom>
              <a:solidFill>
                <a:srgbClr val="000000"/>
              </a:solidFill>
              <a:ln w="9525">
                <a:noFill/>
                <a:round/>
              </a:ln>
            </p:spPr>
            <p:txBody>
              <a:bodyPr/>
              <a:lstStyle/>
              <a:p>
                <a:endParaRPr lang="zh-CN" altLang="en-US"/>
              </a:p>
            </p:txBody>
          </p:sp>
          <p:sp>
            <p:nvSpPr>
              <p:cNvPr id="33001" name="Freeform 1250"/>
              <p:cNvSpPr/>
              <p:nvPr/>
            </p:nvSpPr>
            <p:spPr bwMode="auto">
              <a:xfrm>
                <a:off x="4628" y="2408"/>
                <a:ext cx="10" cy="21"/>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3"/>
                  <a:gd name="T41" fmla="*/ 21 w 2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3">
                    <a:moveTo>
                      <a:pt x="3" y="43"/>
                    </a:moveTo>
                    <a:lnTo>
                      <a:pt x="3" y="43"/>
                    </a:lnTo>
                    <a:lnTo>
                      <a:pt x="13" y="38"/>
                    </a:lnTo>
                    <a:lnTo>
                      <a:pt x="18" y="27"/>
                    </a:lnTo>
                    <a:lnTo>
                      <a:pt x="19" y="15"/>
                    </a:lnTo>
                    <a:lnTo>
                      <a:pt x="21" y="0"/>
                    </a:lnTo>
                    <a:lnTo>
                      <a:pt x="5" y="0"/>
                    </a:lnTo>
                    <a:lnTo>
                      <a:pt x="4" y="12"/>
                    </a:lnTo>
                    <a:lnTo>
                      <a:pt x="3" y="22"/>
                    </a:lnTo>
                    <a:lnTo>
                      <a:pt x="0" y="27"/>
                    </a:lnTo>
                    <a:lnTo>
                      <a:pt x="3" y="27"/>
                    </a:lnTo>
                    <a:lnTo>
                      <a:pt x="3" y="43"/>
                    </a:lnTo>
                    <a:close/>
                  </a:path>
                </a:pathLst>
              </a:custGeom>
              <a:solidFill>
                <a:srgbClr val="000000"/>
              </a:solidFill>
              <a:ln w="9525">
                <a:noFill/>
                <a:round/>
              </a:ln>
            </p:spPr>
            <p:txBody>
              <a:bodyPr/>
              <a:lstStyle/>
              <a:p>
                <a:endParaRPr lang="zh-CN" altLang="en-US"/>
              </a:p>
            </p:txBody>
          </p:sp>
          <p:sp>
            <p:nvSpPr>
              <p:cNvPr id="33002" name="Freeform 1251"/>
              <p:cNvSpPr/>
              <p:nvPr/>
            </p:nvSpPr>
            <p:spPr bwMode="auto">
              <a:xfrm>
                <a:off x="4620" y="2408"/>
                <a:ext cx="10" cy="21"/>
              </a:xfrm>
              <a:custGeom>
                <a:avLst/>
                <a:gdLst>
                  <a:gd name="T0" fmla="*/ 0 w 20"/>
                  <a:gd name="T1" fmla="*/ 0 h 43"/>
                  <a:gd name="T2" fmla="*/ 0 w 20"/>
                  <a:gd name="T3" fmla="*/ 0 h 43"/>
                  <a:gd name="T4" fmla="*/ 1 w 20"/>
                  <a:gd name="T5" fmla="*/ 0 h 43"/>
                  <a:gd name="T6" fmla="*/ 1 w 20"/>
                  <a:gd name="T7" fmla="*/ 0 h 43"/>
                  <a:gd name="T8" fmla="*/ 1 w 20"/>
                  <a:gd name="T9" fmla="*/ 0 h 43"/>
                  <a:gd name="T10" fmla="*/ 1 w 20"/>
                  <a:gd name="T11" fmla="*/ 0 h 43"/>
                  <a:gd name="T12" fmla="*/ 1 w 20"/>
                  <a:gd name="T13" fmla="*/ 0 h 43"/>
                  <a:gd name="T14" fmla="*/ 1 w 20"/>
                  <a:gd name="T15" fmla="*/ 0 h 43"/>
                  <a:gd name="T16" fmla="*/ 1 w 20"/>
                  <a:gd name="T17" fmla="*/ 0 h 43"/>
                  <a:gd name="T18" fmla="*/ 1 w 20"/>
                  <a:gd name="T19" fmla="*/ 0 h 43"/>
                  <a:gd name="T20" fmla="*/ 1 w 20"/>
                  <a:gd name="T21" fmla="*/ 0 h 43"/>
                  <a:gd name="T22" fmla="*/ 1 w 20"/>
                  <a:gd name="T23" fmla="*/ 0 h 43"/>
                  <a:gd name="T24" fmla="*/ 0 w 2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43"/>
                  <a:gd name="T41" fmla="*/ 20 w 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43">
                    <a:moveTo>
                      <a:pt x="0" y="0"/>
                    </a:moveTo>
                    <a:lnTo>
                      <a:pt x="0" y="0"/>
                    </a:lnTo>
                    <a:lnTo>
                      <a:pt x="1" y="15"/>
                    </a:lnTo>
                    <a:lnTo>
                      <a:pt x="3" y="27"/>
                    </a:lnTo>
                    <a:lnTo>
                      <a:pt x="7" y="38"/>
                    </a:lnTo>
                    <a:lnTo>
                      <a:pt x="19" y="43"/>
                    </a:lnTo>
                    <a:lnTo>
                      <a:pt x="19" y="27"/>
                    </a:lnTo>
                    <a:lnTo>
                      <a:pt x="20" y="27"/>
                    </a:lnTo>
                    <a:lnTo>
                      <a:pt x="19" y="22"/>
                    </a:lnTo>
                    <a:lnTo>
                      <a:pt x="16" y="12"/>
                    </a:lnTo>
                    <a:lnTo>
                      <a:pt x="15" y="0"/>
                    </a:lnTo>
                    <a:lnTo>
                      <a:pt x="0" y="0"/>
                    </a:lnTo>
                    <a:close/>
                  </a:path>
                </a:pathLst>
              </a:custGeom>
              <a:solidFill>
                <a:srgbClr val="000000"/>
              </a:solidFill>
              <a:ln w="9525">
                <a:noFill/>
                <a:round/>
              </a:ln>
            </p:spPr>
            <p:txBody>
              <a:bodyPr/>
              <a:lstStyle/>
              <a:p>
                <a:endParaRPr lang="zh-CN" altLang="en-US"/>
              </a:p>
            </p:txBody>
          </p:sp>
          <p:sp>
            <p:nvSpPr>
              <p:cNvPr id="33003" name="Freeform 1252"/>
              <p:cNvSpPr/>
              <p:nvPr/>
            </p:nvSpPr>
            <p:spPr bwMode="auto">
              <a:xfrm>
                <a:off x="4620" y="2387"/>
                <a:ext cx="10" cy="21"/>
              </a:xfrm>
              <a:custGeom>
                <a:avLst/>
                <a:gdLst>
                  <a:gd name="T0" fmla="*/ 1 w 20"/>
                  <a:gd name="T1" fmla="*/ 0 h 42"/>
                  <a:gd name="T2" fmla="*/ 1 w 20"/>
                  <a:gd name="T3" fmla="*/ 0 h 42"/>
                  <a:gd name="T4" fmla="*/ 1 w 20"/>
                  <a:gd name="T5" fmla="*/ 1 h 42"/>
                  <a:gd name="T6" fmla="*/ 1 w 20"/>
                  <a:gd name="T7" fmla="*/ 1 h 42"/>
                  <a:gd name="T8" fmla="*/ 1 w 20"/>
                  <a:gd name="T9" fmla="*/ 1 h 42"/>
                  <a:gd name="T10" fmla="*/ 0 w 20"/>
                  <a:gd name="T11" fmla="*/ 1 h 42"/>
                  <a:gd name="T12" fmla="*/ 1 w 20"/>
                  <a:gd name="T13" fmla="*/ 1 h 42"/>
                  <a:gd name="T14" fmla="*/ 1 w 20"/>
                  <a:gd name="T15" fmla="*/ 1 h 42"/>
                  <a:gd name="T16" fmla="*/ 1 w 20"/>
                  <a:gd name="T17" fmla="*/ 1 h 42"/>
                  <a:gd name="T18" fmla="*/ 1 w 20"/>
                  <a:gd name="T19" fmla="*/ 1 h 42"/>
                  <a:gd name="T20" fmla="*/ 1 w 20"/>
                  <a:gd name="T21" fmla="*/ 1 h 42"/>
                  <a:gd name="T22" fmla="*/ 1 w 20"/>
                  <a:gd name="T23" fmla="*/ 1 h 42"/>
                  <a:gd name="T24" fmla="*/ 1 w 20"/>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42"/>
                  <a:gd name="T41" fmla="*/ 20 w 2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42">
                    <a:moveTo>
                      <a:pt x="19" y="0"/>
                    </a:moveTo>
                    <a:lnTo>
                      <a:pt x="19" y="0"/>
                    </a:lnTo>
                    <a:lnTo>
                      <a:pt x="7" y="6"/>
                    </a:lnTo>
                    <a:lnTo>
                      <a:pt x="3" y="17"/>
                    </a:lnTo>
                    <a:lnTo>
                      <a:pt x="1" y="29"/>
                    </a:lnTo>
                    <a:lnTo>
                      <a:pt x="0" y="42"/>
                    </a:lnTo>
                    <a:lnTo>
                      <a:pt x="15" y="42"/>
                    </a:lnTo>
                    <a:lnTo>
                      <a:pt x="16" y="31"/>
                    </a:lnTo>
                    <a:lnTo>
                      <a:pt x="19" y="22"/>
                    </a:lnTo>
                    <a:lnTo>
                      <a:pt x="20" y="17"/>
                    </a:lnTo>
                    <a:lnTo>
                      <a:pt x="19" y="17"/>
                    </a:lnTo>
                    <a:lnTo>
                      <a:pt x="19" y="0"/>
                    </a:lnTo>
                    <a:close/>
                  </a:path>
                </a:pathLst>
              </a:custGeom>
              <a:solidFill>
                <a:srgbClr val="000000"/>
              </a:solidFill>
              <a:ln w="9525">
                <a:noFill/>
                <a:round/>
              </a:ln>
            </p:spPr>
            <p:txBody>
              <a:bodyPr/>
              <a:lstStyle/>
              <a:p>
                <a:endParaRPr lang="zh-CN" altLang="en-US"/>
              </a:p>
            </p:txBody>
          </p:sp>
          <p:sp>
            <p:nvSpPr>
              <p:cNvPr id="33004" name="Freeform 1253"/>
              <p:cNvSpPr/>
              <p:nvPr/>
            </p:nvSpPr>
            <p:spPr bwMode="auto">
              <a:xfrm>
                <a:off x="4693" y="2402"/>
                <a:ext cx="11" cy="34"/>
              </a:xfrm>
              <a:custGeom>
                <a:avLst/>
                <a:gdLst>
                  <a:gd name="T0" fmla="*/ 1 w 21"/>
                  <a:gd name="T1" fmla="*/ 0 h 69"/>
                  <a:gd name="T2" fmla="*/ 1 w 21"/>
                  <a:gd name="T3" fmla="*/ 0 h 69"/>
                  <a:gd name="T4" fmla="*/ 1 w 21"/>
                  <a:gd name="T5" fmla="*/ 0 h 69"/>
                  <a:gd name="T6" fmla="*/ 1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1 w 21"/>
                  <a:gd name="T19" fmla="*/ 0 h 69"/>
                  <a:gd name="T20" fmla="*/ 1 w 21"/>
                  <a:gd name="T21" fmla="*/ 0 h 69"/>
                  <a:gd name="T22" fmla="*/ 1 w 21"/>
                  <a:gd name="T23" fmla="*/ 0 h 69"/>
                  <a:gd name="T24" fmla="*/ 0 w 21"/>
                  <a:gd name="T25" fmla="*/ 0 h 69"/>
                  <a:gd name="T26" fmla="*/ 1 w 21"/>
                  <a:gd name="T27" fmla="*/ 0 h 69"/>
                  <a:gd name="T28" fmla="*/ 1 w 21"/>
                  <a:gd name="T29" fmla="*/ 0 h 69"/>
                  <a:gd name="T30" fmla="*/ 1 w 21"/>
                  <a:gd name="T31" fmla="*/ 0 h 69"/>
                  <a:gd name="T32" fmla="*/ 1 w 2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69"/>
                  <a:gd name="T53" fmla="*/ 21 w 2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69">
                    <a:moveTo>
                      <a:pt x="10" y="0"/>
                    </a:moveTo>
                    <a:lnTo>
                      <a:pt x="14" y="3"/>
                    </a:lnTo>
                    <a:lnTo>
                      <a:pt x="18" y="11"/>
                    </a:lnTo>
                    <a:lnTo>
                      <a:pt x="20" y="22"/>
                    </a:lnTo>
                    <a:lnTo>
                      <a:pt x="21" y="34"/>
                    </a:lnTo>
                    <a:lnTo>
                      <a:pt x="20" y="47"/>
                    </a:lnTo>
                    <a:lnTo>
                      <a:pt x="18" y="58"/>
                    </a:lnTo>
                    <a:lnTo>
                      <a:pt x="14" y="66"/>
                    </a:lnTo>
                    <a:lnTo>
                      <a:pt x="10" y="69"/>
                    </a:lnTo>
                    <a:lnTo>
                      <a:pt x="6" y="66"/>
                    </a:lnTo>
                    <a:lnTo>
                      <a:pt x="3" y="58"/>
                    </a:lnTo>
                    <a:lnTo>
                      <a:pt x="1" y="47"/>
                    </a:lnTo>
                    <a:lnTo>
                      <a:pt x="0" y="34"/>
                    </a:lnTo>
                    <a:lnTo>
                      <a:pt x="1" y="22"/>
                    </a:lnTo>
                    <a:lnTo>
                      <a:pt x="3" y="11"/>
                    </a:lnTo>
                    <a:lnTo>
                      <a:pt x="6" y="3"/>
                    </a:lnTo>
                    <a:lnTo>
                      <a:pt x="10" y="0"/>
                    </a:lnTo>
                    <a:close/>
                  </a:path>
                </a:pathLst>
              </a:custGeom>
              <a:solidFill>
                <a:srgbClr val="000000"/>
              </a:solidFill>
              <a:ln w="9525">
                <a:noFill/>
                <a:round/>
              </a:ln>
            </p:spPr>
            <p:txBody>
              <a:bodyPr/>
              <a:lstStyle/>
              <a:p>
                <a:endParaRPr lang="zh-CN" altLang="en-US"/>
              </a:p>
            </p:txBody>
          </p:sp>
          <p:sp>
            <p:nvSpPr>
              <p:cNvPr id="33005" name="Freeform 1254"/>
              <p:cNvSpPr/>
              <p:nvPr/>
            </p:nvSpPr>
            <p:spPr bwMode="auto">
              <a:xfrm>
                <a:off x="4697" y="2398"/>
                <a:ext cx="11" cy="21"/>
              </a:xfrm>
              <a:custGeom>
                <a:avLst/>
                <a:gdLst>
                  <a:gd name="T0" fmla="*/ 1 w 22"/>
                  <a:gd name="T1" fmla="*/ 1 h 42"/>
                  <a:gd name="T2" fmla="*/ 1 w 22"/>
                  <a:gd name="T3" fmla="*/ 1 h 42"/>
                  <a:gd name="T4" fmla="*/ 1 w 22"/>
                  <a:gd name="T5" fmla="*/ 1 h 42"/>
                  <a:gd name="T6" fmla="*/ 1 w 22"/>
                  <a:gd name="T7" fmla="*/ 1 h 42"/>
                  <a:gd name="T8" fmla="*/ 1 w 22"/>
                  <a:gd name="T9" fmla="*/ 1 h 42"/>
                  <a:gd name="T10" fmla="*/ 1 w 22"/>
                  <a:gd name="T11" fmla="*/ 0 h 42"/>
                  <a:gd name="T12" fmla="*/ 1 w 22"/>
                  <a:gd name="T13" fmla="*/ 1 h 42"/>
                  <a:gd name="T14" fmla="*/ 0 w 22"/>
                  <a:gd name="T15" fmla="*/ 1 h 42"/>
                  <a:gd name="T16" fmla="*/ 1 w 22"/>
                  <a:gd name="T17" fmla="*/ 1 h 42"/>
                  <a:gd name="T18" fmla="*/ 1 w 22"/>
                  <a:gd name="T19" fmla="*/ 1 h 42"/>
                  <a:gd name="T20" fmla="*/ 1 w 22"/>
                  <a:gd name="T21" fmla="*/ 1 h 42"/>
                  <a:gd name="T22" fmla="*/ 1 w 22"/>
                  <a:gd name="T23" fmla="*/ 1 h 42"/>
                  <a:gd name="T24" fmla="*/ 1 w 22"/>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2"/>
                  <a:gd name="T41" fmla="*/ 22 w 2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2">
                    <a:moveTo>
                      <a:pt x="22" y="42"/>
                    </a:moveTo>
                    <a:lnTo>
                      <a:pt x="22" y="42"/>
                    </a:lnTo>
                    <a:lnTo>
                      <a:pt x="21" y="29"/>
                    </a:lnTo>
                    <a:lnTo>
                      <a:pt x="18" y="16"/>
                    </a:lnTo>
                    <a:lnTo>
                      <a:pt x="13" y="6"/>
                    </a:lnTo>
                    <a:lnTo>
                      <a:pt x="3" y="0"/>
                    </a:lnTo>
                    <a:lnTo>
                      <a:pt x="3" y="16"/>
                    </a:lnTo>
                    <a:lnTo>
                      <a:pt x="0" y="16"/>
                    </a:lnTo>
                    <a:lnTo>
                      <a:pt x="3" y="22"/>
                    </a:lnTo>
                    <a:lnTo>
                      <a:pt x="5" y="31"/>
                    </a:lnTo>
                    <a:lnTo>
                      <a:pt x="7" y="42"/>
                    </a:lnTo>
                    <a:lnTo>
                      <a:pt x="22" y="42"/>
                    </a:lnTo>
                    <a:close/>
                  </a:path>
                </a:pathLst>
              </a:custGeom>
              <a:solidFill>
                <a:srgbClr val="000000"/>
              </a:solidFill>
              <a:ln w="9525">
                <a:noFill/>
                <a:round/>
              </a:ln>
            </p:spPr>
            <p:txBody>
              <a:bodyPr/>
              <a:lstStyle/>
              <a:p>
                <a:endParaRPr lang="zh-CN" altLang="en-US"/>
              </a:p>
            </p:txBody>
          </p:sp>
          <p:sp>
            <p:nvSpPr>
              <p:cNvPr id="33006" name="Freeform 1255"/>
              <p:cNvSpPr/>
              <p:nvPr/>
            </p:nvSpPr>
            <p:spPr bwMode="auto">
              <a:xfrm>
                <a:off x="4697" y="2419"/>
                <a:ext cx="11" cy="21"/>
              </a:xfrm>
              <a:custGeom>
                <a:avLst/>
                <a:gdLst>
                  <a:gd name="T0" fmla="*/ 1 w 22"/>
                  <a:gd name="T1" fmla="*/ 0 h 43"/>
                  <a:gd name="T2" fmla="*/ 1 w 22"/>
                  <a:gd name="T3" fmla="*/ 0 h 43"/>
                  <a:gd name="T4" fmla="*/ 1 w 22"/>
                  <a:gd name="T5" fmla="*/ 0 h 43"/>
                  <a:gd name="T6" fmla="*/ 1 w 22"/>
                  <a:gd name="T7" fmla="*/ 0 h 43"/>
                  <a:gd name="T8" fmla="*/ 1 w 22"/>
                  <a:gd name="T9" fmla="*/ 0 h 43"/>
                  <a:gd name="T10" fmla="*/ 1 w 22"/>
                  <a:gd name="T11" fmla="*/ 0 h 43"/>
                  <a:gd name="T12" fmla="*/ 1 w 22"/>
                  <a:gd name="T13" fmla="*/ 0 h 43"/>
                  <a:gd name="T14" fmla="*/ 1 w 22"/>
                  <a:gd name="T15" fmla="*/ 0 h 43"/>
                  <a:gd name="T16" fmla="*/ 1 w 22"/>
                  <a:gd name="T17" fmla="*/ 0 h 43"/>
                  <a:gd name="T18" fmla="*/ 0 w 22"/>
                  <a:gd name="T19" fmla="*/ 0 h 43"/>
                  <a:gd name="T20" fmla="*/ 1 w 22"/>
                  <a:gd name="T21" fmla="*/ 0 h 43"/>
                  <a:gd name="T22" fmla="*/ 1 w 22"/>
                  <a:gd name="T23" fmla="*/ 0 h 43"/>
                  <a:gd name="T24" fmla="*/ 1 w 22"/>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3"/>
                  <a:gd name="T41" fmla="*/ 22 w 22"/>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3">
                    <a:moveTo>
                      <a:pt x="3" y="43"/>
                    </a:moveTo>
                    <a:lnTo>
                      <a:pt x="3" y="43"/>
                    </a:lnTo>
                    <a:lnTo>
                      <a:pt x="13" y="38"/>
                    </a:lnTo>
                    <a:lnTo>
                      <a:pt x="18" y="27"/>
                    </a:lnTo>
                    <a:lnTo>
                      <a:pt x="21" y="15"/>
                    </a:lnTo>
                    <a:lnTo>
                      <a:pt x="22" y="0"/>
                    </a:lnTo>
                    <a:lnTo>
                      <a:pt x="7" y="0"/>
                    </a:lnTo>
                    <a:lnTo>
                      <a:pt x="5" y="12"/>
                    </a:lnTo>
                    <a:lnTo>
                      <a:pt x="3" y="21"/>
                    </a:lnTo>
                    <a:lnTo>
                      <a:pt x="0" y="27"/>
                    </a:lnTo>
                    <a:lnTo>
                      <a:pt x="3" y="27"/>
                    </a:lnTo>
                    <a:lnTo>
                      <a:pt x="3" y="43"/>
                    </a:lnTo>
                    <a:close/>
                  </a:path>
                </a:pathLst>
              </a:custGeom>
              <a:solidFill>
                <a:srgbClr val="000000"/>
              </a:solidFill>
              <a:ln w="9525">
                <a:noFill/>
                <a:round/>
              </a:ln>
            </p:spPr>
            <p:txBody>
              <a:bodyPr/>
              <a:lstStyle/>
              <a:p>
                <a:endParaRPr lang="zh-CN" altLang="en-US"/>
              </a:p>
            </p:txBody>
          </p:sp>
          <p:sp>
            <p:nvSpPr>
              <p:cNvPr id="33007" name="Freeform 1256"/>
              <p:cNvSpPr/>
              <p:nvPr/>
            </p:nvSpPr>
            <p:spPr bwMode="auto">
              <a:xfrm>
                <a:off x="4689" y="2419"/>
                <a:ext cx="11" cy="21"/>
              </a:xfrm>
              <a:custGeom>
                <a:avLst/>
                <a:gdLst>
                  <a:gd name="T0" fmla="*/ 0 w 20"/>
                  <a:gd name="T1" fmla="*/ 0 h 43"/>
                  <a:gd name="T2" fmla="*/ 0 w 20"/>
                  <a:gd name="T3" fmla="*/ 0 h 43"/>
                  <a:gd name="T4" fmla="*/ 1 w 20"/>
                  <a:gd name="T5" fmla="*/ 0 h 43"/>
                  <a:gd name="T6" fmla="*/ 1 w 20"/>
                  <a:gd name="T7" fmla="*/ 0 h 43"/>
                  <a:gd name="T8" fmla="*/ 1 w 20"/>
                  <a:gd name="T9" fmla="*/ 0 h 43"/>
                  <a:gd name="T10" fmla="*/ 1 w 20"/>
                  <a:gd name="T11" fmla="*/ 0 h 43"/>
                  <a:gd name="T12" fmla="*/ 1 w 20"/>
                  <a:gd name="T13" fmla="*/ 0 h 43"/>
                  <a:gd name="T14" fmla="*/ 1 w 20"/>
                  <a:gd name="T15" fmla="*/ 0 h 43"/>
                  <a:gd name="T16" fmla="*/ 1 w 20"/>
                  <a:gd name="T17" fmla="*/ 0 h 43"/>
                  <a:gd name="T18" fmla="*/ 1 w 20"/>
                  <a:gd name="T19" fmla="*/ 0 h 43"/>
                  <a:gd name="T20" fmla="*/ 1 w 20"/>
                  <a:gd name="T21" fmla="*/ 0 h 43"/>
                  <a:gd name="T22" fmla="*/ 1 w 20"/>
                  <a:gd name="T23" fmla="*/ 0 h 43"/>
                  <a:gd name="T24" fmla="*/ 0 w 2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43"/>
                  <a:gd name="T41" fmla="*/ 20 w 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43">
                    <a:moveTo>
                      <a:pt x="0" y="0"/>
                    </a:moveTo>
                    <a:lnTo>
                      <a:pt x="0" y="0"/>
                    </a:lnTo>
                    <a:lnTo>
                      <a:pt x="1" y="15"/>
                    </a:lnTo>
                    <a:lnTo>
                      <a:pt x="4" y="27"/>
                    </a:lnTo>
                    <a:lnTo>
                      <a:pt x="8" y="36"/>
                    </a:lnTo>
                    <a:lnTo>
                      <a:pt x="18" y="43"/>
                    </a:lnTo>
                    <a:lnTo>
                      <a:pt x="18" y="27"/>
                    </a:lnTo>
                    <a:lnTo>
                      <a:pt x="20" y="28"/>
                    </a:lnTo>
                    <a:lnTo>
                      <a:pt x="19" y="21"/>
                    </a:lnTo>
                    <a:lnTo>
                      <a:pt x="17" y="12"/>
                    </a:lnTo>
                    <a:lnTo>
                      <a:pt x="15" y="0"/>
                    </a:lnTo>
                    <a:lnTo>
                      <a:pt x="0" y="0"/>
                    </a:lnTo>
                    <a:close/>
                  </a:path>
                </a:pathLst>
              </a:custGeom>
              <a:solidFill>
                <a:srgbClr val="000000"/>
              </a:solidFill>
              <a:ln w="9525">
                <a:noFill/>
                <a:round/>
              </a:ln>
            </p:spPr>
            <p:txBody>
              <a:bodyPr/>
              <a:lstStyle/>
              <a:p>
                <a:endParaRPr lang="zh-CN" altLang="en-US"/>
              </a:p>
            </p:txBody>
          </p:sp>
        </p:grpSp>
        <p:sp>
          <p:nvSpPr>
            <p:cNvPr id="32780" name="Freeform 1257"/>
            <p:cNvSpPr/>
            <p:nvPr/>
          </p:nvSpPr>
          <p:spPr bwMode="auto">
            <a:xfrm>
              <a:off x="4689" y="2398"/>
              <a:ext cx="11" cy="21"/>
            </a:xfrm>
            <a:custGeom>
              <a:avLst/>
              <a:gdLst>
                <a:gd name="T0" fmla="*/ 1 w 20"/>
                <a:gd name="T1" fmla="*/ 0 h 42"/>
                <a:gd name="T2" fmla="*/ 1 w 20"/>
                <a:gd name="T3" fmla="*/ 0 h 42"/>
                <a:gd name="T4" fmla="*/ 1 w 20"/>
                <a:gd name="T5" fmla="*/ 1 h 42"/>
                <a:gd name="T6" fmla="*/ 1 w 20"/>
                <a:gd name="T7" fmla="*/ 1 h 42"/>
                <a:gd name="T8" fmla="*/ 1 w 20"/>
                <a:gd name="T9" fmla="*/ 1 h 42"/>
                <a:gd name="T10" fmla="*/ 0 w 20"/>
                <a:gd name="T11" fmla="*/ 1 h 42"/>
                <a:gd name="T12" fmla="*/ 1 w 20"/>
                <a:gd name="T13" fmla="*/ 1 h 42"/>
                <a:gd name="T14" fmla="*/ 1 w 20"/>
                <a:gd name="T15" fmla="*/ 1 h 42"/>
                <a:gd name="T16" fmla="*/ 1 w 20"/>
                <a:gd name="T17" fmla="*/ 1 h 42"/>
                <a:gd name="T18" fmla="*/ 1 w 20"/>
                <a:gd name="T19" fmla="*/ 1 h 42"/>
                <a:gd name="T20" fmla="*/ 1 w 20"/>
                <a:gd name="T21" fmla="*/ 1 h 42"/>
                <a:gd name="T22" fmla="*/ 1 w 20"/>
                <a:gd name="T23" fmla="*/ 1 h 42"/>
                <a:gd name="T24" fmla="*/ 1 w 20"/>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42"/>
                <a:gd name="T41" fmla="*/ 20 w 2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42">
                  <a:moveTo>
                    <a:pt x="18" y="0"/>
                  </a:moveTo>
                  <a:lnTo>
                    <a:pt x="18" y="0"/>
                  </a:lnTo>
                  <a:lnTo>
                    <a:pt x="8" y="7"/>
                  </a:lnTo>
                  <a:lnTo>
                    <a:pt x="4" y="16"/>
                  </a:lnTo>
                  <a:lnTo>
                    <a:pt x="1" y="29"/>
                  </a:lnTo>
                  <a:lnTo>
                    <a:pt x="0" y="42"/>
                  </a:lnTo>
                  <a:lnTo>
                    <a:pt x="15" y="42"/>
                  </a:lnTo>
                  <a:lnTo>
                    <a:pt x="17" y="31"/>
                  </a:lnTo>
                  <a:lnTo>
                    <a:pt x="19" y="22"/>
                  </a:lnTo>
                  <a:lnTo>
                    <a:pt x="20" y="15"/>
                  </a:lnTo>
                  <a:lnTo>
                    <a:pt x="18" y="16"/>
                  </a:lnTo>
                  <a:lnTo>
                    <a:pt x="18" y="0"/>
                  </a:lnTo>
                  <a:close/>
                </a:path>
              </a:pathLst>
            </a:custGeom>
            <a:solidFill>
              <a:srgbClr val="000000"/>
            </a:solidFill>
            <a:ln w="9525">
              <a:noFill/>
              <a:round/>
            </a:ln>
          </p:spPr>
          <p:txBody>
            <a:bodyPr/>
            <a:lstStyle/>
            <a:p>
              <a:endParaRPr lang="zh-CN" altLang="en-US"/>
            </a:p>
          </p:txBody>
        </p:sp>
        <p:sp>
          <p:nvSpPr>
            <p:cNvPr id="32781" name="Freeform 1258"/>
            <p:cNvSpPr/>
            <p:nvPr/>
          </p:nvSpPr>
          <p:spPr bwMode="auto">
            <a:xfrm>
              <a:off x="4631" y="2498"/>
              <a:ext cx="20" cy="39"/>
            </a:xfrm>
            <a:custGeom>
              <a:avLst/>
              <a:gdLst>
                <a:gd name="T0" fmla="*/ 0 w 41"/>
                <a:gd name="T1" fmla="*/ 0 h 79"/>
                <a:gd name="T2" fmla="*/ 0 w 41"/>
                <a:gd name="T3" fmla="*/ 0 h 79"/>
                <a:gd name="T4" fmla="*/ 0 w 41"/>
                <a:gd name="T5" fmla="*/ 0 h 79"/>
                <a:gd name="T6" fmla="*/ 0 w 41"/>
                <a:gd name="T7" fmla="*/ 0 h 79"/>
                <a:gd name="T8" fmla="*/ 0 w 41"/>
                <a:gd name="T9" fmla="*/ 0 h 79"/>
                <a:gd name="T10" fmla="*/ 0 w 41"/>
                <a:gd name="T11" fmla="*/ 0 h 79"/>
                <a:gd name="T12" fmla="*/ 0 w 41"/>
                <a:gd name="T13" fmla="*/ 0 h 79"/>
                <a:gd name="T14" fmla="*/ 0 w 41"/>
                <a:gd name="T15" fmla="*/ 0 h 79"/>
                <a:gd name="T16" fmla="*/ 0 w 41"/>
                <a:gd name="T17" fmla="*/ 0 h 79"/>
                <a:gd name="T18" fmla="*/ 0 w 41"/>
                <a:gd name="T19" fmla="*/ 0 h 79"/>
                <a:gd name="T20" fmla="*/ 0 w 41"/>
                <a:gd name="T21" fmla="*/ 0 h 79"/>
                <a:gd name="T22" fmla="*/ 0 w 41"/>
                <a:gd name="T23" fmla="*/ 0 h 79"/>
                <a:gd name="T24" fmla="*/ 0 w 41"/>
                <a:gd name="T25" fmla="*/ 0 h 79"/>
                <a:gd name="T26" fmla="*/ 0 w 41"/>
                <a:gd name="T27" fmla="*/ 0 h 79"/>
                <a:gd name="T28" fmla="*/ 0 w 41"/>
                <a:gd name="T29" fmla="*/ 0 h 79"/>
                <a:gd name="T30" fmla="*/ 0 w 41"/>
                <a:gd name="T31" fmla="*/ 0 h 79"/>
                <a:gd name="T32" fmla="*/ 0 w 41"/>
                <a:gd name="T33" fmla="*/ 0 h 79"/>
                <a:gd name="T34" fmla="*/ 0 w 41"/>
                <a:gd name="T35" fmla="*/ 0 h 79"/>
                <a:gd name="T36" fmla="*/ 0 w 41"/>
                <a:gd name="T37" fmla="*/ 0 h 79"/>
                <a:gd name="T38" fmla="*/ 0 w 41"/>
                <a:gd name="T39" fmla="*/ 0 h 79"/>
                <a:gd name="T40" fmla="*/ 0 w 41"/>
                <a:gd name="T41" fmla="*/ 0 h 79"/>
                <a:gd name="T42" fmla="*/ 0 w 41"/>
                <a:gd name="T43" fmla="*/ 0 h 79"/>
                <a:gd name="T44" fmla="*/ 0 w 41"/>
                <a:gd name="T45" fmla="*/ 0 h 79"/>
                <a:gd name="T46" fmla="*/ 0 w 41"/>
                <a:gd name="T47" fmla="*/ 0 h 79"/>
                <a:gd name="T48" fmla="*/ 0 w 41"/>
                <a:gd name="T49" fmla="*/ 0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79"/>
                <a:gd name="T77" fmla="*/ 41 w 4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79">
                  <a:moveTo>
                    <a:pt x="21" y="0"/>
                  </a:moveTo>
                  <a:lnTo>
                    <a:pt x="25" y="1"/>
                  </a:lnTo>
                  <a:lnTo>
                    <a:pt x="28" y="3"/>
                  </a:lnTo>
                  <a:lnTo>
                    <a:pt x="32" y="7"/>
                  </a:lnTo>
                  <a:lnTo>
                    <a:pt x="35" y="12"/>
                  </a:lnTo>
                  <a:lnTo>
                    <a:pt x="37" y="17"/>
                  </a:lnTo>
                  <a:lnTo>
                    <a:pt x="40" y="26"/>
                  </a:lnTo>
                  <a:lnTo>
                    <a:pt x="41" y="32"/>
                  </a:lnTo>
                  <a:lnTo>
                    <a:pt x="41" y="40"/>
                  </a:lnTo>
                  <a:lnTo>
                    <a:pt x="40" y="55"/>
                  </a:lnTo>
                  <a:lnTo>
                    <a:pt x="35" y="67"/>
                  </a:lnTo>
                  <a:lnTo>
                    <a:pt x="28" y="77"/>
                  </a:lnTo>
                  <a:lnTo>
                    <a:pt x="21" y="79"/>
                  </a:lnTo>
                  <a:lnTo>
                    <a:pt x="12" y="77"/>
                  </a:lnTo>
                  <a:lnTo>
                    <a:pt x="5" y="67"/>
                  </a:lnTo>
                  <a:lnTo>
                    <a:pt x="2" y="55"/>
                  </a:lnTo>
                  <a:lnTo>
                    <a:pt x="0" y="40"/>
                  </a:lnTo>
                  <a:lnTo>
                    <a:pt x="0" y="32"/>
                  </a:lnTo>
                  <a:lnTo>
                    <a:pt x="2" y="26"/>
                  </a:lnTo>
                  <a:lnTo>
                    <a:pt x="3" y="17"/>
                  </a:lnTo>
                  <a:lnTo>
                    <a:pt x="5" y="12"/>
                  </a:lnTo>
                  <a:lnTo>
                    <a:pt x="9" y="7"/>
                  </a:lnTo>
                  <a:lnTo>
                    <a:pt x="12" y="3"/>
                  </a:lnTo>
                  <a:lnTo>
                    <a:pt x="16" y="1"/>
                  </a:lnTo>
                  <a:lnTo>
                    <a:pt x="21" y="0"/>
                  </a:lnTo>
                  <a:close/>
                </a:path>
              </a:pathLst>
            </a:custGeom>
            <a:solidFill>
              <a:srgbClr val="000000"/>
            </a:solidFill>
            <a:ln w="9525">
              <a:noFill/>
              <a:round/>
            </a:ln>
          </p:spPr>
          <p:txBody>
            <a:bodyPr/>
            <a:lstStyle/>
            <a:p>
              <a:endParaRPr lang="zh-CN" altLang="en-US"/>
            </a:p>
          </p:txBody>
        </p:sp>
        <p:sp>
          <p:nvSpPr>
            <p:cNvPr id="32782" name="Freeform 1259"/>
            <p:cNvSpPr/>
            <p:nvPr/>
          </p:nvSpPr>
          <p:spPr bwMode="auto">
            <a:xfrm>
              <a:off x="4641" y="2493"/>
              <a:ext cx="14" cy="25"/>
            </a:xfrm>
            <a:custGeom>
              <a:avLst/>
              <a:gdLst>
                <a:gd name="T0" fmla="*/ 1 w 28"/>
                <a:gd name="T1" fmla="*/ 1 h 48"/>
                <a:gd name="T2" fmla="*/ 1 w 28"/>
                <a:gd name="T3" fmla="*/ 1 h 48"/>
                <a:gd name="T4" fmla="*/ 1 w 28"/>
                <a:gd name="T5" fmla="*/ 1 h 48"/>
                <a:gd name="T6" fmla="*/ 1 w 28"/>
                <a:gd name="T7" fmla="*/ 1 h 48"/>
                <a:gd name="T8" fmla="*/ 1 w 28"/>
                <a:gd name="T9" fmla="*/ 1 h 48"/>
                <a:gd name="T10" fmla="*/ 1 w 28"/>
                <a:gd name="T11" fmla="*/ 1 h 48"/>
                <a:gd name="T12" fmla="*/ 1 w 28"/>
                <a:gd name="T13" fmla="*/ 1 h 48"/>
                <a:gd name="T14" fmla="*/ 1 w 28"/>
                <a:gd name="T15" fmla="*/ 1 h 48"/>
                <a:gd name="T16" fmla="*/ 1 w 28"/>
                <a:gd name="T17" fmla="*/ 1 h 48"/>
                <a:gd name="T18" fmla="*/ 0 w 28"/>
                <a:gd name="T19" fmla="*/ 0 h 48"/>
                <a:gd name="T20" fmla="*/ 0 w 28"/>
                <a:gd name="T21" fmla="*/ 1 h 48"/>
                <a:gd name="T22" fmla="*/ 1 w 28"/>
                <a:gd name="T23" fmla="*/ 1 h 48"/>
                <a:gd name="T24" fmla="*/ 1 w 28"/>
                <a:gd name="T25" fmla="*/ 1 h 48"/>
                <a:gd name="T26" fmla="*/ 1 w 28"/>
                <a:gd name="T27" fmla="*/ 1 h 48"/>
                <a:gd name="T28" fmla="*/ 1 w 28"/>
                <a:gd name="T29" fmla="*/ 1 h 48"/>
                <a:gd name="T30" fmla="*/ 1 w 28"/>
                <a:gd name="T31" fmla="*/ 1 h 48"/>
                <a:gd name="T32" fmla="*/ 1 w 28"/>
                <a:gd name="T33" fmla="*/ 1 h 48"/>
                <a:gd name="T34" fmla="*/ 1 w 28"/>
                <a:gd name="T35" fmla="*/ 1 h 48"/>
                <a:gd name="T36" fmla="*/ 1 w 28"/>
                <a:gd name="T37" fmla="*/ 1 h 48"/>
                <a:gd name="T38" fmla="*/ 1 w 28"/>
                <a:gd name="T39" fmla="*/ 1 h 48"/>
                <a:gd name="T40" fmla="*/ 1 w 28"/>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8"/>
                <a:gd name="T65" fmla="*/ 28 w 28"/>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8">
                  <a:moveTo>
                    <a:pt x="28" y="48"/>
                  </a:moveTo>
                  <a:lnTo>
                    <a:pt x="28" y="48"/>
                  </a:lnTo>
                  <a:lnTo>
                    <a:pt x="28" y="39"/>
                  </a:lnTo>
                  <a:lnTo>
                    <a:pt x="27" y="31"/>
                  </a:lnTo>
                  <a:lnTo>
                    <a:pt x="24" y="23"/>
                  </a:lnTo>
                  <a:lnTo>
                    <a:pt x="20" y="16"/>
                  </a:lnTo>
                  <a:lnTo>
                    <a:pt x="18" y="11"/>
                  </a:lnTo>
                  <a:lnTo>
                    <a:pt x="11" y="4"/>
                  </a:lnTo>
                  <a:lnTo>
                    <a:pt x="6" y="1"/>
                  </a:lnTo>
                  <a:lnTo>
                    <a:pt x="0" y="0"/>
                  </a:lnTo>
                  <a:lnTo>
                    <a:pt x="0" y="16"/>
                  </a:lnTo>
                  <a:lnTo>
                    <a:pt x="1" y="17"/>
                  </a:lnTo>
                  <a:lnTo>
                    <a:pt x="4" y="17"/>
                  </a:lnTo>
                  <a:lnTo>
                    <a:pt x="5" y="19"/>
                  </a:lnTo>
                  <a:lnTo>
                    <a:pt x="7" y="24"/>
                  </a:lnTo>
                  <a:lnTo>
                    <a:pt x="9" y="28"/>
                  </a:lnTo>
                  <a:lnTo>
                    <a:pt x="11" y="36"/>
                  </a:lnTo>
                  <a:lnTo>
                    <a:pt x="13" y="42"/>
                  </a:lnTo>
                  <a:lnTo>
                    <a:pt x="13" y="48"/>
                  </a:lnTo>
                  <a:lnTo>
                    <a:pt x="28" y="48"/>
                  </a:lnTo>
                  <a:close/>
                </a:path>
              </a:pathLst>
            </a:custGeom>
            <a:solidFill>
              <a:srgbClr val="000000"/>
            </a:solidFill>
            <a:ln w="9525">
              <a:noFill/>
              <a:round/>
            </a:ln>
          </p:spPr>
          <p:txBody>
            <a:bodyPr/>
            <a:lstStyle/>
            <a:p>
              <a:endParaRPr lang="zh-CN" altLang="en-US"/>
            </a:p>
          </p:txBody>
        </p:sp>
        <p:sp>
          <p:nvSpPr>
            <p:cNvPr id="32783" name="Freeform 1260"/>
            <p:cNvSpPr/>
            <p:nvPr/>
          </p:nvSpPr>
          <p:spPr bwMode="auto">
            <a:xfrm>
              <a:off x="4641" y="2518"/>
              <a:ext cx="14" cy="23"/>
            </a:xfrm>
            <a:custGeom>
              <a:avLst/>
              <a:gdLst>
                <a:gd name="T0" fmla="*/ 0 w 28"/>
                <a:gd name="T1" fmla="*/ 0 h 47"/>
                <a:gd name="T2" fmla="*/ 0 w 28"/>
                <a:gd name="T3" fmla="*/ 0 h 47"/>
                <a:gd name="T4" fmla="*/ 1 w 28"/>
                <a:gd name="T5" fmla="*/ 0 h 47"/>
                <a:gd name="T6" fmla="*/ 1 w 28"/>
                <a:gd name="T7" fmla="*/ 0 h 47"/>
                <a:gd name="T8" fmla="*/ 1 w 28"/>
                <a:gd name="T9" fmla="*/ 0 h 47"/>
                <a:gd name="T10" fmla="*/ 1 w 28"/>
                <a:gd name="T11" fmla="*/ 0 h 47"/>
                <a:gd name="T12" fmla="*/ 1 w 28"/>
                <a:gd name="T13" fmla="*/ 0 h 47"/>
                <a:gd name="T14" fmla="*/ 1 w 28"/>
                <a:gd name="T15" fmla="*/ 0 h 47"/>
                <a:gd name="T16" fmla="*/ 1 w 28"/>
                <a:gd name="T17" fmla="*/ 0 h 47"/>
                <a:gd name="T18" fmla="*/ 1 w 28"/>
                <a:gd name="T19" fmla="*/ 0 h 47"/>
                <a:gd name="T20" fmla="*/ 0 w 28"/>
                <a:gd name="T21" fmla="*/ 0 h 47"/>
                <a:gd name="T22" fmla="*/ 0 w 28"/>
                <a:gd name="T23" fmla="*/ 0 h 47"/>
                <a:gd name="T24" fmla="*/ 0 w 28"/>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47"/>
                <a:gd name="T41" fmla="*/ 28 w 28"/>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47">
                  <a:moveTo>
                    <a:pt x="0" y="47"/>
                  </a:moveTo>
                  <a:lnTo>
                    <a:pt x="0" y="47"/>
                  </a:lnTo>
                  <a:lnTo>
                    <a:pt x="13" y="43"/>
                  </a:lnTo>
                  <a:lnTo>
                    <a:pt x="20" y="31"/>
                  </a:lnTo>
                  <a:lnTo>
                    <a:pt x="27" y="16"/>
                  </a:lnTo>
                  <a:lnTo>
                    <a:pt x="28" y="0"/>
                  </a:lnTo>
                  <a:lnTo>
                    <a:pt x="13" y="0"/>
                  </a:lnTo>
                  <a:lnTo>
                    <a:pt x="11" y="14"/>
                  </a:lnTo>
                  <a:lnTo>
                    <a:pt x="7" y="23"/>
                  </a:lnTo>
                  <a:lnTo>
                    <a:pt x="2" y="30"/>
                  </a:lnTo>
                  <a:lnTo>
                    <a:pt x="0" y="31"/>
                  </a:lnTo>
                  <a:lnTo>
                    <a:pt x="0" y="47"/>
                  </a:lnTo>
                  <a:close/>
                </a:path>
              </a:pathLst>
            </a:custGeom>
            <a:solidFill>
              <a:srgbClr val="000000"/>
            </a:solidFill>
            <a:ln w="9525">
              <a:noFill/>
              <a:round/>
            </a:ln>
          </p:spPr>
          <p:txBody>
            <a:bodyPr/>
            <a:lstStyle/>
            <a:p>
              <a:endParaRPr lang="zh-CN" altLang="en-US"/>
            </a:p>
          </p:txBody>
        </p:sp>
        <p:sp>
          <p:nvSpPr>
            <p:cNvPr id="32784" name="Freeform 1261"/>
            <p:cNvSpPr/>
            <p:nvPr/>
          </p:nvSpPr>
          <p:spPr bwMode="auto">
            <a:xfrm>
              <a:off x="4627" y="2518"/>
              <a:ext cx="14" cy="23"/>
            </a:xfrm>
            <a:custGeom>
              <a:avLst/>
              <a:gdLst>
                <a:gd name="T0" fmla="*/ 0 w 28"/>
                <a:gd name="T1" fmla="*/ 0 h 47"/>
                <a:gd name="T2" fmla="*/ 0 w 28"/>
                <a:gd name="T3" fmla="*/ 0 h 47"/>
                <a:gd name="T4" fmla="*/ 1 w 28"/>
                <a:gd name="T5" fmla="*/ 0 h 47"/>
                <a:gd name="T6" fmla="*/ 1 w 28"/>
                <a:gd name="T7" fmla="*/ 0 h 47"/>
                <a:gd name="T8" fmla="*/ 1 w 28"/>
                <a:gd name="T9" fmla="*/ 0 h 47"/>
                <a:gd name="T10" fmla="*/ 1 w 28"/>
                <a:gd name="T11" fmla="*/ 0 h 47"/>
                <a:gd name="T12" fmla="*/ 1 w 28"/>
                <a:gd name="T13" fmla="*/ 0 h 47"/>
                <a:gd name="T14" fmla="*/ 1 w 28"/>
                <a:gd name="T15" fmla="*/ 0 h 47"/>
                <a:gd name="T16" fmla="*/ 1 w 28"/>
                <a:gd name="T17" fmla="*/ 0 h 47"/>
                <a:gd name="T18" fmla="*/ 1 w 28"/>
                <a:gd name="T19" fmla="*/ 0 h 47"/>
                <a:gd name="T20" fmla="*/ 1 w 28"/>
                <a:gd name="T21" fmla="*/ 0 h 47"/>
                <a:gd name="T22" fmla="*/ 1 w 28"/>
                <a:gd name="T23" fmla="*/ 0 h 47"/>
                <a:gd name="T24" fmla="*/ 0 w 28"/>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47"/>
                <a:gd name="T41" fmla="*/ 28 w 28"/>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47">
                  <a:moveTo>
                    <a:pt x="0" y="0"/>
                  </a:moveTo>
                  <a:lnTo>
                    <a:pt x="0" y="0"/>
                  </a:lnTo>
                  <a:lnTo>
                    <a:pt x="1" y="16"/>
                  </a:lnTo>
                  <a:lnTo>
                    <a:pt x="6" y="31"/>
                  </a:lnTo>
                  <a:lnTo>
                    <a:pt x="14" y="43"/>
                  </a:lnTo>
                  <a:lnTo>
                    <a:pt x="28" y="47"/>
                  </a:lnTo>
                  <a:lnTo>
                    <a:pt x="28" y="31"/>
                  </a:lnTo>
                  <a:lnTo>
                    <a:pt x="24" y="30"/>
                  </a:lnTo>
                  <a:lnTo>
                    <a:pt x="19" y="23"/>
                  </a:lnTo>
                  <a:lnTo>
                    <a:pt x="16" y="14"/>
                  </a:lnTo>
                  <a:lnTo>
                    <a:pt x="15" y="0"/>
                  </a:lnTo>
                  <a:lnTo>
                    <a:pt x="0" y="0"/>
                  </a:lnTo>
                  <a:close/>
                </a:path>
              </a:pathLst>
            </a:custGeom>
            <a:solidFill>
              <a:srgbClr val="000000"/>
            </a:solidFill>
            <a:ln w="9525">
              <a:noFill/>
              <a:round/>
            </a:ln>
          </p:spPr>
          <p:txBody>
            <a:bodyPr/>
            <a:lstStyle/>
            <a:p>
              <a:endParaRPr lang="zh-CN" altLang="en-US"/>
            </a:p>
          </p:txBody>
        </p:sp>
        <p:sp>
          <p:nvSpPr>
            <p:cNvPr id="32785" name="Freeform 1262"/>
            <p:cNvSpPr/>
            <p:nvPr/>
          </p:nvSpPr>
          <p:spPr bwMode="auto">
            <a:xfrm>
              <a:off x="4627" y="2493"/>
              <a:ext cx="14" cy="25"/>
            </a:xfrm>
            <a:custGeom>
              <a:avLst/>
              <a:gdLst>
                <a:gd name="T0" fmla="*/ 1 w 28"/>
                <a:gd name="T1" fmla="*/ 0 h 48"/>
                <a:gd name="T2" fmla="*/ 1 w 28"/>
                <a:gd name="T3" fmla="*/ 0 h 48"/>
                <a:gd name="T4" fmla="*/ 1 w 28"/>
                <a:gd name="T5" fmla="*/ 1 h 48"/>
                <a:gd name="T6" fmla="*/ 1 w 28"/>
                <a:gd name="T7" fmla="*/ 1 h 48"/>
                <a:gd name="T8" fmla="*/ 1 w 28"/>
                <a:gd name="T9" fmla="*/ 1 h 48"/>
                <a:gd name="T10" fmla="*/ 1 w 28"/>
                <a:gd name="T11" fmla="*/ 1 h 48"/>
                <a:gd name="T12" fmla="*/ 1 w 28"/>
                <a:gd name="T13" fmla="*/ 1 h 48"/>
                <a:gd name="T14" fmla="*/ 1 w 28"/>
                <a:gd name="T15" fmla="*/ 1 h 48"/>
                <a:gd name="T16" fmla="*/ 0 w 28"/>
                <a:gd name="T17" fmla="*/ 1 h 48"/>
                <a:gd name="T18" fmla="*/ 0 w 28"/>
                <a:gd name="T19" fmla="*/ 1 h 48"/>
                <a:gd name="T20" fmla="*/ 1 w 28"/>
                <a:gd name="T21" fmla="*/ 1 h 48"/>
                <a:gd name="T22" fmla="*/ 1 w 28"/>
                <a:gd name="T23" fmla="*/ 1 h 48"/>
                <a:gd name="T24" fmla="*/ 1 w 28"/>
                <a:gd name="T25" fmla="*/ 1 h 48"/>
                <a:gd name="T26" fmla="*/ 1 w 28"/>
                <a:gd name="T27" fmla="*/ 1 h 48"/>
                <a:gd name="T28" fmla="*/ 1 w 28"/>
                <a:gd name="T29" fmla="*/ 1 h 48"/>
                <a:gd name="T30" fmla="*/ 1 w 28"/>
                <a:gd name="T31" fmla="*/ 1 h 48"/>
                <a:gd name="T32" fmla="*/ 1 w 28"/>
                <a:gd name="T33" fmla="*/ 1 h 48"/>
                <a:gd name="T34" fmla="*/ 1 w 28"/>
                <a:gd name="T35" fmla="*/ 1 h 48"/>
                <a:gd name="T36" fmla="*/ 1 w 28"/>
                <a:gd name="T37" fmla="*/ 1 h 48"/>
                <a:gd name="T38" fmla="*/ 1 w 28"/>
                <a:gd name="T39" fmla="*/ 1 h 48"/>
                <a:gd name="T40" fmla="*/ 1 w 28"/>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8"/>
                <a:gd name="T65" fmla="*/ 28 w 28"/>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8">
                  <a:moveTo>
                    <a:pt x="28" y="0"/>
                  </a:moveTo>
                  <a:lnTo>
                    <a:pt x="28" y="0"/>
                  </a:lnTo>
                  <a:lnTo>
                    <a:pt x="20" y="1"/>
                  </a:lnTo>
                  <a:lnTo>
                    <a:pt x="14" y="4"/>
                  </a:lnTo>
                  <a:lnTo>
                    <a:pt x="10" y="11"/>
                  </a:lnTo>
                  <a:lnTo>
                    <a:pt x="6" y="16"/>
                  </a:lnTo>
                  <a:lnTo>
                    <a:pt x="2" y="23"/>
                  </a:lnTo>
                  <a:lnTo>
                    <a:pt x="1" y="32"/>
                  </a:lnTo>
                  <a:lnTo>
                    <a:pt x="0" y="39"/>
                  </a:lnTo>
                  <a:lnTo>
                    <a:pt x="0" y="48"/>
                  </a:lnTo>
                  <a:lnTo>
                    <a:pt x="15" y="48"/>
                  </a:lnTo>
                  <a:lnTo>
                    <a:pt x="15" y="42"/>
                  </a:lnTo>
                  <a:lnTo>
                    <a:pt x="16" y="35"/>
                  </a:lnTo>
                  <a:lnTo>
                    <a:pt x="18" y="28"/>
                  </a:lnTo>
                  <a:lnTo>
                    <a:pt x="19" y="24"/>
                  </a:lnTo>
                  <a:lnTo>
                    <a:pt x="23" y="19"/>
                  </a:lnTo>
                  <a:lnTo>
                    <a:pt x="24" y="17"/>
                  </a:lnTo>
                  <a:lnTo>
                    <a:pt x="25" y="17"/>
                  </a:lnTo>
                  <a:lnTo>
                    <a:pt x="28" y="16"/>
                  </a:lnTo>
                  <a:lnTo>
                    <a:pt x="28" y="0"/>
                  </a:lnTo>
                  <a:close/>
                </a:path>
              </a:pathLst>
            </a:custGeom>
            <a:solidFill>
              <a:srgbClr val="000000"/>
            </a:solidFill>
            <a:ln w="9525">
              <a:noFill/>
              <a:round/>
            </a:ln>
          </p:spPr>
          <p:txBody>
            <a:bodyPr/>
            <a:lstStyle/>
            <a:p>
              <a:endParaRPr lang="zh-CN" altLang="en-US"/>
            </a:p>
          </p:txBody>
        </p:sp>
        <p:sp>
          <p:nvSpPr>
            <p:cNvPr id="32786" name="Freeform 1263"/>
            <p:cNvSpPr/>
            <p:nvPr/>
          </p:nvSpPr>
          <p:spPr bwMode="auto">
            <a:xfrm>
              <a:off x="4546" y="2537"/>
              <a:ext cx="21" cy="23"/>
            </a:xfrm>
            <a:custGeom>
              <a:avLst/>
              <a:gdLst>
                <a:gd name="T0" fmla="*/ 1 w 42"/>
                <a:gd name="T1" fmla="*/ 0 h 46"/>
                <a:gd name="T2" fmla="*/ 1 w 42"/>
                <a:gd name="T3" fmla="*/ 1 h 46"/>
                <a:gd name="T4" fmla="*/ 1 w 42"/>
                <a:gd name="T5" fmla="*/ 1 h 46"/>
                <a:gd name="T6" fmla="*/ 1 w 42"/>
                <a:gd name="T7" fmla="*/ 1 h 46"/>
                <a:gd name="T8" fmla="*/ 1 w 42"/>
                <a:gd name="T9" fmla="*/ 1 h 46"/>
                <a:gd name="T10" fmla="*/ 1 w 42"/>
                <a:gd name="T11" fmla="*/ 1 h 46"/>
                <a:gd name="T12" fmla="*/ 1 w 42"/>
                <a:gd name="T13" fmla="*/ 1 h 46"/>
                <a:gd name="T14" fmla="*/ 1 w 42"/>
                <a:gd name="T15" fmla="*/ 1 h 46"/>
                <a:gd name="T16" fmla="*/ 1 w 42"/>
                <a:gd name="T17" fmla="*/ 1 h 46"/>
                <a:gd name="T18" fmla="*/ 1 w 42"/>
                <a:gd name="T19" fmla="*/ 1 h 46"/>
                <a:gd name="T20" fmla="*/ 1 w 42"/>
                <a:gd name="T21" fmla="*/ 1 h 46"/>
                <a:gd name="T22" fmla="*/ 1 w 42"/>
                <a:gd name="T23" fmla="*/ 1 h 46"/>
                <a:gd name="T24" fmla="*/ 0 w 42"/>
                <a:gd name="T25" fmla="*/ 1 h 46"/>
                <a:gd name="T26" fmla="*/ 1 w 42"/>
                <a:gd name="T27" fmla="*/ 1 h 46"/>
                <a:gd name="T28" fmla="*/ 1 w 42"/>
                <a:gd name="T29" fmla="*/ 1 h 46"/>
                <a:gd name="T30" fmla="*/ 1 w 42"/>
                <a:gd name="T31" fmla="*/ 1 h 46"/>
                <a:gd name="T32" fmla="*/ 1 w 42"/>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6"/>
                <a:gd name="T53" fmla="*/ 42 w 4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6">
                  <a:moveTo>
                    <a:pt x="21" y="0"/>
                  </a:moveTo>
                  <a:lnTo>
                    <a:pt x="28" y="2"/>
                  </a:lnTo>
                  <a:lnTo>
                    <a:pt x="36" y="7"/>
                  </a:lnTo>
                  <a:lnTo>
                    <a:pt x="41" y="15"/>
                  </a:lnTo>
                  <a:lnTo>
                    <a:pt x="42" y="23"/>
                  </a:lnTo>
                  <a:lnTo>
                    <a:pt x="41" y="32"/>
                  </a:lnTo>
                  <a:lnTo>
                    <a:pt x="36" y="39"/>
                  </a:lnTo>
                  <a:lnTo>
                    <a:pt x="28" y="45"/>
                  </a:lnTo>
                  <a:lnTo>
                    <a:pt x="21" y="46"/>
                  </a:lnTo>
                  <a:lnTo>
                    <a:pt x="12" y="45"/>
                  </a:lnTo>
                  <a:lnTo>
                    <a:pt x="5" y="39"/>
                  </a:lnTo>
                  <a:lnTo>
                    <a:pt x="1" y="32"/>
                  </a:lnTo>
                  <a:lnTo>
                    <a:pt x="0" y="23"/>
                  </a:lnTo>
                  <a:lnTo>
                    <a:pt x="1" y="15"/>
                  </a:lnTo>
                  <a:lnTo>
                    <a:pt x="5" y="7"/>
                  </a:lnTo>
                  <a:lnTo>
                    <a:pt x="12" y="2"/>
                  </a:lnTo>
                  <a:lnTo>
                    <a:pt x="21" y="0"/>
                  </a:lnTo>
                  <a:close/>
                </a:path>
              </a:pathLst>
            </a:custGeom>
            <a:solidFill>
              <a:srgbClr val="000000"/>
            </a:solidFill>
            <a:ln w="9525">
              <a:noFill/>
              <a:round/>
            </a:ln>
          </p:spPr>
          <p:txBody>
            <a:bodyPr/>
            <a:lstStyle/>
            <a:p>
              <a:endParaRPr lang="zh-CN" altLang="en-US"/>
            </a:p>
          </p:txBody>
        </p:sp>
        <p:sp>
          <p:nvSpPr>
            <p:cNvPr id="32787" name="Freeform 1264"/>
            <p:cNvSpPr/>
            <p:nvPr/>
          </p:nvSpPr>
          <p:spPr bwMode="auto">
            <a:xfrm>
              <a:off x="4556" y="2533"/>
              <a:ext cx="15" cy="16"/>
            </a:xfrm>
            <a:custGeom>
              <a:avLst/>
              <a:gdLst>
                <a:gd name="T0" fmla="*/ 1 w 29"/>
                <a:gd name="T1" fmla="*/ 1 h 31"/>
                <a:gd name="T2" fmla="*/ 1 w 29"/>
                <a:gd name="T3" fmla="*/ 1 h 31"/>
                <a:gd name="T4" fmla="*/ 1 w 29"/>
                <a:gd name="T5" fmla="*/ 1 h 31"/>
                <a:gd name="T6" fmla="*/ 1 w 29"/>
                <a:gd name="T7" fmla="*/ 1 h 31"/>
                <a:gd name="T8" fmla="*/ 1 w 29"/>
                <a:gd name="T9" fmla="*/ 1 h 31"/>
                <a:gd name="T10" fmla="*/ 0 w 29"/>
                <a:gd name="T11" fmla="*/ 0 h 31"/>
                <a:gd name="T12" fmla="*/ 0 w 29"/>
                <a:gd name="T13" fmla="*/ 1 h 31"/>
                <a:gd name="T14" fmla="*/ 1 w 29"/>
                <a:gd name="T15" fmla="*/ 1 h 31"/>
                <a:gd name="T16" fmla="*/ 1 w 29"/>
                <a:gd name="T17" fmla="*/ 1 h 31"/>
                <a:gd name="T18" fmla="*/ 1 w 29"/>
                <a:gd name="T19" fmla="*/ 1 h 31"/>
                <a:gd name="T20" fmla="*/ 1 w 29"/>
                <a:gd name="T21" fmla="*/ 1 h 31"/>
                <a:gd name="T22" fmla="*/ 1 w 29"/>
                <a:gd name="T23" fmla="*/ 1 h 31"/>
                <a:gd name="T24" fmla="*/ 1 w 29"/>
                <a:gd name="T25" fmla="*/ 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1"/>
                <a:gd name="T41" fmla="*/ 29 w 2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1">
                  <a:moveTo>
                    <a:pt x="29" y="31"/>
                  </a:moveTo>
                  <a:lnTo>
                    <a:pt x="29" y="31"/>
                  </a:lnTo>
                  <a:lnTo>
                    <a:pt x="28" y="20"/>
                  </a:lnTo>
                  <a:lnTo>
                    <a:pt x="20" y="10"/>
                  </a:lnTo>
                  <a:lnTo>
                    <a:pt x="10" y="2"/>
                  </a:lnTo>
                  <a:lnTo>
                    <a:pt x="0" y="0"/>
                  </a:lnTo>
                  <a:lnTo>
                    <a:pt x="0" y="16"/>
                  </a:lnTo>
                  <a:lnTo>
                    <a:pt x="5" y="18"/>
                  </a:lnTo>
                  <a:lnTo>
                    <a:pt x="10" y="20"/>
                  </a:lnTo>
                  <a:lnTo>
                    <a:pt x="12" y="26"/>
                  </a:lnTo>
                  <a:lnTo>
                    <a:pt x="14" y="31"/>
                  </a:lnTo>
                  <a:lnTo>
                    <a:pt x="29" y="31"/>
                  </a:lnTo>
                  <a:close/>
                </a:path>
              </a:pathLst>
            </a:custGeom>
            <a:solidFill>
              <a:srgbClr val="000000"/>
            </a:solidFill>
            <a:ln w="9525">
              <a:noFill/>
              <a:round/>
            </a:ln>
          </p:spPr>
          <p:txBody>
            <a:bodyPr/>
            <a:lstStyle/>
            <a:p>
              <a:endParaRPr lang="zh-CN" altLang="en-US"/>
            </a:p>
          </p:txBody>
        </p:sp>
        <p:sp>
          <p:nvSpPr>
            <p:cNvPr id="32788" name="Freeform 1265"/>
            <p:cNvSpPr/>
            <p:nvPr/>
          </p:nvSpPr>
          <p:spPr bwMode="auto">
            <a:xfrm>
              <a:off x="4556" y="2549"/>
              <a:ext cx="15" cy="15"/>
            </a:xfrm>
            <a:custGeom>
              <a:avLst/>
              <a:gdLst>
                <a:gd name="T0" fmla="*/ 0 w 29"/>
                <a:gd name="T1" fmla="*/ 0 h 31"/>
                <a:gd name="T2" fmla="*/ 0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1 w 29"/>
                <a:gd name="T17" fmla="*/ 0 h 31"/>
                <a:gd name="T18" fmla="*/ 1 w 29"/>
                <a:gd name="T19" fmla="*/ 0 h 31"/>
                <a:gd name="T20" fmla="*/ 0 w 29"/>
                <a:gd name="T21" fmla="*/ 0 h 31"/>
                <a:gd name="T22" fmla="*/ 0 w 29"/>
                <a:gd name="T23" fmla="*/ 0 h 31"/>
                <a:gd name="T24" fmla="*/ 0 w 2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1"/>
                <a:gd name="T41" fmla="*/ 29 w 2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1">
                  <a:moveTo>
                    <a:pt x="0" y="31"/>
                  </a:moveTo>
                  <a:lnTo>
                    <a:pt x="0" y="31"/>
                  </a:lnTo>
                  <a:lnTo>
                    <a:pt x="10" y="30"/>
                  </a:lnTo>
                  <a:lnTo>
                    <a:pt x="20" y="22"/>
                  </a:lnTo>
                  <a:lnTo>
                    <a:pt x="28" y="12"/>
                  </a:lnTo>
                  <a:lnTo>
                    <a:pt x="29" y="0"/>
                  </a:lnTo>
                  <a:lnTo>
                    <a:pt x="14" y="0"/>
                  </a:lnTo>
                  <a:lnTo>
                    <a:pt x="12" y="7"/>
                  </a:lnTo>
                  <a:lnTo>
                    <a:pt x="10" y="11"/>
                  </a:lnTo>
                  <a:lnTo>
                    <a:pt x="5" y="13"/>
                  </a:lnTo>
                  <a:lnTo>
                    <a:pt x="0" y="15"/>
                  </a:lnTo>
                  <a:lnTo>
                    <a:pt x="0" y="31"/>
                  </a:lnTo>
                  <a:close/>
                </a:path>
              </a:pathLst>
            </a:custGeom>
            <a:solidFill>
              <a:srgbClr val="000000"/>
            </a:solidFill>
            <a:ln w="9525">
              <a:noFill/>
              <a:round/>
            </a:ln>
          </p:spPr>
          <p:txBody>
            <a:bodyPr/>
            <a:lstStyle/>
            <a:p>
              <a:endParaRPr lang="zh-CN" altLang="en-US"/>
            </a:p>
          </p:txBody>
        </p:sp>
        <p:sp>
          <p:nvSpPr>
            <p:cNvPr id="32789" name="Freeform 1266"/>
            <p:cNvSpPr/>
            <p:nvPr/>
          </p:nvSpPr>
          <p:spPr bwMode="auto">
            <a:xfrm>
              <a:off x="4542" y="2549"/>
              <a:ext cx="14" cy="15"/>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w 29"/>
                <a:gd name="T11" fmla="*/ 0 h 31"/>
                <a:gd name="T12" fmla="*/ 0 w 29"/>
                <a:gd name="T13" fmla="*/ 0 h 31"/>
                <a:gd name="T14" fmla="*/ 0 w 29"/>
                <a:gd name="T15" fmla="*/ 0 h 31"/>
                <a:gd name="T16" fmla="*/ 0 w 29"/>
                <a:gd name="T17" fmla="*/ 0 h 31"/>
                <a:gd name="T18" fmla="*/ 0 w 29"/>
                <a:gd name="T19" fmla="*/ 0 h 31"/>
                <a:gd name="T20" fmla="*/ 0 w 29"/>
                <a:gd name="T21" fmla="*/ 0 h 31"/>
                <a:gd name="T22" fmla="*/ 0 w 29"/>
                <a:gd name="T23" fmla="*/ 0 h 31"/>
                <a:gd name="T24" fmla="*/ 0 w 2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1"/>
                <a:gd name="T41" fmla="*/ 29 w 2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1">
                  <a:moveTo>
                    <a:pt x="0" y="0"/>
                  </a:moveTo>
                  <a:lnTo>
                    <a:pt x="0" y="0"/>
                  </a:lnTo>
                  <a:lnTo>
                    <a:pt x="2" y="12"/>
                  </a:lnTo>
                  <a:lnTo>
                    <a:pt x="8" y="22"/>
                  </a:lnTo>
                  <a:lnTo>
                    <a:pt x="17" y="30"/>
                  </a:lnTo>
                  <a:lnTo>
                    <a:pt x="29" y="31"/>
                  </a:lnTo>
                  <a:lnTo>
                    <a:pt x="29" y="15"/>
                  </a:lnTo>
                  <a:lnTo>
                    <a:pt x="22" y="13"/>
                  </a:lnTo>
                  <a:lnTo>
                    <a:pt x="18" y="11"/>
                  </a:lnTo>
                  <a:lnTo>
                    <a:pt x="17" y="7"/>
                  </a:lnTo>
                  <a:lnTo>
                    <a:pt x="16" y="0"/>
                  </a:lnTo>
                  <a:lnTo>
                    <a:pt x="0" y="0"/>
                  </a:lnTo>
                  <a:close/>
                </a:path>
              </a:pathLst>
            </a:custGeom>
            <a:solidFill>
              <a:srgbClr val="000000"/>
            </a:solidFill>
            <a:ln w="9525">
              <a:noFill/>
              <a:round/>
            </a:ln>
          </p:spPr>
          <p:txBody>
            <a:bodyPr/>
            <a:lstStyle/>
            <a:p>
              <a:endParaRPr lang="zh-CN" altLang="en-US"/>
            </a:p>
          </p:txBody>
        </p:sp>
        <p:sp>
          <p:nvSpPr>
            <p:cNvPr id="32790" name="Freeform 1267"/>
            <p:cNvSpPr/>
            <p:nvPr/>
          </p:nvSpPr>
          <p:spPr bwMode="auto">
            <a:xfrm>
              <a:off x="4542" y="2533"/>
              <a:ext cx="14" cy="16"/>
            </a:xfrm>
            <a:custGeom>
              <a:avLst/>
              <a:gdLst>
                <a:gd name="T0" fmla="*/ 0 w 29"/>
                <a:gd name="T1" fmla="*/ 0 h 31"/>
                <a:gd name="T2" fmla="*/ 0 w 29"/>
                <a:gd name="T3" fmla="*/ 0 h 31"/>
                <a:gd name="T4" fmla="*/ 0 w 29"/>
                <a:gd name="T5" fmla="*/ 1 h 31"/>
                <a:gd name="T6" fmla="*/ 0 w 29"/>
                <a:gd name="T7" fmla="*/ 1 h 31"/>
                <a:gd name="T8" fmla="*/ 0 w 29"/>
                <a:gd name="T9" fmla="*/ 1 h 31"/>
                <a:gd name="T10" fmla="*/ 0 w 29"/>
                <a:gd name="T11" fmla="*/ 1 h 31"/>
                <a:gd name="T12" fmla="*/ 0 w 29"/>
                <a:gd name="T13" fmla="*/ 1 h 31"/>
                <a:gd name="T14" fmla="*/ 0 w 29"/>
                <a:gd name="T15" fmla="*/ 1 h 31"/>
                <a:gd name="T16" fmla="*/ 0 w 29"/>
                <a:gd name="T17" fmla="*/ 1 h 31"/>
                <a:gd name="T18" fmla="*/ 0 w 29"/>
                <a:gd name="T19" fmla="*/ 1 h 31"/>
                <a:gd name="T20" fmla="*/ 0 w 29"/>
                <a:gd name="T21" fmla="*/ 1 h 31"/>
                <a:gd name="T22" fmla="*/ 0 w 29"/>
                <a:gd name="T23" fmla="*/ 1 h 31"/>
                <a:gd name="T24" fmla="*/ 0 w 2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1"/>
                <a:gd name="T41" fmla="*/ 29 w 2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1">
                  <a:moveTo>
                    <a:pt x="29" y="0"/>
                  </a:moveTo>
                  <a:lnTo>
                    <a:pt x="29" y="0"/>
                  </a:lnTo>
                  <a:lnTo>
                    <a:pt x="17" y="2"/>
                  </a:lnTo>
                  <a:lnTo>
                    <a:pt x="7" y="10"/>
                  </a:lnTo>
                  <a:lnTo>
                    <a:pt x="2" y="20"/>
                  </a:lnTo>
                  <a:lnTo>
                    <a:pt x="0" y="31"/>
                  </a:lnTo>
                  <a:lnTo>
                    <a:pt x="16" y="31"/>
                  </a:lnTo>
                  <a:lnTo>
                    <a:pt x="17" y="26"/>
                  </a:lnTo>
                  <a:lnTo>
                    <a:pt x="20" y="20"/>
                  </a:lnTo>
                  <a:lnTo>
                    <a:pt x="22" y="18"/>
                  </a:lnTo>
                  <a:lnTo>
                    <a:pt x="29" y="16"/>
                  </a:lnTo>
                  <a:lnTo>
                    <a:pt x="29" y="0"/>
                  </a:lnTo>
                  <a:close/>
                </a:path>
              </a:pathLst>
            </a:custGeom>
            <a:solidFill>
              <a:srgbClr val="000000"/>
            </a:solidFill>
            <a:ln w="9525">
              <a:noFill/>
              <a:round/>
            </a:ln>
          </p:spPr>
          <p:txBody>
            <a:bodyPr/>
            <a:lstStyle/>
            <a:p>
              <a:endParaRPr lang="zh-CN" altLang="en-US"/>
            </a:p>
          </p:txBody>
        </p:sp>
        <p:sp>
          <p:nvSpPr>
            <p:cNvPr id="32791" name="Freeform 1268"/>
            <p:cNvSpPr/>
            <p:nvPr/>
          </p:nvSpPr>
          <p:spPr bwMode="auto">
            <a:xfrm>
              <a:off x="4650" y="2622"/>
              <a:ext cx="17" cy="21"/>
            </a:xfrm>
            <a:custGeom>
              <a:avLst/>
              <a:gdLst>
                <a:gd name="T0" fmla="*/ 1 w 33"/>
                <a:gd name="T1" fmla="*/ 0 h 43"/>
                <a:gd name="T2" fmla="*/ 1 w 33"/>
                <a:gd name="T3" fmla="*/ 0 h 43"/>
                <a:gd name="T4" fmla="*/ 1 w 33"/>
                <a:gd name="T5" fmla="*/ 0 h 43"/>
                <a:gd name="T6" fmla="*/ 1 w 33"/>
                <a:gd name="T7" fmla="*/ 0 h 43"/>
                <a:gd name="T8" fmla="*/ 1 w 33"/>
                <a:gd name="T9" fmla="*/ 0 h 43"/>
                <a:gd name="T10" fmla="*/ 1 w 33"/>
                <a:gd name="T11" fmla="*/ 0 h 43"/>
                <a:gd name="T12" fmla="*/ 1 w 33"/>
                <a:gd name="T13" fmla="*/ 0 h 43"/>
                <a:gd name="T14" fmla="*/ 1 w 33"/>
                <a:gd name="T15" fmla="*/ 0 h 43"/>
                <a:gd name="T16" fmla="*/ 1 w 33"/>
                <a:gd name="T17" fmla="*/ 0 h 43"/>
                <a:gd name="T18" fmla="*/ 1 w 33"/>
                <a:gd name="T19" fmla="*/ 0 h 43"/>
                <a:gd name="T20" fmla="*/ 1 w 33"/>
                <a:gd name="T21" fmla="*/ 0 h 43"/>
                <a:gd name="T22" fmla="*/ 1 w 33"/>
                <a:gd name="T23" fmla="*/ 0 h 43"/>
                <a:gd name="T24" fmla="*/ 0 w 33"/>
                <a:gd name="T25" fmla="*/ 0 h 43"/>
                <a:gd name="T26" fmla="*/ 1 w 33"/>
                <a:gd name="T27" fmla="*/ 0 h 43"/>
                <a:gd name="T28" fmla="*/ 1 w 33"/>
                <a:gd name="T29" fmla="*/ 0 h 43"/>
                <a:gd name="T30" fmla="*/ 1 w 33"/>
                <a:gd name="T31" fmla="*/ 0 h 43"/>
                <a:gd name="T32" fmla="*/ 1 w 3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3"/>
                <a:gd name="T53" fmla="*/ 33 w 3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3">
                  <a:moveTo>
                    <a:pt x="17" y="0"/>
                  </a:moveTo>
                  <a:lnTo>
                    <a:pt x="23" y="2"/>
                  </a:lnTo>
                  <a:lnTo>
                    <a:pt x="28" y="7"/>
                  </a:lnTo>
                  <a:lnTo>
                    <a:pt x="32" y="14"/>
                  </a:lnTo>
                  <a:lnTo>
                    <a:pt x="33" y="23"/>
                  </a:lnTo>
                  <a:lnTo>
                    <a:pt x="32" y="31"/>
                  </a:lnTo>
                  <a:lnTo>
                    <a:pt x="28" y="38"/>
                  </a:lnTo>
                  <a:lnTo>
                    <a:pt x="23" y="42"/>
                  </a:lnTo>
                  <a:lnTo>
                    <a:pt x="17" y="43"/>
                  </a:lnTo>
                  <a:lnTo>
                    <a:pt x="10" y="42"/>
                  </a:lnTo>
                  <a:lnTo>
                    <a:pt x="5" y="38"/>
                  </a:lnTo>
                  <a:lnTo>
                    <a:pt x="1" y="31"/>
                  </a:lnTo>
                  <a:lnTo>
                    <a:pt x="0" y="23"/>
                  </a:lnTo>
                  <a:lnTo>
                    <a:pt x="1" y="14"/>
                  </a:lnTo>
                  <a:lnTo>
                    <a:pt x="5" y="7"/>
                  </a:lnTo>
                  <a:lnTo>
                    <a:pt x="10" y="2"/>
                  </a:lnTo>
                  <a:lnTo>
                    <a:pt x="17" y="0"/>
                  </a:lnTo>
                  <a:close/>
                </a:path>
              </a:pathLst>
            </a:custGeom>
            <a:solidFill>
              <a:srgbClr val="000000"/>
            </a:solidFill>
            <a:ln w="9525">
              <a:noFill/>
              <a:round/>
            </a:ln>
          </p:spPr>
          <p:txBody>
            <a:bodyPr/>
            <a:lstStyle/>
            <a:p>
              <a:endParaRPr lang="zh-CN" altLang="en-US"/>
            </a:p>
          </p:txBody>
        </p:sp>
        <p:sp>
          <p:nvSpPr>
            <p:cNvPr id="32792" name="Freeform 1269"/>
            <p:cNvSpPr/>
            <p:nvPr/>
          </p:nvSpPr>
          <p:spPr bwMode="auto">
            <a:xfrm>
              <a:off x="4659" y="2618"/>
              <a:ext cx="12" cy="15"/>
            </a:xfrm>
            <a:custGeom>
              <a:avLst/>
              <a:gdLst>
                <a:gd name="T0" fmla="*/ 1 w 24"/>
                <a:gd name="T1" fmla="*/ 0 h 31"/>
                <a:gd name="T2" fmla="*/ 1 w 24"/>
                <a:gd name="T3" fmla="*/ 0 h 31"/>
                <a:gd name="T4" fmla="*/ 1 w 24"/>
                <a:gd name="T5" fmla="*/ 0 h 31"/>
                <a:gd name="T6" fmla="*/ 1 w 24"/>
                <a:gd name="T7" fmla="*/ 0 h 31"/>
                <a:gd name="T8" fmla="*/ 1 w 24"/>
                <a:gd name="T9" fmla="*/ 0 h 31"/>
                <a:gd name="T10" fmla="*/ 0 w 24"/>
                <a:gd name="T11" fmla="*/ 0 h 31"/>
                <a:gd name="T12" fmla="*/ 0 w 24"/>
                <a:gd name="T13" fmla="*/ 0 h 31"/>
                <a:gd name="T14" fmla="*/ 1 w 24"/>
                <a:gd name="T15" fmla="*/ 0 h 31"/>
                <a:gd name="T16" fmla="*/ 1 w 24"/>
                <a:gd name="T17" fmla="*/ 0 h 31"/>
                <a:gd name="T18" fmla="*/ 1 w 24"/>
                <a:gd name="T19" fmla="*/ 0 h 31"/>
                <a:gd name="T20" fmla="*/ 1 w 24"/>
                <a:gd name="T21" fmla="*/ 0 h 31"/>
                <a:gd name="T22" fmla="*/ 1 w 24"/>
                <a:gd name="T23" fmla="*/ 0 h 31"/>
                <a:gd name="T24" fmla="*/ 1 w 24"/>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1"/>
                <a:gd name="T41" fmla="*/ 24 w 24"/>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1">
                  <a:moveTo>
                    <a:pt x="24" y="31"/>
                  </a:moveTo>
                  <a:lnTo>
                    <a:pt x="24" y="31"/>
                  </a:lnTo>
                  <a:lnTo>
                    <a:pt x="23" y="19"/>
                  </a:lnTo>
                  <a:lnTo>
                    <a:pt x="17" y="10"/>
                  </a:lnTo>
                  <a:lnTo>
                    <a:pt x="10" y="3"/>
                  </a:lnTo>
                  <a:lnTo>
                    <a:pt x="0" y="0"/>
                  </a:lnTo>
                  <a:lnTo>
                    <a:pt x="0" y="16"/>
                  </a:lnTo>
                  <a:lnTo>
                    <a:pt x="2" y="16"/>
                  </a:lnTo>
                  <a:lnTo>
                    <a:pt x="5" y="20"/>
                  </a:lnTo>
                  <a:lnTo>
                    <a:pt x="7" y="25"/>
                  </a:lnTo>
                  <a:lnTo>
                    <a:pt x="9" y="31"/>
                  </a:lnTo>
                  <a:lnTo>
                    <a:pt x="24" y="31"/>
                  </a:lnTo>
                  <a:close/>
                </a:path>
              </a:pathLst>
            </a:custGeom>
            <a:solidFill>
              <a:srgbClr val="000000"/>
            </a:solidFill>
            <a:ln w="9525">
              <a:noFill/>
              <a:round/>
            </a:ln>
          </p:spPr>
          <p:txBody>
            <a:bodyPr/>
            <a:lstStyle/>
            <a:p>
              <a:endParaRPr lang="zh-CN" altLang="en-US"/>
            </a:p>
          </p:txBody>
        </p:sp>
        <p:sp>
          <p:nvSpPr>
            <p:cNvPr id="32793" name="Freeform 1270"/>
            <p:cNvSpPr/>
            <p:nvPr/>
          </p:nvSpPr>
          <p:spPr bwMode="auto">
            <a:xfrm>
              <a:off x="4659" y="2633"/>
              <a:ext cx="12" cy="14"/>
            </a:xfrm>
            <a:custGeom>
              <a:avLst/>
              <a:gdLst>
                <a:gd name="T0" fmla="*/ 0 w 24"/>
                <a:gd name="T1" fmla="*/ 1 h 28"/>
                <a:gd name="T2" fmla="*/ 0 w 24"/>
                <a:gd name="T3" fmla="*/ 1 h 28"/>
                <a:gd name="T4" fmla="*/ 1 w 24"/>
                <a:gd name="T5" fmla="*/ 1 h 28"/>
                <a:gd name="T6" fmla="*/ 1 w 24"/>
                <a:gd name="T7" fmla="*/ 1 h 28"/>
                <a:gd name="T8" fmla="*/ 1 w 24"/>
                <a:gd name="T9" fmla="*/ 1 h 28"/>
                <a:gd name="T10" fmla="*/ 1 w 24"/>
                <a:gd name="T11" fmla="*/ 0 h 28"/>
                <a:gd name="T12" fmla="*/ 1 w 24"/>
                <a:gd name="T13" fmla="*/ 0 h 28"/>
                <a:gd name="T14" fmla="*/ 1 w 24"/>
                <a:gd name="T15" fmla="*/ 1 h 28"/>
                <a:gd name="T16" fmla="*/ 1 w 24"/>
                <a:gd name="T17" fmla="*/ 1 h 28"/>
                <a:gd name="T18" fmla="*/ 1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0" y="28"/>
                  </a:moveTo>
                  <a:lnTo>
                    <a:pt x="0" y="28"/>
                  </a:lnTo>
                  <a:lnTo>
                    <a:pt x="9" y="26"/>
                  </a:lnTo>
                  <a:lnTo>
                    <a:pt x="16" y="20"/>
                  </a:lnTo>
                  <a:lnTo>
                    <a:pt x="23" y="11"/>
                  </a:lnTo>
                  <a:lnTo>
                    <a:pt x="24" y="0"/>
                  </a:lnTo>
                  <a:lnTo>
                    <a:pt x="9" y="0"/>
                  </a:lnTo>
                  <a:lnTo>
                    <a:pt x="7" y="6"/>
                  </a:lnTo>
                  <a:lnTo>
                    <a:pt x="6" y="10"/>
                  </a:lnTo>
                  <a:lnTo>
                    <a:pt x="3" y="12"/>
                  </a:lnTo>
                  <a:lnTo>
                    <a:pt x="0" y="12"/>
                  </a:lnTo>
                  <a:lnTo>
                    <a:pt x="0" y="28"/>
                  </a:lnTo>
                  <a:close/>
                </a:path>
              </a:pathLst>
            </a:custGeom>
            <a:solidFill>
              <a:srgbClr val="000000"/>
            </a:solidFill>
            <a:ln w="9525">
              <a:noFill/>
              <a:round/>
            </a:ln>
          </p:spPr>
          <p:txBody>
            <a:bodyPr/>
            <a:lstStyle/>
            <a:p>
              <a:endParaRPr lang="zh-CN" altLang="en-US"/>
            </a:p>
          </p:txBody>
        </p:sp>
        <p:sp>
          <p:nvSpPr>
            <p:cNvPr id="32794" name="Freeform 1271"/>
            <p:cNvSpPr/>
            <p:nvPr/>
          </p:nvSpPr>
          <p:spPr bwMode="auto">
            <a:xfrm>
              <a:off x="4647" y="2633"/>
              <a:ext cx="12" cy="14"/>
            </a:xfrm>
            <a:custGeom>
              <a:avLst/>
              <a:gdLst>
                <a:gd name="T0" fmla="*/ 0 w 25"/>
                <a:gd name="T1" fmla="*/ 0 h 28"/>
                <a:gd name="T2" fmla="*/ 0 w 25"/>
                <a:gd name="T3" fmla="*/ 0 h 28"/>
                <a:gd name="T4" fmla="*/ 0 w 25"/>
                <a:gd name="T5" fmla="*/ 1 h 28"/>
                <a:gd name="T6" fmla="*/ 0 w 25"/>
                <a:gd name="T7" fmla="*/ 1 h 28"/>
                <a:gd name="T8" fmla="*/ 0 w 25"/>
                <a:gd name="T9" fmla="*/ 1 h 28"/>
                <a:gd name="T10" fmla="*/ 0 w 25"/>
                <a:gd name="T11" fmla="*/ 1 h 28"/>
                <a:gd name="T12" fmla="*/ 0 w 25"/>
                <a:gd name="T13" fmla="*/ 1 h 28"/>
                <a:gd name="T14" fmla="*/ 0 w 25"/>
                <a:gd name="T15" fmla="*/ 1 h 28"/>
                <a:gd name="T16" fmla="*/ 0 w 25"/>
                <a:gd name="T17" fmla="*/ 1 h 28"/>
                <a:gd name="T18" fmla="*/ 0 w 25"/>
                <a:gd name="T19" fmla="*/ 1 h 28"/>
                <a:gd name="T20" fmla="*/ 0 w 25"/>
                <a:gd name="T21" fmla="*/ 0 h 28"/>
                <a:gd name="T22" fmla="*/ 0 w 25"/>
                <a:gd name="T23" fmla="*/ 0 h 28"/>
                <a:gd name="T24" fmla="*/ 0 w 25"/>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8"/>
                <a:gd name="T41" fmla="*/ 25 w 2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8">
                  <a:moveTo>
                    <a:pt x="0" y="0"/>
                  </a:moveTo>
                  <a:lnTo>
                    <a:pt x="0" y="0"/>
                  </a:lnTo>
                  <a:lnTo>
                    <a:pt x="2" y="11"/>
                  </a:lnTo>
                  <a:lnTo>
                    <a:pt x="7" y="20"/>
                  </a:lnTo>
                  <a:lnTo>
                    <a:pt x="16" y="26"/>
                  </a:lnTo>
                  <a:lnTo>
                    <a:pt x="25" y="28"/>
                  </a:lnTo>
                  <a:lnTo>
                    <a:pt x="25" y="12"/>
                  </a:lnTo>
                  <a:lnTo>
                    <a:pt x="21" y="12"/>
                  </a:lnTo>
                  <a:lnTo>
                    <a:pt x="19" y="10"/>
                  </a:lnTo>
                  <a:lnTo>
                    <a:pt x="17" y="6"/>
                  </a:lnTo>
                  <a:lnTo>
                    <a:pt x="16" y="0"/>
                  </a:lnTo>
                  <a:lnTo>
                    <a:pt x="0" y="0"/>
                  </a:lnTo>
                  <a:close/>
                </a:path>
              </a:pathLst>
            </a:custGeom>
            <a:solidFill>
              <a:srgbClr val="000000"/>
            </a:solidFill>
            <a:ln w="9525">
              <a:noFill/>
              <a:round/>
            </a:ln>
          </p:spPr>
          <p:txBody>
            <a:bodyPr/>
            <a:lstStyle/>
            <a:p>
              <a:endParaRPr lang="zh-CN" altLang="en-US"/>
            </a:p>
          </p:txBody>
        </p:sp>
        <p:sp>
          <p:nvSpPr>
            <p:cNvPr id="32795" name="Freeform 1272"/>
            <p:cNvSpPr/>
            <p:nvPr/>
          </p:nvSpPr>
          <p:spPr bwMode="auto">
            <a:xfrm>
              <a:off x="4647" y="2618"/>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1"/>
                <a:gd name="T41" fmla="*/ 25 w 2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1">
                  <a:moveTo>
                    <a:pt x="25" y="0"/>
                  </a:moveTo>
                  <a:lnTo>
                    <a:pt x="25" y="0"/>
                  </a:lnTo>
                  <a:lnTo>
                    <a:pt x="14" y="3"/>
                  </a:lnTo>
                  <a:lnTo>
                    <a:pt x="7" y="10"/>
                  </a:lnTo>
                  <a:lnTo>
                    <a:pt x="2" y="19"/>
                  </a:lnTo>
                  <a:lnTo>
                    <a:pt x="0" y="31"/>
                  </a:lnTo>
                  <a:lnTo>
                    <a:pt x="16" y="31"/>
                  </a:lnTo>
                  <a:lnTo>
                    <a:pt x="17" y="25"/>
                  </a:lnTo>
                  <a:lnTo>
                    <a:pt x="19" y="20"/>
                  </a:lnTo>
                  <a:lnTo>
                    <a:pt x="22" y="16"/>
                  </a:lnTo>
                  <a:lnTo>
                    <a:pt x="25" y="16"/>
                  </a:lnTo>
                  <a:lnTo>
                    <a:pt x="25" y="0"/>
                  </a:lnTo>
                  <a:close/>
                </a:path>
              </a:pathLst>
            </a:custGeom>
            <a:solidFill>
              <a:srgbClr val="000000"/>
            </a:solidFill>
            <a:ln w="9525">
              <a:noFill/>
              <a:round/>
            </a:ln>
          </p:spPr>
          <p:txBody>
            <a:bodyPr/>
            <a:lstStyle/>
            <a:p>
              <a:endParaRPr lang="zh-CN" altLang="en-US"/>
            </a:p>
          </p:txBody>
        </p:sp>
        <p:sp>
          <p:nvSpPr>
            <p:cNvPr id="32796" name="Freeform 1273"/>
            <p:cNvSpPr/>
            <p:nvPr/>
          </p:nvSpPr>
          <p:spPr bwMode="auto">
            <a:xfrm>
              <a:off x="4715" y="2515"/>
              <a:ext cx="5" cy="17"/>
            </a:xfrm>
            <a:custGeom>
              <a:avLst/>
              <a:gdLst>
                <a:gd name="T0" fmla="*/ 1 w 10"/>
                <a:gd name="T1" fmla="*/ 0 h 34"/>
                <a:gd name="T2" fmla="*/ 1 w 10"/>
                <a:gd name="T3" fmla="*/ 1 h 34"/>
                <a:gd name="T4" fmla="*/ 1 w 10"/>
                <a:gd name="T5" fmla="*/ 1 h 34"/>
                <a:gd name="T6" fmla="*/ 1 w 10"/>
                <a:gd name="T7" fmla="*/ 1 h 34"/>
                <a:gd name="T8" fmla="*/ 1 w 10"/>
                <a:gd name="T9" fmla="*/ 1 h 34"/>
                <a:gd name="T10" fmla="*/ 1 w 10"/>
                <a:gd name="T11" fmla="*/ 1 h 34"/>
                <a:gd name="T12" fmla="*/ 1 w 10"/>
                <a:gd name="T13" fmla="*/ 1 h 34"/>
                <a:gd name="T14" fmla="*/ 1 w 10"/>
                <a:gd name="T15" fmla="*/ 1 h 34"/>
                <a:gd name="T16" fmla="*/ 1 w 10"/>
                <a:gd name="T17" fmla="*/ 1 h 34"/>
                <a:gd name="T18" fmla="*/ 1 w 10"/>
                <a:gd name="T19" fmla="*/ 1 h 34"/>
                <a:gd name="T20" fmla="*/ 1 w 10"/>
                <a:gd name="T21" fmla="*/ 1 h 34"/>
                <a:gd name="T22" fmla="*/ 0 w 10"/>
                <a:gd name="T23" fmla="*/ 1 h 34"/>
                <a:gd name="T24" fmla="*/ 0 w 10"/>
                <a:gd name="T25" fmla="*/ 1 h 34"/>
                <a:gd name="T26" fmla="*/ 0 w 10"/>
                <a:gd name="T27" fmla="*/ 1 h 34"/>
                <a:gd name="T28" fmla="*/ 1 w 10"/>
                <a:gd name="T29" fmla="*/ 1 h 34"/>
                <a:gd name="T30" fmla="*/ 1 w 10"/>
                <a:gd name="T31" fmla="*/ 1 h 34"/>
                <a:gd name="T32" fmla="*/ 1 w 1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34"/>
                <a:gd name="T53" fmla="*/ 10 w 10"/>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34">
                  <a:moveTo>
                    <a:pt x="5" y="0"/>
                  </a:moveTo>
                  <a:lnTo>
                    <a:pt x="7" y="1"/>
                  </a:lnTo>
                  <a:lnTo>
                    <a:pt x="9" y="4"/>
                  </a:lnTo>
                  <a:lnTo>
                    <a:pt x="10" y="9"/>
                  </a:lnTo>
                  <a:lnTo>
                    <a:pt x="10" y="16"/>
                  </a:lnTo>
                  <a:lnTo>
                    <a:pt x="10" y="23"/>
                  </a:lnTo>
                  <a:lnTo>
                    <a:pt x="9" y="28"/>
                  </a:lnTo>
                  <a:lnTo>
                    <a:pt x="7" y="32"/>
                  </a:lnTo>
                  <a:lnTo>
                    <a:pt x="5" y="34"/>
                  </a:lnTo>
                  <a:lnTo>
                    <a:pt x="4" y="32"/>
                  </a:lnTo>
                  <a:lnTo>
                    <a:pt x="1" y="28"/>
                  </a:lnTo>
                  <a:lnTo>
                    <a:pt x="0" y="23"/>
                  </a:lnTo>
                  <a:lnTo>
                    <a:pt x="0" y="16"/>
                  </a:lnTo>
                  <a:lnTo>
                    <a:pt x="0" y="9"/>
                  </a:lnTo>
                  <a:lnTo>
                    <a:pt x="1" y="4"/>
                  </a:lnTo>
                  <a:lnTo>
                    <a:pt x="4" y="1"/>
                  </a:lnTo>
                  <a:lnTo>
                    <a:pt x="5" y="0"/>
                  </a:lnTo>
                  <a:close/>
                </a:path>
              </a:pathLst>
            </a:custGeom>
            <a:solidFill>
              <a:srgbClr val="000000"/>
            </a:solidFill>
            <a:ln w="9525">
              <a:noFill/>
              <a:round/>
            </a:ln>
          </p:spPr>
          <p:txBody>
            <a:bodyPr/>
            <a:lstStyle/>
            <a:p>
              <a:endParaRPr lang="zh-CN" altLang="en-US"/>
            </a:p>
          </p:txBody>
        </p:sp>
        <p:sp>
          <p:nvSpPr>
            <p:cNvPr id="32797" name="Freeform 1274"/>
            <p:cNvSpPr/>
            <p:nvPr/>
          </p:nvSpPr>
          <p:spPr bwMode="auto">
            <a:xfrm>
              <a:off x="4716" y="2511"/>
              <a:ext cx="8" cy="12"/>
            </a:xfrm>
            <a:custGeom>
              <a:avLst/>
              <a:gdLst>
                <a:gd name="T0" fmla="*/ 0 w 17"/>
                <a:gd name="T1" fmla="*/ 1 h 24"/>
                <a:gd name="T2" fmla="*/ 0 w 17"/>
                <a:gd name="T3" fmla="*/ 1 h 24"/>
                <a:gd name="T4" fmla="*/ 0 w 17"/>
                <a:gd name="T5" fmla="*/ 1 h 24"/>
                <a:gd name="T6" fmla="*/ 0 w 17"/>
                <a:gd name="T7" fmla="*/ 1 h 24"/>
                <a:gd name="T8" fmla="*/ 0 w 17"/>
                <a:gd name="T9" fmla="*/ 1 h 24"/>
                <a:gd name="T10" fmla="*/ 0 w 17"/>
                <a:gd name="T11" fmla="*/ 0 h 24"/>
                <a:gd name="T12" fmla="*/ 0 w 17"/>
                <a:gd name="T13" fmla="*/ 1 h 24"/>
                <a:gd name="T14" fmla="*/ 0 w 17"/>
                <a:gd name="T15" fmla="*/ 1 h 24"/>
                <a:gd name="T16" fmla="*/ 0 w 17"/>
                <a:gd name="T17" fmla="*/ 1 h 24"/>
                <a:gd name="T18" fmla="*/ 0 w 17"/>
                <a:gd name="T19" fmla="*/ 1 h 24"/>
                <a:gd name="T20" fmla="*/ 0 w 17"/>
                <a:gd name="T21" fmla="*/ 1 h 24"/>
                <a:gd name="T22" fmla="*/ 0 w 17"/>
                <a:gd name="T23" fmla="*/ 1 h 24"/>
                <a:gd name="T24" fmla="*/ 0 w 17"/>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7" y="24"/>
                  </a:moveTo>
                  <a:lnTo>
                    <a:pt x="17" y="24"/>
                  </a:lnTo>
                  <a:lnTo>
                    <a:pt x="17" y="16"/>
                  </a:lnTo>
                  <a:lnTo>
                    <a:pt x="14" y="8"/>
                  </a:lnTo>
                  <a:lnTo>
                    <a:pt x="11" y="4"/>
                  </a:lnTo>
                  <a:lnTo>
                    <a:pt x="4" y="0"/>
                  </a:lnTo>
                  <a:lnTo>
                    <a:pt x="4" y="16"/>
                  </a:lnTo>
                  <a:lnTo>
                    <a:pt x="0" y="15"/>
                  </a:lnTo>
                  <a:lnTo>
                    <a:pt x="2" y="16"/>
                  </a:lnTo>
                  <a:lnTo>
                    <a:pt x="2" y="19"/>
                  </a:lnTo>
                  <a:lnTo>
                    <a:pt x="2" y="24"/>
                  </a:lnTo>
                  <a:lnTo>
                    <a:pt x="17" y="24"/>
                  </a:lnTo>
                  <a:close/>
                </a:path>
              </a:pathLst>
            </a:custGeom>
            <a:solidFill>
              <a:srgbClr val="000000"/>
            </a:solidFill>
            <a:ln w="9525">
              <a:noFill/>
              <a:round/>
            </a:ln>
          </p:spPr>
          <p:txBody>
            <a:bodyPr/>
            <a:lstStyle/>
            <a:p>
              <a:endParaRPr lang="zh-CN" altLang="en-US"/>
            </a:p>
          </p:txBody>
        </p:sp>
        <p:sp>
          <p:nvSpPr>
            <p:cNvPr id="32798" name="Freeform 1275"/>
            <p:cNvSpPr/>
            <p:nvPr/>
          </p:nvSpPr>
          <p:spPr bwMode="auto">
            <a:xfrm>
              <a:off x="4715" y="2523"/>
              <a:ext cx="9" cy="13"/>
            </a:xfrm>
            <a:custGeom>
              <a:avLst/>
              <a:gdLst>
                <a:gd name="T0" fmla="*/ 1 w 18"/>
                <a:gd name="T1" fmla="*/ 1 h 26"/>
                <a:gd name="T2" fmla="*/ 1 w 18"/>
                <a:gd name="T3" fmla="*/ 1 h 26"/>
                <a:gd name="T4" fmla="*/ 1 w 18"/>
                <a:gd name="T5" fmla="*/ 1 h 26"/>
                <a:gd name="T6" fmla="*/ 1 w 18"/>
                <a:gd name="T7" fmla="*/ 1 h 26"/>
                <a:gd name="T8" fmla="*/ 1 w 18"/>
                <a:gd name="T9" fmla="*/ 1 h 26"/>
                <a:gd name="T10" fmla="*/ 1 w 18"/>
                <a:gd name="T11" fmla="*/ 0 h 26"/>
                <a:gd name="T12" fmla="*/ 1 w 18"/>
                <a:gd name="T13" fmla="*/ 0 h 26"/>
                <a:gd name="T14" fmla="*/ 1 w 18"/>
                <a:gd name="T15" fmla="*/ 1 h 26"/>
                <a:gd name="T16" fmla="*/ 1 w 18"/>
                <a:gd name="T17" fmla="*/ 1 h 26"/>
                <a:gd name="T18" fmla="*/ 0 w 18"/>
                <a:gd name="T19" fmla="*/ 1 h 26"/>
                <a:gd name="T20" fmla="*/ 1 w 18"/>
                <a:gd name="T21" fmla="*/ 1 h 26"/>
                <a:gd name="T22" fmla="*/ 1 w 18"/>
                <a:gd name="T23" fmla="*/ 1 h 26"/>
                <a:gd name="T24" fmla="*/ 1 w 18"/>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6"/>
                <a:gd name="T41" fmla="*/ 18 w 1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6">
                  <a:moveTo>
                    <a:pt x="5" y="26"/>
                  </a:moveTo>
                  <a:lnTo>
                    <a:pt x="5" y="26"/>
                  </a:lnTo>
                  <a:lnTo>
                    <a:pt x="13" y="22"/>
                  </a:lnTo>
                  <a:lnTo>
                    <a:pt x="17" y="15"/>
                  </a:lnTo>
                  <a:lnTo>
                    <a:pt x="18" y="8"/>
                  </a:lnTo>
                  <a:lnTo>
                    <a:pt x="18" y="0"/>
                  </a:lnTo>
                  <a:lnTo>
                    <a:pt x="3" y="0"/>
                  </a:lnTo>
                  <a:lnTo>
                    <a:pt x="3" y="5"/>
                  </a:lnTo>
                  <a:lnTo>
                    <a:pt x="1" y="9"/>
                  </a:lnTo>
                  <a:lnTo>
                    <a:pt x="0" y="11"/>
                  </a:lnTo>
                  <a:lnTo>
                    <a:pt x="5" y="9"/>
                  </a:lnTo>
                  <a:lnTo>
                    <a:pt x="5" y="26"/>
                  </a:lnTo>
                  <a:close/>
                </a:path>
              </a:pathLst>
            </a:custGeom>
            <a:solidFill>
              <a:srgbClr val="000000"/>
            </a:solidFill>
            <a:ln w="9525">
              <a:noFill/>
              <a:round/>
            </a:ln>
          </p:spPr>
          <p:txBody>
            <a:bodyPr/>
            <a:lstStyle/>
            <a:p>
              <a:endParaRPr lang="zh-CN" altLang="en-US"/>
            </a:p>
          </p:txBody>
        </p:sp>
        <p:sp>
          <p:nvSpPr>
            <p:cNvPr id="32799" name="Freeform 1276"/>
            <p:cNvSpPr/>
            <p:nvPr/>
          </p:nvSpPr>
          <p:spPr bwMode="auto">
            <a:xfrm>
              <a:off x="4711" y="2523"/>
              <a:ext cx="9" cy="13"/>
            </a:xfrm>
            <a:custGeom>
              <a:avLst/>
              <a:gdLst>
                <a:gd name="T0" fmla="*/ 0 w 18"/>
                <a:gd name="T1" fmla="*/ 0 h 26"/>
                <a:gd name="T2" fmla="*/ 0 w 18"/>
                <a:gd name="T3" fmla="*/ 0 h 26"/>
                <a:gd name="T4" fmla="*/ 0 w 18"/>
                <a:gd name="T5" fmla="*/ 1 h 26"/>
                <a:gd name="T6" fmla="*/ 1 w 18"/>
                <a:gd name="T7" fmla="*/ 1 h 26"/>
                <a:gd name="T8" fmla="*/ 1 w 18"/>
                <a:gd name="T9" fmla="*/ 1 h 26"/>
                <a:gd name="T10" fmla="*/ 1 w 18"/>
                <a:gd name="T11" fmla="*/ 1 h 26"/>
                <a:gd name="T12" fmla="*/ 1 w 18"/>
                <a:gd name="T13" fmla="*/ 1 h 26"/>
                <a:gd name="T14" fmla="*/ 1 w 18"/>
                <a:gd name="T15" fmla="*/ 1 h 26"/>
                <a:gd name="T16" fmla="*/ 1 w 18"/>
                <a:gd name="T17" fmla="*/ 1 h 26"/>
                <a:gd name="T18" fmla="*/ 1 w 18"/>
                <a:gd name="T19" fmla="*/ 1 h 26"/>
                <a:gd name="T20" fmla="*/ 1 w 18"/>
                <a:gd name="T21" fmla="*/ 0 h 26"/>
                <a:gd name="T22" fmla="*/ 1 w 18"/>
                <a:gd name="T23" fmla="*/ 0 h 26"/>
                <a:gd name="T24" fmla="*/ 0 w 18"/>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6"/>
                <a:gd name="T41" fmla="*/ 18 w 1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6">
                  <a:moveTo>
                    <a:pt x="0" y="0"/>
                  </a:moveTo>
                  <a:lnTo>
                    <a:pt x="0" y="0"/>
                  </a:lnTo>
                  <a:lnTo>
                    <a:pt x="0" y="8"/>
                  </a:lnTo>
                  <a:lnTo>
                    <a:pt x="2" y="15"/>
                  </a:lnTo>
                  <a:lnTo>
                    <a:pt x="6" y="22"/>
                  </a:lnTo>
                  <a:lnTo>
                    <a:pt x="13" y="26"/>
                  </a:lnTo>
                  <a:lnTo>
                    <a:pt x="13" y="9"/>
                  </a:lnTo>
                  <a:lnTo>
                    <a:pt x="18" y="11"/>
                  </a:lnTo>
                  <a:lnTo>
                    <a:pt x="17" y="9"/>
                  </a:lnTo>
                  <a:lnTo>
                    <a:pt x="16" y="5"/>
                  </a:lnTo>
                  <a:lnTo>
                    <a:pt x="16" y="0"/>
                  </a:lnTo>
                  <a:lnTo>
                    <a:pt x="0" y="0"/>
                  </a:lnTo>
                  <a:close/>
                </a:path>
              </a:pathLst>
            </a:custGeom>
            <a:solidFill>
              <a:srgbClr val="000000"/>
            </a:solidFill>
            <a:ln w="9525">
              <a:noFill/>
              <a:round/>
            </a:ln>
          </p:spPr>
          <p:txBody>
            <a:bodyPr/>
            <a:lstStyle/>
            <a:p>
              <a:endParaRPr lang="zh-CN" altLang="en-US"/>
            </a:p>
          </p:txBody>
        </p:sp>
        <p:sp>
          <p:nvSpPr>
            <p:cNvPr id="32800" name="Freeform 1277"/>
            <p:cNvSpPr/>
            <p:nvPr/>
          </p:nvSpPr>
          <p:spPr bwMode="auto">
            <a:xfrm>
              <a:off x="4711" y="2511"/>
              <a:ext cx="9" cy="12"/>
            </a:xfrm>
            <a:custGeom>
              <a:avLst/>
              <a:gdLst>
                <a:gd name="T0" fmla="*/ 1 w 17"/>
                <a:gd name="T1" fmla="*/ 0 h 24"/>
                <a:gd name="T2" fmla="*/ 1 w 17"/>
                <a:gd name="T3" fmla="*/ 0 h 24"/>
                <a:gd name="T4" fmla="*/ 1 w 17"/>
                <a:gd name="T5" fmla="*/ 1 h 24"/>
                <a:gd name="T6" fmla="*/ 1 w 17"/>
                <a:gd name="T7" fmla="*/ 1 h 24"/>
                <a:gd name="T8" fmla="*/ 0 w 17"/>
                <a:gd name="T9" fmla="*/ 1 h 24"/>
                <a:gd name="T10" fmla="*/ 0 w 17"/>
                <a:gd name="T11" fmla="*/ 1 h 24"/>
                <a:gd name="T12" fmla="*/ 1 w 17"/>
                <a:gd name="T13" fmla="*/ 1 h 24"/>
                <a:gd name="T14" fmla="*/ 1 w 17"/>
                <a:gd name="T15" fmla="*/ 1 h 24"/>
                <a:gd name="T16" fmla="*/ 1 w 17"/>
                <a:gd name="T17" fmla="*/ 1 h 24"/>
                <a:gd name="T18" fmla="*/ 1 w 17"/>
                <a:gd name="T19" fmla="*/ 1 h 24"/>
                <a:gd name="T20" fmla="*/ 1 w 17"/>
                <a:gd name="T21" fmla="*/ 1 h 24"/>
                <a:gd name="T22" fmla="*/ 1 w 17"/>
                <a:gd name="T23" fmla="*/ 1 h 24"/>
                <a:gd name="T24" fmla="*/ 1 w 17"/>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3" y="0"/>
                  </a:moveTo>
                  <a:lnTo>
                    <a:pt x="13" y="0"/>
                  </a:lnTo>
                  <a:lnTo>
                    <a:pt x="7" y="4"/>
                  </a:lnTo>
                  <a:lnTo>
                    <a:pt x="3" y="8"/>
                  </a:lnTo>
                  <a:lnTo>
                    <a:pt x="0" y="16"/>
                  </a:lnTo>
                  <a:lnTo>
                    <a:pt x="0" y="24"/>
                  </a:lnTo>
                  <a:lnTo>
                    <a:pt x="16" y="24"/>
                  </a:lnTo>
                  <a:lnTo>
                    <a:pt x="16" y="19"/>
                  </a:lnTo>
                  <a:lnTo>
                    <a:pt x="16" y="16"/>
                  </a:lnTo>
                  <a:lnTo>
                    <a:pt x="17" y="15"/>
                  </a:lnTo>
                  <a:lnTo>
                    <a:pt x="13" y="16"/>
                  </a:lnTo>
                  <a:lnTo>
                    <a:pt x="13" y="0"/>
                  </a:lnTo>
                  <a:close/>
                </a:path>
              </a:pathLst>
            </a:custGeom>
            <a:solidFill>
              <a:srgbClr val="000000"/>
            </a:solidFill>
            <a:ln w="9525">
              <a:noFill/>
              <a:round/>
            </a:ln>
          </p:spPr>
          <p:txBody>
            <a:bodyPr/>
            <a:lstStyle/>
            <a:p>
              <a:endParaRPr lang="zh-CN" altLang="en-US"/>
            </a:p>
          </p:txBody>
        </p:sp>
        <p:sp>
          <p:nvSpPr>
            <p:cNvPr id="32801" name="Freeform 1278"/>
            <p:cNvSpPr/>
            <p:nvPr/>
          </p:nvSpPr>
          <p:spPr bwMode="auto">
            <a:xfrm>
              <a:off x="4679" y="2180"/>
              <a:ext cx="170" cy="95"/>
            </a:xfrm>
            <a:custGeom>
              <a:avLst/>
              <a:gdLst>
                <a:gd name="T0" fmla="*/ 1 w 340"/>
                <a:gd name="T1" fmla="*/ 0 h 191"/>
                <a:gd name="T2" fmla="*/ 1 w 340"/>
                <a:gd name="T3" fmla="*/ 0 h 191"/>
                <a:gd name="T4" fmla="*/ 1 w 340"/>
                <a:gd name="T5" fmla="*/ 0 h 191"/>
                <a:gd name="T6" fmla="*/ 1 w 340"/>
                <a:gd name="T7" fmla="*/ 0 h 191"/>
                <a:gd name="T8" fmla="*/ 1 w 340"/>
                <a:gd name="T9" fmla="*/ 0 h 191"/>
                <a:gd name="T10" fmla="*/ 1 w 340"/>
                <a:gd name="T11" fmla="*/ 0 h 191"/>
                <a:gd name="T12" fmla="*/ 1 w 340"/>
                <a:gd name="T13" fmla="*/ 0 h 191"/>
                <a:gd name="T14" fmla="*/ 1 w 340"/>
                <a:gd name="T15" fmla="*/ 0 h 191"/>
                <a:gd name="T16" fmla="*/ 1 w 340"/>
                <a:gd name="T17" fmla="*/ 0 h 191"/>
                <a:gd name="T18" fmla="*/ 1 w 340"/>
                <a:gd name="T19" fmla="*/ 0 h 191"/>
                <a:gd name="T20" fmla="*/ 1 w 340"/>
                <a:gd name="T21" fmla="*/ 0 h 191"/>
                <a:gd name="T22" fmla="*/ 1 w 340"/>
                <a:gd name="T23" fmla="*/ 0 h 191"/>
                <a:gd name="T24" fmla="*/ 1 w 340"/>
                <a:gd name="T25" fmla="*/ 0 h 191"/>
                <a:gd name="T26" fmla="*/ 1 w 340"/>
                <a:gd name="T27" fmla="*/ 0 h 191"/>
                <a:gd name="T28" fmla="*/ 1 w 340"/>
                <a:gd name="T29" fmla="*/ 0 h 191"/>
                <a:gd name="T30" fmla="*/ 1 w 340"/>
                <a:gd name="T31" fmla="*/ 0 h 191"/>
                <a:gd name="T32" fmla="*/ 1 w 340"/>
                <a:gd name="T33" fmla="*/ 0 h 191"/>
                <a:gd name="T34" fmla="*/ 0 w 340"/>
                <a:gd name="T35" fmla="*/ 0 h 191"/>
                <a:gd name="T36" fmla="*/ 1 w 340"/>
                <a:gd name="T37" fmla="*/ 0 h 191"/>
                <a:gd name="T38" fmla="*/ 1 w 340"/>
                <a:gd name="T39" fmla="*/ 0 h 191"/>
                <a:gd name="T40" fmla="*/ 1 w 340"/>
                <a:gd name="T41" fmla="*/ 0 h 191"/>
                <a:gd name="T42" fmla="*/ 1 w 340"/>
                <a:gd name="T43" fmla="*/ 0 h 191"/>
                <a:gd name="T44" fmla="*/ 1 w 340"/>
                <a:gd name="T45" fmla="*/ 0 h 191"/>
                <a:gd name="T46" fmla="*/ 1 w 340"/>
                <a:gd name="T47" fmla="*/ 0 h 191"/>
                <a:gd name="T48" fmla="*/ 1 w 340"/>
                <a:gd name="T49" fmla="*/ 0 h 191"/>
                <a:gd name="T50" fmla="*/ 1 w 340"/>
                <a:gd name="T51" fmla="*/ 0 h 191"/>
                <a:gd name="T52" fmla="*/ 1 w 340"/>
                <a:gd name="T53" fmla="*/ 0 h 191"/>
                <a:gd name="T54" fmla="*/ 1 w 340"/>
                <a:gd name="T55" fmla="*/ 0 h 191"/>
                <a:gd name="T56" fmla="*/ 1 w 340"/>
                <a:gd name="T57" fmla="*/ 0 h 191"/>
                <a:gd name="T58" fmla="*/ 1 w 340"/>
                <a:gd name="T59" fmla="*/ 0 h 191"/>
                <a:gd name="T60" fmla="*/ 1 w 340"/>
                <a:gd name="T61" fmla="*/ 0 h 191"/>
                <a:gd name="T62" fmla="*/ 1 w 340"/>
                <a:gd name="T63" fmla="*/ 0 h 191"/>
                <a:gd name="T64" fmla="*/ 1 w 340"/>
                <a:gd name="T65" fmla="*/ 0 h 191"/>
                <a:gd name="T66" fmla="*/ 1 w 340"/>
                <a:gd name="T67" fmla="*/ 0 h 191"/>
                <a:gd name="T68" fmla="*/ 1 w 340"/>
                <a:gd name="T69" fmla="*/ 0 h 191"/>
                <a:gd name="T70" fmla="*/ 1 w 340"/>
                <a:gd name="T71" fmla="*/ 0 h 191"/>
                <a:gd name="T72" fmla="*/ 1 w 340"/>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191"/>
                <a:gd name="T113" fmla="*/ 340 w 340"/>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191">
                  <a:moveTo>
                    <a:pt x="335" y="0"/>
                  </a:moveTo>
                  <a:lnTo>
                    <a:pt x="337" y="0"/>
                  </a:lnTo>
                  <a:lnTo>
                    <a:pt x="317" y="1"/>
                  </a:lnTo>
                  <a:lnTo>
                    <a:pt x="298" y="3"/>
                  </a:lnTo>
                  <a:lnTo>
                    <a:pt x="277" y="3"/>
                  </a:lnTo>
                  <a:lnTo>
                    <a:pt x="252" y="4"/>
                  </a:lnTo>
                  <a:lnTo>
                    <a:pt x="229" y="5"/>
                  </a:lnTo>
                  <a:lnTo>
                    <a:pt x="205" y="8"/>
                  </a:lnTo>
                  <a:lnTo>
                    <a:pt x="179" y="11"/>
                  </a:lnTo>
                  <a:lnTo>
                    <a:pt x="154" y="17"/>
                  </a:lnTo>
                  <a:lnTo>
                    <a:pt x="129" y="25"/>
                  </a:lnTo>
                  <a:lnTo>
                    <a:pt x="105" y="35"/>
                  </a:lnTo>
                  <a:lnTo>
                    <a:pt x="82" y="51"/>
                  </a:lnTo>
                  <a:lnTo>
                    <a:pt x="62" y="68"/>
                  </a:lnTo>
                  <a:lnTo>
                    <a:pt x="41" y="89"/>
                  </a:lnTo>
                  <a:lnTo>
                    <a:pt x="25" y="115"/>
                  </a:lnTo>
                  <a:lnTo>
                    <a:pt x="12" y="146"/>
                  </a:lnTo>
                  <a:lnTo>
                    <a:pt x="0" y="183"/>
                  </a:lnTo>
                  <a:lnTo>
                    <a:pt x="36" y="191"/>
                  </a:lnTo>
                  <a:lnTo>
                    <a:pt x="45" y="160"/>
                  </a:lnTo>
                  <a:lnTo>
                    <a:pt x="55" y="134"/>
                  </a:lnTo>
                  <a:lnTo>
                    <a:pt x="69" y="113"/>
                  </a:lnTo>
                  <a:lnTo>
                    <a:pt x="85" y="95"/>
                  </a:lnTo>
                  <a:lnTo>
                    <a:pt x="103" y="81"/>
                  </a:lnTo>
                  <a:lnTo>
                    <a:pt x="120" y="70"/>
                  </a:lnTo>
                  <a:lnTo>
                    <a:pt x="142" y="60"/>
                  </a:lnTo>
                  <a:lnTo>
                    <a:pt x="164" y="52"/>
                  </a:lnTo>
                  <a:lnTo>
                    <a:pt x="184" y="48"/>
                  </a:lnTo>
                  <a:lnTo>
                    <a:pt x="207" y="46"/>
                  </a:lnTo>
                  <a:lnTo>
                    <a:pt x="232" y="43"/>
                  </a:lnTo>
                  <a:lnTo>
                    <a:pt x="255" y="42"/>
                  </a:lnTo>
                  <a:lnTo>
                    <a:pt x="277" y="40"/>
                  </a:lnTo>
                  <a:lnTo>
                    <a:pt x="298" y="40"/>
                  </a:lnTo>
                  <a:lnTo>
                    <a:pt x="320" y="39"/>
                  </a:lnTo>
                  <a:lnTo>
                    <a:pt x="339" y="38"/>
                  </a:lnTo>
                  <a:lnTo>
                    <a:pt x="340" y="38"/>
                  </a:lnTo>
                  <a:lnTo>
                    <a:pt x="335" y="0"/>
                  </a:lnTo>
                  <a:close/>
                </a:path>
              </a:pathLst>
            </a:custGeom>
            <a:solidFill>
              <a:srgbClr val="CCCCCC"/>
            </a:solidFill>
            <a:ln w="9525">
              <a:noFill/>
              <a:round/>
            </a:ln>
          </p:spPr>
          <p:txBody>
            <a:bodyPr/>
            <a:lstStyle/>
            <a:p>
              <a:endParaRPr lang="zh-CN" altLang="en-US"/>
            </a:p>
          </p:txBody>
        </p:sp>
        <p:sp>
          <p:nvSpPr>
            <p:cNvPr id="32802" name="Freeform 1279"/>
            <p:cNvSpPr/>
            <p:nvPr/>
          </p:nvSpPr>
          <p:spPr bwMode="auto">
            <a:xfrm>
              <a:off x="4846" y="1924"/>
              <a:ext cx="241" cy="275"/>
            </a:xfrm>
            <a:custGeom>
              <a:avLst/>
              <a:gdLst>
                <a:gd name="T0" fmla="*/ 0 w 483"/>
                <a:gd name="T1" fmla="*/ 1 h 550"/>
                <a:gd name="T2" fmla="*/ 0 w 483"/>
                <a:gd name="T3" fmla="*/ 1 h 550"/>
                <a:gd name="T4" fmla="*/ 0 w 483"/>
                <a:gd name="T5" fmla="*/ 1 h 550"/>
                <a:gd name="T6" fmla="*/ 0 w 483"/>
                <a:gd name="T7" fmla="*/ 1 h 550"/>
                <a:gd name="T8" fmla="*/ 0 w 483"/>
                <a:gd name="T9" fmla="*/ 1 h 550"/>
                <a:gd name="T10" fmla="*/ 0 w 483"/>
                <a:gd name="T11" fmla="*/ 1 h 550"/>
                <a:gd name="T12" fmla="*/ 0 w 483"/>
                <a:gd name="T13" fmla="*/ 1 h 550"/>
                <a:gd name="T14" fmla="*/ 0 w 483"/>
                <a:gd name="T15" fmla="*/ 1 h 550"/>
                <a:gd name="T16" fmla="*/ 0 w 483"/>
                <a:gd name="T17" fmla="*/ 1 h 550"/>
                <a:gd name="T18" fmla="*/ 0 w 483"/>
                <a:gd name="T19" fmla="*/ 1 h 550"/>
                <a:gd name="T20" fmla="*/ 0 w 483"/>
                <a:gd name="T21" fmla="*/ 1 h 550"/>
                <a:gd name="T22" fmla="*/ 0 w 483"/>
                <a:gd name="T23" fmla="*/ 1 h 550"/>
                <a:gd name="T24" fmla="*/ 0 w 483"/>
                <a:gd name="T25" fmla="*/ 1 h 550"/>
                <a:gd name="T26" fmla="*/ 0 w 483"/>
                <a:gd name="T27" fmla="*/ 1 h 550"/>
                <a:gd name="T28" fmla="*/ 0 w 483"/>
                <a:gd name="T29" fmla="*/ 1 h 550"/>
                <a:gd name="T30" fmla="*/ 0 w 483"/>
                <a:gd name="T31" fmla="*/ 1 h 550"/>
                <a:gd name="T32" fmla="*/ 0 w 483"/>
                <a:gd name="T33" fmla="*/ 1 h 550"/>
                <a:gd name="T34" fmla="*/ 0 w 483"/>
                <a:gd name="T35" fmla="*/ 1 h 550"/>
                <a:gd name="T36" fmla="*/ 0 w 483"/>
                <a:gd name="T37" fmla="*/ 1 h 550"/>
                <a:gd name="T38" fmla="*/ 0 w 483"/>
                <a:gd name="T39" fmla="*/ 1 h 550"/>
                <a:gd name="T40" fmla="*/ 0 w 483"/>
                <a:gd name="T41" fmla="*/ 1 h 550"/>
                <a:gd name="T42" fmla="*/ 0 w 483"/>
                <a:gd name="T43" fmla="*/ 1 h 550"/>
                <a:gd name="T44" fmla="*/ 0 w 483"/>
                <a:gd name="T45" fmla="*/ 1 h 550"/>
                <a:gd name="T46" fmla="*/ 0 w 483"/>
                <a:gd name="T47" fmla="*/ 1 h 550"/>
                <a:gd name="T48" fmla="*/ 0 w 483"/>
                <a:gd name="T49" fmla="*/ 1 h 550"/>
                <a:gd name="T50" fmla="*/ 0 w 483"/>
                <a:gd name="T51" fmla="*/ 1 h 550"/>
                <a:gd name="T52" fmla="*/ 0 w 483"/>
                <a:gd name="T53" fmla="*/ 1 h 550"/>
                <a:gd name="T54" fmla="*/ 0 w 483"/>
                <a:gd name="T55" fmla="*/ 1 h 550"/>
                <a:gd name="T56" fmla="*/ 0 w 483"/>
                <a:gd name="T57" fmla="*/ 1 h 550"/>
                <a:gd name="T58" fmla="*/ 0 w 483"/>
                <a:gd name="T59" fmla="*/ 1 h 550"/>
                <a:gd name="T60" fmla="*/ 0 w 483"/>
                <a:gd name="T61" fmla="*/ 1 h 550"/>
                <a:gd name="T62" fmla="*/ 0 w 483"/>
                <a:gd name="T63" fmla="*/ 1 h 550"/>
                <a:gd name="T64" fmla="*/ 0 w 483"/>
                <a:gd name="T65" fmla="*/ 1 h 550"/>
                <a:gd name="T66" fmla="*/ 0 w 483"/>
                <a:gd name="T67" fmla="*/ 1 h 550"/>
                <a:gd name="T68" fmla="*/ 0 w 483"/>
                <a:gd name="T69" fmla="*/ 0 h 550"/>
                <a:gd name="T70" fmla="*/ 0 w 483"/>
                <a:gd name="T71" fmla="*/ 0 h 550"/>
                <a:gd name="T72" fmla="*/ 0 w 483"/>
                <a:gd name="T73" fmla="*/ 1 h 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3"/>
                <a:gd name="T112" fmla="*/ 0 h 550"/>
                <a:gd name="T113" fmla="*/ 483 w 483"/>
                <a:gd name="T114" fmla="*/ 550 h 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3" h="550">
                  <a:moveTo>
                    <a:pt x="444" y="6"/>
                  </a:moveTo>
                  <a:lnTo>
                    <a:pt x="444" y="6"/>
                  </a:lnTo>
                  <a:lnTo>
                    <a:pt x="447" y="72"/>
                  </a:lnTo>
                  <a:lnTo>
                    <a:pt x="440" y="132"/>
                  </a:lnTo>
                  <a:lnTo>
                    <a:pt x="428" y="186"/>
                  </a:lnTo>
                  <a:lnTo>
                    <a:pt x="406" y="235"/>
                  </a:lnTo>
                  <a:lnTo>
                    <a:pt x="379" y="281"/>
                  </a:lnTo>
                  <a:lnTo>
                    <a:pt x="348" y="323"/>
                  </a:lnTo>
                  <a:lnTo>
                    <a:pt x="312" y="359"/>
                  </a:lnTo>
                  <a:lnTo>
                    <a:pt x="274" y="391"/>
                  </a:lnTo>
                  <a:lnTo>
                    <a:pt x="234" y="418"/>
                  </a:lnTo>
                  <a:lnTo>
                    <a:pt x="194" y="444"/>
                  </a:lnTo>
                  <a:lnTo>
                    <a:pt x="153" y="462"/>
                  </a:lnTo>
                  <a:lnTo>
                    <a:pt x="114" y="480"/>
                  </a:lnTo>
                  <a:lnTo>
                    <a:pt x="80" y="493"/>
                  </a:lnTo>
                  <a:lnTo>
                    <a:pt x="48" y="501"/>
                  </a:lnTo>
                  <a:lnTo>
                    <a:pt x="21" y="508"/>
                  </a:lnTo>
                  <a:lnTo>
                    <a:pt x="0" y="512"/>
                  </a:lnTo>
                  <a:lnTo>
                    <a:pt x="5" y="550"/>
                  </a:lnTo>
                  <a:lnTo>
                    <a:pt x="28" y="546"/>
                  </a:lnTo>
                  <a:lnTo>
                    <a:pt x="55" y="539"/>
                  </a:lnTo>
                  <a:lnTo>
                    <a:pt x="90" y="528"/>
                  </a:lnTo>
                  <a:lnTo>
                    <a:pt x="127" y="515"/>
                  </a:lnTo>
                  <a:lnTo>
                    <a:pt x="168" y="497"/>
                  </a:lnTo>
                  <a:lnTo>
                    <a:pt x="209" y="476"/>
                  </a:lnTo>
                  <a:lnTo>
                    <a:pt x="252" y="450"/>
                  </a:lnTo>
                  <a:lnTo>
                    <a:pt x="295" y="421"/>
                  </a:lnTo>
                  <a:lnTo>
                    <a:pt x="335" y="386"/>
                  </a:lnTo>
                  <a:lnTo>
                    <a:pt x="374" y="347"/>
                  </a:lnTo>
                  <a:lnTo>
                    <a:pt x="407" y="303"/>
                  </a:lnTo>
                  <a:lnTo>
                    <a:pt x="437" y="254"/>
                  </a:lnTo>
                  <a:lnTo>
                    <a:pt x="461" y="199"/>
                  </a:lnTo>
                  <a:lnTo>
                    <a:pt x="476" y="137"/>
                  </a:lnTo>
                  <a:lnTo>
                    <a:pt x="483" y="72"/>
                  </a:lnTo>
                  <a:lnTo>
                    <a:pt x="480" y="0"/>
                  </a:lnTo>
                  <a:lnTo>
                    <a:pt x="444" y="6"/>
                  </a:lnTo>
                  <a:close/>
                </a:path>
              </a:pathLst>
            </a:custGeom>
            <a:solidFill>
              <a:srgbClr val="CCCCCC"/>
            </a:solidFill>
            <a:ln w="9525">
              <a:noFill/>
              <a:round/>
            </a:ln>
          </p:spPr>
          <p:txBody>
            <a:bodyPr/>
            <a:lstStyle/>
            <a:p>
              <a:endParaRPr lang="zh-CN" altLang="en-US"/>
            </a:p>
          </p:txBody>
        </p:sp>
        <p:sp>
          <p:nvSpPr>
            <p:cNvPr id="32803" name="Freeform 1280"/>
            <p:cNvSpPr/>
            <p:nvPr/>
          </p:nvSpPr>
          <p:spPr bwMode="auto">
            <a:xfrm>
              <a:off x="5063" y="1615"/>
              <a:ext cx="84" cy="312"/>
            </a:xfrm>
            <a:custGeom>
              <a:avLst/>
              <a:gdLst>
                <a:gd name="T0" fmla="*/ 0 w 169"/>
                <a:gd name="T1" fmla="*/ 0 h 623"/>
                <a:gd name="T2" fmla="*/ 0 w 169"/>
                <a:gd name="T3" fmla="*/ 1 h 623"/>
                <a:gd name="T4" fmla="*/ 0 w 169"/>
                <a:gd name="T5" fmla="*/ 1 h 623"/>
                <a:gd name="T6" fmla="*/ 0 w 169"/>
                <a:gd name="T7" fmla="*/ 1 h 623"/>
                <a:gd name="T8" fmla="*/ 0 w 169"/>
                <a:gd name="T9" fmla="*/ 1 h 623"/>
                <a:gd name="T10" fmla="*/ 0 w 169"/>
                <a:gd name="T11" fmla="*/ 1 h 623"/>
                <a:gd name="T12" fmla="*/ 0 w 169"/>
                <a:gd name="T13" fmla="*/ 1 h 623"/>
                <a:gd name="T14" fmla="*/ 0 w 169"/>
                <a:gd name="T15" fmla="*/ 1 h 623"/>
                <a:gd name="T16" fmla="*/ 0 w 169"/>
                <a:gd name="T17" fmla="*/ 1 h 623"/>
                <a:gd name="T18" fmla="*/ 0 w 169"/>
                <a:gd name="T19" fmla="*/ 1 h 623"/>
                <a:gd name="T20" fmla="*/ 0 w 169"/>
                <a:gd name="T21" fmla="*/ 1 h 623"/>
                <a:gd name="T22" fmla="*/ 0 w 169"/>
                <a:gd name="T23" fmla="*/ 1 h 623"/>
                <a:gd name="T24" fmla="*/ 0 w 169"/>
                <a:gd name="T25" fmla="*/ 1 h 623"/>
                <a:gd name="T26" fmla="*/ 0 w 169"/>
                <a:gd name="T27" fmla="*/ 1 h 623"/>
                <a:gd name="T28" fmla="*/ 0 w 169"/>
                <a:gd name="T29" fmla="*/ 1 h 623"/>
                <a:gd name="T30" fmla="*/ 0 w 169"/>
                <a:gd name="T31" fmla="*/ 2 h 623"/>
                <a:gd name="T32" fmla="*/ 0 w 169"/>
                <a:gd name="T33" fmla="*/ 2 h 623"/>
                <a:gd name="T34" fmla="*/ 0 w 169"/>
                <a:gd name="T35" fmla="*/ 2 h 623"/>
                <a:gd name="T36" fmla="*/ 0 w 169"/>
                <a:gd name="T37" fmla="*/ 2 h 623"/>
                <a:gd name="T38" fmla="*/ 0 w 169"/>
                <a:gd name="T39" fmla="*/ 1 h 623"/>
                <a:gd name="T40" fmla="*/ 0 w 169"/>
                <a:gd name="T41" fmla="*/ 1 h 623"/>
                <a:gd name="T42" fmla="*/ 0 w 169"/>
                <a:gd name="T43" fmla="*/ 1 h 623"/>
                <a:gd name="T44" fmla="*/ 0 w 169"/>
                <a:gd name="T45" fmla="*/ 1 h 623"/>
                <a:gd name="T46" fmla="*/ 0 w 169"/>
                <a:gd name="T47" fmla="*/ 1 h 623"/>
                <a:gd name="T48" fmla="*/ 0 w 169"/>
                <a:gd name="T49" fmla="*/ 1 h 623"/>
                <a:gd name="T50" fmla="*/ 0 w 169"/>
                <a:gd name="T51" fmla="*/ 1 h 623"/>
                <a:gd name="T52" fmla="*/ 0 w 169"/>
                <a:gd name="T53" fmla="*/ 1 h 623"/>
                <a:gd name="T54" fmla="*/ 0 w 169"/>
                <a:gd name="T55" fmla="*/ 1 h 623"/>
                <a:gd name="T56" fmla="*/ 0 w 169"/>
                <a:gd name="T57" fmla="*/ 1 h 623"/>
                <a:gd name="T58" fmla="*/ 0 w 169"/>
                <a:gd name="T59" fmla="*/ 1 h 623"/>
                <a:gd name="T60" fmla="*/ 0 w 169"/>
                <a:gd name="T61" fmla="*/ 1 h 623"/>
                <a:gd name="T62" fmla="*/ 0 w 169"/>
                <a:gd name="T63" fmla="*/ 1 h 623"/>
                <a:gd name="T64" fmla="*/ 0 w 169"/>
                <a:gd name="T65" fmla="*/ 1 h 623"/>
                <a:gd name="T66" fmla="*/ 0 w 169"/>
                <a:gd name="T67" fmla="*/ 1 h 623"/>
                <a:gd name="T68" fmla="*/ 0 w 169"/>
                <a:gd name="T69" fmla="*/ 0 h 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9"/>
                <a:gd name="T106" fmla="*/ 0 h 623"/>
                <a:gd name="T107" fmla="*/ 169 w 169"/>
                <a:gd name="T108" fmla="*/ 623 h 6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9" h="623">
                  <a:moveTo>
                    <a:pt x="143" y="0"/>
                  </a:moveTo>
                  <a:lnTo>
                    <a:pt x="130" y="15"/>
                  </a:lnTo>
                  <a:lnTo>
                    <a:pt x="116" y="31"/>
                  </a:lnTo>
                  <a:lnTo>
                    <a:pt x="102" y="51"/>
                  </a:lnTo>
                  <a:lnTo>
                    <a:pt x="88" y="74"/>
                  </a:lnTo>
                  <a:lnTo>
                    <a:pt x="74" y="98"/>
                  </a:lnTo>
                  <a:lnTo>
                    <a:pt x="59" y="126"/>
                  </a:lnTo>
                  <a:lnTo>
                    <a:pt x="47" y="158"/>
                  </a:lnTo>
                  <a:lnTo>
                    <a:pt x="36" y="193"/>
                  </a:lnTo>
                  <a:lnTo>
                    <a:pt x="23" y="232"/>
                  </a:lnTo>
                  <a:lnTo>
                    <a:pt x="15" y="274"/>
                  </a:lnTo>
                  <a:lnTo>
                    <a:pt x="8" y="321"/>
                  </a:lnTo>
                  <a:lnTo>
                    <a:pt x="3" y="372"/>
                  </a:lnTo>
                  <a:lnTo>
                    <a:pt x="0" y="428"/>
                  </a:lnTo>
                  <a:lnTo>
                    <a:pt x="0" y="487"/>
                  </a:lnTo>
                  <a:lnTo>
                    <a:pt x="4" y="553"/>
                  </a:lnTo>
                  <a:lnTo>
                    <a:pt x="10" y="623"/>
                  </a:lnTo>
                  <a:lnTo>
                    <a:pt x="46" y="617"/>
                  </a:lnTo>
                  <a:lnTo>
                    <a:pt x="40" y="550"/>
                  </a:lnTo>
                  <a:lnTo>
                    <a:pt x="36" y="487"/>
                  </a:lnTo>
                  <a:lnTo>
                    <a:pt x="36" y="428"/>
                  </a:lnTo>
                  <a:lnTo>
                    <a:pt x="38" y="374"/>
                  </a:lnTo>
                  <a:lnTo>
                    <a:pt x="43" y="326"/>
                  </a:lnTo>
                  <a:lnTo>
                    <a:pt x="51" y="282"/>
                  </a:lnTo>
                  <a:lnTo>
                    <a:pt x="59" y="240"/>
                  </a:lnTo>
                  <a:lnTo>
                    <a:pt x="69" y="204"/>
                  </a:lnTo>
                  <a:lnTo>
                    <a:pt x="81" y="172"/>
                  </a:lnTo>
                  <a:lnTo>
                    <a:pt x="92" y="142"/>
                  </a:lnTo>
                  <a:lnTo>
                    <a:pt x="105" y="117"/>
                  </a:lnTo>
                  <a:lnTo>
                    <a:pt x="119" y="92"/>
                  </a:lnTo>
                  <a:lnTo>
                    <a:pt x="130" y="72"/>
                  </a:lnTo>
                  <a:lnTo>
                    <a:pt x="145" y="55"/>
                  </a:lnTo>
                  <a:lnTo>
                    <a:pt x="156" y="39"/>
                  </a:lnTo>
                  <a:lnTo>
                    <a:pt x="169" y="27"/>
                  </a:lnTo>
                  <a:lnTo>
                    <a:pt x="143" y="0"/>
                  </a:lnTo>
                  <a:close/>
                </a:path>
              </a:pathLst>
            </a:custGeom>
            <a:solidFill>
              <a:srgbClr val="CCCCCC"/>
            </a:solidFill>
            <a:ln w="9525">
              <a:noFill/>
              <a:round/>
            </a:ln>
          </p:spPr>
          <p:txBody>
            <a:bodyPr/>
            <a:lstStyle/>
            <a:p>
              <a:endParaRPr lang="zh-CN" altLang="en-US"/>
            </a:p>
          </p:txBody>
        </p:sp>
        <p:sp>
          <p:nvSpPr>
            <p:cNvPr id="32804" name="Freeform 1281"/>
            <p:cNvSpPr/>
            <p:nvPr/>
          </p:nvSpPr>
          <p:spPr bwMode="auto">
            <a:xfrm>
              <a:off x="4710" y="2154"/>
              <a:ext cx="107" cy="161"/>
            </a:xfrm>
            <a:custGeom>
              <a:avLst/>
              <a:gdLst>
                <a:gd name="T0" fmla="*/ 1 w 214"/>
                <a:gd name="T1" fmla="*/ 1 h 322"/>
                <a:gd name="T2" fmla="*/ 1 w 214"/>
                <a:gd name="T3" fmla="*/ 1 h 322"/>
                <a:gd name="T4" fmla="*/ 1 w 214"/>
                <a:gd name="T5" fmla="*/ 1 h 322"/>
                <a:gd name="T6" fmla="*/ 1 w 214"/>
                <a:gd name="T7" fmla="*/ 1 h 322"/>
                <a:gd name="T8" fmla="*/ 1 w 214"/>
                <a:gd name="T9" fmla="*/ 1 h 322"/>
                <a:gd name="T10" fmla="*/ 1 w 214"/>
                <a:gd name="T11" fmla="*/ 1 h 322"/>
                <a:gd name="T12" fmla="*/ 1 w 214"/>
                <a:gd name="T13" fmla="*/ 1 h 322"/>
                <a:gd name="T14" fmla="*/ 1 w 214"/>
                <a:gd name="T15" fmla="*/ 1 h 322"/>
                <a:gd name="T16" fmla="*/ 1 w 214"/>
                <a:gd name="T17" fmla="*/ 1 h 322"/>
                <a:gd name="T18" fmla="*/ 1 w 214"/>
                <a:gd name="T19" fmla="*/ 1 h 322"/>
                <a:gd name="T20" fmla="*/ 1 w 214"/>
                <a:gd name="T21" fmla="*/ 1 h 322"/>
                <a:gd name="T22" fmla="*/ 1 w 214"/>
                <a:gd name="T23" fmla="*/ 1 h 322"/>
                <a:gd name="T24" fmla="*/ 1 w 214"/>
                <a:gd name="T25" fmla="*/ 1 h 322"/>
                <a:gd name="T26" fmla="*/ 1 w 214"/>
                <a:gd name="T27" fmla="*/ 1 h 322"/>
                <a:gd name="T28" fmla="*/ 1 w 214"/>
                <a:gd name="T29" fmla="*/ 1 h 322"/>
                <a:gd name="T30" fmla="*/ 1 w 214"/>
                <a:gd name="T31" fmla="*/ 1 h 322"/>
                <a:gd name="T32" fmla="*/ 1 w 214"/>
                <a:gd name="T33" fmla="*/ 1 h 322"/>
                <a:gd name="T34" fmla="*/ 0 w 214"/>
                <a:gd name="T35" fmla="*/ 1 h 322"/>
                <a:gd name="T36" fmla="*/ 1 w 214"/>
                <a:gd name="T37" fmla="*/ 1 h 322"/>
                <a:gd name="T38" fmla="*/ 1 w 214"/>
                <a:gd name="T39" fmla="*/ 1 h 322"/>
                <a:gd name="T40" fmla="*/ 1 w 214"/>
                <a:gd name="T41" fmla="*/ 1 h 322"/>
                <a:gd name="T42" fmla="*/ 1 w 214"/>
                <a:gd name="T43" fmla="*/ 1 h 322"/>
                <a:gd name="T44" fmla="*/ 1 w 214"/>
                <a:gd name="T45" fmla="*/ 1 h 322"/>
                <a:gd name="T46" fmla="*/ 1 w 214"/>
                <a:gd name="T47" fmla="*/ 1 h 322"/>
                <a:gd name="T48" fmla="*/ 1 w 214"/>
                <a:gd name="T49" fmla="*/ 1 h 322"/>
                <a:gd name="T50" fmla="*/ 1 w 214"/>
                <a:gd name="T51" fmla="*/ 1 h 322"/>
                <a:gd name="T52" fmla="*/ 1 w 214"/>
                <a:gd name="T53" fmla="*/ 1 h 322"/>
                <a:gd name="T54" fmla="*/ 1 w 214"/>
                <a:gd name="T55" fmla="*/ 1 h 322"/>
                <a:gd name="T56" fmla="*/ 1 w 214"/>
                <a:gd name="T57" fmla="*/ 1 h 322"/>
                <a:gd name="T58" fmla="*/ 1 w 214"/>
                <a:gd name="T59" fmla="*/ 1 h 322"/>
                <a:gd name="T60" fmla="*/ 1 w 214"/>
                <a:gd name="T61" fmla="*/ 1 h 322"/>
                <a:gd name="T62" fmla="*/ 1 w 214"/>
                <a:gd name="T63" fmla="*/ 1 h 322"/>
                <a:gd name="T64" fmla="*/ 1 w 214"/>
                <a:gd name="T65" fmla="*/ 1 h 322"/>
                <a:gd name="T66" fmla="*/ 1 w 214"/>
                <a:gd name="T67" fmla="*/ 1 h 322"/>
                <a:gd name="T68" fmla="*/ 1 w 214"/>
                <a:gd name="T69" fmla="*/ 0 h 322"/>
                <a:gd name="T70" fmla="*/ 1 w 214"/>
                <a:gd name="T71" fmla="*/ 0 h 322"/>
                <a:gd name="T72" fmla="*/ 1 w 214"/>
                <a:gd name="T73" fmla="*/ 1 h 3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322"/>
                <a:gd name="T113" fmla="*/ 214 w 214"/>
                <a:gd name="T114" fmla="*/ 322 h 3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322">
                  <a:moveTo>
                    <a:pt x="161" y="5"/>
                  </a:moveTo>
                  <a:lnTo>
                    <a:pt x="161" y="5"/>
                  </a:lnTo>
                  <a:lnTo>
                    <a:pt x="170" y="63"/>
                  </a:lnTo>
                  <a:lnTo>
                    <a:pt x="175" y="110"/>
                  </a:lnTo>
                  <a:lnTo>
                    <a:pt x="178" y="147"/>
                  </a:lnTo>
                  <a:lnTo>
                    <a:pt x="178" y="177"/>
                  </a:lnTo>
                  <a:lnTo>
                    <a:pt x="175" y="198"/>
                  </a:lnTo>
                  <a:lnTo>
                    <a:pt x="171" y="212"/>
                  </a:lnTo>
                  <a:lnTo>
                    <a:pt x="165" y="221"/>
                  </a:lnTo>
                  <a:lnTo>
                    <a:pt x="160" y="228"/>
                  </a:lnTo>
                  <a:lnTo>
                    <a:pt x="151" y="232"/>
                  </a:lnTo>
                  <a:lnTo>
                    <a:pt x="137" y="237"/>
                  </a:lnTo>
                  <a:lnTo>
                    <a:pt x="121" y="240"/>
                  </a:lnTo>
                  <a:lnTo>
                    <a:pt x="102" y="244"/>
                  </a:lnTo>
                  <a:lnTo>
                    <a:pt x="79" y="252"/>
                  </a:lnTo>
                  <a:lnTo>
                    <a:pt x="55" y="260"/>
                  </a:lnTo>
                  <a:lnTo>
                    <a:pt x="29" y="274"/>
                  </a:lnTo>
                  <a:lnTo>
                    <a:pt x="0" y="290"/>
                  </a:lnTo>
                  <a:lnTo>
                    <a:pt x="20" y="322"/>
                  </a:lnTo>
                  <a:lnTo>
                    <a:pt x="45" y="306"/>
                  </a:lnTo>
                  <a:lnTo>
                    <a:pt x="68" y="295"/>
                  </a:lnTo>
                  <a:lnTo>
                    <a:pt x="89" y="287"/>
                  </a:lnTo>
                  <a:lnTo>
                    <a:pt x="110" y="282"/>
                  </a:lnTo>
                  <a:lnTo>
                    <a:pt x="129" y="278"/>
                  </a:lnTo>
                  <a:lnTo>
                    <a:pt x="147" y="272"/>
                  </a:lnTo>
                  <a:lnTo>
                    <a:pt x="164" y="267"/>
                  </a:lnTo>
                  <a:lnTo>
                    <a:pt x="180" y="257"/>
                  </a:lnTo>
                  <a:lnTo>
                    <a:pt x="193" y="245"/>
                  </a:lnTo>
                  <a:lnTo>
                    <a:pt x="205" y="228"/>
                  </a:lnTo>
                  <a:lnTo>
                    <a:pt x="211" y="206"/>
                  </a:lnTo>
                  <a:lnTo>
                    <a:pt x="214" y="180"/>
                  </a:lnTo>
                  <a:lnTo>
                    <a:pt x="214" y="147"/>
                  </a:lnTo>
                  <a:lnTo>
                    <a:pt x="211" y="107"/>
                  </a:lnTo>
                  <a:lnTo>
                    <a:pt x="206" y="57"/>
                  </a:lnTo>
                  <a:lnTo>
                    <a:pt x="197" y="0"/>
                  </a:lnTo>
                  <a:lnTo>
                    <a:pt x="161" y="5"/>
                  </a:lnTo>
                  <a:close/>
                </a:path>
              </a:pathLst>
            </a:custGeom>
            <a:solidFill>
              <a:srgbClr val="CCCCCC"/>
            </a:solidFill>
            <a:ln w="9525">
              <a:noFill/>
              <a:round/>
            </a:ln>
          </p:spPr>
          <p:txBody>
            <a:bodyPr/>
            <a:lstStyle/>
            <a:p>
              <a:endParaRPr lang="zh-CN" altLang="en-US"/>
            </a:p>
          </p:txBody>
        </p:sp>
        <p:sp>
          <p:nvSpPr>
            <p:cNvPr id="32805" name="Freeform 1282"/>
            <p:cNvSpPr/>
            <p:nvPr/>
          </p:nvSpPr>
          <p:spPr bwMode="auto">
            <a:xfrm>
              <a:off x="4744" y="1807"/>
              <a:ext cx="64" cy="349"/>
            </a:xfrm>
            <a:custGeom>
              <a:avLst/>
              <a:gdLst>
                <a:gd name="T0" fmla="*/ 0 w 129"/>
                <a:gd name="T1" fmla="*/ 0 h 698"/>
                <a:gd name="T2" fmla="*/ 0 w 129"/>
                <a:gd name="T3" fmla="*/ 0 h 698"/>
                <a:gd name="T4" fmla="*/ 0 w 129"/>
                <a:gd name="T5" fmla="*/ 1 h 698"/>
                <a:gd name="T6" fmla="*/ 0 w 129"/>
                <a:gd name="T7" fmla="*/ 1 h 698"/>
                <a:gd name="T8" fmla="*/ 0 w 129"/>
                <a:gd name="T9" fmla="*/ 1 h 698"/>
                <a:gd name="T10" fmla="*/ 0 w 129"/>
                <a:gd name="T11" fmla="*/ 1 h 698"/>
                <a:gd name="T12" fmla="*/ 0 w 129"/>
                <a:gd name="T13" fmla="*/ 1 h 698"/>
                <a:gd name="T14" fmla="*/ 0 w 129"/>
                <a:gd name="T15" fmla="*/ 1 h 698"/>
                <a:gd name="T16" fmla="*/ 0 w 129"/>
                <a:gd name="T17" fmla="*/ 1 h 698"/>
                <a:gd name="T18" fmla="*/ 0 w 129"/>
                <a:gd name="T19" fmla="*/ 1 h 698"/>
                <a:gd name="T20" fmla="*/ 0 w 129"/>
                <a:gd name="T21" fmla="*/ 1 h 698"/>
                <a:gd name="T22" fmla="*/ 0 w 129"/>
                <a:gd name="T23" fmla="*/ 1 h 698"/>
                <a:gd name="T24" fmla="*/ 0 w 129"/>
                <a:gd name="T25" fmla="*/ 1 h 698"/>
                <a:gd name="T26" fmla="*/ 0 w 129"/>
                <a:gd name="T27" fmla="*/ 1 h 698"/>
                <a:gd name="T28" fmla="*/ 0 w 129"/>
                <a:gd name="T29" fmla="*/ 1 h 698"/>
                <a:gd name="T30" fmla="*/ 0 w 129"/>
                <a:gd name="T31" fmla="*/ 1 h 698"/>
                <a:gd name="T32" fmla="*/ 0 w 129"/>
                <a:gd name="T33" fmla="*/ 1 h 698"/>
                <a:gd name="T34" fmla="*/ 0 w 129"/>
                <a:gd name="T35" fmla="*/ 1 h 698"/>
                <a:gd name="T36" fmla="*/ 0 w 129"/>
                <a:gd name="T37" fmla="*/ 1 h 698"/>
                <a:gd name="T38" fmla="*/ 0 w 129"/>
                <a:gd name="T39" fmla="*/ 1 h 698"/>
                <a:gd name="T40" fmla="*/ 0 w 129"/>
                <a:gd name="T41" fmla="*/ 1 h 698"/>
                <a:gd name="T42" fmla="*/ 0 w 129"/>
                <a:gd name="T43" fmla="*/ 1 h 698"/>
                <a:gd name="T44" fmla="*/ 0 w 129"/>
                <a:gd name="T45" fmla="*/ 1 h 698"/>
                <a:gd name="T46" fmla="*/ 0 w 129"/>
                <a:gd name="T47" fmla="*/ 1 h 698"/>
                <a:gd name="T48" fmla="*/ 0 w 129"/>
                <a:gd name="T49" fmla="*/ 1 h 698"/>
                <a:gd name="T50" fmla="*/ 0 w 129"/>
                <a:gd name="T51" fmla="*/ 1 h 698"/>
                <a:gd name="T52" fmla="*/ 0 w 129"/>
                <a:gd name="T53" fmla="*/ 1 h 698"/>
                <a:gd name="T54" fmla="*/ 0 w 129"/>
                <a:gd name="T55" fmla="*/ 1 h 698"/>
                <a:gd name="T56" fmla="*/ 0 w 129"/>
                <a:gd name="T57" fmla="*/ 1 h 698"/>
                <a:gd name="T58" fmla="*/ 0 w 129"/>
                <a:gd name="T59" fmla="*/ 1 h 698"/>
                <a:gd name="T60" fmla="*/ 0 w 129"/>
                <a:gd name="T61" fmla="*/ 1 h 698"/>
                <a:gd name="T62" fmla="*/ 0 w 129"/>
                <a:gd name="T63" fmla="*/ 1 h 698"/>
                <a:gd name="T64" fmla="*/ 0 w 129"/>
                <a:gd name="T65" fmla="*/ 1 h 698"/>
                <a:gd name="T66" fmla="*/ 0 w 129"/>
                <a:gd name="T67" fmla="*/ 1 h 698"/>
                <a:gd name="T68" fmla="*/ 0 w 129"/>
                <a:gd name="T69" fmla="*/ 1 h 698"/>
                <a:gd name="T70" fmla="*/ 0 w 129"/>
                <a:gd name="T71" fmla="*/ 1 h 698"/>
                <a:gd name="T72" fmla="*/ 0 w 129"/>
                <a:gd name="T73" fmla="*/ 0 h 6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698"/>
                <a:gd name="T113" fmla="*/ 129 w 129"/>
                <a:gd name="T114" fmla="*/ 698 h 6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698">
                  <a:moveTo>
                    <a:pt x="44" y="0"/>
                  </a:moveTo>
                  <a:lnTo>
                    <a:pt x="44" y="0"/>
                  </a:lnTo>
                  <a:lnTo>
                    <a:pt x="28" y="28"/>
                  </a:lnTo>
                  <a:lnTo>
                    <a:pt x="15" y="58"/>
                  </a:lnTo>
                  <a:lnTo>
                    <a:pt x="5" y="91"/>
                  </a:lnTo>
                  <a:lnTo>
                    <a:pt x="1" y="126"/>
                  </a:lnTo>
                  <a:lnTo>
                    <a:pt x="0" y="161"/>
                  </a:lnTo>
                  <a:lnTo>
                    <a:pt x="1" y="199"/>
                  </a:lnTo>
                  <a:lnTo>
                    <a:pt x="5" y="239"/>
                  </a:lnTo>
                  <a:lnTo>
                    <a:pt x="11" y="279"/>
                  </a:lnTo>
                  <a:lnTo>
                    <a:pt x="19" y="325"/>
                  </a:lnTo>
                  <a:lnTo>
                    <a:pt x="28" y="370"/>
                  </a:lnTo>
                  <a:lnTo>
                    <a:pt x="38" y="419"/>
                  </a:lnTo>
                  <a:lnTo>
                    <a:pt x="50" y="468"/>
                  </a:lnTo>
                  <a:lnTo>
                    <a:pt x="61" y="522"/>
                  </a:lnTo>
                  <a:lnTo>
                    <a:pt x="71" y="578"/>
                  </a:lnTo>
                  <a:lnTo>
                    <a:pt x="83" y="638"/>
                  </a:lnTo>
                  <a:lnTo>
                    <a:pt x="93" y="698"/>
                  </a:lnTo>
                  <a:lnTo>
                    <a:pt x="129" y="693"/>
                  </a:lnTo>
                  <a:lnTo>
                    <a:pt x="119" y="630"/>
                  </a:lnTo>
                  <a:lnTo>
                    <a:pt x="107" y="570"/>
                  </a:lnTo>
                  <a:lnTo>
                    <a:pt x="97" y="514"/>
                  </a:lnTo>
                  <a:lnTo>
                    <a:pt x="85" y="460"/>
                  </a:lnTo>
                  <a:lnTo>
                    <a:pt x="74" y="411"/>
                  </a:lnTo>
                  <a:lnTo>
                    <a:pt x="64" y="362"/>
                  </a:lnTo>
                  <a:lnTo>
                    <a:pt x="55" y="317"/>
                  </a:lnTo>
                  <a:lnTo>
                    <a:pt x="47" y="274"/>
                  </a:lnTo>
                  <a:lnTo>
                    <a:pt x="41" y="233"/>
                  </a:lnTo>
                  <a:lnTo>
                    <a:pt x="37" y="196"/>
                  </a:lnTo>
                  <a:lnTo>
                    <a:pt x="36" y="161"/>
                  </a:lnTo>
                  <a:lnTo>
                    <a:pt x="37" y="129"/>
                  </a:lnTo>
                  <a:lnTo>
                    <a:pt x="41" y="99"/>
                  </a:lnTo>
                  <a:lnTo>
                    <a:pt x="48" y="71"/>
                  </a:lnTo>
                  <a:lnTo>
                    <a:pt x="59" y="44"/>
                  </a:lnTo>
                  <a:lnTo>
                    <a:pt x="73" y="21"/>
                  </a:lnTo>
                  <a:lnTo>
                    <a:pt x="44" y="0"/>
                  </a:lnTo>
                  <a:close/>
                </a:path>
              </a:pathLst>
            </a:custGeom>
            <a:solidFill>
              <a:srgbClr val="CCCCCC"/>
            </a:solidFill>
            <a:ln w="9525">
              <a:noFill/>
              <a:round/>
            </a:ln>
          </p:spPr>
          <p:txBody>
            <a:bodyPr/>
            <a:lstStyle/>
            <a:p>
              <a:endParaRPr lang="zh-CN" altLang="en-US"/>
            </a:p>
          </p:txBody>
        </p:sp>
        <p:sp>
          <p:nvSpPr>
            <p:cNvPr id="32806" name="Freeform 1283"/>
            <p:cNvSpPr/>
            <p:nvPr/>
          </p:nvSpPr>
          <p:spPr bwMode="auto">
            <a:xfrm>
              <a:off x="4766" y="1552"/>
              <a:ext cx="243" cy="266"/>
            </a:xfrm>
            <a:custGeom>
              <a:avLst/>
              <a:gdLst>
                <a:gd name="T0" fmla="*/ 0 w 487"/>
                <a:gd name="T1" fmla="*/ 1 h 531"/>
                <a:gd name="T2" fmla="*/ 0 w 487"/>
                <a:gd name="T3" fmla="*/ 1 h 531"/>
                <a:gd name="T4" fmla="*/ 0 w 487"/>
                <a:gd name="T5" fmla="*/ 1 h 531"/>
                <a:gd name="T6" fmla="*/ 0 w 487"/>
                <a:gd name="T7" fmla="*/ 1 h 531"/>
                <a:gd name="T8" fmla="*/ 0 w 487"/>
                <a:gd name="T9" fmla="*/ 1 h 531"/>
                <a:gd name="T10" fmla="*/ 0 w 487"/>
                <a:gd name="T11" fmla="*/ 1 h 531"/>
                <a:gd name="T12" fmla="*/ 0 w 487"/>
                <a:gd name="T13" fmla="*/ 1 h 531"/>
                <a:gd name="T14" fmla="*/ 0 w 487"/>
                <a:gd name="T15" fmla="*/ 1 h 531"/>
                <a:gd name="T16" fmla="*/ 0 w 487"/>
                <a:gd name="T17" fmla="*/ 1 h 531"/>
                <a:gd name="T18" fmla="*/ 0 w 487"/>
                <a:gd name="T19" fmla="*/ 1 h 531"/>
                <a:gd name="T20" fmla="*/ 0 w 487"/>
                <a:gd name="T21" fmla="*/ 1 h 531"/>
                <a:gd name="T22" fmla="*/ 0 w 487"/>
                <a:gd name="T23" fmla="*/ 1 h 531"/>
                <a:gd name="T24" fmla="*/ 0 w 487"/>
                <a:gd name="T25" fmla="*/ 1 h 531"/>
                <a:gd name="T26" fmla="*/ 0 w 487"/>
                <a:gd name="T27" fmla="*/ 1 h 531"/>
                <a:gd name="T28" fmla="*/ 0 w 487"/>
                <a:gd name="T29" fmla="*/ 1 h 531"/>
                <a:gd name="T30" fmla="*/ 0 w 487"/>
                <a:gd name="T31" fmla="*/ 1 h 531"/>
                <a:gd name="T32" fmla="*/ 0 w 487"/>
                <a:gd name="T33" fmla="*/ 1 h 531"/>
                <a:gd name="T34" fmla="*/ 0 w 487"/>
                <a:gd name="T35" fmla="*/ 1 h 531"/>
                <a:gd name="T36" fmla="*/ 0 w 487"/>
                <a:gd name="T37" fmla="*/ 2 h 531"/>
                <a:gd name="T38" fmla="*/ 0 w 487"/>
                <a:gd name="T39" fmla="*/ 1 h 531"/>
                <a:gd name="T40" fmla="*/ 0 w 487"/>
                <a:gd name="T41" fmla="*/ 1 h 531"/>
                <a:gd name="T42" fmla="*/ 0 w 487"/>
                <a:gd name="T43" fmla="*/ 1 h 531"/>
                <a:gd name="T44" fmla="*/ 0 w 487"/>
                <a:gd name="T45" fmla="*/ 1 h 531"/>
                <a:gd name="T46" fmla="*/ 0 w 487"/>
                <a:gd name="T47" fmla="*/ 1 h 531"/>
                <a:gd name="T48" fmla="*/ 0 w 487"/>
                <a:gd name="T49" fmla="*/ 1 h 531"/>
                <a:gd name="T50" fmla="*/ 0 w 487"/>
                <a:gd name="T51" fmla="*/ 1 h 531"/>
                <a:gd name="T52" fmla="*/ 0 w 487"/>
                <a:gd name="T53" fmla="*/ 1 h 531"/>
                <a:gd name="T54" fmla="*/ 0 w 487"/>
                <a:gd name="T55" fmla="*/ 1 h 531"/>
                <a:gd name="T56" fmla="*/ 0 w 487"/>
                <a:gd name="T57" fmla="*/ 1 h 531"/>
                <a:gd name="T58" fmla="*/ 0 w 487"/>
                <a:gd name="T59" fmla="*/ 1 h 531"/>
                <a:gd name="T60" fmla="*/ 0 w 487"/>
                <a:gd name="T61" fmla="*/ 1 h 531"/>
                <a:gd name="T62" fmla="*/ 0 w 487"/>
                <a:gd name="T63" fmla="*/ 1 h 531"/>
                <a:gd name="T64" fmla="*/ 0 w 487"/>
                <a:gd name="T65" fmla="*/ 1 h 531"/>
                <a:gd name="T66" fmla="*/ 0 w 487"/>
                <a:gd name="T67" fmla="*/ 1 h 531"/>
                <a:gd name="T68" fmla="*/ 0 w 487"/>
                <a:gd name="T69" fmla="*/ 0 h 531"/>
                <a:gd name="T70" fmla="*/ 0 w 487"/>
                <a:gd name="T71" fmla="*/ 0 h 531"/>
                <a:gd name="T72" fmla="*/ 0 w 487"/>
                <a:gd name="T73" fmla="*/ 1 h 5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7"/>
                <a:gd name="T112" fmla="*/ 0 h 531"/>
                <a:gd name="T113" fmla="*/ 487 w 487"/>
                <a:gd name="T114" fmla="*/ 531 h 5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7" h="531">
                  <a:moveTo>
                    <a:pt x="443" y="8"/>
                  </a:moveTo>
                  <a:lnTo>
                    <a:pt x="443" y="8"/>
                  </a:lnTo>
                  <a:lnTo>
                    <a:pt x="451" y="68"/>
                  </a:lnTo>
                  <a:lnTo>
                    <a:pt x="449" y="120"/>
                  </a:lnTo>
                  <a:lnTo>
                    <a:pt x="439" y="166"/>
                  </a:lnTo>
                  <a:lnTo>
                    <a:pt x="420" y="208"/>
                  </a:lnTo>
                  <a:lnTo>
                    <a:pt x="396" y="243"/>
                  </a:lnTo>
                  <a:lnTo>
                    <a:pt x="366" y="276"/>
                  </a:lnTo>
                  <a:lnTo>
                    <a:pt x="330" y="304"/>
                  </a:lnTo>
                  <a:lnTo>
                    <a:pt x="292" y="330"/>
                  </a:lnTo>
                  <a:lnTo>
                    <a:pt x="251" y="354"/>
                  </a:lnTo>
                  <a:lnTo>
                    <a:pt x="210" y="376"/>
                  </a:lnTo>
                  <a:lnTo>
                    <a:pt x="168" y="396"/>
                  </a:lnTo>
                  <a:lnTo>
                    <a:pt x="127" y="416"/>
                  </a:lnTo>
                  <a:lnTo>
                    <a:pt x="89" y="437"/>
                  </a:lnTo>
                  <a:lnTo>
                    <a:pt x="54" y="459"/>
                  </a:lnTo>
                  <a:lnTo>
                    <a:pt x="25" y="483"/>
                  </a:lnTo>
                  <a:lnTo>
                    <a:pt x="0" y="510"/>
                  </a:lnTo>
                  <a:lnTo>
                    <a:pt x="29" y="531"/>
                  </a:lnTo>
                  <a:lnTo>
                    <a:pt x="48" y="510"/>
                  </a:lnTo>
                  <a:lnTo>
                    <a:pt x="75" y="491"/>
                  </a:lnTo>
                  <a:lnTo>
                    <a:pt x="107" y="470"/>
                  </a:lnTo>
                  <a:lnTo>
                    <a:pt x="142" y="451"/>
                  </a:lnTo>
                  <a:lnTo>
                    <a:pt x="183" y="431"/>
                  </a:lnTo>
                  <a:lnTo>
                    <a:pt x="226" y="410"/>
                  </a:lnTo>
                  <a:lnTo>
                    <a:pt x="269" y="386"/>
                  </a:lnTo>
                  <a:lnTo>
                    <a:pt x="310" y="362"/>
                  </a:lnTo>
                  <a:lnTo>
                    <a:pt x="351" y="334"/>
                  </a:lnTo>
                  <a:lnTo>
                    <a:pt x="389" y="303"/>
                  </a:lnTo>
                  <a:lnTo>
                    <a:pt x="424" y="267"/>
                  </a:lnTo>
                  <a:lnTo>
                    <a:pt x="451" y="227"/>
                  </a:lnTo>
                  <a:lnTo>
                    <a:pt x="472" y="180"/>
                  </a:lnTo>
                  <a:lnTo>
                    <a:pt x="485" y="126"/>
                  </a:lnTo>
                  <a:lnTo>
                    <a:pt x="487" y="65"/>
                  </a:lnTo>
                  <a:lnTo>
                    <a:pt x="479" y="0"/>
                  </a:lnTo>
                  <a:lnTo>
                    <a:pt x="443" y="8"/>
                  </a:lnTo>
                  <a:close/>
                </a:path>
              </a:pathLst>
            </a:custGeom>
            <a:solidFill>
              <a:srgbClr val="CCCCCC"/>
            </a:solidFill>
            <a:ln w="9525">
              <a:noFill/>
              <a:round/>
            </a:ln>
          </p:spPr>
          <p:txBody>
            <a:bodyPr/>
            <a:lstStyle/>
            <a:p>
              <a:endParaRPr lang="zh-CN" altLang="en-US"/>
            </a:p>
          </p:txBody>
        </p:sp>
        <p:sp>
          <p:nvSpPr>
            <p:cNvPr id="32807" name="Freeform 1284"/>
            <p:cNvSpPr/>
            <p:nvPr/>
          </p:nvSpPr>
          <p:spPr bwMode="auto">
            <a:xfrm>
              <a:off x="4973" y="1266"/>
              <a:ext cx="91" cy="290"/>
            </a:xfrm>
            <a:custGeom>
              <a:avLst/>
              <a:gdLst>
                <a:gd name="T0" fmla="*/ 1 w 182"/>
                <a:gd name="T1" fmla="*/ 0 h 582"/>
                <a:gd name="T2" fmla="*/ 1 w 182"/>
                <a:gd name="T3" fmla="*/ 0 h 582"/>
                <a:gd name="T4" fmla="*/ 1 w 182"/>
                <a:gd name="T5" fmla="*/ 0 h 582"/>
                <a:gd name="T6" fmla="*/ 1 w 182"/>
                <a:gd name="T7" fmla="*/ 0 h 582"/>
                <a:gd name="T8" fmla="*/ 1 w 182"/>
                <a:gd name="T9" fmla="*/ 0 h 582"/>
                <a:gd name="T10" fmla="*/ 1 w 182"/>
                <a:gd name="T11" fmla="*/ 0 h 582"/>
                <a:gd name="T12" fmla="*/ 1 w 182"/>
                <a:gd name="T13" fmla="*/ 0 h 582"/>
                <a:gd name="T14" fmla="*/ 1 w 182"/>
                <a:gd name="T15" fmla="*/ 0 h 582"/>
                <a:gd name="T16" fmla="*/ 1 w 182"/>
                <a:gd name="T17" fmla="*/ 0 h 582"/>
                <a:gd name="T18" fmla="*/ 1 w 182"/>
                <a:gd name="T19" fmla="*/ 0 h 582"/>
                <a:gd name="T20" fmla="*/ 1 w 182"/>
                <a:gd name="T21" fmla="*/ 0 h 582"/>
                <a:gd name="T22" fmla="*/ 1 w 182"/>
                <a:gd name="T23" fmla="*/ 0 h 582"/>
                <a:gd name="T24" fmla="*/ 0 w 182"/>
                <a:gd name="T25" fmla="*/ 0 h 582"/>
                <a:gd name="T26" fmla="*/ 1 w 182"/>
                <a:gd name="T27" fmla="*/ 0 h 582"/>
                <a:gd name="T28" fmla="*/ 1 w 182"/>
                <a:gd name="T29" fmla="*/ 0 h 582"/>
                <a:gd name="T30" fmla="*/ 1 w 182"/>
                <a:gd name="T31" fmla="*/ 1 h 582"/>
                <a:gd name="T32" fmla="*/ 1 w 182"/>
                <a:gd name="T33" fmla="*/ 1 h 582"/>
                <a:gd name="T34" fmla="*/ 1 w 182"/>
                <a:gd name="T35" fmla="*/ 1 h 582"/>
                <a:gd name="T36" fmla="*/ 1 w 182"/>
                <a:gd name="T37" fmla="*/ 0 h 582"/>
                <a:gd name="T38" fmla="*/ 1 w 182"/>
                <a:gd name="T39" fmla="*/ 0 h 582"/>
                <a:gd name="T40" fmla="*/ 1 w 182"/>
                <a:gd name="T41" fmla="*/ 0 h 582"/>
                <a:gd name="T42" fmla="*/ 1 w 182"/>
                <a:gd name="T43" fmla="*/ 0 h 582"/>
                <a:gd name="T44" fmla="*/ 1 w 182"/>
                <a:gd name="T45" fmla="*/ 0 h 582"/>
                <a:gd name="T46" fmla="*/ 1 w 182"/>
                <a:gd name="T47" fmla="*/ 0 h 582"/>
                <a:gd name="T48" fmla="*/ 1 w 182"/>
                <a:gd name="T49" fmla="*/ 0 h 582"/>
                <a:gd name="T50" fmla="*/ 1 w 182"/>
                <a:gd name="T51" fmla="*/ 0 h 582"/>
                <a:gd name="T52" fmla="*/ 1 w 182"/>
                <a:gd name="T53" fmla="*/ 0 h 582"/>
                <a:gd name="T54" fmla="*/ 1 w 182"/>
                <a:gd name="T55" fmla="*/ 0 h 582"/>
                <a:gd name="T56" fmla="*/ 1 w 182"/>
                <a:gd name="T57" fmla="*/ 0 h 582"/>
                <a:gd name="T58" fmla="*/ 1 w 182"/>
                <a:gd name="T59" fmla="*/ 0 h 582"/>
                <a:gd name="T60" fmla="*/ 1 w 182"/>
                <a:gd name="T61" fmla="*/ 0 h 582"/>
                <a:gd name="T62" fmla="*/ 1 w 182"/>
                <a:gd name="T63" fmla="*/ 0 h 582"/>
                <a:gd name="T64" fmla="*/ 1 w 182"/>
                <a:gd name="T65" fmla="*/ 0 h 582"/>
                <a:gd name="T66" fmla="*/ 1 w 182"/>
                <a:gd name="T67" fmla="*/ 0 h 582"/>
                <a:gd name="T68" fmla="*/ 1 w 182"/>
                <a:gd name="T69" fmla="*/ 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582"/>
                <a:gd name="T107" fmla="*/ 182 w 182"/>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582">
                  <a:moveTo>
                    <a:pt x="166" y="0"/>
                  </a:moveTo>
                  <a:lnTo>
                    <a:pt x="143" y="14"/>
                  </a:lnTo>
                  <a:lnTo>
                    <a:pt x="121" y="29"/>
                  </a:lnTo>
                  <a:lnTo>
                    <a:pt x="101" y="46"/>
                  </a:lnTo>
                  <a:lnTo>
                    <a:pt x="80" y="66"/>
                  </a:lnTo>
                  <a:lnTo>
                    <a:pt x="64" y="90"/>
                  </a:lnTo>
                  <a:lnTo>
                    <a:pt x="47" y="116"/>
                  </a:lnTo>
                  <a:lnTo>
                    <a:pt x="33" y="145"/>
                  </a:lnTo>
                  <a:lnTo>
                    <a:pt x="22" y="179"/>
                  </a:lnTo>
                  <a:lnTo>
                    <a:pt x="11" y="215"/>
                  </a:lnTo>
                  <a:lnTo>
                    <a:pt x="5" y="255"/>
                  </a:lnTo>
                  <a:lnTo>
                    <a:pt x="1" y="300"/>
                  </a:lnTo>
                  <a:lnTo>
                    <a:pt x="0" y="348"/>
                  </a:lnTo>
                  <a:lnTo>
                    <a:pt x="2" y="399"/>
                  </a:lnTo>
                  <a:lnTo>
                    <a:pt x="8" y="455"/>
                  </a:lnTo>
                  <a:lnTo>
                    <a:pt x="17" y="516"/>
                  </a:lnTo>
                  <a:lnTo>
                    <a:pt x="28" y="582"/>
                  </a:lnTo>
                  <a:lnTo>
                    <a:pt x="64" y="574"/>
                  </a:lnTo>
                  <a:lnTo>
                    <a:pt x="52" y="511"/>
                  </a:lnTo>
                  <a:lnTo>
                    <a:pt x="43" y="450"/>
                  </a:lnTo>
                  <a:lnTo>
                    <a:pt x="38" y="396"/>
                  </a:lnTo>
                  <a:lnTo>
                    <a:pt x="36" y="348"/>
                  </a:lnTo>
                  <a:lnTo>
                    <a:pt x="37" y="302"/>
                  </a:lnTo>
                  <a:lnTo>
                    <a:pt x="41" y="261"/>
                  </a:lnTo>
                  <a:lnTo>
                    <a:pt x="47" y="223"/>
                  </a:lnTo>
                  <a:lnTo>
                    <a:pt x="55" y="190"/>
                  </a:lnTo>
                  <a:lnTo>
                    <a:pt x="66" y="161"/>
                  </a:lnTo>
                  <a:lnTo>
                    <a:pt x="78" y="135"/>
                  </a:lnTo>
                  <a:lnTo>
                    <a:pt x="92" y="112"/>
                  </a:lnTo>
                  <a:lnTo>
                    <a:pt x="109" y="90"/>
                  </a:lnTo>
                  <a:lnTo>
                    <a:pt x="124" y="73"/>
                  </a:lnTo>
                  <a:lnTo>
                    <a:pt x="142" y="58"/>
                  </a:lnTo>
                  <a:lnTo>
                    <a:pt x="161" y="46"/>
                  </a:lnTo>
                  <a:lnTo>
                    <a:pt x="182" y="35"/>
                  </a:lnTo>
                  <a:lnTo>
                    <a:pt x="166" y="0"/>
                  </a:lnTo>
                  <a:close/>
                </a:path>
              </a:pathLst>
            </a:custGeom>
            <a:solidFill>
              <a:srgbClr val="CCCCCC"/>
            </a:solidFill>
            <a:ln w="9525">
              <a:noFill/>
              <a:round/>
            </a:ln>
          </p:spPr>
          <p:txBody>
            <a:bodyPr/>
            <a:lstStyle/>
            <a:p>
              <a:endParaRPr lang="zh-CN" altLang="en-US"/>
            </a:p>
          </p:txBody>
        </p:sp>
      </p:grpSp>
      <p:pic>
        <p:nvPicPr>
          <p:cNvPr id="32773" name="图片 240" descr="2012012015182573499.jpg"/>
          <p:cNvPicPr>
            <a:picLocks noChangeAspect="1"/>
          </p:cNvPicPr>
          <p:nvPr/>
        </p:nvPicPr>
        <p:blipFill>
          <a:blip r:embed="rId1"/>
          <a:srcRect/>
          <a:stretch>
            <a:fillRect/>
          </a:stretch>
        </p:blipFill>
        <p:spPr bwMode="auto">
          <a:xfrm>
            <a:off x="3286125" y="4500563"/>
            <a:ext cx="2500313" cy="2041525"/>
          </a:xfrm>
          <a:prstGeom prst="rect">
            <a:avLst/>
          </a:prstGeom>
          <a:noFill/>
          <a:ln w="9525">
            <a:noFill/>
            <a:miter lim="800000"/>
            <a:headEnd/>
            <a:tailEnd/>
          </a:ln>
        </p:spPr>
      </p:pic>
      <p:pic>
        <p:nvPicPr>
          <p:cNvPr id="32774" name="Picture 2"/>
          <p:cNvPicPr>
            <a:picLocks noChangeAspect="1" noChangeArrowheads="1"/>
          </p:cNvPicPr>
          <p:nvPr/>
        </p:nvPicPr>
        <p:blipFill>
          <a:blip r:embed="rId2"/>
          <a:srcRect/>
          <a:stretch>
            <a:fillRect/>
          </a:stretch>
        </p:blipFill>
        <p:spPr bwMode="auto">
          <a:xfrm>
            <a:off x="6572250" y="4429125"/>
            <a:ext cx="2357438" cy="2149475"/>
          </a:xfrm>
          <a:prstGeom prst="rect">
            <a:avLst/>
          </a:prstGeom>
          <a:noFill/>
          <a:ln w="9525">
            <a:noFill/>
            <a:miter lim="800000"/>
            <a:headEnd/>
            <a:tailEnd/>
          </a:ln>
          <a:effectLst>
            <a:prstShdw prst="shdw13" dist="53882" dir="13500000">
              <a:schemeClr val="bg2">
                <a:alpha val="50000"/>
              </a:schemeClr>
            </a:prstShdw>
          </a:effectLst>
        </p:spPr>
      </p:pic>
      <p:sp>
        <p:nvSpPr>
          <p:cNvPr id="32775" name="矩形 241"/>
          <p:cNvSpPr>
            <a:spLocks noChangeArrowheads="1"/>
          </p:cNvSpPr>
          <p:nvPr/>
        </p:nvSpPr>
        <p:spPr bwMode="auto">
          <a:xfrm>
            <a:off x="6715125" y="3929063"/>
            <a:ext cx="2046288" cy="338137"/>
          </a:xfrm>
          <a:prstGeom prst="rect">
            <a:avLst/>
          </a:prstGeom>
          <a:noFill/>
          <a:ln w="9525">
            <a:noFill/>
            <a:miter lim="800000"/>
          </a:ln>
        </p:spPr>
        <p:txBody>
          <a:bodyPr wrap="none">
            <a:spAutoFit/>
          </a:bodyPr>
          <a:lstStyle/>
          <a:p>
            <a:r>
              <a:rPr lang="zh-CN" altLang="en-US" sz="1600" b="1" dirty="0">
                <a:solidFill>
                  <a:srgbClr val="0000CC"/>
                </a:solidFill>
                <a:latin typeface="楷体" panose="02010609060101010101" pitchFamily="49" charset="-122"/>
                <a:ea typeface="楷体" panose="02010609060101010101" pitchFamily="49" charset="-122"/>
              </a:rPr>
              <a:t>价低质次的防护用品</a:t>
            </a:r>
            <a:endParaRPr lang="zh-CN" altLang="en-US" sz="1600" b="1" dirty="0">
              <a:solidFill>
                <a:srgbClr val="0000CC"/>
              </a:solidFill>
              <a:latin typeface="楷体" panose="02010609060101010101" pitchFamily="49" charset="-122"/>
              <a:ea typeface="楷体" panose="02010609060101010101" pitchFamily="49" charset="-122"/>
            </a:endParaRPr>
          </a:p>
        </p:txBody>
      </p:sp>
      <p:sp>
        <p:nvSpPr>
          <p:cNvPr id="32776" name="矩形 242"/>
          <p:cNvSpPr>
            <a:spLocks noChangeArrowheads="1"/>
          </p:cNvSpPr>
          <p:nvPr/>
        </p:nvSpPr>
        <p:spPr bwMode="auto">
          <a:xfrm>
            <a:off x="3429000" y="3929066"/>
            <a:ext cx="2357446" cy="338134"/>
          </a:xfrm>
          <a:prstGeom prst="rect">
            <a:avLst/>
          </a:prstGeom>
          <a:noFill/>
          <a:ln w="9525">
            <a:noFill/>
            <a:miter lim="800000"/>
          </a:ln>
        </p:spPr>
        <p:txBody>
          <a:bodyPr wrap="square">
            <a:spAutoFit/>
          </a:bodyPr>
          <a:lstStyle/>
          <a:p>
            <a:r>
              <a:rPr lang="zh-CN" altLang="en-US" sz="1600" b="1" dirty="0">
                <a:solidFill>
                  <a:srgbClr val="0000CC"/>
                </a:solidFill>
                <a:latin typeface="楷体" panose="02010609060101010101" pitchFamily="49" charset="-122"/>
                <a:ea typeface="楷体" panose="02010609060101010101" pitchFamily="49" charset="-122"/>
              </a:rPr>
              <a:t>发放钱物替代发放用品</a:t>
            </a:r>
            <a:endParaRPr lang="zh-CN" altLang="en-US" sz="1600" b="1" dirty="0">
              <a:solidFill>
                <a:srgbClr val="0000CC"/>
              </a:solidFill>
              <a:latin typeface="楷体" panose="02010609060101010101" pitchFamily="49" charset="-122"/>
              <a:ea typeface="楷体" panose="02010609060101010101" pitchFamily="49" charset="-122"/>
            </a:endParaRPr>
          </a:p>
        </p:txBody>
      </p:sp>
      <p:sp>
        <p:nvSpPr>
          <p:cNvPr id="32777" name="矩形 243"/>
          <p:cNvSpPr>
            <a:spLocks noChangeArrowheads="1"/>
          </p:cNvSpPr>
          <p:nvPr/>
        </p:nvSpPr>
        <p:spPr bwMode="auto">
          <a:xfrm>
            <a:off x="142875" y="3929066"/>
            <a:ext cx="2857489" cy="338134"/>
          </a:xfrm>
          <a:prstGeom prst="rect">
            <a:avLst/>
          </a:prstGeom>
          <a:noFill/>
          <a:ln w="9525">
            <a:noFill/>
            <a:miter lim="800000"/>
          </a:ln>
        </p:spPr>
        <p:txBody>
          <a:bodyPr wrap="square">
            <a:spAutoFit/>
          </a:bodyPr>
          <a:lstStyle/>
          <a:p>
            <a:r>
              <a:rPr lang="zh-CN" altLang="en-US" sz="1600" b="1" dirty="0">
                <a:solidFill>
                  <a:srgbClr val="0000CC"/>
                </a:solidFill>
                <a:latin typeface="楷体" panose="02010609060101010101" pitchFamily="49" charset="-122"/>
                <a:ea typeface="楷体" panose="02010609060101010101" pitchFamily="49" charset="-122"/>
              </a:rPr>
              <a:t>不督促指导劳动者正确佩戴</a:t>
            </a:r>
            <a:endParaRPr lang="zh-CN" altLang="en-US" sz="1600" b="1" dirty="0">
              <a:solidFill>
                <a:srgbClr val="0000CC"/>
              </a:solidFill>
              <a:latin typeface="楷体" panose="02010609060101010101" pitchFamily="49" charset="-122"/>
              <a:ea typeface="楷体" panose="02010609060101010101" pitchFamily="49" charset="-122"/>
            </a:endParaRPr>
          </a:p>
        </p:txBody>
      </p:sp>
      <p:pic>
        <p:nvPicPr>
          <p:cNvPr id="240" name="Picture 11" descr="正确使用劳防用品第4幅33"/>
          <p:cNvPicPr>
            <a:picLocks noChangeAspect="1" noChangeArrowheads="1"/>
          </p:cNvPicPr>
          <p:nvPr/>
        </p:nvPicPr>
        <p:blipFill>
          <a:blip r:embed="rId3"/>
          <a:srcRect/>
          <a:stretch>
            <a:fillRect/>
          </a:stretch>
        </p:blipFill>
        <p:spPr bwMode="auto">
          <a:xfrm>
            <a:off x="2071670" y="2786058"/>
            <a:ext cx="5329238" cy="111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edge">
                                      <p:cBhvr>
                                        <p:cTn id="7" dur="2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Rectangle 8"/>
          <p:cNvSpPr>
            <a:spLocks noGrp="1" noChangeArrowheads="1"/>
          </p:cNvSpPr>
          <p:nvPr>
            <p:ph idx="1"/>
          </p:nvPr>
        </p:nvSpPr>
        <p:spPr bwMode="auto">
          <a:xfrm>
            <a:off x="457200" y="1600200"/>
            <a:ext cx="8229600" cy="3487056"/>
          </a:xfrm>
          <a:prstGeom prst="rect">
            <a:avLst/>
          </a:prstGeom>
          <a:noFill/>
          <a:ln w="38100" cmpd="dbl" algn="ctr">
            <a:noFill/>
            <a:miter lim="800000"/>
          </a:ln>
          <a:effectLst/>
        </p:spPr>
        <p:txBody>
          <a:bodyPr lIns="88340" tIns="44170" rIns="88340" bIns="44170" anchor="ctr">
            <a:spAutoFit/>
          </a:bodyPr>
          <a:lstStyle/>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健康监护制度</a:t>
            </a:r>
            <a:r>
              <a:rPr lang="zh-CN" altLang="en-US" sz="2400" dirty="0">
                <a:solidFill>
                  <a:srgbClr val="000000"/>
                </a:solidFill>
                <a:latin typeface="黑体" panose="02010609060101010101" pitchFamily="2" charset="-122"/>
                <a:ea typeface="黑体" panose="02010609060101010101" pitchFamily="2" charset="-122"/>
              </a:rPr>
              <a:t>：包括用人单位的职业卫生档案（第</a:t>
            </a:r>
            <a:r>
              <a:rPr lang="en-US" altLang="zh-CN" sz="2400" dirty="0">
                <a:solidFill>
                  <a:srgbClr val="000000"/>
                </a:solidFill>
                <a:latin typeface="黑体" panose="02010609060101010101" pitchFamily="2" charset="-122"/>
                <a:ea typeface="黑体" panose="02010609060101010101" pitchFamily="2" charset="-122"/>
              </a:rPr>
              <a:t>21</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27</a:t>
            </a:r>
            <a:r>
              <a:rPr lang="zh-CN" altLang="en-US" sz="2400" dirty="0">
                <a:solidFill>
                  <a:srgbClr val="000000"/>
                </a:solidFill>
                <a:latin typeface="黑体" panose="02010609060101010101" pitchFamily="2" charset="-122"/>
                <a:ea typeface="黑体" panose="02010609060101010101" pitchFamily="2" charset="-122"/>
              </a:rPr>
              <a:t>条）和劳动者个人的健康监护档案（第</a:t>
            </a:r>
            <a:r>
              <a:rPr lang="en-US" altLang="zh-CN" sz="2400" dirty="0">
                <a:solidFill>
                  <a:srgbClr val="000000"/>
                </a:solidFill>
                <a:latin typeface="黑体" panose="02010609060101010101" pitchFamily="2" charset="-122"/>
                <a:ea typeface="黑体" panose="02010609060101010101" pitchFamily="2" charset="-122"/>
              </a:rPr>
              <a:t>36</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37</a:t>
            </a:r>
            <a:r>
              <a:rPr lang="zh-CN" altLang="en-US" sz="2400" dirty="0">
                <a:solidFill>
                  <a:srgbClr val="000000"/>
                </a:solidFill>
                <a:latin typeface="黑体" panose="02010609060101010101" pitchFamily="2" charset="-122"/>
                <a:ea typeface="黑体" panose="02010609060101010101" pitchFamily="2" charset="-122"/>
              </a:rPr>
              <a:t>条）。后者包括岗前、岗中、离岗健康体检及无岗前体检不得上岗，无离岗体检不得离岗，建立并妥善保存健康档案制度。</a:t>
            </a:r>
            <a:endParaRPr lang="zh-CN" altLang="en-US" sz="2400" dirty="0">
              <a:solidFill>
                <a:srgbClr val="000000"/>
              </a:solidFill>
              <a:latin typeface="黑体" panose="02010609060101010101" pitchFamily="2" charset="-122"/>
              <a:ea typeface="黑体" panose="02010609060101010101" pitchFamily="2" charset="-122"/>
            </a:endParaRPr>
          </a:p>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禁止制度</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31</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32</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36</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39</a:t>
            </a:r>
            <a:r>
              <a:rPr lang="zh-CN" altLang="en-US" sz="2400" dirty="0">
                <a:solidFill>
                  <a:srgbClr val="000000"/>
                </a:solidFill>
                <a:latin typeface="黑体" panose="02010609060101010101" pitchFamily="2" charset="-122"/>
                <a:ea typeface="黑体" panose="02010609060101010101" pitchFamily="2" charset="-122"/>
              </a:rPr>
              <a:t>条）：任何单位和个人不得生产、经营、进口、使用国家明令禁止产生职业病危害的设备或材料（第</a:t>
            </a:r>
            <a:r>
              <a:rPr lang="en-US" altLang="zh-CN" sz="2400" dirty="0">
                <a:solidFill>
                  <a:srgbClr val="000000"/>
                </a:solidFill>
                <a:latin typeface="黑体" panose="02010609060101010101" pitchFamily="2" charset="-122"/>
                <a:ea typeface="黑体" panose="02010609060101010101" pitchFamily="2" charset="-122"/>
              </a:rPr>
              <a:t>31</a:t>
            </a:r>
            <a:r>
              <a:rPr lang="zh-CN" altLang="en-US" sz="2400" dirty="0">
                <a:solidFill>
                  <a:srgbClr val="000000"/>
                </a:solidFill>
                <a:latin typeface="黑体" panose="02010609060101010101" pitchFamily="2" charset="-122"/>
                <a:ea typeface="黑体" panose="02010609060101010101" pitchFamily="2" charset="-122"/>
              </a:rPr>
              <a:t>条）和转移产生职业病危害作业（第</a:t>
            </a:r>
            <a:r>
              <a:rPr lang="en-US" altLang="zh-CN" sz="2400" dirty="0">
                <a:solidFill>
                  <a:srgbClr val="000000"/>
                </a:solidFill>
                <a:latin typeface="黑体" panose="02010609060101010101" pitchFamily="2" charset="-122"/>
                <a:ea typeface="黑体" panose="02010609060101010101" pitchFamily="2" charset="-122"/>
              </a:rPr>
              <a:t>32</a:t>
            </a:r>
            <a:r>
              <a:rPr lang="zh-CN" altLang="en-US" sz="2400" dirty="0">
                <a:solidFill>
                  <a:srgbClr val="000000"/>
                </a:solidFill>
                <a:latin typeface="黑体" panose="02010609060101010101" pitchFamily="2" charset="-122"/>
                <a:ea typeface="黑体" panose="02010609060101010101" pitchFamily="2" charset="-122"/>
              </a:rPr>
              <a:t>条），用人单位不得安排禁忌症患者（第</a:t>
            </a:r>
            <a:r>
              <a:rPr lang="en-US" altLang="zh-CN" sz="2400" dirty="0">
                <a:solidFill>
                  <a:srgbClr val="000000"/>
                </a:solidFill>
                <a:latin typeface="黑体" panose="02010609060101010101" pitchFamily="2" charset="-122"/>
                <a:ea typeface="黑体" panose="02010609060101010101" pitchFamily="2" charset="-122"/>
              </a:rPr>
              <a:t>36</a:t>
            </a:r>
            <a:r>
              <a:rPr lang="zh-CN" altLang="en-US" sz="2400" dirty="0">
                <a:solidFill>
                  <a:srgbClr val="000000"/>
                </a:solidFill>
                <a:latin typeface="黑体" panose="02010609060101010101" pitchFamily="2" charset="-122"/>
                <a:ea typeface="黑体" panose="02010609060101010101" pitchFamily="2" charset="-122"/>
              </a:rPr>
              <a:t>条）和未成年工、孕期、哺乳期女工从事对其有害的作业（第</a:t>
            </a:r>
            <a:r>
              <a:rPr lang="en-US" altLang="zh-CN" sz="2400" dirty="0">
                <a:solidFill>
                  <a:srgbClr val="000000"/>
                </a:solidFill>
                <a:latin typeface="黑体" panose="02010609060101010101" pitchFamily="2" charset="-122"/>
                <a:ea typeface="黑体" panose="02010609060101010101" pitchFamily="2" charset="-122"/>
              </a:rPr>
              <a:t>39</a:t>
            </a:r>
            <a:r>
              <a:rPr lang="zh-CN" altLang="en-US" sz="2400" dirty="0">
                <a:solidFill>
                  <a:srgbClr val="000000"/>
                </a:solidFill>
                <a:latin typeface="黑体" panose="02010609060101010101" pitchFamily="2" charset="-122"/>
                <a:ea typeface="黑体" panose="02010609060101010101" pitchFamily="2" charset="-122"/>
              </a:rPr>
              <a:t>条）。</a:t>
            </a:r>
            <a:endParaRPr lang="zh-CN" altLang="en-US" sz="2400" dirty="0">
              <a:solidFill>
                <a:srgbClr val="00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Rectangle 8"/>
          <p:cNvSpPr>
            <a:spLocks noChangeArrowheads="1"/>
          </p:cNvSpPr>
          <p:nvPr/>
        </p:nvSpPr>
        <p:spPr bwMode="auto">
          <a:xfrm>
            <a:off x="395288" y="2133600"/>
            <a:ext cx="8405812" cy="2674526"/>
          </a:xfrm>
          <a:prstGeom prst="rect">
            <a:avLst/>
          </a:prstGeom>
          <a:noFill/>
          <a:ln w="38100" cmpd="dbl" algn="ctr">
            <a:noFill/>
            <a:miter lim="800000"/>
          </a:ln>
          <a:effectLst/>
        </p:spPr>
        <p:txBody>
          <a:bodyPr lIns="88340" tIns="44170" rIns="88340" bIns="44170" anchor="ctr">
            <a:spAutoFit/>
          </a:bodyPr>
          <a:lstStyle/>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告之制度</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25</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34</a:t>
            </a:r>
            <a:r>
              <a:rPr lang="zh-CN" altLang="en-US" sz="2400" dirty="0">
                <a:solidFill>
                  <a:srgbClr val="000000"/>
                </a:solidFill>
                <a:latin typeface="黑体" panose="02010609060101010101" pitchFamily="2" charset="-122"/>
                <a:ea typeface="黑体" panose="02010609060101010101" pitchFamily="2" charset="-122"/>
              </a:rPr>
              <a:t>条）：作业场所标识告之（第</a:t>
            </a:r>
            <a:r>
              <a:rPr lang="en-US" altLang="zh-CN" sz="2400" dirty="0">
                <a:solidFill>
                  <a:srgbClr val="000000"/>
                </a:solidFill>
                <a:latin typeface="黑体" panose="02010609060101010101" pitchFamily="2" charset="-122"/>
                <a:ea typeface="黑体" panose="02010609060101010101" pitchFamily="2" charset="-122"/>
              </a:rPr>
              <a:t>25</a:t>
            </a:r>
            <a:r>
              <a:rPr lang="zh-CN" altLang="en-US" sz="2400" dirty="0">
                <a:solidFill>
                  <a:srgbClr val="000000"/>
                </a:solidFill>
                <a:latin typeface="黑体" panose="02010609060101010101" pitchFamily="2" charset="-122"/>
                <a:ea typeface="黑体" panose="02010609060101010101" pitchFamily="2" charset="-122"/>
              </a:rPr>
              <a:t>条）和劳动合同告之义务（第</a:t>
            </a:r>
            <a:r>
              <a:rPr lang="en-US" altLang="zh-CN" sz="2400" dirty="0">
                <a:solidFill>
                  <a:srgbClr val="000000"/>
                </a:solidFill>
                <a:latin typeface="黑体" panose="02010609060101010101" pitchFamily="2" charset="-122"/>
                <a:ea typeface="黑体" panose="02010609060101010101" pitchFamily="2" charset="-122"/>
              </a:rPr>
              <a:t>34</a:t>
            </a:r>
            <a:r>
              <a:rPr lang="zh-CN" altLang="en-US" sz="2400" dirty="0">
                <a:solidFill>
                  <a:srgbClr val="000000"/>
                </a:solidFill>
                <a:latin typeface="黑体" panose="02010609060101010101" pitchFamily="2" charset="-122"/>
                <a:ea typeface="黑体" panose="02010609060101010101" pitchFamily="2" charset="-122"/>
              </a:rPr>
              <a:t>条）。</a:t>
            </a:r>
            <a:endParaRPr lang="zh-CN" altLang="en-US" sz="2400" dirty="0">
              <a:solidFill>
                <a:srgbClr val="000000"/>
              </a:solidFill>
              <a:latin typeface="黑体" panose="02010609060101010101" pitchFamily="2" charset="-122"/>
              <a:ea typeface="黑体" panose="02010609060101010101" pitchFamily="2" charset="-122"/>
            </a:endParaRPr>
          </a:p>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培训制度</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35</a:t>
            </a:r>
            <a:r>
              <a:rPr lang="zh-CN" altLang="en-US" sz="2400" dirty="0">
                <a:solidFill>
                  <a:srgbClr val="000000"/>
                </a:solidFill>
                <a:latin typeface="黑体" panose="02010609060101010101" pitchFamily="2" charset="-122"/>
                <a:ea typeface="黑体" panose="02010609060101010101" pitchFamily="2" charset="-122"/>
              </a:rPr>
              <a:t>条）：用人单位负责人及劳动者均需经过培训。</a:t>
            </a:r>
            <a:endParaRPr lang="zh-CN" altLang="en-US" sz="2400" dirty="0">
              <a:solidFill>
                <a:srgbClr val="000000"/>
              </a:solidFill>
              <a:latin typeface="黑体" panose="02010609060101010101" pitchFamily="2" charset="-122"/>
              <a:ea typeface="黑体" panose="02010609060101010101" pitchFamily="2" charset="-122"/>
            </a:endParaRPr>
          </a:p>
          <a:p>
            <a:pPr algn="l" defTabSz="882650" eaLnBrk="0" hangingPunct="0">
              <a:buClr>
                <a:srgbClr val="CC3300"/>
              </a:buClr>
              <a:buFont typeface="Wingdings" panose="05000000000000000000" pitchFamily="2" charset="2"/>
              <a:buChar char="Ø"/>
            </a:pPr>
            <a:r>
              <a:rPr lang="zh-CN" altLang="en-US" sz="2400" dirty="0">
                <a:solidFill>
                  <a:srgbClr val="FF0000"/>
                </a:solidFill>
                <a:latin typeface="黑体" panose="02010609060101010101" pitchFamily="2" charset="-122"/>
                <a:ea typeface="黑体" panose="02010609060101010101" pitchFamily="2" charset="-122"/>
              </a:rPr>
              <a:t>供应商的延伸义务</a:t>
            </a:r>
            <a:r>
              <a:rPr lang="zh-CN" altLang="en-US" sz="2400" dirty="0">
                <a:solidFill>
                  <a:srgbClr val="000000"/>
                </a:solidFill>
                <a:latin typeface="黑体" panose="02010609060101010101" pitchFamily="2" charset="-122"/>
                <a:ea typeface="黑体" panose="02010609060101010101" pitchFamily="2" charset="-122"/>
              </a:rPr>
              <a:t>（第</a:t>
            </a:r>
            <a:r>
              <a:rPr lang="en-US" altLang="zh-CN" sz="2400" dirty="0">
                <a:solidFill>
                  <a:srgbClr val="000000"/>
                </a:solidFill>
                <a:latin typeface="黑体" panose="02010609060101010101" pitchFamily="2" charset="-122"/>
                <a:ea typeface="黑体" panose="02010609060101010101" pitchFamily="2" charset="-122"/>
              </a:rPr>
              <a:t>29</a:t>
            </a:r>
            <a:r>
              <a:rPr lang="zh-CN" altLang="en-US" sz="2400" dirty="0">
                <a:solidFill>
                  <a:srgbClr val="000000"/>
                </a:solidFill>
                <a:latin typeface="黑体" panose="02010609060101010101" pitchFamily="2" charset="-122"/>
                <a:ea typeface="黑体" panose="02010609060101010101" pitchFamily="2" charset="-122"/>
              </a:rPr>
              <a:t>、</a:t>
            </a:r>
            <a:r>
              <a:rPr lang="en-US" altLang="zh-CN" sz="2400" dirty="0">
                <a:solidFill>
                  <a:srgbClr val="000000"/>
                </a:solidFill>
                <a:latin typeface="黑体" panose="02010609060101010101" pitchFamily="2" charset="-122"/>
                <a:ea typeface="黑体" panose="02010609060101010101" pitchFamily="2" charset="-122"/>
              </a:rPr>
              <a:t>30</a:t>
            </a:r>
            <a:r>
              <a:rPr lang="zh-CN" altLang="en-US" sz="2400" dirty="0">
                <a:solidFill>
                  <a:srgbClr val="000000"/>
                </a:solidFill>
                <a:latin typeface="黑体" panose="02010609060101010101" pitchFamily="2" charset="-122"/>
                <a:ea typeface="黑体" panose="02010609060101010101" pitchFamily="2" charset="-122"/>
              </a:rPr>
              <a:t>条）：向用人单位提供产生职业病危害的设备（第</a:t>
            </a:r>
            <a:r>
              <a:rPr lang="en-US" altLang="zh-CN" sz="2400" dirty="0">
                <a:solidFill>
                  <a:srgbClr val="000000"/>
                </a:solidFill>
                <a:latin typeface="黑体" panose="02010609060101010101" pitchFamily="2" charset="-122"/>
                <a:ea typeface="黑体" panose="02010609060101010101" pitchFamily="2" charset="-122"/>
              </a:rPr>
              <a:t>29</a:t>
            </a:r>
            <a:r>
              <a:rPr lang="zh-CN" altLang="en-US" sz="2400" dirty="0">
                <a:solidFill>
                  <a:srgbClr val="000000"/>
                </a:solidFill>
                <a:latin typeface="黑体" panose="02010609060101010101" pitchFamily="2" charset="-122"/>
                <a:ea typeface="黑体" panose="02010609060101010101" pitchFamily="2" charset="-122"/>
              </a:rPr>
              <a:t>条）和材料（第</a:t>
            </a:r>
            <a:r>
              <a:rPr lang="en-US" altLang="zh-CN" sz="2400" dirty="0">
                <a:solidFill>
                  <a:srgbClr val="000000"/>
                </a:solidFill>
                <a:latin typeface="黑体" panose="02010609060101010101" pitchFamily="2" charset="-122"/>
                <a:ea typeface="黑体" panose="02010609060101010101" pitchFamily="2" charset="-122"/>
              </a:rPr>
              <a:t>30</a:t>
            </a:r>
            <a:r>
              <a:rPr lang="zh-CN" altLang="en-US" sz="2400" dirty="0">
                <a:solidFill>
                  <a:srgbClr val="000000"/>
                </a:solidFill>
                <a:latin typeface="黑体" panose="02010609060101010101" pitchFamily="2" charset="-122"/>
                <a:ea typeface="黑体" panose="02010609060101010101" pitchFamily="2" charset="-122"/>
              </a:rPr>
              <a:t>条）必须承担相应的告之义务。</a:t>
            </a:r>
            <a:endParaRPr lang="zh-CN" altLang="en-US" sz="2400" dirty="0">
              <a:solidFill>
                <a:srgbClr val="00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285720" y="285728"/>
            <a:ext cx="6643734" cy="5940088"/>
          </a:xfrm>
          <a:prstGeom prst="rect">
            <a:avLst/>
          </a:prstGeom>
          <a:noFill/>
          <a:ln w="9525">
            <a:noFill/>
            <a:miter lim="800000"/>
          </a:ln>
        </p:spPr>
        <p:txBody>
          <a:bodyPr wrap="square">
            <a:spAutoFit/>
          </a:bodyPr>
          <a:lstStyle/>
          <a:p>
            <a:pPr algn="ctr" defTabSz="782320" eaLnBrk="0" hangingPunct="0"/>
            <a:r>
              <a:rPr lang="zh-CN" altLang="en-US" sz="2800" b="1" dirty="0">
                <a:solidFill>
                  <a:srgbClr val="FF3300"/>
                </a:solidFill>
                <a:latin typeface="黑体" panose="02010609060101010101" pitchFamily="2" charset="-122"/>
                <a:ea typeface="黑体" panose="02010609060101010101" pitchFamily="2" charset="-122"/>
              </a:rPr>
              <a:t>   </a:t>
            </a:r>
            <a:r>
              <a:rPr lang="en-US" altLang="zh-CN" sz="2800" b="1" dirty="0" smtClean="0">
                <a:solidFill>
                  <a:srgbClr val="FF3300"/>
                </a:solidFill>
                <a:latin typeface="黑体" panose="02010609060101010101" pitchFamily="2" charset="-122"/>
                <a:ea typeface="黑体" panose="02010609060101010101" pitchFamily="2" charset="-122"/>
              </a:rPr>
              <a:t> </a:t>
            </a:r>
            <a:r>
              <a:rPr lang="en-US" altLang="zh-CN" sz="4000" b="1" dirty="0">
                <a:solidFill>
                  <a:srgbClr val="FF3300"/>
                </a:solidFill>
                <a:latin typeface="黑体" panose="02010609060101010101" pitchFamily="2" charset="-122"/>
                <a:ea typeface="黑体" panose="02010609060101010101" pitchFamily="2" charset="-122"/>
              </a:rPr>
              <a:t>47</a:t>
            </a:r>
            <a:r>
              <a:rPr lang="zh-CN" altLang="en-US" sz="4000" b="1" dirty="0" smtClean="0">
                <a:solidFill>
                  <a:srgbClr val="FF3300"/>
                </a:solidFill>
                <a:latin typeface="黑体" panose="02010609060101010101" pitchFamily="2" charset="-122"/>
                <a:ea typeface="黑体" panose="02010609060101010101" pitchFamily="2" charset="-122"/>
              </a:rPr>
              <a:t>号令解读</a:t>
            </a:r>
            <a:r>
              <a:rPr lang="zh-CN" altLang="en-US" sz="4000" b="1" dirty="0">
                <a:solidFill>
                  <a:srgbClr val="FF3300"/>
                </a:solidFill>
                <a:latin typeface="黑体" panose="02010609060101010101" pitchFamily="2" charset="-122"/>
                <a:ea typeface="黑体" panose="02010609060101010101" pitchFamily="2" charset="-122"/>
              </a:rPr>
              <a:t>的</a:t>
            </a:r>
            <a:r>
              <a:rPr lang="zh-CN" altLang="en-US" sz="4000" b="1" dirty="0" smtClean="0">
                <a:solidFill>
                  <a:srgbClr val="FF3300"/>
                </a:solidFill>
                <a:latin typeface="黑体" panose="02010609060101010101" pitchFamily="2" charset="-122"/>
                <a:ea typeface="黑体" panose="02010609060101010101" pitchFamily="2" charset="-122"/>
              </a:rPr>
              <a:t>条款</a:t>
            </a:r>
            <a:endParaRPr lang="en-US" altLang="zh-CN" sz="4000" b="1" dirty="0">
              <a:latin typeface="楷体" panose="02010609060101010101" pitchFamily="49" charset="-122"/>
              <a:ea typeface="楷体" panose="02010609060101010101" pitchFamily="49" charset="-122"/>
            </a:endParaRPr>
          </a:p>
          <a:p>
            <a:pPr defTabSz="782320" eaLnBrk="0" hangingPunct="0"/>
            <a:r>
              <a:rPr lang="zh-CN" altLang="en-US" sz="2000" b="1" dirty="0" smtClean="0">
                <a:solidFill>
                  <a:srgbClr val="0000CC"/>
                </a:solidFill>
                <a:latin typeface="楷体" panose="02010609060101010101" pitchFamily="49" charset="-122"/>
                <a:ea typeface="楷体" panose="02010609060101010101" pitchFamily="49" charset="-122"/>
              </a:rPr>
              <a:t>第二</a:t>
            </a:r>
            <a:r>
              <a:rPr lang="zh-CN" altLang="en-US" sz="2000" b="1" dirty="0">
                <a:solidFill>
                  <a:srgbClr val="0000CC"/>
                </a:solidFill>
                <a:latin typeface="楷体" panose="02010609060101010101" pitchFamily="49" charset="-122"/>
                <a:ea typeface="楷体" panose="02010609060101010101" pitchFamily="49" charset="-122"/>
              </a:rPr>
              <a:t>章第</a:t>
            </a:r>
            <a:r>
              <a:rPr lang="en-US" altLang="zh-CN" sz="2000" b="1" dirty="0">
                <a:solidFill>
                  <a:srgbClr val="0000CC"/>
                </a:solidFill>
                <a:latin typeface="楷体" panose="02010609060101010101" pitchFamily="49" charset="-122"/>
                <a:ea typeface="楷体" panose="02010609060101010101" pitchFamily="49" charset="-122"/>
              </a:rPr>
              <a:t>11</a:t>
            </a:r>
            <a:r>
              <a:rPr lang="zh-CN" altLang="en-US" sz="2000" b="1" dirty="0">
                <a:solidFill>
                  <a:srgbClr val="0000CC"/>
                </a:solidFill>
                <a:latin typeface="楷体" panose="02010609060101010101" pitchFamily="49" charset="-122"/>
                <a:ea typeface="楷体" panose="02010609060101010101" pitchFamily="49" charset="-122"/>
              </a:rPr>
              <a:t>条：</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    存在职业病危害的用人单位应当制定职业病危害防治计划和实施方案，建立、健全下列职业卫生管理制度和操作规程：</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（一）职业病危害防治</a:t>
            </a:r>
            <a:r>
              <a:rPr lang="zh-CN" altLang="en-US" sz="2000" b="1" dirty="0">
                <a:solidFill>
                  <a:srgbClr val="C00000"/>
                </a:solidFill>
                <a:latin typeface="楷体" panose="02010609060101010101" pitchFamily="49" charset="-122"/>
                <a:ea typeface="楷体" panose="02010609060101010101" pitchFamily="49" charset="-122"/>
              </a:rPr>
              <a:t>责任制度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（二）职业病危害</a:t>
            </a:r>
            <a:r>
              <a:rPr lang="zh-CN" altLang="en-US" sz="2000" b="1" dirty="0">
                <a:solidFill>
                  <a:srgbClr val="C00000"/>
                </a:solidFill>
                <a:latin typeface="楷体" panose="02010609060101010101" pitchFamily="49" charset="-122"/>
                <a:ea typeface="楷体" panose="02010609060101010101" pitchFamily="49" charset="-122"/>
              </a:rPr>
              <a:t>警示与告知制度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（三）职业病危害项目</a:t>
            </a:r>
            <a:r>
              <a:rPr lang="zh-CN" altLang="en-US" sz="2000" b="1" dirty="0">
                <a:solidFill>
                  <a:srgbClr val="C00000"/>
                </a:solidFill>
                <a:latin typeface="楷体" panose="02010609060101010101" pitchFamily="49" charset="-122"/>
                <a:ea typeface="楷体" panose="02010609060101010101" pitchFamily="49" charset="-122"/>
              </a:rPr>
              <a:t>申报制度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（四）职业病防治</a:t>
            </a:r>
            <a:r>
              <a:rPr lang="zh-CN" altLang="en-US" sz="2000" b="1" dirty="0">
                <a:solidFill>
                  <a:srgbClr val="C00000"/>
                </a:solidFill>
                <a:latin typeface="楷体" panose="02010609060101010101" pitchFamily="49" charset="-122"/>
                <a:ea typeface="楷体" panose="02010609060101010101" pitchFamily="49" charset="-122"/>
              </a:rPr>
              <a:t>宣传教育培训制度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（五）职业病</a:t>
            </a:r>
            <a:r>
              <a:rPr lang="zh-CN" altLang="en-US" sz="2000" b="1" dirty="0">
                <a:solidFill>
                  <a:srgbClr val="C00000"/>
                </a:solidFill>
                <a:latin typeface="楷体" panose="02010609060101010101" pitchFamily="49" charset="-122"/>
                <a:ea typeface="楷体" panose="02010609060101010101" pitchFamily="49" charset="-122"/>
              </a:rPr>
              <a:t>防护设施维护检修制度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（六）职业病</a:t>
            </a:r>
            <a:r>
              <a:rPr lang="zh-CN" altLang="en-US" sz="2000" b="1" dirty="0">
                <a:solidFill>
                  <a:srgbClr val="C00000"/>
                </a:solidFill>
                <a:latin typeface="楷体" panose="02010609060101010101" pitchFamily="49" charset="-122"/>
                <a:ea typeface="楷体" panose="02010609060101010101" pitchFamily="49" charset="-122"/>
              </a:rPr>
              <a:t>防护用品管理制度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（七）职业病危害</a:t>
            </a:r>
            <a:r>
              <a:rPr lang="zh-CN" altLang="en-US" sz="2000" b="1" dirty="0">
                <a:solidFill>
                  <a:srgbClr val="C00000"/>
                </a:solidFill>
                <a:latin typeface="楷体" panose="02010609060101010101" pitchFamily="49" charset="-122"/>
                <a:ea typeface="楷体" panose="02010609060101010101" pitchFamily="49" charset="-122"/>
              </a:rPr>
              <a:t>监测及评价管理制度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（八）建设项目职业卫生</a:t>
            </a:r>
            <a:r>
              <a:rPr lang="zh-CN" altLang="en-US" sz="2000" b="1" dirty="0">
                <a:solidFill>
                  <a:srgbClr val="C00000"/>
                </a:solidFill>
                <a:latin typeface="楷体" panose="02010609060101010101" pitchFamily="49" charset="-122"/>
                <a:ea typeface="楷体" panose="02010609060101010101" pitchFamily="49" charset="-122"/>
              </a:rPr>
              <a:t>“三同时”管理制度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（九）劳动者职业健康</a:t>
            </a:r>
            <a:r>
              <a:rPr lang="zh-CN" altLang="en-US" sz="2000" b="1" dirty="0">
                <a:solidFill>
                  <a:srgbClr val="C00000"/>
                </a:solidFill>
                <a:latin typeface="楷体" panose="02010609060101010101" pitchFamily="49" charset="-122"/>
                <a:ea typeface="楷体" panose="02010609060101010101" pitchFamily="49" charset="-122"/>
              </a:rPr>
              <a:t>监护及其档案管理制度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（十）职业病危害</a:t>
            </a:r>
            <a:r>
              <a:rPr lang="zh-CN" altLang="en-US" sz="2000" b="1" dirty="0">
                <a:solidFill>
                  <a:srgbClr val="C00000"/>
                </a:solidFill>
                <a:latin typeface="楷体" panose="02010609060101010101" pitchFamily="49" charset="-122"/>
                <a:ea typeface="楷体" panose="02010609060101010101" pitchFamily="49" charset="-122"/>
              </a:rPr>
              <a:t>事故处置与报告制度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（十一）职业病危害</a:t>
            </a:r>
            <a:r>
              <a:rPr lang="zh-CN" altLang="en-US" sz="2000" b="1" dirty="0">
                <a:solidFill>
                  <a:srgbClr val="C00000"/>
                </a:solidFill>
                <a:latin typeface="楷体" panose="02010609060101010101" pitchFamily="49" charset="-122"/>
                <a:ea typeface="楷体" panose="02010609060101010101" pitchFamily="49" charset="-122"/>
              </a:rPr>
              <a:t>应急救援与管理制度</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（十二）岗位职业卫生</a:t>
            </a:r>
            <a:r>
              <a:rPr lang="zh-CN" altLang="en-US" sz="2000" b="1" dirty="0">
                <a:solidFill>
                  <a:srgbClr val="C00000"/>
                </a:solidFill>
                <a:latin typeface="楷体" panose="02010609060101010101" pitchFamily="49" charset="-122"/>
                <a:ea typeface="楷体" panose="02010609060101010101" pitchFamily="49" charset="-122"/>
              </a:rPr>
              <a:t>操作规程</a:t>
            </a:r>
            <a:r>
              <a:rPr lang="zh-CN" altLang="en-US" sz="2000" b="1" dirty="0">
                <a:solidFill>
                  <a:srgbClr val="0000CC"/>
                </a:solidFill>
                <a:latin typeface="楷体" panose="02010609060101010101" pitchFamily="49" charset="-122"/>
                <a:ea typeface="楷体" panose="02010609060101010101" pitchFamily="49" charset="-122"/>
              </a:rPr>
              <a:t>；</a:t>
            </a:r>
            <a:endParaRPr lang="en-US" altLang="zh-CN" sz="2000" b="1" dirty="0">
              <a:solidFill>
                <a:srgbClr val="0000CC"/>
              </a:solidFill>
              <a:latin typeface="楷体" panose="02010609060101010101" pitchFamily="49" charset="-122"/>
              <a:ea typeface="楷体" panose="02010609060101010101" pitchFamily="49" charset="-122"/>
            </a:endParaRPr>
          </a:p>
          <a:p>
            <a:pPr defTabSz="782320" eaLnBrk="0" hangingPunct="0"/>
            <a:r>
              <a:rPr lang="zh-CN" altLang="en-US" sz="2000" b="1" dirty="0">
                <a:solidFill>
                  <a:srgbClr val="0000CC"/>
                </a:solidFill>
                <a:latin typeface="楷体" panose="02010609060101010101" pitchFamily="49" charset="-122"/>
                <a:ea typeface="楷体" panose="02010609060101010101" pitchFamily="49" charset="-122"/>
              </a:rPr>
              <a:t>（十三）法律、法规、规章规定的其他职业病防治制度。</a:t>
            </a:r>
            <a:endParaRPr lang="zh-CN" altLang="en-US" sz="2000" b="1" dirty="0">
              <a:solidFill>
                <a:srgbClr val="0000CC"/>
              </a:solidFill>
              <a:latin typeface="楷体" panose="02010609060101010101" pitchFamily="49" charset="-122"/>
              <a:ea typeface="楷体" panose="02010609060101010101" pitchFamily="49" charset="-122"/>
            </a:endParaRPr>
          </a:p>
        </p:txBody>
      </p:sp>
      <p:sp>
        <p:nvSpPr>
          <p:cNvPr id="6" name="Document"/>
          <p:cNvSpPr>
            <a:spLocks noEditPoints="1" noChangeArrowheads="1"/>
          </p:cNvSpPr>
          <p:nvPr/>
        </p:nvSpPr>
        <p:spPr bwMode="auto">
          <a:xfrm flipV="1">
            <a:off x="6215063" y="2122498"/>
            <a:ext cx="2674937" cy="2878138"/>
          </a:xfrm>
          <a:custGeom>
            <a:avLst/>
            <a:gdLst>
              <a:gd name="T0" fmla="*/ 3873099 w 21600"/>
              <a:gd name="T1" fmla="*/ 3822004 h 21600"/>
              <a:gd name="T2" fmla="*/ 30605 w 21600"/>
              <a:gd name="T3" fmla="*/ 1916832 h 21600"/>
              <a:gd name="T4" fmla="*/ 3873099 w 21600"/>
              <a:gd name="T5" fmla="*/ 14311 h 21600"/>
              <a:gd name="T6" fmla="*/ 7815329 w 21600"/>
              <a:gd name="T7" fmla="*/ 1882026 h 21600"/>
              <a:gd name="T8" fmla="*/ 3873099 w 21600"/>
              <a:gd name="T9" fmla="*/ 3822004 h 21600"/>
              <a:gd name="T10" fmla="*/ 0 w 21600"/>
              <a:gd name="T11" fmla="*/ 0 h 21600"/>
              <a:gd name="T12" fmla="*/ 7777163 w 21600"/>
              <a:gd name="T13" fmla="*/ 0 h 21600"/>
              <a:gd name="T14" fmla="*/ 7777163 w 21600"/>
              <a:gd name="T15" fmla="*/ 381635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6">
              <a:lumMod val="40000"/>
              <a:lumOff val="60000"/>
            </a:schemeClr>
          </a:solidFill>
          <a:ln w="9525">
            <a:solidFill>
              <a:srgbClr val="000000"/>
            </a:solidFill>
            <a:miter lim="800000"/>
          </a:ln>
          <a:effectLst>
            <a:outerShdw dist="143684" dir="2700000" algn="ctr" rotWithShape="0">
              <a:srgbClr val="808080"/>
            </a:outerShdw>
          </a:effectLst>
        </p:spPr>
        <p:txBody>
          <a:bodyPr rot="10800000" lIns="78302" tIns="39151" rIns="78302" bIns="39151"/>
          <a:lstStyle/>
          <a:p>
            <a:pPr defTabSz="782320">
              <a:lnSpc>
                <a:spcPct val="200000"/>
              </a:lnSpc>
              <a:defRPr/>
            </a:pPr>
            <a:r>
              <a:rPr lang="zh-CN" altLang="en-US" sz="1600" b="1" dirty="0">
                <a:solidFill>
                  <a:srgbClr val="0000CC"/>
                </a:solidFill>
                <a:uFill>
                  <a:solidFill>
                    <a:schemeClr val="tx1"/>
                  </a:solidFill>
                </a:uFill>
                <a:latin typeface="楷体" panose="02010609060101010101" pitchFamily="49" charset="-122"/>
                <a:ea typeface="楷体" panose="02010609060101010101" pitchFamily="49" charset="-122"/>
              </a:rPr>
              <a:t>这里主要基于以下考虑：</a:t>
            </a:r>
            <a:endParaRPr lang="en-US" altLang="zh-CN" sz="1600" b="1" dirty="0">
              <a:solidFill>
                <a:srgbClr val="0000CC"/>
              </a:solidFill>
              <a:uFill>
                <a:solidFill>
                  <a:schemeClr val="tx1"/>
                </a:solidFill>
              </a:uFill>
              <a:latin typeface="楷体" panose="02010609060101010101" pitchFamily="49" charset="-122"/>
              <a:ea typeface="楷体" panose="02010609060101010101" pitchFamily="49" charset="-122"/>
            </a:endParaRPr>
          </a:p>
          <a:p>
            <a:pPr>
              <a:lnSpc>
                <a:spcPts val="2900"/>
              </a:lnSpc>
              <a:defRPr/>
            </a:pPr>
            <a:r>
              <a:rPr lang="en-US" altLang="zh-CN" sz="1600" b="1" dirty="0">
                <a:solidFill>
                  <a:srgbClr val="003300"/>
                </a:solidFill>
                <a:latin typeface="楷体" panose="02010609060101010101" pitchFamily="49" charset="-122"/>
                <a:ea typeface="楷体" panose="02010609060101010101" pitchFamily="49" charset="-122"/>
              </a:rPr>
              <a:t>    1.</a:t>
            </a:r>
            <a:r>
              <a:rPr lang="zh-CN" altLang="en-US" sz="1600" b="1" dirty="0">
                <a:solidFill>
                  <a:srgbClr val="003300"/>
                </a:solidFill>
                <a:latin typeface="楷体" panose="02010609060101010101" pitchFamily="49" charset="-122"/>
                <a:ea typeface="楷体" panose="02010609060101010101" pitchFamily="49" charset="-122"/>
              </a:rPr>
              <a:t>有利于规范用人单位职业卫生基础工作；</a:t>
            </a:r>
            <a:endParaRPr lang="en-US" altLang="zh-CN" sz="1600" b="1" dirty="0">
              <a:solidFill>
                <a:srgbClr val="003300"/>
              </a:solidFill>
              <a:latin typeface="楷体" panose="02010609060101010101" pitchFamily="49" charset="-122"/>
              <a:ea typeface="楷体" panose="02010609060101010101" pitchFamily="49" charset="-122"/>
            </a:endParaRPr>
          </a:p>
          <a:p>
            <a:pPr>
              <a:lnSpc>
                <a:spcPts val="2900"/>
              </a:lnSpc>
              <a:defRPr/>
            </a:pPr>
            <a:r>
              <a:rPr lang="en-US" altLang="zh-CN" sz="1600" b="1" dirty="0">
                <a:solidFill>
                  <a:srgbClr val="003300"/>
                </a:solidFill>
                <a:latin typeface="楷体" panose="02010609060101010101" pitchFamily="49" charset="-122"/>
                <a:ea typeface="楷体" panose="02010609060101010101" pitchFamily="49" charset="-122"/>
              </a:rPr>
              <a:t>    2.</a:t>
            </a:r>
            <a:r>
              <a:rPr lang="zh-CN" altLang="en-US" sz="1600" b="1" dirty="0">
                <a:solidFill>
                  <a:srgbClr val="003300"/>
                </a:solidFill>
                <a:latin typeface="楷体" panose="02010609060101010101" pitchFamily="49" charset="-122"/>
                <a:ea typeface="楷体" panose="02010609060101010101" pitchFamily="49" charset="-122"/>
              </a:rPr>
              <a:t>便于安全监管部门公正严格执法。</a:t>
            </a:r>
            <a:endParaRPr lang="en-US" altLang="zh-CN" sz="1600" b="1" dirty="0">
              <a:solidFill>
                <a:srgbClr val="003300"/>
              </a:solidFill>
              <a:latin typeface="楷体" panose="02010609060101010101" pitchFamily="49" charset="-122"/>
              <a:ea typeface="楷体" panose="02010609060101010101" pitchFamily="49" charset="-122"/>
            </a:endParaRPr>
          </a:p>
          <a:p>
            <a:pPr>
              <a:lnSpc>
                <a:spcPts val="2900"/>
              </a:lnSpc>
              <a:defRPr/>
            </a:pPr>
            <a:endParaRPr lang="en-US" altLang="zh-CN" sz="2400" b="1" dirty="0">
              <a:solidFill>
                <a:srgbClr val="006600"/>
              </a:solidFill>
              <a:latin typeface="楷体_GB2312" pitchFamily="49" charset="-122"/>
              <a:ea typeface="楷体_GB2312" pitchFamily="49" charset="-122"/>
            </a:endParaRPr>
          </a:p>
          <a:p>
            <a:pPr>
              <a:defRPr/>
            </a:pPr>
            <a:endParaRPr lang="en-US" altLang="zh-CN" sz="2400" b="1" dirty="0">
              <a:solidFill>
                <a:srgbClr val="006600"/>
              </a:solidFill>
            </a:endParaRPr>
          </a:p>
          <a:p>
            <a:pPr>
              <a:defRPr/>
            </a:pPr>
            <a:endParaRPr lang="zh-CN" altLang="en-US" sz="2400" b="1" dirty="0">
              <a:solidFill>
                <a:srgbClr val="006600"/>
              </a:solidFill>
            </a:endParaRPr>
          </a:p>
          <a:p>
            <a:pPr algn="just" defTabSz="782320">
              <a:lnSpc>
                <a:spcPct val="150000"/>
              </a:lnSpc>
              <a:spcBef>
                <a:spcPct val="20000"/>
              </a:spcBef>
              <a:defRPr/>
            </a:pPr>
            <a:endParaRPr lang="zh-CN" altLang="en-US" sz="2100" b="1" dirty="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1406" y="500042"/>
            <a:ext cx="9001125" cy="5970865"/>
          </a:xfrm>
          <a:prstGeom prst="rect">
            <a:avLst/>
          </a:prstGeom>
          <a:noFill/>
          <a:ln w="9525">
            <a:noFill/>
            <a:miter lim="800000"/>
          </a:ln>
        </p:spPr>
        <p:txBody>
          <a:bodyPr wrap="square">
            <a:spAutoFit/>
          </a:bodyPr>
          <a:lstStyle/>
          <a:p>
            <a:pPr algn="ctr" defTabSz="782320" eaLnBrk="0" hangingPunct="0"/>
            <a:r>
              <a:rPr lang="en-US" altLang="zh-CN" sz="2800" b="1" dirty="0" smtClean="0">
                <a:solidFill>
                  <a:srgbClr val="FF3300"/>
                </a:solidFill>
                <a:latin typeface="黑体" panose="02010609060101010101" pitchFamily="2" charset="-122"/>
                <a:ea typeface="黑体" panose="02010609060101010101" pitchFamily="2" charset="-122"/>
              </a:rPr>
              <a:t>47</a:t>
            </a:r>
            <a:r>
              <a:rPr lang="zh-CN" altLang="en-US" sz="2800" b="1" dirty="0" smtClean="0">
                <a:solidFill>
                  <a:srgbClr val="FF3300"/>
                </a:solidFill>
                <a:latin typeface="黑体" panose="02010609060101010101" pitchFamily="2" charset="-122"/>
                <a:ea typeface="黑体" panose="02010609060101010101" pitchFamily="2" charset="-122"/>
              </a:rPr>
              <a:t>号令重点</a:t>
            </a:r>
            <a:r>
              <a:rPr lang="zh-CN" altLang="en-US" sz="2800" b="1" dirty="0">
                <a:solidFill>
                  <a:srgbClr val="FF3300"/>
                </a:solidFill>
                <a:latin typeface="黑体" panose="02010609060101010101" pitchFamily="2" charset="-122"/>
                <a:ea typeface="黑体" panose="02010609060101010101" pitchFamily="2" charset="-122"/>
              </a:rPr>
              <a:t>解读的条款</a:t>
            </a:r>
            <a:endParaRPr lang="en-US" altLang="zh-CN" sz="2800" b="1" dirty="0">
              <a:solidFill>
                <a:srgbClr val="0000CC"/>
              </a:solidFill>
            </a:endParaRPr>
          </a:p>
          <a:p>
            <a:pPr defTabSz="782320" eaLnBrk="0" hangingPunct="0"/>
            <a:endParaRPr lang="zh-CN" altLang="en-US" b="1" dirty="0">
              <a:solidFill>
                <a:srgbClr val="003300"/>
              </a:solidFill>
              <a:latin typeface="楷体" panose="02010609060101010101" pitchFamily="49" charset="-122"/>
              <a:ea typeface="楷体" panose="02010609060101010101" pitchFamily="49" charset="-122"/>
            </a:endParaRPr>
          </a:p>
          <a:p>
            <a:pPr defTabSz="782320">
              <a:lnSpc>
                <a:spcPts val="2400"/>
              </a:lnSpc>
            </a:pPr>
            <a:r>
              <a:rPr lang="zh-CN" altLang="en-US" b="1" dirty="0">
                <a:solidFill>
                  <a:srgbClr val="0000CC"/>
                </a:solidFill>
                <a:latin typeface="楷体" panose="02010609060101010101" pitchFamily="49" charset="-122"/>
                <a:ea typeface="楷体" panose="02010609060101010101" pitchFamily="49" charset="-122"/>
              </a:rPr>
              <a:t>   （十四）第二章第</a:t>
            </a:r>
            <a:r>
              <a:rPr lang="en-US" altLang="zh-CN" b="1" dirty="0">
                <a:solidFill>
                  <a:srgbClr val="0000CC"/>
                </a:solidFill>
                <a:latin typeface="楷体" panose="02010609060101010101" pitchFamily="49" charset="-122"/>
                <a:ea typeface="楷体" panose="02010609060101010101" pitchFamily="49" charset="-122"/>
              </a:rPr>
              <a:t>34</a:t>
            </a:r>
            <a:r>
              <a:rPr lang="zh-CN" altLang="en-US" b="1" dirty="0">
                <a:solidFill>
                  <a:srgbClr val="0000CC"/>
                </a:solidFill>
                <a:latin typeface="楷体" panose="02010609060101010101" pitchFamily="49" charset="-122"/>
                <a:ea typeface="楷体" panose="02010609060101010101" pitchFamily="49" charset="-122"/>
              </a:rPr>
              <a:t>条“用人单位应当建立健全下列职业卫生档案资料：</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（一）职业病防治责任制文件；</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（二）职业卫生管理规章制度、操作规程；</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（三）工作场所职业病危害因素种类清单、岗位分布以及作业人员接触情况等资料；</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（四）职业病防护设施、应急救援设施基本信息，以及其配置、使用、维护、检修与更换等记录；</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（五）工作场所职业病危害因素检测、评价报告与记录；</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（六）职业病防护用品配备、发放、维护与更换等记录；</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（七）主要负责人、职业卫生管理人员和职业病危害严重工作岗位的劳动者等相关人员职业卫生培训资料；</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（八）职业病危害事故报告与应急处置记录；</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（九）劳动者职业健康检查结果汇总资料，存在职业禁忌证、职业健康损害或者职业病的劳动者处理和安置情况记录；</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（十）建设项目职业卫生“三同时”有关技术资料，以及其备案、审核、审查或者验收等有关回执或者批复文件；</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（十一）职业卫生安全许可证申领、职业病危害项目申报等有关回执或者批复文件；</a:t>
            </a:r>
            <a:endParaRPr lang="en-US" altLang="zh-CN" b="1" dirty="0">
              <a:solidFill>
                <a:srgbClr val="0000CC"/>
              </a:solidFill>
              <a:latin typeface="楷体" panose="02010609060101010101" pitchFamily="49" charset="-122"/>
              <a:ea typeface="楷体" panose="02010609060101010101" pitchFamily="49" charset="-122"/>
            </a:endParaRPr>
          </a:p>
          <a:p>
            <a:pPr defTabSz="782320">
              <a:lnSpc>
                <a:spcPts val="2100"/>
              </a:lnSpc>
            </a:pPr>
            <a:r>
              <a:rPr lang="zh-CN" altLang="en-US" b="1" dirty="0">
                <a:solidFill>
                  <a:srgbClr val="0000CC"/>
                </a:solidFill>
                <a:latin typeface="楷体" panose="02010609060101010101" pitchFamily="49" charset="-122"/>
                <a:ea typeface="楷体" panose="02010609060101010101" pitchFamily="49" charset="-122"/>
              </a:rPr>
              <a:t>（十二）其他有关职业卫生管理的资料或者文件。”</a:t>
            </a:r>
            <a:endParaRPr lang="zh-CN" altLang="en-US" b="1" dirty="0">
              <a:solidFill>
                <a:srgbClr val="0000CC"/>
              </a:solidFill>
              <a:latin typeface="楷体" panose="02010609060101010101" pitchFamily="49" charset="-122"/>
              <a:ea typeface="楷体" panose="02010609060101010101" pitchFamily="49" charset="-122"/>
            </a:endParaRPr>
          </a:p>
          <a:p>
            <a:pPr defTabSz="782320"/>
            <a:endParaRPr lang="en-US" altLang="zh-CN" b="1" dirty="0">
              <a:solidFill>
                <a:srgbClr val="006600"/>
              </a:solidFill>
            </a:endParaRPr>
          </a:p>
          <a:p>
            <a:pPr defTabSz="782320"/>
            <a:r>
              <a:rPr lang="en-US" altLang="zh-CN" b="1" dirty="0">
                <a:solidFill>
                  <a:srgbClr val="006600"/>
                </a:solidFill>
              </a:rPr>
              <a:t>——</a:t>
            </a:r>
            <a:r>
              <a:rPr lang="zh-CN" altLang="en-US" b="1" dirty="0">
                <a:solidFill>
                  <a:srgbClr val="003300"/>
                </a:solidFill>
                <a:latin typeface="楷体" panose="02010609060101010101" pitchFamily="49" charset="-122"/>
                <a:ea typeface="楷体" panose="02010609060101010101" pitchFamily="49" charset="-122"/>
              </a:rPr>
              <a:t>这一条主要是为了落实</a:t>
            </a:r>
            <a:r>
              <a:rPr lang="en-US" altLang="zh-CN" b="1" dirty="0">
                <a:solidFill>
                  <a:srgbClr val="003300"/>
                </a:solidFill>
                <a:latin typeface="楷体" panose="02010609060101010101" pitchFamily="49" charset="-122"/>
                <a:ea typeface="楷体" panose="02010609060101010101" pitchFamily="49" charset="-122"/>
              </a:rPr>
              <a:t>《</a:t>
            </a:r>
            <a:r>
              <a:rPr lang="zh-CN" altLang="en-US" b="1" dirty="0">
                <a:solidFill>
                  <a:srgbClr val="003300"/>
                </a:solidFill>
                <a:latin typeface="楷体" panose="02010609060101010101" pitchFamily="49" charset="-122"/>
                <a:ea typeface="楷体" panose="02010609060101010101" pitchFamily="49" charset="-122"/>
              </a:rPr>
              <a:t>职业病防治法</a:t>
            </a:r>
            <a:r>
              <a:rPr lang="en-US" altLang="zh-CN" b="1" dirty="0">
                <a:solidFill>
                  <a:srgbClr val="003300"/>
                </a:solidFill>
                <a:latin typeface="楷体" panose="02010609060101010101" pitchFamily="49" charset="-122"/>
                <a:ea typeface="楷体" panose="02010609060101010101" pitchFamily="49" charset="-122"/>
              </a:rPr>
              <a:t>》</a:t>
            </a:r>
            <a:r>
              <a:rPr lang="zh-CN" altLang="en-US" b="1" dirty="0">
                <a:solidFill>
                  <a:srgbClr val="003300"/>
                </a:solidFill>
                <a:latin typeface="楷体" panose="02010609060101010101" pitchFamily="49" charset="-122"/>
                <a:ea typeface="楷体" panose="02010609060101010101" pitchFamily="49" charset="-122"/>
              </a:rPr>
              <a:t>第二十一条第四款的规定而设立的。 </a:t>
            </a:r>
            <a:endParaRPr lang="zh-CN" altLang="en-US" b="1" dirty="0">
              <a:solidFill>
                <a:srgbClr val="0033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4992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图片 4" descr="RIMG0098.JPG"/>
          <p:cNvPicPr>
            <a:picLocks noChangeAspect="1"/>
          </p:cNvPicPr>
          <p:nvPr/>
        </p:nvPicPr>
        <p:blipFill>
          <a:blip r:embed="rId1"/>
          <a:srcRect/>
          <a:stretch>
            <a:fillRect/>
          </a:stretch>
        </p:blipFill>
        <p:spPr bwMode="auto">
          <a:xfrm>
            <a:off x="5143500" y="2500313"/>
            <a:ext cx="3490913" cy="2714625"/>
          </a:xfrm>
          <a:prstGeom prst="rect">
            <a:avLst/>
          </a:prstGeom>
          <a:noFill/>
          <a:ln w="9525">
            <a:noFill/>
            <a:miter lim="800000"/>
            <a:headEnd/>
            <a:tailEnd/>
          </a:ln>
        </p:spPr>
      </p:pic>
      <p:sp>
        <p:nvSpPr>
          <p:cNvPr id="38916" name="TextBox 11"/>
          <p:cNvSpPr txBox="1">
            <a:spLocks noChangeArrowheads="1"/>
          </p:cNvSpPr>
          <p:nvPr/>
        </p:nvSpPr>
        <p:spPr bwMode="auto">
          <a:xfrm>
            <a:off x="1071563" y="2000250"/>
            <a:ext cx="2143125" cy="523875"/>
          </a:xfrm>
          <a:prstGeom prst="rect">
            <a:avLst/>
          </a:prstGeom>
          <a:noFill/>
          <a:ln w="9525">
            <a:noFill/>
            <a:miter lim="800000"/>
          </a:ln>
        </p:spPr>
        <p:txBody>
          <a:bodyPr>
            <a:spAutoFit/>
          </a:bodyPr>
          <a:lstStyle/>
          <a:p>
            <a:pPr algn="ctr"/>
            <a:r>
              <a:rPr lang="zh-CN" altLang="en-US" sz="2800" b="1">
                <a:solidFill>
                  <a:srgbClr val="002060"/>
                </a:solidFill>
                <a:latin typeface="楷体" panose="02010609060101010101" pitchFamily="49" charset="-122"/>
                <a:ea typeface="楷体" panose="02010609060101010101" pitchFamily="49" charset="-122"/>
              </a:rPr>
              <a:t>落后工艺</a:t>
            </a:r>
            <a:endParaRPr lang="zh-CN" altLang="en-US" sz="2800" b="1">
              <a:solidFill>
                <a:srgbClr val="002060"/>
              </a:solidFill>
              <a:latin typeface="楷体" panose="02010609060101010101" pitchFamily="49" charset="-122"/>
              <a:ea typeface="楷体" panose="02010609060101010101" pitchFamily="49" charset="-122"/>
            </a:endParaRPr>
          </a:p>
        </p:txBody>
      </p:sp>
      <p:sp>
        <p:nvSpPr>
          <p:cNvPr id="38917" name="TextBox 12"/>
          <p:cNvSpPr txBox="1">
            <a:spLocks noChangeArrowheads="1"/>
          </p:cNvSpPr>
          <p:nvPr/>
        </p:nvSpPr>
        <p:spPr bwMode="auto">
          <a:xfrm>
            <a:off x="5715000" y="2000250"/>
            <a:ext cx="2286000" cy="461963"/>
          </a:xfrm>
          <a:prstGeom prst="rect">
            <a:avLst/>
          </a:prstGeom>
          <a:noFill/>
          <a:ln w="9525">
            <a:noFill/>
            <a:miter lim="800000"/>
          </a:ln>
        </p:spPr>
        <p:txBody>
          <a:bodyPr>
            <a:spAutoFit/>
          </a:bodyPr>
          <a:lstStyle/>
          <a:p>
            <a:pPr algn="ctr"/>
            <a:r>
              <a:rPr lang="zh-CN" altLang="en-US" sz="2400" b="1">
                <a:solidFill>
                  <a:srgbClr val="FF0000"/>
                </a:solidFill>
                <a:latin typeface="楷体" panose="02010609060101010101" pitchFamily="49" charset="-122"/>
                <a:ea typeface="楷体" panose="02010609060101010101" pitchFamily="49" charset="-122"/>
              </a:rPr>
              <a:t>先进生产工艺</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38918" name="TextBox 13"/>
          <p:cNvSpPr txBox="1">
            <a:spLocks noChangeArrowheads="1"/>
          </p:cNvSpPr>
          <p:nvPr/>
        </p:nvSpPr>
        <p:spPr bwMode="auto">
          <a:xfrm>
            <a:off x="142875" y="2714625"/>
            <a:ext cx="461963" cy="2286000"/>
          </a:xfrm>
          <a:prstGeom prst="rect">
            <a:avLst/>
          </a:prstGeom>
          <a:noFill/>
          <a:ln w="9525">
            <a:noFill/>
            <a:miter lim="800000"/>
          </a:ln>
        </p:spPr>
        <p:txBody>
          <a:bodyPr vert="eaVert">
            <a:spAutoFit/>
          </a:bodyPr>
          <a:lstStyle/>
          <a:p>
            <a:r>
              <a:rPr lang="zh-CN" altLang="en-US" b="1">
                <a:solidFill>
                  <a:srgbClr val="002060"/>
                </a:solidFill>
                <a:latin typeface="楷体" panose="02010609060101010101" pitchFamily="49" charset="-122"/>
                <a:ea typeface="楷体" panose="02010609060101010101" pitchFamily="49" charset="-122"/>
              </a:rPr>
              <a:t>石英砂干法破碎</a:t>
            </a:r>
            <a:endParaRPr lang="zh-CN" altLang="en-US" b="1">
              <a:solidFill>
                <a:srgbClr val="002060"/>
              </a:solidFill>
              <a:latin typeface="楷体" panose="02010609060101010101" pitchFamily="49" charset="-122"/>
              <a:ea typeface="楷体" panose="02010609060101010101" pitchFamily="49" charset="-122"/>
            </a:endParaRPr>
          </a:p>
        </p:txBody>
      </p:sp>
      <p:sp>
        <p:nvSpPr>
          <p:cNvPr id="38919" name="TextBox 14"/>
          <p:cNvSpPr txBox="1">
            <a:spLocks noChangeArrowheads="1"/>
          </p:cNvSpPr>
          <p:nvPr/>
        </p:nvSpPr>
        <p:spPr bwMode="auto">
          <a:xfrm>
            <a:off x="8682038" y="2500313"/>
            <a:ext cx="461962" cy="2500312"/>
          </a:xfrm>
          <a:prstGeom prst="rect">
            <a:avLst/>
          </a:prstGeom>
          <a:noFill/>
          <a:ln w="9525">
            <a:noFill/>
            <a:miter lim="800000"/>
          </a:ln>
        </p:spPr>
        <p:txBody>
          <a:bodyPr vert="eaVert">
            <a:spAutoFit/>
          </a:bodyPr>
          <a:lstStyle/>
          <a:p>
            <a:r>
              <a:rPr lang="zh-CN" altLang="en-US" b="1">
                <a:solidFill>
                  <a:srgbClr val="FF0000"/>
                </a:solidFill>
                <a:latin typeface="楷体" panose="02010609060101010101" pitchFamily="49" charset="-122"/>
                <a:ea typeface="楷体" panose="02010609060101010101" pitchFamily="49" charset="-122"/>
              </a:rPr>
              <a:t>石英砂加工湿法破碎</a:t>
            </a:r>
            <a:endParaRPr lang="zh-CN" altLang="en-US" b="1">
              <a:solidFill>
                <a:srgbClr val="FF0000"/>
              </a:solidFill>
              <a:latin typeface="楷体" panose="02010609060101010101" pitchFamily="49" charset="-122"/>
              <a:ea typeface="楷体" panose="02010609060101010101" pitchFamily="49" charset="-122"/>
            </a:endParaRPr>
          </a:p>
        </p:txBody>
      </p:sp>
      <p:sp>
        <p:nvSpPr>
          <p:cNvPr id="18" name="燕尾形箭头 17"/>
          <p:cNvSpPr/>
          <p:nvPr/>
        </p:nvSpPr>
        <p:spPr>
          <a:xfrm>
            <a:off x="4167188" y="3429000"/>
            <a:ext cx="857250" cy="3571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921" name="TextBox 11"/>
          <p:cNvSpPr txBox="1">
            <a:spLocks noChangeArrowheads="1"/>
          </p:cNvSpPr>
          <p:nvPr/>
        </p:nvSpPr>
        <p:spPr bwMode="auto">
          <a:xfrm>
            <a:off x="571500" y="1214438"/>
            <a:ext cx="6715125" cy="523875"/>
          </a:xfrm>
          <a:prstGeom prst="rect">
            <a:avLst/>
          </a:prstGeom>
          <a:noFill/>
          <a:ln w="9525">
            <a:noFill/>
            <a:miter lim="800000"/>
          </a:ln>
        </p:spPr>
        <p:txBody>
          <a:bodyPr>
            <a:spAutoFit/>
          </a:bodyPr>
          <a:lstStyle/>
          <a:p>
            <a:r>
              <a:rPr lang="en-US" altLang="zh-CN" sz="2800" b="1" dirty="0">
                <a:solidFill>
                  <a:srgbClr val="0000CC"/>
                </a:solidFill>
                <a:latin typeface="楷体" panose="02010609060101010101" pitchFamily="49" charset="-122"/>
                <a:ea typeface="楷体" panose="02010609060101010101" pitchFamily="49" charset="-122"/>
              </a:rPr>
              <a:t>1.</a:t>
            </a:r>
            <a:r>
              <a:rPr lang="zh-CN" altLang="en-US" sz="2800" b="1" dirty="0">
                <a:solidFill>
                  <a:srgbClr val="0000CC"/>
                </a:solidFill>
                <a:latin typeface="楷体" panose="02010609060101010101" pitchFamily="49" charset="-122"/>
                <a:ea typeface="楷体" panose="02010609060101010101" pitchFamily="49" charset="-122"/>
              </a:rPr>
              <a:t>采用先进生产工艺，淘汰落后生产工艺</a:t>
            </a:r>
            <a:endParaRPr lang="zh-CN" altLang="en-US" sz="2800" b="1" dirty="0">
              <a:solidFill>
                <a:srgbClr val="0000CC"/>
              </a:solidFill>
              <a:latin typeface="楷体" panose="02010609060101010101" pitchFamily="49" charset="-122"/>
              <a:ea typeface="楷体" panose="02010609060101010101" pitchFamily="49" charset="-122"/>
            </a:endParaRPr>
          </a:p>
        </p:txBody>
      </p:sp>
      <p:pic>
        <p:nvPicPr>
          <p:cNvPr id="38922" name="Picture 12" descr="IMG_3303"/>
          <p:cNvPicPr>
            <a:picLocks noChangeAspect="1" noChangeArrowheads="1"/>
          </p:cNvPicPr>
          <p:nvPr/>
        </p:nvPicPr>
        <p:blipFill>
          <a:blip r:embed="rId2"/>
          <a:srcRect/>
          <a:stretch>
            <a:fillRect/>
          </a:stretch>
        </p:blipFill>
        <p:spPr bwMode="auto">
          <a:xfrm>
            <a:off x="571500" y="2500313"/>
            <a:ext cx="3357563"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11"/>
          <p:cNvSpPr txBox="1">
            <a:spLocks noChangeArrowheads="1"/>
          </p:cNvSpPr>
          <p:nvPr/>
        </p:nvSpPr>
        <p:spPr bwMode="auto">
          <a:xfrm>
            <a:off x="1071563" y="1214438"/>
            <a:ext cx="6215062" cy="523875"/>
          </a:xfrm>
          <a:prstGeom prst="rect">
            <a:avLst/>
          </a:prstGeom>
          <a:noFill/>
          <a:ln w="9525">
            <a:noFill/>
            <a:miter lim="800000"/>
          </a:ln>
        </p:spPr>
        <p:txBody>
          <a:bodyPr>
            <a:spAutoFit/>
          </a:bodyPr>
          <a:lstStyle/>
          <a:p>
            <a:r>
              <a:rPr lang="en-US" altLang="zh-CN" sz="2800" b="1" dirty="0">
                <a:solidFill>
                  <a:srgbClr val="0000CC"/>
                </a:solidFill>
                <a:latin typeface="楷体" panose="02010609060101010101" pitchFamily="49" charset="-122"/>
                <a:ea typeface="楷体" panose="02010609060101010101" pitchFamily="49" charset="-122"/>
              </a:rPr>
              <a:t>2.</a:t>
            </a:r>
            <a:r>
              <a:rPr lang="zh-CN" altLang="en-US" sz="2800" b="1" dirty="0">
                <a:solidFill>
                  <a:srgbClr val="0000CC"/>
                </a:solidFill>
                <a:latin typeface="楷体" panose="02010609060101010101" pitchFamily="49" charset="-122"/>
                <a:ea typeface="楷体" panose="02010609060101010101" pitchFamily="49" charset="-122"/>
              </a:rPr>
              <a:t>采用先进技术，淘汰落后技术</a:t>
            </a:r>
            <a:endParaRPr lang="zh-CN" altLang="en-US" sz="2800" b="1" dirty="0">
              <a:solidFill>
                <a:srgbClr val="0000CC"/>
              </a:solidFill>
              <a:latin typeface="楷体" panose="02010609060101010101" pitchFamily="49" charset="-122"/>
              <a:ea typeface="楷体" panose="02010609060101010101" pitchFamily="49" charset="-122"/>
            </a:endParaRPr>
          </a:p>
        </p:txBody>
      </p:sp>
      <p:sp>
        <p:nvSpPr>
          <p:cNvPr id="39940" name="TextBox 12"/>
          <p:cNvSpPr txBox="1">
            <a:spLocks noChangeArrowheads="1"/>
          </p:cNvSpPr>
          <p:nvPr/>
        </p:nvSpPr>
        <p:spPr bwMode="auto">
          <a:xfrm>
            <a:off x="5929313" y="2357438"/>
            <a:ext cx="2214562" cy="523875"/>
          </a:xfrm>
          <a:prstGeom prst="rect">
            <a:avLst/>
          </a:prstGeom>
          <a:noFill/>
          <a:ln w="9525">
            <a:noFill/>
            <a:miter lim="800000"/>
          </a:ln>
        </p:spPr>
        <p:txBody>
          <a:bodyPr>
            <a:spAutoFit/>
          </a:bodyPr>
          <a:lstStyle/>
          <a:p>
            <a:pPr algn="ctr"/>
            <a:r>
              <a:rPr lang="zh-CN" altLang="en-US" sz="2800" b="1">
                <a:solidFill>
                  <a:srgbClr val="FF0000"/>
                </a:solidFill>
                <a:latin typeface="楷体" panose="02010609060101010101" pitchFamily="49" charset="-122"/>
                <a:ea typeface="楷体" panose="02010609060101010101" pitchFamily="49" charset="-122"/>
              </a:rPr>
              <a:t>先进技术</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18" name="燕尾形箭头 17"/>
          <p:cNvSpPr/>
          <p:nvPr/>
        </p:nvSpPr>
        <p:spPr>
          <a:xfrm>
            <a:off x="4214813" y="3929063"/>
            <a:ext cx="857250" cy="3571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9942" name="图片 12" descr="无标题.jpg"/>
          <p:cNvPicPr>
            <a:picLocks noChangeAspect="1"/>
          </p:cNvPicPr>
          <p:nvPr/>
        </p:nvPicPr>
        <p:blipFill>
          <a:blip r:embed="rId1"/>
          <a:srcRect/>
          <a:stretch>
            <a:fillRect/>
          </a:stretch>
        </p:blipFill>
        <p:spPr bwMode="auto">
          <a:xfrm>
            <a:off x="5072063" y="3143250"/>
            <a:ext cx="3649662" cy="2571750"/>
          </a:xfrm>
          <a:prstGeom prst="rect">
            <a:avLst/>
          </a:prstGeom>
          <a:noFill/>
          <a:ln w="9525">
            <a:noFill/>
            <a:miter lim="800000"/>
            <a:headEnd/>
            <a:tailEnd/>
          </a:ln>
        </p:spPr>
      </p:pic>
      <p:sp>
        <p:nvSpPr>
          <p:cNvPr id="39943" name="TextBox 16"/>
          <p:cNvSpPr txBox="1">
            <a:spLocks noChangeArrowheads="1"/>
          </p:cNvSpPr>
          <p:nvPr/>
        </p:nvSpPr>
        <p:spPr bwMode="auto">
          <a:xfrm>
            <a:off x="8682038" y="3571875"/>
            <a:ext cx="461962" cy="1928813"/>
          </a:xfrm>
          <a:prstGeom prst="rect">
            <a:avLst/>
          </a:prstGeom>
          <a:noFill/>
          <a:ln w="9525">
            <a:noFill/>
            <a:miter lim="800000"/>
          </a:ln>
        </p:spPr>
        <p:txBody>
          <a:bodyPr vert="eaVert">
            <a:spAutoFit/>
          </a:bodyPr>
          <a:lstStyle/>
          <a:p>
            <a:r>
              <a:rPr lang="zh-CN" altLang="en-US" b="1">
                <a:solidFill>
                  <a:srgbClr val="FF0000"/>
                </a:solidFill>
                <a:latin typeface="楷体" panose="02010609060101010101" pitchFamily="49" charset="-122"/>
                <a:ea typeface="楷体" panose="02010609060101010101" pitchFamily="49" charset="-122"/>
              </a:rPr>
              <a:t>机器人喷漆技术</a:t>
            </a:r>
            <a:endParaRPr lang="zh-CN" altLang="en-US" b="1">
              <a:solidFill>
                <a:srgbClr val="FF0000"/>
              </a:solidFill>
              <a:latin typeface="楷体" panose="02010609060101010101" pitchFamily="49" charset="-122"/>
              <a:ea typeface="楷体" panose="02010609060101010101" pitchFamily="49" charset="-122"/>
            </a:endParaRPr>
          </a:p>
        </p:txBody>
      </p:sp>
      <p:pic>
        <p:nvPicPr>
          <p:cNvPr id="39944" name="图片 14" descr="无标题.jpg"/>
          <p:cNvPicPr>
            <a:picLocks noChangeAspect="1"/>
          </p:cNvPicPr>
          <p:nvPr/>
        </p:nvPicPr>
        <p:blipFill>
          <a:blip r:embed="rId2"/>
          <a:srcRect/>
          <a:stretch>
            <a:fillRect/>
          </a:stretch>
        </p:blipFill>
        <p:spPr bwMode="auto">
          <a:xfrm>
            <a:off x="642938" y="3143250"/>
            <a:ext cx="3571875" cy="2571750"/>
          </a:xfrm>
          <a:prstGeom prst="rect">
            <a:avLst/>
          </a:prstGeom>
          <a:noFill/>
          <a:ln w="9525">
            <a:noFill/>
            <a:miter lim="800000"/>
            <a:headEnd/>
            <a:tailEnd/>
          </a:ln>
        </p:spPr>
      </p:pic>
      <p:sp>
        <p:nvSpPr>
          <p:cNvPr id="39945" name="TextBox 15"/>
          <p:cNvSpPr txBox="1">
            <a:spLocks noChangeArrowheads="1"/>
          </p:cNvSpPr>
          <p:nvPr/>
        </p:nvSpPr>
        <p:spPr bwMode="auto">
          <a:xfrm>
            <a:off x="142875" y="3500438"/>
            <a:ext cx="461963" cy="1357312"/>
          </a:xfrm>
          <a:prstGeom prst="rect">
            <a:avLst/>
          </a:prstGeom>
          <a:noFill/>
          <a:ln w="9525">
            <a:noFill/>
            <a:miter lim="800000"/>
          </a:ln>
        </p:spPr>
        <p:txBody>
          <a:bodyPr vert="eaVert">
            <a:spAutoFit/>
          </a:bodyPr>
          <a:lstStyle/>
          <a:p>
            <a:r>
              <a:rPr lang="zh-CN" altLang="en-US" b="1">
                <a:solidFill>
                  <a:srgbClr val="002060"/>
                </a:solidFill>
                <a:latin typeface="楷体" panose="02010609060101010101" pitchFamily="49" charset="-122"/>
                <a:ea typeface="楷体" panose="02010609060101010101" pitchFamily="49" charset="-122"/>
              </a:rPr>
              <a:t>人工喷漆</a:t>
            </a:r>
            <a:endParaRPr lang="zh-CN" altLang="en-US" b="1">
              <a:solidFill>
                <a:srgbClr val="002060"/>
              </a:solidFill>
              <a:latin typeface="楷体" panose="02010609060101010101" pitchFamily="49" charset="-122"/>
              <a:ea typeface="楷体" panose="02010609060101010101" pitchFamily="49" charset="-122"/>
            </a:endParaRPr>
          </a:p>
        </p:txBody>
      </p:sp>
      <p:sp>
        <p:nvSpPr>
          <p:cNvPr id="39946" name="TextBox 12"/>
          <p:cNvSpPr txBox="1">
            <a:spLocks noChangeArrowheads="1"/>
          </p:cNvSpPr>
          <p:nvPr/>
        </p:nvSpPr>
        <p:spPr bwMode="auto">
          <a:xfrm>
            <a:off x="1428750" y="2357438"/>
            <a:ext cx="2071688" cy="523875"/>
          </a:xfrm>
          <a:prstGeom prst="rect">
            <a:avLst/>
          </a:prstGeom>
          <a:noFill/>
          <a:ln w="9525">
            <a:noFill/>
            <a:miter lim="800000"/>
          </a:ln>
        </p:spPr>
        <p:txBody>
          <a:bodyPr>
            <a:spAutoFit/>
          </a:bodyPr>
          <a:lstStyle/>
          <a:p>
            <a:pPr algn="ctr"/>
            <a:r>
              <a:rPr lang="zh-CN" altLang="en-US" sz="2800" b="1">
                <a:solidFill>
                  <a:srgbClr val="002060"/>
                </a:solidFill>
                <a:latin typeface="楷体" panose="02010609060101010101" pitchFamily="49" charset="-122"/>
                <a:ea typeface="楷体" panose="02010609060101010101" pitchFamily="49" charset="-122"/>
              </a:rPr>
              <a:t>落后技术</a:t>
            </a:r>
            <a:endParaRPr lang="zh-CN" altLang="en-US" sz="2800" b="1">
              <a:solidFill>
                <a:srgbClr val="00206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11"/>
          <p:cNvSpPr txBox="1">
            <a:spLocks noChangeArrowheads="1"/>
          </p:cNvSpPr>
          <p:nvPr/>
        </p:nvSpPr>
        <p:spPr bwMode="auto">
          <a:xfrm>
            <a:off x="1071563" y="1214438"/>
            <a:ext cx="6215062" cy="523875"/>
          </a:xfrm>
          <a:prstGeom prst="rect">
            <a:avLst/>
          </a:prstGeom>
          <a:noFill/>
          <a:ln w="9525">
            <a:noFill/>
            <a:miter lim="800000"/>
          </a:ln>
        </p:spPr>
        <p:txBody>
          <a:bodyPr>
            <a:spAutoFit/>
          </a:bodyPr>
          <a:lstStyle/>
          <a:p>
            <a:r>
              <a:rPr lang="en-US" altLang="zh-CN" sz="2800" b="1">
                <a:solidFill>
                  <a:srgbClr val="0000CC"/>
                </a:solidFill>
                <a:latin typeface="楷体" panose="02010609060101010101" pitchFamily="49" charset="-122"/>
                <a:ea typeface="楷体" panose="02010609060101010101" pitchFamily="49" charset="-122"/>
              </a:rPr>
              <a:t>3.</a:t>
            </a:r>
            <a:r>
              <a:rPr lang="zh-CN" altLang="en-US" sz="2800" b="1">
                <a:solidFill>
                  <a:srgbClr val="0000CC"/>
                </a:solidFill>
                <a:latin typeface="楷体" panose="02010609060101010101" pitchFamily="49" charset="-122"/>
                <a:ea typeface="楷体" panose="02010609060101010101" pitchFamily="49" charset="-122"/>
              </a:rPr>
              <a:t>采用先进设备，淘汰落后设备</a:t>
            </a:r>
            <a:endParaRPr lang="zh-CN" altLang="en-US" sz="2800" b="1">
              <a:solidFill>
                <a:srgbClr val="0000CC"/>
              </a:solidFill>
              <a:latin typeface="楷体" panose="02010609060101010101" pitchFamily="49" charset="-122"/>
              <a:ea typeface="楷体" panose="02010609060101010101" pitchFamily="49" charset="-122"/>
            </a:endParaRPr>
          </a:p>
        </p:txBody>
      </p:sp>
      <p:sp>
        <p:nvSpPr>
          <p:cNvPr id="40964" name="TextBox 12"/>
          <p:cNvSpPr txBox="1">
            <a:spLocks noChangeArrowheads="1"/>
          </p:cNvSpPr>
          <p:nvPr/>
        </p:nvSpPr>
        <p:spPr bwMode="auto">
          <a:xfrm>
            <a:off x="6143625" y="2071688"/>
            <a:ext cx="1785938" cy="523875"/>
          </a:xfrm>
          <a:prstGeom prst="rect">
            <a:avLst/>
          </a:prstGeom>
          <a:noFill/>
          <a:ln w="9525">
            <a:noFill/>
            <a:miter lim="800000"/>
          </a:ln>
        </p:spPr>
        <p:txBody>
          <a:bodyPr>
            <a:spAutoFit/>
          </a:bodyPr>
          <a:lstStyle/>
          <a:p>
            <a:pPr algn="ctr"/>
            <a:r>
              <a:rPr lang="zh-CN" altLang="en-US" sz="2800" b="1">
                <a:solidFill>
                  <a:srgbClr val="FF0000"/>
                </a:solidFill>
                <a:latin typeface="楷体" panose="02010609060101010101" pitchFamily="49" charset="-122"/>
                <a:ea typeface="楷体" panose="02010609060101010101" pitchFamily="49" charset="-122"/>
              </a:rPr>
              <a:t>先进设备</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40965" name="TextBox 16"/>
          <p:cNvSpPr txBox="1">
            <a:spLocks noChangeArrowheads="1"/>
          </p:cNvSpPr>
          <p:nvPr/>
        </p:nvSpPr>
        <p:spPr bwMode="auto">
          <a:xfrm>
            <a:off x="8701088" y="3005138"/>
            <a:ext cx="461962" cy="2357437"/>
          </a:xfrm>
          <a:prstGeom prst="rect">
            <a:avLst/>
          </a:prstGeom>
          <a:noFill/>
          <a:ln w="9525">
            <a:noFill/>
            <a:miter lim="800000"/>
          </a:ln>
        </p:spPr>
        <p:txBody>
          <a:bodyPr vert="eaVert">
            <a:spAutoFit/>
          </a:bodyPr>
          <a:lstStyle/>
          <a:p>
            <a:r>
              <a:rPr lang="zh-CN" altLang="en-US" b="1">
                <a:solidFill>
                  <a:srgbClr val="FF0000"/>
                </a:solidFill>
                <a:latin typeface="楷体" panose="02010609060101010101" pitchFamily="49" charset="-122"/>
                <a:ea typeface="楷体" panose="02010609060101010101" pitchFamily="49" charset="-122"/>
              </a:rPr>
              <a:t>石英砂加工球磨机</a:t>
            </a:r>
            <a:endParaRPr lang="zh-CN" altLang="en-US" b="1">
              <a:solidFill>
                <a:srgbClr val="FF0000"/>
              </a:solidFill>
              <a:latin typeface="楷体" panose="02010609060101010101" pitchFamily="49" charset="-122"/>
              <a:ea typeface="楷体" panose="02010609060101010101" pitchFamily="49" charset="-122"/>
            </a:endParaRPr>
          </a:p>
        </p:txBody>
      </p:sp>
      <p:sp>
        <p:nvSpPr>
          <p:cNvPr id="19" name="燕尾形箭头 18"/>
          <p:cNvSpPr/>
          <p:nvPr/>
        </p:nvSpPr>
        <p:spPr>
          <a:xfrm>
            <a:off x="4157663" y="3786188"/>
            <a:ext cx="857250" cy="3571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967" name="TextBox 12"/>
          <p:cNvSpPr txBox="1">
            <a:spLocks noChangeArrowheads="1"/>
          </p:cNvSpPr>
          <p:nvPr/>
        </p:nvSpPr>
        <p:spPr bwMode="auto">
          <a:xfrm>
            <a:off x="1285875" y="2071688"/>
            <a:ext cx="1785938" cy="523875"/>
          </a:xfrm>
          <a:prstGeom prst="rect">
            <a:avLst/>
          </a:prstGeom>
          <a:noFill/>
          <a:ln w="9525">
            <a:noFill/>
            <a:miter lim="800000"/>
          </a:ln>
        </p:spPr>
        <p:txBody>
          <a:bodyPr>
            <a:spAutoFit/>
          </a:bodyPr>
          <a:lstStyle/>
          <a:p>
            <a:pPr algn="ctr"/>
            <a:r>
              <a:rPr lang="zh-CN" altLang="en-US" sz="2800" b="1">
                <a:solidFill>
                  <a:srgbClr val="002060"/>
                </a:solidFill>
                <a:latin typeface="楷体" panose="02010609060101010101" pitchFamily="49" charset="-122"/>
                <a:ea typeface="楷体" panose="02010609060101010101" pitchFamily="49" charset="-122"/>
              </a:rPr>
              <a:t>落后设备</a:t>
            </a:r>
            <a:endParaRPr lang="zh-CN" altLang="en-US" sz="2800" b="1">
              <a:solidFill>
                <a:srgbClr val="002060"/>
              </a:solidFill>
              <a:latin typeface="楷体" panose="02010609060101010101" pitchFamily="49" charset="-122"/>
              <a:ea typeface="楷体" panose="02010609060101010101" pitchFamily="49" charset="-122"/>
            </a:endParaRPr>
          </a:p>
        </p:txBody>
      </p:sp>
      <p:sp>
        <p:nvSpPr>
          <p:cNvPr id="40968" name="TextBox 13"/>
          <p:cNvSpPr txBox="1">
            <a:spLocks noChangeArrowheads="1"/>
          </p:cNvSpPr>
          <p:nvPr/>
        </p:nvSpPr>
        <p:spPr bwMode="auto">
          <a:xfrm>
            <a:off x="0" y="3000375"/>
            <a:ext cx="461963" cy="2286000"/>
          </a:xfrm>
          <a:prstGeom prst="rect">
            <a:avLst/>
          </a:prstGeom>
          <a:noFill/>
          <a:ln w="9525">
            <a:noFill/>
            <a:miter lim="800000"/>
          </a:ln>
        </p:spPr>
        <p:txBody>
          <a:bodyPr vert="eaVert">
            <a:spAutoFit/>
          </a:bodyPr>
          <a:lstStyle/>
          <a:p>
            <a:r>
              <a:rPr lang="zh-CN" altLang="en-US" b="1">
                <a:solidFill>
                  <a:srgbClr val="002060"/>
                </a:solidFill>
                <a:latin typeface="楷体" panose="02010609060101010101" pitchFamily="49" charset="-122"/>
                <a:ea typeface="楷体" panose="02010609060101010101" pitchFamily="49" charset="-122"/>
              </a:rPr>
              <a:t>简陋石英砂破碎机</a:t>
            </a:r>
            <a:endParaRPr lang="zh-CN" altLang="en-US" b="1">
              <a:solidFill>
                <a:srgbClr val="002060"/>
              </a:solidFill>
              <a:latin typeface="楷体" panose="02010609060101010101" pitchFamily="49" charset="-122"/>
              <a:ea typeface="楷体" panose="02010609060101010101" pitchFamily="49" charset="-122"/>
            </a:endParaRPr>
          </a:p>
        </p:txBody>
      </p:sp>
      <p:pic>
        <p:nvPicPr>
          <p:cNvPr id="40969" name="图片 10" descr="IMG_3380.jpg"/>
          <p:cNvPicPr>
            <a:picLocks noChangeAspect="1"/>
          </p:cNvPicPr>
          <p:nvPr/>
        </p:nvPicPr>
        <p:blipFill>
          <a:blip r:embed="rId1"/>
          <a:srcRect/>
          <a:stretch>
            <a:fillRect/>
          </a:stretch>
        </p:blipFill>
        <p:spPr bwMode="auto">
          <a:xfrm>
            <a:off x="571500" y="2857500"/>
            <a:ext cx="3429000" cy="3000375"/>
          </a:xfrm>
          <a:prstGeom prst="rect">
            <a:avLst/>
          </a:prstGeom>
          <a:noFill/>
          <a:ln w="9525">
            <a:noFill/>
            <a:miter lim="800000"/>
            <a:headEnd/>
            <a:tailEnd/>
          </a:ln>
        </p:spPr>
      </p:pic>
      <p:pic>
        <p:nvPicPr>
          <p:cNvPr id="40970" name="图片 10" descr="09-107492229.jpg"/>
          <p:cNvPicPr>
            <a:picLocks noChangeAspect="1"/>
          </p:cNvPicPr>
          <p:nvPr/>
        </p:nvPicPr>
        <p:blipFill>
          <a:blip r:embed="rId2" cstate="print"/>
          <a:srcRect/>
          <a:stretch>
            <a:fillRect/>
          </a:stretch>
        </p:blipFill>
        <p:spPr bwMode="auto">
          <a:xfrm>
            <a:off x="5000625" y="2857500"/>
            <a:ext cx="37528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1"/>
          <p:cNvSpPr txBox="1">
            <a:spLocks noChangeArrowheads="1"/>
          </p:cNvSpPr>
          <p:nvPr/>
        </p:nvSpPr>
        <p:spPr bwMode="auto">
          <a:xfrm>
            <a:off x="1000125" y="2143125"/>
            <a:ext cx="2857500" cy="369888"/>
          </a:xfrm>
          <a:prstGeom prst="rect">
            <a:avLst/>
          </a:prstGeom>
          <a:noFill/>
          <a:ln w="9525">
            <a:noFill/>
            <a:miter lim="800000"/>
          </a:ln>
        </p:spPr>
        <p:txBody>
          <a:bodyPr>
            <a:spAutoFit/>
          </a:bodyPr>
          <a:lstStyle/>
          <a:p>
            <a:r>
              <a:rPr lang="zh-CN" altLang="en-US" b="1">
                <a:solidFill>
                  <a:srgbClr val="002060"/>
                </a:solidFill>
                <a:latin typeface="楷体" panose="02010609060101010101" pitchFamily="49" charset="-122"/>
                <a:ea typeface="楷体" panose="02010609060101010101" pitchFamily="49" charset="-122"/>
              </a:rPr>
              <a:t>高毒原料（无标识）</a:t>
            </a:r>
            <a:endParaRPr lang="zh-CN" altLang="en-US" b="1">
              <a:solidFill>
                <a:srgbClr val="002060"/>
              </a:solidFill>
              <a:latin typeface="楷体" panose="02010609060101010101" pitchFamily="49" charset="-122"/>
              <a:ea typeface="楷体" panose="02010609060101010101" pitchFamily="49" charset="-122"/>
            </a:endParaRPr>
          </a:p>
        </p:txBody>
      </p:sp>
      <p:sp>
        <p:nvSpPr>
          <p:cNvPr id="41988" name="TextBox 12"/>
          <p:cNvSpPr txBox="1">
            <a:spLocks noChangeArrowheads="1"/>
          </p:cNvSpPr>
          <p:nvPr/>
        </p:nvSpPr>
        <p:spPr bwMode="auto">
          <a:xfrm>
            <a:off x="6072188" y="2143125"/>
            <a:ext cx="2428875" cy="369888"/>
          </a:xfrm>
          <a:prstGeom prst="rect">
            <a:avLst/>
          </a:prstGeom>
          <a:noFill/>
          <a:ln w="9525">
            <a:noFill/>
            <a:miter lim="800000"/>
          </a:ln>
        </p:spPr>
        <p:txBody>
          <a:bodyPr>
            <a:spAutoFit/>
          </a:bodyPr>
          <a:lstStyle/>
          <a:p>
            <a:r>
              <a:rPr lang="zh-CN" altLang="en-US" b="1">
                <a:solidFill>
                  <a:srgbClr val="FF0000"/>
                </a:solidFill>
                <a:latin typeface="楷体" panose="02010609060101010101" pitchFamily="49" charset="-122"/>
                <a:ea typeface="楷体" panose="02010609060101010101" pitchFamily="49" charset="-122"/>
              </a:rPr>
              <a:t>低毒或无毒原料</a:t>
            </a:r>
            <a:endParaRPr lang="zh-CN" altLang="en-US" b="1">
              <a:solidFill>
                <a:srgbClr val="FF0000"/>
              </a:solidFill>
              <a:latin typeface="楷体" panose="02010609060101010101" pitchFamily="49" charset="-122"/>
              <a:ea typeface="楷体" panose="02010609060101010101" pitchFamily="49" charset="-122"/>
            </a:endParaRPr>
          </a:p>
        </p:txBody>
      </p:sp>
      <p:sp>
        <p:nvSpPr>
          <p:cNvPr id="41989" name="TextBox 13"/>
          <p:cNvSpPr txBox="1">
            <a:spLocks noChangeArrowheads="1"/>
          </p:cNvSpPr>
          <p:nvPr/>
        </p:nvSpPr>
        <p:spPr bwMode="auto">
          <a:xfrm>
            <a:off x="142875" y="2786063"/>
            <a:ext cx="428625" cy="1570037"/>
          </a:xfrm>
          <a:prstGeom prst="rect">
            <a:avLst/>
          </a:prstGeom>
          <a:noFill/>
          <a:ln w="9525">
            <a:noFill/>
            <a:miter lim="800000"/>
          </a:ln>
        </p:spPr>
        <p:txBody>
          <a:bodyPr>
            <a:spAutoFit/>
          </a:bodyPr>
          <a:lstStyle/>
          <a:p>
            <a:r>
              <a:rPr lang="zh-CN" altLang="en-US" sz="2400" b="1" dirty="0">
                <a:solidFill>
                  <a:srgbClr val="002060"/>
                </a:solidFill>
                <a:latin typeface="楷体" panose="02010609060101010101" pitchFamily="49" charset="-122"/>
                <a:ea typeface="楷体" panose="02010609060101010101" pitchFamily="49" charset="-122"/>
              </a:rPr>
              <a:t>油性漆</a:t>
            </a:r>
            <a:endParaRPr lang="en-US" altLang="zh-CN" sz="2400" b="1" dirty="0">
              <a:solidFill>
                <a:srgbClr val="002060"/>
              </a:solidFill>
              <a:latin typeface="楷体" panose="02010609060101010101" pitchFamily="49" charset="-122"/>
              <a:ea typeface="楷体" panose="02010609060101010101" pitchFamily="49" charset="-122"/>
            </a:endParaRPr>
          </a:p>
          <a:p>
            <a:r>
              <a:rPr lang="zh-CN" altLang="en-US" sz="2400" b="1" dirty="0">
                <a:solidFill>
                  <a:srgbClr val="002060"/>
                </a:solidFill>
                <a:latin typeface="楷体" panose="02010609060101010101" pitchFamily="49" charset="-122"/>
                <a:ea typeface="楷体" panose="02010609060101010101" pitchFamily="49" charset="-122"/>
              </a:rPr>
              <a:t>料</a:t>
            </a: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41990" name="TextBox 14"/>
          <p:cNvSpPr txBox="1">
            <a:spLocks noChangeArrowheads="1"/>
          </p:cNvSpPr>
          <p:nvPr/>
        </p:nvSpPr>
        <p:spPr bwMode="auto">
          <a:xfrm>
            <a:off x="8429652" y="2928938"/>
            <a:ext cx="554037" cy="1928812"/>
          </a:xfrm>
          <a:prstGeom prst="rect">
            <a:avLst/>
          </a:prstGeom>
          <a:noFill/>
          <a:ln w="9525">
            <a:noFill/>
            <a:miter lim="800000"/>
          </a:ln>
        </p:spPr>
        <p:txBody>
          <a:bodyPr vert="eaVert">
            <a:spAutoFit/>
          </a:bodyPr>
          <a:lstStyle/>
          <a:p>
            <a:r>
              <a:rPr lang="zh-CN" altLang="en-US" sz="2400" b="1" dirty="0">
                <a:solidFill>
                  <a:srgbClr val="FF0000"/>
                </a:solidFill>
                <a:latin typeface="楷体" panose="02010609060101010101" pitchFamily="49" charset="-122"/>
                <a:ea typeface="楷体" panose="02010609060101010101" pitchFamily="49" charset="-122"/>
              </a:rPr>
              <a:t>水性油漆料</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8" name="燕尾形箭头 17"/>
          <p:cNvSpPr/>
          <p:nvPr/>
        </p:nvSpPr>
        <p:spPr>
          <a:xfrm>
            <a:off x="4357688" y="3571875"/>
            <a:ext cx="857250" cy="3571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1992" name="Picture 15"/>
          <p:cNvPicPr>
            <a:picLocks noChangeAspect="1" noChangeArrowheads="1"/>
          </p:cNvPicPr>
          <p:nvPr/>
        </p:nvPicPr>
        <p:blipFill>
          <a:blip r:embed="rId1"/>
          <a:srcRect/>
          <a:stretch>
            <a:fillRect/>
          </a:stretch>
        </p:blipFill>
        <p:spPr bwMode="auto">
          <a:xfrm>
            <a:off x="5319713" y="2500313"/>
            <a:ext cx="3152775" cy="3143250"/>
          </a:xfrm>
          <a:prstGeom prst="rect">
            <a:avLst/>
          </a:prstGeom>
          <a:noFill/>
          <a:ln w="9525">
            <a:noFill/>
            <a:miter lim="800000"/>
            <a:headEnd/>
            <a:tailEnd/>
          </a:ln>
          <a:effectLst>
            <a:prstShdw prst="shdw13" dist="53882" dir="13500000">
              <a:schemeClr val="bg2">
                <a:alpha val="50000"/>
              </a:schemeClr>
            </a:prstShdw>
          </a:effectLst>
        </p:spPr>
      </p:pic>
      <p:pic>
        <p:nvPicPr>
          <p:cNvPr id="41993" name="图片 19" descr="无标题.jpg"/>
          <p:cNvPicPr>
            <a:picLocks noChangeAspect="1"/>
          </p:cNvPicPr>
          <p:nvPr/>
        </p:nvPicPr>
        <p:blipFill>
          <a:blip r:embed="rId2"/>
          <a:srcRect/>
          <a:stretch>
            <a:fillRect/>
          </a:stretch>
        </p:blipFill>
        <p:spPr bwMode="auto">
          <a:xfrm>
            <a:off x="571500" y="2500313"/>
            <a:ext cx="3786188" cy="3857625"/>
          </a:xfrm>
          <a:prstGeom prst="rect">
            <a:avLst/>
          </a:prstGeom>
          <a:noFill/>
          <a:ln w="9525">
            <a:noFill/>
            <a:miter lim="800000"/>
            <a:headEnd/>
            <a:tailEnd/>
          </a:ln>
        </p:spPr>
      </p:pic>
      <p:sp>
        <p:nvSpPr>
          <p:cNvPr id="41994" name="TextBox 11"/>
          <p:cNvSpPr txBox="1">
            <a:spLocks noChangeArrowheads="1"/>
          </p:cNvSpPr>
          <p:nvPr/>
        </p:nvSpPr>
        <p:spPr bwMode="auto">
          <a:xfrm>
            <a:off x="1071563" y="1214438"/>
            <a:ext cx="6858000" cy="523875"/>
          </a:xfrm>
          <a:prstGeom prst="rect">
            <a:avLst/>
          </a:prstGeom>
          <a:noFill/>
          <a:ln w="9525">
            <a:noFill/>
            <a:miter lim="800000"/>
          </a:ln>
        </p:spPr>
        <p:txBody>
          <a:bodyPr>
            <a:spAutoFit/>
          </a:bodyPr>
          <a:lstStyle/>
          <a:p>
            <a:r>
              <a:rPr lang="en-US" altLang="zh-CN" sz="2800" b="1">
                <a:solidFill>
                  <a:srgbClr val="0000CC"/>
                </a:solidFill>
                <a:latin typeface="楷体" panose="02010609060101010101" pitchFamily="49" charset="-122"/>
                <a:ea typeface="楷体" panose="02010609060101010101" pitchFamily="49" charset="-122"/>
              </a:rPr>
              <a:t>4.</a:t>
            </a:r>
            <a:r>
              <a:rPr lang="zh-CN" altLang="en-US" sz="2800" b="1">
                <a:solidFill>
                  <a:srgbClr val="0000CC"/>
                </a:solidFill>
                <a:latin typeface="楷体" panose="02010609060101010101" pitchFamily="49" charset="-122"/>
                <a:ea typeface="楷体" panose="02010609060101010101" pitchFamily="49" charset="-122"/>
              </a:rPr>
              <a:t>采用无毒或低毒材料，淘汰高毒材料</a:t>
            </a:r>
            <a:endParaRPr lang="zh-CN" altLang="en-US" sz="2800" b="1">
              <a:solidFill>
                <a:srgbClr val="0000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11156"/>
          </a:xfrm>
        </p:spPr>
        <p:txBody>
          <a:bodyPr>
            <a:normAutofit fontScale="90000"/>
          </a:bodyPr>
          <a:lstStyle/>
          <a:p>
            <a:r>
              <a:rPr lang="en-US" altLang="zh-CN" dirty="0" smtClean="0"/>
              <a:t>4</a:t>
            </a:r>
            <a:r>
              <a:rPr lang="zh-CN" altLang="en-US" dirty="0" smtClean="0"/>
              <a:t>，相关的法律法规</a:t>
            </a:r>
            <a:endParaRPr lang="zh-CN" altLang="en-US" dirty="0"/>
          </a:p>
        </p:txBody>
      </p:sp>
      <p:sp>
        <p:nvSpPr>
          <p:cNvPr id="3" name="内容占位符 2"/>
          <p:cNvSpPr>
            <a:spLocks noGrp="1"/>
          </p:cNvSpPr>
          <p:nvPr>
            <p:ph idx="1"/>
          </p:nvPr>
        </p:nvSpPr>
        <p:spPr>
          <a:xfrm>
            <a:off x="0" y="1071546"/>
            <a:ext cx="9144000" cy="5500726"/>
          </a:xfrm>
        </p:spPr>
        <p:txBody>
          <a:bodyPr>
            <a:normAutofit fontScale="92500" lnSpcReduction="20000"/>
          </a:bodyPr>
          <a:lstStyle/>
          <a:p>
            <a:r>
              <a:rPr lang="en-US" altLang="zh-CN" sz="2000" dirty="0" smtClean="0"/>
              <a:t>《</a:t>
            </a:r>
            <a:r>
              <a:rPr lang="zh-CN" altLang="en-US" sz="2000" dirty="0" smtClean="0"/>
              <a:t>中华人民共和国职业病防治法</a:t>
            </a:r>
            <a:r>
              <a:rPr lang="en-US" altLang="zh-CN" sz="2000" dirty="0" smtClean="0"/>
              <a:t>》</a:t>
            </a:r>
            <a:r>
              <a:rPr lang="zh-CN" altLang="en-US" sz="2000" dirty="0" smtClean="0"/>
              <a:t>（全国人大</a:t>
            </a:r>
            <a:r>
              <a:rPr lang="en-US" altLang="zh-CN" sz="2000" dirty="0" smtClean="0"/>
              <a:t>2011</a:t>
            </a:r>
            <a:r>
              <a:rPr lang="zh-CN" altLang="en-US" sz="2000" dirty="0" smtClean="0"/>
              <a:t>）</a:t>
            </a:r>
            <a:endParaRPr lang="en-US" altLang="zh-CN" sz="2000" dirty="0" smtClean="0"/>
          </a:p>
          <a:p>
            <a:r>
              <a:rPr lang="en-US" altLang="zh-CN" sz="2000" dirty="0" smtClean="0"/>
              <a:t>《</a:t>
            </a:r>
            <a:r>
              <a:rPr lang="zh-CN" altLang="en-US" sz="2000" dirty="0" smtClean="0"/>
              <a:t>使用有毒物品作业场所劳动保护条例</a:t>
            </a:r>
            <a:r>
              <a:rPr lang="en-US" altLang="zh-CN" sz="2000" dirty="0" smtClean="0"/>
              <a:t>》</a:t>
            </a:r>
            <a:r>
              <a:rPr lang="zh-CN" altLang="en-US" sz="2000" dirty="0" smtClean="0"/>
              <a:t>（国务院</a:t>
            </a:r>
            <a:r>
              <a:rPr lang="en-US" altLang="zh-CN" sz="2000" dirty="0" smtClean="0"/>
              <a:t>2002</a:t>
            </a:r>
            <a:r>
              <a:rPr lang="zh-CN" altLang="en-US" sz="2000" dirty="0" smtClean="0"/>
              <a:t>）</a:t>
            </a:r>
            <a:endParaRPr lang="en-US" altLang="zh-CN" sz="2000" dirty="0" smtClean="0"/>
          </a:p>
          <a:p>
            <a:r>
              <a:rPr lang="en-US" altLang="zh-CN" sz="2000" dirty="0" smtClean="0"/>
              <a:t>《</a:t>
            </a:r>
            <a:r>
              <a:rPr lang="zh-CN" altLang="en-US" sz="2000" dirty="0" smtClean="0"/>
              <a:t>职业病危害事故调查处理办法</a:t>
            </a:r>
            <a:r>
              <a:rPr lang="en-US" altLang="zh-CN" sz="2000" dirty="0" smtClean="0"/>
              <a:t>》</a:t>
            </a:r>
            <a:r>
              <a:rPr lang="zh-CN" altLang="en-US" sz="2000" dirty="0" smtClean="0"/>
              <a:t>（卫生部</a:t>
            </a:r>
            <a:r>
              <a:rPr lang="en-US" altLang="zh-CN" sz="2000" dirty="0" smtClean="0"/>
              <a:t>2002</a:t>
            </a:r>
            <a:r>
              <a:rPr lang="zh-CN" altLang="en-US" sz="2000" dirty="0" smtClean="0"/>
              <a:t>）</a:t>
            </a:r>
            <a:endParaRPr lang="en-US" altLang="zh-CN" sz="2000" dirty="0" smtClean="0"/>
          </a:p>
          <a:p>
            <a:r>
              <a:rPr lang="en-US" altLang="zh-CN" sz="2000" dirty="0" smtClean="0"/>
              <a:t>《</a:t>
            </a:r>
            <a:r>
              <a:rPr lang="zh-CN" altLang="en-US" sz="2000" dirty="0" smtClean="0"/>
              <a:t>职业病诊断与鉴定管理方法</a:t>
            </a:r>
            <a:r>
              <a:rPr lang="en-US" altLang="zh-CN" sz="2000" dirty="0" smtClean="0"/>
              <a:t>》</a:t>
            </a:r>
            <a:r>
              <a:rPr lang="zh-CN" altLang="en-US" sz="2000" dirty="0" smtClean="0"/>
              <a:t>（</a:t>
            </a:r>
            <a:r>
              <a:rPr lang="en-US" sz="2000" dirty="0" smtClean="0"/>
              <a:t>2002</a:t>
            </a:r>
            <a:r>
              <a:rPr lang="zh-CN" altLang="en-US" sz="2000" dirty="0" smtClean="0"/>
              <a:t>）</a:t>
            </a:r>
            <a:endParaRPr lang="en-US" altLang="zh-CN" sz="2000" dirty="0" smtClean="0"/>
          </a:p>
          <a:p>
            <a:r>
              <a:rPr lang="en-US" altLang="zh-CN" sz="2000" dirty="0" smtClean="0"/>
              <a:t>《</a:t>
            </a:r>
            <a:r>
              <a:rPr lang="zh-CN" altLang="en-US" sz="2000" dirty="0" smtClean="0"/>
              <a:t>劳动保障监察条例 </a:t>
            </a:r>
            <a:r>
              <a:rPr lang="en-US" altLang="zh-CN" sz="2000" dirty="0" smtClean="0"/>
              <a:t>》</a:t>
            </a:r>
            <a:r>
              <a:rPr lang="zh-CN" altLang="en-US" sz="2000" dirty="0" smtClean="0"/>
              <a:t>（劳动人事部</a:t>
            </a:r>
            <a:r>
              <a:rPr lang="en-US" altLang="zh-CN" sz="2000" dirty="0" smtClean="0"/>
              <a:t>2004</a:t>
            </a:r>
            <a:r>
              <a:rPr lang="zh-CN" altLang="en-US" sz="2000" dirty="0" smtClean="0"/>
              <a:t>）</a:t>
            </a:r>
            <a:endParaRPr lang="en-US" altLang="zh-CN" sz="2000" dirty="0" smtClean="0"/>
          </a:p>
          <a:p>
            <a:r>
              <a:rPr lang="en-US" altLang="zh-CN" sz="2000" dirty="0" smtClean="0"/>
              <a:t>《</a:t>
            </a:r>
            <a:r>
              <a:rPr lang="zh-CN" altLang="en-US" sz="2000" dirty="0" smtClean="0"/>
              <a:t>劳动防护用品监督管理规定</a:t>
            </a:r>
            <a:r>
              <a:rPr lang="en-US" altLang="zh-CN" sz="2000" dirty="0" smtClean="0"/>
              <a:t>》</a:t>
            </a:r>
            <a:r>
              <a:rPr lang="zh-CN" altLang="en-US" sz="2000" dirty="0" smtClean="0"/>
              <a:t>（安监总局</a:t>
            </a:r>
            <a:r>
              <a:rPr lang="en-US" altLang="zh-CN" sz="2000" dirty="0" smtClean="0"/>
              <a:t>2005</a:t>
            </a:r>
            <a:r>
              <a:rPr lang="zh-CN" altLang="en-US" sz="2000" dirty="0" smtClean="0"/>
              <a:t>）</a:t>
            </a:r>
            <a:endParaRPr lang="en-US" altLang="zh-CN" sz="2000" dirty="0" smtClean="0"/>
          </a:p>
          <a:p>
            <a:r>
              <a:rPr lang="en-US" altLang="zh-CN" sz="2000" dirty="0" smtClean="0"/>
              <a:t>《</a:t>
            </a:r>
            <a:r>
              <a:rPr lang="zh-CN" altLang="en-US" sz="2000" dirty="0" smtClean="0"/>
              <a:t>工作场所职业卫生监督管理规定</a:t>
            </a:r>
            <a:r>
              <a:rPr lang="en-US" altLang="zh-CN" sz="2000" dirty="0" smtClean="0"/>
              <a:t>》</a:t>
            </a:r>
            <a:r>
              <a:rPr lang="zh-CN" altLang="en-US" sz="2000" dirty="0" smtClean="0"/>
              <a:t>（安监总局</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职业病危害项目申报办法</a:t>
            </a:r>
            <a:r>
              <a:rPr lang="en-US" altLang="zh-CN" sz="2000" dirty="0" smtClean="0"/>
              <a:t>》</a:t>
            </a:r>
            <a:r>
              <a:rPr lang="zh-CN" altLang="en-US" sz="2000" dirty="0" smtClean="0"/>
              <a:t>（安监总局</a:t>
            </a:r>
            <a:r>
              <a:rPr lang="en-US" sz="2000" dirty="0" smtClean="0"/>
              <a:t>2012</a:t>
            </a:r>
            <a:r>
              <a:rPr lang="zh-CN" altLang="en-US" sz="2000" dirty="0" smtClean="0"/>
              <a:t>）</a:t>
            </a:r>
            <a:endParaRPr lang="en-US" altLang="zh-CN" sz="2000" dirty="0" smtClean="0"/>
          </a:p>
          <a:p>
            <a:r>
              <a:rPr lang="en-US" altLang="zh-CN" sz="2000" dirty="0" smtClean="0"/>
              <a:t>《</a:t>
            </a:r>
            <a:r>
              <a:rPr lang="zh-CN" altLang="en-US" sz="2000" dirty="0" smtClean="0"/>
              <a:t>职业健康监护监督管理办法</a:t>
            </a:r>
            <a:r>
              <a:rPr lang="en-US" altLang="zh-CN" sz="2000" dirty="0" smtClean="0"/>
              <a:t>》</a:t>
            </a:r>
            <a:r>
              <a:rPr lang="zh-CN" altLang="en-US" sz="2000" dirty="0" smtClean="0"/>
              <a:t>（安监总局</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职业卫生技术服务机构监督管理暂行办法</a:t>
            </a:r>
            <a:r>
              <a:rPr lang="en-US" altLang="zh-CN" sz="2000" dirty="0" smtClean="0"/>
              <a:t>》</a:t>
            </a:r>
            <a:r>
              <a:rPr lang="zh-CN" altLang="en-US" sz="2000" dirty="0" smtClean="0"/>
              <a:t> （安监总局</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建设项目职业卫生“三同时”监督管理暂行办法</a:t>
            </a:r>
            <a:r>
              <a:rPr lang="en-US" altLang="zh-CN" sz="2000" dirty="0" smtClean="0"/>
              <a:t>》</a:t>
            </a:r>
            <a:r>
              <a:rPr lang="zh-CN" altLang="en-US" sz="2000" dirty="0" smtClean="0"/>
              <a:t>（安监总局</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防暑降温措施管理办法</a:t>
            </a:r>
            <a:r>
              <a:rPr lang="en-US" altLang="zh-CN" sz="2000" dirty="0" smtClean="0"/>
              <a:t>》</a:t>
            </a:r>
            <a:r>
              <a:rPr lang="zh-CN" altLang="en-US" sz="2000" dirty="0" smtClean="0"/>
              <a:t>（四部门联合</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重庆市建设项目职业卫生“三同时”监督管理实施办法（暂行）</a:t>
            </a:r>
            <a:r>
              <a:rPr lang="en-US" altLang="zh-CN" sz="2000" dirty="0" smtClean="0"/>
              <a:t>》</a:t>
            </a:r>
            <a:r>
              <a:rPr lang="zh-CN" altLang="en-US" sz="2000" dirty="0" smtClean="0"/>
              <a:t>（</a:t>
            </a:r>
            <a:r>
              <a:rPr lang="en-US" altLang="zh-CN" sz="2000" dirty="0" smtClean="0"/>
              <a:t>2013</a:t>
            </a:r>
            <a:r>
              <a:rPr lang="zh-CN" altLang="en-US" sz="2000" dirty="0" smtClean="0"/>
              <a:t>）</a:t>
            </a:r>
            <a:endParaRPr lang="en-US" altLang="zh-CN" sz="2000" dirty="0" smtClean="0"/>
          </a:p>
          <a:p>
            <a:r>
              <a:rPr lang="en-US" altLang="zh-CN" sz="2000" dirty="0" smtClean="0"/>
              <a:t>《</a:t>
            </a:r>
            <a:r>
              <a:rPr lang="zh-CN" altLang="en-US" sz="2000" dirty="0" smtClean="0"/>
              <a:t>重庆市关于开展职业病危害现状评价工作的通知</a:t>
            </a:r>
            <a:r>
              <a:rPr lang="en-US" altLang="zh-CN" sz="2000" dirty="0" smtClean="0"/>
              <a:t>》</a:t>
            </a:r>
            <a:r>
              <a:rPr lang="zh-CN" altLang="en-US" sz="2000" dirty="0" smtClean="0"/>
              <a:t>（</a:t>
            </a:r>
            <a:r>
              <a:rPr lang="en-US" altLang="zh-CN" sz="2000" dirty="0" smtClean="0"/>
              <a:t>2012</a:t>
            </a:r>
            <a:r>
              <a:rPr lang="zh-CN" altLang="en-US" sz="2000" dirty="0" smtClean="0"/>
              <a:t>）</a:t>
            </a:r>
            <a:endParaRPr lang="en-US" altLang="zh-CN" sz="2000" dirty="0" smtClean="0"/>
          </a:p>
          <a:p>
            <a:r>
              <a:rPr lang="en-US" altLang="zh-CN" sz="2000" dirty="0" smtClean="0"/>
              <a:t>《</a:t>
            </a:r>
            <a:r>
              <a:rPr lang="zh-CN" altLang="en-US" sz="2000" dirty="0" smtClean="0"/>
              <a:t>重庆市工矿商贸企业职业卫生统计制度试行工作实施方案</a:t>
            </a:r>
            <a:r>
              <a:rPr lang="en-US" altLang="zh-CN" sz="2000" dirty="0" smtClean="0"/>
              <a:t>》</a:t>
            </a:r>
            <a:r>
              <a:rPr lang="zh-CN" altLang="en-US" sz="2000" dirty="0" smtClean="0"/>
              <a:t>（</a:t>
            </a:r>
            <a:r>
              <a:rPr lang="en-US" altLang="zh-CN" sz="2000" dirty="0" smtClean="0"/>
              <a:t>2013</a:t>
            </a:r>
            <a:r>
              <a:rPr lang="zh-CN" altLang="en-US" sz="2000" dirty="0" smtClean="0"/>
              <a:t>）</a:t>
            </a:r>
            <a:endParaRPr lang="en-US" altLang="zh-CN" sz="2000" dirty="0" smtClean="0"/>
          </a:p>
          <a:p>
            <a:r>
              <a:rPr lang="en-US" altLang="zh-CN" sz="2000" dirty="0" smtClean="0"/>
              <a:t>《</a:t>
            </a:r>
            <a:r>
              <a:rPr lang="zh-CN" altLang="en-US" sz="2000" dirty="0" smtClean="0"/>
              <a:t>重庆市卫生局等</a:t>
            </a:r>
            <a:r>
              <a:rPr lang="en-US" sz="2000" dirty="0" smtClean="0"/>
              <a:t>4</a:t>
            </a:r>
            <a:r>
              <a:rPr lang="zh-CN" altLang="en-US" sz="2000" dirty="0" smtClean="0"/>
              <a:t>个部关于调整职业卫生监督管理职责的通知</a:t>
            </a:r>
            <a:r>
              <a:rPr lang="en-US" altLang="zh-CN" sz="2000" dirty="0" smtClean="0"/>
              <a:t>》</a:t>
            </a:r>
            <a:r>
              <a:rPr lang="zh-CN" altLang="en-US" sz="2000" dirty="0" smtClean="0"/>
              <a:t>（</a:t>
            </a:r>
            <a:r>
              <a:rPr lang="en-US" altLang="zh-CN" sz="2000" dirty="0" smtClean="0"/>
              <a:t>2012</a:t>
            </a:r>
            <a:r>
              <a:rPr lang="zh-CN" altLang="en-US" sz="2000" dirty="0" smtClean="0"/>
              <a:t>）</a:t>
            </a:r>
            <a:endParaRPr lang="zh-CN" altLang="en-US" sz="2000" dirty="0" smtClean="0"/>
          </a:p>
          <a:p>
            <a:r>
              <a:rPr lang="en-US" altLang="zh-CN" sz="2000" dirty="0" smtClean="0"/>
              <a:t>《</a:t>
            </a:r>
            <a:r>
              <a:rPr lang="zh-CN" altLang="en-US" sz="2000" dirty="0" smtClean="0"/>
              <a:t>重庆市开展用人单位职业卫生基础建设活动实施方案</a:t>
            </a:r>
            <a:r>
              <a:rPr lang="en-US" altLang="zh-CN" sz="2000" dirty="0" smtClean="0"/>
              <a:t>》</a:t>
            </a:r>
            <a:r>
              <a:rPr lang="zh-CN" altLang="en-US" sz="2000" dirty="0" smtClean="0"/>
              <a:t> （</a:t>
            </a:r>
            <a:r>
              <a:rPr lang="en-US" altLang="zh-CN" sz="2000" dirty="0" smtClean="0"/>
              <a:t>2013</a:t>
            </a:r>
            <a:r>
              <a:rPr lang="zh-CN" altLang="en-US" sz="2000" dirty="0" smtClean="0"/>
              <a:t>）</a:t>
            </a:r>
            <a:endParaRPr lang="zh-CN" altLang="en-US" sz="2000" dirty="0" smtClean="0"/>
          </a:p>
          <a:p>
            <a:r>
              <a:rPr lang="en-US" altLang="zh-CN" sz="2000" dirty="0" smtClean="0"/>
              <a:t>《</a:t>
            </a:r>
            <a:r>
              <a:rPr lang="zh-CN" altLang="en-US" sz="2000" dirty="0" smtClean="0"/>
              <a:t>重庆市工贸企业厂长（经理）保护职工生命健康七条规定的通知</a:t>
            </a:r>
            <a:r>
              <a:rPr lang="en-US" altLang="zh-CN" sz="2000" dirty="0" smtClean="0"/>
              <a:t>》</a:t>
            </a:r>
            <a:r>
              <a:rPr lang="zh-CN" altLang="en-US" sz="2000" dirty="0" smtClean="0"/>
              <a:t>（</a:t>
            </a:r>
            <a:r>
              <a:rPr lang="en-US" altLang="zh-CN" sz="2000" dirty="0" smtClean="0"/>
              <a:t>2013</a:t>
            </a:r>
            <a:r>
              <a:rPr lang="zh-CN" altLang="en-US" sz="2000" dirty="0" smtClean="0"/>
              <a:t>）</a:t>
            </a:r>
            <a:endParaRPr lang="en-US" altLang="zh-CN"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7"/>
          <p:cNvSpPr>
            <a:spLocks noChangeArrowheads="1"/>
          </p:cNvSpPr>
          <p:nvPr/>
        </p:nvSpPr>
        <p:spPr bwMode="auto">
          <a:xfrm>
            <a:off x="4500562" y="1857369"/>
            <a:ext cx="214313" cy="642937"/>
          </a:xfrm>
          <a:prstGeom prst="downArrow">
            <a:avLst>
              <a:gd name="adj1" fmla="val 50000"/>
              <a:gd name="adj2" fmla="val 49861"/>
            </a:avLst>
          </a:prstGeom>
          <a:noFill/>
          <a:ln w="9525">
            <a:solidFill>
              <a:schemeClr val="tx1"/>
            </a:solidFill>
            <a:miter lim="800000"/>
          </a:ln>
        </p:spPr>
        <p:txBody>
          <a:bodyPr vert="eaVert" wrap="none" anchor="ctr"/>
          <a:lstStyle/>
          <a:p>
            <a:endParaRPr lang="zh-CN" altLang="en-US" sz="1200"/>
          </a:p>
        </p:txBody>
      </p:sp>
      <p:sp>
        <p:nvSpPr>
          <p:cNvPr id="16387" name="AutoShape 8"/>
          <p:cNvSpPr>
            <a:spLocks noChangeArrowheads="1"/>
          </p:cNvSpPr>
          <p:nvPr/>
        </p:nvSpPr>
        <p:spPr bwMode="auto">
          <a:xfrm>
            <a:off x="1500166" y="2487611"/>
            <a:ext cx="6286500" cy="727075"/>
          </a:xfrm>
          <a:prstGeom prst="flowChartProcess">
            <a:avLst/>
          </a:prstGeom>
          <a:noFill/>
          <a:ln w="9525">
            <a:solidFill>
              <a:schemeClr val="tx1"/>
            </a:solidFill>
            <a:miter lim="800000"/>
          </a:ln>
        </p:spPr>
        <p:txBody>
          <a:bodyPr wrap="none" anchor="ctr"/>
          <a:lstStyle/>
          <a:p>
            <a:pPr algn="ctr"/>
            <a:r>
              <a:rPr lang="zh-CN" altLang="en-US" sz="2400" b="1" dirty="0">
                <a:solidFill>
                  <a:srgbClr val="0000CC"/>
                </a:solidFill>
                <a:latin typeface="楷体" panose="02010609060101010101" pitchFamily="49" charset="-122"/>
                <a:ea typeface="楷体" panose="02010609060101010101" pitchFamily="49" charset="-122"/>
              </a:rPr>
              <a:t>工作场所职业卫生监督管理规定（</a:t>
            </a:r>
            <a:r>
              <a:rPr lang="en-US" altLang="zh-CN" sz="2400" b="1" dirty="0">
                <a:solidFill>
                  <a:srgbClr val="0000CC"/>
                </a:solidFill>
                <a:latin typeface="楷体" panose="02010609060101010101" pitchFamily="49" charset="-122"/>
                <a:ea typeface="楷体" panose="02010609060101010101" pitchFamily="49" charset="-122"/>
              </a:rPr>
              <a:t>47</a:t>
            </a:r>
            <a:r>
              <a:rPr lang="zh-CN" altLang="en-US" sz="2400" b="1" dirty="0">
                <a:solidFill>
                  <a:srgbClr val="0000CC"/>
                </a:solidFill>
                <a:latin typeface="楷体" panose="02010609060101010101" pitchFamily="49" charset="-122"/>
                <a:ea typeface="楷体" panose="02010609060101010101" pitchFamily="49" charset="-122"/>
              </a:rPr>
              <a:t>号）</a:t>
            </a:r>
            <a:endParaRPr lang="en-US" altLang="zh-CN" sz="2400" b="1" dirty="0">
              <a:solidFill>
                <a:srgbClr val="0000CC"/>
              </a:solidFill>
              <a:latin typeface="楷体" panose="02010609060101010101" pitchFamily="49" charset="-122"/>
              <a:ea typeface="楷体" panose="02010609060101010101" pitchFamily="49" charset="-122"/>
            </a:endParaRPr>
          </a:p>
        </p:txBody>
      </p:sp>
      <p:sp>
        <p:nvSpPr>
          <p:cNvPr id="16388" name="Rectangle 9"/>
          <p:cNvSpPr>
            <a:spLocks noChangeArrowheads="1"/>
          </p:cNvSpPr>
          <p:nvPr/>
        </p:nvSpPr>
        <p:spPr bwMode="auto">
          <a:xfrm>
            <a:off x="1581136" y="3714752"/>
            <a:ext cx="1062038" cy="2786063"/>
          </a:xfrm>
          <a:prstGeom prst="rect">
            <a:avLst/>
          </a:prstGeom>
          <a:noFill/>
          <a:ln w="9525">
            <a:solidFill>
              <a:schemeClr val="tx1"/>
            </a:solidFill>
            <a:miter lim="800000"/>
          </a:ln>
        </p:spPr>
        <p:txBody>
          <a:bodyPr vert="eaVert" wrap="none" anchor="ctr"/>
          <a:lstStyle/>
          <a:p>
            <a:pPr algn="just"/>
            <a:r>
              <a:rPr lang="zh-CN" altLang="en-US" sz="1600" b="1" dirty="0">
                <a:solidFill>
                  <a:srgbClr val="0000CC"/>
                </a:solidFill>
              </a:rPr>
              <a:t>职业病危害项目申报办法</a:t>
            </a:r>
            <a:endParaRPr lang="zh-CN" altLang="en-US" sz="1600" b="1" dirty="0">
              <a:solidFill>
                <a:srgbClr val="0000CC"/>
              </a:solidFill>
            </a:endParaRPr>
          </a:p>
        </p:txBody>
      </p:sp>
      <p:sp>
        <p:nvSpPr>
          <p:cNvPr id="16389" name="Rectangle 10"/>
          <p:cNvSpPr>
            <a:spLocks noChangeArrowheads="1"/>
          </p:cNvSpPr>
          <p:nvPr/>
        </p:nvSpPr>
        <p:spPr bwMode="auto">
          <a:xfrm>
            <a:off x="3309938" y="3714752"/>
            <a:ext cx="1069975" cy="2782888"/>
          </a:xfrm>
          <a:prstGeom prst="rect">
            <a:avLst/>
          </a:prstGeom>
          <a:noFill/>
          <a:ln w="9525">
            <a:solidFill>
              <a:schemeClr val="tx1"/>
            </a:solidFill>
            <a:miter lim="800000"/>
          </a:ln>
        </p:spPr>
        <p:txBody>
          <a:bodyPr vert="eaVert" wrap="none" anchor="ctr"/>
          <a:lstStyle/>
          <a:p>
            <a:r>
              <a:rPr lang="zh-CN" altLang="en-US" sz="1600" b="1" dirty="0">
                <a:solidFill>
                  <a:srgbClr val="0000CC"/>
                </a:solidFill>
              </a:rPr>
              <a:t>职业健康监护监督管理办法</a:t>
            </a:r>
            <a:endParaRPr lang="zh-CN" altLang="en-US" sz="1600" b="1" dirty="0">
              <a:solidFill>
                <a:srgbClr val="0000CC"/>
              </a:solidFill>
            </a:endParaRPr>
          </a:p>
        </p:txBody>
      </p:sp>
      <p:sp>
        <p:nvSpPr>
          <p:cNvPr id="16390" name="Rectangle 11"/>
          <p:cNvSpPr>
            <a:spLocks noChangeArrowheads="1"/>
          </p:cNvSpPr>
          <p:nvPr/>
        </p:nvSpPr>
        <p:spPr bwMode="auto">
          <a:xfrm>
            <a:off x="6786578" y="3714752"/>
            <a:ext cx="1000125" cy="2786082"/>
          </a:xfrm>
          <a:prstGeom prst="rect">
            <a:avLst/>
          </a:prstGeom>
          <a:noFill/>
          <a:ln w="9525">
            <a:solidFill>
              <a:schemeClr val="tx1"/>
            </a:solidFill>
            <a:miter lim="800000"/>
          </a:ln>
        </p:spPr>
        <p:txBody>
          <a:bodyPr vert="eaVert" wrap="none" anchor="ctr"/>
          <a:lstStyle/>
          <a:p>
            <a:pPr eaLnBrk="0" hangingPunct="0"/>
            <a:r>
              <a:rPr lang="zh-CN" altLang="en-US" sz="1600" b="1" dirty="0">
                <a:solidFill>
                  <a:srgbClr val="0000CC"/>
                </a:solidFill>
              </a:rPr>
              <a:t>建设项目职业卫生</a:t>
            </a:r>
            <a:r>
              <a:rPr lang="en-US" altLang="zh-CN" sz="1600" b="1" dirty="0">
                <a:solidFill>
                  <a:srgbClr val="0000CC"/>
                </a:solidFill>
              </a:rPr>
              <a:t>“</a:t>
            </a:r>
            <a:r>
              <a:rPr lang="zh-CN" altLang="en-US" sz="1600" b="1" dirty="0">
                <a:solidFill>
                  <a:srgbClr val="0000CC"/>
                </a:solidFill>
              </a:rPr>
              <a:t>三同时</a:t>
            </a:r>
            <a:r>
              <a:rPr lang="en-US" altLang="zh-CN" sz="1600" b="1" dirty="0">
                <a:solidFill>
                  <a:srgbClr val="0000CC"/>
                </a:solidFill>
              </a:rPr>
              <a:t>”</a:t>
            </a:r>
            <a:endParaRPr lang="zh-CN" altLang="en-US" sz="1600" b="1" dirty="0">
              <a:solidFill>
                <a:srgbClr val="0000CC"/>
              </a:solidFill>
            </a:endParaRPr>
          </a:p>
          <a:p>
            <a:pPr eaLnBrk="0" hangingPunct="0"/>
            <a:r>
              <a:rPr lang="zh-CN" altLang="en-US" sz="1600" b="1" dirty="0">
                <a:solidFill>
                  <a:srgbClr val="0000CC"/>
                </a:solidFill>
              </a:rPr>
              <a:t>监督管理暂行办法</a:t>
            </a:r>
            <a:endParaRPr lang="zh-CN" altLang="en-US" sz="1600" b="1" dirty="0">
              <a:solidFill>
                <a:srgbClr val="0000CC"/>
              </a:solidFill>
            </a:endParaRPr>
          </a:p>
        </p:txBody>
      </p:sp>
      <p:sp>
        <p:nvSpPr>
          <p:cNvPr id="16391" name="Rectangle 12"/>
          <p:cNvSpPr>
            <a:spLocks noChangeArrowheads="1"/>
          </p:cNvSpPr>
          <p:nvPr/>
        </p:nvSpPr>
        <p:spPr bwMode="auto">
          <a:xfrm>
            <a:off x="5005390" y="3714752"/>
            <a:ext cx="995363" cy="2808288"/>
          </a:xfrm>
          <a:prstGeom prst="rect">
            <a:avLst/>
          </a:prstGeom>
          <a:noFill/>
          <a:ln w="9525">
            <a:solidFill>
              <a:schemeClr val="tx1"/>
            </a:solidFill>
            <a:miter lim="800000"/>
          </a:ln>
        </p:spPr>
        <p:txBody>
          <a:bodyPr vert="eaVert" wrap="none" anchor="ctr"/>
          <a:lstStyle/>
          <a:p>
            <a:pPr eaLnBrk="0" hangingPunct="0"/>
            <a:r>
              <a:rPr lang="zh-CN" altLang="en-US" sz="1600" b="1" dirty="0">
                <a:solidFill>
                  <a:srgbClr val="0000CC"/>
                </a:solidFill>
              </a:rPr>
              <a:t>职业卫生技术服务机构监</a:t>
            </a:r>
            <a:endParaRPr lang="en-US" altLang="zh-CN" sz="1600" b="1" dirty="0">
              <a:solidFill>
                <a:srgbClr val="0000CC"/>
              </a:solidFill>
            </a:endParaRPr>
          </a:p>
          <a:p>
            <a:pPr eaLnBrk="0" hangingPunct="0"/>
            <a:r>
              <a:rPr lang="zh-CN" altLang="en-US" sz="1600" b="1" dirty="0">
                <a:solidFill>
                  <a:srgbClr val="0000CC"/>
                </a:solidFill>
              </a:rPr>
              <a:t>督管理暂行办法</a:t>
            </a:r>
            <a:r>
              <a:rPr lang="en-US" altLang="zh-CN" sz="1600" b="1" dirty="0">
                <a:solidFill>
                  <a:srgbClr val="0000CC"/>
                </a:solidFill>
              </a:rPr>
              <a:t> </a:t>
            </a:r>
            <a:endParaRPr lang="zh-CN" altLang="en-US" sz="1600" b="1" dirty="0">
              <a:solidFill>
                <a:srgbClr val="0000CC"/>
              </a:solidFill>
            </a:endParaRPr>
          </a:p>
        </p:txBody>
      </p:sp>
      <p:sp>
        <p:nvSpPr>
          <p:cNvPr id="16392" name="Line 13"/>
          <p:cNvSpPr>
            <a:spLocks noChangeShapeType="1"/>
          </p:cNvSpPr>
          <p:nvPr/>
        </p:nvSpPr>
        <p:spPr bwMode="auto">
          <a:xfrm>
            <a:off x="2071670" y="3500438"/>
            <a:ext cx="0" cy="215900"/>
          </a:xfrm>
          <a:prstGeom prst="line">
            <a:avLst/>
          </a:prstGeom>
          <a:noFill/>
          <a:ln w="34925">
            <a:solidFill>
              <a:srgbClr val="FF0000"/>
            </a:solidFill>
            <a:round/>
            <a:tailEnd type="triangle" w="med" len="med"/>
          </a:ln>
        </p:spPr>
        <p:txBody>
          <a:bodyPr/>
          <a:lstStyle/>
          <a:p>
            <a:endParaRPr lang="zh-CN" altLang="en-US"/>
          </a:p>
        </p:txBody>
      </p:sp>
      <p:sp>
        <p:nvSpPr>
          <p:cNvPr id="16393" name="Line 14"/>
          <p:cNvSpPr>
            <a:spLocks noChangeShapeType="1"/>
          </p:cNvSpPr>
          <p:nvPr/>
        </p:nvSpPr>
        <p:spPr bwMode="auto">
          <a:xfrm>
            <a:off x="3851275" y="3500438"/>
            <a:ext cx="0" cy="215900"/>
          </a:xfrm>
          <a:prstGeom prst="line">
            <a:avLst/>
          </a:prstGeom>
          <a:noFill/>
          <a:ln w="34925">
            <a:solidFill>
              <a:srgbClr val="FF0000"/>
            </a:solidFill>
            <a:round/>
            <a:tailEnd type="triangle" w="med" len="med"/>
          </a:ln>
        </p:spPr>
        <p:txBody>
          <a:bodyPr/>
          <a:lstStyle/>
          <a:p>
            <a:endParaRPr lang="zh-CN" altLang="en-US"/>
          </a:p>
        </p:txBody>
      </p:sp>
      <p:sp>
        <p:nvSpPr>
          <p:cNvPr id="16394" name="Line 15"/>
          <p:cNvSpPr>
            <a:spLocks noChangeShapeType="1"/>
          </p:cNvSpPr>
          <p:nvPr/>
        </p:nvSpPr>
        <p:spPr bwMode="auto">
          <a:xfrm>
            <a:off x="5508625" y="3500438"/>
            <a:ext cx="0" cy="215900"/>
          </a:xfrm>
          <a:prstGeom prst="line">
            <a:avLst/>
          </a:prstGeom>
          <a:noFill/>
          <a:ln w="34925">
            <a:solidFill>
              <a:srgbClr val="FF0000"/>
            </a:solidFill>
            <a:round/>
            <a:tailEnd type="triangle" w="med" len="med"/>
          </a:ln>
        </p:spPr>
        <p:txBody>
          <a:bodyPr/>
          <a:lstStyle/>
          <a:p>
            <a:endParaRPr lang="zh-CN" altLang="en-US"/>
          </a:p>
        </p:txBody>
      </p:sp>
      <p:sp>
        <p:nvSpPr>
          <p:cNvPr id="16395" name="Line 16"/>
          <p:cNvSpPr>
            <a:spLocks noChangeShapeType="1"/>
          </p:cNvSpPr>
          <p:nvPr/>
        </p:nvSpPr>
        <p:spPr bwMode="auto">
          <a:xfrm>
            <a:off x="7358082" y="3498852"/>
            <a:ext cx="0" cy="215900"/>
          </a:xfrm>
          <a:prstGeom prst="line">
            <a:avLst/>
          </a:prstGeom>
          <a:noFill/>
          <a:ln w="34925">
            <a:solidFill>
              <a:srgbClr val="FF0000"/>
            </a:solidFill>
            <a:round/>
            <a:tailEnd type="triangle" w="med" len="med"/>
          </a:ln>
        </p:spPr>
        <p:txBody>
          <a:bodyPr/>
          <a:lstStyle/>
          <a:p>
            <a:endParaRPr lang="zh-CN" altLang="en-US"/>
          </a:p>
        </p:txBody>
      </p:sp>
      <p:sp>
        <p:nvSpPr>
          <p:cNvPr id="16396" name="Line 18"/>
          <p:cNvSpPr>
            <a:spLocks noChangeShapeType="1"/>
          </p:cNvSpPr>
          <p:nvPr/>
        </p:nvSpPr>
        <p:spPr bwMode="auto">
          <a:xfrm>
            <a:off x="4643438" y="3213100"/>
            <a:ext cx="0" cy="287338"/>
          </a:xfrm>
          <a:prstGeom prst="line">
            <a:avLst/>
          </a:prstGeom>
          <a:noFill/>
          <a:ln w="34925">
            <a:solidFill>
              <a:srgbClr val="FF0000"/>
            </a:solidFill>
            <a:round/>
            <a:tailEnd type="triangle" w="med" len="med"/>
          </a:ln>
        </p:spPr>
        <p:txBody>
          <a:bodyPr/>
          <a:lstStyle/>
          <a:p>
            <a:endParaRPr lang="zh-CN" altLang="en-US"/>
          </a:p>
        </p:txBody>
      </p:sp>
      <p:sp>
        <p:nvSpPr>
          <p:cNvPr id="16397" name="TextBox 14"/>
          <p:cNvSpPr txBox="1">
            <a:spLocks noChangeArrowheads="1"/>
          </p:cNvSpPr>
          <p:nvPr/>
        </p:nvSpPr>
        <p:spPr bwMode="auto">
          <a:xfrm>
            <a:off x="1571604" y="6162280"/>
            <a:ext cx="1000125" cy="338554"/>
          </a:xfrm>
          <a:prstGeom prst="rect">
            <a:avLst/>
          </a:prstGeom>
          <a:noFill/>
          <a:ln w="9525">
            <a:noFill/>
            <a:miter lim="800000"/>
          </a:ln>
        </p:spPr>
        <p:txBody>
          <a:bodyPr>
            <a:spAutoFit/>
          </a:bodyPr>
          <a:lstStyle/>
          <a:p>
            <a:r>
              <a:rPr lang="en-US" altLang="zh-CN" sz="1600" dirty="0">
                <a:solidFill>
                  <a:srgbClr val="0000CC"/>
                </a:solidFill>
                <a:latin typeface="楷体" panose="02010609060101010101" pitchFamily="49" charset="-122"/>
                <a:ea typeface="楷体" panose="02010609060101010101" pitchFamily="49" charset="-122"/>
              </a:rPr>
              <a:t>（48</a:t>
            </a:r>
            <a:r>
              <a:rPr lang="zh-CN" altLang="en-US" sz="1600" dirty="0">
                <a:solidFill>
                  <a:srgbClr val="0000CC"/>
                </a:solidFill>
                <a:latin typeface="楷体" panose="02010609060101010101" pitchFamily="49" charset="-122"/>
                <a:ea typeface="楷体" panose="02010609060101010101" pitchFamily="49" charset="-122"/>
              </a:rPr>
              <a:t>号）</a:t>
            </a:r>
            <a:endParaRPr lang="zh-CN" altLang="en-US" sz="1600" dirty="0">
              <a:solidFill>
                <a:srgbClr val="0000CC"/>
              </a:solidFill>
              <a:latin typeface="楷体" panose="02010609060101010101" pitchFamily="49" charset="-122"/>
              <a:ea typeface="楷体" panose="02010609060101010101" pitchFamily="49" charset="-122"/>
            </a:endParaRPr>
          </a:p>
        </p:txBody>
      </p:sp>
      <p:sp>
        <p:nvSpPr>
          <p:cNvPr id="16398" name="TextBox 15"/>
          <p:cNvSpPr txBox="1">
            <a:spLocks noChangeArrowheads="1"/>
          </p:cNvSpPr>
          <p:nvPr/>
        </p:nvSpPr>
        <p:spPr bwMode="auto">
          <a:xfrm>
            <a:off x="3357563" y="6140452"/>
            <a:ext cx="1000125" cy="338554"/>
          </a:xfrm>
          <a:prstGeom prst="rect">
            <a:avLst/>
          </a:prstGeom>
          <a:noFill/>
          <a:ln w="9525">
            <a:noFill/>
            <a:miter lim="800000"/>
          </a:ln>
        </p:spPr>
        <p:txBody>
          <a:bodyPr>
            <a:spAutoFit/>
          </a:bodyPr>
          <a:lstStyle/>
          <a:p>
            <a:r>
              <a:rPr lang="en-US" altLang="zh-CN" sz="1600" dirty="0">
                <a:solidFill>
                  <a:srgbClr val="0000CC"/>
                </a:solidFill>
                <a:latin typeface="楷体" panose="02010609060101010101" pitchFamily="49" charset="-122"/>
                <a:ea typeface="楷体" panose="02010609060101010101" pitchFamily="49" charset="-122"/>
              </a:rPr>
              <a:t>（49</a:t>
            </a:r>
            <a:r>
              <a:rPr lang="zh-CN" altLang="en-US" sz="1600" dirty="0">
                <a:solidFill>
                  <a:srgbClr val="0000CC"/>
                </a:solidFill>
                <a:latin typeface="楷体" panose="02010609060101010101" pitchFamily="49" charset="-122"/>
                <a:ea typeface="楷体" panose="02010609060101010101" pitchFamily="49" charset="-122"/>
              </a:rPr>
              <a:t>号）</a:t>
            </a:r>
            <a:endParaRPr lang="zh-CN" altLang="en-US" sz="1600" dirty="0">
              <a:solidFill>
                <a:srgbClr val="0000CC"/>
              </a:solidFill>
              <a:latin typeface="楷体" panose="02010609060101010101" pitchFamily="49" charset="-122"/>
              <a:ea typeface="楷体" panose="02010609060101010101" pitchFamily="49" charset="-122"/>
            </a:endParaRPr>
          </a:p>
        </p:txBody>
      </p:sp>
      <p:sp>
        <p:nvSpPr>
          <p:cNvPr id="16399" name="矩形 16"/>
          <p:cNvSpPr>
            <a:spLocks noChangeArrowheads="1"/>
          </p:cNvSpPr>
          <p:nvPr/>
        </p:nvSpPr>
        <p:spPr bwMode="auto">
          <a:xfrm>
            <a:off x="1643042" y="1027102"/>
            <a:ext cx="5929312" cy="830262"/>
          </a:xfrm>
          <a:prstGeom prst="rect">
            <a:avLst/>
          </a:prstGeom>
          <a:noFill/>
          <a:ln w="9525">
            <a:solidFill>
              <a:schemeClr val="tx1"/>
            </a:solidFill>
            <a:miter lim="800000"/>
          </a:ln>
        </p:spPr>
        <p:txBody>
          <a:bodyPr>
            <a:spAutoFit/>
          </a:bodyPr>
          <a:lstStyle/>
          <a:p>
            <a:pPr algn="ctr"/>
            <a:r>
              <a:rPr lang="zh-CN" altLang="en-US" sz="4800" b="1" dirty="0">
                <a:solidFill>
                  <a:srgbClr val="CC3300"/>
                </a:solidFill>
                <a:latin typeface="楷体" panose="02010609060101010101" pitchFamily="49" charset="-122"/>
                <a:ea typeface="楷体" panose="02010609060101010101" pitchFamily="49" charset="-122"/>
              </a:rPr>
              <a:t>职业病防治法</a:t>
            </a:r>
            <a:endParaRPr lang="zh-CN" altLang="en-US" sz="4800" b="1" dirty="0">
              <a:solidFill>
                <a:srgbClr val="CC3300"/>
              </a:solidFill>
              <a:latin typeface="楷体" panose="02010609060101010101" pitchFamily="49" charset="-122"/>
              <a:ea typeface="楷体" panose="02010609060101010101" pitchFamily="49" charset="-122"/>
            </a:endParaRPr>
          </a:p>
        </p:txBody>
      </p:sp>
      <p:sp>
        <p:nvSpPr>
          <p:cNvPr id="16400" name="TextBox 15"/>
          <p:cNvSpPr txBox="1">
            <a:spLocks noChangeArrowheads="1"/>
          </p:cNvSpPr>
          <p:nvPr/>
        </p:nvSpPr>
        <p:spPr bwMode="auto">
          <a:xfrm>
            <a:off x="5000628" y="6140452"/>
            <a:ext cx="1000125" cy="338554"/>
          </a:xfrm>
          <a:prstGeom prst="rect">
            <a:avLst/>
          </a:prstGeom>
          <a:noFill/>
          <a:ln w="9525">
            <a:noFill/>
            <a:miter lim="800000"/>
          </a:ln>
        </p:spPr>
        <p:txBody>
          <a:bodyPr>
            <a:spAutoFit/>
          </a:bodyPr>
          <a:lstStyle/>
          <a:p>
            <a:pPr algn="ctr"/>
            <a:r>
              <a:rPr lang="en-US" altLang="zh-CN" sz="1600" dirty="0">
                <a:solidFill>
                  <a:srgbClr val="0000CC"/>
                </a:solidFill>
                <a:latin typeface="楷体" panose="02010609060101010101" pitchFamily="49" charset="-122"/>
                <a:ea typeface="楷体" panose="02010609060101010101" pitchFamily="49" charset="-122"/>
              </a:rPr>
              <a:t>（50</a:t>
            </a:r>
            <a:r>
              <a:rPr lang="zh-CN" altLang="en-US" sz="1600" dirty="0">
                <a:solidFill>
                  <a:srgbClr val="0000CC"/>
                </a:solidFill>
                <a:latin typeface="楷体" panose="02010609060101010101" pitchFamily="49" charset="-122"/>
                <a:ea typeface="楷体" panose="02010609060101010101" pitchFamily="49" charset="-122"/>
              </a:rPr>
              <a:t>号）</a:t>
            </a:r>
            <a:endParaRPr lang="zh-CN" altLang="en-US" sz="1600" dirty="0">
              <a:solidFill>
                <a:srgbClr val="0000CC"/>
              </a:solidFill>
              <a:latin typeface="楷体" panose="02010609060101010101" pitchFamily="49" charset="-122"/>
              <a:ea typeface="楷体" panose="02010609060101010101" pitchFamily="49" charset="-122"/>
            </a:endParaRPr>
          </a:p>
        </p:txBody>
      </p:sp>
      <p:sp>
        <p:nvSpPr>
          <p:cNvPr id="16401" name="TextBox 15"/>
          <p:cNvSpPr txBox="1">
            <a:spLocks noChangeArrowheads="1"/>
          </p:cNvSpPr>
          <p:nvPr/>
        </p:nvSpPr>
        <p:spPr bwMode="auto">
          <a:xfrm>
            <a:off x="6786578" y="6162280"/>
            <a:ext cx="1000125" cy="338554"/>
          </a:xfrm>
          <a:prstGeom prst="rect">
            <a:avLst/>
          </a:prstGeom>
          <a:noFill/>
          <a:ln w="9525">
            <a:noFill/>
            <a:miter lim="800000"/>
          </a:ln>
        </p:spPr>
        <p:txBody>
          <a:bodyPr>
            <a:spAutoFit/>
          </a:bodyPr>
          <a:lstStyle/>
          <a:p>
            <a:r>
              <a:rPr lang="en-US" altLang="zh-CN" sz="1600" dirty="0">
                <a:solidFill>
                  <a:srgbClr val="0000CC"/>
                </a:solidFill>
                <a:latin typeface="楷体" panose="02010609060101010101" pitchFamily="49" charset="-122"/>
                <a:ea typeface="楷体" panose="02010609060101010101" pitchFamily="49" charset="-122"/>
              </a:rPr>
              <a:t>（51</a:t>
            </a:r>
            <a:r>
              <a:rPr lang="zh-CN" altLang="en-US" sz="1600" dirty="0">
                <a:solidFill>
                  <a:srgbClr val="0000CC"/>
                </a:solidFill>
                <a:latin typeface="楷体" panose="02010609060101010101" pitchFamily="49" charset="-122"/>
                <a:ea typeface="楷体" panose="02010609060101010101" pitchFamily="49" charset="-122"/>
              </a:rPr>
              <a:t>号）</a:t>
            </a:r>
            <a:endParaRPr lang="zh-CN" altLang="en-US" sz="1600" dirty="0">
              <a:solidFill>
                <a:srgbClr val="0000CC"/>
              </a:solidFill>
              <a:latin typeface="楷体" panose="02010609060101010101" pitchFamily="49" charset="-122"/>
              <a:ea typeface="楷体" panose="02010609060101010101" pitchFamily="49" charset="-122"/>
            </a:endParaRPr>
          </a:p>
        </p:txBody>
      </p:sp>
      <p:cxnSp>
        <p:nvCxnSpPr>
          <p:cNvPr id="21" name="直接连接符 20"/>
          <p:cNvCxnSpPr>
            <a:endCxn id="16395" idx="0"/>
          </p:cNvCxnSpPr>
          <p:nvPr/>
        </p:nvCxnSpPr>
        <p:spPr>
          <a:xfrm flipV="1">
            <a:off x="2051050" y="3498852"/>
            <a:ext cx="5307032" cy="15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39718"/>
          </a:xfrm>
        </p:spPr>
        <p:txBody>
          <a:bodyPr>
            <a:normAutofit fontScale="90000"/>
          </a:bodyPr>
          <a:lstStyle/>
          <a:p>
            <a:r>
              <a:rPr lang="en-US" altLang="zh-CN" dirty="0" smtClean="0"/>
              <a:t>5</a:t>
            </a:r>
            <a:r>
              <a:rPr lang="zh-CN" altLang="en-US" dirty="0" smtClean="0"/>
              <a:t>，相关的标准</a:t>
            </a:r>
            <a:endParaRPr lang="zh-CN" altLang="en-US" dirty="0"/>
          </a:p>
        </p:txBody>
      </p:sp>
      <p:sp>
        <p:nvSpPr>
          <p:cNvPr id="3" name="内容占位符 2"/>
          <p:cNvSpPr>
            <a:spLocks noGrp="1"/>
          </p:cNvSpPr>
          <p:nvPr>
            <p:ph idx="1"/>
          </p:nvPr>
        </p:nvSpPr>
        <p:spPr>
          <a:xfrm>
            <a:off x="642910" y="928670"/>
            <a:ext cx="8229600" cy="5715040"/>
          </a:xfrm>
        </p:spPr>
        <p:txBody>
          <a:bodyPr>
            <a:noAutofit/>
          </a:bodyPr>
          <a:lstStyle/>
          <a:p>
            <a:r>
              <a:rPr lang="en-US" altLang="zh-CN" sz="1600" dirty="0" smtClean="0">
                <a:latin typeface="+mn-ea"/>
              </a:rPr>
              <a:t>《</a:t>
            </a:r>
            <a:r>
              <a:rPr lang="zh-CN" altLang="en-US" sz="1600" dirty="0" smtClean="0">
                <a:latin typeface="+mn-ea"/>
              </a:rPr>
              <a:t>工业企业设计卫生标准</a:t>
            </a:r>
            <a:r>
              <a:rPr lang="en-US" altLang="zh-CN" sz="1600" dirty="0" smtClean="0">
                <a:latin typeface="+mn-ea"/>
              </a:rPr>
              <a:t>》</a:t>
            </a:r>
            <a:r>
              <a:rPr lang="zh-CN" altLang="en-US" sz="1600" dirty="0" smtClean="0">
                <a:latin typeface="+mn-ea"/>
              </a:rPr>
              <a:t>（</a:t>
            </a:r>
            <a:r>
              <a:rPr lang="en-US" sz="1600" dirty="0" smtClean="0">
                <a:latin typeface="+mn-ea"/>
              </a:rPr>
              <a:t>GBZ 1-2010</a:t>
            </a:r>
            <a:r>
              <a:rPr lang="zh-CN" altLang="en-US" sz="1600" dirty="0" smtClean="0">
                <a:latin typeface="+mn-ea"/>
              </a:rPr>
              <a:t>）</a:t>
            </a:r>
            <a:endParaRPr lang="zh-CN" altLang="en-US" sz="1600" dirty="0" smtClean="0">
              <a:latin typeface="+mn-ea"/>
            </a:endParaRPr>
          </a:p>
          <a:p>
            <a:r>
              <a:rPr lang="en-US" altLang="zh-CN" sz="1600" dirty="0" smtClean="0">
                <a:latin typeface="+mn-ea"/>
              </a:rPr>
              <a:t>《</a:t>
            </a:r>
            <a:r>
              <a:rPr lang="zh-CN" altLang="en-US" sz="1600" dirty="0" smtClean="0">
                <a:latin typeface="+mn-ea"/>
              </a:rPr>
              <a:t>工作场所职业病危害警示标识</a:t>
            </a:r>
            <a:r>
              <a:rPr lang="en-US" altLang="zh-CN" sz="1600" dirty="0" smtClean="0">
                <a:latin typeface="+mn-ea"/>
              </a:rPr>
              <a:t>》</a:t>
            </a:r>
            <a:r>
              <a:rPr lang="en-US" sz="1600" dirty="0" smtClean="0">
                <a:latin typeface="+mn-ea"/>
              </a:rPr>
              <a:t>(GBZ158-2003)</a:t>
            </a:r>
            <a:endParaRPr lang="zh-CN" altLang="en-US" sz="1600" dirty="0" smtClean="0">
              <a:latin typeface="+mn-ea"/>
            </a:endParaRPr>
          </a:p>
          <a:p>
            <a:r>
              <a:rPr lang="en-US" altLang="zh-CN" sz="1600" dirty="0" smtClean="0">
                <a:latin typeface="+mn-ea"/>
              </a:rPr>
              <a:t>《</a:t>
            </a:r>
            <a:r>
              <a:rPr lang="zh-CN" altLang="en-US" sz="1600" dirty="0" smtClean="0">
                <a:latin typeface="+mn-ea"/>
              </a:rPr>
              <a:t>建设项目职业病危害风险分类管理目录</a:t>
            </a:r>
            <a:r>
              <a:rPr lang="en-US" altLang="zh-CN" sz="1600" dirty="0" smtClean="0">
                <a:latin typeface="+mn-ea"/>
              </a:rPr>
              <a:t>》</a:t>
            </a:r>
            <a:r>
              <a:rPr lang="zh-CN" altLang="en-US" sz="1600" dirty="0" smtClean="0">
                <a:latin typeface="+mn-ea"/>
              </a:rPr>
              <a:t>（</a:t>
            </a:r>
            <a:r>
              <a:rPr lang="en-US" sz="1600" dirty="0" smtClean="0">
                <a:latin typeface="+mn-ea"/>
              </a:rPr>
              <a:t>2012</a:t>
            </a:r>
            <a:r>
              <a:rPr lang="zh-CN" altLang="en-US" sz="1600" dirty="0" smtClean="0">
                <a:latin typeface="+mn-ea"/>
              </a:rPr>
              <a:t>年版）</a:t>
            </a:r>
            <a:endParaRPr lang="zh-CN" altLang="en-US" sz="1600" dirty="0" smtClean="0">
              <a:latin typeface="+mn-ea"/>
            </a:endParaRPr>
          </a:p>
          <a:p>
            <a:r>
              <a:rPr lang="en-US" altLang="zh-CN" sz="1600" dirty="0" smtClean="0">
                <a:latin typeface="+mn-ea"/>
              </a:rPr>
              <a:t>《</a:t>
            </a:r>
            <a:r>
              <a:rPr lang="zh-CN" altLang="en-US" sz="1600" dirty="0" smtClean="0">
                <a:latin typeface="+mn-ea"/>
              </a:rPr>
              <a:t>职业病危害因素分类 目录</a:t>
            </a:r>
            <a:r>
              <a:rPr lang="en-US" altLang="zh-CN" sz="1600" dirty="0" smtClean="0">
                <a:latin typeface="+mn-ea"/>
              </a:rPr>
              <a:t>》</a:t>
            </a:r>
            <a:r>
              <a:rPr lang="zh-CN" altLang="en-US" sz="1600" dirty="0" smtClean="0">
                <a:latin typeface="+mn-ea"/>
              </a:rPr>
              <a:t> </a:t>
            </a:r>
            <a:endParaRPr lang="en-US" altLang="zh-CN" sz="1600" dirty="0" smtClean="0">
              <a:latin typeface="+mn-ea"/>
            </a:endParaRPr>
          </a:p>
          <a:p>
            <a:r>
              <a:rPr lang="en-US" altLang="zh-CN" sz="1600" dirty="0" smtClean="0">
                <a:latin typeface="+mn-ea"/>
              </a:rPr>
              <a:t>《</a:t>
            </a:r>
            <a:r>
              <a:rPr lang="zh-CN" altLang="en-US" sz="1600" dirty="0" smtClean="0">
                <a:latin typeface="+mn-ea"/>
              </a:rPr>
              <a:t>工作场所有害因素职业接触限值</a:t>
            </a:r>
            <a:r>
              <a:rPr lang="en-US" altLang="zh-CN" sz="1600" dirty="0" smtClean="0">
                <a:latin typeface="+mn-ea"/>
              </a:rPr>
              <a:t>》</a:t>
            </a:r>
            <a:r>
              <a:rPr lang="en-US" sz="1600" dirty="0" smtClean="0">
                <a:latin typeface="+mn-ea"/>
              </a:rPr>
              <a:t> </a:t>
            </a:r>
            <a:r>
              <a:rPr lang="zh-CN" altLang="en-US" sz="1600" dirty="0" smtClean="0">
                <a:latin typeface="+mn-ea"/>
              </a:rPr>
              <a:t>（</a:t>
            </a:r>
            <a:r>
              <a:rPr lang="en-US" sz="1600" dirty="0" smtClean="0">
                <a:latin typeface="+mn-ea"/>
              </a:rPr>
              <a:t> GBZ 2-2007 </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血源性病原体职业接触防护导则</a:t>
            </a:r>
            <a:r>
              <a:rPr lang="en-US" altLang="zh-CN" sz="1600" dirty="0" smtClean="0">
                <a:latin typeface="+mn-ea"/>
              </a:rPr>
              <a:t>》</a:t>
            </a:r>
            <a:r>
              <a:rPr lang="zh-CN" altLang="en-US" sz="1600" dirty="0" smtClean="0">
                <a:latin typeface="+mn-ea"/>
              </a:rPr>
              <a:t>（</a:t>
            </a:r>
            <a:r>
              <a:rPr lang="en-US" sz="1600" dirty="0" smtClean="0">
                <a:latin typeface="+mn-ea"/>
              </a:rPr>
              <a:t>GBZ/T 213-2008</a:t>
            </a:r>
            <a:r>
              <a:rPr lang="zh-CN" altLang="en-US" sz="1600" dirty="0" smtClean="0">
                <a:latin typeface="+mn-ea"/>
              </a:rPr>
              <a:t>）</a:t>
            </a:r>
            <a:endParaRPr lang="zh-CN" altLang="en-US" sz="1600" dirty="0" smtClean="0">
              <a:latin typeface="+mn-ea"/>
            </a:endParaRPr>
          </a:p>
          <a:p>
            <a:r>
              <a:rPr lang="en-US" altLang="zh-CN" sz="1600" dirty="0" smtClean="0">
                <a:latin typeface="+mn-ea"/>
              </a:rPr>
              <a:t>《</a:t>
            </a:r>
            <a:r>
              <a:rPr lang="zh-CN" altLang="en-US" sz="1600" dirty="0" smtClean="0">
                <a:latin typeface="+mn-ea"/>
              </a:rPr>
              <a:t>高毒物品目录</a:t>
            </a:r>
            <a:r>
              <a:rPr lang="en-US" altLang="zh-CN" sz="1600" dirty="0" smtClean="0">
                <a:latin typeface="+mn-ea"/>
              </a:rPr>
              <a:t>》</a:t>
            </a:r>
            <a:r>
              <a:rPr lang="zh-CN" altLang="en-US" sz="1600" dirty="0" smtClean="0">
                <a:latin typeface="+mn-ea"/>
              </a:rPr>
              <a:t>（卫生部</a:t>
            </a:r>
            <a:r>
              <a:rPr lang="en-US" altLang="zh-CN" sz="1600" dirty="0" smtClean="0">
                <a:latin typeface="+mn-ea"/>
              </a:rPr>
              <a:t>2003</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职业安全卫生术语</a:t>
            </a:r>
            <a:r>
              <a:rPr lang="en-US" altLang="zh-CN" sz="1600" dirty="0" smtClean="0">
                <a:latin typeface="+mn-ea"/>
              </a:rPr>
              <a:t>》</a:t>
            </a:r>
            <a:r>
              <a:rPr lang="zh-CN" altLang="en-US" sz="1600" dirty="0" smtClean="0">
                <a:latin typeface="+mn-ea"/>
              </a:rPr>
              <a:t>（</a:t>
            </a:r>
            <a:r>
              <a:rPr lang="en-US" altLang="zh-CN" sz="1600" dirty="0" smtClean="0">
                <a:latin typeface="+mn-ea"/>
              </a:rPr>
              <a:t> GBT 15236-2008 </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高温作业分级</a:t>
            </a:r>
            <a:r>
              <a:rPr lang="en-US" altLang="zh-CN" sz="1600" dirty="0" smtClean="0">
                <a:latin typeface="+mn-ea"/>
              </a:rPr>
              <a:t>》(GB</a:t>
            </a:r>
            <a:r>
              <a:rPr lang="zh-CN" altLang="en-US" sz="1600" dirty="0" smtClean="0">
                <a:latin typeface="+mn-ea"/>
              </a:rPr>
              <a:t>／</a:t>
            </a:r>
            <a:r>
              <a:rPr lang="en-US" altLang="zh-CN" sz="1600" dirty="0" smtClean="0">
                <a:latin typeface="+mn-ea"/>
              </a:rPr>
              <a:t>T4200-2008)</a:t>
            </a:r>
            <a:endParaRPr lang="en-US" altLang="zh-CN" sz="1600" dirty="0" smtClean="0">
              <a:latin typeface="+mn-ea"/>
            </a:endParaRPr>
          </a:p>
          <a:p>
            <a:r>
              <a:rPr lang="en-US" altLang="zh-CN" sz="1600" dirty="0" smtClean="0">
                <a:latin typeface="+mn-ea"/>
              </a:rPr>
              <a:t>《</a:t>
            </a:r>
            <a:r>
              <a:rPr lang="zh-CN" altLang="en-US" sz="1600" dirty="0" smtClean="0">
                <a:latin typeface="+mn-ea"/>
              </a:rPr>
              <a:t>工业企业职工听力保护规范</a:t>
            </a:r>
            <a:r>
              <a:rPr lang="en-US" altLang="zh-CN" sz="1600" dirty="0" smtClean="0">
                <a:latin typeface="+mn-ea"/>
              </a:rPr>
              <a:t>》</a:t>
            </a:r>
            <a:r>
              <a:rPr lang="zh-CN" altLang="en-US" sz="1600" dirty="0" smtClean="0">
                <a:latin typeface="+mn-ea"/>
              </a:rPr>
              <a:t>（卫生部</a:t>
            </a:r>
            <a:r>
              <a:rPr lang="en-US" altLang="zh-CN" sz="1600" dirty="0" smtClean="0">
                <a:latin typeface="+mn-ea"/>
              </a:rPr>
              <a:t>1999</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工作场所空气中有害物质监测的采样规范</a:t>
            </a:r>
            <a:r>
              <a:rPr lang="en-US" altLang="zh-CN" sz="1600" dirty="0" smtClean="0">
                <a:latin typeface="+mn-ea"/>
              </a:rPr>
              <a:t>》</a:t>
            </a:r>
            <a:r>
              <a:rPr lang="zh-CN" altLang="en-US" sz="1600" dirty="0" smtClean="0">
                <a:latin typeface="+mn-ea"/>
              </a:rPr>
              <a:t>（</a:t>
            </a:r>
            <a:r>
              <a:rPr lang="en-US" sz="1600" dirty="0" smtClean="0">
                <a:latin typeface="+mn-ea"/>
              </a:rPr>
              <a:t> GBZ 159</a:t>
            </a:r>
            <a:r>
              <a:rPr lang="zh-CN" altLang="en-US" sz="1600" dirty="0" smtClean="0">
                <a:latin typeface="+mn-ea"/>
              </a:rPr>
              <a:t>－</a:t>
            </a:r>
            <a:r>
              <a:rPr lang="en-US" sz="1600" dirty="0" smtClean="0">
                <a:latin typeface="+mn-ea"/>
              </a:rPr>
              <a:t>2004</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生产设备安全卫生设计总则</a:t>
            </a:r>
            <a:r>
              <a:rPr lang="en-US" altLang="zh-CN" sz="1600" dirty="0" smtClean="0">
                <a:latin typeface="+mn-ea"/>
              </a:rPr>
              <a:t>》</a:t>
            </a:r>
            <a:r>
              <a:rPr lang="zh-CN" altLang="en-US" sz="1600" dirty="0" smtClean="0">
                <a:latin typeface="+mn-ea"/>
              </a:rPr>
              <a:t>（</a:t>
            </a:r>
            <a:r>
              <a:rPr lang="en-US" sz="1600" dirty="0" smtClean="0">
                <a:latin typeface="+mn-ea"/>
              </a:rPr>
              <a:t> GB5083-1999</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体力劳动强度分级</a:t>
            </a:r>
            <a:r>
              <a:rPr lang="en-US" altLang="zh-CN" sz="1600" dirty="0" smtClean="0">
                <a:latin typeface="+mn-ea"/>
              </a:rPr>
              <a:t>》</a:t>
            </a:r>
            <a:r>
              <a:rPr lang="zh-CN" altLang="en-US" sz="1600" dirty="0" smtClean="0">
                <a:latin typeface="+mn-ea"/>
              </a:rPr>
              <a:t>（</a:t>
            </a:r>
            <a:r>
              <a:rPr lang="en-US" altLang="zh-CN" sz="1600" dirty="0" smtClean="0">
                <a:latin typeface="+mn-ea"/>
              </a:rPr>
              <a:t>GB3869-1997</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职业健康监护技术规范</a:t>
            </a:r>
            <a:r>
              <a:rPr lang="en-US" altLang="zh-CN" sz="1600" dirty="0" smtClean="0">
                <a:latin typeface="+mn-ea"/>
              </a:rPr>
              <a:t>》</a:t>
            </a:r>
            <a:r>
              <a:rPr lang="zh-CN" altLang="en-US" sz="1600" dirty="0" smtClean="0">
                <a:latin typeface="+mn-ea"/>
              </a:rPr>
              <a:t>（</a:t>
            </a:r>
            <a:r>
              <a:rPr lang="en-US" sz="1600" dirty="0" smtClean="0">
                <a:latin typeface="+mn-ea"/>
              </a:rPr>
              <a:t> GBZ 188-2007</a:t>
            </a:r>
            <a:r>
              <a:rPr lang="zh-CN" altLang="en-US" sz="1600" dirty="0" smtClean="0">
                <a:latin typeface="+mn-ea"/>
              </a:rPr>
              <a:t>）</a:t>
            </a:r>
            <a:endParaRPr lang="en-US" altLang="zh-CN" sz="1600" dirty="0" smtClean="0">
              <a:latin typeface="+mn-ea"/>
            </a:endParaRPr>
          </a:p>
          <a:p>
            <a:r>
              <a:rPr lang="en-US" altLang="zh-CN" sz="1600" dirty="0" smtClean="0">
                <a:latin typeface="+mn-ea"/>
              </a:rPr>
              <a:t>《</a:t>
            </a:r>
            <a:r>
              <a:rPr lang="zh-CN" altLang="en-US" sz="1600" dirty="0" smtClean="0">
                <a:latin typeface="+mn-ea"/>
              </a:rPr>
              <a:t>职业性接触毒物危害程度分级</a:t>
            </a:r>
            <a:r>
              <a:rPr lang="en-US" altLang="zh-CN" sz="1600" dirty="0" smtClean="0">
                <a:latin typeface="+mn-ea"/>
              </a:rPr>
              <a:t>》</a:t>
            </a:r>
            <a:r>
              <a:rPr lang="zh-CN" altLang="en-US" sz="1600" dirty="0" smtClean="0">
                <a:latin typeface="+mn-ea"/>
              </a:rPr>
              <a:t>（</a:t>
            </a:r>
            <a:r>
              <a:rPr lang="en-US" sz="1600" dirty="0" smtClean="0">
                <a:latin typeface="+mn-ea"/>
              </a:rPr>
              <a:t> GBZ 230-2010</a:t>
            </a:r>
            <a:r>
              <a:rPr lang="zh-CN" altLang="en-US" sz="1600" dirty="0" smtClean="0">
                <a:latin typeface="+mn-ea"/>
              </a:rPr>
              <a:t>）</a:t>
            </a:r>
            <a:endParaRPr lang="en-US" altLang="zh-CN" sz="1600" dirty="0" smtClean="0">
              <a:latin typeface="+mn-ea"/>
            </a:endParaRPr>
          </a:p>
          <a:p>
            <a:r>
              <a:rPr lang="en-US" altLang="zh-CN" sz="1600" dirty="0" smtClean="0"/>
              <a:t>《</a:t>
            </a:r>
            <a:r>
              <a:rPr lang="zh-CN" altLang="en-US" sz="1600" dirty="0" smtClean="0"/>
              <a:t>工作场所防止职业中毒卫生工程防护措施规范</a:t>
            </a:r>
            <a:r>
              <a:rPr lang="en-US" altLang="zh-CN" sz="1600" dirty="0" smtClean="0"/>
              <a:t>》</a:t>
            </a:r>
            <a:r>
              <a:rPr lang="zh-CN" altLang="en-US" sz="1600" dirty="0" smtClean="0"/>
              <a:t>（</a:t>
            </a:r>
            <a:r>
              <a:rPr lang="en-US" sz="1600" dirty="0" smtClean="0"/>
              <a:t>GBZ/T 194</a:t>
            </a:r>
            <a:r>
              <a:rPr lang="zh-CN" altLang="en-US" sz="1600" dirty="0" smtClean="0"/>
              <a:t>）</a:t>
            </a:r>
            <a:endParaRPr lang="zh-CN" altLang="en-US" sz="1600" dirty="0" smtClean="0"/>
          </a:p>
          <a:p>
            <a:r>
              <a:rPr lang="en-US" altLang="zh-CN" sz="1600" dirty="0" smtClean="0"/>
              <a:t>《</a:t>
            </a:r>
            <a:r>
              <a:rPr lang="zh-CN" altLang="en-US" sz="1600" dirty="0" smtClean="0"/>
              <a:t>有机溶剂作业场所个人职业病防护用品使用规范</a:t>
            </a:r>
            <a:r>
              <a:rPr lang="en-US" altLang="zh-CN" sz="1600" dirty="0" smtClean="0"/>
              <a:t>》</a:t>
            </a:r>
            <a:r>
              <a:rPr lang="zh-CN" altLang="en-US" sz="1600" dirty="0" smtClean="0"/>
              <a:t>（</a:t>
            </a:r>
            <a:r>
              <a:rPr lang="en-US" sz="1600" dirty="0" smtClean="0"/>
              <a:t>GBZ/T 195</a:t>
            </a:r>
            <a:r>
              <a:rPr lang="zh-CN" altLang="en-US" sz="1600" dirty="0" smtClean="0"/>
              <a:t>）</a:t>
            </a:r>
            <a:endParaRPr lang="zh-CN" altLang="en-US" sz="1600" dirty="0" smtClean="0"/>
          </a:p>
          <a:p>
            <a:r>
              <a:rPr lang="en-US" altLang="zh-CN" sz="1600" dirty="0" smtClean="0"/>
              <a:t>《</a:t>
            </a:r>
            <a:r>
              <a:rPr lang="zh-CN" altLang="en-US" sz="1600" dirty="0" smtClean="0"/>
              <a:t>工作场所有毒气体检测报警装置设置规范</a:t>
            </a:r>
            <a:r>
              <a:rPr lang="en-US" altLang="zh-CN" sz="1600" dirty="0" smtClean="0"/>
              <a:t>》</a:t>
            </a:r>
            <a:r>
              <a:rPr lang="zh-CN" altLang="en-US" sz="1600" dirty="0" smtClean="0"/>
              <a:t>（</a:t>
            </a:r>
            <a:r>
              <a:rPr lang="en-US" sz="1600" dirty="0" smtClean="0"/>
              <a:t>GBZ/T 223</a:t>
            </a:r>
            <a:r>
              <a:rPr lang="zh-CN" altLang="en-US" sz="1600" dirty="0" smtClean="0"/>
              <a:t>）</a:t>
            </a:r>
            <a:endParaRPr lang="zh-CN" altLang="en-US" sz="1600" dirty="0" smtClean="0"/>
          </a:p>
          <a:p>
            <a:r>
              <a:rPr lang="en-US" altLang="zh-CN" sz="1600" dirty="0" smtClean="0"/>
              <a:t>《</a:t>
            </a:r>
            <a:r>
              <a:rPr lang="zh-CN" altLang="en-US" sz="1600" dirty="0" smtClean="0"/>
              <a:t>呼吸防护用品的选择、使用与维护</a:t>
            </a:r>
            <a:r>
              <a:rPr lang="en-US" altLang="zh-CN" sz="1600" dirty="0" smtClean="0"/>
              <a:t>》</a:t>
            </a:r>
            <a:r>
              <a:rPr lang="zh-CN" altLang="en-US" sz="1600" dirty="0" smtClean="0"/>
              <a:t>（</a:t>
            </a:r>
            <a:r>
              <a:rPr lang="en-US" sz="1600" dirty="0" smtClean="0"/>
              <a:t>GB/T18664</a:t>
            </a:r>
            <a:r>
              <a:rPr lang="zh-CN" altLang="en-US" sz="1600" dirty="0" smtClean="0"/>
              <a:t>）</a:t>
            </a:r>
            <a:endParaRPr lang="zh-CN" altLang="en-US" sz="1600" dirty="0" smtClean="0"/>
          </a:p>
          <a:p>
            <a:pPr>
              <a:buNone/>
            </a:pPr>
            <a:endParaRPr lang="zh-CN" altLang="en-US" sz="1600" dirty="0" smtClean="0">
              <a:latin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二，职业健康基础建设的必要性</a:t>
            </a:r>
            <a:endParaRPr lang="zh-CN" altLang="en-US" dirty="0"/>
          </a:p>
        </p:txBody>
      </p:sp>
      <p:sp>
        <p:nvSpPr>
          <p:cNvPr id="3" name="内容占位符 2"/>
          <p:cNvSpPr>
            <a:spLocks noGrp="1"/>
          </p:cNvSpPr>
          <p:nvPr>
            <p:ph idx="1"/>
          </p:nvPr>
        </p:nvSpPr>
        <p:spPr>
          <a:xfrm>
            <a:off x="142876" y="1600200"/>
            <a:ext cx="8929718" cy="4525963"/>
          </a:xfrm>
        </p:spPr>
        <p:txBody>
          <a:bodyPr>
            <a:normAutofit fontScale="62500" lnSpcReduction="20000"/>
          </a:bodyPr>
          <a:lstStyle/>
          <a:p>
            <a:pPr>
              <a:buNone/>
            </a:pPr>
            <a:r>
              <a:rPr lang="en-US" altLang="zh-CN" sz="5800" b="1" dirty="0" smtClean="0">
                <a:solidFill>
                  <a:srgbClr val="FF0000"/>
                </a:solidFill>
              </a:rPr>
              <a:t>1</a:t>
            </a:r>
            <a:r>
              <a:rPr lang="zh-CN" altLang="en-US" sz="5800" b="1" dirty="0" smtClean="0">
                <a:solidFill>
                  <a:srgbClr val="FF0000"/>
                </a:solidFill>
              </a:rPr>
              <a:t>，当地政府的强制要求：</a:t>
            </a:r>
            <a:endParaRPr lang="en-US" altLang="zh-CN" sz="5800" b="1" dirty="0" smtClean="0">
              <a:solidFill>
                <a:srgbClr val="FF0000"/>
              </a:solidFill>
            </a:endParaRPr>
          </a:p>
          <a:p>
            <a:r>
              <a:rPr lang="en-US" altLang="zh-CN" dirty="0" smtClean="0"/>
              <a:t>《</a:t>
            </a:r>
            <a:r>
              <a:rPr lang="zh-CN" altLang="en-US" dirty="0" smtClean="0"/>
              <a:t>涪陵区开展</a:t>
            </a:r>
            <a:r>
              <a:rPr lang="zh-CN" altLang="en-US" dirty="0" smtClean="0">
                <a:solidFill>
                  <a:srgbClr val="FF0000"/>
                </a:solidFill>
              </a:rPr>
              <a:t>用人单位职业卫生基础建设</a:t>
            </a:r>
            <a:r>
              <a:rPr lang="zh-CN" altLang="en-US" dirty="0" smtClean="0"/>
              <a:t>活动实施方案</a:t>
            </a:r>
            <a:r>
              <a:rPr lang="en-US" altLang="zh-CN" dirty="0" smtClean="0"/>
              <a:t>》</a:t>
            </a:r>
            <a:endParaRPr lang="en-US" altLang="zh-CN" dirty="0" smtClean="0"/>
          </a:p>
          <a:p>
            <a:r>
              <a:rPr lang="zh-CN" altLang="en-US" dirty="0" smtClean="0"/>
              <a:t>（一）年度目标</a:t>
            </a:r>
            <a:endParaRPr lang="zh-CN" altLang="en-US" dirty="0" smtClean="0"/>
          </a:p>
          <a:p>
            <a:r>
              <a:rPr lang="en-US" dirty="0" smtClean="0"/>
              <a:t>1</a:t>
            </a:r>
            <a:r>
              <a:rPr lang="zh-CN" altLang="en-US" dirty="0" smtClean="0"/>
              <a:t>．</a:t>
            </a:r>
            <a:r>
              <a:rPr lang="en-US" dirty="0" smtClean="0"/>
              <a:t>2013</a:t>
            </a:r>
            <a:r>
              <a:rPr lang="zh-CN" altLang="en-US" dirty="0" smtClean="0"/>
              <a:t>年目标：</a:t>
            </a:r>
            <a:r>
              <a:rPr lang="en-US" dirty="0" smtClean="0"/>
              <a:t>40%</a:t>
            </a:r>
            <a:r>
              <a:rPr lang="zh-CN" altLang="en-US" dirty="0" smtClean="0"/>
              <a:t>以上存在职业病危害的用人单位达到基础建设要求。</a:t>
            </a:r>
            <a:endParaRPr lang="zh-CN" altLang="en-US" dirty="0" smtClean="0"/>
          </a:p>
          <a:p>
            <a:r>
              <a:rPr lang="en-US" dirty="0" smtClean="0"/>
              <a:t>2</a:t>
            </a:r>
            <a:r>
              <a:rPr lang="zh-CN" altLang="en-US" dirty="0" smtClean="0"/>
              <a:t>．</a:t>
            </a:r>
            <a:r>
              <a:rPr lang="en-US" dirty="0" smtClean="0"/>
              <a:t>2014</a:t>
            </a:r>
            <a:r>
              <a:rPr lang="zh-CN" altLang="en-US" dirty="0" smtClean="0"/>
              <a:t>年目标：</a:t>
            </a:r>
            <a:r>
              <a:rPr lang="en-US" dirty="0" smtClean="0"/>
              <a:t>70%</a:t>
            </a:r>
            <a:r>
              <a:rPr lang="zh-CN" altLang="en-US" dirty="0" smtClean="0"/>
              <a:t>以上存在职业病危害的用人单位达到基础建设要求。</a:t>
            </a:r>
            <a:endParaRPr lang="zh-CN" altLang="en-US" dirty="0" smtClean="0"/>
          </a:p>
          <a:p>
            <a:r>
              <a:rPr lang="en-US" dirty="0" smtClean="0">
                <a:solidFill>
                  <a:srgbClr val="FF0000"/>
                </a:solidFill>
              </a:rPr>
              <a:t>3</a:t>
            </a:r>
            <a:r>
              <a:rPr lang="zh-CN" altLang="en-US" dirty="0" smtClean="0">
                <a:solidFill>
                  <a:srgbClr val="FF0000"/>
                </a:solidFill>
              </a:rPr>
              <a:t>．</a:t>
            </a:r>
            <a:r>
              <a:rPr lang="en-US" dirty="0" smtClean="0">
                <a:solidFill>
                  <a:srgbClr val="FF0000"/>
                </a:solidFill>
              </a:rPr>
              <a:t>2015</a:t>
            </a:r>
            <a:r>
              <a:rPr lang="zh-CN" altLang="en-US" dirty="0" smtClean="0">
                <a:solidFill>
                  <a:srgbClr val="FF0000"/>
                </a:solidFill>
              </a:rPr>
              <a:t>年目标：存在职业病危害的用人单位全部达到基础建设要求。</a:t>
            </a:r>
            <a:endParaRPr lang="en-US" altLang="zh-CN" dirty="0" smtClean="0">
              <a:solidFill>
                <a:srgbClr val="FF0000"/>
              </a:solidFill>
            </a:endParaRPr>
          </a:p>
          <a:p>
            <a:r>
              <a:rPr lang="zh-CN" altLang="en-US" dirty="0" smtClean="0"/>
              <a:t>实施步骤</a:t>
            </a:r>
            <a:endParaRPr lang="en-US" altLang="zh-CN" dirty="0" smtClean="0"/>
          </a:p>
          <a:p>
            <a:r>
              <a:rPr lang="zh-CN" altLang="en-US" dirty="0" smtClean="0"/>
              <a:t>（一）宣传发动阶段（</a:t>
            </a:r>
            <a:r>
              <a:rPr lang="en-US" dirty="0" smtClean="0"/>
              <a:t>2013</a:t>
            </a:r>
            <a:r>
              <a:rPr lang="zh-CN" altLang="en-US" dirty="0" smtClean="0"/>
              <a:t>年</a:t>
            </a:r>
            <a:r>
              <a:rPr lang="en-US" dirty="0" smtClean="0"/>
              <a:t>4</a:t>
            </a:r>
            <a:r>
              <a:rPr lang="zh-CN" altLang="en-US" dirty="0" smtClean="0"/>
              <a:t>月</a:t>
            </a:r>
            <a:r>
              <a:rPr lang="en-US" dirty="0" smtClean="0"/>
              <a:t>-5</a:t>
            </a:r>
            <a:r>
              <a:rPr lang="zh-CN" altLang="en-US" dirty="0" smtClean="0"/>
              <a:t>月）</a:t>
            </a:r>
            <a:endParaRPr lang="zh-CN" altLang="en-US" dirty="0" smtClean="0"/>
          </a:p>
          <a:p>
            <a:r>
              <a:rPr lang="zh-CN" altLang="en-US" dirty="0" smtClean="0">
                <a:solidFill>
                  <a:srgbClr val="FF0000"/>
                </a:solidFill>
              </a:rPr>
              <a:t>（二）工作实施阶段（</a:t>
            </a:r>
            <a:r>
              <a:rPr lang="en-US" dirty="0" smtClean="0">
                <a:solidFill>
                  <a:srgbClr val="FF0000"/>
                </a:solidFill>
              </a:rPr>
              <a:t>2013</a:t>
            </a:r>
            <a:r>
              <a:rPr lang="zh-CN" altLang="en-US" dirty="0" smtClean="0">
                <a:solidFill>
                  <a:srgbClr val="FF0000"/>
                </a:solidFill>
              </a:rPr>
              <a:t>年</a:t>
            </a:r>
            <a:r>
              <a:rPr lang="en-US" dirty="0" smtClean="0">
                <a:solidFill>
                  <a:srgbClr val="FF0000"/>
                </a:solidFill>
              </a:rPr>
              <a:t>6</a:t>
            </a:r>
            <a:r>
              <a:rPr lang="zh-CN" altLang="en-US" dirty="0" smtClean="0">
                <a:solidFill>
                  <a:srgbClr val="FF0000"/>
                </a:solidFill>
              </a:rPr>
              <a:t>月</a:t>
            </a:r>
            <a:r>
              <a:rPr lang="en-US" dirty="0" smtClean="0">
                <a:solidFill>
                  <a:srgbClr val="FF0000"/>
                </a:solidFill>
              </a:rPr>
              <a:t>-2015</a:t>
            </a:r>
            <a:r>
              <a:rPr lang="zh-CN" altLang="en-US" dirty="0" smtClean="0">
                <a:solidFill>
                  <a:srgbClr val="FF0000"/>
                </a:solidFill>
              </a:rPr>
              <a:t>年</a:t>
            </a:r>
            <a:r>
              <a:rPr lang="en-US" dirty="0" smtClean="0">
                <a:solidFill>
                  <a:srgbClr val="FF0000"/>
                </a:solidFill>
              </a:rPr>
              <a:t>10</a:t>
            </a:r>
            <a:r>
              <a:rPr lang="zh-CN" altLang="en-US" dirty="0" smtClean="0">
                <a:solidFill>
                  <a:srgbClr val="FF0000"/>
                </a:solidFill>
              </a:rPr>
              <a:t>月）</a:t>
            </a:r>
            <a:endParaRPr lang="zh-CN" altLang="en-US" dirty="0" smtClean="0">
              <a:solidFill>
                <a:srgbClr val="FF0000"/>
              </a:solidFill>
            </a:endParaRPr>
          </a:p>
          <a:p>
            <a:r>
              <a:rPr lang="zh-CN" altLang="en-US" dirty="0" smtClean="0">
                <a:solidFill>
                  <a:srgbClr val="FF0000"/>
                </a:solidFill>
              </a:rPr>
              <a:t>（三）总结考评阶段（</a:t>
            </a:r>
            <a:r>
              <a:rPr lang="en-US" dirty="0" smtClean="0">
                <a:solidFill>
                  <a:srgbClr val="FF0000"/>
                </a:solidFill>
              </a:rPr>
              <a:t>2015</a:t>
            </a:r>
            <a:r>
              <a:rPr lang="zh-CN" altLang="en-US" dirty="0" smtClean="0">
                <a:solidFill>
                  <a:srgbClr val="FF0000"/>
                </a:solidFill>
              </a:rPr>
              <a:t>年</a:t>
            </a:r>
            <a:r>
              <a:rPr lang="en-US" dirty="0" smtClean="0">
                <a:solidFill>
                  <a:srgbClr val="FF0000"/>
                </a:solidFill>
              </a:rPr>
              <a:t>11</a:t>
            </a:r>
            <a:r>
              <a:rPr lang="zh-CN" altLang="en-US" dirty="0" smtClean="0">
                <a:solidFill>
                  <a:srgbClr val="FF0000"/>
                </a:solidFill>
              </a:rPr>
              <a:t>月</a:t>
            </a:r>
            <a:r>
              <a:rPr lang="en-US" dirty="0" smtClean="0">
                <a:solidFill>
                  <a:srgbClr val="FF0000"/>
                </a:solidFill>
              </a:rPr>
              <a:t>-2015</a:t>
            </a:r>
            <a:r>
              <a:rPr lang="zh-CN" altLang="en-US" dirty="0" smtClean="0">
                <a:solidFill>
                  <a:srgbClr val="FF0000"/>
                </a:solidFill>
              </a:rPr>
              <a:t>年</a:t>
            </a:r>
            <a:r>
              <a:rPr lang="en-US" dirty="0" smtClean="0">
                <a:solidFill>
                  <a:srgbClr val="FF0000"/>
                </a:solidFill>
              </a:rPr>
              <a:t>12</a:t>
            </a:r>
            <a:r>
              <a:rPr lang="zh-CN" altLang="en-US" dirty="0" smtClean="0">
                <a:solidFill>
                  <a:srgbClr val="FF0000"/>
                </a:solidFill>
              </a:rPr>
              <a:t>月）</a:t>
            </a:r>
            <a:endParaRPr lang="zh-CN" altLang="en-US" dirty="0" smtClean="0">
              <a:solidFill>
                <a:srgbClr val="FF0000"/>
              </a:solidFill>
            </a:endParaRPr>
          </a:p>
          <a:p>
            <a:r>
              <a:rPr lang="zh-CN" altLang="en-US" dirty="0" smtClean="0"/>
              <a:t>对拒不开展职业卫生基础建设、拒不进行职业卫生隐患整改的企业，要严格按照</a:t>
            </a:r>
            <a:r>
              <a:rPr lang="en-US" altLang="zh-CN" dirty="0" smtClean="0"/>
              <a:t>《</a:t>
            </a:r>
            <a:r>
              <a:rPr lang="zh-CN" altLang="en-US" dirty="0" smtClean="0"/>
              <a:t>职业病防治法</a:t>
            </a:r>
            <a:r>
              <a:rPr lang="en-US" altLang="zh-CN" dirty="0" smtClean="0"/>
              <a:t>》</a:t>
            </a:r>
            <a:r>
              <a:rPr lang="zh-CN" altLang="en-US" dirty="0" smtClean="0"/>
              <a:t>等法律法规实施</a:t>
            </a:r>
            <a:r>
              <a:rPr lang="zh-CN" altLang="en-US" b="1" dirty="0" smtClean="0">
                <a:solidFill>
                  <a:srgbClr val="FF0000"/>
                </a:solidFill>
              </a:rPr>
              <a:t>相应的处罚。</a:t>
            </a:r>
            <a:endParaRPr lang="zh-CN" altLang="en-US" b="1"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a:t>
            </a:r>
            <a:r>
              <a:rPr lang="zh-CN" altLang="en-US" dirty="0" smtClean="0"/>
              <a:t>，企业的益处</a:t>
            </a:r>
            <a:endParaRPr lang="zh-CN" altLang="en-US" dirty="0"/>
          </a:p>
        </p:txBody>
      </p:sp>
      <p:sp>
        <p:nvSpPr>
          <p:cNvPr id="3" name="内容占位符 2"/>
          <p:cNvSpPr>
            <a:spLocks noGrp="1"/>
          </p:cNvSpPr>
          <p:nvPr>
            <p:ph idx="1"/>
          </p:nvPr>
        </p:nvSpPr>
        <p:spPr/>
        <p:txBody>
          <a:bodyPr>
            <a:normAutofit/>
          </a:bodyPr>
          <a:lstStyle/>
          <a:p>
            <a:r>
              <a:rPr lang="zh-CN" altLang="en-US" sz="2800" dirty="0" smtClean="0"/>
              <a:t>避免法律法规的处罚</a:t>
            </a:r>
            <a:endParaRPr lang="en-US" altLang="zh-CN" sz="2800" dirty="0" smtClean="0"/>
          </a:p>
          <a:p>
            <a:r>
              <a:rPr lang="zh-CN" altLang="en-US" sz="2800" dirty="0" smtClean="0"/>
              <a:t>避免职业健康事故或者职业病带来的经济负担</a:t>
            </a:r>
            <a:endParaRPr lang="en-US" altLang="zh-CN" sz="2800" dirty="0" smtClean="0"/>
          </a:p>
          <a:p>
            <a:r>
              <a:rPr lang="zh-CN" altLang="en-US" sz="2800" dirty="0" smtClean="0"/>
              <a:t>避免因职业健康不合格而关闭</a:t>
            </a:r>
            <a:endParaRPr lang="en-US" altLang="zh-CN" sz="2800" dirty="0" smtClean="0"/>
          </a:p>
          <a:p>
            <a:r>
              <a:rPr lang="zh-CN" altLang="en-US" sz="2800" dirty="0" smtClean="0"/>
              <a:t>步入职业健康规范化管理</a:t>
            </a:r>
            <a:endParaRPr lang="en-US" altLang="zh-CN" sz="2800" dirty="0" smtClean="0"/>
          </a:p>
          <a:p>
            <a:r>
              <a:rPr lang="zh-CN" altLang="en-US" sz="2800" dirty="0" smtClean="0"/>
              <a:t>体现对员工健康的尊重和关爱</a:t>
            </a:r>
            <a:endParaRPr lang="en-US" altLang="zh-CN" sz="2800" dirty="0" smtClean="0"/>
          </a:p>
          <a:p>
            <a:r>
              <a:rPr lang="zh-CN" altLang="en-US" sz="2800" dirty="0" smtClean="0"/>
              <a:t>维护企业的声誉</a:t>
            </a:r>
            <a:endParaRPr lang="en-US" altLang="zh-CN" sz="2800" dirty="0" smtClean="0"/>
          </a:p>
          <a:p>
            <a:r>
              <a:rPr lang="en-US" altLang="zh-CN" sz="2800" dirty="0" smtClean="0"/>
              <a:t>. . . . . .</a:t>
            </a:r>
            <a:endParaRPr lang="zh-CN" alt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三，职业健康基础建设的基本要求</a:t>
            </a:r>
            <a:endParaRPr lang="zh-CN" altLang="en-US" dirty="0"/>
          </a:p>
        </p:txBody>
      </p:sp>
      <p:sp>
        <p:nvSpPr>
          <p:cNvPr id="3" name="内容占位符 2"/>
          <p:cNvSpPr>
            <a:spLocks noGrp="1"/>
          </p:cNvSpPr>
          <p:nvPr>
            <p:ph idx="1"/>
          </p:nvPr>
        </p:nvSpPr>
        <p:spPr/>
        <p:txBody>
          <a:bodyPr/>
          <a:lstStyle/>
          <a:p>
            <a:r>
              <a:rPr lang="zh-CN" altLang="en-US" dirty="0" smtClean="0"/>
              <a:t>加强领导，落实责任</a:t>
            </a:r>
            <a:endParaRPr lang="en-US" altLang="zh-CN" dirty="0" smtClean="0"/>
          </a:p>
          <a:p>
            <a:pPr>
              <a:buNone/>
            </a:pPr>
            <a:r>
              <a:rPr lang="zh-CN" altLang="en-US" dirty="0" smtClean="0"/>
              <a:t>弄明白，建机构，保投入。</a:t>
            </a:r>
            <a:endParaRPr lang="en-US" altLang="zh-CN" dirty="0" smtClean="0"/>
          </a:p>
          <a:p>
            <a:r>
              <a:rPr lang="zh-CN" altLang="en-US" dirty="0" smtClean="0"/>
              <a:t>严格时限，确保实效</a:t>
            </a:r>
            <a:endParaRPr lang="en-US" altLang="zh-CN" dirty="0" smtClean="0"/>
          </a:p>
          <a:p>
            <a:pPr>
              <a:buNone/>
            </a:pPr>
            <a:r>
              <a:rPr lang="zh-CN" altLang="en-US" dirty="0" smtClean="0"/>
              <a:t>定目标，定计划，做到位。</a:t>
            </a:r>
            <a:endParaRPr lang="en-US" altLang="zh-CN" dirty="0" smtClean="0"/>
          </a:p>
          <a:p>
            <a:r>
              <a:rPr lang="zh-CN" altLang="en-US" dirty="0" smtClean="0"/>
              <a:t>加强监督，严格执法</a:t>
            </a:r>
            <a:endParaRPr lang="en-US" altLang="zh-CN" dirty="0" smtClean="0"/>
          </a:p>
          <a:p>
            <a:pPr>
              <a:buNone/>
            </a:pPr>
            <a:r>
              <a:rPr lang="zh-CN" altLang="en-US" dirty="0" smtClean="0"/>
              <a:t>有回顾，完整改，迎监督。</a:t>
            </a: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a:t>
            </a:r>
            <a:endParaRPr lang="zh-CN" altLang="en-US" dirty="0"/>
          </a:p>
        </p:txBody>
      </p:sp>
      <p:sp>
        <p:nvSpPr>
          <p:cNvPr id="3" name="内容占位符 2"/>
          <p:cNvSpPr>
            <a:spLocks noGrp="1"/>
          </p:cNvSpPr>
          <p:nvPr>
            <p:ph idx="1"/>
          </p:nvPr>
        </p:nvSpPr>
        <p:spPr/>
        <p:txBody>
          <a:bodyPr/>
          <a:lstStyle/>
          <a:p>
            <a:r>
              <a:rPr lang="zh-CN" altLang="en-US" dirty="0" smtClean="0"/>
              <a:t>职业健康管理的合规性</a:t>
            </a:r>
            <a:endParaRPr lang="en-US" altLang="zh-CN" dirty="0" smtClean="0"/>
          </a:p>
          <a:p>
            <a:r>
              <a:rPr lang="zh-CN" altLang="en-US" dirty="0" smtClean="0"/>
              <a:t>职业健康基础建设的必要性</a:t>
            </a:r>
            <a:endParaRPr lang="en-US" altLang="zh-CN" dirty="0" smtClean="0"/>
          </a:p>
          <a:p>
            <a:r>
              <a:rPr lang="zh-CN" altLang="en-US" dirty="0" smtClean="0"/>
              <a:t>职业健康基础建设的基本要求</a:t>
            </a:r>
            <a:endParaRPr lang="en-US" altLang="zh-CN" dirty="0" smtClean="0"/>
          </a:p>
          <a:p>
            <a:r>
              <a:rPr lang="zh-CN" altLang="en-US" dirty="0" smtClean="0"/>
              <a:t>职业健康基础建设的基本流程</a:t>
            </a:r>
            <a:endParaRPr lang="en-US" altLang="zh-CN" dirty="0" smtClean="0"/>
          </a:p>
          <a:p>
            <a:r>
              <a:rPr lang="zh-CN" altLang="en-US" dirty="0" smtClean="0"/>
              <a:t>职业健康基础建设的案例</a:t>
            </a:r>
            <a:endParaRPr lang="en-US"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296842"/>
          </a:xfrm>
        </p:spPr>
        <p:txBody>
          <a:bodyPr>
            <a:noAutofit/>
          </a:bodyPr>
          <a:lstStyle/>
          <a:p>
            <a:r>
              <a:rPr lang="zh-CN" altLang="en-US" sz="2800" dirty="0" smtClean="0"/>
              <a:t>四，职业健康基础建设的基本流程</a:t>
            </a:r>
            <a:endParaRPr lang="zh-CN" altLang="en-US" sz="2800" dirty="0"/>
          </a:p>
        </p:txBody>
      </p:sp>
      <p:pic>
        <p:nvPicPr>
          <p:cNvPr id="1026" name="Picture 2"/>
          <p:cNvPicPr>
            <a:picLocks noGrp="1" noChangeAspect="1" noChangeArrowheads="1"/>
          </p:cNvPicPr>
          <p:nvPr>
            <p:ph idx="1"/>
          </p:nvPr>
        </p:nvPicPr>
        <p:blipFill>
          <a:blip r:embed="rId1"/>
          <a:srcRect/>
          <a:stretch>
            <a:fillRect/>
          </a:stretch>
        </p:blipFill>
        <p:spPr bwMode="auto">
          <a:xfrm>
            <a:off x="0" y="428604"/>
            <a:ext cx="9144032"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五，职业健康基础建设的案例</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某木材家具厂，成立于</a:t>
            </a:r>
            <a:r>
              <a:rPr lang="en-US" altLang="zh-CN" dirty="0" smtClean="0"/>
              <a:t>1998</a:t>
            </a:r>
            <a:r>
              <a:rPr lang="zh-CN" altLang="en-US" dirty="0" smtClean="0"/>
              <a:t>年</a:t>
            </a:r>
            <a:r>
              <a:rPr lang="en-US" altLang="zh-CN" dirty="0" smtClean="0"/>
              <a:t>5</a:t>
            </a:r>
            <a:r>
              <a:rPr lang="zh-CN" altLang="en-US" dirty="0" smtClean="0"/>
              <a:t>月，现有员工</a:t>
            </a:r>
            <a:r>
              <a:rPr lang="en-US" altLang="zh-CN" dirty="0" smtClean="0"/>
              <a:t>500</a:t>
            </a:r>
            <a:r>
              <a:rPr lang="zh-CN" altLang="en-US" dirty="0" smtClean="0"/>
              <a:t>名，主要的生产工艺：家具设计、木材选用、木材预处理、木材加工、家具制作、家具喷涂、家具包装、家具运输、家具安装等。该厂员工流动性大，先后有近</a:t>
            </a:r>
            <a:r>
              <a:rPr lang="en-US" altLang="zh-CN" dirty="0" smtClean="0"/>
              <a:t>1200</a:t>
            </a:r>
            <a:r>
              <a:rPr lang="zh-CN" altLang="en-US" dirty="0" smtClean="0"/>
              <a:t>名员工在该厂工作过。由于市场的需求增大，今年该厂拟扩建一套自动化较高的家具生产流水线。由于历史的原因该厂无任何职业健康报告。</a:t>
            </a:r>
            <a:endParaRPr lang="en-US" altLang="zh-CN" dirty="0" smtClean="0"/>
          </a:p>
          <a:p>
            <a:r>
              <a:rPr lang="zh-CN" altLang="en-US" dirty="0" smtClean="0"/>
              <a:t>该厂将如何进行职业健康基础建设？</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第一步：策划</a:t>
            </a:r>
            <a:endParaRPr lang="zh-CN" altLang="en-US" dirty="0"/>
          </a:p>
        </p:txBody>
      </p:sp>
      <p:sp>
        <p:nvSpPr>
          <p:cNvPr id="3" name="内容占位符 2"/>
          <p:cNvSpPr>
            <a:spLocks noGrp="1"/>
          </p:cNvSpPr>
          <p:nvPr>
            <p:ph idx="1"/>
          </p:nvPr>
        </p:nvSpPr>
        <p:spPr>
          <a:xfrm>
            <a:off x="214282" y="1600200"/>
            <a:ext cx="8472518" cy="4525963"/>
          </a:xfrm>
        </p:spPr>
        <p:txBody>
          <a:bodyPr>
            <a:normAutofit fontScale="92500"/>
          </a:bodyPr>
          <a:lstStyle/>
          <a:p>
            <a:r>
              <a:rPr lang="zh-CN" altLang="en-US" dirty="0" smtClean="0"/>
              <a:t>成立职业健康专职管理机构和任命专职人员</a:t>
            </a:r>
            <a:endParaRPr lang="en-US" altLang="zh-CN" dirty="0" smtClean="0"/>
          </a:p>
          <a:p>
            <a:r>
              <a:rPr lang="zh-CN" altLang="en-US" dirty="0" smtClean="0"/>
              <a:t>企业主要负责人和职业健康负责人参加职业健康培训</a:t>
            </a:r>
            <a:endParaRPr lang="en-US" altLang="zh-CN" dirty="0" smtClean="0"/>
          </a:p>
          <a:p>
            <a:r>
              <a:rPr lang="zh-CN" altLang="en-US" dirty="0" smtClean="0"/>
              <a:t>制定合适的职业健康基础建设工作目标</a:t>
            </a:r>
            <a:endParaRPr lang="en-US" altLang="zh-CN" dirty="0" smtClean="0"/>
          </a:p>
          <a:p>
            <a:r>
              <a:rPr lang="zh-CN" altLang="en-US" dirty="0" smtClean="0"/>
              <a:t>将职业健康基础建设目标分解到相关的部门，确定责任人和完成期限</a:t>
            </a:r>
            <a:endParaRPr lang="en-US" altLang="zh-CN" dirty="0" smtClean="0"/>
          </a:p>
          <a:p>
            <a:r>
              <a:rPr lang="zh-CN" altLang="en-US" dirty="0" smtClean="0"/>
              <a:t>确保职业健康基础建设的资金投入</a:t>
            </a:r>
            <a:endParaRPr lang="en-US" altLang="zh-CN" dirty="0" smtClean="0"/>
          </a:p>
          <a:p>
            <a:r>
              <a:rPr lang="zh-CN" altLang="en-US" dirty="0" smtClean="0"/>
              <a:t>聘请安全中介公司进行职业健康基础建设咨询</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第二步：摸底</a:t>
            </a:r>
            <a:endParaRPr lang="zh-CN" altLang="en-US" dirty="0"/>
          </a:p>
        </p:txBody>
      </p:sp>
      <p:sp>
        <p:nvSpPr>
          <p:cNvPr id="3" name="内容占位符 2"/>
          <p:cNvSpPr>
            <a:spLocks noGrp="1"/>
          </p:cNvSpPr>
          <p:nvPr>
            <p:ph idx="1"/>
          </p:nvPr>
        </p:nvSpPr>
        <p:spPr/>
        <p:txBody>
          <a:bodyPr/>
          <a:lstStyle/>
          <a:p>
            <a:r>
              <a:rPr lang="zh-CN" altLang="en-US" dirty="0" smtClean="0"/>
              <a:t>工厂简介</a:t>
            </a:r>
            <a:endParaRPr lang="en-US" altLang="zh-CN" dirty="0" smtClean="0"/>
          </a:p>
          <a:p>
            <a:r>
              <a:rPr lang="zh-CN" altLang="en-US" dirty="0" smtClean="0"/>
              <a:t>生产工艺，生产流程</a:t>
            </a:r>
            <a:endParaRPr lang="en-US" altLang="zh-CN" dirty="0" smtClean="0"/>
          </a:p>
          <a:p>
            <a:r>
              <a:rPr lang="zh-CN" altLang="en-US" dirty="0" smtClean="0"/>
              <a:t>职业危害因素排查和评估</a:t>
            </a:r>
            <a:endParaRPr lang="en-US" altLang="zh-CN" dirty="0" smtClean="0"/>
          </a:p>
          <a:p>
            <a:r>
              <a:rPr lang="zh-CN" altLang="en-US" dirty="0" smtClean="0"/>
              <a:t>职业健康管理制度</a:t>
            </a:r>
            <a:endParaRPr lang="en-US" altLang="zh-CN" dirty="0" smtClean="0"/>
          </a:p>
          <a:p>
            <a:r>
              <a:rPr lang="zh-CN" altLang="en-US" dirty="0" smtClean="0"/>
              <a:t>新老员工职业健康防护状况</a:t>
            </a:r>
            <a:endParaRPr lang="en-US" altLang="zh-CN"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第三步：评价</a:t>
            </a:r>
            <a:endParaRPr lang="zh-CN" altLang="en-US" dirty="0"/>
          </a:p>
        </p:txBody>
      </p:sp>
      <p:sp>
        <p:nvSpPr>
          <p:cNvPr id="3" name="内容占位符 2"/>
          <p:cNvSpPr>
            <a:spLocks noGrp="1"/>
          </p:cNvSpPr>
          <p:nvPr>
            <p:ph idx="1"/>
          </p:nvPr>
        </p:nvSpPr>
        <p:spPr/>
        <p:txBody>
          <a:bodyPr/>
          <a:lstStyle/>
          <a:p>
            <a:r>
              <a:rPr lang="zh-CN" altLang="en-US" dirty="0" smtClean="0"/>
              <a:t>工厂职业健康现状评价</a:t>
            </a:r>
            <a:endParaRPr lang="en-US" altLang="zh-CN" dirty="0" smtClean="0"/>
          </a:p>
          <a:p>
            <a:r>
              <a:rPr lang="zh-CN" altLang="en-US" dirty="0" smtClean="0"/>
              <a:t>工厂扩建工程职业健康预评价</a:t>
            </a:r>
            <a:endParaRPr lang="en-US" altLang="zh-CN" dirty="0" smtClean="0"/>
          </a:p>
          <a:p>
            <a:r>
              <a:rPr lang="zh-CN" altLang="en-US" dirty="0" smtClean="0"/>
              <a:t>扩建工程职业健康“三同时”</a:t>
            </a:r>
            <a:endParaRPr lang="en-US" altLang="zh-CN" dirty="0" smtClean="0"/>
          </a:p>
          <a:p>
            <a:r>
              <a:rPr lang="zh-CN" altLang="en-US" dirty="0" smtClean="0"/>
              <a:t>扩建工程竣工后试生产期间职业健康效果评价</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第四步：建章立制</a:t>
            </a:r>
            <a:endParaRPr lang="zh-CN" altLang="en-US" dirty="0"/>
          </a:p>
        </p:txBody>
      </p:sp>
      <p:sp>
        <p:nvSpPr>
          <p:cNvPr id="3" name="内容占位符 2"/>
          <p:cNvSpPr>
            <a:spLocks noGrp="1"/>
          </p:cNvSpPr>
          <p:nvPr>
            <p:ph idx="1"/>
          </p:nvPr>
        </p:nvSpPr>
        <p:spPr/>
        <p:txBody>
          <a:bodyPr/>
          <a:lstStyle/>
          <a:p>
            <a:r>
              <a:rPr lang="zh-CN" altLang="en-US" dirty="0" smtClean="0"/>
              <a:t>各部门职业健康职责</a:t>
            </a:r>
            <a:endParaRPr lang="en-US" altLang="zh-CN" dirty="0" smtClean="0"/>
          </a:p>
          <a:p>
            <a:r>
              <a:rPr lang="zh-CN" altLang="en-US" dirty="0" smtClean="0"/>
              <a:t>各岗位职业健康职责</a:t>
            </a:r>
            <a:endParaRPr lang="en-US" altLang="zh-CN" dirty="0" smtClean="0"/>
          </a:p>
          <a:p>
            <a:r>
              <a:rPr lang="en-US" altLang="zh-CN" dirty="0" smtClean="0"/>
              <a:t>12</a:t>
            </a:r>
            <a:r>
              <a:rPr lang="zh-CN" altLang="en-US" dirty="0" smtClean="0"/>
              <a:t>项职业健康管理制度</a:t>
            </a:r>
            <a:endParaRPr lang="en-US" altLang="zh-CN" dirty="0" smtClean="0"/>
          </a:p>
          <a:p>
            <a:r>
              <a:rPr lang="en-US" altLang="zh-CN" dirty="0" smtClean="0"/>
              <a:t>12</a:t>
            </a:r>
            <a:r>
              <a:rPr lang="zh-CN" altLang="en-US" dirty="0" smtClean="0"/>
              <a:t>项职业卫生管理档案</a:t>
            </a:r>
            <a:endParaRPr lang="en-US" altLang="zh-CN" dirty="0" smtClean="0"/>
          </a:p>
          <a:p>
            <a:r>
              <a:rPr lang="zh-CN" altLang="en-US" dirty="0" smtClean="0"/>
              <a:t>建立员工个人职业健康档案</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第五步：宣传、培训</a:t>
            </a:r>
            <a:endParaRPr lang="zh-CN" altLang="en-US" dirty="0"/>
          </a:p>
        </p:txBody>
      </p:sp>
      <p:sp>
        <p:nvSpPr>
          <p:cNvPr id="3" name="内容占位符 2"/>
          <p:cNvSpPr>
            <a:spLocks noGrp="1"/>
          </p:cNvSpPr>
          <p:nvPr>
            <p:ph idx="1"/>
          </p:nvPr>
        </p:nvSpPr>
        <p:spPr/>
        <p:txBody>
          <a:bodyPr/>
          <a:lstStyle/>
          <a:p>
            <a:r>
              <a:rPr lang="zh-CN" altLang="en-US" dirty="0" smtClean="0"/>
              <a:t>在厂区内张贴职业健康宣传图册和图片</a:t>
            </a:r>
            <a:endParaRPr lang="en-US" altLang="zh-CN" dirty="0" smtClean="0"/>
          </a:p>
          <a:p>
            <a:r>
              <a:rPr lang="zh-CN" altLang="en-US" dirty="0" smtClean="0"/>
              <a:t>分期分批开展全体员工职业健康培训</a:t>
            </a:r>
            <a:endParaRPr lang="en-US" altLang="zh-CN"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第六步：实施</a:t>
            </a:r>
            <a:endParaRPr lang="zh-CN" altLang="en-US" dirty="0"/>
          </a:p>
        </p:txBody>
      </p:sp>
      <p:sp>
        <p:nvSpPr>
          <p:cNvPr id="3" name="内容占位符 2"/>
          <p:cNvSpPr>
            <a:spLocks noGrp="1"/>
          </p:cNvSpPr>
          <p:nvPr>
            <p:ph idx="1"/>
          </p:nvPr>
        </p:nvSpPr>
        <p:spPr/>
        <p:txBody>
          <a:bodyPr>
            <a:normAutofit/>
          </a:bodyPr>
          <a:lstStyle/>
          <a:p>
            <a:r>
              <a:rPr lang="zh-CN" altLang="en-US" dirty="0" smtClean="0"/>
              <a:t>依据职业健康现场评价报告，落实职业健康设备、设施的增加、改造或回复使用</a:t>
            </a:r>
            <a:endParaRPr lang="en-US" altLang="zh-CN" dirty="0" smtClean="0"/>
          </a:p>
          <a:p>
            <a:r>
              <a:rPr lang="zh-CN" altLang="en-US" dirty="0" smtClean="0"/>
              <a:t>将职业健康工作纳入生产经营的工作范围之内，形成制度化，常规化</a:t>
            </a:r>
            <a:endParaRPr lang="en-US" altLang="zh-CN" dirty="0" smtClean="0"/>
          </a:p>
          <a:p>
            <a:r>
              <a:rPr lang="zh-CN" altLang="en-US" dirty="0" smtClean="0"/>
              <a:t>按照</a:t>
            </a:r>
            <a:r>
              <a:rPr lang="en-US" altLang="zh-CN" dirty="0" smtClean="0"/>
              <a:t>《</a:t>
            </a:r>
            <a:r>
              <a:rPr lang="zh-CN" altLang="en-US" dirty="0" smtClean="0"/>
              <a:t>用人单位职业卫生基础建设主要内容及检查方法</a:t>
            </a:r>
            <a:r>
              <a:rPr lang="en-US" altLang="zh-CN" dirty="0" smtClean="0"/>
              <a:t>》</a:t>
            </a:r>
            <a:r>
              <a:rPr lang="zh-CN" altLang="en-US" dirty="0" smtClean="0"/>
              <a:t>逐条落实，对照检查</a:t>
            </a:r>
            <a:endParaRPr lang="en-US" altLang="zh-CN" dirty="0" smtClean="0"/>
          </a:p>
          <a:p>
            <a:r>
              <a:rPr lang="zh-CN" altLang="en-US" dirty="0" smtClean="0"/>
              <a:t>定期回顾，跟踪改进直至关闭</a:t>
            </a:r>
            <a:endParaRPr lang="en-US" altLang="zh-CN" dirty="0" smtClean="0"/>
          </a:p>
          <a:p>
            <a:r>
              <a:rPr lang="zh-CN" altLang="en-US" dirty="0" smtClean="0"/>
              <a:t>持续改进</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第七步：评审</a:t>
            </a:r>
            <a:endParaRPr lang="zh-CN" altLang="en-US" dirty="0"/>
          </a:p>
        </p:txBody>
      </p:sp>
      <p:sp>
        <p:nvSpPr>
          <p:cNvPr id="3" name="内容占位符 2"/>
          <p:cNvSpPr>
            <a:spLocks noGrp="1"/>
          </p:cNvSpPr>
          <p:nvPr>
            <p:ph idx="1"/>
          </p:nvPr>
        </p:nvSpPr>
        <p:spPr/>
        <p:txBody>
          <a:bodyPr/>
          <a:lstStyle/>
          <a:p>
            <a:r>
              <a:rPr lang="zh-CN" altLang="en-US" dirty="0" smtClean="0"/>
              <a:t>汇总基础建设资料</a:t>
            </a:r>
            <a:endParaRPr lang="en-US" altLang="zh-CN" dirty="0" smtClean="0"/>
          </a:p>
          <a:p>
            <a:r>
              <a:rPr lang="zh-CN" altLang="en-US" dirty="0" smtClean="0"/>
              <a:t>整理生产现场</a:t>
            </a:r>
            <a:endParaRPr lang="en-US" altLang="zh-CN" dirty="0" smtClean="0"/>
          </a:p>
          <a:p>
            <a:r>
              <a:rPr lang="zh-CN" altLang="en-US" dirty="0" smtClean="0"/>
              <a:t>评审</a:t>
            </a:r>
            <a:endParaRPr lang="en-US" altLang="zh-CN" dirty="0" smtClean="0"/>
          </a:p>
          <a:p>
            <a:r>
              <a:rPr lang="zh-CN" altLang="en-US" dirty="0" smtClean="0"/>
              <a:t>改进</a:t>
            </a:r>
            <a:endParaRPr lang="en-US" altLang="zh-CN" dirty="0" smtClean="0"/>
          </a:p>
          <a:p>
            <a:r>
              <a:rPr lang="zh-CN" altLang="en-US" dirty="0" smtClean="0"/>
              <a:t>保持</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81040" y="3968750"/>
            <a:ext cx="30480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388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120" y="4907915"/>
            <a:ext cx="78041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a:t>
            </a:r>
            <a:r>
              <a:rPr lang="en-US" altLang="zh-CN" dirty="0" smtClean="0"/>
              <a:t>1</a:t>
            </a:r>
            <a:r>
              <a:rPr lang="zh-CN" altLang="en-US" dirty="0" smtClean="0"/>
              <a:t>，印度博帕尔毒气泄漏</a:t>
            </a:r>
            <a:endParaRPr lang="zh-CN" altLang="en-US" dirty="0"/>
          </a:p>
        </p:txBody>
      </p:sp>
      <p:pic>
        <p:nvPicPr>
          <p:cNvPr id="4" name="Picture 5" descr="307505488.jpg">
            <a:hlinkClick r:id="" action="ppaction://noaction"/>
          </p:cNvPr>
          <p:cNvPicPr>
            <a:picLocks noGrp="1" noChangeAspect="1" noChangeArrowheads="1"/>
          </p:cNvPicPr>
          <p:nvPr>
            <p:ph idx="1"/>
          </p:nvPr>
        </p:nvPicPr>
        <p:blipFill>
          <a:blip r:embed="rId1"/>
          <a:srcRect/>
          <a:stretch>
            <a:fillRect/>
          </a:stretch>
        </p:blipFill>
        <p:spPr bwMode="auto">
          <a:xfrm>
            <a:off x="1899616" y="1285860"/>
            <a:ext cx="5533930" cy="3929090"/>
          </a:xfrm>
          <a:prstGeom prst="rect">
            <a:avLst/>
          </a:prstGeom>
          <a:noFill/>
          <a:ln w="9525">
            <a:noFill/>
            <a:miter lim="800000"/>
            <a:headEnd/>
            <a:tailEnd/>
          </a:ln>
        </p:spPr>
      </p:pic>
      <p:sp>
        <p:nvSpPr>
          <p:cNvPr id="5" name="Rectangle 2"/>
          <p:cNvSpPr txBox="1">
            <a:spLocks noChangeArrowheads="1"/>
          </p:cNvSpPr>
          <p:nvPr/>
        </p:nvSpPr>
        <p:spPr>
          <a:xfrm>
            <a:off x="285720" y="5214950"/>
            <a:ext cx="8675688" cy="1357322"/>
          </a:xfrm>
          <a:prstGeom prst="rect">
            <a:avLst/>
          </a:prstGeom>
        </p:spPr>
        <p:txBody>
          <a:bodyPr vert="horz" lIns="91440" tIns="45720" rIns="91440" bIns="45720" rtlCol="0" anchor="ctr">
            <a:noAutofit/>
          </a:bodyPr>
          <a:lstStyle/>
          <a:p>
            <a:pPr lvl="0">
              <a:spcBef>
                <a:spcPct val="0"/>
              </a:spcBef>
            </a:pPr>
            <a:r>
              <a:rPr kumimoji="0" lang="zh-CN" altLang="en-US" b="0" i="0" u="none" strike="noStrike" kern="1200" cap="none" spc="0" normalizeH="0" baseline="0" noProof="0" dirty="0" smtClean="0">
                <a:ln>
                  <a:noFill/>
                </a:ln>
                <a:solidFill>
                  <a:schemeClr val="tx1"/>
                </a:solidFill>
                <a:effectLst/>
                <a:uLnTx/>
                <a:uFillTx/>
                <a:latin typeface="+mn-ea"/>
                <a:cs typeface="+mj-cs"/>
              </a:rPr>
              <a:t>  </a:t>
            </a:r>
            <a:r>
              <a:rPr lang="en-US" altLang="zh-CN" dirty="0" smtClean="0">
                <a:latin typeface="+mn-ea"/>
              </a:rPr>
              <a:t>1984</a:t>
            </a:r>
            <a:r>
              <a:rPr lang="zh-CN" altLang="en-US" dirty="0" smtClean="0">
                <a:latin typeface="+mn-ea"/>
              </a:rPr>
              <a:t>年</a:t>
            </a:r>
            <a:r>
              <a:rPr lang="en-US" altLang="zh-CN" dirty="0" smtClean="0">
                <a:latin typeface="+mn-ea"/>
              </a:rPr>
              <a:t>12</a:t>
            </a:r>
            <a:r>
              <a:rPr lang="zh-CN" altLang="en-US" dirty="0" smtClean="0">
                <a:latin typeface="+mn-ea"/>
              </a:rPr>
              <a:t>月</a:t>
            </a:r>
            <a:r>
              <a:rPr lang="en-US" altLang="zh-CN" dirty="0" smtClean="0">
                <a:latin typeface="+mn-ea"/>
              </a:rPr>
              <a:t>3</a:t>
            </a:r>
            <a:r>
              <a:rPr lang="zh-CN" altLang="en-US" dirty="0" smtClean="0">
                <a:latin typeface="+mn-ea"/>
              </a:rPr>
              <a:t>日凌晨</a:t>
            </a:r>
            <a:r>
              <a:rPr lang="en-US" altLang="zh-CN" dirty="0" smtClean="0">
                <a:latin typeface="+mn-ea"/>
              </a:rPr>
              <a:t>,</a:t>
            </a:r>
            <a:r>
              <a:rPr lang="zh-CN" altLang="en-US" dirty="0" smtClean="0">
                <a:latin typeface="+mn-ea"/>
              </a:rPr>
              <a:t>印度博帕尔联碳公司农药厂异氰酸甲醋的地下贮罐</a:t>
            </a:r>
            <a:r>
              <a:rPr lang="en-US" altLang="zh-CN" dirty="0" smtClean="0">
                <a:latin typeface="+mn-ea"/>
              </a:rPr>
              <a:t>,</a:t>
            </a:r>
            <a:r>
              <a:rPr lang="zh-CN" altLang="en-US" dirty="0" smtClean="0">
                <a:latin typeface="+mn-ea"/>
              </a:rPr>
              <a:t>由于内部压力增大而造成严重泄漏</a:t>
            </a:r>
            <a:r>
              <a:rPr lang="en-US" altLang="zh-CN" dirty="0" smtClean="0">
                <a:latin typeface="+mn-ea"/>
              </a:rPr>
              <a:t>,</a:t>
            </a:r>
            <a:r>
              <a:rPr lang="zh-CN" altLang="en-US" dirty="0" smtClean="0">
                <a:latin typeface="+mn-ea"/>
              </a:rPr>
              <a:t>使毒气笼罩在博帕尔</a:t>
            </a:r>
            <a:r>
              <a:rPr lang="en-US" altLang="zh-CN" dirty="0" smtClean="0">
                <a:latin typeface="+mn-ea"/>
              </a:rPr>
              <a:t>25</a:t>
            </a:r>
            <a:r>
              <a:rPr lang="zh-CN" altLang="en-US" dirty="0" smtClean="0">
                <a:latin typeface="+mn-ea"/>
              </a:rPr>
              <a:t>平方公里的上空</a:t>
            </a:r>
            <a:r>
              <a:rPr lang="en-US" altLang="zh-CN" dirty="0" smtClean="0">
                <a:latin typeface="+mn-ea"/>
              </a:rPr>
              <a:t>,</a:t>
            </a:r>
            <a:r>
              <a:rPr lang="zh-CN" altLang="en-US" dirty="0" smtClean="0">
                <a:latin typeface="+mn-ea"/>
              </a:rPr>
              <a:t>造成化学工业有史以来最严重的一次伤亡事故。</a:t>
            </a:r>
            <a:r>
              <a:rPr kumimoji="0" lang="zh-CN" altLang="en-US" b="0" i="0" u="none" strike="noStrike" kern="1200" cap="none" spc="0" normalizeH="0" baseline="0" noProof="0" dirty="0" smtClean="0">
                <a:ln>
                  <a:noFill/>
                </a:ln>
                <a:solidFill>
                  <a:schemeClr val="tx1"/>
                </a:solidFill>
                <a:effectLst/>
                <a:uLnTx/>
                <a:uFillTx/>
                <a:latin typeface="+mn-ea"/>
                <a:cs typeface="+mj-cs"/>
              </a:rPr>
              <a:t>累积死亡</a:t>
            </a:r>
            <a:r>
              <a:rPr kumimoji="0" lang="en-US" altLang="zh-CN" b="0" i="0" u="none" strike="noStrike" kern="1200" cap="none" spc="0" normalizeH="0" baseline="0" noProof="0" dirty="0" smtClean="0">
                <a:ln>
                  <a:noFill/>
                </a:ln>
                <a:solidFill>
                  <a:schemeClr val="tx1"/>
                </a:solidFill>
                <a:effectLst/>
                <a:uLnTx/>
                <a:uFillTx/>
                <a:latin typeface="+mn-ea"/>
                <a:cs typeface="+mj-cs"/>
              </a:rPr>
              <a:t>2</a:t>
            </a:r>
            <a:r>
              <a:rPr kumimoji="0" lang="zh-CN" altLang="en-US" b="0" i="0" u="none" strike="noStrike" kern="1200" cap="none" spc="0" normalizeH="0" baseline="0" noProof="0" dirty="0" smtClean="0">
                <a:ln>
                  <a:noFill/>
                </a:ln>
                <a:solidFill>
                  <a:schemeClr val="tx1"/>
                </a:solidFill>
                <a:effectLst/>
                <a:uLnTx/>
                <a:uFillTx/>
                <a:latin typeface="+mn-ea"/>
                <a:cs typeface="+mj-cs"/>
              </a:rPr>
              <a:t>万。侥幸逃生受害者中，孕妇流产或产下死婴，有</a:t>
            </a:r>
            <a:r>
              <a:rPr kumimoji="0" lang="en-US" altLang="zh-CN" b="0" i="0" u="none" strike="noStrike" kern="1200" cap="none" spc="0" normalizeH="0" baseline="0" noProof="0" dirty="0" smtClean="0">
                <a:ln>
                  <a:noFill/>
                </a:ln>
                <a:solidFill>
                  <a:schemeClr val="tx1"/>
                </a:solidFill>
                <a:effectLst/>
                <a:uLnTx/>
                <a:uFillTx/>
                <a:latin typeface="+mn-ea"/>
                <a:cs typeface="+mj-cs"/>
              </a:rPr>
              <a:t>5</a:t>
            </a:r>
            <a:r>
              <a:rPr kumimoji="0" lang="zh-CN" altLang="en-US" b="0" i="0" u="none" strike="noStrike" kern="1200" cap="none" spc="0" normalizeH="0" baseline="0" noProof="0" dirty="0" smtClean="0">
                <a:ln>
                  <a:noFill/>
                </a:ln>
                <a:solidFill>
                  <a:schemeClr val="tx1"/>
                </a:solidFill>
                <a:effectLst/>
                <a:uLnTx/>
                <a:uFillTx/>
                <a:latin typeface="+mn-ea"/>
                <a:cs typeface="+mj-cs"/>
              </a:rPr>
              <a:t>万人可能永久失明或终生残疾，余生将苦日无尽。</a:t>
            </a:r>
            <a:endParaRPr kumimoji="0" lang="en-US" altLang="zh-CN" b="0" i="0" u="none" strike="noStrike" kern="1200" cap="none" spc="0" normalizeH="0" baseline="0" noProof="0" dirty="0" smtClean="0">
              <a:ln>
                <a:noFill/>
              </a:ln>
              <a:solidFill>
                <a:schemeClr val="tx1"/>
              </a:solidFill>
              <a:effectLst/>
              <a:uLnTx/>
              <a:uFillTx/>
              <a:latin typeface="+mn-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a:t>
            </a:r>
            <a:r>
              <a:rPr lang="en-US" altLang="zh-CN" dirty="0" smtClean="0"/>
              <a:t>2</a:t>
            </a:r>
            <a:r>
              <a:rPr lang="zh-CN" altLang="en-US" dirty="0" smtClean="0"/>
              <a:t>，河南张海超开胸验肺</a:t>
            </a:r>
            <a:endParaRPr lang="zh-CN" altLang="en-US" dirty="0"/>
          </a:p>
        </p:txBody>
      </p:sp>
      <p:pic>
        <p:nvPicPr>
          <p:cNvPr id="4" name="内容占位符 3" descr="漫画/王伟宾"/>
          <p:cNvPicPr>
            <a:picLocks noGrp="1"/>
          </p:cNvPicPr>
          <p:nvPr>
            <p:ph idx="1"/>
          </p:nvPr>
        </p:nvPicPr>
        <p:blipFill>
          <a:blip r:embed="rId1"/>
          <a:srcRect/>
          <a:stretch>
            <a:fillRect/>
          </a:stretch>
        </p:blipFill>
        <p:spPr bwMode="auto">
          <a:xfrm>
            <a:off x="285720" y="1428736"/>
            <a:ext cx="3071834" cy="4429156"/>
          </a:xfrm>
          <a:prstGeom prst="rect">
            <a:avLst/>
          </a:prstGeom>
          <a:noFill/>
          <a:ln w="9525">
            <a:noFill/>
            <a:miter lim="800000"/>
            <a:headEnd/>
            <a:tailEnd/>
          </a:ln>
        </p:spPr>
      </p:pic>
      <p:sp>
        <p:nvSpPr>
          <p:cNvPr id="5" name="内容占位符 2"/>
          <p:cNvSpPr txBox="1"/>
          <p:nvPr/>
        </p:nvSpPr>
        <p:spPr>
          <a:xfrm>
            <a:off x="3357554" y="1428736"/>
            <a:ext cx="5572164" cy="521497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smtClean="0">
                <a:ln>
                  <a:noFill/>
                </a:ln>
                <a:solidFill>
                  <a:schemeClr val="tx1"/>
                </a:solidFill>
                <a:effectLst/>
                <a:uLnTx/>
                <a:uFillTx/>
                <a:latin typeface="+mn-ea"/>
                <a:cs typeface="+mn-cs"/>
              </a:rPr>
              <a:t>　从</a:t>
            </a:r>
            <a:r>
              <a:rPr kumimoji="0" lang="en-US" altLang="zh-CN" b="0" i="0" u="none" strike="noStrike" kern="1200" cap="none" spc="0" normalizeH="0" baseline="0" noProof="0" dirty="0" smtClean="0">
                <a:ln>
                  <a:noFill/>
                </a:ln>
                <a:solidFill>
                  <a:schemeClr val="tx1"/>
                </a:solidFill>
                <a:effectLst/>
                <a:uLnTx/>
                <a:uFillTx/>
                <a:latin typeface="+mn-ea"/>
                <a:cs typeface="+mn-cs"/>
              </a:rPr>
              <a:t>2004</a:t>
            </a:r>
            <a:r>
              <a:rPr kumimoji="0" lang="zh-CN" altLang="en-US" b="0" i="0" u="none" strike="noStrike" kern="1200" cap="none" spc="0" normalizeH="0" baseline="0" noProof="0" dirty="0" smtClean="0">
                <a:ln>
                  <a:noFill/>
                </a:ln>
                <a:solidFill>
                  <a:schemeClr val="tx1"/>
                </a:solidFill>
                <a:effectLst/>
                <a:uLnTx/>
                <a:uFillTx/>
                <a:latin typeface="+mn-ea"/>
                <a:cs typeface="+mn-cs"/>
              </a:rPr>
              <a:t>年</a:t>
            </a:r>
            <a:r>
              <a:rPr kumimoji="0" lang="en-US" altLang="zh-CN" b="0" i="0" u="none" strike="noStrike" kern="1200" cap="none" spc="0" normalizeH="0" baseline="0" noProof="0" dirty="0" smtClean="0">
                <a:ln>
                  <a:noFill/>
                </a:ln>
                <a:solidFill>
                  <a:schemeClr val="tx1"/>
                </a:solidFill>
                <a:effectLst/>
                <a:uLnTx/>
                <a:uFillTx/>
                <a:latin typeface="+mn-ea"/>
                <a:cs typeface="+mn-cs"/>
              </a:rPr>
              <a:t>8</a:t>
            </a:r>
            <a:r>
              <a:rPr kumimoji="0" lang="zh-CN" altLang="en-US" b="0" i="0" u="none" strike="noStrike" kern="1200" cap="none" spc="0" normalizeH="0" baseline="0" noProof="0" dirty="0" smtClean="0">
                <a:ln>
                  <a:noFill/>
                </a:ln>
                <a:solidFill>
                  <a:schemeClr val="tx1"/>
                </a:solidFill>
                <a:effectLst/>
                <a:uLnTx/>
                <a:uFillTx/>
                <a:latin typeface="+mn-ea"/>
                <a:cs typeface="+mn-cs"/>
              </a:rPr>
              <a:t>月到</a:t>
            </a:r>
            <a:r>
              <a:rPr kumimoji="0" lang="en-US" altLang="zh-CN" b="0" i="0" u="none" strike="noStrike" kern="1200" cap="none" spc="0" normalizeH="0" baseline="0" noProof="0" dirty="0" smtClean="0">
                <a:ln>
                  <a:noFill/>
                </a:ln>
                <a:solidFill>
                  <a:schemeClr val="tx1"/>
                </a:solidFill>
                <a:effectLst/>
                <a:uLnTx/>
                <a:uFillTx/>
                <a:latin typeface="+mn-ea"/>
                <a:cs typeface="+mn-cs"/>
              </a:rPr>
              <a:t>2007</a:t>
            </a:r>
            <a:r>
              <a:rPr kumimoji="0" lang="zh-CN" altLang="en-US" b="0" i="0" u="none" strike="noStrike" kern="1200" cap="none" spc="0" normalizeH="0" baseline="0" noProof="0" dirty="0" smtClean="0">
                <a:ln>
                  <a:noFill/>
                </a:ln>
                <a:solidFill>
                  <a:schemeClr val="tx1"/>
                </a:solidFill>
                <a:effectLst/>
                <a:uLnTx/>
                <a:uFillTx/>
                <a:latin typeface="+mn-ea"/>
                <a:cs typeface="+mn-cs"/>
              </a:rPr>
              <a:t>年</a:t>
            </a:r>
            <a:r>
              <a:rPr kumimoji="0" lang="en-US" altLang="zh-CN" b="0" i="0" u="none" strike="noStrike" kern="1200" cap="none" spc="0" normalizeH="0" baseline="0" noProof="0" dirty="0" smtClean="0">
                <a:ln>
                  <a:noFill/>
                </a:ln>
                <a:solidFill>
                  <a:schemeClr val="tx1"/>
                </a:solidFill>
                <a:effectLst/>
                <a:uLnTx/>
                <a:uFillTx/>
                <a:latin typeface="+mn-ea"/>
                <a:cs typeface="+mn-cs"/>
              </a:rPr>
              <a:t>10</a:t>
            </a:r>
            <a:r>
              <a:rPr kumimoji="0" lang="zh-CN" altLang="en-US" b="0" i="0" u="none" strike="noStrike" kern="1200" cap="none" spc="0" normalizeH="0" baseline="0" noProof="0" dirty="0" smtClean="0">
                <a:ln>
                  <a:noFill/>
                </a:ln>
                <a:solidFill>
                  <a:schemeClr val="tx1"/>
                </a:solidFill>
                <a:effectLst/>
                <a:uLnTx/>
                <a:uFillTx/>
                <a:latin typeface="+mn-ea"/>
                <a:cs typeface="+mn-cs"/>
              </a:rPr>
              <a:t>月，张海超在郑州振东耐磨材料有限公司打工，历经杂工、破碎、压力机三个工种，这三个工种都会接触到粉尘。</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b="0" i="0" u="none" strike="noStrike" kern="1200" cap="none" spc="0" normalizeH="0" baseline="0" noProof="0" dirty="0" smtClean="0">
                <a:ln>
                  <a:noFill/>
                </a:ln>
                <a:solidFill>
                  <a:schemeClr val="tx1"/>
                </a:solidFill>
                <a:effectLst/>
                <a:uLnTx/>
                <a:uFillTx/>
                <a:latin typeface="+mn-ea"/>
                <a:cs typeface="+mn-cs"/>
              </a:rPr>
              <a:t>2009</a:t>
            </a:r>
            <a:r>
              <a:rPr kumimoji="0" lang="zh-CN" altLang="en-US" b="0" i="0" u="none" strike="noStrike" kern="1200" cap="none" spc="0" normalizeH="0" baseline="0" noProof="0" dirty="0" smtClean="0">
                <a:ln>
                  <a:noFill/>
                </a:ln>
                <a:solidFill>
                  <a:schemeClr val="tx1"/>
                </a:solidFill>
                <a:effectLst/>
                <a:uLnTx/>
                <a:uFillTx/>
                <a:latin typeface="+mn-ea"/>
                <a:cs typeface="+mn-cs"/>
              </a:rPr>
              <a:t>年</a:t>
            </a:r>
            <a:r>
              <a:rPr kumimoji="0" lang="en-US" altLang="zh-CN" b="0" i="0" u="none" strike="noStrike" kern="1200" cap="none" spc="0" normalizeH="0" baseline="0" noProof="0" dirty="0" smtClean="0">
                <a:ln>
                  <a:noFill/>
                </a:ln>
                <a:solidFill>
                  <a:schemeClr val="tx1"/>
                </a:solidFill>
                <a:effectLst/>
                <a:uLnTx/>
                <a:uFillTx/>
                <a:latin typeface="+mn-ea"/>
                <a:cs typeface="+mn-cs"/>
              </a:rPr>
              <a:t>1</a:t>
            </a:r>
            <a:r>
              <a:rPr kumimoji="0" lang="zh-CN" altLang="en-US" b="0" i="0" u="none" strike="noStrike" kern="1200" cap="none" spc="0" normalizeH="0" baseline="0" noProof="0" dirty="0" smtClean="0">
                <a:ln>
                  <a:noFill/>
                </a:ln>
                <a:solidFill>
                  <a:schemeClr val="tx1"/>
                </a:solidFill>
                <a:effectLst/>
                <a:uLnTx/>
                <a:uFillTx/>
                <a:latin typeface="+mn-ea"/>
                <a:cs typeface="+mn-cs"/>
              </a:rPr>
              <a:t>月，到北京得出的结论为“疑似尘肺”和“不排除尘肺”。</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smtClean="0">
                <a:ln>
                  <a:noFill/>
                </a:ln>
                <a:solidFill>
                  <a:schemeClr val="tx1"/>
                </a:solidFill>
                <a:effectLst/>
                <a:uLnTx/>
                <a:uFillTx/>
                <a:latin typeface="+mn-ea"/>
                <a:cs typeface="+mn-cs"/>
              </a:rPr>
              <a:t>张海超在</a:t>
            </a:r>
            <a:r>
              <a:rPr kumimoji="0" lang="en-US" altLang="zh-CN" b="0" i="0" u="none" strike="noStrike" kern="1200" cap="none" spc="0" normalizeH="0" baseline="0" noProof="0" dirty="0" smtClean="0">
                <a:ln>
                  <a:noFill/>
                </a:ln>
                <a:solidFill>
                  <a:schemeClr val="tx1"/>
                </a:solidFill>
                <a:effectLst/>
                <a:uLnTx/>
                <a:uFillTx/>
                <a:latin typeface="+mn-ea"/>
                <a:cs typeface="+mn-cs"/>
              </a:rPr>
              <a:t>2009</a:t>
            </a:r>
            <a:r>
              <a:rPr kumimoji="0" lang="zh-CN" altLang="en-US" b="0" i="0" u="none" strike="noStrike" kern="1200" cap="none" spc="0" normalizeH="0" baseline="0" noProof="0" dirty="0" smtClean="0">
                <a:ln>
                  <a:noFill/>
                </a:ln>
                <a:solidFill>
                  <a:schemeClr val="tx1"/>
                </a:solidFill>
                <a:effectLst/>
                <a:uLnTx/>
                <a:uFillTx/>
                <a:latin typeface="+mn-ea"/>
                <a:cs typeface="+mn-cs"/>
              </a:rPr>
              <a:t>年</a:t>
            </a:r>
            <a:r>
              <a:rPr kumimoji="0" lang="en-US" altLang="zh-CN" b="0" i="0" u="none" strike="noStrike" kern="1200" cap="none" spc="0" normalizeH="0" baseline="0" noProof="0" dirty="0" smtClean="0">
                <a:ln>
                  <a:noFill/>
                </a:ln>
                <a:solidFill>
                  <a:schemeClr val="tx1"/>
                </a:solidFill>
                <a:effectLst/>
                <a:uLnTx/>
                <a:uFillTx/>
                <a:latin typeface="+mn-ea"/>
                <a:cs typeface="+mn-cs"/>
              </a:rPr>
              <a:t>5</a:t>
            </a:r>
            <a:r>
              <a:rPr kumimoji="0" lang="zh-CN" altLang="en-US" b="0" i="0" u="none" strike="noStrike" kern="1200" cap="none" spc="0" normalizeH="0" baseline="0" noProof="0" dirty="0" smtClean="0">
                <a:ln>
                  <a:noFill/>
                </a:ln>
                <a:solidFill>
                  <a:schemeClr val="tx1"/>
                </a:solidFill>
                <a:effectLst/>
                <a:uLnTx/>
                <a:uFillTx/>
                <a:latin typeface="+mn-ea"/>
                <a:cs typeface="+mn-cs"/>
              </a:rPr>
              <a:t>月</a:t>
            </a:r>
            <a:r>
              <a:rPr kumimoji="0" lang="en-US" altLang="zh-CN" b="0" i="0" u="none" strike="noStrike" kern="1200" cap="none" spc="0" normalizeH="0" baseline="0" noProof="0" dirty="0" smtClean="0">
                <a:ln>
                  <a:noFill/>
                </a:ln>
                <a:solidFill>
                  <a:schemeClr val="tx1"/>
                </a:solidFill>
                <a:effectLst/>
                <a:uLnTx/>
                <a:uFillTx/>
                <a:latin typeface="+mn-ea"/>
                <a:cs typeface="+mn-cs"/>
              </a:rPr>
              <a:t>12</a:t>
            </a:r>
            <a:r>
              <a:rPr kumimoji="0" lang="zh-CN" altLang="en-US" b="0" i="0" u="none" strike="noStrike" kern="1200" cap="none" spc="0" normalizeH="0" baseline="0" noProof="0" dirty="0" smtClean="0">
                <a:ln>
                  <a:noFill/>
                </a:ln>
                <a:solidFill>
                  <a:schemeClr val="tx1"/>
                </a:solidFill>
                <a:effectLst/>
                <a:uLnTx/>
                <a:uFillTx/>
                <a:latin typeface="+mn-ea"/>
                <a:cs typeface="+mn-cs"/>
              </a:rPr>
              <a:t>日去郑州职防所诊断结果却是“无尘肺</a:t>
            </a:r>
            <a:r>
              <a:rPr kumimoji="0" lang="en-US" altLang="zh-CN" b="0" i="0" u="none" strike="noStrike" kern="1200" cap="none" spc="0" normalizeH="0" baseline="0" noProof="0" dirty="0" smtClean="0">
                <a:ln>
                  <a:noFill/>
                </a:ln>
                <a:solidFill>
                  <a:schemeClr val="tx1"/>
                </a:solidFill>
                <a:effectLst/>
                <a:uLnTx/>
                <a:uFillTx/>
                <a:latin typeface="+mn-ea"/>
                <a:cs typeface="+mn-cs"/>
              </a:rPr>
              <a:t>0+</a:t>
            </a:r>
            <a:r>
              <a:rPr kumimoji="0" lang="zh-CN" altLang="en-US" b="0" i="0" u="none" strike="noStrike" kern="1200" cap="none" spc="0" normalizeH="0" baseline="0" noProof="0" dirty="0" smtClean="0">
                <a:ln>
                  <a:noFill/>
                </a:ln>
                <a:solidFill>
                  <a:schemeClr val="tx1"/>
                </a:solidFill>
                <a:effectLst/>
                <a:uLnTx/>
                <a:uFillTx/>
                <a:latin typeface="+mn-ea"/>
                <a:cs typeface="+mn-cs"/>
              </a:rPr>
              <a:t>期</a:t>
            </a:r>
            <a:r>
              <a:rPr kumimoji="0" lang="en-US" altLang="zh-CN" b="0" i="0" u="none" strike="noStrike" kern="1200" cap="none" spc="0" normalizeH="0" baseline="0" noProof="0" dirty="0" smtClean="0">
                <a:ln>
                  <a:noFill/>
                </a:ln>
                <a:solidFill>
                  <a:schemeClr val="tx1"/>
                </a:solidFill>
                <a:effectLst/>
                <a:uLnTx/>
                <a:uFillTx/>
                <a:latin typeface="+mn-ea"/>
                <a:cs typeface="+mn-cs"/>
              </a:rPr>
              <a:t>(</a:t>
            </a:r>
            <a:r>
              <a:rPr kumimoji="0" lang="zh-CN" altLang="en-US" b="0" i="0" u="none" strike="noStrike" kern="1200" cap="none" spc="0" normalizeH="0" baseline="0" noProof="0" dirty="0" smtClean="0">
                <a:ln>
                  <a:noFill/>
                </a:ln>
                <a:solidFill>
                  <a:schemeClr val="tx1"/>
                </a:solidFill>
                <a:effectLst/>
                <a:uLnTx/>
                <a:uFillTx/>
                <a:latin typeface="+mn-ea"/>
                <a:cs typeface="+mn-cs"/>
              </a:rPr>
              <a:t>医学观察</a:t>
            </a:r>
            <a:r>
              <a:rPr kumimoji="0" lang="en-US" altLang="zh-CN" b="0" i="0" u="none" strike="noStrike" kern="1200" cap="none" spc="0" normalizeH="0" baseline="0" noProof="0" dirty="0" smtClean="0">
                <a:ln>
                  <a:noFill/>
                </a:ln>
                <a:solidFill>
                  <a:schemeClr val="tx1"/>
                </a:solidFill>
                <a:effectLst/>
                <a:uLnTx/>
                <a:uFillTx/>
                <a:latin typeface="+mn-ea"/>
                <a:cs typeface="+mn-cs"/>
              </a:rPr>
              <a:t>)</a:t>
            </a:r>
            <a:r>
              <a:rPr kumimoji="0" lang="zh-CN" altLang="en-US" b="0" i="0" u="none" strike="noStrike" kern="1200" cap="none" spc="0" normalizeH="0" baseline="0" noProof="0" dirty="0" smtClean="0">
                <a:ln>
                  <a:noFill/>
                </a:ln>
                <a:solidFill>
                  <a:schemeClr val="tx1"/>
                </a:solidFill>
                <a:effectLst/>
                <a:uLnTx/>
                <a:uFillTx/>
                <a:latin typeface="+mn-ea"/>
                <a:cs typeface="+mn-cs"/>
              </a:rPr>
              <a:t>合并肺结核”，建议进行肺结核诊治。</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smtClean="0">
                <a:ln>
                  <a:noFill/>
                </a:ln>
                <a:solidFill>
                  <a:schemeClr val="tx1"/>
                </a:solidFill>
                <a:effectLst/>
                <a:uLnTx/>
                <a:uFillTx/>
                <a:latin typeface="+mn-ea"/>
                <a:cs typeface="+mn-cs"/>
              </a:rPr>
              <a:t> “按照肺结核肯定治不好，难道我就这样等死了？”张海超再次来到郑大一附院，要求做手术开胸检查。术后的肺检结果为：“肺组织内大量组织细胞聚集伴炭木沉积并多灶性纤维化”。</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b="0" i="0" u="none" strike="noStrike" kern="1200" cap="none" spc="0" normalizeH="0" baseline="0" noProof="0" dirty="0" smtClean="0">
                <a:ln>
                  <a:noFill/>
                </a:ln>
                <a:solidFill>
                  <a:schemeClr val="tx1"/>
                </a:solidFill>
                <a:effectLst/>
                <a:uLnTx/>
                <a:uFillTx/>
                <a:latin typeface="+mn-ea"/>
                <a:cs typeface="+mn-cs"/>
              </a:rPr>
              <a:t>2009</a:t>
            </a:r>
            <a:r>
              <a:rPr kumimoji="0" lang="zh-CN" altLang="en-US" b="0" i="0" u="none" strike="noStrike" kern="1200" cap="none" spc="0" normalizeH="0" baseline="0" noProof="0" dirty="0" smtClean="0">
                <a:ln>
                  <a:noFill/>
                </a:ln>
                <a:solidFill>
                  <a:schemeClr val="tx1"/>
                </a:solidFill>
                <a:effectLst/>
                <a:uLnTx/>
                <a:uFillTx/>
                <a:latin typeface="+mn-ea"/>
                <a:cs typeface="+mn-cs"/>
              </a:rPr>
              <a:t>年</a:t>
            </a:r>
            <a:r>
              <a:rPr kumimoji="0" lang="en-US" altLang="zh-CN" b="0" i="0" u="none" strike="noStrike" kern="1200" cap="none" spc="0" normalizeH="0" baseline="0" noProof="0" dirty="0" smtClean="0">
                <a:ln>
                  <a:noFill/>
                </a:ln>
                <a:solidFill>
                  <a:schemeClr val="tx1"/>
                </a:solidFill>
                <a:effectLst/>
                <a:uLnTx/>
                <a:uFillTx/>
                <a:latin typeface="+mn-ea"/>
                <a:cs typeface="+mn-cs"/>
              </a:rPr>
              <a:t>7</a:t>
            </a:r>
            <a:r>
              <a:rPr kumimoji="0" lang="zh-CN" altLang="en-US" b="0" i="0" u="none" strike="noStrike" kern="1200" cap="none" spc="0" normalizeH="0" baseline="0" noProof="0" dirty="0" smtClean="0">
                <a:ln>
                  <a:noFill/>
                </a:ln>
                <a:solidFill>
                  <a:schemeClr val="tx1"/>
                </a:solidFill>
                <a:effectLst/>
                <a:uLnTx/>
                <a:uFillTx/>
                <a:latin typeface="+mn-ea"/>
                <a:cs typeface="+mn-cs"/>
              </a:rPr>
              <a:t>月</a:t>
            </a:r>
            <a:r>
              <a:rPr kumimoji="0" lang="en-US" altLang="zh-CN" b="0" i="0" u="none" strike="noStrike" kern="1200" cap="none" spc="0" normalizeH="0" baseline="0" noProof="0" dirty="0" smtClean="0">
                <a:ln>
                  <a:noFill/>
                </a:ln>
                <a:solidFill>
                  <a:schemeClr val="tx1"/>
                </a:solidFill>
                <a:effectLst/>
                <a:uLnTx/>
                <a:uFillTx/>
                <a:latin typeface="+mn-ea"/>
                <a:cs typeface="+mn-cs"/>
              </a:rPr>
              <a:t>1</a:t>
            </a:r>
            <a:r>
              <a:rPr kumimoji="0" lang="zh-CN" altLang="en-US" b="0" i="0" u="none" strike="noStrike" kern="1200" cap="none" spc="0" normalizeH="0" baseline="0" noProof="0" dirty="0" smtClean="0">
                <a:ln>
                  <a:noFill/>
                </a:ln>
                <a:solidFill>
                  <a:schemeClr val="tx1"/>
                </a:solidFill>
                <a:effectLst/>
                <a:uLnTx/>
                <a:uFillTx/>
                <a:latin typeface="+mn-ea"/>
                <a:cs typeface="+mn-cs"/>
              </a:rPr>
              <a:t>日，张海超因为支付不了医疗费不得不出院，郑大一附院开具的出院记录上也写着“尘肺合并感染”的诊断。于是，农民工张海超为了维权而“开胸验肺”的新闻就这样发生了。</a:t>
            </a:r>
            <a:endParaRPr kumimoji="0" lang="en-US" altLang="zh-CN" b="0" i="0" u="none" strike="noStrike" kern="1200" cap="none" spc="0" normalizeH="0" baseline="0" noProof="0" dirty="0" smtClean="0">
              <a:ln>
                <a:noFill/>
              </a:ln>
              <a:solidFill>
                <a:schemeClr val="tx1"/>
              </a:solidFill>
              <a:effectLst/>
              <a:uLnTx/>
              <a:uFillTx/>
              <a:latin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身边是否存在？</a:t>
            </a:r>
            <a:endParaRPr lang="zh-CN" altLang="en-US" dirty="0"/>
          </a:p>
        </p:txBody>
      </p:sp>
      <p:pic>
        <p:nvPicPr>
          <p:cNvPr id="4" name="Picture 6" descr="IMG_3303"/>
          <p:cNvPicPr>
            <a:picLocks noGrp="1" noChangeAspect="1" noChangeArrowheads="1"/>
          </p:cNvPicPr>
          <p:nvPr>
            <p:ph idx="1"/>
          </p:nvPr>
        </p:nvPicPr>
        <p:blipFill>
          <a:blip r:embed="rId1"/>
          <a:srcRect/>
          <a:stretch>
            <a:fillRect/>
          </a:stretch>
        </p:blipFill>
        <p:spPr bwMode="auto">
          <a:xfrm>
            <a:off x="68100" y="1428736"/>
            <a:ext cx="5146842" cy="3857652"/>
          </a:xfrm>
          <a:prstGeom prst="rect">
            <a:avLst/>
          </a:prstGeom>
          <a:noFill/>
          <a:ln w="9525">
            <a:noFill/>
            <a:miter lim="800000"/>
            <a:headEnd/>
            <a:tailEnd/>
          </a:ln>
        </p:spPr>
      </p:pic>
      <p:pic>
        <p:nvPicPr>
          <p:cNvPr id="5" name="Picture 6" descr="DSC_0136"/>
          <p:cNvPicPr>
            <a:picLocks noChangeAspect="1" noChangeArrowheads="1"/>
          </p:cNvPicPr>
          <p:nvPr/>
        </p:nvPicPr>
        <p:blipFill>
          <a:blip r:embed="rId2"/>
          <a:srcRect/>
          <a:stretch>
            <a:fillRect/>
          </a:stretch>
        </p:blipFill>
        <p:spPr bwMode="auto">
          <a:xfrm>
            <a:off x="4357686" y="3714752"/>
            <a:ext cx="4680989" cy="3071834"/>
          </a:xfrm>
          <a:prstGeom prst="rect">
            <a:avLst/>
          </a:prstGeom>
          <a:noFill/>
          <a:ln w="9525">
            <a:noFill/>
            <a:miter lim="800000"/>
            <a:headEnd/>
            <a:tailEnd/>
          </a:ln>
        </p:spPr>
      </p:pic>
      <p:pic>
        <p:nvPicPr>
          <p:cNvPr id="6" name="Picture 8" descr="木质家具调研检测 1286"/>
          <p:cNvPicPr>
            <a:picLocks noChangeAspect="1" noChangeArrowheads="1"/>
          </p:cNvPicPr>
          <p:nvPr/>
        </p:nvPicPr>
        <p:blipFill>
          <a:blip r:embed="rId3"/>
          <a:srcRect/>
          <a:stretch>
            <a:fillRect/>
          </a:stretch>
        </p:blipFill>
        <p:spPr bwMode="auto">
          <a:xfrm>
            <a:off x="4500561" y="428604"/>
            <a:ext cx="4236587"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2012</a:t>
            </a:r>
            <a:r>
              <a:rPr lang="zh-CN" altLang="en-US" dirty="0" smtClean="0"/>
              <a:t>年中国职业病现状</a:t>
            </a:r>
            <a:endParaRPr lang="zh-CN" altLang="en-US" dirty="0"/>
          </a:p>
        </p:txBody>
      </p:sp>
      <p:graphicFrame>
        <p:nvGraphicFramePr>
          <p:cNvPr id="5" name="图表 4"/>
          <p:cNvGraphicFramePr/>
          <p:nvPr/>
        </p:nvGraphicFramePr>
        <p:xfrm>
          <a:off x="4929190" y="3714752"/>
          <a:ext cx="4000528" cy="295751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785786" y="1285860"/>
          <a:ext cx="4643470" cy="3143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职业病行业分布</a:t>
            </a:r>
            <a:endParaRPr lang="zh-CN" altLang="en-US" dirty="0"/>
          </a:p>
        </p:txBody>
      </p:sp>
      <p:graphicFrame>
        <p:nvGraphicFramePr>
          <p:cNvPr id="4" name="内容占位符 3"/>
          <p:cNvGraphicFramePr>
            <a:graphicFrameLocks noGrp="1"/>
          </p:cNvGraphicFramePr>
          <p:nvPr>
            <p:ph idx="1"/>
          </p:nvPr>
        </p:nvGraphicFramePr>
        <p:xfrm>
          <a:off x="500034" y="1357298"/>
          <a:ext cx="8229600" cy="452596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急慢性中毒或死亡</a:t>
            </a:r>
            <a:endParaRPr lang="zh-CN" altLang="en-US" dirty="0"/>
          </a:p>
        </p:txBody>
      </p:sp>
      <p:graphicFrame>
        <p:nvGraphicFramePr>
          <p:cNvPr id="4" name="内容占位符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5638</Words>
  <Application>WPS 演示</Application>
  <PresentationFormat>全屏显示(4:3)</PresentationFormat>
  <Paragraphs>387</Paragraphs>
  <Slides>39</Slides>
  <Notes>10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Arial</vt:lpstr>
      <vt:lpstr>宋体</vt:lpstr>
      <vt:lpstr>Wingdings</vt:lpstr>
      <vt:lpstr>楷体_GB2312</vt:lpstr>
      <vt:lpstr>新宋体</vt:lpstr>
      <vt:lpstr>黑体</vt:lpstr>
      <vt:lpstr>Calibri</vt:lpstr>
      <vt:lpstr>微软雅黑</vt:lpstr>
      <vt:lpstr>Arial Unicode MS</vt:lpstr>
      <vt:lpstr>楷体</vt:lpstr>
      <vt:lpstr>Century Schoolbook</vt:lpstr>
      <vt:lpstr>仿宋_GB2312</vt:lpstr>
      <vt:lpstr>Segoe Print</vt:lpstr>
      <vt:lpstr>仿宋</vt:lpstr>
      <vt:lpstr>汉仪旗黑-85S</vt:lpstr>
      <vt:lpstr>Office 主题</vt:lpstr>
      <vt:lpstr>职业健康基础建设培训</vt:lpstr>
      <vt:lpstr>PowerPoint 演示文稿</vt:lpstr>
      <vt:lpstr>内容</vt:lpstr>
      <vt:lpstr>案例1，印度博帕尔毒气泄漏</vt:lpstr>
      <vt:lpstr>案例2，河南张海超开胸验肺</vt:lpstr>
      <vt:lpstr>身边是否存在？</vt:lpstr>
      <vt:lpstr>2012年中国职业病现状</vt:lpstr>
      <vt:lpstr>职业病行业分布</vt:lpstr>
      <vt:lpstr>急慢性中毒或死亡</vt:lpstr>
      <vt:lpstr>一、职业健康管理的合规性</vt:lpstr>
      <vt:lpstr>《职业病防治法》——用人单位职业健康责任</vt:lpstr>
      <vt:lpstr>安监总局47号令 《工作场所职业卫生监督管理规定》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4，相关的法律法规</vt:lpstr>
      <vt:lpstr>PowerPoint 演示文稿</vt:lpstr>
      <vt:lpstr>5，相关的标准</vt:lpstr>
      <vt:lpstr>二，职业健康基础建设的必要性</vt:lpstr>
      <vt:lpstr>2，企业的益处</vt:lpstr>
      <vt:lpstr>三，职业健康基础建设的基本要求</vt:lpstr>
      <vt:lpstr>四，职业健康基础建设的基本流程</vt:lpstr>
      <vt:lpstr>五，职业健康基础建设的案例</vt:lpstr>
      <vt:lpstr>第一步：策划</vt:lpstr>
      <vt:lpstr>第二步：摸底</vt:lpstr>
      <vt:lpstr>第三步：评价</vt:lpstr>
      <vt:lpstr>第四步：建章立制</vt:lpstr>
      <vt:lpstr>第五步：宣传、培训</vt:lpstr>
      <vt:lpstr>第六步：实施</vt:lpstr>
      <vt:lpstr>第七步：评审</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职业健康基础建设培训</dc:title>
  <dc:creator/>
  <cp:lastModifiedBy>little fairy</cp:lastModifiedBy>
  <cp:revision>3</cp:revision>
  <dcterms:created xsi:type="dcterms:W3CDTF">2020-11-02T12:12:00Z</dcterms:created>
  <dcterms:modified xsi:type="dcterms:W3CDTF">2024-01-12T07:11:11Z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FA2AC9F5FE1A44AF91D7372A39F5D2D7_13</vt:lpwstr>
  </property>
</Properties>
</file>