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69"/>
  </p:notesMasterIdLst>
  <p:sldIdLst>
    <p:sldId id="258" r:id="rId4"/>
    <p:sldId id="430" r:id="rId5"/>
    <p:sldId id="323" r:id="rId6"/>
    <p:sldId id="339" r:id="rId7"/>
    <p:sldId id="367" r:id="rId8"/>
    <p:sldId id="340" r:id="rId9"/>
    <p:sldId id="341" r:id="rId10"/>
    <p:sldId id="342" r:id="rId11"/>
    <p:sldId id="268" r:id="rId12"/>
    <p:sldId id="344" r:id="rId13"/>
    <p:sldId id="376" r:id="rId14"/>
    <p:sldId id="326" r:id="rId15"/>
    <p:sldId id="360" r:id="rId16"/>
    <p:sldId id="327" r:id="rId17"/>
    <p:sldId id="269" r:id="rId18"/>
    <p:sldId id="270" r:id="rId19"/>
    <p:sldId id="271" r:id="rId20"/>
    <p:sldId id="272" r:id="rId21"/>
    <p:sldId id="334" r:id="rId22"/>
    <p:sldId id="347" r:id="rId23"/>
    <p:sldId id="348" r:id="rId24"/>
    <p:sldId id="349" r:id="rId25"/>
    <p:sldId id="350" r:id="rId26"/>
    <p:sldId id="351" r:id="rId27"/>
    <p:sldId id="354" r:id="rId28"/>
    <p:sldId id="355" r:id="rId29"/>
    <p:sldId id="336" r:id="rId30"/>
    <p:sldId id="337" r:id="rId31"/>
    <p:sldId id="333" r:id="rId32"/>
    <p:sldId id="278" r:id="rId33"/>
    <p:sldId id="279" r:id="rId34"/>
    <p:sldId id="358" r:id="rId35"/>
    <p:sldId id="359" r:id="rId36"/>
    <p:sldId id="373" r:id="rId37"/>
    <p:sldId id="374" r:id="rId38"/>
    <p:sldId id="314" r:id="rId39"/>
    <p:sldId id="315" r:id="rId40"/>
    <p:sldId id="316" r:id="rId41"/>
    <p:sldId id="284" r:id="rId42"/>
    <p:sldId id="287" r:id="rId43"/>
    <p:sldId id="289" r:id="rId44"/>
    <p:sldId id="375" r:id="rId45"/>
    <p:sldId id="290" r:id="rId46"/>
    <p:sldId id="320" r:id="rId47"/>
    <p:sldId id="365" r:id="rId48"/>
    <p:sldId id="291" r:id="rId49"/>
    <p:sldId id="292" r:id="rId50"/>
    <p:sldId id="294" r:id="rId51"/>
    <p:sldId id="370" r:id="rId52"/>
    <p:sldId id="371" r:id="rId53"/>
    <p:sldId id="296" r:id="rId54"/>
    <p:sldId id="298" r:id="rId55"/>
    <p:sldId id="299" r:id="rId56"/>
    <p:sldId id="300" r:id="rId57"/>
    <p:sldId id="301" r:id="rId58"/>
    <p:sldId id="302" r:id="rId59"/>
    <p:sldId id="303" r:id="rId60"/>
    <p:sldId id="304" r:id="rId61"/>
    <p:sldId id="306" r:id="rId62"/>
    <p:sldId id="307" r:id="rId63"/>
    <p:sldId id="308" r:id="rId64"/>
    <p:sldId id="368" r:id="rId65"/>
    <p:sldId id="369" r:id="rId66"/>
    <p:sldId id="372" r:id="rId67"/>
    <p:sldId id="432" r:id="rId68"/>
  </p:sldIdLst>
  <p:sldSz cx="9144000" cy="6858000" type="screen4x3"/>
  <p:notesSz cx="6858000" cy="9144000"/>
  <p:custDataLst>
    <p:tags r:id="rId74"/>
  </p:custDataLst>
  <p:defaultTextStyle>
    <a:defPPr>
      <a:defRPr lang="zh-CN"/>
    </a:defPPr>
    <a:lvl1pPr marL="0" lvl="0" indent="0"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sz="2200" b="0" i="0" u="none" kern="1200" baseline="0">
        <a:solidFill>
          <a:schemeClr val="tx1"/>
        </a:solidFill>
        <a:latin typeface="Times New Roman" panose="02020603050405020304" pitchFamily="18" charset="0"/>
        <a:ea typeface="仿宋_GB2312" pitchFamily="49" charset="-122"/>
        <a:cs typeface="+mn-cs"/>
      </a:defRPr>
    </a:lvl1pPr>
    <a:lvl2pPr marL="457200" lvl="1" indent="0"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sz="2200" b="0" i="0" u="none" kern="1200" baseline="0">
        <a:solidFill>
          <a:schemeClr val="tx1"/>
        </a:solidFill>
        <a:latin typeface="Times New Roman" panose="02020603050405020304" pitchFamily="18" charset="0"/>
        <a:ea typeface="仿宋_GB2312" pitchFamily="49" charset="-122"/>
        <a:cs typeface="+mn-cs"/>
      </a:defRPr>
    </a:lvl2pPr>
    <a:lvl3pPr marL="914400" lvl="2" indent="0"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sz="2200" b="0" i="0" u="none" kern="1200" baseline="0">
        <a:solidFill>
          <a:schemeClr val="tx1"/>
        </a:solidFill>
        <a:latin typeface="Times New Roman" panose="02020603050405020304" pitchFamily="18" charset="0"/>
        <a:ea typeface="仿宋_GB2312" pitchFamily="49" charset="-122"/>
        <a:cs typeface="+mn-cs"/>
      </a:defRPr>
    </a:lvl3pPr>
    <a:lvl4pPr marL="1371600" lvl="3" indent="0"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sz="2200" b="0" i="0" u="none" kern="1200" baseline="0">
        <a:solidFill>
          <a:schemeClr val="tx1"/>
        </a:solidFill>
        <a:latin typeface="Times New Roman" panose="02020603050405020304" pitchFamily="18" charset="0"/>
        <a:ea typeface="仿宋_GB2312" pitchFamily="49" charset="-122"/>
        <a:cs typeface="+mn-cs"/>
      </a:defRPr>
    </a:lvl4pPr>
    <a:lvl5pPr marL="1828800" lvl="4" indent="0"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sz="2200" b="0" i="0" u="none" kern="1200" baseline="0">
        <a:solidFill>
          <a:schemeClr val="tx1"/>
        </a:solidFill>
        <a:latin typeface="Times New Roman" panose="02020603050405020304" pitchFamily="18" charset="0"/>
        <a:ea typeface="仿宋_GB2312" pitchFamily="49" charset="-122"/>
        <a:cs typeface="+mn-cs"/>
      </a:defRPr>
    </a:lvl5pPr>
    <a:lvl6pPr marL="2286000" lvl="5" indent="0"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sz="2200" b="0" i="0" u="none" kern="1200" baseline="0">
        <a:solidFill>
          <a:schemeClr val="tx1"/>
        </a:solidFill>
        <a:latin typeface="Times New Roman" panose="02020603050405020304" pitchFamily="18" charset="0"/>
        <a:ea typeface="仿宋_GB2312" pitchFamily="49" charset="-122"/>
        <a:cs typeface="+mn-cs"/>
      </a:defRPr>
    </a:lvl6pPr>
    <a:lvl7pPr marL="2743200" lvl="6" indent="0"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sz="2200" b="0" i="0" u="none" kern="1200" baseline="0">
        <a:solidFill>
          <a:schemeClr val="tx1"/>
        </a:solidFill>
        <a:latin typeface="Times New Roman" panose="02020603050405020304" pitchFamily="18" charset="0"/>
        <a:ea typeface="仿宋_GB2312" pitchFamily="49" charset="-122"/>
        <a:cs typeface="+mn-cs"/>
      </a:defRPr>
    </a:lvl7pPr>
    <a:lvl8pPr marL="3200400" lvl="7" indent="0"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sz="2200" b="0" i="0" u="none" kern="1200" baseline="0">
        <a:solidFill>
          <a:schemeClr val="tx1"/>
        </a:solidFill>
        <a:latin typeface="Times New Roman" panose="02020603050405020304" pitchFamily="18" charset="0"/>
        <a:ea typeface="仿宋_GB2312" pitchFamily="49" charset="-122"/>
        <a:cs typeface="+mn-cs"/>
      </a:defRPr>
    </a:lvl8pPr>
    <a:lvl9pPr marL="3657600" lvl="8" indent="0"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sz="2200" b="0" i="0" u="none" kern="1200" baseline="0">
        <a:solidFill>
          <a:schemeClr val="tx1"/>
        </a:solidFill>
        <a:latin typeface="Times New Roman" panose="02020603050405020304" pitchFamily="18" charset="0"/>
        <a:ea typeface="仿宋_GB2312"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457"/>
    <p:restoredTop sz="88478"/>
  </p:normalViewPr>
  <p:slideViewPr>
    <p:cSldViewPr showGuides="1">
      <p:cViewPr>
        <p:scale>
          <a:sx n="75" d="100"/>
          <a:sy n="75" d="100"/>
        </p:scale>
        <p:origin x="-1920" y="-22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tags" Target="tags/tag21.xml"/><Relationship Id="rId73" Type="http://schemas.openxmlformats.org/officeDocument/2006/relationships/commentAuthors" Target="commentAuthors.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4.xml"/><Relationship Id="rId69" Type="http://schemas.openxmlformats.org/officeDocument/2006/relationships/notesMaster" Target="notesMasters/notesMaster1.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lnSpc>
                <a:spcPct val="100000"/>
              </a:lnSpc>
              <a:spcBef>
                <a:spcPct val="0"/>
              </a:spcBef>
              <a:buClrTx/>
              <a:buSzTx/>
              <a:buFontTx/>
              <a:buNone/>
              <a:defRPr sz="1200" b="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0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lnSpc>
                <a:spcPct val="100000"/>
              </a:lnSpc>
              <a:spcBef>
                <a:spcPct val="0"/>
              </a:spcBef>
              <a:buClrTx/>
              <a:buSzTx/>
              <a:buFontTx/>
              <a:buNone/>
              <a:defRPr sz="1200" b="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066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lnSpc>
                <a:spcPct val="100000"/>
              </a:lnSpc>
              <a:spcBef>
                <a:spcPct val="0"/>
              </a:spcBef>
              <a:buClrTx/>
              <a:buSzTx/>
              <a:buFontTx/>
              <a:buNone/>
              <a:defRPr sz="1200" b="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lnSpc>
                <a:spcPct val="100000"/>
              </a:lnSpc>
              <a:spcBef>
                <a:spcPct val="0"/>
              </a:spcBef>
              <a:buClrTx/>
              <a:buSzTx/>
              <a:buFontTx/>
            </a:pP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902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59023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558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052513"/>
            <a:ext cx="8229600" cy="5078412"/>
          </a:xfrm>
        </p:spPr>
        <p:txBody>
          <a:bodyPr vert="horz" wrap="square" lIns="91440" tIns="45720" rIns="91440" bIns="45720" numCol="1" anchor="t" anchorCtr="0" compatLnSpc="1"/>
          <a:lstStyle/>
          <a:p>
            <a:pPr marL="342900" marR="0" lvl="0" indent="-342900" algn="l" defTabSz="914400" rtl="0" eaLnBrk="0" fontAlgn="base" latinLnBrk="0" hangingPunct="0">
              <a:lnSpc>
                <a:spcPct val="130000"/>
              </a:lnSpc>
              <a:spcBef>
                <a:spcPct val="20000"/>
              </a:spcBef>
              <a:spcAft>
                <a:spcPct val="0"/>
              </a:spcAft>
              <a:buClr>
                <a:schemeClr val="tx2"/>
              </a:buClr>
              <a:buSzPct val="120000"/>
              <a:buFont typeface="Wingdings" panose="05000000000000000000" pitchFamily="2" charset="2"/>
              <a:buChar char="l"/>
              <a:defRPr/>
            </a:pPr>
            <a:endParaRPr kumimoji="0" lang="zh-CN" altLang="en-US" sz="2400" b="1"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5588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052513"/>
            <a:ext cx="4038600" cy="50784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052513"/>
            <a:ext cx="4038600" cy="50784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052513"/>
            <a:ext cx="4038600" cy="5078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052513"/>
            <a:ext cx="4038600" cy="5078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
                <a:schemeClr val="tx2"/>
              </a:buClr>
              <a:buSzPct val="120000"/>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tags" Target="../tags/tag8.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4" Type="http://schemas.openxmlformats.org/officeDocument/2006/relationships/theme" Target="../theme/theme2.xml"/><Relationship Id="rId13" Type="http://schemas.openxmlformats.org/officeDocument/2006/relationships/image" Target="../media/image3.jpeg"/><Relationship Id="rId12" Type="http://schemas.openxmlformats.org/officeDocument/2006/relationships/image" Target="../media/image2.pn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Rectangle 2"/>
          <p:cNvSpPr>
            <a:spLocks noGrp="1"/>
          </p:cNvSpPr>
          <p:nvPr>
            <p:ph type="title"/>
          </p:nvPr>
        </p:nvSpPr>
        <p:spPr>
          <a:xfrm>
            <a:off x="457200" y="228600"/>
            <a:ext cx="8229600" cy="558800"/>
          </a:xfrm>
          <a:prstGeom prst="rect">
            <a:avLst/>
          </a:prstGeom>
          <a:noFill/>
          <a:ln w="9525">
            <a:noFill/>
          </a:ln>
        </p:spPr>
        <p:txBody>
          <a:bodyPr/>
          <a:p>
            <a:pPr lvl="0"/>
            <a:r>
              <a:rPr lang="zh-CN" altLang="en-US" dirty="0"/>
              <a:t>单击此处编辑母版标题样式</a:t>
            </a:r>
            <a:endParaRPr lang="zh-CN" altLang="en-US" dirty="0"/>
          </a:p>
        </p:txBody>
      </p:sp>
      <p:sp>
        <p:nvSpPr>
          <p:cNvPr id="5123" name="Rectangle 3"/>
          <p:cNvSpPr>
            <a:spLocks noGrp="1"/>
          </p:cNvSpPr>
          <p:nvPr>
            <p:ph type="body" idx="1"/>
          </p:nvPr>
        </p:nvSpPr>
        <p:spPr>
          <a:xfrm>
            <a:off x="457200" y="1052513"/>
            <a:ext cx="8229600" cy="507841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4824" name="Line 8"/>
          <p:cNvSpPr>
            <a:spLocks noChangeShapeType="1"/>
          </p:cNvSpPr>
          <p:nvPr userDrawn="1"/>
        </p:nvSpPr>
        <p:spPr bwMode="auto">
          <a:xfrm>
            <a:off x="539750" y="6308725"/>
            <a:ext cx="8229600"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4" name="Text Box 6"/>
          <p:cNvSpPr txBox="1">
            <a:spLocks noChangeArrowheads="1"/>
          </p:cNvSpPr>
          <p:nvPr userDrawn="1"/>
        </p:nvSpPr>
        <p:spPr bwMode="auto">
          <a:xfrm>
            <a:off x="8243888" y="6308725"/>
            <a:ext cx="184150" cy="36671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5" name="灯片编号占位符 4"/>
          <p:cNvSpPr txBox="1">
            <a:spLocks noGrp="1"/>
          </p:cNvSpPr>
          <p:nvPr userDrawn="1"/>
        </p:nvSpPr>
        <p:spPr bwMode="auto">
          <a:xfrm>
            <a:off x="7092950" y="6237288"/>
            <a:ext cx="1570038" cy="457200"/>
          </a:xfrm>
          <a:prstGeom prst="rect">
            <a:avLst/>
          </a:prstGeom>
          <a:noFill/>
          <a:ln w="9525">
            <a:noFill/>
            <a:miter lim="800000"/>
          </a:ln>
        </p:spPr>
        <p:txBody>
          <a:bodyPr anchor="b"/>
          <a:p>
            <a:pPr lvl="0" algn="r" eaLnBrk="1" hangingPunct="1">
              <a:lnSpc>
                <a:spcPct val="100000"/>
              </a:lnSpc>
              <a:spcBef>
                <a:spcPct val="0"/>
              </a:spcBef>
              <a:buClrTx/>
              <a:buSzTx/>
              <a:buFontTx/>
            </a:pPr>
            <a:fld id="{9A0DB2DC-4C9A-4742-B13C-FB6460FD3503}" type="slidenum">
              <a:rPr lang="en-US" altLang="zh-CN" sz="1400">
                <a:latin typeface="Arial" panose="020B0604020202020204" pitchFamily="34" charset="0"/>
                <a:ea typeface="宋体" panose="02010600030101010101" pitchFamily="2" charset="-122"/>
              </a:rPr>
            </a:fld>
            <a:endParaRPr lang="en-US" altLang="zh-CN" sz="1400">
              <a:latin typeface="Arial" panose="020B0604020202020204" pitchFamily="34" charset="0"/>
              <a:ea typeface="宋体" panose="02010600030101010101" pitchFamily="2" charset="-122"/>
            </a:endParaRPr>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Garamond" pitchFamily="18" charset="0"/>
          <a:ea typeface="黑体" panose="02010609060101010101" pitchFamily="2" charset="-122"/>
        </a:defRPr>
      </a:lvl2pPr>
      <a:lvl3pPr algn="l" rtl="0" eaLnBrk="0" fontAlgn="base" hangingPunct="0">
        <a:spcBef>
          <a:spcPct val="0"/>
        </a:spcBef>
        <a:spcAft>
          <a:spcPct val="0"/>
        </a:spcAft>
        <a:defRPr sz="3600" b="1">
          <a:solidFill>
            <a:schemeClr val="tx2"/>
          </a:solidFill>
          <a:latin typeface="Garamond" pitchFamily="18" charset="0"/>
          <a:ea typeface="黑体" panose="02010609060101010101" pitchFamily="2" charset="-122"/>
        </a:defRPr>
      </a:lvl3pPr>
      <a:lvl4pPr algn="l" rtl="0" eaLnBrk="0" fontAlgn="base" hangingPunct="0">
        <a:spcBef>
          <a:spcPct val="0"/>
        </a:spcBef>
        <a:spcAft>
          <a:spcPct val="0"/>
        </a:spcAft>
        <a:defRPr sz="3600" b="1">
          <a:solidFill>
            <a:schemeClr val="tx2"/>
          </a:solidFill>
          <a:latin typeface="Garamond" pitchFamily="18" charset="0"/>
          <a:ea typeface="黑体" panose="02010609060101010101" pitchFamily="2" charset="-122"/>
        </a:defRPr>
      </a:lvl4pPr>
      <a:lvl5pPr algn="l" rtl="0" eaLnBrk="0" fontAlgn="base" hangingPunct="0">
        <a:spcBef>
          <a:spcPct val="0"/>
        </a:spcBef>
        <a:spcAft>
          <a:spcPct val="0"/>
        </a:spcAft>
        <a:defRPr sz="3600" b="1">
          <a:solidFill>
            <a:schemeClr val="tx2"/>
          </a:solidFill>
          <a:latin typeface="Garamond" pitchFamily="18" charset="0"/>
          <a:ea typeface="黑体" panose="02010609060101010101" pitchFamily="2" charset="-122"/>
        </a:defRPr>
      </a:lvl5pPr>
      <a:lvl6pPr marL="457200" algn="l" rtl="0" eaLnBrk="0" fontAlgn="base" hangingPunct="0">
        <a:spcBef>
          <a:spcPct val="0"/>
        </a:spcBef>
        <a:spcAft>
          <a:spcPct val="0"/>
        </a:spcAft>
        <a:defRPr sz="3600" b="1">
          <a:solidFill>
            <a:schemeClr val="tx2"/>
          </a:solidFill>
          <a:latin typeface="Garamond" pitchFamily="18" charset="0"/>
          <a:ea typeface="黑体" panose="02010609060101010101" pitchFamily="2" charset="-122"/>
        </a:defRPr>
      </a:lvl6pPr>
      <a:lvl7pPr marL="914400" algn="l" rtl="0" eaLnBrk="0" fontAlgn="base" hangingPunct="0">
        <a:spcBef>
          <a:spcPct val="0"/>
        </a:spcBef>
        <a:spcAft>
          <a:spcPct val="0"/>
        </a:spcAft>
        <a:defRPr sz="3600" b="1">
          <a:solidFill>
            <a:schemeClr val="tx2"/>
          </a:solidFill>
          <a:latin typeface="Garamond" pitchFamily="18" charset="0"/>
          <a:ea typeface="黑体" panose="02010609060101010101" pitchFamily="2" charset="-122"/>
        </a:defRPr>
      </a:lvl7pPr>
      <a:lvl8pPr marL="1371600" algn="l" rtl="0" eaLnBrk="0" fontAlgn="base" hangingPunct="0">
        <a:spcBef>
          <a:spcPct val="0"/>
        </a:spcBef>
        <a:spcAft>
          <a:spcPct val="0"/>
        </a:spcAft>
        <a:defRPr sz="3600" b="1">
          <a:solidFill>
            <a:schemeClr val="tx2"/>
          </a:solidFill>
          <a:latin typeface="Garamond" pitchFamily="18" charset="0"/>
          <a:ea typeface="黑体" panose="02010609060101010101" pitchFamily="2" charset="-122"/>
        </a:defRPr>
      </a:lvl8pPr>
      <a:lvl9pPr marL="1828800" algn="l" rtl="0" eaLnBrk="0" fontAlgn="base" hangingPunct="0">
        <a:spcBef>
          <a:spcPct val="0"/>
        </a:spcBef>
        <a:spcAft>
          <a:spcPct val="0"/>
        </a:spcAft>
        <a:defRPr sz="3600" b="1">
          <a:solidFill>
            <a:schemeClr val="tx2"/>
          </a:solidFill>
          <a:latin typeface="Garamond" pitchFamily="18" charset="0"/>
          <a:ea typeface="黑体" panose="02010609060101010101" pitchFamily="2" charset="-122"/>
        </a:defRPr>
      </a:lvl9pPr>
    </p:titleStyle>
    <p:bodyStyle>
      <a:lvl1pPr marL="342900" indent="-342900" algn="l" rtl="0" eaLnBrk="0" fontAlgn="base" hangingPunct="0">
        <a:lnSpc>
          <a:spcPct val="130000"/>
        </a:lnSpc>
        <a:spcBef>
          <a:spcPct val="20000"/>
        </a:spcBef>
        <a:spcAft>
          <a:spcPct val="0"/>
        </a:spcAft>
        <a:buClr>
          <a:schemeClr val="tx2"/>
        </a:buClr>
        <a:buSzPct val="120000"/>
        <a:buFont typeface="Wingdings" panose="05000000000000000000" pitchFamily="2" charset="2"/>
        <a:buChar char="l"/>
        <a:defRPr sz="2400" b="1">
          <a:solidFill>
            <a:schemeClr val="tx1"/>
          </a:solidFill>
          <a:latin typeface="+mn-lt"/>
          <a:ea typeface="+mn-ea"/>
          <a:cs typeface="+mn-cs"/>
        </a:defRPr>
      </a:lvl1pPr>
      <a:lvl2pPr marL="669925" indent="-325755" algn="l" rtl="0" eaLnBrk="0" fontAlgn="base" hangingPunct="0">
        <a:lnSpc>
          <a:spcPct val="130000"/>
        </a:lnSpc>
        <a:spcBef>
          <a:spcPct val="20000"/>
        </a:spcBef>
        <a:spcAft>
          <a:spcPct val="0"/>
        </a:spcAft>
        <a:buClr>
          <a:schemeClr val="accent2"/>
        </a:buClr>
        <a:buSzPct val="80000"/>
        <a:buFont typeface="Wingdings" panose="05000000000000000000" pitchFamily="2" charset="2"/>
        <a:buChar char="p"/>
        <a:defRPr sz="2200" b="1">
          <a:solidFill>
            <a:schemeClr val="tx1"/>
          </a:solidFill>
          <a:latin typeface="+mn-lt"/>
          <a:ea typeface="+mn-ea"/>
        </a:defRPr>
      </a:lvl2pPr>
      <a:lvl3pPr marL="1022350" indent="-351155" algn="l" rtl="0" eaLnBrk="0" fontAlgn="base" hangingPunct="0">
        <a:lnSpc>
          <a:spcPct val="130000"/>
        </a:lnSpc>
        <a:spcBef>
          <a:spcPct val="20000"/>
        </a:spcBef>
        <a:spcAft>
          <a:spcPct val="0"/>
        </a:spcAft>
        <a:buClr>
          <a:schemeClr val="accent1"/>
        </a:buClr>
        <a:buSzPct val="120000"/>
        <a:buFont typeface="Wingdings" panose="05000000000000000000" pitchFamily="2" charset="2"/>
        <a:buChar char="Ø"/>
        <a:defRPr sz="2200" b="1">
          <a:solidFill>
            <a:schemeClr val="tx1"/>
          </a:solidFill>
          <a:latin typeface="+mn-lt"/>
          <a:ea typeface="+mn-ea"/>
        </a:defRPr>
      </a:lvl3pPr>
      <a:lvl4pPr marL="1339850" indent="-316230" algn="l" rtl="0" eaLnBrk="0" fontAlgn="base" hangingPunct="0">
        <a:lnSpc>
          <a:spcPct val="130000"/>
        </a:lnSpc>
        <a:spcBef>
          <a:spcPct val="20000"/>
        </a:spcBef>
        <a:spcAft>
          <a:spcPct val="0"/>
        </a:spcAft>
        <a:buClr>
          <a:schemeClr val="accent2"/>
        </a:buClr>
        <a:buSzPct val="120000"/>
        <a:buFont typeface="Wingdings" panose="05000000000000000000" pitchFamily="2" charset="2"/>
        <a:buChar char="l"/>
        <a:defRPr sz="2000" b="1">
          <a:solidFill>
            <a:schemeClr val="tx1"/>
          </a:solidFill>
          <a:latin typeface="+mn-lt"/>
          <a:ea typeface="+mn-ea"/>
        </a:defRPr>
      </a:lvl4pPr>
      <a:lvl5pPr marL="1681480" indent="-339725" algn="l" rtl="0" eaLnBrk="0" fontAlgn="base" hangingPunct="0">
        <a:lnSpc>
          <a:spcPct val="130000"/>
        </a:lnSpc>
        <a:spcBef>
          <a:spcPct val="20000"/>
        </a:spcBef>
        <a:spcAft>
          <a:spcPct val="0"/>
        </a:spcAft>
        <a:buClr>
          <a:schemeClr val="accent1"/>
        </a:buClr>
        <a:buSzPct val="120000"/>
        <a:buFont typeface="Wingdings" panose="05000000000000000000" pitchFamily="2" charset="2"/>
        <a:buChar char="l"/>
        <a:defRPr sz="2000" b="1">
          <a:solidFill>
            <a:schemeClr val="tx1"/>
          </a:solidFill>
          <a:latin typeface="+mn-lt"/>
          <a:ea typeface="+mn-ea"/>
        </a:defRPr>
      </a:lvl5pPr>
      <a:lvl6pPr marL="2138680" indent="-339725" algn="l" rtl="0" eaLnBrk="0" fontAlgn="base" hangingPunct="0">
        <a:lnSpc>
          <a:spcPct val="130000"/>
        </a:lnSpc>
        <a:spcBef>
          <a:spcPct val="20000"/>
        </a:spcBef>
        <a:spcAft>
          <a:spcPct val="0"/>
        </a:spcAft>
        <a:buClr>
          <a:schemeClr val="accent1"/>
        </a:buClr>
        <a:buSzPct val="120000"/>
        <a:buFont typeface="Wingdings" panose="05000000000000000000" pitchFamily="2" charset="2"/>
        <a:buChar char="l"/>
        <a:defRPr sz="2000" b="1">
          <a:solidFill>
            <a:schemeClr val="tx1"/>
          </a:solidFill>
          <a:latin typeface="+mn-lt"/>
          <a:ea typeface="+mn-ea"/>
        </a:defRPr>
      </a:lvl6pPr>
      <a:lvl7pPr marL="2595880" indent="-339725" algn="l" rtl="0" eaLnBrk="0" fontAlgn="base" hangingPunct="0">
        <a:lnSpc>
          <a:spcPct val="130000"/>
        </a:lnSpc>
        <a:spcBef>
          <a:spcPct val="20000"/>
        </a:spcBef>
        <a:spcAft>
          <a:spcPct val="0"/>
        </a:spcAft>
        <a:buClr>
          <a:schemeClr val="accent1"/>
        </a:buClr>
        <a:buSzPct val="120000"/>
        <a:buFont typeface="Wingdings" panose="05000000000000000000" pitchFamily="2" charset="2"/>
        <a:buChar char="l"/>
        <a:defRPr sz="2000" b="1">
          <a:solidFill>
            <a:schemeClr val="tx1"/>
          </a:solidFill>
          <a:latin typeface="+mn-lt"/>
          <a:ea typeface="+mn-ea"/>
        </a:defRPr>
      </a:lvl7pPr>
      <a:lvl8pPr marL="3053080" indent="-339725" algn="l" rtl="0" eaLnBrk="0" fontAlgn="base" hangingPunct="0">
        <a:lnSpc>
          <a:spcPct val="130000"/>
        </a:lnSpc>
        <a:spcBef>
          <a:spcPct val="20000"/>
        </a:spcBef>
        <a:spcAft>
          <a:spcPct val="0"/>
        </a:spcAft>
        <a:buClr>
          <a:schemeClr val="accent1"/>
        </a:buClr>
        <a:buSzPct val="120000"/>
        <a:buFont typeface="Wingdings" panose="05000000000000000000" pitchFamily="2" charset="2"/>
        <a:buChar char="l"/>
        <a:defRPr sz="2000" b="1">
          <a:solidFill>
            <a:schemeClr val="tx1"/>
          </a:solidFill>
          <a:latin typeface="+mn-lt"/>
          <a:ea typeface="+mn-ea"/>
        </a:defRPr>
      </a:lvl8pPr>
      <a:lvl9pPr marL="3510280" indent="-339725" algn="l" rtl="0" eaLnBrk="0" fontAlgn="base" hangingPunct="0">
        <a:lnSpc>
          <a:spcPct val="130000"/>
        </a:lnSpc>
        <a:spcBef>
          <a:spcPct val="20000"/>
        </a:spcBef>
        <a:spcAft>
          <a:spcPct val="0"/>
        </a:spcAft>
        <a:buClr>
          <a:schemeClr val="accent1"/>
        </a:buClr>
        <a:buSzPct val="120000"/>
        <a:buFont typeface="Wingdings" panose="05000000000000000000" pitchFamily="2" charset="2"/>
        <a:buChar char="l"/>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1"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Line 8"/>
          <p:cNvSpPr>
            <a:spLocks noChangeShapeType="1"/>
          </p:cNvSpPr>
          <p:nvPr/>
        </p:nvSpPr>
        <p:spPr bwMode="auto">
          <a:xfrm>
            <a:off x="2195513" y="6092825"/>
            <a:ext cx="6511925"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148" name="Picture 4"/>
          <p:cNvPicPr>
            <a:picLocks noChangeAspect="1"/>
          </p:cNvPicPr>
          <p:nvPr/>
        </p:nvPicPr>
        <p:blipFill>
          <a:blip r:embed="rId12"/>
          <a:stretch>
            <a:fillRect/>
          </a:stretch>
        </p:blipFill>
        <p:spPr>
          <a:xfrm>
            <a:off x="7812088" y="188913"/>
            <a:ext cx="1008062" cy="719137"/>
          </a:xfrm>
          <a:prstGeom prst="rect">
            <a:avLst/>
          </a:prstGeom>
          <a:noFill/>
          <a:ln w="9525">
            <a:noFill/>
          </a:ln>
        </p:spPr>
      </p:pic>
      <p:pic>
        <p:nvPicPr>
          <p:cNvPr id="6149" name="Picture 5" descr="logo2"/>
          <p:cNvPicPr>
            <a:picLocks noChangeAspect="1"/>
          </p:cNvPicPr>
          <p:nvPr/>
        </p:nvPicPr>
        <p:blipFill>
          <a:blip r:embed="rId13"/>
          <a:stretch>
            <a:fillRect/>
          </a:stretch>
        </p:blipFill>
        <p:spPr>
          <a:xfrm>
            <a:off x="323850" y="188913"/>
            <a:ext cx="7416800" cy="908050"/>
          </a:xfrm>
          <a:prstGeom prst="rect">
            <a:avLst/>
          </a:prstGeom>
          <a:noFill/>
          <a:ln w="9525">
            <a:noFill/>
          </a:ln>
        </p:spPr>
      </p:pic>
      <p:sp>
        <p:nvSpPr>
          <p:cNvPr id="9222" name="灯片编号占位符 4"/>
          <p:cNvSpPr txBox="1">
            <a:spLocks noGrp="1"/>
          </p:cNvSpPr>
          <p:nvPr/>
        </p:nvSpPr>
        <p:spPr bwMode="auto">
          <a:xfrm>
            <a:off x="7092950" y="6237288"/>
            <a:ext cx="1570038" cy="457200"/>
          </a:xfrm>
          <a:prstGeom prst="rect">
            <a:avLst/>
          </a:prstGeom>
          <a:noFill/>
          <a:ln w="9525">
            <a:noFill/>
            <a:miter lim="800000"/>
          </a:ln>
        </p:spPr>
        <p:txBody>
          <a:bodyPr anchor="b"/>
          <a:p>
            <a:pPr lvl="0" algn="r" eaLnBrk="1" hangingPunct="1">
              <a:lnSpc>
                <a:spcPct val="100000"/>
              </a:lnSpc>
              <a:spcBef>
                <a:spcPct val="0"/>
              </a:spcBef>
              <a:buClrTx/>
              <a:buSzTx/>
              <a:buFontTx/>
            </a:pPr>
            <a:fld id="{9A0DB2DC-4C9A-4742-B13C-FB6460FD3503}" type="slidenum">
              <a:rPr lang="en-US" altLang="zh-CN" sz="1400">
                <a:latin typeface="Arial" panose="020B0604020202020204" pitchFamily="34" charset="0"/>
                <a:ea typeface="宋体" panose="02010600030101010101" pitchFamily="2" charset="-122"/>
              </a:rPr>
            </a:fld>
            <a:endParaRPr lang="en-US" altLang="zh-CN" sz="140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Garamond" pitchFamily="18" charset="0"/>
          <a:ea typeface="楷体_GB2312" pitchFamily="49" charset="-122"/>
        </a:defRPr>
      </a:lvl2pPr>
      <a:lvl3pPr algn="l" rtl="0" eaLnBrk="0" fontAlgn="base" hangingPunct="0">
        <a:spcBef>
          <a:spcPct val="0"/>
        </a:spcBef>
        <a:spcAft>
          <a:spcPct val="0"/>
        </a:spcAft>
        <a:defRPr sz="2800" b="1">
          <a:solidFill>
            <a:schemeClr val="tx2"/>
          </a:solidFill>
          <a:latin typeface="Garamond" pitchFamily="18" charset="0"/>
          <a:ea typeface="楷体_GB2312" pitchFamily="49" charset="-122"/>
        </a:defRPr>
      </a:lvl3pPr>
      <a:lvl4pPr algn="l" rtl="0" eaLnBrk="0" fontAlgn="base" hangingPunct="0">
        <a:spcBef>
          <a:spcPct val="0"/>
        </a:spcBef>
        <a:spcAft>
          <a:spcPct val="0"/>
        </a:spcAft>
        <a:defRPr sz="2800" b="1">
          <a:solidFill>
            <a:schemeClr val="tx2"/>
          </a:solidFill>
          <a:latin typeface="Garamond" pitchFamily="18" charset="0"/>
          <a:ea typeface="楷体_GB2312" pitchFamily="49" charset="-122"/>
        </a:defRPr>
      </a:lvl4pPr>
      <a:lvl5pPr algn="l" rtl="0" eaLnBrk="0" fontAlgn="base" hangingPunct="0">
        <a:spcBef>
          <a:spcPct val="0"/>
        </a:spcBef>
        <a:spcAft>
          <a:spcPct val="0"/>
        </a:spcAft>
        <a:defRPr sz="2800" b="1">
          <a:solidFill>
            <a:schemeClr val="tx2"/>
          </a:solidFill>
          <a:latin typeface="Garamond" pitchFamily="18" charset="0"/>
          <a:ea typeface="楷体_GB2312" pitchFamily="49" charset="-122"/>
        </a:defRPr>
      </a:lvl5pPr>
      <a:lvl6pPr marL="457200" algn="l" rtl="0" eaLnBrk="0" fontAlgn="base" hangingPunct="0">
        <a:spcBef>
          <a:spcPct val="0"/>
        </a:spcBef>
        <a:spcAft>
          <a:spcPct val="0"/>
        </a:spcAft>
        <a:defRPr sz="2800" b="1">
          <a:solidFill>
            <a:schemeClr val="tx2"/>
          </a:solidFill>
          <a:latin typeface="Garamond" pitchFamily="18" charset="0"/>
          <a:ea typeface="楷体_GB2312" pitchFamily="49" charset="-122"/>
        </a:defRPr>
      </a:lvl6pPr>
      <a:lvl7pPr marL="914400" algn="l" rtl="0" eaLnBrk="0" fontAlgn="base" hangingPunct="0">
        <a:spcBef>
          <a:spcPct val="0"/>
        </a:spcBef>
        <a:spcAft>
          <a:spcPct val="0"/>
        </a:spcAft>
        <a:defRPr sz="2800" b="1">
          <a:solidFill>
            <a:schemeClr val="tx2"/>
          </a:solidFill>
          <a:latin typeface="Garamond" pitchFamily="18" charset="0"/>
          <a:ea typeface="楷体_GB2312" pitchFamily="49" charset="-122"/>
        </a:defRPr>
      </a:lvl7pPr>
      <a:lvl8pPr marL="1371600" algn="l" rtl="0" eaLnBrk="0" fontAlgn="base" hangingPunct="0">
        <a:spcBef>
          <a:spcPct val="0"/>
        </a:spcBef>
        <a:spcAft>
          <a:spcPct val="0"/>
        </a:spcAft>
        <a:defRPr sz="2800" b="1">
          <a:solidFill>
            <a:schemeClr val="tx2"/>
          </a:solidFill>
          <a:latin typeface="Garamond" pitchFamily="18" charset="0"/>
          <a:ea typeface="楷体_GB2312" pitchFamily="49" charset="-122"/>
        </a:defRPr>
      </a:lvl8pPr>
      <a:lvl9pPr marL="1828800" algn="l" rtl="0" eaLnBrk="0" fontAlgn="base" hangingPunct="0">
        <a:spcBef>
          <a:spcPct val="0"/>
        </a:spcBef>
        <a:spcAft>
          <a:spcPct val="0"/>
        </a:spcAft>
        <a:defRPr sz="2800" b="1">
          <a:solidFill>
            <a:schemeClr val="tx2"/>
          </a:solidFill>
          <a:latin typeface="Garamond" pitchFamily="18" charset="0"/>
          <a:ea typeface="楷体_GB2312" pitchFamily="49"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b="1">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200" b="1">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b="1">
          <a:solidFill>
            <a:schemeClr val="tx1"/>
          </a:solidFill>
          <a:latin typeface="+mn-lt"/>
          <a:ea typeface="+mn-ea"/>
        </a:defRPr>
      </a:lvl3pPr>
      <a:lvl4pPr marL="1339850" indent="-316230" algn="l" rtl="0" eaLnBrk="0" fontAlgn="base" hangingPunct="0">
        <a:spcBef>
          <a:spcPct val="20000"/>
        </a:spcBef>
        <a:spcAft>
          <a:spcPct val="0"/>
        </a:spcAft>
        <a:buClr>
          <a:schemeClr val="accent2"/>
        </a:buClr>
        <a:buSzPct val="70000"/>
        <a:buFont typeface="Wingdings" panose="05000000000000000000" pitchFamily="2" charset="2"/>
        <a:buChar char="q"/>
        <a:defRPr sz="2000" b="1">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mn-lt"/>
          <a:ea typeface="+mn-ea"/>
        </a:defRPr>
      </a:lvl5pPr>
      <a:lvl6pPr marL="21386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mn-lt"/>
          <a:ea typeface="+mn-ea"/>
        </a:defRPr>
      </a:lvl6pPr>
      <a:lvl7pPr marL="25958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mn-lt"/>
          <a:ea typeface="+mn-ea"/>
        </a:defRPr>
      </a:lvl7pPr>
      <a:lvl8pPr marL="30530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mn-lt"/>
          <a:ea typeface="+mn-ea"/>
        </a:defRPr>
      </a:lvl8pPr>
      <a:lvl9pPr marL="35102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1.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hyperlink" Target="..\&#30005;&#23376;&#25945;&#26448;\dianzjc\wangye\3z\3z\3_30.sw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tags" Target="../tags/tag15.xml"/><Relationship Id="rId2" Type="http://schemas.openxmlformats.org/officeDocument/2006/relationships/image" Target="../media/image33.png"/><Relationship Id="rId1"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0.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36.jpeg"/><Relationship Id="rId4" Type="http://schemas.openxmlformats.org/officeDocument/2006/relationships/tags" Target="../tags/tag18.xml"/><Relationship Id="rId3" Type="http://schemas.openxmlformats.org/officeDocument/2006/relationships/image" Target="../media/image35.jpeg"/><Relationship Id="rId2" Type="http://schemas.openxmlformats.org/officeDocument/2006/relationships/tags" Target="../tags/tag17.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2"/>
          <p:cNvSpPr txBox="1"/>
          <p:nvPr/>
        </p:nvSpPr>
        <p:spPr>
          <a:xfrm>
            <a:off x="3124200" y="4343400"/>
            <a:ext cx="5105400" cy="914400"/>
          </a:xfrm>
          <a:prstGeom prst="rect">
            <a:avLst/>
          </a:prstGeom>
          <a:noFill/>
          <a:ln w="9525">
            <a:noFill/>
          </a:ln>
        </p:spPr>
        <p:txBody>
          <a:bodyPr>
            <a:spAutoFit/>
          </a:bodyPr>
          <a:p>
            <a:pPr algn="ctr" eaLnBrk="1" hangingPunct="1">
              <a:lnSpc>
                <a:spcPct val="100000"/>
              </a:lnSpc>
              <a:spcBef>
                <a:spcPct val="50000"/>
              </a:spcBef>
              <a:buClrTx/>
              <a:buSzTx/>
              <a:buFontTx/>
            </a:pPr>
            <a:r>
              <a:rPr lang="zh-CN" altLang="en-US" sz="5400" b="1" dirty="0">
                <a:solidFill>
                  <a:srgbClr val="000099"/>
                </a:solidFill>
                <a:latin typeface="Verdana" panose="020B0604030504040204" pitchFamily="34" charset="0"/>
                <a:ea typeface="黑体" panose="02010609060101010101" pitchFamily="2" charset="-122"/>
              </a:rPr>
              <a:t>蒸汽发生器</a:t>
            </a:r>
            <a:endParaRPr lang="zh-CN" altLang="en-US" sz="5400" b="1" dirty="0">
              <a:solidFill>
                <a:srgbClr val="000099"/>
              </a:solidFill>
              <a:latin typeface="Verdana" panose="020B0604030504040204" pitchFamily="34" charset="0"/>
              <a:ea typeface="黑体" panose="02010609060101010101" pitchFamily="2" charset="-122"/>
            </a:endParaRPr>
          </a:p>
        </p:txBody>
      </p:sp>
      <p:pic>
        <p:nvPicPr>
          <p:cNvPr id="7171" name="Picture 4" descr="j0195384"/>
          <p:cNvPicPr>
            <a:picLocks noChangeAspect="1"/>
          </p:cNvPicPr>
          <p:nvPr/>
        </p:nvPicPr>
        <p:blipFill>
          <a:blip r:embed="rId1"/>
          <a:stretch>
            <a:fillRect/>
          </a:stretch>
        </p:blipFill>
        <p:spPr>
          <a:xfrm>
            <a:off x="762000" y="4267200"/>
            <a:ext cx="1795463" cy="1833563"/>
          </a:xfrm>
          <a:prstGeom prst="rect">
            <a:avLst/>
          </a:prstGeom>
          <a:noFill/>
          <a:ln w="9525">
            <a:noFill/>
          </a:ln>
        </p:spPr>
      </p:pic>
      <p:sp>
        <p:nvSpPr>
          <p:cNvPr id="7174" name="Text Box 2"/>
          <p:cNvSpPr txBox="1"/>
          <p:nvPr/>
        </p:nvSpPr>
        <p:spPr>
          <a:xfrm>
            <a:off x="609600" y="1905000"/>
            <a:ext cx="7993063" cy="1646238"/>
          </a:xfrm>
          <a:prstGeom prst="rect">
            <a:avLst/>
          </a:prstGeom>
          <a:noFill/>
          <a:ln w="9525">
            <a:noFill/>
          </a:ln>
        </p:spPr>
        <p:txBody>
          <a:bodyPr>
            <a:spAutoFit/>
          </a:bodyPr>
          <a:p>
            <a:pPr algn="ctr" eaLnBrk="1" hangingPunct="1">
              <a:lnSpc>
                <a:spcPct val="100000"/>
              </a:lnSpc>
              <a:spcBef>
                <a:spcPct val="50000"/>
              </a:spcBef>
              <a:buClrTx/>
              <a:buSzTx/>
              <a:buFontTx/>
            </a:pPr>
            <a:r>
              <a:rPr lang="zh-CN" altLang="en-US" sz="5400" b="1" dirty="0">
                <a:latin typeface="Verdana" panose="020B0604030504040204" pitchFamily="34" charset="0"/>
                <a:ea typeface="黑体" panose="02010609060101010101" pitchFamily="2" charset="-122"/>
              </a:rPr>
              <a:t>核电厂系统与设备</a:t>
            </a:r>
            <a:endParaRPr lang="zh-CN" altLang="en-US" sz="5400" b="1" dirty="0">
              <a:latin typeface="Times New Roman" panose="02020603050405020304" pitchFamily="18" charset="0"/>
              <a:ea typeface="黑体" panose="02010609060101010101" pitchFamily="2" charset="-122"/>
            </a:endParaRPr>
          </a:p>
          <a:p>
            <a:pPr algn="ctr" eaLnBrk="1" hangingPunct="1">
              <a:lnSpc>
                <a:spcPct val="100000"/>
              </a:lnSpc>
              <a:spcBef>
                <a:spcPct val="50000"/>
              </a:spcBef>
              <a:buClrTx/>
              <a:buSzTx/>
              <a:buFontTx/>
            </a:pPr>
            <a:r>
              <a:rPr lang="en-US" altLang="zh-CN" sz="3200" b="1">
                <a:solidFill>
                  <a:schemeClr val="tx2"/>
                </a:solidFill>
                <a:latin typeface="Times New Roman" panose="02020603050405020304" pitchFamily="18" charset="0"/>
                <a:ea typeface="宋体" panose="02010600030101010101" pitchFamily="2" charset="-122"/>
              </a:rPr>
              <a:t>Nuclear Power Plant System and Equipment</a:t>
            </a:r>
            <a:endParaRPr lang="en-US" altLang="zh-CN" sz="3200" b="1">
              <a:solidFill>
                <a:schemeClr val="tx2"/>
              </a:solidFill>
              <a:latin typeface="Times New Roman" panose="02020603050405020304" pitchFamily="18" charset="0"/>
              <a:ea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6689725" y="3789680"/>
            <a:ext cx="1773555"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6306664" y="542577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50" b="1">
                <a:solidFill>
                  <a:schemeClr val="dk1">
                    <a:lumMod val="85000"/>
                    <a:lumOff val="15000"/>
                  </a:schemeClr>
                </a:solidFill>
              </a:rPr>
              <a:t>全面</a:t>
            </a:r>
            <a:endParaRPr lang="zh-CN" altLang="en-US" sz="1650" b="1">
              <a:solidFill>
                <a:schemeClr val="dk1">
                  <a:lumMod val="85000"/>
                  <a:lumOff val="15000"/>
                </a:schemeClr>
              </a:solidFill>
            </a:endParaRPr>
          </a:p>
        </p:txBody>
      </p:sp>
      <p:sp>
        <p:nvSpPr>
          <p:cNvPr id="9" name="椭圆 8"/>
          <p:cNvSpPr/>
          <p:nvPr>
            <p:custDataLst>
              <p:tags r:id="rId4"/>
            </p:custDataLst>
          </p:nvPr>
        </p:nvSpPr>
        <p:spPr>
          <a:xfrm>
            <a:off x="7239000" y="542623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50" b="1">
                <a:solidFill>
                  <a:schemeClr val="dk1">
                    <a:lumMod val="85000"/>
                    <a:lumOff val="15000"/>
                  </a:schemeClr>
                </a:solidFill>
              </a:rPr>
              <a:t>专业</a:t>
            </a:r>
            <a:endParaRPr lang="zh-CN" altLang="en-US" sz="1650" b="1">
              <a:solidFill>
                <a:schemeClr val="dk1">
                  <a:lumMod val="85000"/>
                  <a:lumOff val="15000"/>
                </a:schemeClr>
              </a:solidFill>
            </a:endParaRPr>
          </a:p>
        </p:txBody>
      </p:sp>
      <p:sp>
        <p:nvSpPr>
          <p:cNvPr id="10" name="椭圆 9"/>
          <p:cNvSpPr/>
          <p:nvPr>
            <p:custDataLst>
              <p:tags r:id="rId5"/>
            </p:custDataLst>
          </p:nvPr>
        </p:nvSpPr>
        <p:spPr>
          <a:xfrm>
            <a:off x="8171336" y="542577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50" b="1">
                <a:solidFill>
                  <a:schemeClr val="dk1">
                    <a:lumMod val="85000"/>
                    <a:lumOff val="15000"/>
                  </a:schemeClr>
                </a:solidFill>
              </a:rPr>
              <a:t>实用</a:t>
            </a:r>
            <a:endParaRPr lang="zh-CN" altLang="en-US" sz="1650" b="1">
              <a:solidFill>
                <a:schemeClr val="dk1">
                  <a:lumMod val="85000"/>
                  <a:lumOff val="1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ln/>
        </p:spPr>
        <p:txBody>
          <a:bodyPr vert="horz" wrap="square" lIns="91440" tIns="45720" rIns="91440" bIns="45720" anchor="t" anchorCtr="0"/>
          <a:p>
            <a:r>
              <a:rPr lang="zh-CN" altLang="en-US" dirty="0"/>
              <a:t>自然循环蒸汽发生器</a:t>
            </a:r>
            <a:endParaRPr lang="zh-CN" altLang="zh-CN" dirty="0"/>
          </a:p>
        </p:txBody>
      </p:sp>
      <p:sp>
        <p:nvSpPr>
          <p:cNvPr id="15363" name="Rectangle 6"/>
          <p:cNvSpPr/>
          <p:nvPr/>
        </p:nvSpPr>
        <p:spPr>
          <a:xfrm>
            <a:off x="381000" y="1143000"/>
            <a:ext cx="5105400" cy="609600"/>
          </a:xfrm>
          <a:prstGeom prst="rect">
            <a:avLst/>
          </a:prstGeom>
          <a:noFill/>
          <a:ln w="9525">
            <a:noFill/>
          </a:ln>
          <a:effectLst>
            <a:prstShdw prst="shdw17" dist="17961" dir="2699999">
              <a:srgbClr val="999999"/>
            </a:prstShdw>
          </a:effectLst>
        </p:spPr>
        <p:txBody>
          <a:bodyPr wrap="none" anchor="ctr" anchorCtr="0"/>
          <a:p>
            <a:endParaRPr lang="zh-CN" altLang="en-US" dirty="0">
              <a:latin typeface="Times New Roman" panose="02020603050405020304" pitchFamily="18" charset="0"/>
            </a:endParaRPr>
          </a:p>
        </p:txBody>
      </p:sp>
      <p:pic>
        <p:nvPicPr>
          <p:cNvPr id="15364" name="Picture 7"/>
          <p:cNvPicPr>
            <a:picLocks noChangeAspect="1"/>
          </p:cNvPicPr>
          <p:nvPr/>
        </p:nvPicPr>
        <p:blipFill>
          <a:blip r:embed="rId1"/>
          <a:stretch>
            <a:fillRect/>
          </a:stretch>
        </p:blipFill>
        <p:spPr>
          <a:xfrm>
            <a:off x="533400" y="1371600"/>
            <a:ext cx="8077200" cy="46069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标题 96257"/>
          <p:cNvSpPr>
            <a:spLocks noGrp="1"/>
          </p:cNvSpPr>
          <p:nvPr>
            <p:ph type="title"/>
          </p:nvPr>
        </p:nvSpPr>
        <p:spPr>
          <a:ln/>
        </p:spPr>
        <p:txBody>
          <a:bodyPr/>
          <a:p>
            <a:pPr algn="ctr"/>
            <a:r>
              <a:rPr lang="zh-CN" altLang="en-US" dirty="0">
                <a:effectLst>
                  <a:outerShdw blurRad="38100" dist="38100" dir="2700000">
                    <a:srgbClr val="C0C0C0"/>
                  </a:outerShdw>
                </a:effectLst>
              </a:rPr>
              <a:t>循环倍率</a:t>
            </a:r>
            <a:endParaRPr lang="zh-CN" altLang="en-US" dirty="0">
              <a:effectLst>
                <a:outerShdw blurRad="38100" dist="38100" dir="2700000">
                  <a:srgbClr val="C0C0C0"/>
                </a:outerShdw>
              </a:effectLst>
            </a:endParaRPr>
          </a:p>
        </p:txBody>
      </p:sp>
      <p:sp>
        <p:nvSpPr>
          <p:cNvPr id="96259" name="文本占位符 96258"/>
          <p:cNvSpPr>
            <a:spLocks noGrp="1"/>
          </p:cNvSpPr>
          <p:nvPr>
            <p:ph type="body" idx="1"/>
          </p:nvPr>
        </p:nvSpPr>
        <p:spPr>
          <a:xfrm>
            <a:off x="457200" y="1295400"/>
            <a:ext cx="8229600" cy="5078413"/>
          </a:xfrm>
          <a:ln/>
        </p:spPr>
        <p:txBody>
          <a:bodyPr/>
          <a:p>
            <a:r>
              <a:rPr lang="zh-CN" altLang="en-US" sz="2800" dirty="0">
                <a:solidFill>
                  <a:srgbClr val="FF0000"/>
                </a:solidFill>
                <a:effectLst>
                  <a:outerShdw blurRad="38100" dist="38100" dir="2700000">
                    <a:srgbClr val="C0C0C0"/>
                  </a:outerShdw>
                </a:effectLst>
              </a:rPr>
              <a:t>定义：</a:t>
            </a:r>
            <a:r>
              <a:rPr lang="zh-CN" altLang="en-US" sz="2800" dirty="0">
                <a:effectLst>
                  <a:outerShdw blurRad="38100" dist="38100" dir="2700000">
                    <a:srgbClr val="C0C0C0"/>
                  </a:outerShdw>
                </a:effectLst>
              </a:rPr>
              <a:t>在两相流中</a:t>
            </a:r>
            <a:r>
              <a:rPr lang="en-US" altLang="zh-CN" sz="2800">
                <a:effectLst>
                  <a:outerShdw blurRad="38100" dist="38100" dir="2700000">
                    <a:srgbClr val="C0C0C0"/>
                  </a:outerShdw>
                </a:effectLst>
              </a:rPr>
              <a:t>,</a:t>
            </a:r>
            <a:r>
              <a:rPr lang="zh-CN" altLang="en-US" sz="2800" dirty="0">
                <a:effectLst>
                  <a:outerShdw blurRad="38100" dist="38100" dir="2700000">
                    <a:srgbClr val="C0C0C0"/>
                  </a:outerShdw>
                </a:effectLst>
              </a:rPr>
              <a:t>循环倍率是指两相介质的总质量与气相介质质量之比</a:t>
            </a:r>
            <a:endParaRPr lang="en-US" altLang="zh-CN" sz="2800">
              <a:effectLst>
                <a:outerShdw blurRad="38100" dist="38100" dir="2700000">
                  <a:srgbClr val="C0C0C0"/>
                </a:outerShdw>
              </a:effectLst>
            </a:endParaRPr>
          </a:p>
          <a:p>
            <a:r>
              <a:rPr lang="zh-CN" altLang="en-US" sz="2800" dirty="0">
                <a:effectLst>
                  <a:outerShdw blurRad="38100" dist="38100" dir="2700000">
                    <a:srgbClr val="C0C0C0"/>
                  </a:outerShdw>
                </a:effectLst>
              </a:rPr>
              <a:t>在自然循环蒸汽发生器中指二次侧水需要经过几次循环流动才能完全变为</a:t>
            </a:r>
            <a:r>
              <a:rPr lang="zh-CN" altLang="en-US" sz="2800" dirty="0">
                <a:solidFill>
                  <a:srgbClr val="FF0000"/>
                </a:solidFill>
                <a:effectLst>
                  <a:outerShdw blurRad="38100" dist="38100" dir="2700000">
                    <a:srgbClr val="C0C0C0"/>
                  </a:outerShdw>
                </a:effectLst>
              </a:rPr>
              <a:t>干饱和蒸汽</a:t>
            </a:r>
            <a:r>
              <a:rPr lang="en-US" altLang="zh-CN" sz="2800">
                <a:effectLst>
                  <a:outerShdw blurRad="38100" dist="38100" dir="2700000">
                    <a:srgbClr val="C0C0C0"/>
                  </a:outerShdw>
                </a:effectLst>
              </a:rPr>
              <a:t>.</a:t>
            </a:r>
            <a:endParaRPr lang="en-US" altLang="zh-CN" sz="2800">
              <a:effectLst>
                <a:outerShdw blurRad="38100" dist="38100" dir="2700000">
                  <a:srgbClr val="C0C0C0"/>
                </a:outerShdw>
              </a:effectLst>
            </a:endParaRPr>
          </a:p>
          <a:p>
            <a:r>
              <a:rPr lang="zh-CN" altLang="en-US" sz="2800" dirty="0">
                <a:effectLst>
                  <a:outerShdw blurRad="38100" dist="38100" dir="2700000">
                    <a:srgbClr val="C0C0C0"/>
                  </a:outerShdw>
                </a:effectLst>
              </a:rPr>
              <a:t>通常情况下循环倍率大于</a:t>
            </a:r>
            <a:r>
              <a:rPr lang="en-US" altLang="zh-CN" sz="2800">
                <a:effectLst>
                  <a:outerShdw blurRad="38100" dist="38100" dir="2700000">
                    <a:srgbClr val="C0C0C0"/>
                  </a:outerShdw>
                </a:effectLst>
              </a:rPr>
              <a:t>1</a:t>
            </a:r>
            <a:endParaRPr lang="zh-CN" altLang="en-US" sz="2800" dirty="0">
              <a:effectLst>
                <a:outerShdw blurRad="38100" dist="38100" dir="2700000">
                  <a:srgbClr val="C0C0C0"/>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p:nvPr/>
        </p:nvSpPr>
        <p:spPr>
          <a:xfrm>
            <a:off x="381000" y="1981200"/>
            <a:ext cx="7935913" cy="3508375"/>
          </a:xfrm>
          <a:prstGeom prst="rect">
            <a:avLst/>
          </a:prstGeom>
          <a:noFill/>
          <a:ln w="9525">
            <a:noFill/>
          </a:ln>
        </p:spPr>
        <p:txBody>
          <a:bodyPr>
            <a:spAutoFit/>
          </a:bodyPr>
          <a:p>
            <a:pPr marL="457200" indent="-457200" defTabSz="914400" eaLnBrk="1" hangingPunct="1">
              <a:lnSpc>
                <a:spcPct val="100000"/>
              </a:lnSpc>
              <a:spcBef>
                <a:spcPct val="0"/>
              </a:spcBef>
              <a:buClr>
                <a:schemeClr val="hlink"/>
              </a:buClr>
              <a:buSzTx/>
              <a:tabLst>
                <a:tab pos="3514725" algn="l"/>
              </a:tabLst>
            </a:pPr>
            <a:endParaRPr lang="en-US" altLang="zh-CN" sz="2800">
              <a:latin typeface="Tahoma" panose="020B0604030504040204" pitchFamily="34" charset="0"/>
              <a:ea typeface="宋体" panose="02010600030101010101" pitchFamily="2" charset="-122"/>
            </a:endParaRPr>
          </a:p>
          <a:p>
            <a:pPr marL="457200" indent="-457200" defTabSz="914400" eaLnBrk="1" hangingPunct="1">
              <a:lnSpc>
                <a:spcPct val="100000"/>
              </a:lnSpc>
              <a:spcBef>
                <a:spcPct val="0"/>
              </a:spcBef>
              <a:buClr>
                <a:schemeClr val="hlink"/>
              </a:buClr>
              <a:buSzTx/>
              <a:buFont typeface="Wingdings" panose="05000000000000000000" pitchFamily="2" charset="2"/>
              <a:buChar char="l"/>
              <a:tabLst>
                <a:tab pos="3514725" algn="l"/>
              </a:tabLst>
            </a:pPr>
            <a:r>
              <a:rPr lang="zh-CN" altLang="en-US" sz="2800" b="1" u="sng" dirty="0">
                <a:solidFill>
                  <a:srgbClr val="FF0000"/>
                </a:solidFill>
                <a:latin typeface="宋体" panose="02010600030101010101" pitchFamily="2" charset="-122"/>
                <a:ea typeface="宋体" panose="02010600030101010101" pitchFamily="2" charset="-122"/>
              </a:rPr>
              <a:t>定义</a:t>
            </a:r>
            <a:r>
              <a:rPr lang="zh-CN" altLang="en-US" sz="2800" b="1" dirty="0">
                <a:solidFill>
                  <a:schemeClr val="folHlink"/>
                </a:solidFill>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在蒸汽发生器中</a:t>
            </a:r>
            <a:r>
              <a:rPr lang="en-US" altLang="zh-CN" sz="2800" b="1">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如果水和汽水混合物的循环</a:t>
            </a:r>
            <a:r>
              <a:rPr lang="zh-CN" altLang="en-US" sz="2800" b="1" dirty="0">
                <a:solidFill>
                  <a:srgbClr val="FF0000"/>
                </a:solidFill>
                <a:latin typeface="宋体" panose="02010600030101010101" pitchFamily="2" charset="-122"/>
                <a:ea typeface="宋体" panose="02010600030101010101" pitchFamily="2" charset="-122"/>
              </a:rPr>
              <a:t>不需要外加能量</a:t>
            </a:r>
            <a:r>
              <a:rPr lang="zh-CN" altLang="en-US" sz="2800" b="1" dirty="0">
                <a:latin typeface="宋体" panose="02010600030101010101" pitchFamily="2" charset="-122"/>
                <a:ea typeface="宋体" panose="02010600030101010101" pitchFamily="2" charset="-122"/>
              </a:rPr>
              <a:t>，而是依靠水和汽水混合物的</a:t>
            </a:r>
            <a:r>
              <a:rPr lang="zh-CN" altLang="en-US" sz="2800" b="1" dirty="0">
                <a:solidFill>
                  <a:srgbClr val="FF0000"/>
                </a:solidFill>
                <a:latin typeface="宋体" panose="02010600030101010101" pitchFamily="2" charset="-122"/>
                <a:ea typeface="宋体" panose="02010600030101010101" pitchFamily="2" charset="-122"/>
              </a:rPr>
              <a:t>密度差</a:t>
            </a:r>
            <a:r>
              <a:rPr lang="zh-CN" altLang="en-US" sz="2800" b="1" dirty="0">
                <a:latin typeface="宋体" panose="02010600030101010101" pitchFamily="2" charset="-122"/>
                <a:ea typeface="宋体" panose="02010600030101010101" pitchFamily="2" charset="-122"/>
              </a:rPr>
              <a:t>进行水循环，则称其为</a:t>
            </a:r>
            <a:r>
              <a:rPr lang="zh-CN" altLang="en-US" sz="2800" b="1" dirty="0">
                <a:solidFill>
                  <a:srgbClr val="000099"/>
                </a:solidFill>
                <a:latin typeface="宋体" panose="02010600030101010101" pitchFamily="2" charset="-122"/>
                <a:ea typeface="宋体" panose="02010600030101010101" pitchFamily="2" charset="-122"/>
              </a:rPr>
              <a:t>自然循环蒸汽发生器</a:t>
            </a:r>
            <a:r>
              <a:rPr lang="zh-CN" altLang="en-US" sz="2800" b="1" dirty="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endParaRPr>
          </a:p>
          <a:p>
            <a:pPr marL="457200" indent="-457200" defTabSz="914400" eaLnBrk="1" hangingPunct="1">
              <a:lnSpc>
                <a:spcPct val="100000"/>
              </a:lnSpc>
              <a:spcBef>
                <a:spcPct val="0"/>
              </a:spcBef>
              <a:buClr>
                <a:schemeClr val="hlink"/>
              </a:buClr>
              <a:buSzTx/>
              <a:buFont typeface="Wingdings" panose="05000000000000000000" pitchFamily="2" charset="2"/>
              <a:buChar char="l"/>
              <a:tabLst>
                <a:tab pos="3514725" algn="l"/>
              </a:tabLst>
            </a:pPr>
            <a:endParaRPr lang="zh-CN" altLang="en-US" sz="2800" b="1" dirty="0">
              <a:latin typeface="宋体" panose="02010600030101010101" pitchFamily="2" charset="-122"/>
              <a:ea typeface="宋体" panose="02010600030101010101" pitchFamily="2" charset="-122"/>
            </a:endParaRPr>
          </a:p>
          <a:p>
            <a:pPr marL="457200" indent="-457200" defTabSz="914400" eaLnBrk="1" hangingPunct="1">
              <a:lnSpc>
                <a:spcPct val="100000"/>
              </a:lnSpc>
              <a:spcBef>
                <a:spcPct val="0"/>
              </a:spcBef>
              <a:buClr>
                <a:schemeClr val="hlink"/>
              </a:buClr>
              <a:buSzTx/>
              <a:buFont typeface="Wingdings" panose="05000000000000000000" pitchFamily="2" charset="2"/>
              <a:buChar char="ü"/>
              <a:tabLst>
                <a:tab pos="3514725" algn="l"/>
              </a:tabLst>
            </a:pPr>
            <a:r>
              <a:rPr lang="zh-CN" altLang="en-US" sz="2800" b="1" dirty="0">
                <a:latin typeface="宋体" panose="02010600030101010101" pitchFamily="2" charset="-122"/>
                <a:ea typeface="宋体" panose="02010600030101010101" pitchFamily="2" charset="-122"/>
              </a:rPr>
              <a:t>自然循环蒸汽发生器又可分为</a:t>
            </a:r>
            <a:r>
              <a:rPr lang="zh-CN" altLang="en-US" sz="2800" b="1" u="sng" dirty="0">
                <a:solidFill>
                  <a:srgbClr val="FF0000"/>
                </a:solidFill>
                <a:latin typeface="宋体" panose="02010600030101010101" pitchFamily="2" charset="-122"/>
                <a:ea typeface="宋体" panose="02010600030101010101" pitchFamily="2" charset="-122"/>
              </a:rPr>
              <a:t>立式自然</a:t>
            </a:r>
            <a:r>
              <a:rPr lang="zh-CN" altLang="en-US" sz="2800" b="1" u="sng" dirty="0">
                <a:solidFill>
                  <a:srgbClr val="FF0000"/>
                </a:solidFill>
                <a:latin typeface="Tahoma" panose="020B0604030504040204" pitchFamily="34" charset="0"/>
                <a:ea typeface="宋体" panose="02010600030101010101" pitchFamily="2" charset="-122"/>
              </a:rPr>
              <a:t>循环蒸汽发生器</a:t>
            </a:r>
            <a:r>
              <a:rPr lang="zh-CN" altLang="en-US" sz="2800" b="1" dirty="0">
                <a:latin typeface="宋体" panose="02010600030101010101" pitchFamily="2" charset="-122"/>
                <a:ea typeface="宋体" panose="02010600030101010101" pitchFamily="2" charset="-122"/>
              </a:rPr>
              <a:t>和</a:t>
            </a:r>
            <a:r>
              <a:rPr lang="zh-CN" altLang="en-US" sz="2800" b="1" u="sng" dirty="0">
                <a:solidFill>
                  <a:srgbClr val="FF0000"/>
                </a:solidFill>
                <a:latin typeface="Tahoma" panose="020B0604030504040204" pitchFamily="34" charset="0"/>
                <a:ea typeface="宋体" panose="02010600030101010101" pitchFamily="2" charset="-122"/>
              </a:rPr>
              <a:t>卧式自然循环蒸汽发生器</a:t>
            </a:r>
            <a:r>
              <a:rPr lang="zh-CN" altLang="en-US" sz="2800" b="1" dirty="0">
                <a:solidFill>
                  <a:schemeClr val="hlink"/>
                </a:solidFill>
                <a:latin typeface="Times New Roman" panose="02020603050405020304" pitchFamily="18" charset="0"/>
                <a:ea typeface="宋体" panose="02010600030101010101" pitchFamily="2" charset="-122"/>
              </a:rPr>
              <a:t>。</a:t>
            </a:r>
            <a:endParaRPr lang="zh-CN" altLang="en-US" sz="2800" b="1" dirty="0">
              <a:solidFill>
                <a:schemeClr val="hlink"/>
              </a:solidFill>
              <a:latin typeface="Times New Roman" panose="02020603050405020304" pitchFamily="18" charset="0"/>
              <a:ea typeface="宋体" panose="02010600030101010101" pitchFamily="2" charset="-122"/>
            </a:endParaRPr>
          </a:p>
        </p:txBody>
      </p:sp>
      <p:sp>
        <p:nvSpPr>
          <p:cNvPr id="344067" name="Rectangle 3"/>
          <p:cNvSpPr>
            <a:spLocks noChangeArrowheads="1"/>
          </p:cNvSpPr>
          <p:nvPr/>
        </p:nvSpPr>
        <p:spPr bwMode="auto">
          <a:xfrm>
            <a:off x="609600" y="1371600"/>
            <a:ext cx="35814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17500" marR="0" lvl="0" indent="-317500" algn="just"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tab pos="3514725" algn="l"/>
              </a:tabLst>
              <a:defRPr/>
            </a:pPr>
            <a:r>
              <a:rPr kumimoji="1" lang="zh-CN" altLang="en-US" sz="2800" b="1" i="0" u="none" strike="noStrike" kern="1200" cap="none" spc="0" normalizeH="0" baseline="0" noProof="0" dirty="0">
                <a:ln>
                  <a:noFill/>
                </a:ln>
                <a:solidFill>
                  <a:srgbClr val="9900FF"/>
                </a:solidFill>
                <a:effectLst/>
                <a:uLnTx/>
                <a:uFillTx/>
                <a:latin typeface="+mn-lt"/>
                <a:ea typeface="+mn-ea"/>
                <a:cs typeface="+mn-cs"/>
              </a:rPr>
              <a:t>自然循环蒸汽发生器</a:t>
            </a:r>
            <a:endParaRPr kumimoji="1" lang="zh-CN" altLang="en-US" sz="2800" b="1" i="0" u="none" strike="noStrike" kern="1200" cap="none" spc="0" normalizeH="0" baseline="0" noProof="0" dirty="0">
              <a:ln>
                <a:noFill/>
              </a:ln>
              <a:solidFill>
                <a:srgbClr val="9900FF"/>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title"/>
          </p:nvPr>
        </p:nvSpPr>
        <p:spPr>
          <a:ln/>
        </p:spPr>
        <p:txBody>
          <a:bodyPr vert="horz" wrap="square" lIns="91440" tIns="45720" rIns="91440" bIns="45720" anchor="t" anchorCtr="0"/>
          <a:p>
            <a:r>
              <a:rPr lang="zh-CN" altLang="en-US" dirty="0"/>
              <a:t>立式自然循环蒸汽发生器</a:t>
            </a:r>
            <a:endParaRPr lang="zh-CN" altLang="en-US" dirty="0"/>
          </a:p>
        </p:txBody>
      </p:sp>
      <p:pic>
        <p:nvPicPr>
          <p:cNvPr id="17411" name="Picture 2"/>
          <p:cNvPicPr>
            <a:picLocks noChangeAspect="1"/>
          </p:cNvPicPr>
          <p:nvPr/>
        </p:nvPicPr>
        <p:blipFill>
          <a:blip r:embed="rId1"/>
          <a:stretch>
            <a:fillRect/>
          </a:stretch>
        </p:blipFill>
        <p:spPr>
          <a:xfrm>
            <a:off x="457200" y="1143000"/>
            <a:ext cx="3048000" cy="458788"/>
          </a:xfrm>
          <a:prstGeom prst="rect">
            <a:avLst/>
          </a:prstGeom>
          <a:noFill/>
          <a:ln w="9525">
            <a:noFill/>
          </a:ln>
        </p:spPr>
      </p:pic>
      <p:pic>
        <p:nvPicPr>
          <p:cNvPr id="17412" name="Picture 3"/>
          <p:cNvPicPr>
            <a:picLocks noChangeAspect="1"/>
          </p:cNvPicPr>
          <p:nvPr/>
        </p:nvPicPr>
        <p:blipFill>
          <a:blip r:embed="rId2"/>
          <a:stretch>
            <a:fillRect/>
          </a:stretch>
        </p:blipFill>
        <p:spPr>
          <a:xfrm>
            <a:off x="609600" y="1524000"/>
            <a:ext cx="7143750" cy="46482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ln/>
        </p:spPr>
        <p:txBody>
          <a:bodyPr vert="horz" wrap="square" lIns="91440" tIns="45720" rIns="91440" bIns="45720" anchor="t" anchorCtr="0"/>
          <a:p>
            <a:r>
              <a:rPr lang="zh-CN" altLang="en-US" sz="3200" dirty="0"/>
              <a:t>蒸发器</a:t>
            </a:r>
            <a:endParaRPr lang="zh-CN" altLang="en-US" sz="3200" dirty="0"/>
          </a:p>
        </p:txBody>
      </p:sp>
      <p:pic>
        <p:nvPicPr>
          <p:cNvPr id="18435" name="Picture 3" descr="UMAX10"/>
          <p:cNvPicPr>
            <a:picLocks noChangeAspect="1"/>
          </p:cNvPicPr>
          <p:nvPr/>
        </p:nvPicPr>
        <p:blipFill>
          <a:blip r:embed="rId1"/>
          <a:srcRect l="16069" t="2107" r="13857"/>
          <a:stretch>
            <a:fillRect/>
          </a:stretch>
        </p:blipFill>
        <p:spPr>
          <a:xfrm>
            <a:off x="0" y="0"/>
            <a:ext cx="4103688" cy="6858000"/>
          </a:xfrm>
          <a:prstGeom prst="rect">
            <a:avLst/>
          </a:prstGeom>
          <a:noFill/>
          <a:ln w="9525">
            <a:noFill/>
          </a:ln>
        </p:spPr>
      </p:pic>
      <p:pic>
        <p:nvPicPr>
          <p:cNvPr id="18436" name="Picture 4" descr="sg"/>
          <p:cNvPicPr>
            <a:picLocks noChangeAspect="1"/>
          </p:cNvPicPr>
          <p:nvPr/>
        </p:nvPicPr>
        <p:blipFill>
          <a:blip r:embed="rId2"/>
          <a:srcRect r="10092"/>
          <a:stretch>
            <a:fillRect/>
          </a:stretch>
        </p:blipFill>
        <p:spPr>
          <a:xfrm>
            <a:off x="4103688" y="0"/>
            <a:ext cx="5040312" cy="68580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5" name="Text Box 3"/>
          <p:cNvSpPr txBox="1"/>
          <p:nvPr/>
        </p:nvSpPr>
        <p:spPr>
          <a:xfrm>
            <a:off x="998538" y="1143000"/>
            <a:ext cx="620712" cy="4878388"/>
          </a:xfrm>
          <a:prstGeom prst="rect">
            <a:avLst/>
          </a:prstGeom>
          <a:noFill/>
          <a:ln w="9525">
            <a:noFill/>
          </a:ln>
        </p:spPr>
        <p:txBody>
          <a:bodyPr vert="eaVert">
            <a:spAutoFit/>
          </a:bodyPr>
          <a:p>
            <a:pPr algn="ctr" eaLnBrk="1" hangingPunct="1">
              <a:lnSpc>
                <a:spcPct val="110000"/>
              </a:lnSpc>
              <a:spcBef>
                <a:spcPct val="50000"/>
              </a:spcBef>
              <a:buClr>
                <a:srgbClr val="FF0000"/>
              </a:buClr>
              <a:buSzPct val="110000"/>
            </a:pPr>
            <a:r>
              <a:rPr lang="zh-CN" altLang="en-US" sz="2600" b="1" dirty="0">
                <a:solidFill>
                  <a:srgbClr val="FF6600"/>
                </a:solidFill>
                <a:latin typeface="楷体_GB2312" pitchFamily="49" charset="-122"/>
                <a:ea typeface="楷体_GB2312" pitchFamily="49" charset="-122"/>
              </a:rPr>
              <a:t>法国设计的</a:t>
            </a:r>
            <a:r>
              <a:rPr lang="en-US" altLang="zh-CN" sz="2600" b="1">
                <a:solidFill>
                  <a:srgbClr val="FF6600"/>
                </a:solidFill>
                <a:latin typeface="楷体_GB2312" pitchFamily="49" charset="-122"/>
                <a:ea typeface="楷体_GB2312" pitchFamily="49" charset="-122"/>
              </a:rPr>
              <a:t>55/19</a:t>
            </a:r>
            <a:r>
              <a:rPr lang="zh-CN" altLang="en-US" sz="2600" b="1" dirty="0">
                <a:solidFill>
                  <a:srgbClr val="FF6600"/>
                </a:solidFill>
                <a:latin typeface="楷体_GB2312" pitchFamily="49" charset="-122"/>
                <a:ea typeface="楷体_GB2312" pitchFamily="49" charset="-122"/>
              </a:rPr>
              <a:t>型蒸汽发生器</a:t>
            </a:r>
            <a:endParaRPr lang="zh-CN" altLang="en-US" sz="2600" b="1" dirty="0">
              <a:solidFill>
                <a:srgbClr val="FF6600"/>
              </a:solidFill>
              <a:latin typeface="楷体_GB2312" pitchFamily="49" charset="-122"/>
              <a:ea typeface="楷体_GB2312" pitchFamily="49" charset="-122"/>
            </a:endParaRPr>
          </a:p>
        </p:txBody>
      </p:sp>
      <p:pic>
        <p:nvPicPr>
          <p:cNvPr id="19459" name="Picture 5"/>
          <p:cNvPicPr>
            <a:picLocks noChangeAspect="1"/>
          </p:cNvPicPr>
          <p:nvPr/>
        </p:nvPicPr>
        <p:blipFill>
          <a:blip r:embed="rId1"/>
          <a:stretch>
            <a:fillRect/>
          </a:stretch>
        </p:blipFill>
        <p:spPr>
          <a:xfrm>
            <a:off x="2168525" y="0"/>
            <a:ext cx="5788025" cy="6858000"/>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1000" fill="hold"/>
                                        <p:tgtEl>
                                          <p:spTgt spid="44035"/>
                                        </p:tgtEl>
                                        <p:attrNameLst>
                                          <p:attrName>ppt_w</p:attrName>
                                        </p:attrNameLst>
                                      </p:cBhvr>
                                      <p:tavLst>
                                        <p:tav tm="0">
                                          <p:val>
                                            <p:fltVal val="0.000000"/>
                                          </p:val>
                                        </p:tav>
                                        <p:tav tm="100000">
                                          <p:val>
                                            <p:strVal val="#ppt_w"/>
                                          </p:val>
                                        </p:tav>
                                      </p:tavLst>
                                    </p:anim>
                                    <p:anim calcmode="lin" valueType="num">
                                      <p:cBhvr>
                                        <p:cTn id="8" dur="1000" fill="hold"/>
                                        <p:tgtEl>
                                          <p:spTgt spid="44035"/>
                                        </p:tgtEl>
                                        <p:attrNameLst>
                                          <p:attrName>ppt_h</p:attrName>
                                        </p:attrNameLst>
                                      </p:cBhvr>
                                      <p:tavLst>
                                        <p:tav tm="0">
                                          <p:val>
                                            <p:fltVal val="0.000000"/>
                                          </p:val>
                                        </p:tav>
                                        <p:tav tm="100000">
                                          <p:val>
                                            <p:strVal val="#ppt_h"/>
                                          </p:val>
                                        </p:tav>
                                      </p:tavLst>
                                    </p:anim>
                                    <p:anim calcmode="lin" valueType="num">
                                      <p:cBhvr>
                                        <p:cTn id="9" dur="1000" fill="hold"/>
                                        <p:tgtEl>
                                          <p:spTgt spid="44035"/>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44035"/>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39688" y="622300"/>
          <a:ext cx="9064625" cy="6135688"/>
        </p:xfrm>
        <a:graphic>
          <a:graphicData uri="http://schemas.openxmlformats.org/drawingml/2006/table">
            <a:tbl>
              <a:tblPr/>
              <a:tblGrid>
                <a:gridCol w="4532312"/>
                <a:gridCol w="4532313"/>
              </a:tblGrid>
              <a:tr h="6135688">
                <a:tc>
                  <a:txBody>
                    <a:bodyPr/>
                    <a:lstStyle/>
                    <a:p>
                      <a:pPr marL="0" marR="0" lvl="0" indent="0" algn="l" defTabSz="914400" rtl="0" eaLnBrk="1" fontAlgn="base" latinLnBrk="0" hangingPunct="1">
                        <a:lnSpc>
                          <a:spcPct val="130000"/>
                        </a:lnSpc>
                        <a:spcBef>
                          <a:spcPct val="0"/>
                        </a:spcBef>
                        <a:spcAft>
                          <a:spcPct val="0"/>
                        </a:spcAft>
                        <a:buClrTx/>
                        <a:buSzTx/>
                        <a:buFontTx/>
                        <a:buNone/>
                      </a:pPr>
                      <a:endParaRPr kumimoji="0" lang="zh-CN"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0"/>
                        </a:spcBef>
                        <a:spcAft>
                          <a:spcPct val="0"/>
                        </a:spcAft>
                        <a:buClrTx/>
                        <a:buSzTx/>
                        <a:buFontTx/>
                        <a:buNone/>
                      </a:pPr>
                      <a:endParaRPr kumimoji="0" lang="zh-CN"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285715" name="Group 19"/>
          <p:cNvGraphicFramePr>
            <a:graphicFrameLocks noGrp="1"/>
          </p:cNvGraphicFramePr>
          <p:nvPr/>
        </p:nvGraphicFramePr>
        <p:xfrm>
          <a:off x="0" y="549275"/>
          <a:ext cx="9085263" cy="6165850"/>
        </p:xfrm>
        <a:graphic>
          <a:graphicData uri="http://schemas.openxmlformats.org/drawingml/2006/table">
            <a:tbl>
              <a:tblPr/>
              <a:tblGrid>
                <a:gridCol w="2700338"/>
                <a:gridCol w="1841500"/>
                <a:gridCol w="2982912"/>
                <a:gridCol w="1560513"/>
              </a:tblGrid>
              <a:tr h="616585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rgbClr val="FF0000"/>
                          </a:solidFill>
                          <a:effectLst/>
                          <a:latin typeface="Times New Roman" panose="02020603050405020304" pitchFamily="18" charset="0"/>
                          <a:ea typeface="仿宋_GB2312" pitchFamily="49" charset="-122"/>
                        </a:rPr>
                        <a:t>总体参数</a:t>
                      </a:r>
                      <a:endParaRPr kumimoji="0" lang="zh-CN" altLang="en-US" sz="1400" b="1" i="0" u="none" strike="noStrike" cap="none" normalizeH="0" baseline="0" smtClean="0">
                        <a:ln>
                          <a:noFill/>
                        </a:ln>
                        <a:solidFill>
                          <a:srgbClr val="FF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型号</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传热量</a:t>
                      </a: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/MW</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总传热面积</a:t>
                      </a: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rgbClr val="FF0000"/>
                          </a:solidFill>
                          <a:effectLst/>
                          <a:latin typeface="Times New Roman" panose="02020603050405020304" pitchFamily="18" charset="0"/>
                          <a:ea typeface="仿宋_GB2312" pitchFamily="49" charset="-122"/>
                        </a:rPr>
                        <a:t>管侧</a:t>
                      </a:r>
                      <a:endParaRPr kumimoji="0" lang="zh-CN" altLang="en-US" sz="1400" b="1" i="0" u="none" strike="noStrike" cap="none" normalizeH="0" baseline="0" smtClean="0">
                        <a:ln>
                          <a:noFill/>
                        </a:ln>
                        <a:solidFill>
                          <a:srgbClr val="FF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设计绝对压力</a:t>
                      </a: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/MPa</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设计温度</a:t>
                      </a: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运行绝对压力</a:t>
                      </a: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/MPa</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反应堆冷却剂温度</a:t>
                      </a: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进口</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出口</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反应堆冷却剂流量</a:t>
                      </a: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/(m³/h)</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压降</a:t>
                      </a: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/MPa</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反应堆冷却剂容积</a:t>
                      </a: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/m³</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冷态</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热态</a:t>
                      </a:r>
                      <a:endPar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水压试验绝对压力</a:t>
                      </a: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/MPa</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传热管直径</a:t>
                      </a: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/mm</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pP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55/19</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969</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5.429</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17.23</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343</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15.5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327</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293</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23790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0.331</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30.6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31.6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22.9</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19.05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horzOverflow="overflow">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传热管壁厚度</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/mm</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传热管数目</a:t>
                      </a:r>
                      <a:endPar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壳侧</a:t>
                      </a:r>
                      <a:endPar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设计绝度压力</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/MPa</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水压试验绝对压力</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/MPa</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设计温度</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蒸汽参数</a:t>
                      </a:r>
                      <a:endPar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绝对压力</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/Ma</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温度</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最大湿度</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流量</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/(t/h)</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给水温度</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尺寸和重量</a:t>
                      </a:r>
                      <a:endPar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下部直径</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/mm</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上部直径</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/mm</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总高度</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/mm</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无水总重</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/t</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a:t>
                      </a:r>
                      <a:r>
                        <a:rPr kumimoji="0" lang="zh-CN" altLang="en-US" sz="1400" b="1" i="0" u="none" strike="noStrike" cap="none" normalizeH="0" baseline="0" smtClean="0">
                          <a:ln>
                            <a:noFill/>
                          </a:ln>
                          <a:solidFill>
                            <a:schemeClr val="tx1"/>
                          </a:solidFill>
                          <a:effectLst/>
                          <a:latin typeface="宋体" panose="02010600030101010101" pitchFamily="2" charset="-122"/>
                          <a:ea typeface="仿宋_GB2312" pitchFamily="49" charset="-122"/>
                        </a:rPr>
                        <a:t>满水总重</a:t>
                      </a:r>
                      <a:r>
                        <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rPr>
                        <a:t>/t</a:t>
                      </a:r>
                      <a:endParaRPr kumimoji="0" lang="en-US" altLang="zh-CN" sz="1400" b="1" i="0" u="none" strike="noStrike" cap="none" normalizeH="0" baseline="0" smtClean="0">
                        <a:ln>
                          <a:noFill/>
                        </a:ln>
                        <a:solidFill>
                          <a:schemeClr val="tx1"/>
                        </a:solidFill>
                        <a:effectLst/>
                        <a:latin typeface="宋体" panose="02010600030101010101" pitchFamily="2" charset="-122"/>
                        <a:ea typeface="仿宋_GB2312" pitchFamily="49" charset="-122"/>
                      </a:endParaRPr>
                    </a:p>
                  </a:txBody>
                  <a:tcPr horzOverflow="overflow">
                    <a:lnL w="381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1.09</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4.474</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8.6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12.85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343</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6.89</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283.6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0.25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1938</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226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3446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4484</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20848</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329.5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rPr>
                        <a:t>505</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5"/>
                    </a:solidFill>
                  </a:tcPr>
                </a:tc>
              </a:tr>
            </a:tbl>
          </a:graphicData>
        </a:graphic>
      </p:graphicFrame>
      <p:sp>
        <p:nvSpPr>
          <p:cNvPr id="20494" name="Text Box 23"/>
          <p:cNvSpPr txBox="1"/>
          <p:nvPr/>
        </p:nvSpPr>
        <p:spPr>
          <a:xfrm>
            <a:off x="762000" y="44450"/>
            <a:ext cx="7620000" cy="561975"/>
          </a:xfrm>
          <a:prstGeom prst="rect">
            <a:avLst/>
          </a:prstGeom>
          <a:noFill/>
          <a:ln w="9525">
            <a:noFill/>
          </a:ln>
        </p:spPr>
        <p:txBody>
          <a:bodyPr>
            <a:spAutoFit/>
          </a:bodyPr>
          <a:p>
            <a:pPr algn="ctr" eaLnBrk="1" hangingPunct="1">
              <a:lnSpc>
                <a:spcPct val="110000"/>
              </a:lnSpc>
              <a:spcBef>
                <a:spcPct val="50000"/>
              </a:spcBef>
              <a:buClr>
                <a:srgbClr val="FF0000"/>
              </a:buClr>
              <a:buSzPct val="110000"/>
            </a:pPr>
            <a:r>
              <a:rPr lang="zh-CN" altLang="en-US" sz="2800" b="1" dirty="0">
                <a:solidFill>
                  <a:srgbClr val="000000"/>
                </a:solidFill>
                <a:latin typeface="Times New Roman" panose="02020603050405020304" pitchFamily="18" charset="0"/>
                <a:ea typeface="楷体_GB2312" pitchFamily="49" charset="-122"/>
              </a:rPr>
              <a:t>法国</a:t>
            </a:r>
            <a:r>
              <a:rPr lang="en-US" altLang="zh-CN" sz="2800" b="1">
                <a:solidFill>
                  <a:srgbClr val="000000"/>
                </a:solidFill>
                <a:latin typeface="Times New Roman" panose="02020603050405020304" pitchFamily="18" charset="0"/>
                <a:ea typeface="楷体_GB2312" pitchFamily="49" charset="-122"/>
              </a:rPr>
              <a:t>55/19</a:t>
            </a:r>
            <a:r>
              <a:rPr lang="zh-CN" altLang="en-US" sz="2800" b="1" dirty="0">
                <a:solidFill>
                  <a:srgbClr val="000000"/>
                </a:solidFill>
                <a:latin typeface="Times New Roman" panose="02020603050405020304" pitchFamily="18" charset="0"/>
                <a:ea typeface="楷体_GB2312" pitchFamily="49" charset="-122"/>
              </a:rPr>
              <a:t>型蒸汽发生器的技术参数</a:t>
            </a:r>
            <a:r>
              <a:rPr lang="zh-CN" altLang="en-US" sz="2800" b="1" u="sng" dirty="0">
                <a:solidFill>
                  <a:srgbClr val="000000"/>
                </a:solidFill>
                <a:latin typeface="Times New Roman" panose="02020603050405020304" pitchFamily="18" charset="0"/>
                <a:ea typeface="楷体_GB2312" pitchFamily="49" charset="-122"/>
              </a:rPr>
              <a:t> </a:t>
            </a:r>
            <a:endParaRPr lang="zh-CN" altLang="en-US" sz="2800" b="1" u="sng" dirty="0">
              <a:solidFill>
                <a:srgbClr val="000000"/>
              </a:solidFill>
              <a:latin typeface="Times New Roman" panose="02020603050405020304" pitchFamily="18" charset="0"/>
              <a:ea typeface="楷体_GB2312"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3"/>
          <p:cNvSpPr txBox="1"/>
          <p:nvPr/>
        </p:nvSpPr>
        <p:spPr>
          <a:xfrm>
            <a:off x="827088" y="1341438"/>
            <a:ext cx="7391400" cy="2314575"/>
          </a:xfrm>
          <a:prstGeom prst="rect">
            <a:avLst/>
          </a:prstGeom>
          <a:noFill/>
          <a:ln w="9525">
            <a:noFill/>
          </a:ln>
        </p:spPr>
        <p:txBody>
          <a:bodyPr>
            <a:spAutoFit/>
          </a:bodyPr>
          <a:p>
            <a:pPr eaLnBrk="1" hangingPunct="1">
              <a:spcBef>
                <a:spcPct val="50000"/>
              </a:spcBef>
              <a:buClr>
                <a:srgbClr val="FF0000"/>
              </a:buClr>
              <a:buSzPct val="110000"/>
              <a:buFont typeface="Wingdings" panose="05000000000000000000" pitchFamily="2" charset="2"/>
              <a:buChar char="Ø"/>
            </a:pPr>
            <a:r>
              <a:rPr lang="en-US" altLang="zh-CN" sz="2800" b="1">
                <a:solidFill>
                  <a:srgbClr val="000000"/>
                </a:solidFill>
                <a:latin typeface="Times New Roman" panose="02020603050405020304" pitchFamily="18" charset="0"/>
                <a:ea typeface="楷体_GB2312" pitchFamily="49" charset="-122"/>
              </a:rPr>
              <a:t> </a:t>
            </a:r>
            <a:r>
              <a:rPr lang="zh-CN" altLang="en-US" sz="2800" b="1" dirty="0">
                <a:solidFill>
                  <a:srgbClr val="000000"/>
                </a:solidFill>
                <a:latin typeface="Times New Roman" panose="02020603050405020304" pitchFamily="18" charset="0"/>
                <a:ea typeface="楷体_GB2312" pitchFamily="49" charset="-122"/>
              </a:rPr>
              <a:t>大亚湾核电站</a:t>
            </a:r>
            <a:r>
              <a:rPr lang="zh-CN" altLang="en-US" sz="2800" b="1" dirty="0">
                <a:latin typeface="Times New Roman" panose="02020603050405020304" pitchFamily="18" charset="0"/>
                <a:ea typeface="楷体_GB2312" pitchFamily="49" charset="-122"/>
              </a:rPr>
              <a:t>蒸汽发生器采用法国法马通公司的</a:t>
            </a:r>
            <a:r>
              <a:rPr lang="en-US" altLang="zh-CN" sz="2800" b="1">
                <a:latin typeface="Times New Roman" panose="02020603050405020304" pitchFamily="18" charset="0"/>
                <a:ea typeface="楷体_GB2312" pitchFamily="49" charset="-122"/>
              </a:rPr>
              <a:t>55/19B </a:t>
            </a:r>
            <a:r>
              <a:rPr lang="zh-CN" altLang="en-US" sz="2800" b="1" dirty="0">
                <a:latin typeface="Times New Roman" panose="02020603050405020304" pitchFamily="18" charset="0"/>
                <a:ea typeface="楷体_GB2312" pitchFamily="49" charset="-122"/>
              </a:rPr>
              <a:t>型蒸汽发生器，传热管为</a:t>
            </a:r>
            <a:r>
              <a:rPr lang="zh-CN" altLang="en-US" sz="2800" b="1" dirty="0">
                <a:latin typeface="Times New Roman" panose="02020603050405020304" pitchFamily="18" charset="0"/>
                <a:ea typeface="楷体_GB2312" pitchFamily="49" charset="-122"/>
                <a:sym typeface="Symbol" panose="05050102010706020507" pitchFamily="18" charset="2"/>
              </a:rPr>
              <a:t></a:t>
            </a:r>
            <a:r>
              <a:rPr lang="en-US" altLang="zh-CN" sz="2800" b="1">
                <a:latin typeface="Times New Roman" panose="02020603050405020304" pitchFamily="18" charset="0"/>
                <a:ea typeface="楷体_GB2312" pitchFamily="49" charset="-122"/>
              </a:rPr>
              <a:t>19.05 </a:t>
            </a:r>
            <a:r>
              <a:rPr lang="en-US" altLang="zh-CN" sz="2800" b="1">
                <a:latin typeface="Times New Roman" panose="02020603050405020304" pitchFamily="18" charset="0"/>
                <a:ea typeface="楷体_GB2312" pitchFamily="49" charset="-122"/>
                <a:sym typeface="Symbol" panose="05050102010706020507" pitchFamily="18" charset="2"/>
              </a:rPr>
              <a:t></a:t>
            </a:r>
            <a:r>
              <a:rPr lang="en-US" altLang="zh-CN" sz="2800" b="1">
                <a:latin typeface="Times New Roman" panose="02020603050405020304" pitchFamily="18" charset="0"/>
                <a:ea typeface="楷体_GB2312" pitchFamily="49" charset="-122"/>
              </a:rPr>
              <a:t>1.09 mm </a:t>
            </a:r>
            <a:r>
              <a:rPr lang="zh-CN" altLang="en-US" sz="2800" b="1" dirty="0">
                <a:latin typeface="Times New Roman" panose="02020603050405020304" pitchFamily="18" charset="0"/>
                <a:ea typeface="楷体_GB2312" pitchFamily="49" charset="-122"/>
              </a:rPr>
              <a:t>的因科镍</a:t>
            </a:r>
            <a:r>
              <a:rPr lang="en-US" altLang="zh-CN" sz="2800" b="1">
                <a:latin typeface="Times New Roman" panose="02020603050405020304" pitchFamily="18" charset="0"/>
                <a:ea typeface="楷体_GB2312" pitchFamily="49" charset="-122"/>
              </a:rPr>
              <a:t>690TT</a:t>
            </a:r>
            <a:r>
              <a:rPr lang="zh-CN" altLang="en-US" sz="2800" b="1" dirty="0">
                <a:latin typeface="Times New Roman" panose="02020603050405020304" pitchFamily="18" charset="0"/>
                <a:ea typeface="楷体_GB2312" pitchFamily="49" charset="-122"/>
              </a:rPr>
              <a:t>，总重约</a:t>
            </a:r>
            <a:r>
              <a:rPr lang="en-US" altLang="zh-CN" sz="2800" b="1">
                <a:latin typeface="Times New Roman" panose="02020603050405020304" pitchFamily="18" charset="0"/>
                <a:ea typeface="楷体_GB2312" pitchFamily="49" charset="-122"/>
              </a:rPr>
              <a:t>50 t</a:t>
            </a:r>
            <a:r>
              <a:rPr lang="zh-CN" altLang="en-US" sz="2800" b="1" dirty="0">
                <a:latin typeface="Times New Roman" panose="02020603050405020304" pitchFamily="18" charset="0"/>
                <a:ea typeface="楷体_GB2312" pitchFamily="49" charset="-122"/>
              </a:rPr>
              <a:t>。蒸汽量为</a:t>
            </a:r>
            <a:r>
              <a:rPr lang="en-US" altLang="zh-CN" sz="2800" b="1">
                <a:latin typeface="Times New Roman" panose="02020603050405020304" pitchFamily="18" charset="0"/>
                <a:ea typeface="楷体_GB2312" pitchFamily="49" charset="-122"/>
              </a:rPr>
              <a:t>539 kg/s</a:t>
            </a:r>
            <a:r>
              <a:rPr lang="zh-CN" altLang="en-US" sz="2800" b="1" dirty="0">
                <a:latin typeface="Times New Roman" panose="02020603050405020304" pitchFamily="18" charset="0"/>
                <a:ea typeface="楷体_GB2312" pitchFamily="49" charset="-122"/>
              </a:rPr>
              <a:t>，蒸汽压力为</a:t>
            </a:r>
            <a:r>
              <a:rPr lang="en-US" altLang="zh-CN" sz="2800" b="1">
                <a:latin typeface="Times New Roman" panose="02020603050405020304" pitchFamily="18" charset="0"/>
                <a:ea typeface="楷体_GB2312" pitchFamily="49" charset="-122"/>
              </a:rPr>
              <a:t>6.75 </a:t>
            </a:r>
            <a:r>
              <a:rPr lang="en-US" altLang="zh-CN" sz="2800" b="1" err="1">
                <a:latin typeface="Times New Roman" panose="02020603050405020304" pitchFamily="18" charset="0"/>
                <a:ea typeface="楷体_GB2312" pitchFamily="49" charset="-122"/>
              </a:rPr>
              <a:t>MPa</a:t>
            </a:r>
            <a:r>
              <a:rPr lang="zh-CN" altLang="en-US" sz="2800" b="1" dirty="0">
                <a:latin typeface="Times New Roman" panose="02020603050405020304" pitchFamily="18" charset="0"/>
                <a:ea typeface="楷体_GB2312" pitchFamily="49" charset="-122"/>
              </a:rPr>
              <a:t>。 </a:t>
            </a:r>
            <a:endParaRPr lang="zh-CN" altLang="en-US" sz="2800" b="1" dirty="0">
              <a:latin typeface="Times New Roman" panose="02020603050405020304" pitchFamily="18" charset="0"/>
              <a:ea typeface="楷体_GB2312" pitchFamily="49" charset="-122"/>
            </a:endParaRPr>
          </a:p>
        </p:txBody>
      </p:sp>
    </p:spTree>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p:nvPr/>
        </p:nvSpPr>
        <p:spPr>
          <a:xfrm>
            <a:off x="34925" y="2378075"/>
            <a:ext cx="4068763" cy="2870200"/>
          </a:xfrm>
          <a:prstGeom prst="rect">
            <a:avLst/>
          </a:prstGeom>
          <a:noFill/>
          <a:ln w="9525">
            <a:noFill/>
          </a:ln>
        </p:spPr>
        <p:txBody>
          <a:bodyPr>
            <a:spAutoFit/>
          </a:bodyPr>
          <a:p>
            <a:pPr eaLnBrk="1" hangingPunct="1">
              <a:spcBef>
                <a:spcPct val="50000"/>
              </a:spcBef>
              <a:buClr>
                <a:srgbClr val="FF0000"/>
              </a:buClr>
              <a:buSzPct val="110000"/>
              <a:buFont typeface="Wingdings" panose="05000000000000000000" pitchFamily="2" charset="2"/>
              <a:buChar char="Ø"/>
            </a:pPr>
            <a:r>
              <a:rPr lang="zh-CN" altLang="en-US" sz="2800" b="1" dirty="0">
                <a:solidFill>
                  <a:srgbClr val="000000"/>
                </a:solidFill>
                <a:latin typeface="楷体_GB2312" pitchFamily="49" charset="-122"/>
                <a:ea typeface="楷体_GB2312" pitchFamily="49" charset="-122"/>
              </a:rPr>
              <a:t>立式</a:t>
            </a:r>
            <a:r>
              <a:rPr lang="en-US" altLang="zh-CN" sz="2800" b="1">
                <a:solidFill>
                  <a:srgbClr val="000000"/>
                </a:solidFill>
                <a:latin typeface="楷体_GB2312" pitchFamily="49" charset="-122"/>
                <a:ea typeface="楷体_GB2312" pitchFamily="49" charset="-122"/>
              </a:rPr>
              <a:t>U</a:t>
            </a:r>
            <a:r>
              <a:rPr lang="zh-CN" altLang="en-US" sz="2800" b="1" dirty="0">
                <a:solidFill>
                  <a:srgbClr val="000000"/>
                </a:solidFill>
                <a:latin typeface="楷体_GB2312" pitchFamily="49" charset="-122"/>
                <a:ea typeface="楷体_GB2312" pitchFamily="49" charset="-122"/>
              </a:rPr>
              <a:t>型管自然循环蒸汽发生器是由</a:t>
            </a:r>
            <a:r>
              <a:rPr lang="zh-CN" altLang="en-US" sz="2800" b="1" u="sng" dirty="0">
                <a:solidFill>
                  <a:schemeClr val="tx2"/>
                </a:solidFill>
                <a:latin typeface="楷体_GB2312" pitchFamily="49" charset="-122"/>
                <a:ea typeface="楷体_GB2312" pitchFamily="49" charset="-122"/>
              </a:rPr>
              <a:t>蒸发段（下筒体）</a:t>
            </a:r>
            <a:r>
              <a:rPr lang="zh-CN" altLang="en-US" sz="2800" b="1" dirty="0">
                <a:solidFill>
                  <a:srgbClr val="000000"/>
                </a:solidFill>
                <a:latin typeface="楷体_GB2312" pitchFamily="49" charset="-122"/>
                <a:ea typeface="楷体_GB2312" pitchFamily="49" charset="-122"/>
              </a:rPr>
              <a:t>、</a:t>
            </a:r>
            <a:r>
              <a:rPr lang="zh-CN" altLang="en-US" sz="2800" b="1" u="sng" dirty="0">
                <a:solidFill>
                  <a:schemeClr val="tx2"/>
                </a:solidFill>
                <a:latin typeface="楷体_GB2312" pitchFamily="49" charset="-122"/>
                <a:ea typeface="楷体_GB2312" pitchFamily="49" charset="-122"/>
              </a:rPr>
              <a:t>汽水分离段（上筒体）</a:t>
            </a:r>
            <a:r>
              <a:rPr lang="zh-CN" altLang="en-US" sz="2800" b="1" dirty="0">
                <a:solidFill>
                  <a:srgbClr val="000000"/>
                </a:solidFill>
                <a:latin typeface="楷体_GB2312" pitchFamily="49" charset="-122"/>
                <a:ea typeface="楷体_GB2312" pitchFamily="49" charset="-122"/>
              </a:rPr>
              <a:t>两大部分组成。</a:t>
            </a:r>
            <a:endParaRPr lang="zh-CN" altLang="en-US" sz="2800" b="1" dirty="0">
              <a:solidFill>
                <a:srgbClr val="000000"/>
              </a:solidFill>
              <a:latin typeface="楷体_GB2312" pitchFamily="49" charset="-122"/>
              <a:ea typeface="楷体_GB2312" pitchFamily="49" charset="-122"/>
            </a:endParaRPr>
          </a:p>
        </p:txBody>
      </p:sp>
      <p:pic>
        <p:nvPicPr>
          <p:cNvPr id="22531" name="Picture 11"/>
          <p:cNvPicPr>
            <a:picLocks noChangeAspect="1"/>
          </p:cNvPicPr>
          <p:nvPr/>
        </p:nvPicPr>
        <p:blipFill>
          <a:blip r:embed="rId1"/>
          <a:stretch>
            <a:fillRect/>
          </a:stretch>
        </p:blipFill>
        <p:spPr>
          <a:xfrm>
            <a:off x="4067175" y="115888"/>
            <a:ext cx="5045075" cy="5976937"/>
          </a:xfrm>
          <a:prstGeom prst="rect">
            <a:avLst/>
          </a:prstGeom>
          <a:noFill/>
          <a:ln w="9525">
            <a:noFill/>
          </a:ln>
        </p:spPr>
      </p:pic>
      <p:sp>
        <p:nvSpPr>
          <p:cNvPr id="344067" name="Rectangle 3"/>
          <p:cNvSpPr>
            <a:spLocks noChangeArrowheads="1"/>
          </p:cNvSpPr>
          <p:nvPr/>
        </p:nvSpPr>
        <p:spPr bwMode="auto">
          <a:xfrm>
            <a:off x="304800" y="1371600"/>
            <a:ext cx="2362200" cy="5445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17500" marR="0" lvl="0" indent="-317500" algn="just"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tab pos="3514725" algn="l"/>
              </a:tabLst>
              <a:defRPr/>
            </a:pPr>
            <a:r>
              <a:rPr kumimoji="1" lang="zh-CN" altLang="en-US" sz="2800" b="1" i="0" u="none" strike="noStrike" kern="1200" cap="none" spc="0" normalizeH="0" baseline="0" noProof="0" smtClean="0">
                <a:ln>
                  <a:noFill/>
                </a:ln>
                <a:solidFill>
                  <a:srgbClr val="9900FF"/>
                </a:solidFill>
                <a:effectLst/>
                <a:uLnTx/>
                <a:uFillTx/>
                <a:latin typeface="+mn-lt"/>
                <a:ea typeface="+mn-ea"/>
                <a:cs typeface="+mn-cs"/>
              </a:rPr>
              <a:t>（二）结构</a:t>
            </a:r>
            <a:endParaRPr kumimoji="1" lang="zh-CN" altLang="en-US" sz="2800" b="1" i="0" u="none" strike="noStrike" kern="1200" cap="none" spc="0" normalizeH="0" baseline="0" noProof="0" smtClean="0">
              <a:ln>
                <a:noFill/>
              </a:ln>
              <a:solidFill>
                <a:srgbClr val="99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4"/>
          <p:cNvPicPr>
            <a:picLocks noChangeAspect="1"/>
          </p:cNvPicPr>
          <p:nvPr/>
        </p:nvPicPr>
        <p:blipFill>
          <a:blip r:embed="rId1"/>
          <a:stretch>
            <a:fillRect/>
          </a:stretch>
        </p:blipFill>
        <p:spPr>
          <a:xfrm>
            <a:off x="533400" y="1219200"/>
            <a:ext cx="8001000" cy="5073650"/>
          </a:xfrm>
          <a:prstGeom prst="rect">
            <a:avLst/>
          </a:prstGeom>
          <a:noFill/>
          <a:ln w="9525">
            <a:noFill/>
          </a:ln>
        </p:spPr>
      </p:pic>
      <p:sp>
        <p:nvSpPr>
          <p:cNvPr id="23555" name="Rectangle 5"/>
          <p:cNvSpPr/>
          <p:nvPr/>
        </p:nvSpPr>
        <p:spPr>
          <a:xfrm>
            <a:off x="609600" y="381000"/>
            <a:ext cx="8229600" cy="558800"/>
          </a:xfrm>
          <a:prstGeom prst="rect">
            <a:avLst/>
          </a:prstGeom>
          <a:noFill/>
          <a:ln w="9525">
            <a:noFill/>
          </a:ln>
        </p:spPr>
        <p:txBody>
          <a:bodyPr/>
          <a:p>
            <a:pPr algn="ctr">
              <a:lnSpc>
                <a:spcPct val="100000"/>
              </a:lnSpc>
              <a:spcBef>
                <a:spcPct val="0"/>
              </a:spcBef>
              <a:buClrTx/>
              <a:buSzTx/>
              <a:buFontTx/>
            </a:pPr>
            <a:r>
              <a:rPr lang="en-US" altLang="zh-CN" sz="3200" b="1">
                <a:solidFill>
                  <a:srgbClr val="FF0000"/>
                </a:solidFill>
                <a:latin typeface="Garamond" pitchFamily="18" charset="0"/>
                <a:ea typeface="黑体" panose="02010609060101010101" pitchFamily="2" charset="-122"/>
              </a:rPr>
              <a:t>1</a:t>
            </a:r>
            <a:r>
              <a:rPr lang="zh-CN" altLang="en-US" sz="3200" b="1" dirty="0">
                <a:solidFill>
                  <a:srgbClr val="FF0000"/>
                </a:solidFill>
                <a:latin typeface="Garamond" pitchFamily="18" charset="0"/>
                <a:ea typeface="黑体" panose="02010609060101010101" pitchFamily="2" charset="-122"/>
              </a:rPr>
              <a:t>、蒸发段</a:t>
            </a:r>
            <a:endParaRPr lang="zh-CN" altLang="en-US" sz="3200" b="1" dirty="0">
              <a:solidFill>
                <a:srgbClr val="FF0000"/>
              </a:solidFill>
              <a:latin typeface="Garamond" pitchFamily="18" charset="0"/>
              <a:ea typeface="黑体" panose="0201060906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170" y="1714500"/>
            <a:ext cx="6009640" cy="194246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64590"/>
          </a:xfrm>
          <a:prstGeom prst="rect">
            <a:avLst/>
          </a:prstGeom>
          <a:noFill/>
        </p:spPr>
        <p:txBody>
          <a:bodyPr wrap="square" rtlCol="0" anchor="t">
            <a:spAutoFit/>
          </a:bodyPr>
          <a:lstStyle/>
          <a:p>
            <a:pPr>
              <a:lnSpc>
                <a:spcPct val="150000"/>
              </a:lnSpc>
            </a:pPr>
            <a:r>
              <a:rPr lang="en-US" altLang="zh-CN" sz="16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3"/>
          <p:cNvSpPr txBox="1"/>
          <p:nvPr/>
        </p:nvSpPr>
        <p:spPr>
          <a:xfrm>
            <a:off x="2286000" y="228600"/>
            <a:ext cx="4495800" cy="762000"/>
          </a:xfrm>
          <a:prstGeom prst="rect">
            <a:avLst/>
          </a:prstGeom>
          <a:noFill/>
          <a:ln w="9525">
            <a:noFill/>
          </a:ln>
        </p:spPr>
        <p:txBody>
          <a:bodyPr>
            <a:spAutoFit/>
          </a:bodyPr>
          <a:p>
            <a:pPr algn="ctr" eaLnBrk="1" hangingPunct="1">
              <a:lnSpc>
                <a:spcPct val="110000"/>
              </a:lnSpc>
              <a:spcBef>
                <a:spcPct val="50000"/>
              </a:spcBef>
              <a:buClr>
                <a:srgbClr val="FF0000"/>
              </a:buClr>
              <a:buSzPct val="110000"/>
            </a:pPr>
            <a:r>
              <a:rPr lang="en-US" altLang="zh-CN" sz="4000" b="1">
                <a:solidFill>
                  <a:schemeClr val="tx2"/>
                </a:solidFill>
                <a:latin typeface="Times New Roman" panose="02020603050405020304" pitchFamily="18" charset="0"/>
                <a:ea typeface="黑体" panose="02010609060101010101" pitchFamily="2" charset="-122"/>
              </a:rPr>
              <a:t>“</a:t>
            </a:r>
            <a:r>
              <a:rPr lang="en-US" altLang="zh-CN" sz="4000" b="1">
                <a:solidFill>
                  <a:schemeClr val="tx2"/>
                </a:solidFill>
                <a:latin typeface="黑体" panose="02010609060101010101" pitchFamily="2" charset="-122"/>
                <a:ea typeface="黑体" panose="02010609060101010101" pitchFamily="2" charset="-122"/>
              </a:rPr>
              <a:t>U</a:t>
            </a:r>
            <a:r>
              <a:rPr lang="en-US" altLang="zh-CN" sz="4000" b="1">
                <a:solidFill>
                  <a:schemeClr val="tx2"/>
                </a:solidFill>
                <a:latin typeface="Times New Roman" panose="02020603050405020304" pitchFamily="18" charset="0"/>
                <a:ea typeface="黑体" panose="02010609060101010101" pitchFamily="2" charset="-122"/>
              </a:rPr>
              <a:t>”</a:t>
            </a:r>
            <a:r>
              <a:rPr lang="zh-CN" altLang="en-US" sz="4000" b="1" dirty="0">
                <a:solidFill>
                  <a:schemeClr val="tx2"/>
                </a:solidFill>
                <a:latin typeface="黑体" panose="02010609060101010101" pitchFamily="2" charset="-122"/>
                <a:ea typeface="黑体" panose="02010609060101010101" pitchFamily="2" charset="-122"/>
              </a:rPr>
              <a:t>型传热管</a:t>
            </a:r>
            <a:endParaRPr lang="zh-CN" altLang="en-US" sz="4000" b="1" dirty="0">
              <a:solidFill>
                <a:schemeClr val="tx2"/>
              </a:solidFill>
              <a:latin typeface="黑体" panose="02010609060101010101" pitchFamily="2" charset="-122"/>
              <a:ea typeface="黑体" panose="02010609060101010101" pitchFamily="2" charset="-122"/>
            </a:endParaRPr>
          </a:p>
        </p:txBody>
      </p:sp>
      <p:sp>
        <p:nvSpPr>
          <p:cNvPr id="25605" name="Text Box 5"/>
          <p:cNvSpPr txBox="1"/>
          <p:nvPr/>
        </p:nvSpPr>
        <p:spPr>
          <a:xfrm>
            <a:off x="381000" y="2514600"/>
            <a:ext cx="8229600" cy="2582863"/>
          </a:xfrm>
          <a:prstGeom prst="rect">
            <a:avLst/>
          </a:prstGeom>
          <a:noFill/>
          <a:ln w="9525">
            <a:noFill/>
          </a:ln>
        </p:spPr>
        <p:txBody>
          <a:bodyPr>
            <a:spAutoFit/>
          </a:bodyPr>
          <a:p>
            <a:pPr eaLnBrk="1" hangingPunct="1">
              <a:lnSpc>
                <a:spcPct val="100000"/>
              </a:lnSpc>
              <a:spcBef>
                <a:spcPct val="30000"/>
              </a:spcBef>
              <a:buClr>
                <a:srgbClr val="FF0000"/>
              </a:buClr>
              <a:buSzPct val="110000"/>
            </a:pPr>
            <a:r>
              <a:rPr lang="en-US" altLang="zh-CN" sz="2400" b="1">
                <a:latin typeface="Times New Roman" panose="02020603050405020304" pitchFamily="18" charset="0"/>
                <a:ea typeface="楷体_GB2312" pitchFamily="49" charset="-122"/>
              </a:rPr>
              <a:t>     </a:t>
            </a:r>
            <a:r>
              <a:rPr lang="zh-CN" altLang="en-US" sz="2400" b="1" u="sng" dirty="0">
                <a:solidFill>
                  <a:srgbClr val="000099"/>
                </a:solidFill>
                <a:latin typeface="Times New Roman" panose="02020603050405020304" pitchFamily="18" charset="0"/>
                <a:ea typeface="楷体_GB2312" pitchFamily="49" charset="-122"/>
              </a:rPr>
              <a:t>小管径：</a:t>
            </a:r>
            <a:r>
              <a:rPr lang="zh-CN" altLang="en-US" sz="2400" b="1" dirty="0">
                <a:latin typeface="Times New Roman" panose="02020603050405020304" pitchFamily="18" charset="0"/>
                <a:ea typeface="楷体_GB2312" pitchFamily="49" charset="-122"/>
              </a:rPr>
              <a:t>管壁薄，传热好，耗材少，可使设备体积小。但过细的管子刚性差，易发生振动。且“</a:t>
            </a:r>
            <a:r>
              <a:rPr lang="en-US" altLang="zh-CN" sz="2400" b="1">
                <a:latin typeface="Times New Roman" panose="02020603050405020304" pitchFamily="18" charset="0"/>
                <a:ea typeface="楷体_GB2312" pitchFamily="49" charset="-122"/>
              </a:rPr>
              <a:t>U”</a:t>
            </a:r>
            <a:r>
              <a:rPr lang="zh-CN" altLang="en-US" sz="2400" b="1" dirty="0">
                <a:latin typeface="Times New Roman" panose="02020603050405020304" pitchFamily="18" charset="0"/>
                <a:ea typeface="楷体_GB2312" pitchFamily="49" charset="-122"/>
              </a:rPr>
              <a:t>型管数量多，增加了管板的钻孔数目。</a:t>
            </a:r>
            <a:endParaRPr lang="zh-CN" altLang="en-US" sz="2400" b="1" dirty="0">
              <a:latin typeface="Times New Roman" panose="02020603050405020304" pitchFamily="18" charset="0"/>
              <a:ea typeface="楷体_GB2312" pitchFamily="49" charset="-122"/>
            </a:endParaRPr>
          </a:p>
          <a:p>
            <a:pPr eaLnBrk="1" hangingPunct="1">
              <a:lnSpc>
                <a:spcPct val="100000"/>
              </a:lnSpc>
              <a:spcBef>
                <a:spcPct val="30000"/>
              </a:spcBef>
              <a:buClr>
                <a:srgbClr val="FF0000"/>
              </a:buClr>
              <a:buSzPct val="110000"/>
            </a:pPr>
            <a:r>
              <a:rPr lang="zh-CN" altLang="en-US" sz="2400" b="1" dirty="0">
                <a:latin typeface="Times New Roman" panose="02020603050405020304" pitchFamily="18" charset="0"/>
                <a:ea typeface="楷体_GB2312" pitchFamily="49" charset="-122"/>
              </a:rPr>
              <a:t>       </a:t>
            </a:r>
            <a:r>
              <a:rPr lang="zh-CN" altLang="en-US" sz="2400" b="1" u="sng" dirty="0">
                <a:solidFill>
                  <a:srgbClr val="000099"/>
                </a:solidFill>
                <a:latin typeface="Times New Roman" panose="02020603050405020304" pitchFamily="18" charset="0"/>
                <a:ea typeface="楷体_GB2312" pitchFamily="49" charset="-122"/>
              </a:rPr>
              <a:t>大管径：</a:t>
            </a:r>
            <a:r>
              <a:rPr lang="zh-CN" altLang="en-US" sz="2400" b="1" dirty="0">
                <a:latin typeface="Times New Roman" panose="02020603050405020304" pitchFamily="18" charset="0"/>
                <a:ea typeface="楷体_GB2312" pitchFamily="49" charset="-122"/>
              </a:rPr>
              <a:t>管壁厚，传热差，设备体积增大，并增加了单根管的长度，使拉管工艺难度增大。但抗振安全性好。</a:t>
            </a:r>
            <a:endParaRPr lang="zh-CN" altLang="en-US" sz="2400" b="1" dirty="0">
              <a:latin typeface="Times New Roman" panose="02020603050405020304" pitchFamily="18" charset="0"/>
              <a:ea typeface="楷体_GB2312" pitchFamily="49" charset="-122"/>
            </a:endParaRPr>
          </a:p>
          <a:p>
            <a:pPr eaLnBrk="1" hangingPunct="1">
              <a:lnSpc>
                <a:spcPct val="100000"/>
              </a:lnSpc>
              <a:spcBef>
                <a:spcPct val="30000"/>
              </a:spcBef>
              <a:buClr>
                <a:srgbClr val="FF0000"/>
              </a:buClr>
              <a:buSzPct val="110000"/>
            </a:pPr>
            <a:r>
              <a:rPr lang="zh-CN" altLang="en-US" sz="2800" b="1" dirty="0">
                <a:latin typeface="Times New Roman" panose="02020603050405020304" pitchFamily="18" charset="0"/>
                <a:ea typeface="楷体_GB2312" pitchFamily="49" charset="-122"/>
              </a:rPr>
              <a:t>      </a:t>
            </a:r>
            <a:r>
              <a:rPr lang="zh-CN" altLang="en-US" sz="2800" b="1" dirty="0">
                <a:latin typeface="黑体" panose="02010609060101010101" pitchFamily="2" charset="-122"/>
                <a:ea typeface="黑体" panose="02010609060101010101" pitchFamily="2" charset="-122"/>
              </a:rPr>
              <a:t>欧美大型蒸汽发生器的管径约为</a:t>
            </a:r>
            <a:r>
              <a:rPr lang="en-US" altLang="zh-CN" sz="2800" b="1" u="sng">
                <a:solidFill>
                  <a:srgbClr val="FF0000"/>
                </a:solidFill>
                <a:latin typeface="Times New Roman" panose="02020603050405020304" pitchFamily="18" charset="0"/>
                <a:ea typeface="黑体" panose="02010609060101010101" pitchFamily="2" charset="-122"/>
              </a:rPr>
              <a:t>22 mm</a:t>
            </a:r>
            <a:r>
              <a:rPr lang="zh-CN" altLang="en-US" sz="2800" b="1" dirty="0">
                <a:latin typeface="黑体" panose="02010609060101010101" pitchFamily="2" charset="-122"/>
                <a:ea typeface="黑体" panose="02010609060101010101" pitchFamily="2" charset="-122"/>
              </a:rPr>
              <a:t>。</a:t>
            </a:r>
            <a:endParaRPr lang="zh-CN" altLang="en-US" sz="2800" b="1" dirty="0">
              <a:latin typeface="黑体" panose="02010609060101010101" pitchFamily="2" charset="-122"/>
              <a:ea typeface="黑体" panose="02010609060101010101" pitchFamily="2" charset="-122"/>
            </a:endParaRPr>
          </a:p>
        </p:txBody>
      </p:sp>
      <p:sp>
        <p:nvSpPr>
          <p:cNvPr id="344067" name="Rectangle 3"/>
          <p:cNvSpPr>
            <a:spLocks noChangeArrowheads="1"/>
          </p:cNvSpPr>
          <p:nvPr/>
        </p:nvSpPr>
        <p:spPr bwMode="auto">
          <a:xfrm>
            <a:off x="609600" y="1371600"/>
            <a:ext cx="1828800" cy="5445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17500" marR="0" lvl="0" indent="-317500" algn="just"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tab pos="3514725" algn="l"/>
              </a:tabLst>
              <a:defRPr/>
            </a:pPr>
            <a:r>
              <a:rPr kumimoji="1" lang="zh-CN" altLang="en-US" sz="2800" b="1" i="0" u="none" strike="noStrike" kern="1200" cap="none" spc="0" normalizeH="0" baseline="0" noProof="0" smtClean="0">
                <a:ln>
                  <a:noFill/>
                </a:ln>
                <a:solidFill>
                  <a:srgbClr val="9900FF"/>
                </a:solidFill>
                <a:effectLst/>
                <a:uLnTx/>
                <a:uFillTx/>
                <a:latin typeface="+mn-lt"/>
                <a:ea typeface="+mn-ea"/>
                <a:cs typeface="+mn-cs"/>
              </a:rPr>
              <a:t>管径选择</a:t>
            </a:r>
            <a:endParaRPr kumimoji="1" lang="zh-CN" altLang="en-US" sz="2800" b="1" i="0" u="none" strike="noStrike" kern="1200" cap="none" spc="0" normalizeH="0" baseline="0" noProof="0" smtClean="0">
              <a:ln>
                <a:noFill/>
              </a:ln>
              <a:solidFill>
                <a:srgbClr val="99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xEl>
                                              <p:charRg st="0" end="67"/>
                                            </p:txEl>
                                          </p:spTgt>
                                        </p:tgtEl>
                                        <p:attrNameLst>
                                          <p:attrName>style.visibility</p:attrName>
                                        </p:attrNameLst>
                                      </p:cBhvr>
                                      <p:to>
                                        <p:strVal val="visible"/>
                                      </p:to>
                                    </p:set>
                                    <p:animEffect transition="in" filter="wipe(left)">
                                      <p:cBhvr>
                                        <p:cTn id="7" dur="500"/>
                                        <p:tgtEl>
                                          <p:spTgt spid="25605">
                                            <p:txEl>
                                              <p:charRg st="0" end="6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5">
                                            <p:txEl>
                                              <p:charRg st="67" end="123"/>
                                            </p:txEl>
                                          </p:spTgt>
                                        </p:tgtEl>
                                        <p:attrNameLst>
                                          <p:attrName>style.visibility</p:attrName>
                                        </p:attrNameLst>
                                      </p:cBhvr>
                                      <p:to>
                                        <p:strVal val="visible"/>
                                      </p:to>
                                    </p:set>
                                    <p:animEffect transition="in" filter="wipe(left)">
                                      <p:cBhvr>
                                        <p:cTn id="12" dur="500"/>
                                        <p:tgtEl>
                                          <p:spTgt spid="25605">
                                            <p:txEl>
                                              <p:charRg st="67" end="12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5">
                                            <p:txEl>
                                              <p:charRg st="123" end="150"/>
                                            </p:txEl>
                                          </p:spTgt>
                                        </p:tgtEl>
                                        <p:attrNameLst>
                                          <p:attrName>style.visibility</p:attrName>
                                        </p:attrNameLst>
                                      </p:cBhvr>
                                      <p:to>
                                        <p:strVal val="visible"/>
                                      </p:to>
                                    </p:set>
                                    <p:animEffect transition="in" filter="wipe(left)">
                                      <p:cBhvr>
                                        <p:cTn id="17" dur="500"/>
                                        <p:tgtEl>
                                          <p:spTgt spid="25605">
                                            <p:txEl>
                                              <p:charRg st="123" end="1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Text Box 3"/>
          <p:cNvSpPr txBox="1"/>
          <p:nvPr/>
        </p:nvSpPr>
        <p:spPr>
          <a:xfrm>
            <a:off x="457200" y="1828800"/>
            <a:ext cx="7772400" cy="4483100"/>
          </a:xfrm>
          <a:prstGeom prst="rect">
            <a:avLst/>
          </a:prstGeom>
          <a:noFill/>
          <a:ln w="9525">
            <a:noFill/>
          </a:ln>
        </p:spPr>
        <p:txBody>
          <a:bodyPr>
            <a:spAutoFit/>
          </a:bodyPr>
          <a:p>
            <a:pPr eaLnBrk="1" hangingPunct="1">
              <a:lnSpc>
                <a:spcPct val="105000"/>
              </a:lnSpc>
              <a:spcBef>
                <a:spcPct val="50000"/>
              </a:spcBef>
              <a:buClr>
                <a:srgbClr val="FF0000"/>
              </a:buClr>
              <a:buSzPct val="110000"/>
              <a:buFont typeface="Wingdings" panose="05000000000000000000" pitchFamily="2" charset="2"/>
              <a:buChar char="Ø"/>
            </a:pPr>
            <a:r>
              <a:rPr lang="zh-CN" altLang="en-US" sz="2600" b="1" dirty="0">
                <a:latin typeface="Times New Roman" panose="02020603050405020304" pitchFamily="18" charset="0"/>
                <a:ea typeface="楷体_GB2312" pitchFamily="49" charset="-122"/>
              </a:rPr>
              <a:t>现代多数选用因科镍（如</a:t>
            </a:r>
            <a:r>
              <a:rPr lang="en-US" altLang="zh-CN" sz="2600" b="1" err="1">
                <a:latin typeface="Times New Roman" panose="02020603050405020304" pitchFamily="18" charset="0"/>
                <a:ea typeface="楷体_GB2312" pitchFamily="49" charset="-122"/>
              </a:rPr>
              <a:t>Inconel</a:t>
            </a:r>
            <a:r>
              <a:rPr lang="en-US" altLang="zh-CN" sz="2600" b="1">
                <a:latin typeface="Times New Roman" panose="02020603050405020304" pitchFamily="18" charset="0"/>
                <a:ea typeface="楷体_GB2312" pitchFamily="49" charset="-122"/>
              </a:rPr>
              <a:t> 690</a:t>
            </a:r>
            <a:r>
              <a:rPr lang="zh-CN" altLang="en-US" sz="2600" b="1" dirty="0">
                <a:latin typeface="Times New Roman" panose="02020603050405020304" pitchFamily="18" charset="0"/>
                <a:ea typeface="楷体_GB2312" pitchFamily="49" charset="-122"/>
              </a:rPr>
              <a:t>）或用因科洛依（如</a:t>
            </a:r>
            <a:r>
              <a:rPr lang="en-US" altLang="zh-CN" sz="2600" b="1" err="1">
                <a:latin typeface="Times New Roman" panose="02020603050405020304" pitchFamily="18" charset="0"/>
                <a:ea typeface="楷体_GB2312" pitchFamily="49" charset="-122"/>
              </a:rPr>
              <a:t>Incoloy</a:t>
            </a:r>
            <a:r>
              <a:rPr lang="en-US" altLang="zh-CN" sz="2600" b="1">
                <a:latin typeface="Times New Roman" panose="02020603050405020304" pitchFamily="18" charset="0"/>
                <a:ea typeface="楷体_GB2312" pitchFamily="49" charset="-122"/>
              </a:rPr>
              <a:t> 800</a:t>
            </a:r>
            <a:r>
              <a:rPr lang="zh-CN" altLang="en-US" sz="2600" b="1" dirty="0">
                <a:latin typeface="Times New Roman" panose="02020603050405020304" pitchFamily="18" charset="0"/>
                <a:ea typeface="楷体_GB2312" pitchFamily="49" charset="-122"/>
              </a:rPr>
              <a:t>）等</a:t>
            </a:r>
            <a:r>
              <a:rPr lang="zh-CN" altLang="en-US" sz="2600" b="1" u="sng" dirty="0">
                <a:solidFill>
                  <a:srgbClr val="000000"/>
                </a:solidFill>
                <a:latin typeface="Times New Roman" panose="02020603050405020304" pitchFamily="18" charset="0"/>
                <a:ea typeface="黑体" panose="02010609060101010101" pitchFamily="2" charset="-122"/>
              </a:rPr>
              <a:t>镍基合金</a:t>
            </a:r>
            <a:r>
              <a:rPr lang="zh-CN" altLang="en-US" sz="2600" b="1" dirty="0">
                <a:latin typeface="Times New Roman" panose="02020603050405020304" pitchFamily="18" charset="0"/>
                <a:ea typeface="楷体_GB2312" pitchFamily="49" charset="-122"/>
              </a:rPr>
              <a:t>，经特殊工艺处理后，</a:t>
            </a:r>
            <a:r>
              <a:rPr lang="zh-CN" altLang="en-US" sz="2600" b="1" u="sng" dirty="0">
                <a:latin typeface="Times New Roman" panose="02020603050405020304" pitchFamily="18" charset="0"/>
                <a:ea typeface="楷体_GB2312" pitchFamily="49" charset="-122"/>
              </a:rPr>
              <a:t>强度高，管壁薄</a:t>
            </a:r>
            <a:r>
              <a:rPr lang="zh-CN" altLang="en-US" sz="2600" b="1" dirty="0">
                <a:latin typeface="Times New Roman" panose="02020603050405020304" pitchFamily="18" charset="0"/>
                <a:ea typeface="楷体_GB2312" pitchFamily="49" charset="-122"/>
              </a:rPr>
              <a:t>（</a:t>
            </a:r>
            <a:r>
              <a:rPr lang="en-US" altLang="zh-CN" sz="2600" b="1">
                <a:latin typeface="Times New Roman" panose="02020603050405020304" pitchFamily="18" charset="0"/>
                <a:ea typeface="楷体_GB2312" pitchFamily="49" charset="-122"/>
              </a:rPr>
              <a:t>22mm</a:t>
            </a:r>
            <a:r>
              <a:rPr lang="zh-CN" altLang="en-US" sz="2600" b="1" dirty="0">
                <a:latin typeface="Times New Roman" panose="02020603050405020304" pitchFamily="18" charset="0"/>
                <a:ea typeface="楷体_GB2312" pitchFamily="49" charset="-122"/>
              </a:rPr>
              <a:t>管径的壁厚一般为</a:t>
            </a:r>
            <a:r>
              <a:rPr lang="en-US" altLang="zh-CN" sz="2600" b="1">
                <a:latin typeface="Times New Roman" panose="02020603050405020304" pitchFamily="18" charset="0"/>
                <a:ea typeface="楷体_GB2312" pitchFamily="49" charset="-122"/>
              </a:rPr>
              <a:t>1.2--1.3mm</a:t>
            </a:r>
            <a:r>
              <a:rPr lang="zh-CN" altLang="en-US" sz="2600" b="1" dirty="0">
                <a:latin typeface="Times New Roman" panose="02020603050405020304" pitchFamily="18" charset="0"/>
                <a:ea typeface="楷体_GB2312" pitchFamily="49" charset="-122"/>
              </a:rPr>
              <a:t>）。故热阻小，所需总换热面积小，但材料</a:t>
            </a:r>
            <a:r>
              <a:rPr lang="zh-CN" altLang="en-US" sz="2600" b="1" u="sng" dirty="0">
                <a:latin typeface="Times New Roman" panose="02020603050405020304" pitchFamily="18" charset="0"/>
                <a:ea typeface="楷体_GB2312" pitchFamily="49" charset="-122"/>
              </a:rPr>
              <a:t>价格较昂贵</a:t>
            </a:r>
            <a:r>
              <a:rPr lang="zh-CN" altLang="en-US" sz="2600" b="1" dirty="0">
                <a:latin typeface="Times New Roman" panose="02020603050405020304" pitchFamily="18" charset="0"/>
                <a:ea typeface="楷体_GB2312" pitchFamily="49" charset="-122"/>
              </a:rPr>
              <a:t>。</a:t>
            </a:r>
            <a:endParaRPr lang="zh-CN" altLang="en-US" sz="2600" b="1" dirty="0">
              <a:latin typeface="Times New Roman" panose="02020603050405020304" pitchFamily="18" charset="0"/>
              <a:ea typeface="楷体_GB2312" pitchFamily="49" charset="-122"/>
            </a:endParaRPr>
          </a:p>
          <a:p>
            <a:pPr eaLnBrk="1" hangingPunct="1">
              <a:lnSpc>
                <a:spcPct val="105000"/>
              </a:lnSpc>
              <a:spcBef>
                <a:spcPct val="50000"/>
              </a:spcBef>
              <a:buClr>
                <a:srgbClr val="FF0000"/>
              </a:buClr>
              <a:buSzPct val="110000"/>
              <a:buFont typeface="Wingdings" panose="05000000000000000000" pitchFamily="2" charset="2"/>
              <a:buChar char="Ø"/>
            </a:pPr>
            <a:r>
              <a:rPr lang="zh-CN" altLang="en-US" sz="2800" b="1" dirty="0">
                <a:latin typeface="Times New Roman" panose="02020603050405020304" pitchFamily="18" charset="0"/>
                <a:ea typeface="楷体_GB2312" pitchFamily="49" charset="-122"/>
              </a:rPr>
              <a:t> </a:t>
            </a:r>
            <a:r>
              <a:rPr lang="zh-CN" altLang="en-US" sz="2400" b="1" dirty="0">
                <a:latin typeface="Times New Roman" panose="02020603050405020304" pitchFamily="18" charset="0"/>
                <a:ea typeface="楷体_GB2312" pitchFamily="49" charset="-122"/>
              </a:rPr>
              <a:t>常用管径为</a:t>
            </a:r>
            <a:r>
              <a:rPr lang="en-US" altLang="zh-CN" sz="2400" b="1">
                <a:latin typeface="Times New Roman" panose="02020603050405020304" pitchFamily="18" charset="0"/>
                <a:ea typeface="楷体_GB2312" pitchFamily="49" charset="-122"/>
              </a:rPr>
              <a:t>22 </a:t>
            </a:r>
            <a:r>
              <a:rPr lang="en-US" altLang="zh-CN" sz="2400" b="1">
                <a:latin typeface="Times New Roman" panose="02020603050405020304" pitchFamily="18" charset="0"/>
                <a:ea typeface="宋体" panose="02010600030101010101" pitchFamily="2" charset="-122"/>
              </a:rPr>
              <a:t>mm</a:t>
            </a:r>
            <a:r>
              <a:rPr lang="zh-CN" altLang="en-US" sz="2400" b="1" dirty="0">
                <a:latin typeface="Times New Roman" panose="02020603050405020304" pitchFamily="18" charset="0"/>
                <a:ea typeface="楷体_GB2312" pitchFamily="49" charset="-122"/>
              </a:rPr>
              <a:t>、</a:t>
            </a:r>
            <a:r>
              <a:rPr lang="en-US" altLang="zh-CN" sz="2400" b="1">
                <a:latin typeface="Times New Roman" panose="02020603050405020304" pitchFamily="18" charset="0"/>
                <a:ea typeface="宋体" panose="02010600030101010101" pitchFamily="2" charset="-122"/>
              </a:rPr>
              <a:t>19 mm</a:t>
            </a:r>
            <a:r>
              <a:rPr lang="zh-CN" altLang="en-US" sz="2400" b="1" dirty="0">
                <a:latin typeface="Times New Roman" panose="02020603050405020304" pitchFamily="18" charset="0"/>
                <a:ea typeface="楷体_GB2312" pitchFamily="49" charset="-122"/>
              </a:rPr>
              <a:t>、</a:t>
            </a:r>
            <a:r>
              <a:rPr lang="en-US" altLang="zh-CN" sz="2400" b="1">
                <a:latin typeface="Times New Roman" panose="02020603050405020304" pitchFamily="18" charset="0"/>
                <a:ea typeface="宋体" panose="02010600030101010101" pitchFamily="2" charset="-122"/>
              </a:rPr>
              <a:t>15.8 mm</a:t>
            </a:r>
            <a:r>
              <a:rPr lang="zh-CN" altLang="en-US" sz="2400" b="1" dirty="0">
                <a:latin typeface="Times New Roman" panose="02020603050405020304" pitchFamily="18" charset="0"/>
                <a:ea typeface="楷体_GB2312" pitchFamily="49" charset="-122"/>
              </a:rPr>
              <a:t>，相应壁厚为</a:t>
            </a:r>
            <a:r>
              <a:rPr lang="en-US" altLang="zh-CN" sz="2400" b="1">
                <a:latin typeface="Times New Roman" panose="02020603050405020304" pitchFamily="18" charset="0"/>
                <a:ea typeface="宋体" panose="02010600030101010101" pitchFamily="2" charset="-122"/>
              </a:rPr>
              <a:t>1.27mm</a:t>
            </a:r>
            <a:r>
              <a:rPr lang="zh-CN" altLang="en-US" sz="2400" b="1" dirty="0">
                <a:latin typeface="Times New Roman" panose="02020603050405020304" pitchFamily="18" charset="0"/>
                <a:ea typeface="楷体_GB2312" pitchFamily="49" charset="-122"/>
              </a:rPr>
              <a:t>、</a:t>
            </a:r>
            <a:r>
              <a:rPr lang="en-US" altLang="zh-CN" sz="2400" b="1">
                <a:latin typeface="Times New Roman" panose="02020603050405020304" pitchFamily="18" charset="0"/>
                <a:ea typeface="宋体" panose="02010600030101010101" pitchFamily="2" charset="-122"/>
              </a:rPr>
              <a:t>1.09mm</a:t>
            </a:r>
            <a:r>
              <a:rPr lang="zh-CN" altLang="en-US" sz="2400" b="1" dirty="0">
                <a:latin typeface="Times New Roman" panose="02020603050405020304" pitchFamily="18" charset="0"/>
                <a:ea typeface="楷体_GB2312" pitchFamily="49" charset="-122"/>
              </a:rPr>
              <a:t>、</a:t>
            </a:r>
            <a:r>
              <a:rPr lang="en-US" altLang="zh-CN" sz="2400" b="1">
                <a:latin typeface="Times New Roman" panose="02020603050405020304" pitchFamily="18" charset="0"/>
                <a:ea typeface="宋体" panose="02010600030101010101" pitchFamily="2" charset="-122"/>
              </a:rPr>
              <a:t>0.86mm</a:t>
            </a:r>
            <a:r>
              <a:rPr lang="zh-CN" altLang="en-US" sz="2400" b="1" dirty="0">
                <a:latin typeface="Times New Roman" panose="02020603050405020304" pitchFamily="18" charset="0"/>
                <a:ea typeface="宋体" panose="02010600030101010101" pitchFamily="2" charset="-122"/>
              </a:rPr>
              <a:t>。</a:t>
            </a:r>
            <a:endParaRPr lang="zh-CN" altLang="en-US" sz="2400" b="1" dirty="0">
              <a:latin typeface="Times New Roman" panose="02020603050405020304" pitchFamily="18" charset="0"/>
              <a:ea typeface="宋体" panose="02010600030101010101" pitchFamily="2" charset="-122"/>
            </a:endParaRPr>
          </a:p>
          <a:p>
            <a:pPr eaLnBrk="1" hangingPunct="1">
              <a:lnSpc>
                <a:spcPct val="105000"/>
              </a:lnSpc>
              <a:spcBef>
                <a:spcPct val="50000"/>
              </a:spcBef>
              <a:buClr>
                <a:srgbClr val="FF0000"/>
              </a:buClr>
              <a:buSzPct val="110000"/>
              <a:buFont typeface="Wingdings" panose="05000000000000000000" pitchFamily="2" charset="2"/>
              <a:buChar char="Ø"/>
            </a:pPr>
            <a:r>
              <a:rPr lang="zh-CN" altLang="en-US" b="1" dirty="0">
                <a:latin typeface="Times New Roman" panose="02020603050405020304" pitchFamily="18" charset="0"/>
              </a:rPr>
              <a:t> </a:t>
            </a:r>
            <a:r>
              <a:rPr lang="zh-CN" altLang="en-US" b="1" dirty="0">
                <a:solidFill>
                  <a:srgbClr val="FF0000"/>
                </a:solidFill>
                <a:latin typeface="Times New Roman" panose="02020603050405020304" pitchFamily="18" charset="0"/>
              </a:rPr>
              <a:t>在</a:t>
            </a:r>
            <a:r>
              <a:rPr lang="en-US" altLang="zh-CN" b="1">
                <a:solidFill>
                  <a:srgbClr val="FF0000"/>
                </a:solidFill>
                <a:latin typeface="Times New Roman" panose="02020603050405020304" pitchFamily="18" charset="0"/>
              </a:rPr>
              <a:t>1968</a:t>
            </a:r>
            <a:r>
              <a:rPr lang="zh-CN" altLang="en-US" b="1" dirty="0">
                <a:solidFill>
                  <a:srgbClr val="FF0000"/>
                </a:solidFill>
                <a:latin typeface="Times New Roman" panose="02020603050405020304" pitchFamily="18" charset="0"/>
              </a:rPr>
              <a:t>年以前</a:t>
            </a:r>
            <a:r>
              <a:rPr lang="en-US" altLang="zh-CN" b="1">
                <a:latin typeface="Times New Roman" panose="02020603050405020304" pitchFamily="18" charset="0"/>
              </a:rPr>
              <a:t>,</a:t>
            </a:r>
            <a:r>
              <a:rPr lang="zh-CN" altLang="en-US" b="1" dirty="0">
                <a:latin typeface="Times New Roman" panose="02020603050405020304" pitchFamily="18" charset="0"/>
              </a:rPr>
              <a:t>传热管材料大多使用</a:t>
            </a:r>
            <a:r>
              <a:rPr lang="en-US" altLang="zh-CN" b="1">
                <a:solidFill>
                  <a:srgbClr val="FF0000"/>
                </a:solidFill>
                <a:latin typeface="Times New Roman" panose="02020603050405020304" pitchFamily="18" charset="0"/>
              </a:rPr>
              <a:t>18-8</a:t>
            </a:r>
            <a:r>
              <a:rPr lang="zh-CN" altLang="en-US" b="1" dirty="0">
                <a:solidFill>
                  <a:srgbClr val="FF0000"/>
                </a:solidFill>
                <a:latin typeface="Times New Roman" panose="02020603050405020304" pitchFamily="18" charset="0"/>
              </a:rPr>
              <a:t>型奥氏体不锈钢</a:t>
            </a:r>
            <a:r>
              <a:rPr lang="zh-CN" altLang="en-US" b="1" dirty="0">
                <a:latin typeface="Times New Roman" panose="02020603050405020304" pitchFamily="18" charset="0"/>
              </a:rPr>
              <a:t>。强度低，管壁厚，换热面积大，产生应力腐蚀损失要比镍基合金产生的晶间腐蚀的几率大得多</a:t>
            </a:r>
            <a:r>
              <a:rPr lang="zh-CN" altLang="en-US" sz="2400" b="1" dirty="0">
                <a:latin typeface="Times New Roman" panose="02020603050405020304" pitchFamily="18" charset="0"/>
                <a:ea typeface="楷体_GB2312" pitchFamily="49" charset="-122"/>
              </a:rPr>
              <a:t>。</a:t>
            </a:r>
            <a:endParaRPr lang="zh-CN" altLang="en-US" sz="2400" b="1" dirty="0">
              <a:latin typeface="Times New Roman" panose="02020603050405020304" pitchFamily="18" charset="0"/>
              <a:ea typeface="楷体_GB2312" pitchFamily="49" charset="-122"/>
            </a:endParaRPr>
          </a:p>
        </p:txBody>
      </p:sp>
      <p:sp>
        <p:nvSpPr>
          <p:cNvPr id="344067" name="Rectangle 3"/>
          <p:cNvSpPr>
            <a:spLocks noChangeArrowheads="1"/>
          </p:cNvSpPr>
          <p:nvPr/>
        </p:nvSpPr>
        <p:spPr bwMode="auto">
          <a:xfrm>
            <a:off x="533400" y="1219200"/>
            <a:ext cx="1828800" cy="5445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17500" marR="0" lvl="0" indent="-317500" algn="just"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tab pos="3514725" algn="l"/>
              </a:tabLst>
              <a:defRPr/>
            </a:pPr>
            <a:r>
              <a:rPr kumimoji="1" lang="zh-CN" altLang="en-US" sz="2800" b="1" i="0" u="none" strike="noStrike" kern="1200" cap="none" spc="0" normalizeH="0" baseline="0" noProof="0" smtClean="0">
                <a:ln>
                  <a:noFill/>
                </a:ln>
                <a:solidFill>
                  <a:srgbClr val="9900FF"/>
                </a:solidFill>
                <a:effectLst/>
                <a:uLnTx/>
                <a:uFillTx/>
                <a:latin typeface="+mn-lt"/>
                <a:ea typeface="+mn-ea"/>
                <a:cs typeface="+mn-cs"/>
              </a:rPr>
              <a:t>材料选择</a:t>
            </a:r>
            <a:endParaRPr kumimoji="1" lang="zh-CN" altLang="en-US" sz="2800" b="1" i="0" u="none" strike="noStrike" kern="1200" cap="none" spc="0" normalizeH="0" baseline="0" noProof="0" smtClean="0">
              <a:ln>
                <a:noFill/>
              </a:ln>
              <a:solidFill>
                <a:srgbClr val="99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charRg st="0" end="114"/>
                                            </p:txEl>
                                          </p:spTgt>
                                        </p:tgtEl>
                                        <p:attrNameLst>
                                          <p:attrName>style.visibility</p:attrName>
                                        </p:attrNameLst>
                                      </p:cBhvr>
                                      <p:to>
                                        <p:strVal val="visible"/>
                                      </p:to>
                                    </p:set>
                                    <p:animEffect transition="in" filter="blinds(horizontal)">
                                      <p:cBhvr>
                                        <p:cTn id="7" dur="500"/>
                                        <p:tgtEl>
                                          <p:spTgt spid="26627">
                                            <p:txEl>
                                              <p:charRg st="0" end="1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xEl>
                                              <p:charRg st="114" end="167"/>
                                            </p:txEl>
                                          </p:spTgt>
                                        </p:tgtEl>
                                        <p:attrNameLst>
                                          <p:attrName>style.visibility</p:attrName>
                                        </p:attrNameLst>
                                      </p:cBhvr>
                                      <p:to>
                                        <p:strVal val="visible"/>
                                      </p:to>
                                    </p:set>
                                    <p:animEffect transition="in" filter="blinds(horizontal)">
                                      <p:cBhvr>
                                        <p:cTn id="12" dur="500"/>
                                        <p:tgtEl>
                                          <p:spTgt spid="26627">
                                            <p:txEl>
                                              <p:charRg st="114" end="16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7">
                                            <p:txEl>
                                              <p:charRg st="167" end="241"/>
                                            </p:txEl>
                                          </p:spTgt>
                                        </p:tgtEl>
                                        <p:attrNameLst>
                                          <p:attrName>style.visibility</p:attrName>
                                        </p:attrNameLst>
                                      </p:cBhvr>
                                      <p:to>
                                        <p:strVal val="visible"/>
                                      </p:to>
                                    </p:set>
                                    <p:animEffect transition="in" filter="blinds(horizontal)">
                                      <p:cBhvr>
                                        <p:cTn id="17" dur="500"/>
                                        <p:tgtEl>
                                          <p:spTgt spid="26627">
                                            <p:txEl>
                                              <p:charRg st="167" end="2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Text Box 3"/>
          <p:cNvSpPr txBox="1"/>
          <p:nvPr/>
        </p:nvSpPr>
        <p:spPr>
          <a:xfrm>
            <a:off x="457200" y="1371600"/>
            <a:ext cx="7772400" cy="4473575"/>
          </a:xfrm>
          <a:prstGeom prst="rect">
            <a:avLst/>
          </a:prstGeom>
          <a:noFill/>
          <a:ln w="9525">
            <a:noFill/>
          </a:ln>
        </p:spPr>
        <p:txBody>
          <a:bodyPr>
            <a:spAutoFit/>
          </a:bodyPr>
          <a:p>
            <a:pPr eaLnBrk="1" hangingPunct="1">
              <a:lnSpc>
                <a:spcPct val="105000"/>
              </a:lnSpc>
              <a:spcBef>
                <a:spcPct val="50000"/>
              </a:spcBef>
              <a:buClr>
                <a:srgbClr val="FF0000"/>
              </a:buClr>
              <a:buSzPct val="110000"/>
              <a:buFont typeface="Wingdings" panose="05000000000000000000" pitchFamily="2" charset="2"/>
              <a:buChar char="Ø"/>
            </a:pPr>
            <a:r>
              <a:rPr lang="zh-CN" altLang="en-US" b="1" dirty="0">
                <a:latin typeface="Times New Roman" panose="02020603050405020304" pitchFamily="18" charset="0"/>
              </a:rPr>
              <a:t>后来由于出现了氯离子应力腐蚀破裂事故，大都改用只经工厂退火处理的</a:t>
            </a:r>
            <a:r>
              <a:rPr lang="en-US" altLang="zh-CN" b="1">
                <a:solidFill>
                  <a:srgbClr val="FF0000"/>
                </a:solidFill>
                <a:latin typeface="Times New Roman" panose="02020603050405020304" pitchFamily="18" charset="0"/>
              </a:rPr>
              <a:t>Inconel-600</a:t>
            </a:r>
            <a:r>
              <a:rPr lang="zh-CN" altLang="en-US" b="1" dirty="0">
                <a:solidFill>
                  <a:srgbClr val="FF0000"/>
                </a:solidFill>
                <a:latin typeface="Times New Roman" panose="02020603050405020304" pitchFamily="18" charset="0"/>
              </a:rPr>
              <a:t>合金（即</a:t>
            </a:r>
            <a:r>
              <a:rPr lang="en-US" altLang="zh-CN" b="1">
                <a:solidFill>
                  <a:srgbClr val="FF0000"/>
                </a:solidFill>
                <a:latin typeface="Times New Roman" panose="02020603050405020304" pitchFamily="18" charset="0"/>
              </a:rPr>
              <a:t>I-600MA</a:t>
            </a:r>
            <a:r>
              <a:rPr lang="zh-CN" altLang="en-US" b="1" dirty="0">
                <a:solidFill>
                  <a:srgbClr val="FF0000"/>
                </a:solidFill>
                <a:latin typeface="Times New Roman" panose="02020603050405020304" pitchFamily="18" charset="0"/>
              </a:rPr>
              <a:t>）</a:t>
            </a:r>
            <a:r>
              <a:rPr lang="zh-CN" altLang="en-US" b="1" dirty="0">
                <a:latin typeface="Times New Roman" panose="02020603050405020304" pitchFamily="18" charset="0"/>
              </a:rPr>
              <a:t>。这种管型在早期运行中性能良好，到</a:t>
            </a:r>
            <a:r>
              <a:rPr lang="en-US" altLang="zh-CN" b="1">
                <a:solidFill>
                  <a:srgbClr val="FF0000"/>
                </a:solidFill>
                <a:latin typeface="Times New Roman" panose="02020603050405020304" pitchFamily="18" charset="0"/>
              </a:rPr>
              <a:t>70</a:t>
            </a:r>
            <a:r>
              <a:rPr lang="zh-CN" altLang="en-US" b="1" dirty="0">
                <a:solidFill>
                  <a:srgbClr val="FF0000"/>
                </a:solidFill>
                <a:latin typeface="Times New Roman" panose="02020603050405020304" pitchFamily="18" charset="0"/>
              </a:rPr>
              <a:t>年代中期</a:t>
            </a:r>
            <a:r>
              <a:rPr lang="zh-CN" altLang="en-US" b="1" dirty="0">
                <a:latin typeface="Times New Roman" panose="02020603050405020304" pitchFamily="18" charset="0"/>
              </a:rPr>
              <a:t>相继发生了耗蚀、凹痕和晶间腐蚀现象。</a:t>
            </a:r>
            <a:endParaRPr lang="zh-CN" altLang="en-US" sz="2600" dirty="0">
              <a:latin typeface="Times New Roman" panose="02020603050405020304" pitchFamily="18" charset="0"/>
              <a:ea typeface="楷体_GB2312" pitchFamily="49" charset="-122"/>
            </a:endParaRPr>
          </a:p>
          <a:p>
            <a:pPr eaLnBrk="1" hangingPunct="1">
              <a:lnSpc>
                <a:spcPct val="105000"/>
              </a:lnSpc>
              <a:spcBef>
                <a:spcPct val="50000"/>
              </a:spcBef>
              <a:buClr>
                <a:srgbClr val="FF0000"/>
              </a:buClr>
              <a:buSzPct val="110000"/>
              <a:buFont typeface="Wingdings" panose="05000000000000000000" pitchFamily="2" charset="2"/>
              <a:buChar char="Ø"/>
            </a:pPr>
            <a:r>
              <a:rPr lang="zh-CN" altLang="en-US" b="1" dirty="0">
                <a:latin typeface="Times New Roman" panose="02020603050405020304" pitchFamily="18" charset="0"/>
              </a:rPr>
              <a:t>大约从</a:t>
            </a:r>
            <a:r>
              <a:rPr lang="en-US" altLang="zh-CN" b="1">
                <a:solidFill>
                  <a:srgbClr val="FF0000"/>
                </a:solidFill>
                <a:latin typeface="Times New Roman" panose="02020603050405020304" pitchFamily="18" charset="0"/>
              </a:rPr>
              <a:t>80</a:t>
            </a:r>
            <a:r>
              <a:rPr lang="zh-CN" altLang="en-US" b="1" dirty="0">
                <a:solidFill>
                  <a:srgbClr val="FF0000"/>
                </a:solidFill>
                <a:latin typeface="Times New Roman" panose="02020603050405020304" pitchFamily="18" charset="0"/>
              </a:rPr>
              <a:t>年代中期</a:t>
            </a:r>
            <a:r>
              <a:rPr lang="zh-CN" altLang="en-US" b="1" dirty="0">
                <a:latin typeface="Times New Roman" panose="02020603050405020304" pitchFamily="18" charset="0"/>
              </a:rPr>
              <a:t>开始使用经特殊热处理的</a:t>
            </a:r>
            <a:r>
              <a:rPr lang="en-US" altLang="zh-CN" b="1">
                <a:solidFill>
                  <a:srgbClr val="FF0000"/>
                </a:solidFill>
                <a:latin typeface="Times New Roman" panose="02020603050405020304" pitchFamily="18" charset="0"/>
              </a:rPr>
              <a:t>Inconel-600</a:t>
            </a:r>
            <a:r>
              <a:rPr lang="zh-CN" altLang="en-US" b="1" dirty="0">
                <a:solidFill>
                  <a:srgbClr val="FF0000"/>
                </a:solidFill>
                <a:latin typeface="Times New Roman" panose="02020603050405020304" pitchFamily="18" charset="0"/>
              </a:rPr>
              <a:t>合金（即</a:t>
            </a:r>
            <a:r>
              <a:rPr lang="en-US" altLang="zh-CN" b="1">
                <a:solidFill>
                  <a:srgbClr val="FF0000"/>
                </a:solidFill>
                <a:latin typeface="Times New Roman" panose="02020603050405020304" pitchFamily="18" charset="0"/>
              </a:rPr>
              <a:t>I-600TT</a:t>
            </a:r>
            <a:r>
              <a:rPr lang="zh-CN" altLang="en-US" b="1" dirty="0">
                <a:solidFill>
                  <a:srgbClr val="FF0000"/>
                </a:solidFill>
                <a:latin typeface="Times New Roman" panose="02020603050405020304" pitchFamily="18" charset="0"/>
              </a:rPr>
              <a:t>），</a:t>
            </a:r>
            <a:r>
              <a:rPr lang="en-US" altLang="zh-CN" b="1">
                <a:solidFill>
                  <a:srgbClr val="FF0000"/>
                </a:solidFill>
                <a:latin typeface="Times New Roman" panose="02020603050405020304" pitchFamily="18" charset="0"/>
              </a:rPr>
              <a:t>90</a:t>
            </a:r>
            <a:r>
              <a:rPr lang="zh-CN" altLang="en-US" b="1" dirty="0">
                <a:solidFill>
                  <a:srgbClr val="FF0000"/>
                </a:solidFill>
                <a:latin typeface="Times New Roman" panose="02020603050405020304" pitchFamily="18" charset="0"/>
              </a:rPr>
              <a:t>年代以后</a:t>
            </a:r>
            <a:r>
              <a:rPr lang="zh-CN" altLang="en-US" b="1" dirty="0">
                <a:latin typeface="Times New Roman" panose="02020603050405020304" pitchFamily="18" charset="0"/>
              </a:rPr>
              <a:t>主要使用经特殊热处理的</a:t>
            </a:r>
            <a:r>
              <a:rPr lang="en-US" altLang="zh-CN" b="1">
                <a:solidFill>
                  <a:srgbClr val="FF0000"/>
                </a:solidFill>
                <a:latin typeface="Times New Roman" panose="02020603050405020304" pitchFamily="18" charset="0"/>
              </a:rPr>
              <a:t>Inconel-690</a:t>
            </a:r>
            <a:r>
              <a:rPr lang="zh-CN" altLang="en-US" b="1" dirty="0">
                <a:solidFill>
                  <a:srgbClr val="FF0000"/>
                </a:solidFill>
                <a:latin typeface="Times New Roman" panose="02020603050405020304" pitchFamily="18" charset="0"/>
              </a:rPr>
              <a:t>合金（即</a:t>
            </a:r>
            <a:r>
              <a:rPr lang="en-US" altLang="zh-CN" b="1">
                <a:solidFill>
                  <a:srgbClr val="FF0000"/>
                </a:solidFill>
                <a:latin typeface="Times New Roman" panose="02020603050405020304" pitchFamily="18" charset="0"/>
              </a:rPr>
              <a:t>I-690TT</a:t>
            </a:r>
            <a:r>
              <a:rPr lang="zh-CN" altLang="en-US" b="1" dirty="0">
                <a:solidFill>
                  <a:srgbClr val="FF0000"/>
                </a:solidFill>
                <a:latin typeface="Times New Roman" panose="02020603050405020304" pitchFamily="18" charset="0"/>
              </a:rPr>
              <a:t>）</a:t>
            </a:r>
            <a:r>
              <a:rPr lang="zh-CN" altLang="en-US" b="1" dirty="0">
                <a:latin typeface="Times New Roman" panose="02020603050405020304" pitchFamily="18" charset="0"/>
              </a:rPr>
              <a:t>；</a:t>
            </a:r>
            <a:endParaRPr lang="zh-CN" altLang="en-US" b="1" dirty="0">
              <a:latin typeface="Times New Roman" panose="02020603050405020304" pitchFamily="18" charset="0"/>
            </a:endParaRPr>
          </a:p>
          <a:p>
            <a:pPr eaLnBrk="1" hangingPunct="1">
              <a:lnSpc>
                <a:spcPct val="105000"/>
              </a:lnSpc>
              <a:spcBef>
                <a:spcPct val="50000"/>
              </a:spcBef>
              <a:buClr>
                <a:srgbClr val="FF0000"/>
              </a:buClr>
              <a:buSzPct val="110000"/>
              <a:buFont typeface="Wingdings" panose="05000000000000000000" pitchFamily="2" charset="2"/>
              <a:buChar char="Ø"/>
            </a:pPr>
            <a:r>
              <a:rPr lang="zh-CN" altLang="en-US" b="1" dirty="0">
                <a:solidFill>
                  <a:srgbClr val="FF0000"/>
                </a:solidFill>
                <a:latin typeface="Times New Roman" panose="02020603050405020304" pitchFamily="18" charset="0"/>
              </a:rPr>
              <a:t>联邦德国</a:t>
            </a:r>
            <a:r>
              <a:rPr lang="zh-CN" altLang="en-US" b="1" dirty="0">
                <a:latin typeface="Times New Roman" panose="02020603050405020304" pitchFamily="18" charset="0"/>
              </a:rPr>
              <a:t>则从</a:t>
            </a:r>
            <a:r>
              <a:rPr lang="en-US" altLang="zh-CN" b="1">
                <a:latin typeface="Times New Roman" panose="02020603050405020304" pitchFamily="18" charset="0"/>
              </a:rPr>
              <a:t>70</a:t>
            </a:r>
            <a:r>
              <a:rPr lang="zh-CN" altLang="en-US" b="1" dirty="0">
                <a:latin typeface="Times New Roman" panose="02020603050405020304" pitchFamily="18" charset="0"/>
              </a:rPr>
              <a:t>年代开始一直使用</a:t>
            </a:r>
            <a:r>
              <a:rPr lang="en-US" altLang="zh-CN" b="1">
                <a:solidFill>
                  <a:srgbClr val="FF0000"/>
                </a:solidFill>
                <a:latin typeface="Times New Roman" panose="02020603050405020304" pitchFamily="18" charset="0"/>
              </a:rPr>
              <a:t>Incoloy-800</a:t>
            </a:r>
            <a:r>
              <a:rPr lang="zh-CN" altLang="en-US" b="1" dirty="0">
                <a:solidFill>
                  <a:srgbClr val="FF0000"/>
                </a:solidFill>
                <a:latin typeface="Times New Roman" panose="02020603050405020304" pitchFamily="18" charset="0"/>
              </a:rPr>
              <a:t>合金（即</a:t>
            </a:r>
            <a:r>
              <a:rPr lang="en-US" altLang="zh-CN" b="1">
                <a:solidFill>
                  <a:srgbClr val="FF0000"/>
                </a:solidFill>
                <a:latin typeface="Times New Roman" panose="02020603050405020304" pitchFamily="18" charset="0"/>
              </a:rPr>
              <a:t>I-800</a:t>
            </a:r>
            <a:r>
              <a:rPr lang="zh-CN" altLang="en-US" b="1" dirty="0">
                <a:solidFill>
                  <a:srgbClr val="FF0000"/>
                </a:solidFill>
                <a:latin typeface="Times New Roman" panose="02020603050405020304" pitchFamily="18" charset="0"/>
              </a:rPr>
              <a:t>）</a:t>
            </a:r>
            <a:r>
              <a:rPr lang="zh-CN" altLang="en-US" b="1" dirty="0">
                <a:latin typeface="Times New Roman" panose="02020603050405020304" pitchFamily="18" charset="0"/>
              </a:rPr>
              <a:t>。传热管在被弯成</a:t>
            </a:r>
            <a:r>
              <a:rPr lang="en-US" altLang="zh-CN" b="1">
                <a:latin typeface="Times New Roman" panose="02020603050405020304" pitchFamily="18" charset="0"/>
              </a:rPr>
              <a:t>U</a:t>
            </a:r>
            <a:r>
              <a:rPr lang="zh-CN" altLang="en-US" b="1" dirty="0">
                <a:latin typeface="Times New Roman" panose="02020603050405020304" pitchFamily="18" charset="0"/>
              </a:rPr>
              <a:t>形后，对于弯管直径小的传热管还需要再次进行热处理以消除残余应力。</a:t>
            </a:r>
            <a:endParaRPr lang="zh-CN" altLang="en-US" sz="2400" dirty="0">
              <a:latin typeface="Times New Roman" panose="02020603050405020304" pitchFamily="18" charset="0"/>
              <a:ea typeface="宋体" panose="02010600030101010101" pitchFamily="2" charset="-122"/>
            </a:endParaRPr>
          </a:p>
          <a:p>
            <a:pPr eaLnBrk="1" hangingPunct="1">
              <a:lnSpc>
                <a:spcPct val="105000"/>
              </a:lnSpc>
              <a:spcBef>
                <a:spcPct val="50000"/>
              </a:spcBef>
              <a:buClr>
                <a:srgbClr val="FF0000"/>
              </a:buClr>
              <a:buSzPct val="110000"/>
            </a:pPr>
            <a:r>
              <a:rPr lang="zh-CN" altLang="en-US" b="1" dirty="0">
                <a:solidFill>
                  <a:schemeClr val="hlink"/>
                </a:solidFill>
                <a:latin typeface="Times New Roman" panose="02020603050405020304" pitchFamily="18" charset="0"/>
              </a:rPr>
              <a:t>     </a:t>
            </a:r>
            <a:endParaRPr lang="zh-CN" altLang="en-US" b="1" dirty="0">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charRg st="0" end="97"/>
                                            </p:txEl>
                                          </p:spTgt>
                                        </p:tgtEl>
                                        <p:attrNameLst>
                                          <p:attrName>style.visibility</p:attrName>
                                        </p:attrNameLst>
                                      </p:cBhvr>
                                      <p:to>
                                        <p:strVal val="visible"/>
                                      </p:to>
                                    </p:set>
                                    <p:animEffect transition="in" filter="blinds(horizontal)">
                                      <p:cBhvr>
                                        <p:cTn id="7" dur="500"/>
                                        <p:tgtEl>
                                          <p:spTgt spid="26627">
                                            <p:txEl>
                                              <p:charRg st="0" end="9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xEl>
                                              <p:charRg st="97" end="183"/>
                                            </p:txEl>
                                          </p:spTgt>
                                        </p:tgtEl>
                                        <p:attrNameLst>
                                          <p:attrName>style.visibility</p:attrName>
                                        </p:attrNameLst>
                                      </p:cBhvr>
                                      <p:to>
                                        <p:strVal val="visible"/>
                                      </p:to>
                                    </p:set>
                                    <p:animEffect transition="in" filter="blinds(horizontal)">
                                      <p:cBhvr>
                                        <p:cTn id="12" dur="500"/>
                                        <p:tgtEl>
                                          <p:spTgt spid="26627">
                                            <p:txEl>
                                              <p:charRg st="97" end="18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7">
                                            <p:txEl>
                                              <p:charRg st="183" end="262"/>
                                            </p:txEl>
                                          </p:spTgt>
                                        </p:tgtEl>
                                        <p:attrNameLst>
                                          <p:attrName>style.visibility</p:attrName>
                                        </p:attrNameLst>
                                      </p:cBhvr>
                                      <p:to>
                                        <p:strVal val="visible"/>
                                      </p:to>
                                    </p:set>
                                    <p:animEffect transition="in" filter="blinds(horizontal)">
                                      <p:cBhvr>
                                        <p:cTn id="17" dur="500"/>
                                        <p:tgtEl>
                                          <p:spTgt spid="26627">
                                            <p:txEl>
                                              <p:charRg st="183" end="2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27">
                                            <p:txEl>
                                              <p:charRg st="262" end="268"/>
                                            </p:txEl>
                                          </p:spTgt>
                                        </p:tgtEl>
                                        <p:attrNameLst>
                                          <p:attrName>style.visibility</p:attrName>
                                        </p:attrNameLst>
                                      </p:cBhvr>
                                      <p:to>
                                        <p:strVal val="visible"/>
                                      </p:to>
                                    </p:set>
                                    <p:animEffect transition="in" filter="blinds(horizontal)">
                                      <p:cBhvr>
                                        <p:cTn id="22" dur="500"/>
                                        <p:tgtEl>
                                          <p:spTgt spid="26627">
                                            <p:txEl>
                                              <p:charRg st="262" end="2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70791" name="Group 103"/>
          <p:cNvGraphicFramePr>
            <a:graphicFrameLocks noGrp="1"/>
          </p:cNvGraphicFramePr>
          <p:nvPr>
            <p:ph idx="1"/>
          </p:nvPr>
        </p:nvGraphicFramePr>
        <p:xfrm>
          <a:off x="266700" y="2057400"/>
          <a:ext cx="8763000" cy="4273550"/>
        </p:xfrm>
        <a:graphic>
          <a:graphicData uri="http://schemas.openxmlformats.org/drawingml/2006/table">
            <a:tbl>
              <a:tblPr/>
              <a:tblGrid>
                <a:gridCol w="1751013"/>
                <a:gridCol w="1316037"/>
                <a:gridCol w="1268413"/>
                <a:gridCol w="1360487"/>
                <a:gridCol w="1460500"/>
                <a:gridCol w="1606550"/>
              </a:tblGrid>
              <a:tr h="1152525">
                <a:tc>
                  <a:txBody>
                    <a:bodyPr/>
                    <a:lstStyle/>
                    <a:p>
                      <a:pPr marL="0" marR="0" lvl="0" indent="0" algn="l" defTabSz="914400" rtl="0" eaLnBrk="0" fontAlgn="base" latinLnBrk="0" hangingPunct="0">
                        <a:lnSpc>
                          <a:spcPct val="130000"/>
                        </a:lnSpc>
                        <a:spcBef>
                          <a:spcPct val="20000"/>
                        </a:spcBef>
                        <a:spcAft>
                          <a:spcPct val="0"/>
                        </a:spcAft>
                        <a:buClr>
                          <a:schemeClr val="tx2"/>
                        </a:buClr>
                        <a:buSzPct val="120000"/>
                        <a:buFont typeface="Wingdings" panose="05000000000000000000" pitchFamily="2" charset="2"/>
                        <a:buNone/>
                      </a:pPr>
                      <a:endParaRPr kumimoji="0" lang="zh-CN"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田湾核电厂</a:t>
                      </a:r>
                      <a:endPar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秦山一期</a:t>
                      </a:r>
                      <a:endPar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秦山三期</a:t>
                      </a:r>
                      <a:endPar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秦山二期</a:t>
                      </a:r>
                      <a:endPar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大亚湾、岭奥核电厂</a:t>
                      </a:r>
                      <a:endPar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9125">
                <a:tc>
                  <a:txBody>
                    <a:bodyPr/>
                    <a:lstStyle/>
                    <a:p>
                      <a:pPr marL="342900" marR="0" lvl="0" indent="-342900" algn="l" defTabSz="914400" rtl="0" eaLnBrk="0" fontAlgn="base" latinLnBrk="0" hangingPunct="0">
                        <a:lnSpc>
                          <a:spcPct val="13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蒸汽发生器数量</a:t>
                      </a:r>
                      <a:endPar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4</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2</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4</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2</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3</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25463">
                <a:tc>
                  <a:txBody>
                    <a:bodyPr/>
                    <a:lstStyle/>
                    <a:p>
                      <a:pPr marL="342900" marR="0" lvl="0" indent="-342900" algn="l"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传热管材料</a:t>
                      </a:r>
                      <a:endPar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0Cr18Ni10Ti</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I-800</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I-800</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I-690TT</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I-690TT</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25463">
                <a:tc>
                  <a:txBody>
                    <a:bodyPr/>
                    <a:lstStyle/>
                    <a:p>
                      <a:pPr marL="342900" marR="0" lvl="0" indent="-342900" algn="l" defTabSz="914400" rtl="0" eaLnBrk="0" fontAlgn="base" latinLnBrk="0" hangingPunct="0">
                        <a:lnSpc>
                          <a:spcPct val="13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传热面积，</a:t>
                      </a: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m</a:t>
                      </a:r>
                      <a:r>
                        <a:rPr kumimoji="0" lang="en-US" altLang="zh-CN" sz="1600" b="1" i="0" u="none" strike="noStrike" cap="none" normalizeH="0" baseline="3000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2</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6115</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3077.5</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3177</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5632.5</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5435</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25463">
                <a:tc>
                  <a:txBody>
                    <a:bodyPr/>
                    <a:lstStyle/>
                    <a:p>
                      <a:pPr marL="342900" marR="0" lvl="0" indent="-342900" algn="l" defTabSz="914400" rtl="0" eaLnBrk="0" fontAlgn="base" latinLnBrk="0" hangingPunct="0">
                        <a:lnSpc>
                          <a:spcPct val="13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传热管根数</a:t>
                      </a:r>
                      <a:endPar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11000</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2977</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3550</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4640</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4478</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38163">
                <a:tc>
                  <a:txBody>
                    <a:bodyPr/>
                    <a:lstStyle/>
                    <a:p>
                      <a:pPr marL="342900" marR="0" lvl="0" indent="-342900" algn="l" defTabSz="914400" rtl="0" eaLnBrk="0" fontAlgn="base" latinLnBrk="0" hangingPunct="0">
                        <a:lnSpc>
                          <a:spcPct val="13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外径</a:t>
                      </a: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t>
                      </a:r>
                      <a:r>
                        <a:rPr kumimoji="0" lang="zh-CN" altLang="en-US"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壁厚，</a:t>
                      </a: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mm</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ф16×1.5</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ф22×1.2</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ф15.9×1.13</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ф19.05×1.09</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3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ф19.05×1.09</a:t>
                      </a:r>
                      <a:endParaRPr kumimoji="0" lang="en-US" altLang="zh-CN" sz="1600" b="1" i="0" u="none" strike="noStrike" cap="none" normalizeH="0" baseline="0" smtClean="0">
                        <a:ln>
                          <a:noFill/>
                        </a:ln>
                        <a:solidFill>
                          <a:schemeClr val="tx1"/>
                        </a:solidFill>
                        <a:effectLst/>
                        <a:latin typeface="Times New Roman" panose="02020603050405020304" pitchFamily="18" charset="0"/>
                        <a:ea typeface="仿宋_GB2312" pitchFamily="49" charset="-122"/>
                      </a:endParaRPr>
                    </a:p>
                  </a:txBody>
                  <a:tcPr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27702" name="Text Box 99"/>
          <p:cNvSpPr txBox="1"/>
          <p:nvPr/>
        </p:nvSpPr>
        <p:spPr>
          <a:xfrm>
            <a:off x="228600" y="1447800"/>
            <a:ext cx="5976938" cy="427038"/>
          </a:xfrm>
          <a:prstGeom prst="rect">
            <a:avLst/>
          </a:prstGeom>
          <a:noFill/>
          <a:ln w="9525">
            <a:noFill/>
          </a:ln>
        </p:spPr>
        <p:txBody>
          <a:bodyPr>
            <a:spAutoFit/>
          </a:bodyPr>
          <a:p>
            <a:pPr eaLnBrk="1" hangingPunct="1">
              <a:lnSpc>
                <a:spcPct val="100000"/>
              </a:lnSpc>
              <a:spcBef>
                <a:spcPct val="50000"/>
              </a:spcBef>
              <a:buClr>
                <a:schemeClr val="hlink"/>
              </a:buClr>
              <a:buSzTx/>
              <a:buFont typeface="Wingdings" panose="05000000000000000000" pitchFamily="2" charset="2"/>
              <a:buChar char="ü"/>
            </a:pPr>
            <a:r>
              <a:rPr lang="zh-CN" altLang="en-US" b="1" dirty="0">
                <a:latin typeface="宋体" panose="02010600030101010101" pitchFamily="2" charset="-122"/>
                <a:ea typeface="宋体" panose="02010600030101010101" pitchFamily="2" charset="-122"/>
              </a:rPr>
              <a:t>中国核电厂蒸汽发生器传热管材料与参数 </a:t>
            </a:r>
            <a:endParaRPr lang="zh-CN" altLang="en-US" b="1" dirty="0">
              <a:latin typeface="宋体" panose="02010600030101010101" pitchFamily="2" charset="-122"/>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ln/>
        </p:spPr>
        <p:txBody>
          <a:bodyPr vert="horz" wrap="square" lIns="91440" tIns="45720" rIns="91440" bIns="45720" anchor="t" anchorCtr="0"/>
          <a:p>
            <a:endParaRPr lang="zh-CN" altLang="zh-CN" dirty="0"/>
          </a:p>
        </p:txBody>
      </p:sp>
      <p:pic>
        <p:nvPicPr>
          <p:cNvPr id="28675" name="Picture 3"/>
          <p:cNvPicPr>
            <a:picLocks noChangeAspect="1"/>
          </p:cNvPicPr>
          <p:nvPr/>
        </p:nvPicPr>
        <p:blipFill>
          <a:blip r:embed="rId1"/>
          <a:stretch>
            <a:fillRect/>
          </a:stretch>
        </p:blipFill>
        <p:spPr>
          <a:xfrm>
            <a:off x="457200" y="1219200"/>
            <a:ext cx="7924800" cy="498633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
          <p:cNvSpPr txBox="1"/>
          <p:nvPr/>
        </p:nvSpPr>
        <p:spPr>
          <a:xfrm>
            <a:off x="2743200" y="152400"/>
            <a:ext cx="3429000" cy="762000"/>
          </a:xfrm>
          <a:prstGeom prst="rect">
            <a:avLst/>
          </a:prstGeom>
          <a:noFill/>
          <a:ln w="9525">
            <a:noFill/>
          </a:ln>
        </p:spPr>
        <p:txBody>
          <a:bodyPr>
            <a:spAutoFit/>
          </a:bodyPr>
          <a:p>
            <a:pPr algn="ctr" eaLnBrk="1" hangingPunct="1">
              <a:lnSpc>
                <a:spcPct val="110000"/>
              </a:lnSpc>
              <a:spcBef>
                <a:spcPct val="50000"/>
              </a:spcBef>
              <a:buClr>
                <a:srgbClr val="FF0000"/>
              </a:buClr>
              <a:buSzPct val="110000"/>
            </a:pPr>
            <a:r>
              <a:rPr lang="zh-CN" altLang="en-US" sz="4000" b="1" dirty="0">
                <a:solidFill>
                  <a:schemeClr val="tx2"/>
                </a:solidFill>
                <a:latin typeface="黑体" panose="02010609060101010101" pitchFamily="2" charset="-122"/>
                <a:ea typeface="黑体" panose="02010609060101010101" pitchFamily="2" charset="-122"/>
              </a:rPr>
              <a:t>管  板</a:t>
            </a:r>
            <a:endParaRPr lang="zh-CN" altLang="en-US" sz="4000" b="1" dirty="0">
              <a:solidFill>
                <a:schemeClr val="tx2"/>
              </a:solidFill>
              <a:latin typeface="黑体" panose="02010609060101010101" pitchFamily="2" charset="-122"/>
              <a:ea typeface="黑体" panose="02010609060101010101" pitchFamily="2" charset="-122"/>
            </a:endParaRPr>
          </a:p>
        </p:txBody>
      </p:sp>
      <p:sp>
        <p:nvSpPr>
          <p:cNvPr id="74755" name="Text Box 3"/>
          <p:cNvSpPr txBox="1"/>
          <p:nvPr/>
        </p:nvSpPr>
        <p:spPr>
          <a:xfrm>
            <a:off x="381000" y="1219200"/>
            <a:ext cx="8353425" cy="4503738"/>
          </a:xfrm>
          <a:prstGeom prst="rect">
            <a:avLst/>
          </a:prstGeom>
          <a:noFill/>
          <a:ln w="9525">
            <a:noFill/>
          </a:ln>
        </p:spPr>
        <p:txBody>
          <a:bodyPr>
            <a:spAutoFit/>
          </a:bodyPr>
          <a:p>
            <a:pPr eaLnBrk="1" hangingPunct="1">
              <a:lnSpc>
                <a:spcPct val="110000"/>
              </a:lnSpc>
              <a:spcBef>
                <a:spcPct val="50000"/>
              </a:spcBef>
              <a:buClr>
                <a:srgbClr val="FF0000"/>
              </a:buClr>
              <a:buSzPct val="110000"/>
              <a:buFont typeface="Wingdings" panose="05000000000000000000" pitchFamily="2" charset="2"/>
              <a:buChar char="Ø"/>
            </a:pPr>
            <a:r>
              <a:rPr lang="en-US" altLang="zh-CN" sz="2600">
                <a:latin typeface="Times New Roman" panose="02020603050405020304" pitchFamily="18" charset="0"/>
                <a:ea typeface="楷体_GB2312" pitchFamily="49" charset="-122"/>
              </a:rPr>
              <a:t> </a:t>
            </a:r>
            <a:r>
              <a:rPr lang="zh-CN" altLang="en-US" sz="2600" b="1" dirty="0">
                <a:latin typeface="Times New Roman" panose="02020603050405020304" pitchFamily="18" charset="0"/>
                <a:ea typeface="楷体_GB2312" pitchFamily="49" charset="-122"/>
              </a:rPr>
              <a:t>管板锻件毛胚重达</a:t>
            </a:r>
            <a:r>
              <a:rPr lang="en-US" altLang="zh-CN" sz="2600" b="1">
                <a:latin typeface="Times New Roman" panose="02020603050405020304" pitchFamily="18" charset="0"/>
                <a:ea typeface="楷体_GB2312" pitchFamily="49" charset="-122"/>
              </a:rPr>
              <a:t>50-100</a:t>
            </a:r>
            <a:r>
              <a:rPr lang="zh-CN" altLang="en-US" sz="2600" b="1" dirty="0">
                <a:latin typeface="Times New Roman" panose="02020603050405020304" pitchFamily="18" charset="0"/>
                <a:ea typeface="楷体_GB2312" pitchFamily="49" charset="-122"/>
              </a:rPr>
              <a:t>吨，成品直径约为</a:t>
            </a:r>
            <a:r>
              <a:rPr lang="en-US" altLang="zh-CN" sz="2600" b="1">
                <a:latin typeface="Times New Roman" panose="02020603050405020304" pitchFamily="18" charset="0"/>
                <a:ea typeface="楷体_GB2312" pitchFamily="49" charset="-122"/>
              </a:rPr>
              <a:t>2.5-3.5</a:t>
            </a:r>
            <a:r>
              <a:rPr lang="zh-CN" altLang="en-US" sz="2600" b="1" dirty="0">
                <a:latin typeface="Times New Roman" panose="02020603050405020304" pitchFamily="18" charset="0"/>
                <a:ea typeface="楷体_GB2312" pitchFamily="49" charset="-122"/>
              </a:rPr>
              <a:t>米，厚约</a:t>
            </a:r>
            <a:r>
              <a:rPr lang="en-US" altLang="zh-CN" sz="2600" b="1">
                <a:latin typeface="Times New Roman" panose="02020603050405020304" pitchFamily="18" charset="0"/>
                <a:ea typeface="楷体_GB2312" pitchFamily="49" charset="-122"/>
              </a:rPr>
              <a:t>500-700</a:t>
            </a:r>
            <a:r>
              <a:rPr lang="zh-CN" altLang="en-US" sz="2600" b="1" dirty="0">
                <a:latin typeface="Times New Roman" panose="02020603050405020304" pitchFamily="18" charset="0"/>
                <a:ea typeface="楷体_GB2312" pitchFamily="49" charset="-122"/>
              </a:rPr>
              <a:t>毫米，属超厚锻件。</a:t>
            </a:r>
            <a:r>
              <a:rPr lang="zh-CN" altLang="en-US" sz="2600" b="1" dirty="0">
                <a:solidFill>
                  <a:srgbClr val="000000"/>
                </a:solidFill>
                <a:latin typeface="Times New Roman" panose="02020603050405020304" pitchFamily="18" charset="0"/>
                <a:ea typeface="楷体_GB2312" pitchFamily="49" charset="-122"/>
              </a:rPr>
              <a:t>一回路冷却剂侧有</a:t>
            </a:r>
            <a:r>
              <a:rPr lang="en-US" altLang="zh-CN" sz="2600" b="1">
                <a:solidFill>
                  <a:srgbClr val="000000"/>
                </a:solidFill>
                <a:latin typeface="Times New Roman" panose="02020603050405020304" pitchFamily="18" charset="0"/>
                <a:ea typeface="楷体_GB2312" pitchFamily="49" charset="-122"/>
              </a:rPr>
              <a:t>9-10</a:t>
            </a:r>
            <a:r>
              <a:rPr lang="zh-CN" altLang="en-US" sz="2600" b="1" dirty="0">
                <a:solidFill>
                  <a:srgbClr val="000000"/>
                </a:solidFill>
                <a:latin typeface="Times New Roman" panose="02020603050405020304" pitchFamily="18" charset="0"/>
                <a:ea typeface="楷体_GB2312" pitchFamily="49" charset="-122"/>
              </a:rPr>
              <a:t>毫米厚的因科镍</a:t>
            </a:r>
            <a:r>
              <a:rPr lang="en-US" altLang="zh-CN" sz="2600" b="1">
                <a:solidFill>
                  <a:srgbClr val="000000"/>
                </a:solidFill>
                <a:latin typeface="Times New Roman" panose="02020603050405020304" pitchFamily="18" charset="0"/>
                <a:ea typeface="楷体_GB2312" pitchFamily="49" charset="-122"/>
              </a:rPr>
              <a:t>600</a:t>
            </a:r>
            <a:r>
              <a:rPr lang="zh-CN" altLang="en-US" sz="2600" b="1" dirty="0">
                <a:solidFill>
                  <a:srgbClr val="000000"/>
                </a:solidFill>
                <a:latin typeface="Times New Roman" panose="02020603050405020304" pitchFamily="18" charset="0"/>
                <a:ea typeface="楷体_GB2312" pitchFamily="49" charset="-122"/>
              </a:rPr>
              <a:t>的堆焊层</a:t>
            </a:r>
            <a:r>
              <a:rPr lang="zh-CN" altLang="en-US" sz="2600" b="1" dirty="0">
                <a:latin typeface="Times New Roman" panose="02020603050405020304" pitchFamily="18" charset="0"/>
                <a:ea typeface="楷体_GB2312" pitchFamily="49" charset="-122"/>
              </a:rPr>
              <a:t>。</a:t>
            </a:r>
            <a:endParaRPr lang="zh-CN" altLang="en-US" sz="2600" b="1" dirty="0">
              <a:latin typeface="Times New Roman" panose="02020603050405020304" pitchFamily="18" charset="0"/>
              <a:ea typeface="楷体_GB2312" pitchFamily="49" charset="-122"/>
            </a:endParaRPr>
          </a:p>
          <a:p>
            <a:pPr eaLnBrk="1" hangingPunct="1">
              <a:lnSpc>
                <a:spcPct val="110000"/>
              </a:lnSpc>
              <a:spcBef>
                <a:spcPct val="50000"/>
              </a:spcBef>
              <a:buClr>
                <a:srgbClr val="FF0000"/>
              </a:buClr>
              <a:buSzPct val="110000"/>
            </a:pPr>
            <a:r>
              <a:rPr lang="zh-CN" altLang="en-US" sz="2600" b="1" dirty="0">
                <a:latin typeface="Times New Roman" panose="02020603050405020304" pitchFamily="18" charset="0"/>
                <a:ea typeface="楷体_GB2312" pitchFamily="49" charset="-122"/>
              </a:rPr>
              <a:t>       由于管板大而厚，且开有密集的深孔上万个，且对孔径公差、节距公差和管孔光洁度等都要求很高，故它的制造工艺难度很大，生产周期也较长。深钻孔是蒸汽发生器制造的关键工艺。</a:t>
            </a:r>
            <a:endParaRPr lang="zh-CN" altLang="en-US" sz="2600" b="1" dirty="0">
              <a:latin typeface="Times New Roman" panose="02020603050405020304" pitchFamily="18" charset="0"/>
              <a:ea typeface="楷体_GB2312" pitchFamily="49" charset="-122"/>
            </a:endParaRPr>
          </a:p>
          <a:p>
            <a:pPr eaLnBrk="1" hangingPunct="1">
              <a:lnSpc>
                <a:spcPct val="110000"/>
              </a:lnSpc>
              <a:spcBef>
                <a:spcPct val="50000"/>
              </a:spcBef>
              <a:buClr>
                <a:srgbClr val="FF0066"/>
              </a:buClr>
              <a:buFont typeface="Wingdings" panose="05000000000000000000" pitchFamily="2" charset="2"/>
              <a:buChar char="u"/>
            </a:pPr>
            <a:r>
              <a:rPr lang="zh-CN" altLang="en-US" sz="2000" b="1" dirty="0">
                <a:latin typeface="Times New Roman" panose="02020603050405020304" pitchFamily="18" charset="0"/>
                <a:ea typeface="黑体" panose="02010609060101010101" pitchFamily="2" charset="-122"/>
              </a:rPr>
              <a:t>由于二次侧水不断被蒸发，水中的垢物浓缩积聚在管板上，在传热管端部可能产生应力腐蚀。因此，在管板上表面水平地装设有</a:t>
            </a:r>
            <a:r>
              <a:rPr lang="zh-CN" altLang="en-US" sz="2000" b="1" dirty="0">
                <a:solidFill>
                  <a:srgbClr val="FF0000"/>
                </a:solidFill>
                <a:latin typeface="Times New Roman" panose="02020603050405020304" pitchFamily="18" charset="0"/>
                <a:ea typeface="黑体" panose="02010609060101010101" pitchFamily="2" charset="-122"/>
              </a:rPr>
              <a:t>两根多孔的管道</a:t>
            </a:r>
            <a:r>
              <a:rPr lang="zh-CN" altLang="en-US" sz="2000" b="1" dirty="0">
                <a:latin typeface="Times New Roman" panose="02020603050405020304" pitchFamily="18" charset="0"/>
                <a:ea typeface="黑体" panose="02010609060101010101" pitchFamily="2" charset="-122"/>
              </a:rPr>
              <a:t>，供连续排污至蒸汽发生器排污系统（</a:t>
            </a:r>
            <a:r>
              <a:rPr lang="en-US" altLang="zh-CN" sz="2000" b="1">
                <a:latin typeface="Times New Roman" panose="02020603050405020304" pitchFamily="18" charset="0"/>
                <a:ea typeface="黑体" panose="02010609060101010101" pitchFamily="2" charset="-122"/>
              </a:rPr>
              <a:t>APG</a:t>
            </a:r>
            <a:r>
              <a:rPr lang="zh-CN" altLang="en-US" sz="2000" b="1" dirty="0">
                <a:latin typeface="Times New Roman" panose="02020603050405020304" pitchFamily="18" charset="0"/>
                <a:ea typeface="黑体" panose="02010609060101010101" pitchFamily="2" charset="-122"/>
              </a:rPr>
              <a:t>）进行处理。</a:t>
            </a:r>
            <a:endParaRPr lang="zh-CN" altLang="en-US" sz="2000" b="1" dirty="0">
              <a:latin typeface="Times New Roman" panose="02020603050405020304" pitchFamily="18"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5">
                                            <p:txEl>
                                              <p:charRg st="0" end="78"/>
                                            </p:txEl>
                                          </p:spTgt>
                                        </p:tgtEl>
                                        <p:attrNameLst>
                                          <p:attrName>style.visibility</p:attrName>
                                        </p:attrNameLst>
                                      </p:cBhvr>
                                      <p:to>
                                        <p:strVal val="visible"/>
                                      </p:to>
                                    </p:set>
                                    <p:animEffect transition="in" filter="wipe(left)">
                                      <p:cBhvr>
                                        <p:cTn id="7" dur="500"/>
                                        <p:tgtEl>
                                          <p:spTgt spid="74755">
                                            <p:txEl>
                                              <p:charRg st="0" end="7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5">
                                            <p:txEl>
                                              <p:charRg st="78" end="167"/>
                                            </p:txEl>
                                          </p:spTgt>
                                        </p:tgtEl>
                                        <p:attrNameLst>
                                          <p:attrName>style.visibility</p:attrName>
                                        </p:attrNameLst>
                                      </p:cBhvr>
                                      <p:to>
                                        <p:strVal val="visible"/>
                                      </p:to>
                                    </p:set>
                                    <p:animEffect transition="in" filter="wipe(left)">
                                      <p:cBhvr>
                                        <p:cTn id="12" dur="500"/>
                                        <p:tgtEl>
                                          <p:spTgt spid="74755">
                                            <p:txEl>
                                              <p:charRg st="78" end="16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55">
                                            <p:txEl>
                                              <p:charRg st="167" end="257"/>
                                            </p:txEl>
                                          </p:spTgt>
                                        </p:tgtEl>
                                        <p:attrNameLst>
                                          <p:attrName>style.visibility</p:attrName>
                                        </p:attrNameLst>
                                      </p:cBhvr>
                                      <p:to>
                                        <p:strVal val="visible"/>
                                      </p:to>
                                    </p:set>
                                    <p:animEffect transition="in" filter="wipe(left)">
                                      <p:cBhvr>
                                        <p:cTn id="17" dur="500"/>
                                        <p:tgtEl>
                                          <p:spTgt spid="74755">
                                            <p:txEl>
                                              <p:charRg st="167" end="2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Text Box 2"/>
          <p:cNvSpPr txBox="1"/>
          <p:nvPr/>
        </p:nvSpPr>
        <p:spPr>
          <a:xfrm>
            <a:off x="533400" y="1143000"/>
            <a:ext cx="7918450" cy="4799013"/>
          </a:xfrm>
          <a:prstGeom prst="rect">
            <a:avLst/>
          </a:prstGeom>
          <a:noFill/>
          <a:ln w="9525">
            <a:noFill/>
          </a:ln>
        </p:spPr>
        <p:txBody>
          <a:bodyPr>
            <a:spAutoFit/>
          </a:bodyPr>
          <a:p>
            <a:pPr eaLnBrk="1" hangingPunct="1">
              <a:lnSpc>
                <a:spcPct val="110000"/>
              </a:lnSpc>
              <a:spcBef>
                <a:spcPct val="50000"/>
              </a:spcBef>
              <a:buClr>
                <a:srgbClr val="FF0000"/>
              </a:buClr>
              <a:buSzPct val="110000"/>
              <a:buFont typeface="Wingdings" panose="05000000000000000000" pitchFamily="2" charset="2"/>
              <a:buChar char="Ø"/>
            </a:pPr>
            <a:r>
              <a:rPr lang="en-US" altLang="zh-CN" sz="2600">
                <a:solidFill>
                  <a:srgbClr val="000000"/>
                </a:solidFill>
                <a:latin typeface="Times New Roman" panose="02020603050405020304" pitchFamily="18" charset="0"/>
                <a:ea typeface="楷体_GB2312" pitchFamily="49" charset="-122"/>
              </a:rPr>
              <a:t> </a:t>
            </a:r>
            <a:r>
              <a:rPr lang="zh-CN" altLang="en-US" sz="2600" b="1" dirty="0">
                <a:latin typeface="Times New Roman" panose="02020603050405020304" pitchFamily="18" charset="0"/>
                <a:ea typeface="楷体_GB2312" pitchFamily="49" charset="-122"/>
              </a:rPr>
              <a:t>为了确保一回路系统的密封性，“</a:t>
            </a:r>
            <a:r>
              <a:rPr lang="en-US" altLang="zh-CN" sz="2600" b="1">
                <a:latin typeface="Times New Roman" panose="02020603050405020304" pitchFamily="18" charset="0"/>
                <a:ea typeface="楷体_GB2312" pitchFamily="49" charset="-122"/>
              </a:rPr>
              <a:t>U”</a:t>
            </a:r>
            <a:r>
              <a:rPr lang="zh-CN" altLang="en-US" sz="2600" b="1" dirty="0">
                <a:latin typeface="Times New Roman" panose="02020603050405020304" pitchFamily="18" charset="0"/>
                <a:ea typeface="楷体_GB2312" pitchFamily="49" charset="-122"/>
              </a:rPr>
              <a:t>型传热管和管板的连接是十分重要的问题。通常采用</a:t>
            </a:r>
            <a:r>
              <a:rPr lang="zh-CN" altLang="en-US" sz="2600" b="1" dirty="0">
                <a:solidFill>
                  <a:srgbClr val="CC0000"/>
                </a:solidFill>
                <a:latin typeface="Times New Roman" panose="02020603050405020304" pitchFamily="18" charset="0"/>
                <a:ea typeface="楷体_GB2312" pitchFamily="49" charset="-122"/>
              </a:rPr>
              <a:t>胀接</a:t>
            </a:r>
            <a:r>
              <a:rPr lang="zh-CN" altLang="en-US" sz="2600" b="1" dirty="0">
                <a:latin typeface="Times New Roman" panose="02020603050405020304" pitchFamily="18" charset="0"/>
                <a:ea typeface="楷体_GB2312" pitchFamily="49" charset="-122"/>
              </a:rPr>
              <a:t>和</a:t>
            </a:r>
            <a:r>
              <a:rPr lang="zh-CN" altLang="en-US" sz="2600" b="1" dirty="0">
                <a:solidFill>
                  <a:srgbClr val="CC0000"/>
                </a:solidFill>
                <a:latin typeface="Times New Roman" panose="02020603050405020304" pitchFamily="18" charset="0"/>
                <a:ea typeface="楷体_GB2312" pitchFamily="49" charset="-122"/>
              </a:rPr>
              <a:t>焊接</a:t>
            </a:r>
            <a:r>
              <a:rPr lang="zh-CN" altLang="en-US" sz="2600" b="1" dirty="0">
                <a:latin typeface="Times New Roman" panose="02020603050405020304" pitchFamily="18" charset="0"/>
                <a:ea typeface="楷体_GB2312" pitchFamily="49" charset="-122"/>
              </a:rPr>
              <a:t>双重连接形式。</a:t>
            </a:r>
            <a:endParaRPr lang="zh-CN" altLang="en-US" sz="2600" b="1" dirty="0">
              <a:latin typeface="Times New Roman" panose="02020603050405020304" pitchFamily="18" charset="0"/>
              <a:ea typeface="楷体_GB2312" pitchFamily="49" charset="-122"/>
            </a:endParaRPr>
          </a:p>
          <a:p>
            <a:pPr eaLnBrk="1" hangingPunct="1">
              <a:lnSpc>
                <a:spcPct val="110000"/>
              </a:lnSpc>
              <a:spcBef>
                <a:spcPct val="50000"/>
              </a:spcBef>
              <a:buClr>
                <a:srgbClr val="FF0000"/>
              </a:buClr>
              <a:buSzPct val="110000"/>
            </a:pPr>
            <a:r>
              <a:rPr lang="zh-CN" altLang="en-US" sz="2600" b="1" dirty="0">
                <a:latin typeface="Times New Roman" panose="02020603050405020304" pitchFamily="18" charset="0"/>
                <a:ea typeface="楷体_GB2312" pitchFamily="49" charset="-122"/>
              </a:rPr>
              <a:t>        一般在管板钻孔的全深度上进行胀管，以保证管子管板间贴合良好。胀接后的管子在管板堆焊层的一侧再进行密封焊。</a:t>
            </a:r>
            <a:endParaRPr lang="zh-CN" altLang="en-US" sz="2600" b="1" dirty="0">
              <a:latin typeface="Times New Roman" panose="02020603050405020304" pitchFamily="18" charset="0"/>
              <a:ea typeface="楷体_GB2312" pitchFamily="49" charset="-122"/>
            </a:endParaRPr>
          </a:p>
          <a:p>
            <a:pPr eaLnBrk="1" hangingPunct="1">
              <a:lnSpc>
                <a:spcPct val="110000"/>
              </a:lnSpc>
              <a:spcBef>
                <a:spcPct val="50000"/>
              </a:spcBef>
              <a:buClr>
                <a:srgbClr val="FF0000"/>
              </a:buClr>
              <a:buSzPct val="110000"/>
            </a:pPr>
            <a:r>
              <a:rPr lang="zh-CN" altLang="en-US" sz="2800" b="1" dirty="0">
                <a:solidFill>
                  <a:srgbClr val="000000"/>
                </a:solidFill>
                <a:latin typeface="Times New Roman" panose="02020603050405020304" pitchFamily="18" charset="0"/>
                <a:ea typeface="楷体_GB2312" pitchFamily="49" charset="-122"/>
              </a:rPr>
              <a:t>       </a:t>
            </a:r>
            <a:r>
              <a:rPr lang="zh-CN" altLang="en-US" sz="2400" b="1" dirty="0">
                <a:solidFill>
                  <a:srgbClr val="000000"/>
                </a:solidFill>
                <a:latin typeface="Times New Roman" panose="02020603050405020304" pitchFamily="18" charset="0"/>
                <a:ea typeface="楷体_GB2312" pitchFamily="49" charset="-122"/>
              </a:rPr>
              <a:t>目的：</a:t>
            </a:r>
            <a:r>
              <a:rPr lang="zh-CN" altLang="en-US" sz="2400" b="1" dirty="0">
                <a:latin typeface="Times New Roman" panose="02020603050405020304" pitchFamily="18" charset="0"/>
                <a:ea typeface="楷体_GB2312" pitchFamily="49" charset="-122"/>
              </a:rPr>
              <a:t>减少在管板表面的杂质淤积及管子与管板间隙的干湿交替现象，可能引起化学物的浓集。（如氯离子沉积造成应力腐蚀）</a:t>
            </a:r>
            <a:r>
              <a:rPr lang="zh-CN" altLang="en-US" sz="2400" b="1" dirty="0">
                <a:solidFill>
                  <a:srgbClr val="FF0000"/>
                </a:solidFill>
                <a:latin typeface="Times New Roman" panose="02020603050405020304" pitchFamily="18" charset="0"/>
                <a:ea typeface="黑体" panose="02010609060101010101" pitchFamily="2" charset="-122"/>
              </a:rPr>
              <a:t>管板二次侧表面附近，是发生传热管腐蚀最严重的区域之一</a:t>
            </a:r>
            <a:r>
              <a:rPr lang="zh-CN" altLang="en-US" sz="2400" b="1" dirty="0">
                <a:latin typeface="Times New Roman" panose="02020603050405020304" pitchFamily="18" charset="0"/>
                <a:ea typeface="黑体" panose="02010609060101010101" pitchFamily="2" charset="-122"/>
              </a:rPr>
              <a:t>。</a:t>
            </a:r>
            <a:endParaRPr lang="zh-CN" altLang="en-US" sz="2400" b="1" dirty="0">
              <a:latin typeface="Times New Roman" panose="02020603050405020304" pitchFamily="18"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78">
                                            <p:txEl>
                                              <p:charRg st="0" end="54"/>
                                            </p:txEl>
                                          </p:spTgt>
                                        </p:tgtEl>
                                        <p:attrNameLst>
                                          <p:attrName>style.visibility</p:attrName>
                                        </p:attrNameLst>
                                      </p:cBhvr>
                                      <p:to>
                                        <p:strVal val="visible"/>
                                      </p:to>
                                    </p:set>
                                    <p:animEffect transition="in" filter="wipe(left)">
                                      <p:cBhvr>
                                        <p:cTn id="7" dur="500"/>
                                        <p:tgtEl>
                                          <p:spTgt spid="75778">
                                            <p:txEl>
                                              <p:charRg st="0" end="5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78">
                                            <p:txEl>
                                              <p:charRg st="54" end="115"/>
                                            </p:txEl>
                                          </p:spTgt>
                                        </p:tgtEl>
                                        <p:attrNameLst>
                                          <p:attrName>style.visibility</p:attrName>
                                        </p:attrNameLst>
                                      </p:cBhvr>
                                      <p:to>
                                        <p:strVal val="visible"/>
                                      </p:to>
                                    </p:set>
                                    <p:animEffect transition="in" filter="wipe(left)">
                                      <p:cBhvr>
                                        <p:cTn id="12" dur="500"/>
                                        <p:tgtEl>
                                          <p:spTgt spid="75778">
                                            <p:txEl>
                                              <p:charRg st="54" end="11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78">
                                            <p:txEl>
                                              <p:charRg st="115" end="206"/>
                                            </p:txEl>
                                          </p:spTgt>
                                        </p:tgtEl>
                                        <p:attrNameLst>
                                          <p:attrName>style.visibility</p:attrName>
                                        </p:attrNameLst>
                                      </p:cBhvr>
                                      <p:to>
                                        <p:strVal val="visible"/>
                                      </p:to>
                                    </p:set>
                                    <p:animEffect transition="in" filter="wipe(left)">
                                      <p:cBhvr>
                                        <p:cTn id="17" dur="500"/>
                                        <p:tgtEl>
                                          <p:spTgt spid="75778">
                                            <p:txEl>
                                              <p:charRg st="115" end="2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ln/>
        </p:spPr>
        <p:txBody>
          <a:bodyPr vert="horz" wrap="square" lIns="91440" tIns="45720" rIns="91440" bIns="45720" anchor="t" anchorCtr="0"/>
          <a:p>
            <a:endParaRPr lang="zh-CN" altLang="zh-CN" dirty="0"/>
          </a:p>
        </p:txBody>
      </p:sp>
      <p:pic>
        <p:nvPicPr>
          <p:cNvPr id="31747" name="Picture 4"/>
          <p:cNvPicPr>
            <a:picLocks noChangeAspect="1"/>
          </p:cNvPicPr>
          <p:nvPr/>
        </p:nvPicPr>
        <p:blipFill>
          <a:blip r:embed="rId1"/>
          <a:stretch>
            <a:fillRect/>
          </a:stretch>
        </p:blipFill>
        <p:spPr>
          <a:xfrm>
            <a:off x="381000" y="1295400"/>
            <a:ext cx="8353425" cy="4830763"/>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ln/>
        </p:spPr>
        <p:txBody>
          <a:bodyPr vert="horz" wrap="square" lIns="91440" tIns="45720" rIns="91440" bIns="45720" anchor="t" anchorCtr="0"/>
          <a:p>
            <a:endParaRPr lang="zh-CN" altLang="zh-CN" dirty="0"/>
          </a:p>
        </p:txBody>
      </p:sp>
      <p:pic>
        <p:nvPicPr>
          <p:cNvPr id="32771" name="Picture 4"/>
          <p:cNvPicPr>
            <a:picLocks noChangeAspect="1"/>
          </p:cNvPicPr>
          <p:nvPr/>
        </p:nvPicPr>
        <p:blipFill>
          <a:blip r:embed="rId1"/>
          <a:stretch>
            <a:fillRect/>
          </a:stretch>
        </p:blipFill>
        <p:spPr>
          <a:xfrm>
            <a:off x="457200" y="1295400"/>
            <a:ext cx="4953000" cy="4759325"/>
          </a:xfrm>
          <a:prstGeom prst="rect">
            <a:avLst/>
          </a:prstGeom>
          <a:noFill/>
          <a:ln w="9525">
            <a:noFill/>
          </a:ln>
        </p:spPr>
      </p:pic>
      <p:pic>
        <p:nvPicPr>
          <p:cNvPr id="32772" name="Picture 5"/>
          <p:cNvPicPr>
            <a:picLocks noChangeAspect="1"/>
          </p:cNvPicPr>
          <p:nvPr/>
        </p:nvPicPr>
        <p:blipFill>
          <a:blip r:embed="rId2"/>
          <a:stretch>
            <a:fillRect/>
          </a:stretch>
        </p:blipFill>
        <p:spPr>
          <a:xfrm>
            <a:off x="5715000" y="2057400"/>
            <a:ext cx="3028950" cy="337185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3" descr="2-3"/>
          <p:cNvPicPr>
            <a:picLocks noChangeAspect="1"/>
          </p:cNvPicPr>
          <p:nvPr>
            <p:ph sz="half" idx="2"/>
          </p:nvPr>
        </p:nvPicPr>
        <p:blipFill>
          <a:blip r:embed="rId1"/>
          <a:srcRect/>
          <a:stretch>
            <a:fillRect/>
          </a:stretch>
        </p:blipFill>
        <p:spPr>
          <a:xfrm>
            <a:off x="4418013" y="533400"/>
            <a:ext cx="4725987" cy="5949950"/>
          </a:xfrm>
          <a:ln/>
        </p:spPr>
      </p:pic>
      <p:sp>
        <p:nvSpPr>
          <p:cNvPr id="33795" name="Rectangle 4"/>
          <p:cNvSpPr/>
          <p:nvPr/>
        </p:nvSpPr>
        <p:spPr>
          <a:xfrm>
            <a:off x="0" y="1125538"/>
            <a:ext cx="4462463" cy="4902200"/>
          </a:xfrm>
          <a:prstGeom prst="rect">
            <a:avLst/>
          </a:prstGeom>
          <a:noFill/>
          <a:ln w="9525">
            <a:noFill/>
          </a:ln>
        </p:spPr>
        <p:txBody>
          <a:bodyPr>
            <a:spAutoFit/>
          </a:bodyPr>
          <a:p>
            <a:pPr marL="457200" indent="-457200" defTabSz="914400" eaLnBrk="1" hangingPunct="1">
              <a:lnSpc>
                <a:spcPct val="100000"/>
              </a:lnSpc>
              <a:spcBef>
                <a:spcPct val="0"/>
              </a:spcBef>
              <a:buClr>
                <a:schemeClr val="hlink"/>
              </a:buClr>
              <a:buSzTx/>
              <a:buFont typeface="Wingdings" panose="05000000000000000000" pitchFamily="2" charset="2"/>
              <a:buChar char="ü"/>
              <a:tabLst>
                <a:tab pos="3514725" algn="l"/>
              </a:tabLst>
            </a:pPr>
            <a:r>
              <a:rPr lang="zh-CN" altLang="en-US" sz="2100" b="1" dirty="0">
                <a:latin typeface="宋体" panose="02010600030101010101" pitchFamily="2" charset="-122"/>
                <a:ea typeface="宋体" panose="02010600030101010101" pitchFamily="2" charset="-122"/>
              </a:rPr>
              <a:t>研究表明，管子支撑部位</a:t>
            </a:r>
            <a:r>
              <a:rPr lang="zh-CN" altLang="en-US" sz="2100" b="1" u="sng" dirty="0">
                <a:solidFill>
                  <a:srgbClr val="FF0000"/>
                </a:solidFill>
                <a:latin typeface="宋体" panose="02010600030101010101" pitchFamily="2" charset="-122"/>
                <a:ea typeface="宋体" panose="02010600030101010101" pitchFamily="2" charset="-122"/>
              </a:rPr>
              <a:t>局部几何结构</a:t>
            </a:r>
            <a:r>
              <a:rPr lang="zh-CN" altLang="en-US" sz="2100" b="1" dirty="0">
                <a:latin typeface="宋体" panose="02010600030101010101" pitchFamily="2" charset="-122"/>
                <a:ea typeface="宋体" panose="02010600030101010101" pitchFamily="2" charset="-122"/>
              </a:rPr>
              <a:t>对缝隙区传热、传质过程具有重要影响。</a:t>
            </a:r>
            <a:endParaRPr lang="zh-CN" altLang="en-US" sz="2100" b="1" dirty="0">
              <a:latin typeface="宋体" panose="02010600030101010101" pitchFamily="2" charset="-122"/>
              <a:ea typeface="宋体" panose="02010600030101010101" pitchFamily="2" charset="-122"/>
            </a:endParaRPr>
          </a:p>
          <a:p>
            <a:pPr marL="457200" indent="-457200" defTabSz="914400" eaLnBrk="1" hangingPunct="1">
              <a:lnSpc>
                <a:spcPct val="100000"/>
              </a:lnSpc>
              <a:spcBef>
                <a:spcPct val="0"/>
              </a:spcBef>
              <a:buClr>
                <a:schemeClr val="hlink"/>
              </a:buClr>
              <a:buSzTx/>
              <a:buFont typeface="Wingdings" panose="05000000000000000000" pitchFamily="2" charset="2"/>
              <a:buChar char="ü"/>
              <a:tabLst>
                <a:tab pos="3514725" algn="l"/>
              </a:tabLst>
            </a:pPr>
            <a:r>
              <a:rPr lang="zh-CN" altLang="en-US" sz="2100" b="1" dirty="0">
                <a:latin typeface="Times New Roman" panose="02020603050405020304" pitchFamily="18" charset="0"/>
                <a:ea typeface="宋体" panose="02010600030101010101" pitchFamily="2" charset="-122"/>
              </a:rPr>
              <a:t>早期核蒸汽发生器由于使用圆形管孔和流水孔结构</a:t>
            </a:r>
            <a:r>
              <a:rPr lang="en-US" altLang="zh-CN" sz="2100" b="1">
                <a:latin typeface="Times New Roman" panose="02020603050405020304" pitchFamily="18" charset="0"/>
                <a:ea typeface="宋体" panose="02010600030101010101" pitchFamily="2" charset="-122"/>
              </a:rPr>
              <a:t>(</a:t>
            </a:r>
            <a:r>
              <a:rPr lang="zh-CN" altLang="en-US" sz="2100" b="1" dirty="0">
                <a:latin typeface="Times New Roman" panose="02020603050405020304" pitchFamily="18" charset="0"/>
                <a:ea typeface="宋体" panose="02010600030101010101" pitchFamily="2" charset="-122"/>
              </a:rPr>
              <a:t>图</a:t>
            </a:r>
            <a:r>
              <a:rPr lang="en-US" altLang="zh-CN" sz="2100" b="1">
                <a:latin typeface="Times New Roman" panose="02020603050405020304" pitchFamily="18" charset="0"/>
                <a:ea typeface="宋体" panose="02010600030101010101" pitchFamily="2" charset="-122"/>
              </a:rPr>
              <a:t>2-3a)</a:t>
            </a:r>
            <a:r>
              <a:rPr lang="zh-CN" altLang="en-US" sz="2100" b="1" dirty="0">
                <a:latin typeface="Times New Roman" panose="02020603050405020304" pitchFamily="18" charset="0"/>
                <a:ea typeface="宋体" panose="02010600030101010101" pitchFamily="2" charset="-122"/>
              </a:rPr>
              <a:t>，</a:t>
            </a:r>
            <a:r>
              <a:rPr lang="zh-CN" altLang="en-US" sz="2100" b="1" dirty="0">
                <a:solidFill>
                  <a:srgbClr val="0000FF"/>
                </a:solidFill>
                <a:latin typeface="Times New Roman" panose="02020603050405020304" pitchFamily="18" charset="0"/>
                <a:ea typeface="宋体" panose="02010600030101010101" pitchFamily="2" charset="-122"/>
              </a:rPr>
              <a:t>导致在缝隙区出现局部缺液传热状态</a:t>
            </a:r>
            <a:r>
              <a:rPr lang="zh-CN" altLang="en-US" sz="2100" b="1" dirty="0">
                <a:latin typeface="Times New Roman" panose="02020603050405020304" pitchFamily="18" charset="0"/>
                <a:ea typeface="宋体" panose="02010600030101010101" pitchFamily="2" charset="-122"/>
              </a:rPr>
              <a:t>，由此产生化学物质浓缩，这是造成传热管凹陷及支撑板破裂的主要原因。</a:t>
            </a:r>
            <a:endParaRPr lang="zh-CN" altLang="en-US" sz="2100" b="1" dirty="0">
              <a:latin typeface="Times New Roman" panose="02020603050405020304" pitchFamily="18" charset="0"/>
              <a:ea typeface="宋体" panose="02010600030101010101" pitchFamily="2" charset="-122"/>
            </a:endParaRPr>
          </a:p>
          <a:p>
            <a:pPr marL="457200" indent="-457200" defTabSz="914400" eaLnBrk="1" hangingPunct="1">
              <a:lnSpc>
                <a:spcPct val="100000"/>
              </a:lnSpc>
              <a:spcBef>
                <a:spcPct val="0"/>
              </a:spcBef>
              <a:buClr>
                <a:schemeClr val="hlink"/>
              </a:buClr>
              <a:buSzTx/>
              <a:buFont typeface="Wingdings" panose="05000000000000000000" pitchFamily="2" charset="2"/>
              <a:buChar char="ü"/>
              <a:tabLst>
                <a:tab pos="3514725" algn="l"/>
              </a:tabLst>
            </a:pPr>
            <a:r>
              <a:rPr lang="zh-CN" altLang="en-US" sz="2100" b="1" dirty="0">
                <a:latin typeface="Times New Roman" panose="02020603050405020304" pitchFamily="18" charset="0"/>
                <a:ea typeface="宋体" panose="02010600030101010101" pitchFamily="2" charset="-122"/>
              </a:rPr>
              <a:t>经过改进的设计为三叶形孔（图</a:t>
            </a:r>
            <a:r>
              <a:rPr lang="en-US" altLang="zh-CN" sz="2100" b="1">
                <a:latin typeface="Times New Roman" panose="02020603050405020304" pitchFamily="18" charset="0"/>
                <a:ea typeface="宋体" panose="02010600030101010101" pitchFamily="2" charset="-122"/>
              </a:rPr>
              <a:t>2-3b</a:t>
            </a:r>
            <a:r>
              <a:rPr lang="zh-CN" altLang="en-US" sz="2100" b="1" dirty="0">
                <a:latin typeface="Times New Roman" panose="02020603050405020304" pitchFamily="18" charset="0"/>
                <a:ea typeface="宋体" panose="02010600030101010101" pitchFamily="2" charset="-122"/>
              </a:rPr>
              <a:t>）或四叶形孔（图</a:t>
            </a:r>
            <a:r>
              <a:rPr lang="en-US" altLang="zh-CN" sz="2100" b="1">
                <a:latin typeface="Times New Roman" panose="02020603050405020304" pitchFamily="18" charset="0"/>
                <a:ea typeface="宋体" panose="02010600030101010101" pitchFamily="2" charset="-122"/>
              </a:rPr>
              <a:t>2-3d</a:t>
            </a:r>
            <a:r>
              <a:rPr lang="zh-CN" altLang="en-US" sz="2100" b="1" dirty="0">
                <a:latin typeface="Times New Roman" panose="02020603050405020304" pitchFamily="18" charset="0"/>
                <a:ea typeface="宋体" panose="02010600030101010101" pitchFamily="2" charset="-122"/>
              </a:rPr>
              <a:t>）。这使得该区域的腐蚀状况大为改善</a:t>
            </a:r>
            <a:r>
              <a:rPr lang="en-US" altLang="zh-CN" sz="2100" b="1">
                <a:latin typeface="Times New Roman" panose="02020603050405020304" pitchFamily="18" charset="0"/>
                <a:ea typeface="宋体" panose="02010600030101010101" pitchFamily="2" charset="-122"/>
              </a:rPr>
              <a:t>.</a:t>
            </a:r>
            <a:endParaRPr lang="en-US" altLang="zh-CN" sz="2100" b="1">
              <a:latin typeface="Times New Roman" panose="02020603050405020304" pitchFamily="18" charset="0"/>
              <a:ea typeface="宋体" panose="02010600030101010101" pitchFamily="2" charset="-122"/>
            </a:endParaRPr>
          </a:p>
          <a:p>
            <a:pPr marL="457200" indent="-457200" defTabSz="914400" eaLnBrk="1" hangingPunct="1">
              <a:lnSpc>
                <a:spcPct val="100000"/>
              </a:lnSpc>
              <a:spcBef>
                <a:spcPct val="0"/>
              </a:spcBef>
              <a:buClr>
                <a:schemeClr val="hlink"/>
              </a:buClr>
              <a:buSzTx/>
              <a:buFont typeface="Wingdings" panose="05000000000000000000" pitchFamily="2" charset="2"/>
              <a:buChar char="ü"/>
              <a:tabLst>
                <a:tab pos="3514725" algn="l"/>
              </a:tabLst>
            </a:pPr>
            <a:r>
              <a:rPr lang="zh-CN" altLang="en-US" sz="2100" b="1" dirty="0">
                <a:latin typeface="Times New Roman" panose="02020603050405020304" pitchFamily="18" charset="0"/>
                <a:ea typeface="宋体" panose="02010600030101010101" pitchFamily="2" charset="-122"/>
              </a:rPr>
              <a:t>如果采用栅格形支撑则更为有利</a:t>
            </a:r>
            <a:r>
              <a:rPr lang="en-US" altLang="zh-CN" sz="2100" b="1">
                <a:latin typeface="Times New Roman" panose="02020603050405020304" pitchFamily="18" charset="0"/>
                <a:ea typeface="宋体" panose="02010600030101010101" pitchFamily="2" charset="-122"/>
              </a:rPr>
              <a:t>(</a:t>
            </a:r>
            <a:r>
              <a:rPr lang="zh-CN" altLang="en-US" sz="2100" b="1" dirty="0">
                <a:latin typeface="Times New Roman" panose="02020603050405020304" pitchFamily="18" charset="0"/>
                <a:ea typeface="宋体" panose="02010600030101010101" pitchFamily="2" charset="-122"/>
              </a:rPr>
              <a:t>图</a:t>
            </a:r>
            <a:r>
              <a:rPr lang="en-US" altLang="zh-CN" sz="2100" b="1">
                <a:latin typeface="Times New Roman" panose="02020603050405020304" pitchFamily="18" charset="0"/>
                <a:ea typeface="宋体" panose="02010600030101010101" pitchFamily="2" charset="-122"/>
              </a:rPr>
              <a:t>2-3c)</a:t>
            </a:r>
            <a:r>
              <a:rPr lang="zh-CN" altLang="en-US" sz="2100" b="1" dirty="0">
                <a:latin typeface="Times New Roman" panose="02020603050405020304" pitchFamily="18" charset="0"/>
                <a:ea typeface="宋体" panose="02010600030101010101" pitchFamily="2" charset="-122"/>
              </a:rPr>
              <a:t>。 </a:t>
            </a:r>
            <a:endParaRPr lang="zh-CN" altLang="en-US" sz="2100" b="1" dirty="0">
              <a:latin typeface="Times New Roman" panose="02020603050405020304" pitchFamily="18" charset="0"/>
              <a:ea typeface="宋体" panose="02010600030101010101" pitchFamily="2" charset="-122"/>
            </a:endParaRPr>
          </a:p>
        </p:txBody>
      </p:sp>
      <p:sp>
        <p:nvSpPr>
          <p:cNvPr id="33796" name="Rectangle 16"/>
          <p:cNvSpPr/>
          <p:nvPr/>
        </p:nvSpPr>
        <p:spPr>
          <a:xfrm>
            <a:off x="533400" y="228600"/>
            <a:ext cx="2087563" cy="696913"/>
          </a:xfrm>
          <a:prstGeom prst="rect">
            <a:avLst/>
          </a:prstGeom>
          <a:noFill/>
          <a:ln w="9525">
            <a:noFill/>
          </a:ln>
        </p:spPr>
        <p:txBody>
          <a:bodyPr>
            <a:spAutoFit/>
          </a:bodyPr>
          <a:p>
            <a:pPr algn="ctr" eaLnBrk="1" hangingPunct="1">
              <a:lnSpc>
                <a:spcPct val="110000"/>
              </a:lnSpc>
              <a:spcBef>
                <a:spcPct val="50000"/>
              </a:spcBef>
              <a:buClr>
                <a:srgbClr val="FF0000"/>
              </a:buClr>
              <a:buSzPct val="110000"/>
            </a:pPr>
            <a:r>
              <a:rPr lang="zh-CN" altLang="en-US" sz="3600" b="1" dirty="0">
                <a:solidFill>
                  <a:schemeClr val="tx2"/>
                </a:solidFill>
                <a:latin typeface="黑体" panose="02010609060101010101" pitchFamily="2" charset="-122"/>
                <a:ea typeface="黑体" panose="02010609060101010101" pitchFamily="2" charset="-122"/>
              </a:rPr>
              <a:t>支撑板</a:t>
            </a:r>
            <a:endParaRPr lang="zh-CN" altLang="en-US" sz="3600" b="1" dirty="0">
              <a:solidFill>
                <a:schemeClr val="tx2"/>
              </a:solidFill>
              <a:latin typeface="黑体" panose="02010609060101010101" pitchFamily="2" charset="-122"/>
              <a:ea typeface="黑体" panose="0201060906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p:nvPr/>
        </p:nvSpPr>
        <p:spPr>
          <a:xfrm>
            <a:off x="228600" y="1143000"/>
            <a:ext cx="3962400" cy="5349875"/>
          </a:xfrm>
          <a:prstGeom prst="rect">
            <a:avLst/>
          </a:prstGeom>
          <a:noFill/>
          <a:ln w="9525">
            <a:noFill/>
          </a:ln>
        </p:spPr>
        <p:txBody>
          <a:bodyPr>
            <a:spAutoFit/>
          </a:bodyPr>
          <a:p>
            <a:pPr marL="457200" indent="-457200" defTabSz="914400" eaLnBrk="1" hangingPunct="1">
              <a:lnSpc>
                <a:spcPct val="120000"/>
              </a:lnSpc>
              <a:spcBef>
                <a:spcPct val="0"/>
              </a:spcBef>
              <a:buClr>
                <a:srgbClr val="FF0000"/>
              </a:buClr>
              <a:buSzTx/>
              <a:buFont typeface="Wingdings" panose="05000000000000000000" pitchFamily="2" charset="2"/>
              <a:buChar char="Ø"/>
              <a:tabLst>
                <a:tab pos="3514725" algn="l"/>
              </a:tabLst>
            </a:pPr>
            <a:r>
              <a:rPr lang="zh-CN" altLang="en-US" sz="2400" b="1" dirty="0">
                <a:latin typeface="Tahoma" panose="020B0604030504040204" pitchFamily="34" charset="0"/>
                <a:ea typeface="宋体" panose="02010600030101010101" pitchFamily="2" charset="-122"/>
              </a:rPr>
              <a:t>蒸汽发生器是产生汽轮机所需蒸汽的</a:t>
            </a:r>
            <a:r>
              <a:rPr lang="zh-CN" altLang="en-US" sz="2400" b="1" dirty="0">
                <a:solidFill>
                  <a:srgbClr val="FF0000"/>
                </a:solidFill>
                <a:latin typeface="Tahoma" panose="020B0604030504040204" pitchFamily="34" charset="0"/>
                <a:ea typeface="宋体" panose="02010600030101010101" pitchFamily="2" charset="-122"/>
              </a:rPr>
              <a:t>换热设备</a:t>
            </a:r>
            <a:r>
              <a:rPr lang="zh-CN" altLang="en-US" sz="2400" b="1" dirty="0">
                <a:latin typeface="Tahoma" panose="020B0604030504040204" pitchFamily="34" charset="0"/>
                <a:ea typeface="宋体" panose="02010600030101010101" pitchFamily="2" charset="-122"/>
              </a:rPr>
              <a:t>。是</a:t>
            </a:r>
            <a:r>
              <a:rPr lang="zh-CN" altLang="en-US" sz="2400" b="1" dirty="0">
                <a:solidFill>
                  <a:srgbClr val="FF0000"/>
                </a:solidFill>
                <a:latin typeface="Tahoma" panose="020B0604030504040204" pitchFamily="34" charset="0"/>
                <a:ea typeface="宋体" panose="02010600030101010101" pitchFamily="2" charset="-122"/>
              </a:rPr>
              <a:t>一、二回路的枢纽</a:t>
            </a:r>
            <a:r>
              <a:rPr lang="zh-CN" altLang="en-US" sz="2400" b="1" dirty="0">
                <a:latin typeface="Tahoma" panose="020B0604030504040204" pitchFamily="34" charset="0"/>
                <a:ea typeface="宋体" panose="02010600030101010101" pitchFamily="2" charset="-122"/>
              </a:rPr>
              <a:t>。蒸汽发生器能否安全、可靠地运行对整个核动力装置的经济性和安全可靠性有着十分重要的影响。</a:t>
            </a:r>
            <a:endParaRPr lang="zh-CN" altLang="en-US" sz="2400" b="1" dirty="0">
              <a:latin typeface="Tahoma" panose="020B0604030504040204" pitchFamily="34" charset="0"/>
              <a:ea typeface="宋体" panose="02010600030101010101" pitchFamily="2" charset="-122"/>
            </a:endParaRPr>
          </a:p>
          <a:p>
            <a:pPr marL="457200" indent="-457200" defTabSz="914400" eaLnBrk="1" hangingPunct="1">
              <a:lnSpc>
                <a:spcPct val="120000"/>
              </a:lnSpc>
              <a:spcBef>
                <a:spcPct val="0"/>
              </a:spcBef>
              <a:buClr>
                <a:srgbClr val="FF0000"/>
              </a:buClr>
              <a:buSzTx/>
              <a:buFont typeface="Wingdings" panose="05000000000000000000" pitchFamily="2" charset="2"/>
              <a:buChar char="Ø"/>
              <a:tabLst>
                <a:tab pos="3514725" algn="l"/>
              </a:tabLst>
            </a:pPr>
            <a:r>
              <a:rPr lang="zh-CN" altLang="en-US" sz="2400" b="1" dirty="0">
                <a:latin typeface="Tahoma" panose="020B0604030504040204" pitchFamily="34" charset="0"/>
                <a:ea typeface="宋体" panose="02010600030101010101" pitchFamily="2" charset="-122"/>
              </a:rPr>
              <a:t>据压水堆核电厂事故统计表明，蒸汽发生器在核电厂事故中居重要地位。</a:t>
            </a:r>
            <a:r>
              <a:rPr lang="zh-CN" altLang="en-US" sz="2000" b="1" dirty="0">
                <a:latin typeface="Tahoma" panose="020B0604030504040204" pitchFamily="34" charset="0"/>
                <a:ea typeface="宋体" panose="02010600030101010101" pitchFamily="2" charset="-122"/>
              </a:rPr>
              <a:t> </a:t>
            </a:r>
            <a:endParaRPr lang="zh-CN" altLang="en-US" sz="2000" b="1" dirty="0">
              <a:latin typeface="Tahoma" panose="020B0604030504040204" pitchFamily="34" charset="0"/>
              <a:ea typeface="宋体" panose="02010600030101010101" pitchFamily="2" charset="-122"/>
            </a:endParaRPr>
          </a:p>
        </p:txBody>
      </p:sp>
      <p:pic>
        <p:nvPicPr>
          <p:cNvPr id="8195" name="Picture 6" descr="1-1"/>
          <p:cNvPicPr>
            <a:picLocks noChangeAspect="1"/>
          </p:cNvPicPr>
          <p:nvPr/>
        </p:nvPicPr>
        <p:blipFill>
          <a:blip r:embed="rId1"/>
          <a:stretch>
            <a:fillRect/>
          </a:stretch>
        </p:blipFill>
        <p:spPr>
          <a:xfrm>
            <a:off x="3924300" y="1905000"/>
            <a:ext cx="5219700" cy="3498850"/>
          </a:xfrm>
          <a:prstGeom prst="rect">
            <a:avLst/>
          </a:prstGeom>
          <a:noFill/>
          <a:ln w="9525">
            <a:noFill/>
          </a:ln>
        </p:spPr>
      </p:pic>
      <p:pic>
        <p:nvPicPr>
          <p:cNvPr id="8198" name="Picture 6"/>
          <p:cNvPicPr>
            <a:picLocks noChangeAspect="1"/>
          </p:cNvPicPr>
          <p:nvPr/>
        </p:nvPicPr>
        <p:blipFill>
          <a:blip r:embed="rId2"/>
          <a:stretch>
            <a:fillRect/>
          </a:stretch>
        </p:blipFill>
        <p:spPr>
          <a:xfrm>
            <a:off x="5105400" y="1371600"/>
            <a:ext cx="2914650" cy="4667250"/>
          </a:xfrm>
          <a:prstGeom prst="rect">
            <a:avLst/>
          </a:prstGeom>
          <a:noFill/>
          <a:ln w="9525">
            <a:noFill/>
          </a:ln>
        </p:spPr>
      </p:pic>
      <p:sp>
        <p:nvSpPr>
          <p:cNvPr id="8197" name="Rectangle 2"/>
          <p:cNvSpPr/>
          <p:nvPr/>
        </p:nvSpPr>
        <p:spPr>
          <a:xfrm>
            <a:off x="457200" y="228600"/>
            <a:ext cx="8229600" cy="558800"/>
          </a:xfrm>
          <a:prstGeom prst="rect">
            <a:avLst/>
          </a:prstGeom>
          <a:noFill/>
          <a:ln w="9525">
            <a:noFill/>
          </a:ln>
        </p:spPr>
        <p:txBody>
          <a:bodyPr/>
          <a:p>
            <a:pPr>
              <a:lnSpc>
                <a:spcPct val="100000"/>
              </a:lnSpc>
              <a:spcBef>
                <a:spcPct val="0"/>
              </a:spcBef>
              <a:buClrTx/>
              <a:buSzTx/>
              <a:buFontTx/>
            </a:pPr>
            <a:r>
              <a:rPr lang="zh-CN" altLang="en-US" sz="3600" b="1" dirty="0">
                <a:solidFill>
                  <a:schemeClr val="tx2"/>
                </a:solidFill>
                <a:latin typeface="Garamond" pitchFamily="18" charset="0"/>
                <a:ea typeface="黑体" panose="02010609060101010101" pitchFamily="2" charset="-122"/>
              </a:rPr>
              <a:t>蒸汽发生器的作用和地位</a:t>
            </a:r>
            <a:endParaRPr lang="zh-CN" altLang="zh-CN" sz="3600" b="1" dirty="0">
              <a:solidFill>
                <a:schemeClr val="tx2"/>
              </a:solidFill>
              <a:latin typeface="Garamond" pitchFamily="18"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ppt_x"/>
                                          </p:val>
                                        </p:tav>
                                        <p:tav tm="100000">
                                          <p:val>
                                            <p:strVal val="#ppt_x"/>
                                          </p:val>
                                        </p:tav>
                                      </p:tavLst>
                                    </p:anim>
                                    <p:anim calcmode="lin" valueType="num">
                                      <p:cBhvr additive="base">
                                        <p:cTn id="8"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7" descr="3_30">
            <a:hlinkClick r:id="rId1"/>
          </p:cNvPr>
          <p:cNvPicPr>
            <a:picLocks noChangeAspect="1"/>
          </p:cNvPicPr>
          <p:nvPr/>
        </p:nvPicPr>
        <p:blipFill>
          <a:blip r:embed="rId2"/>
          <a:stretch>
            <a:fillRect/>
          </a:stretch>
        </p:blipFill>
        <p:spPr>
          <a:xfrm>
            <a:off x="5105400" y="1295400"/>
            <a:ext cx="3730625" cy="4465638"/>
          </a:xfrm>
          <a:prstGeom prst="rect">
            <a:avLst/>
          </a:prstGeom>
          <a:noFill/>
          <a:ln w="9525">
            <a:noFill/>
          </a:ln>
        </p:spPr>
      </p:pic>
      <p:sp>
        <p:nvSpPr>
          <p:cNvPr id="48143" name="Text Box 15"/>
          <p:cNvSpPr txBox="1"/>
          <p:nvPr/>
        </p:nvSpPr>
        <p:spPr>
          <a:xfrm>
            <a:off x="381000" y="1447800"/>
            <a:ext cx="4551363" cy="3768725"/>
          </a:xfrm>
          <a:prstGeom prst="rect">
            <a:avLst/>
          </a:prstGeom>
          <a:noFill/>
          <a:ln w="9525">
            <a:noFill/>
          </a:ln>
        </p:spPr>
        <p:txBody>
          <a:bodyPr>
            <a:spAutoFit/>
          </a:bodyPr>
          <a:p>
            <a:pPr eaLnBrk="1" hangingPunct="1">
              <a:lnSpc>
                <a:spcPct val="105000"/>
              </a:lnSpc>
              <a:spcBef>
                <a:spcPct val="30000"/>
              </a:spcBef>
              <a:buClr>
                <a:srgbClr val="FF0000"/>
              </a:buClr>
              <a:buSzPct val="110000"/>
              <a:buFont typeface="Wingdings" panose="05000000000000000000" pitchFamily="2" charset="2"/>
              <a:buChar char="Ø"/>
            </a:pPr>
            <a:r>
              <a:rPr lang="zh-CN" altLang="en-US" sz="2400" b="1" dirty="0">
                <a:solidFill>
                  <a:srgbClr val="000000"/>
                </a:solidFill>
                <a:latin typeface="楷体_GB2312" pitchFamily="49" charset="-122"/>
                <a:ea typeface="楷体_GB2312" pitchFamily="49" charset="-122"/>
              </a:rPr>
              <a:t>不锈钢制成，厚</a:t>
            </a:r>
            <a:r>
              <a:rPr lang="en-US" altLang="zh-CN" sz="2400" b="1">
                <a:solidFill>
                  <a:srgbClr val="000066"/>
                </a:solidFill>
                <a:latin typeface="楷体_GB2312" pitchFamily="49" charset="-122"/>
                <a:ea typeface="楷体_GB2312" pitchFamily="49" charset="-122"/>
              </a:rPr>
              <a:t>30mm</a:t>
            </a:r>
            <a:r>
              <a:rPr lang="zh-CN" altLang="en-US" sz="2400" b="1" dirty="0">
                <a:solidFill>
                  <a:srgbClr val="000000"/>
                </a:solidFill>
                <a:latin typeface="楷体_GB2312" pitchFamily="49" charset="-122"/>
                <a:ea typeface="楷体_GB2312" pitchFamily="49" charset="-122"/>
              </a:rPr>
              <a:t>。固定管束，以防受流体流动产生振动。</a:t>
            </a:r>
            <a:endParaRPr lang="zh-CN" altLang="en-US" sz="2400" b="1" dirty="0">
              <a:solidFill>
                <a:srgbClr val="000000"/>
              </a:solidFill>
              <a:latin typeface="楷体_GB2312" pitchFamily="49" charset="-122"/>
              <a:ea typeface="楷体_GB2312" pitchFamily="49" charset="-122"/>
            </a:endParaRPr>
          </a:p>
          <a:p>
            <a:pPr eaLnBrk="1" hangingPunct="1">
              <a:lnSpc>
                <a:spcPct val="105000"/>
              </a:lnSpc>
              <a:spcBef>
                <a:spcPct val="30000"/>
              </a:spcBef>
              <a:buClr>
                <a:srgbClr val="FF0000"/>
              </a:buClr>
              <a:buSzPct val="110000"/>
            </a:pPr>
            <a:endParaRPr lang="zh-CN" altLang="en-US" sz="2400" b="1" dirty="0">
              <a:solidFill>
                <a:srgbClr val="000000"/>
              </a:solidFill>
              <a:latin typeface="楷体_GB2312" pitchFamily="49" charset="-122"/>
              <a:ea typeface="楷体_GB2312" pitchFamily="49" charset="-122"/>
            </a:endParaRPr>
          </a:p>
          <a:p>
            <a:pPr eaLnBrk="1" hangingPunct="1">
              <a:lnSpc>
                <a:spcPct val="105000"/>
              </a:lnSpc>
              <a:spcBef>
                <a:spcPct val="30000"/>
              </a:spcBef>
              <a:buClr>
                <a:srgbClr val="FF0000"/>
              </a:buClr>
              <a:buSzPct val="110000"/>
              <a:buFont typeface="Wingdings" panose="05000000000000000000" pitchFamily="2" charset="2"/>
              <a:buChar char="Ø"/>
            </a:pPr>
            <a:r>
              <a:rPr lang="zh-CN" altLang="en-US" sz="2400" b="1" dirty="0">
                <a:solidFill>
                  <a:srgbClr val="000000"/>
                </a:solidFill>
                <a:latin typeface="楷体_GB2312" pitchFamily="49" charset="-122"/>
                <a:ea typeface="楷体_GB2312" pitchFamily="49" charset="-122"/>
              </a:rPr>
              <a:t>新的设计普遍采用</a:t>
            </a:r>
            <a:r>
              <a:rPr lang="zh-CN" altLang="en-US" sz="2400" b="1" dirty="0">
                <a:latin typeface="楷体_GB2312" pitchFamily="49" charset="-122"/>
                <a:ea typeface="楷体_GB2312" pitchFamily="49" charset="-122"/>
              </a:rPr>
              <a:t>四叶梅花孔</a:t>
            </a:r>
            <a:r>
              <a:rPr lang="en-US" altLang="zh-CN" sz="2400" b="1">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右图</a:t>
            </a:r>
            <a:r>
              <a:rPr lang="en-US" altLang="zh-CN" sz="2400" b="1">
                <a:solidFill>
                  <a:srgbClr val="000000"/>
                </a:solidFill>
                <a:latin typeface="楷体_GB2312" pitchFamily="49" charset="-122"/>
                <a:ea typeface="楷体_GB2312" pitchFamily="49" charset="-122"/>
              </a:rPr>
              <a:t>)</a:t>
            </a:r>
            <a:r>
              <a:rPr lang="zh-CN" altLang="en-US" sz="2400" b="1" dirty="0">
                <a:solidFill>
                  <a:srgbClr val="000000"/>
                </a:solidFill>
                <a:latin typeface="楷体_GB2312" pitchFamily="49" charset="-122"/>
                <a:ea typeface="楷体_GB2312" pitchFamily="49" charset="-122"/>
              </a:rPr>
              <a:t>。这种开孔将</a:t>
            </a:r>
            <a:r>
              <a:rPr lang="zh-CN" altLang="en-US" sz="2400" b="1" dirty="0">
                <a:solidFill>
                  <a:srgbClr val="000099"/>
                </a:solidFill>
                <a:latin typeface="楷体_GB2312" pitchFamily="49" charset="-122"/>
                <a:ea typeface="楷体_GB2312" pitchFamily="49" charset="-122"/>
              </a:rPr>
              <a:t>支撑孔和流通孔道结合在一起</a:t>
            </a:r>
            <a:r>
              <a:rPr lang="zh-CN" altLang="en-US" sz="2400" b="1" dirty="0">
                <a:solidFill>
                  <a:srgbClr val="00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增加了管</a:t>
            </a:r>
            <a:r>
              <a:rPr lang="en-US" altLang="zh-CN" sz="2400" b="1">
                <a:solidFill>
                  <a:srgbClr val="FF0000"/>
                </a:solidFill>
                <a:latin typeface="楷体_GB2312" pitchFamily="49" charset="-122"/>
                <a:ea typeface="楷体_GB2312" pitchFamily="49" charset="-122"/>
              </a:rPr>
              <a:t>-</a:t>
            </a:r>
            <a:r>
              <a:rPr lang="zh-CN" altLang="en-US" sz="2400" b="1" dirty="0">
                <a:solidFill>
                  <a:srgbClr val="FF0000"/>
                </a:solidFill>
                <a:latin typeface="楷体_GB2312" pitchFamily="49" charset="-122"/>
                <a:ea typeface="楷体_GB2312" pitchFamily="49" charset="-122"/>
              </a:rPr>
              <a:t>孔之间的流速，减少了腐蚀产物和化学物质的沉积</a:t>
            </a:r>
            <a:r>
              <a:rPr lang="zh-CN" altLang="en-US" sz="2400" b="1" dirty="0">
                <a:solidFill>
                  <a:srgbClr val="000000"/>
                </a:solidFill>
                <a:latin typeface="楷体_GB2312" pitchFamily="49" charset="-122"/>
                <a:ea typeface="楷体_GB2312" pitchFamily="49" charset="-122"/>
              </a:rPr>
              <a:t>，使得该区的腐蚀状况大为改善。</a:t>
            </a:r>
            <a:endParaRPr lang="zh-CN" altLang="en-US" sz="2400" b="1" dirty="0">
              <a:solidFill>
                <a:srgbClr val="000000"/>
              </a:solidFill>
              <a:latin typeface="楷体_GB2312" pitchFamily="49" charset="-122"/>
              <a:ea typeface="楷体_GB2312" pitchFamily="49" charset="-122"/>
            </a:endParaRPr>
          </a:p>
        </p:txBody>
      </p:sp>
      <p:sp>
        <p:nvSpPr>
          <p:cNvPr id="34820" name="Rectangle 16"/>
          <p:cNvSpPr/>
          <p:nvPr/>
        </p:nvSpPr>
        <p:spPr>
          <a:xfrm>
            <a:off x="3276600" y="228600"/>
            <a:ext cx="2087563" cy="762000"/>
          </a:xfrm>
          <a:prstGeom prst="rect">
            <a:avLst/>
          </a:prstGeom>
          <a:noFill/>
          <a:ln w="9525">
            <a:noFill/>
          </a:ln>
        </p:spPr>
        <p:txBody>
          <a:bodyPr>
            <a:spAutoFit/>
          </a:bodyPr>
          <a:p>
            <a:pPr algn="ctr" eaLnBrk="1" hangingPunct="1">
              <a:lnSpc>
                <a:spcPct val="110000"/>
              </a:lnSpc>
              <a:spcBef>
                <a:spcPct val="50000"/>
              </a:spcBef>
              <a:buClr>
                <a:srgbClr val="FF0000"/>
              </a:buClr>
              <a:buSzPct val="110000"/>
            </a:pPr>
            <a:r>
              <a:rPr lang="zh-CN" altLang="en-US" sz="4000" b="1" dirty="0">
                <a:solidFill>
                  <a:schemeClr val="tx2"/>
                </a:solidFill>
                <a:latin typeface="黑体" panose="02010609060101010101" pitchFamily="2" charset="-122"/>
                <a:ea typeface="黑体" panose="02010609060101010101" pitchFamily="2" charset="-122"/>
              </a:rPr>
              <a:t>支撑板</a:t>
            </a:r>
            <a:endParaRPr lang="zh-CN" altLang="en-US" sz="4000" b="1" dirty="0">
              <a:solidFill>
                <a:schemeClr val="tx2"/>
              </a:solidFill>
              <a:latin typeface="黑体" panose="02010609060101010101" pitchFamily="2" charset="-122"/>
              <a:ea typeface="黑体" panose="02010609060101010101" pitchFamily="2" charset="-122"/>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48143">
                                            <p:txEl>
                                              <p:charRg st="0" end="30"/>
                                            </p:txEl>
                                          </p:spTgt>
                                        </p:tgtEl>
                                        <p:attrNameLst>
                                          <p:attrName>style.visibility</p:attrName>
                                        </p:attrNameLst>
                                      </p:cBhvr>
                                      <p:to>
                                        <p:strVal val="visible"/>
                                      </p:to>
                                    </p:set>
                                    <p:animEffect transition="in" filter="wipe(up)">
                                      <p:cBhvr>
                                        <p:cTn id="7" dur="500"/>
                                        <p:tgtEl>
                                          <p:spTgt spid="48143">
                                            <p:txEl>
                                              <p:charRg st="0" end="30"/>
                                            </p:txEl>
                                          </p:spTgt>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48143">
                                            <p:txEl>
                                              <p:charRg st="31" end="111"/>
                                            </p:txEl>
                                          </p:spTgt>
                                        </p:tgtEl>
                                        <p:attrNameLst>
                                          <p:attrName>style.visibility</p:attrName>
                                        </p:attrNameLst>
                                      </p:cBhvr>
                                      <p:to>
                                        <p:strVal val="visible"/>
                                      </p:to>
                                    </p:set>
                                    <p:animEffect transition="in" filter="wipe(up)">
                                      <p:cBhvr>
                                        <p:cTn id="11" dur="500"/>
                                        <p:tgtEl>
                                          <p:spTgt spid="48143">
                                            <p:txEl>
                                              <p:charRg st="31" end="1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3" grpId="0" advAuto="100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p:nvPr/>
        </p:nvSpPr>
        <p:spPr>
          <a:xfrm>
            <a:off x="685800" y="1524000"/>
            <a:ext cx="7620000" cy="1016000"/>
          </a:xfrm>
          <a:prstGeom prst="rect">
            <a:avLst/>
          </a:prstGeom>
          <a:noFill/>
          <a:ln w="9525">
            <a:noFill/>
          </a:ln>
        </p:spPr>
        <p:txBody>
          <a:bodyPr>
            <a:spAutoFit/>
          </a:bodyPr>
          <a:p>
            <a:pPr eaLnBrk="1" hangingPunct="1">
              <a:lnSpc>
                <a:spcPct val="108000"/>
              </a:lnSpc>
              <a:spcBef>
                <a:spcPct val="50000"/>
              </a:spcBef>
              <a:buClr>
                <a:srgbClr val="FF0000"/>
              </a:buClr>
              <a:buSzPct val="110000"/>
              <a:buFont typeface="Wingdings" panose="05000000000000000000" pitchFamily="2" charset="2"/>
              <a:buChar char="Ø"/>
            </a:pPr>
            <a:r>
              <a:rPr lang="zh-CN" altLang="en-US" sz="2800" b="1" u="sng" dirty="0">
                <a:solidFill>
                  <a:srgbClr val="FF0000"/>
                </a:solidFill>
                <a:latin typeface="Times New Roman" panose="02020603050405020304" pitchFamily="18" charset="0"/>
                <a:ea typeface="宋体" panose="02010600030101010101" pitchFamily="2" charset="-122"/>
              </a:rPr>
              <a:t>抗振杆</a:t>
            </a:r>
            <a:r>
              <a:rPr lang="zh-CN" altLang="en-US" sz="2800" b="1" dirty="0">
                <a:solidFill>
                  <a:srgbClr val="000000"/>
                </a:solidFill>
                <a:latin typeface="Times New Roman" panose="02020603050405020304" pitchFamily="18" charset="0"/>
                <a:ea typeface="宋体" panose="02010600030101010101" pitchFamily="2" charset="-122"/>
              </a:rPr>
              <a:t>：</a:t>
            </a:r>
            <a:r>
              <a:rPr lang="zh-CN" altLang="en-US" sz="2800" b="1" dirty="0">
                <a:solidFill>
                  <a:srgbClr val="000000"/>
                </a:solidFill>
                <a:latin typeface="Times New Roman" panose="02020603050405020304" pitchFamily="18" charset="0"/>
                <a:ea typeface="楷体_GB2312" pitchFamily="49" charset="-122"/>
              </a:rPr>
              <a:t>在管束拱形部分，籍</a:t>
            </a:r>
            <a:r>
              <a:rPr lang="zh-CN" altLang="en-US" sz="2800" b="1" u="sng" dirty="0">
                <a:solidFill>
                  <a:schemeClr val="tx2"/>
                </a:solidFill>
                <a:latin typeface="Times New Roman" panose="02020603050405020304" pitchFamily="18" charset="0"/>
                <a:ea typeface="楷体_GB2312" pitchFamily="49" charset="-122"/>
              </a:rPr>
              <a:t>抗振杆</a:t>
            </a:r>
            <a:r>
              <a:rPr lang="zh-CN" altLang="en-US" sz="2800" b="1" dirty="0">
                <a:solidFill>
                  <a:srgbClr val="000000"/>
                </a:solidFill>
                <a:latin typeface="Times New Roman" panose="02020603050405020304" pitchFamily="18" charset="0"/>
                <a:ea typeface="楷体_GB2312" pitchFamily="49" charset="-122"/>
              </a:rPr>
              <a:t>固定以避免运行中由于流体流动诱发震动导致管板损坏。</a:t>
            </a:r>
            <a:endParaRPr lang="zh-CN" altLang="en-US" sz="2800" b="1" dirty="0">
              <a:solidFill>
                <a:srgbClr val="000000"/>
              </a:solidFill>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06">
                                            <p:txEl>
                                              <p:charRg st="0" end="42"/>
                                            </p:txEl>
                                          </p:spTgt>
                                        </p:tgtEl>
                                        <p:attrNameLst>
                                          <p:attrName>style.visibility</p:attrName>
                                        </p:attrNameLst>
                                      </p:cBhvr>
                                      <p:to>
                                        <p:strVal val="visible"/>
                                      </p:to>
                                    </p:set>
                                    <p:anim calcmode="lin" valueType="num">
                                      <p:cBhvr additive="base">
                                        <p:cTn id="7" dur="500" fill="hold"/>
                                        <p:tgtEl>
                                          <p:spTgt spid="47106">
                                            <p:txEl>
                                              <p:charRg st="0" end="4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6">
                                            <p:txEl>
                                              <p:charRg st="0" end="4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dvAuto="100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2"/>
          <p:cNvPicPr>
            <a:picLocks noChangeAspect="1"/>
          </p:cNvPicPr>
          <p:nvPr/>
        </p:nvPicPr>
        <p:blipFill>
          <a:blip r:embed="rId1"/>
          <a:stretch>
            <a:fillRect/>
          </a:stretch>
        </p:blipFill>
        <p:spPr>
          <a:xfrm>
            <a:off x="533400" y="1219200"/>
            <a:ext cx="8153400" cy="5100638"/>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2"/>
          <p:cNvPicPr>
            <a:picLocks noChangeAspect="1"/>
          </p:cNvPicPr>
          <p:nvPr/>
        </p:nvPicPr>
        <p:blipFill>
          <a:blip r:embed="rId1"/>
          <a:stretch>
            <a:fillRect/>
          </a:stretch>
        </p:blipFill>
        <p:spPr>
          <a:xfrm>
            <a:off x="381000" y="609600"/>
            <a:ext cx="8496300" cy="554990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idx="4294967295"/>
          </p:nvPr>
        </p:nvSpPr>
        <p:spPr>
          <a:ln/>
        </p:spPr>
        <p:txBody>
          <a:bodyPr vert="horz" wrap="square" lIns="91440" tIns="45720" rIns="91440" bIns="45720" anchor="t" anchorCtr="0"/>
          <a:p>
            <a:pPr algn="ctr"/>
            <a:endParaRPr lang="zh-CN" altLang="en-US" sz="3200" dirty="0"/>
          </a:p>
        </p:txBody>
      </p:sp>
      <p:sp>
        <p:nvSpPr>
          <p:cNvPr id="333827" name="Rectangle 3"/>
          <p:cNvSpPr>
            <a:spLocks noGrp="1"/>
          </p:cNvSpPr>
          <p:nvPr>
            <p:ph type="body" idx="4294967295"/>
          </p:nvPr>
        </p:nvSpPr>
        <p:spPr>
          <a:xfrm>
            <a:off x="152400" y="1828800"/>
            <a:ext cx="5638800" cy="4648200"/>
          </a:xfrm>
          <a:ln/>
        </p:spPr>
        <p:txBody>
          <a:bodyPr vert="horz" wrap="square" lIns="91440" tIns="45720" rIns="91440" bIns="45720" anchor="t" anchorCtr="0"/>
          <a:p>
            <a:pPr lvl="1">
              <a:lnSpc>
                <a:spcPct val="100000"/>
              </a:lnSpc>
            </a:pPr>
            <a:r>
              <a:rPr lang="zh-CN" altLang="en-US" dirty="0"/>
              <a:t>给水环嘴稍低于旋叶式汽水分离器。</a:t>
            </a:r>
            <a:endParaRPr lang="zh-CN" altLang="en-US" dirty="0"/>
          </a:p>
          <a:p>
            <a:pPr lvl="1">
              <a:lnSpc>
                <a:spcPct val="100000"/>
              </a:lnSpc>
            </a:pPr>
            <a:r>
              <a:rPr lang="zh-CN" altLang="en-US" dirty="0"/>
              <a:t>在给水环顶部焊接了一些</a:t>
            </a:r>
            <a:r>
              <a:rPr lang="zh-CN" altLang="en-US" dirty="0">
                <a:solidFill>
                  <a:srgbClr val="FF0000"/>
                </a:solidFill>
              </a:rPr>
              <a:t>倒</a:t>
            </a:r>
            <a:r>
              <a:rPr lang="en-US" altLang="zh-CN">
                <a:solidFill>
                  <a:srgbClr val="FF0000"/>
                </a:solidFill>
              </a:rPr>
              <a:t>J</a:t>
            </a:r>
            <a:r>
              <a:rPr lang="zh-CN" altLang="en-US" dirty="0">
                <a:solidFill>
                  <a:srgbClr val="FF0000"/>
                </a:solidFill>
              </a:rPr>
              <a:t>形管</a:t>
            </a:r>
            <a:r>
              <a:rPr lang="zh-CN" altLang="en-US" dirty="0"/>
              <a:t>，给水进入环管后，从</a:t>
            </a:r>
            <a:r>
              <a:rPr lang="en-US" altLang="zh-CN"/>
              <a:t>J</a:t>
            </a:r>
            <a:r>
              <a:rPr lang="zh-CN" altLang="en-US" dirty="0"/>
              <a:t>形管流出，进入下降通道，可以避免水位降低到给水环管以下时环管内水被排空，防止给水再次进入时由于环管内蒸汽遇冷凝结而产生“</a:t>
            </a:r>
            <a:r>
              <a:rPr lang="zh-CN" altLang="en-US" dirty="0">
                <a:solidFill>
                  <a:srgbClr val="FF0000"/>
                </a:solidFill>
              </a:rPr>
              <a:t>水锤</a:t>
            </a:r>
            <a:r>
              <a:rPr lang="zh-CN" altLang="en-US" dirty="0"/>
              <a:t>”现象（</a:t>
            </a:r>
            <a:r>
              <a:rPr lang="zh-CN" altLang="en-US" dirty="0">
                <a:solidFill>
                  <a:srgbClr val="000099"/>
                </a:solidFill>
              </a:rPr>
              <a:t>正常运行时，给水环管被淹没在水下</a:t>
            </a:r>
            <a:r>
              <a:rPr lang="zh-CN" altLang="en-US" dirty="0"/>
              <a:t>）。</a:t>
            </a:r>
            <a:endParaRPr lang="zh-CN" altLang="en-US" dirty="0"/>
          </a:p>
          <a:p>
            <a:pPr lvl="1">
              <a:lnSpc>
                <a:spcPct val="100000"/>
              </a:lnSpc>
            </a:pPr>
            <a:r>
              <a:rPr lang="zh-CN" altLang="en-US" dirty="0"/>
              <a:t>在给水管与上筒体的贯穿处</a:t>
            </a:r>
            <a:r>
              <a:rPr lang="zh-CN" altLang="en-US" dirty="0">
                <a:solidFill>
                  <a:srgbClr val="000099"/>
                </a:solidFill>
              </a:rPr>
              <a:t>，由于给水温度大大低于筒体温度，直接焊接会造成应力集中</a:t>
            </a:r>
            <a:r>
              <a:rPr lang="zh-CN" altLang="en-US" dirty="0"/>
              <a:t>，因此常常采用如图</a:t>
            </a:r>
            <a:r>
              <a:rPr lang="en-US" altLang="zh-CN"/>
              <a:t>2-5b</a:t>
            </a:r>
            <a:r>
              <a:rPr lang="zh-CN" altLang="en-US" dirty="0"/>
              <a:t>所示的</a:t>
            </a:r>
            <a:r>
              <a:rPr lang="zh-CN" altLang="en-US" dirty="0">
                <a:solidFill>
                  <a:srgbClr val="000099"/>
                </a:solidFill>
              </a:rPr>
              <a:t>套管</a:t>
            </a:r>
            <a:r>
              <a:rPr lang="zh-CN" altLang="en-US" dirty="0"/>
              <a:t>结构来均匀温度场。 </a:t>
            </a:r>
            <a:endParaRPr lang="zh-CN" altLang="en-US" dirty="0"/>
          </a:p>
        </p:txBody>
      </p:sp>
      <p:grpSp>
        <p:nvGrpSpPr>
          <p:cNvPr id="38916" name="Group 4"/>
          <p:cNvGrpSpPr/>
          <p:nvPr/>
        </p:nvGrpSpPr>
        <p:grpSpPr>
          <a:xfrm>
            <a:off x="381000" y="1219200"/>
            <a:ext cx="1524000" cy="533400"/>
            <a:chOff x="384" y="816"/>
            <a:chExt cx="1536" cy="336"/>
          </a:xfrm>
        </p:grpSpPr>
        <p:sp>
          <p:nvSpPr>
            <p:cNvPr id="24618" name="自选图形 42"/>
            <p:cNvSpPr>
              <a:spLocks noChangeArrowheads="1"/>
            </p:cNvSpPr>
            <p:nvPr/>
          </p:nvSpPr>
          <p:spPr bwMode="auto">
            <a:xfrm>
              <a:off x="384" y="816"/>
              <a:ext cx="1536" cy="336"/>
            </a:xfrm>
            <a:prstGeom prst="roundRect">
              <a:avLst>
                <a:gd name="adj" fmla="val 16667"/>
              </a:avLst>
            </a:prstGeom>
            <a:gradFill rotWithShape="1">
              <a:gsLst>
                <a:gs pos="0">
                  <a:srgbClr val="0099FF"/>
                </a:gs>
                <a:gs pos="50000">
                  <a:schemeClr val="bg1"/>
                </a:gs>
                <a:gs pos="100000">
                  <a:srgbClr val="0099FF"/>
                </a:gs>
              </a:gsLst>
              <a:lin ang="5400000" scaled="1"/>
            </a:gradFill>
            <a:ln>
              <a:noFill/>
            </a:ln>
            <a:effectLst>
              <a:prstShdw prst="shdw17" dist="17961" dir="2700000">
                <a:srgbClr val="0099FF">
                  <a:gamma/>
                  <a:shade val="60000"/>
                  <a:invGamma/>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619" name="文本框 43"/>
            <p:cNvSpPr txBox="1">
              <a:spLocks noChangeArrowheads="1"/>
            </p:cNvSpPr>
            <p:nvPr/>
          </p:nvSpPr>
          <p:spPr bwMode="auto">
            <a:xfrm>
              <a:off x="384" y="816"/>
              <a:ext cx="1414" cy="288"/>
            </a:xfrm>
            <a:prstGeom prst="rect">
              <a:avLst/>
            </a:prstGeom>
            <a:noFill/>
            <a:ln>
              <a:noFill/>
            </a:ln>
            <a:effectLst/>
          </p:spPr>
          <p:txBody>
            <a:bodyPr wrap="none">
              <a:spAutoFit/>
            </a:bodyPr>
            <a:lstStyle/>
            <a:p>
              <a:pPr marR="0" defTabSz="914400" eaLnBrk="1" hangingPunct="1">
                <a:lnSpc>
                  <a:spcPct val="100000"/>
                </a:lnSpc>
                <a:spcBef>
                  <a:spcPct val="0"/>
                </a:spcBef>
                <a:buClrTx/>
                <a:buSzTx/>
                <a:buFontTx/>
                <a:buNone/>
                <a:defRPr/>
              </a:pP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给水环嘴</a:t>
              </a:r>
              <a:endPar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grpSp>
      <p:pic>
        <p:nvPicPr>
          <p:cNvPr id="333831" name="Picture 7" descr="2-5"/>
          <p:cNvPicPr>
            <a:picLocks noChangeAspect="1"/>
          </p:cNvPicPr>
          <p:nvPr/>
        </p:nvPicPr>
        <p:blipFill>
          <a:blip r:embed="rId1"/>
          <a:stretch>
            <a:fillRect/>
          </a:stretch>
        </p:blipFill>
        <p:spPr>
          <a:xfrm>
            <a:off x="5942013" y="1676400"/>
            <a:ext cx="3201987" cy="3352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3827">
                                            <p:txEl>
                                              <p:charRg st="0" end="17"/>
                                            </p:txEl>
                                          </p:spTgt>
                                        </p:tgtEl>
                                        <p:attrNameLst>
                                          <p:attrName>style.visibility</p:attrName>
                                        </p:attrNameLst>
                                      </p:cBhvr>
                                      <p:to>
                                        <p:strVal val="visible"/>
                                      </p:to>
                                    </p:set>
                                    <p:anim calcmode="lin" valueType="num">
                                      <p:cBhvr additive="base">
                                        <p:cTn id="7" dur="1000" fill="hold"/>
                                        <p:tgtEl>
                                          <p:spTgt spid="333827">
                                            <p:txEl>
                                              <p:charRg st="0" end="17"/>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33827">
                                            <p:txEl>
                                              <p:charRg st="0" end="17"/>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3827">
                                            <p:txEl>
                                              <p:charRg st="17" end="128"/>
                                            </p:txEl>
                                          </p:spTgt>
                                        </p:tgtEl>
                                        <p:attrNameLst>
                                          <p:attrName>style.visibility</p:attrName>
                                        </p:attrNameLst>
                                      </p:cBhvr>
                                      <p:to>
                                        <p:strVal val="visible"/>
                                      </p:to>
                                    </p:set>
                                    <p:anim calcmode="lin" valueType="num">
                                      <p:cBhvr additive="base">
                                        <p:cTn id="11" dur="1000" fill="hold"/>
                                        <p:tgtEl>
                                          <p:spTgt spid="333827">
                                            <p:txEl>
                                              <p:charRg st="17" end="128"/>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33827">
                                            <p:txEl>
                                              <p:charRg st="17" end="128"/>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3827">
                                            <p:txEl>
                                              <p:charRg st="128" end="196"/>
                                            </p:txEl>
                                          </p:spTgt>
                                        </p:tgtEl>
                                        <p:attrNameLst>
                                          <p:attrName>style.visibility</p:attrName>
                                        </p:attrNameLst>
                                      </p:cBhvr>
                                      <p:to>
                                        <p:strVal val="visible"/>
                                      </p:to>
                                    </p:set>
                                    <p:anim calcmode="lin" valueType="num">
                                      <p:cBhvr additive="base">
                                        <p:cTn id="15" dur="1000" fill="hold"/>
                                        <p:tgtEl>
                                          <p:spTgt spid="333827">
                                            <p:txEl>
                                              <p:charRg st="128" end="196"/>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33827">
                                            <p:txEl>
                                              <p:charRg st="128" end="196"/>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33831"/>
                                        </p:tgtEl>
                                        <p:attrNameLst>
                                          <p:attrName>style.visibility</p:attrName>
                                        </p:attrNameLst>
                                      </p:cBhvr>
                                      <p:to>
                                        <p:strVal val="visible"/>
                                      </p:to>
                                    </p:set>
                                    <p:anim calcmode="lin" valueType="num">
                                      <p:cBhvr additive="base">
                                        <p:cTn id="21" dur="1000" fill="hold"/>
                                        <p:tgtEl>
                                          <p:spTgt spid="333831"/>
                                        </p:tgtEl>
                                        <p:attrNameLst>
                                          <p:attrName>ppt_x</p:attrName>
                                        </p:attrNameLst>
                                      </p:cBhvr>
                                      <p:tavLst>
                                        <p:tav tm="0">
                                          <p:val>
                                            <p:strVal val="1+#ppt_w/2"/>
                                          </p:val>
                                        </p:tav>
                                        <p:tav tm="100000">
                                          <p:val>
                                            <p:strVal val="#ppt_x"/>
                                          </p:val>
                                        </p:tav>
                                      </p:tavLst>
                                    </p:anim>
                                    <p:anim calcmode="lin" valueType="num">
                                      <p:cBhvr additive="base">
                                        <p:cTn id="22" dur="1000" fill="hold"/>
                                        <p:tgtEl>
                                          <p:spTgt spid="3338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idx="4294967295"/>
          </p:nvPr>
        </p:nvSpPr>
        <p:spPr>
          <a:ln/>
        </p:spPr>
        <p:txBody>
          <a:bodyPr vert="horz" wrap="square" lIns="91440" tIns="45720" rIns="91440" bIns="45720" anchor="t" anchorCtr="0"/>
          <a:p>
            <a:endParaRPr lang="zh-CN" altLang="zh-CN" dirty="0"/>
          </a:p>
        </p:txBody>
      </p:sp>
      <p:sp>
        <p:nvSpPr>
          <p:cNvPr id="39939" name="Rectangle 3"/>
          <p:cNvSpPr>
            <a:spLocks noGrp="1"/>
          </p:cNvSpPr>
          <p:nvPr>
            <p:ph type="body" idx="4294967295"/>
          </p:nvPr>
        </p:nvSpPr>
        <p:spPr>
          <a:ln/>
        </p:spPr>
        <p:txBody>
          <a:bodyPr vert="horz" wrap="square" lIns="91440" tIns="45720" rIns="91440" bIns="45720" anchor="t" anchorCtr="0"/>
          <a:p>
            <a:pPr>
              <a:buClr>
                <a:srgbClr val="FF0000"/>
              </a:buClr>
              <a:buSzPct val="150000"/>
              <a:buFont typeface="Wingdings" panose="05000000000000000000" pitchFamily="2" charset="2"/>
              <a:buChar char="F"/>
            </a:pPr>
            <a:endParaRPr lang="en-US" altLang="zh-CN"/>
          </a:p>
          <a:p>
            <a:pPr>
              <a:buClr>
                <a:srgbClr val="FF0000"/>
              </a:buClr>
              <a:buSzPct val="150000"/>
              <a:buFont typeface="Wingdings" panose="05000000000000000000" pitchFamily="2" charset="2"/>
              <a:buChar char="F"/>
            </a:pPr>
            <a:r>
              <a:rPr lang="zh-CN" altLang="en-US" sz="2800" dirty="0">
                <a:solidFill>
                  <a:srgbClr val="FF0000"/>
                </a:solidFill>
              </a:rPr>
              <a:t>什么是水锤现象？</a:t>
            </a:r>
            <a:endParaRPr lang="zh-CN" altLang="en-US" sz="2800" dirty="0">
              <a:solidFill>
                <a:srgbClr val="FF0000"/>
              </a:solidFill>
            </a:endParaRPr>
          </a:p>
          <a:p>
            <a:pPr>
              <a:buClr>
                <a:srgbClr val="FF0000"/>
              </a:buClr>
              <a:buSzPct val="150000"/>
              <a:buNone/>
            </a:pPr>
            <a:r>
              <a:rPr lang="zh-CN" altLang="en-US" dirty="0"/>
              <a:t>         当水位降低到给水环以下时，</a:t>
            </a:r>
            <a:r>
              <a:rPr lang="zh-CN" altLang="en-US" dirty="0">
                <a:solidFill>
                  <a:srgbClr val="FF0000"/>
                </a:solidFill>
              </a:rPr>
              <a:t>给水环中充满蒸汽</a:t>
            </a:r>
            <a:r>
              <a:rPr lang="zh-CN" altLang="en-US" dirty="0"/>
              <a:t>。给水再次进入时，</a:t>
            </a:r>
            <a:r>
              <a:rPr lang="zh-CN" altLang="en-US" dirty="0">
                <a:solidFill>
                  <a:srgbClr val="FF0000"/>
                </a:solidFill>
              </a:rPr>
              <a:t>过冷水使蒸汽迅速凝结</a:t>
            </a:r>
            <a:r>
              <a:rPr lang="zh-CN" altLang="en-US" dirty="0"/>
              <a:t>，造成局部真空，给水涌入这一空间，给水环和给水管路</a:t>
            </a:r>
            <a:r>
              <a:rPr lang="zh-CN" altLang="en-US" dirty="0">
                <a:solidFill>
                  <a:srgbClr val="000099"/>
                </a:solidFill>
              </a:rPr>
              <a:t>产生很大的动载荷</a:t>
            </a:r>
            <a:r>
              <a:rPr lang="zh-CN" altLang="en-US" dirty="0"/>
              <a:t>，这就是水锤现象。         </a:t>
            </a:r>
            <a:endParaRPr lang="zh-CN" altLang="en-US" dirty="0"/>
          </a:p>
          <a:p>
            <a:pPr>
              <a:buNone/>
            </a:pPr>
            <a:endParaRPr lang="en-US" altLang="zh-C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p:cNvSpPr>
          <p:nvPr>
            <p:ph idx="1"/>
          </p:nvPr>
        </p:nvSpPr>
        <p:spPr>
          <a:xfrm>
            <a:off x="381000" y="1600200"/>
            <a:ext cx="8229600" cy="4419600"/>
          </a:xfrm>
          <a:ln/>
        </p:spPr>
        <p:txBody>
          <a:bodyPr vert="horz" wrap="square" lIns="91440" tIns="45720" rIns="91440" bIns="45720" anchor="t" anchorCtr="0"/>
          <a:p>
            <a:pPr>
              <a:buNone/>
            </a:pPr>
            <a:endParaRPr lang="en-US" altLang="zh-CN"/>
          </a:p>
          <a:p>
            <a:pPr>
              <a:buFont typeface="Wingdings" panose="05000000000000000000" pitchFamily="2" charset="2"/>
              <a:buChar char="Ø"/>
            </a:pPr>
            <a:r>
              <a:rPr lang="zh-CN" altLang="en-US" dirty="0"/>
              <a:t>在管束套筒顶部，装有旋叶式汽水分离器，对蒸发段的水进行第一次汽水分离。</a:t>
            </a:r>
            <a:endParaRPr lang="zh-CN" altLang="en-US" dirty="0"/>
          </a:p>
          <a:p>
            <a:pPr>
              <a:buFont typeface="Wingdings" panose="05000000000000000000" pitchFamily="2" charset="2"/>
              <a:buChar char="Ø"/>
            </a:pPr>
            <a:r>
              <a:rPr lang="zh-CN" altLang="en-US" dirty="0"/>
              <a:t>在每个分离器内装有一组固定的</a:t>
            </a:r>
            <a:r>
              <a:rPr lang="zh-CN" altLang="en-US" dirty="0">
                <a:solidFill>
                  <a:srgbClr val="FF0000"/>
                </a:solidFill>
              </a:rPr>
              <a:t>螺旋叶片</a:t>
            </a:r>
            <a:r>
              <a:rPr lang="zh-CN" altLang="en-US" dirty="0"/>
              <a:t>，使汽水混合物向上流过时由直线运动转为螺旋运动，</a:t>
            </a:r>
            <a:r>
              <a:rPr lang="zh-CN" altLang="en-US" dirty="0">
                <a:solidFill>
                  <a:schemeClr val="tx2"/>
                </a:solidFill>
              </a:rPr>
              <a:t>密度较大的水由于离心力的作用而被甩向外围，这样在中心形成蒸汽柱，而筒壁内侧则形成水柱</a:t>
            </a:r>
            <a:r>
              <a:rPr lang="zh-CN" altLang="en-US" dirty="0"/>
              <a:t>。</a:t>
            </a:r>
            <a:endParaRPr lang="zh-CN" altLang="en-US" dirty="0"/>
          </a:p>
          <a:p>
            <a:pPr>
              <a:buFont typeface="Wingdings" panose="05000000000000000000" pitchFamily="2" charset="2"/>
              <a:buChar char="Ø"/>
            </a:pPr>
            <a:r>
              <a:rPr lang="zh-CN" altLang="en-US" dirty="0"/>
              <a:t>在筒壁沿切线方向开有疏水口。</a:t>
            </a:r>
            <a:endParaRPr lang="zh-CN" altLang="en-US" dirty="0"/>
          </a:p>
        </p:txBody>
      </p:sp>
      <p:sp>
        <p:nvSpPr>
          <p:cNvPr id="40963" name="Rectangle 4"/>
          <p:cNvSpPr>
            <a:spLocks noGrp="1"/>
          </p:cNvSpPr>
          <p:nvPr>
            <p:ph type="title"/>
          </p:nvPr>
        </p:nvSpPr>
        <p:spPr>
          <a:ln/>
        </p:spPr>
        <p:txBody>
          <a:bodyPr vert="horz" wrap="square" lIns="91440" tIns="45720" rIns="91440" bIns="45720" anchor="t" anchorCtr="0"/>
          <a:p>
            <a:pPr algn="ctr"/>
            <a:r>
              <a:rPr lang="en-US" altLang="zh-CN" sz="3200">
                <a:solidFill>
                  <a:srgbClr val="FF0000"/>
                </a:solidFill>
              </a:rPr>
              <a:t>2</a:t>
            </a:r>
            <a:r>
              <a:rPr lang="zh-CN" altLang="en-US" sz="3200" dirty="0">
                <a:solidFill>
                  <a:srgbClr val="FF0000"/>
                </a:solidFill>
              </a:rPr>
              <a:t>、汽水分离段</a:t>
            </a:r>
            <a:endParaRPr lang="zh-CN" altLang="en-US" sz="3200" dirty="0">
              <a:solidFill>
                <a:srgbClr val="FF0000"/>
              </a:solidFill>
            </a:endParaRPr>
          </a:p>
        </p:txBody>
      </p:sp>
      <p:grpSp>
        <p:nvGrpSpPr>
          <p:cNvPr id="40964" name="Group 10"/>
          <p:cNvGrpSpPr/>
          <p:nvPr/>
        </p:nvGrpSpPr>
        <p:grpSpPr>
          <a:xfrm>
            <a:off x="609600" y="1295400"/>
            <a:ext cx="2438400" cy="533400"/>
            <a:chOff x="384" y="816"/>
            <a:chExt cx="1536" cy="336"/>
          </a:xfrm>
        </p:grpSpPr>
        <p:sp>
          <p:nvSpPr>
            <p:cNvPr id="24618" name="自选图形 42"/>
            <p:cNvSpPr>
              <a:spLocks noChangeArrowheads="1"/>
            </p:cNvSpPr>
            <p:nvPr/>
          </p:nvSpPr>
          <p:spPr bwMode="auto">
            <a:xfrm>
              <a:off x="384" y="816"/>
              <a:ext cx="1536" cy="336"/>
            </a:xfrm>
            <a:prstGeom prst="roundRect">
              <a:avLst>
                <a:gd name="adj" fmla="val 16667"/>
              </a:avLst>
            </a:prstGeom>
            <a:gradFill rotWithShape="1">
              <a:gsLst>
                <a:gs pos="0">
                  <a:srgbClr val="0099FF"/>
                </a:gs>
                <a:gs pos="50000">
                  <a:schemeClr val="bg1"/>
                </a:gs>
                <a:gs pos="100000">
                  <a:srgbClr val="0099FF"/>
                </a:gs>
              </a:gsLst>
              <a:lin ang="5400000" scaled="1"/>
            </a:gradFill>
            <a:ln>
              <a:noFill/>
            </a:ln>
            <a:effectLst>
              <a:prstShdw prst="shdw17" dist="17961" dir="2700000">
                <a:srgbClr val="0099FF">
                  <a:gamma/>
                  <a:shade val="60000"/>
                  <a:invGamma/>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619" name="文本框 43"/>
            <p:cNvSpPr txBox="1">
              <a:spLocks noChangeArrowheads="1"/>
            </p:cNvSpPr>
            <p:nvPr/>
          </p:nvSpPr>
          <p:spPr bwMode="auto">
            <a:xfrm>
              <a:off x="384" y="816"/>
              <a:ext cx="1460" cy="288"/>
            </a:xfrm>
            <a:prstGeom prst="rect">
              <a:avLst/>
            </a:prstGeom>
            <a:noFill/>
            <a:ln>
              <a:noFill/>
            </a:ln>
            <a:effectLst/>
          </p:spPr>
          <p:txBody>
            <a:bodyPr wrap="none">
              <a:spAutoFit/>
            </a:bodyPr>
            <a:lstStyle/>
            <a:p>
              <a:pPr marR="0" defTabSz="914400" eaLnBrk="1" hangingPunct="1">
                <a:lnSpc>
                  <a:spcPct val="100000"/>
                </a:lnSpc>
                <a:spcBef>
                  <a:spcPct val="0"/>
                </a:spcBef>
                <a:buClrTx/>
                <a:buSzTx/>
                <a:buFontTx/>
                <a:buNone/>
                <a:defRPr/>
              </a:pP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一级汽水分离器</a:t>
              </a:r>
              <a:endPar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26" name="Object 2"/>
          <p:cNvGraphicFramePr/>
          <p:nvPr/>
        </p:nvGraphicFramePr>
        <p:xfrm>
          <a:off x="838200" y="381000"/>
          <a:ext cx="6781800" cy="3913188"/>
        </p:xfrm>
        <a:graphic>
          <a:graphicData uri="http://schemas.openxmlformats.org/presentationml/2006/ole">
            <mc:AlternateContent xmlns:mc="http://schemas.openxmlformats.org/markup-compatibility/2006">
              <mc:Choice xmlns:v="urn:schemas-microsoft-com:vml" Requires="v">
                <p:oleObj spid="_x0000_s3078" name="" r:id="rId1" imgW="8801100" imgH="5076825" progId="Paint.Picture">
                  <p:embed/>
                </p:oleObj>
              </mc:Choice>
              <mc:Fallback>
                <p:oleObj name="" r:id="rId1" imgW="8801100" imgH="5076825" progId="Paint.Picture">
                  <p:embed/>
                  <p:pic>
                    <p:nvPicPr>
                      <p:cNvPr id="0" name="图片 3077"/>
                      <p:cNvPicPr/>
                      <p:nvPr/>
                    </p:nvPicPr>
                    <p:blipFill>
                      <a:blip r:embed="rId2"/>
                      <a:stretch>
                        <a:fillRect/>
                      </a:stretch>
                    </p:blipFill>
                    <p:spPr>
                      <a:xfrm>
                        <a:off x="838200" y="381000"/>
                        <a:ext cx="6781800" cy="3913188"/>
                      </a:xfrm>
                      <a:prstGeom prst="rect">
                        <a:avLst/>
                      </a:prstGeom>
                      <a:noFill/>
                      <a:ln w="38100">
                        <a:noFill/>
                        <a:miter/>
                      </a:ln>
                    </p:spPr>
                  </p:pic>
                </p:oleObj>
              </mc:Fallback>
            </mc:AlternateContent>
          </a:graphicData>
        </a:graphic>
      </p:graphicFrame>
      <p:sp>
        <p:nvSpPr>
          <p:cNvPr id="7173" name="Text Box 5"/>
          <p:cNvSpPr txBox="1"/>
          <p:nvPr/>
        </p:nvSpPr>
        <p:spPr>
          <a:xfrm>
            <a:off x="381000" y="4419600"/>
            <a:ext cx="7924800" cy="1844675"/>
          </a:xfrm>
          <a:prstGeom prst="rect">
            <a:avLst/>
          </a:prstGeom>
          <a:noFill/>
          <a:ln w="9525">
            <a:noFill/>
          </a:ln>
        </p:spPr>
        <p:txBody>
          <a:bodyPr>
            <a:spAutoFit/>
          </a:bodyPr>
          <a:p>
            <a:pPr eaLnBrk="1" hangingPunct="1">
              <a:lnSpc>
                <a:spcPct val="120000"/>
              </a:lnSpc>
              <a:spcBef>
                <a:spcPct val="50000"/>
              </a:spcBef>
              <a:buClr>
                <a:srgbClr val="FF0000"/>
              </a:buClr>
              <a:buSzPct val="110000"/>
            </a:pPr>
            <a:r>
              <a:rPr lang="zh-CN" altLang="en-US" sz="2400" b="1" dirty="0">
                <a:latin typeface="Times New Roman" panose="02020603050405020304" pitchFamily="18" charset="0"/>
                <a:ea typeface="楷体_GB2312" pitchFamily="49" charset="-122"/>
              </a:rPr>
              <a:t>（大亚湾）汽水分离器由</a:t>
            </a:r>
            <a:r>
              <a:rPr lang="en-US" altLang="zh-CN" sz="2400" b="1">
                <a:solidFill>
                  <a:srgbClr val="FF0000"/>
                </a:solidFill>
                <a:latin typeface="Times New Roman" panose="02020603050405020304" pitchFamily="18" charset="0"/>
                <a:ea typeface="楷体_GB2312" pitchFamily="49" charset="-122"/>
              </a:rPr>
              <a:t>16</a:t>
            </a:r>
            <a:r>
              <a:rPr lang="zh-CN" altLang="en-US" sz="2400" b="1" dirty="0">
                <a:solidFill>
                  <a:srgbClr val="FF0000"/>
                </a:solidFill>
                <a:latin typeface="Times New Roman" panose="02020603050405020304" pitchFamily="18" charset="0"/>
                <a:ea typeface="楷体_GB2312" pitchFamily="49" charset="-122"/>
              </a:rPr>
              <a:t>个</a:t>
            </a:r>
            <a:r>
              <a:rPr lang="zh-CN" altLang="en-US" sz="2400" b="1" dirty="0">
                <a:latin typeface="Times New Roman" panose="02020603050405020304" pitchFamily="18" charset="0"/>
                <a:ea typeface="楷体_GB2312" pitchFamily="49" charset="-122"/>
              </a:rPr>
              <a:t>直径为</a:t>
            </a:r>
            <a:r>
              <a:rPr lang="en-US" altLang="zh-CN" sz="2400" b="1">
                <a:latin typeface="Times New Roman" panose="02020603050405020304" pitchFamily="18" charset="0"/>
                <a:ea typeface="楷体_GB2312" pitchFamily="49" charset="-122"/>
              </a:rPr>
              <a:t>500 mm</a:t>
            </a:r>
            <a:r>
              <a:rPr lang="zh-CN" altLang="en-US" sz="2400" b="1" dirty="0">
                <a:latin typeface="Times New Roman" panose="02020603050405020304" pitchFamily="18" charset="0"/>
                <a:ea typeface="楷体_GB2312" pitchFamily="49" charset="-122"/>
              </a:rPr>
              <a:t>的旋叶式分离器组成，每个分离器采用</a:t>
            </a:r>
            <a:r>
              <a:rPr lang="zh-CN" altLang="en-US" sz="2400" b="1" dirty="0">
                <a:solidFill>
                  <a:srgbClr val="FF0000"/>
                </a:solidFill>
                <a:latin typeface="Times New Roman" panose="02020603050405020304" pitchFamily="18" charset="0"/>
                <a:ea typeface="楷体_GB2312" pitchFamily="49" charset="-122"/>
              </a:rPr>
              <a:t>两只切向疏水口</a:t>
            </a:r>
            <a:r>
              <a:rPr lang="zh-CN" altLang="en-US" sz="2400" b="1" dirty="0">
                <a:latin typeface="Times New Roman" panose="02020603050405020304" pitchFamily="18" charset="0"/>
                <a:ea typeface="楷体_GB2312" pitchFamily="49" charset="-122"/>
              </a:rPr>
              <a:t>和</a:t>
            </a:r>
            <a:r>
              <a:rPr lang="zh-CN" altLang="en-US" sz="2400" b="1" dirty="0">
                <a:solidFill>
                  <a:srgbClr val="FF0000"/>
                </a:solidFill>
                <a:latin typeface="Times New Roman" panose="02020603050405020304" pitchFamily="18" charset="0"/>
                <a:ea typeface="楷体_GB2312" pitchFamily="49" charset="-122"/>
              </a:rPr>
              <a:t>两级疏水</a:t>
            </a:r>
            <a:r>
              <a:rPr lang="zh-CN" altLang="en-US" sz="2400" b="1" dirty="0">
                <a:latin typeface="Times New Roman" panose="02020603050405020304" pitchFamily="18" charset="0"/>
                <a:ea typeface="楷体_GB2312" pitchFamily="49" charset="-122"/>
              </a:rPr>
              <a:t>，设计了</a:t>
            </a:r>
            <a:r>
              <a:rPr lang="en-US" altLang="zh-CN" sz="2400" b="1">
                <a:latin typeface="Times New Roman" panose="02020603050405020304" pitchFamily="18" charset="0"/>
                <a:ea typeface="楷体_GB2312" pitchFamily="49" charset="-122"/>
              </a:rPr>
              <a:t>4</a:t>
            </a:r>
            <a:r>
              <a:rPr lang="zh-CN" altLang="en-US" sz="2400" b="1" dirty="0">
                <a:latin typeface="Times New Roman" panose="02020603050405020304" pitchFamily="18" charset="0"/>
                <a:ea typeface="楷体_GB2312" pitchFamily="49" charset="-122"/>
              </a:rPr>
              <a:t>片导流螺旋叶片，升角为</a:t>
            </a:r>
            <a:r>
              <a:rPr lang="en-US" altLang="zh-CN" sz="2400" b="1">
                <a:latin typeface="Times New Roman" panose="02020603050405020304" pitchFamily="18" charset="0"/>
                <a:ea typeface="楷体_GB2312" pitchFamily="49" charset="-122"/>
              </a:rPr>
              <a:t>30</a:t>
            </a:r>
            <a:r>
              <a:rPr lang="zh-CN" altLang="en-US" sz="2400" b="1" dirty="0">
                <a:latin typeface="Times New Roman" panose="02020603050405020304" pitchFamily="18" charset="0"/>
                <a:ea typeface="楷体_GB2312" pitchFamily="49" charset="-122"/>
              </a:rPr>
              <a:t>。每个分离器的额定负荷为</a:t>
            </a:r>
            <a:r>
              <a:rPr lang="en-US" altLang="zh-CN" sz="2400" b="1">
                <a:latin typeface="Times New Roman" panose="02020603050405020304" pitchFamily="18" charset="0"/>
                <a:ea typeface="楷体_GB2312" pitchFamily="49" charset="-122"/>
              </a:rPr>
              <a:t>33.6 kg/s</a:t>
            </a:r>
            <a:r>
              <a:rPr lang="zh-CN" altLang="en-US" sz="2400" b="1" dirty="0">
                <a:latin typeface="Times New Roman" panose="02020603050405020304" pitchFamily="18" charset="0"/>
                <a:ea typeface="楷体_GB2312" pitchFamily="49" charset="-122"/>
              </a:rPr>
              <a:t>。</a:t>
            </a:r>
            <a:r>
              <a:rPr lang="zh-CN" altLang="en-US" sz="2400" b="1" u="sng" dirty="0">
                <a:latin typeface="Times New Roman" panose="02020603050405020304" pitchFamily="18" charset="0"/>
                <a:ea typeface="楷体_GB2312" pitchFamily="49" charset="-122"/>
              </a:rPr>
              <a:t> </a:t>
            </a:r>
            <a:endParaRPr lang="zh-CN" altLang="en-US" sz="2400" b="1" u="sng" dirty="0">
              <a:latin typeface="Times New Roman" panose="02020603050405020304" pitchFamily="18" charset="0"/>
              <a:ea typeface="楷体_GB2312" pitchFamily="49" charset="-12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vertical)">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3"/>
          <p:cNvSpPr>
            <a:spLocks noGrp="1"/>
          </p:cNvSpPr>
          <p:nvPr>
            <p:ph idx="1"/>
          </p:nvPr>
        </p:nvSpPr>
        <p:spPr>
          <a:xfrm>
            <a:off x="457200" y="2133600"/>
            <a:ext cx="4495800" cy="3505200"/>
          </a:xfrm>
          <a:ln/>
        </p:spPr>
        <p:txBody>
          <a:bodyPr vert="horz" wrap="square" lIns="91440" tIns="45720" rIns="91440" bIns="45720" anchor="t" anchorCtr="0"/>
          <a:p>
            <a:pPr>
              <a:buFont typeface="Wingdings" panose="05000000000000000000" pitchFamily="2" charset="2"/>
              <a:buChar char="Ø"/>
            </a:pPr>
            <a:r>
              <a:rPr lang="zh-CN" altLang="en-US" sz="2000" dirty="0"/>
              <a:t>是六角形带钩波形板分离器，在六角形内部还有</a:t>
            </a:r>
            <a:r>
              <a:rPr lang="zh-CN" altLang="en-US" sz="2000" dirty="0">
                <a:solidFill>
                  <a:srgbClr val="FF0000"/>
                </a:solidFill>
              </a:rPr>
              <a:t>六块波纹型分离器</a:t>
            </a:r>
            <a:r>
              <a:rPr lang="zh-CN" altLang="en-US" sz="2000" dirty="0"/>
              <a:t>。</a:t>
            </a:r>
            <a:endParaRPr lang="zh-CN" altLang="en-US" sz="2000" dirty="0"/>
          </a:p>
          <a:p>
            <a:pPr>
              <a:buFont typeface="Wingdings" panose="05000000000000000000" pitchFamily="2" charset="2"/>
              <a:buChar char="Ø"/>
            </a:pPr>
            <a:r>
              <a:rPr lang="zh-CN" altLang="en-US" sz="2000" dirty="0"/>
              <a:t>携带小水滴的蒸汽进入六角形带钩波形板分离器，在波纹板内被迫曲折流动，蒸汽通过时容易改变方向，而密度较大的水不能，水不断附在波纹板上，随后流入蒸汽发生器环状空间。</a:t>
            </a:r>
            <a:endParaRPr lang="zh-CN" altLang="en-US" sz="2000" dirty="0"/>
          </a:p>
          <a:p>
            <a:pPr>
              <a:buNone/>
            </a:pPr>
            <a:endParaRPr lang="en-US" altLang="zh-CN" sz="2000"/>
          </a:p>
        </p:txBody>
      </p:sp>
      <p:sp>
        <p:nvSpPr>
          <p:cNvPr id="41987" name="Rectangle 4"/>
          <p:cNvSpPr>
            <a:spLocks noGrp="1"/>
          </p:cNvSpPr>
          <p:nvPr>
            <p:ph type="title"/>
          </p:nvPr>
        </p:nvSpPr>
        <p:spPr>
          <a:ln/>
        </p:spPr>
        <p:txBody>
          <a:bodyPr vert="horz" wrap="square" lIns="91440" tIns="45720" rIns="91440" bIns="45720" anchor="t" anchorCtr="0"/>
          <a:p>
            <a:pPr algn="ctr"/>
            <a:r>
              <a:rPr lang="en-US" altLang="zh-CN" sz="3200"/>
              <a:t>2</a:t>
            </a:r>
            <a:r>
              <a:rPr lang="zh-CN" altLang="en-US" sz="3200" dirty="0"/>
              <a:t>、汽水分离段</a:t>
            </a:r>
            <a:endParaRPr lang="zh-CN" altLang="en-US" sz="3200" dirty="0"/>
          </a:p>
        </p:txBody>
      </p:sp>
      <p:pic>
        <p:nvPicPr>
          <p:cNvPr id="41988" name="Picture 6"/>
          <p:cNvPicPr>
            <a:picLocks noChangeAspect="1"/>
          </p:cNvPicPr>
          <p:nvPr/>
        </p:nvPicPr>
        <p:blipFill>
          <a:blip r:embed="rId1"/>
          <a:stretch>
            <a:fillRect/>
          </a:stretch>
        </p:blipFill>
        <p:spPr>
          <a:xfrm>
            <a:off x="5095875" y="1447800"/>
            <a:ext cx="4048125" cy="3708400"/>
          </a:xfrm>
          <a:prstGeom prst="rect">
            <a:avLst/>
          </a:prstGeom>
          <a:noFill/>
          <a:ln w="9525">
            <a:noFill/>
          </a:ln>
        </p:spPr>
      </p:pic>
      <p:grpSp>
        <p:nvGrpSpPr>
          <p:cNvPr id="41989" name="Group 7"/>
          <p:cNvGrpSpPr/>
          <p:nvPr/>
        </p:nvGrpSpPr>
        <p:grpSpPr>
          <a:xfrm>
            <a:off x="609600" y="1295400"/>
            <a:ext cx="2438400" cy="533400"/>
            <a:chOff x="384" y="816"/>
            <a:chExt cx="1536" cy="336"/>
          </a:xfrm>
        </p:grpSpPr>
        <p:sp>
          <p:nvSpPr>
            <p:cNvPr id="24618" name="自选图形 42"/>
            <p:cNvSpPr>
              <a:spLocks noChangeArrowheads="1"/>
            </p:cNvSpPr>
            <p:nvPr/>
          </p:nvSpPr>
          <p:spPr bwMode="auto">
            <a:xfrm>
              <a:off x="384" y="816"/>
              <a:ext cx="1536" cy="336"/>
            </a:xfrm>
            <a:prstGeom prst="roundRect">
              <a:avLst>
                <a:gd name="adj" fmla="val 16667"/>
              </a:avLst>
            </a:prstGeom>
            <a:gradFill rotWithShape="1">
              <a:gsLst>
                <a:gs pos="0">
                  <a:srgbClr val="0099FF"/>
                </a:gs>
                <a:gs pos="50000">
                  <a:schemeClr val="bg1"/>
                </a:gs>
                <a:gs pos="100000">
                  <a:srgbClr val="0099FF"/>
                </a:gs>
              </a:gsLst>
              <a:lin ang="5400000" scaled="1"/>
            </a:gradFill>
            <a:ln>
              <a:noFill/>
            </a:ln>
            <a:effectLst>
              <a:prstShdw prst="shdw17" dist="17961" dir="2700000">
                <a:srgbClr val="0099FF">
                  <a:gamma/>
                  <a:shade val="60000"/>
                  <a:invGamma/>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619" name="文本框 43"/>
            <p:cNvSpPr txBox="1">
              <a:spLocks noChangeArrowheads="1"/>
            </p:cNvSpPr>
            <p:nvPr/>
          </p:nvSpPr>
          <p:spPr bwMode="auto">
            <a:xfrm>
              <a:off x="384" y="816"/>
              <a:ext cx="1460" cy="288"/>
            </a:xfrm>
            <a:prstGeom prst="rect">
              <a:avLst/>
            </a:prstGeom>
            <a:noFill/>
            <a:ln>
              <a:noFill/>
            </a:ln>
            <a:effectLst/>
          </p:spPr>
          <p:txBody>
            <a:bodyPr wrap="none">
              <a:spAutoFit/>
            </a:bodyPr>
            <a:lstStyle/>
            <a:p>
              <a:pPr marR="0" defTabSz="914400" eaLnBrk="1" hangingPunct="1">
                <a:lnSpc>
                  <a:spcPct val="100000"/>
                </a:lnSpc>
                <a:spcBef>
                  <a:spcPct val="0"/>
                </a:spcBef>
                <a:buClrTx/>
                <a:buSzTx/>
                <a:buFontTx/>
                <a:buNone/>
                <a:defRPr/>
              </a:pP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二级汽水分离器</a:t>
              </a:r>
              <a:endPar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p:nvPr/>
        </p:nvSpPr>
        <p:spPr>
          <a:xfrm>
            <a:off x="609600" y="1268413"/>
            <a:ext cx="7924800" cy="4900612"/>
          </a:xfrm>
          <a:prstGeom prst="rect">
            <a:avLst/>
          </a:prstGeom>
          <a:noFill/>
          <a:ln w="9525">
            <a:noFill/>
          </a:ln>
        </p:spPr>
        <p:txBody>
          <a:bodyPr>
            <a:spAutoFit/>
          </a:bodyPr>
          <a:p>
            <a:pPr eaLnBrk="1" hangingPunct="1">
              <a:lnSpc>
                <a:spcPct val="100000"/>
              </a:lnSpc>
              <a:spcBef>
                <a:spcPct val="50000"/>
              </a:spcBef>
              <a:buClr>
                <a:srgbClr val="FF0000"/>
              </a:buClr>
              <a:buSzPct val="110000"/>
              <a:buFont typeface="Wingdings" panose="05000000000000000000" pitchFamily="2" charset="2"/>
              <a:buChar char="Ø"/>
            </a:pPr>
            <a:r>
              <a:rPr lang="en-US" altLang="zh-CN" sz="2600" b="1">
                <a:solidFill>
                  <a:srgbClr val="000000"/>
                </a:solidFill>
                <a:latin typeface="Times New Roman" panose="02020603050405020304" pitchFamily="18" charset="0"/>
                <a:ea typeface="宋体" panose="02010600030101010101" pitchFamily="2" charset="-122"/>
              </a:rPr>
              <a:t> </a:t>
            </a:r>
            <a:r>
              <a:rPr lang="zh-CN" altLang="en-US" sz="2600" b="1" dirty="0">
                <a:solidFill>
                  <a:srgbClr val="000000"/>
                </a:solidFill>
                <a:latin typeface="Times New Roman" panose="02020603050405020304" pitchFamily="18" charset="0"/>
                <a:ea typeface="宋体" panose="02010600030101010101" pitchFamily="2" charset="-122"/>
              </a:rPr>
              <a:t>二次侧水与管束接触后，在倒“</a:t>
            </a:r>
            <a:r>
              <a:rPr lang="en-US" altLang="zh-CN" sz="2600" b="1">
                <a:solidFill>
                  <a:srgbClr val="000000"/>
                </a:solidFill>
                <a:latin typeface="Times New Roman" panose="02020603050405020304" pitchFamily="18" charset="0"/>
                <a:ea typeface="宋体" panose="02010600030101010101" pitchFamily="2" charset="-122"/>
              </a:rPr>
              <a:t>U”</a:t>
            </a:r>
            <a:r>
              <a:rPr lang="zh-CN" altLang="en-US" sz="2600" b="1" dirty="0">
                <a:solidFill>
                  <a:srgbClr val="000000"/>
                </a:solidFill>
                <a:latin typeface="Times New Roman" panose="02020603050405020304" pitchFamily="18" charset="0"/>
                <a:ea typeface="宋体" panose="02010600030101010101" pitchFamily="2" charset="-122"/>
              </a:rPr>
              <a:t>型管束的管外空间上升时被加热汽化，对带有大量水分的</a:t>
            </a:r>
            <a:r>
              <a:rPr lang="zh-CN" altLang="en-US" sz="2600" b="1" u="sng" dirty="0">
                <a:solidFill>
                  <a:schemeClr val="tx2"/>
                </a:solidFill>
                <a:latin typeface="Times New Roman" panose="02020603050405020304" pitchFamily="18" charset="0"/>
                <a:ea typeface="宋体" panose="02010600030101010101" pitchFamily="2" charset="-122"/>
              </a:rPr>
              <a:t>水</a:t>
            </a:r>
            <a:r>
              <a:rPr lang="en-US" altLang="zh-CN" sz="2600" b="1" u="sng">
                <a:solidFill>
                  <a:schemeClr val="tx2"/>
                </a:solidFill>
                <a:latin typeface="Times New Roman" panose="02020603050405020304" pitchFamily="18" charset="0"/>
                <a:ea typeface="宋体" panose="02010600030101010101" pitchFamily="2" charset="-122"/>
              </a:rPr>
              <a:t>—</a:t>
            </a:r>
            <a:r>
              <a:rPr lang="zh-CN" altLang="en-US" sz="2600" b="1" u="sng" dirty="0">
                <a:solidFill>
                  <a:schemeClr val="tx2"/>
                </a:solidFill>
                <a:latin typeface="Times New Roman" panose="02020603050405020304" pitchFamily="18" charset="0"/>
                <a:ea typeface="宋体" panose="02010600030101010101" pitchFamily="2" charset="-122"/>
              </a:rPr>
              <a:t>蒸汽混合物</a:t>
            </a:r>
            <a:r>
              <a:rPr lang="zh-CN" altLang="en-US" sz="2600" b="1" dirty="0">
                <a:solidFill>
                  <a:srgbClr val="000000"/>
                </a:solidFill>
                <a:latin typeface="Times New Roman" panose="02020603050405020304" pitchFamily="18" charset="0"/>
                <a:ea typeface="宋体" panose="02010600030101010101" pitchFamily="2" charset="-122"/>
              </a:rPr>
              <a:t>的干燥分两个阶段进行。</a:t>
            </a:r>
            <a:endParaRPr lang="zh-CN" altLang="en-US" sz="2600" b="1" dirty="0">
              <a:solidFill>
                <a:srgbClr val="000000"/>
              </a:solidFill>
              <a:latin typeface="Times New Roman" panose="02020603050405020304" pitchFamily="18" charset="0"/>
              <a:ea typeface="宋体" panose="02010600030101010101" pitchFamily="2" charset="-122"/>
            </a:endParaRPr>
          </a:p>
          <a:p>
            <a:pPr eaLnBrk="1" hangingPunct="1">
              <a:lnSpc>
                <a:spcPct val="110000"/>
              </a:lnSpc>
              <a:spcBef>
                <a:spcPct val="50000"/>
              </a:spcBef>
              <a:buClr>
                <a:srgbClr val="FF0000"/>
              </a:buClr>
              <a:buSzPct val="110000"/>
              <a:buFontTx/>
              <a:buChar char="o"/>
            </a:pPr>
            <a:r>
              <a:rPr lang="zh-CN" altLang="en-US" sz="2600" b="1" dirty="0">
                <a:solidFill>
                  <a:srgbClr val="000000"/>
                </a:solidFill>
                <a:latin typeface="Times New Roman" panose="02020603050405020304" pitchFamily="18" charset="0"/>
                <a:ea typeface="宋体" panose="02010600030101010101" pitchFamily="2" charset="-122"/>
              </a:rPr>
              <a:t> 第一步：</a:t>
            </a:r>
            <a:r>
              <a:rPr lang="zh-CN" altLang="en-US" sz="2600" b="1" dirty="0">
                <a:solidFill>
                  <a:srgbClr val="000000"/>
                </a:solidFill>
                <a:latin typeface="Times New Roman" panose="02020603050405020304" pitchFamily="18" charset="0"/>
                <a:ea typeface="楷体_GB2312" pitchFamily="49" charset="-122"/>
              </a:rPr>
              <a:t>水</a:t>
            </a:r>
            <a:r>
              <a:rPr lang="en-US" altLang="zh-CN" sz="2600" b="1">
                <a:solidFill>
                  <a:srgbClr val="000000"/>
                </a:solidFill>
                <a:latin typeface="Times New Roman" panose="02020603050405020304" pitchFamily="18" charset="0"/>
                <a:ea typeface="楷体_GB2312" pitchFamily="49" charset="-122"/>
              </a:rPr>
              <a:t>—</a:t>
            </a:r>
            <a:r>
              <a:rPr lang="zh-CN" altLang="en-US" sz="2600" b="1" dirty="0">
                <a:solidFill>
                  <a:srgbClr val="000000"/>
                </a:solidFill>
                <a:latin typeface="Times New Roman" panose="02020603050405020304" pitchFamily="18" charset="0"/>
                <a:ea typeface="楷体_GB2312" pitchFamily="49" charset="-122"/>
              </a:rPr>
              <a:t>蒸汽混合物离开管束后先通过</a:t>
            </a:r>
            <a:r>
              <a:rPr lang="zh-CN" altLang="en-US" sz="2600" b="1" u="sng" dirty="0">
                <a:solidFill>
                  <a:schemeClr val="tx2"/>
                </a:solidFill>
                <a:latin typeface="Times New Roman" panose="02020603050405020304" pitchFamily="18" charset="0"/>
                <a:ea typeface="楷体_GB2312" pitchFamily="49" charset="-122"/>
              </a:rPr>
              <a:t>旋流叶片式分离器</a:t>
            </a:r>
            <a:r>
              <a:rPr lang="zh-CN" altLang="en-US" sz="2600" b="1" dirty="0">
                <a:solidFill>
                  <a:srgbClr val="000000"/>
                </a:solidFill>
                <a:latin typeface="Times New Roman" panose="02020603050405020304" pitchFamily="18" charset="0"/>
                <a:ea typeface="楷体_GB2312" pitchFamily="49" charset="-122"/>
              </a:rPr>
              <a:t>（粗分离器）；</a:t>
            </a:r>
            <a:endParaRPr lang="zh-CN" altLang="en-US" sz="2600" b="1" dirty="0">
              <a:solidFill>
                <a:srgbClr val="000000"/>
              </a:solidFill>
              <a:latin typeface="Times New Roman" panose="02020603050405020304" pitchFamily="18" charset="0"/>
              <a:ea typeface="楷体_GB2312" pitchFamily="49" charset="-122"/>
            </a:endParaRPr>
          </a:p>
          <a:p>
            <a:pPr eaLnBrk="1" hangingPunct="1">
              <a:lnSpc>
                <a:spcPct val="110000"/>
              </a:lnSpc>
              <a:spcBef>
                <a:spcPct val="50000"/>
              </a:spcBef>
              <a:buClr>
                <a:srgbClr val="FF0000"/>
              </a:buClr>
              <a:buSzPct val="110000"/>
              <a:buFont typeface="Wingdings" panose="05000000000000000000" pitchFamily="2" charset="2"/>
              <a:buChar char="F"/>
            </a:pPr>
            <a:r>
              <a:rPr lang="zh-CN" altLang="en-US" b="1" dirty="0">
                <a:latin typeface="Times New Roman" panose="02020603050405020304" pitchFamily="18" charset="0"/>
              </a:rPr>
              <a:t> 在分离筒内装有一组固定的螺旋叶片。当汽水混合物流过时，由直线运动变为螺旋线运动，由于</a:t>
            </a:r>
            <a:r>
              <a:rPr lang="zh-CN" altLang="en-US" b="1" dirty="0">
                <a:solidFill>
                  <a:schemeClr val="tx2"/>
                </a:solidFill>
                <a:latin typeface="Times New Roman" panose="02020603050405020304" pitchFamily="18" charset="0"/>
              </a:rPr>
              <a:t>离心力作用使汽水分离，在中心形成汽柱而在筒壁形成环状水层</a:t>
            </a:r>
            <a:r>
              <a:rPr lang="zh-CN" altLang="en-US" b="1" dirty="0">
                <a:latin typeface="Times New Roman" panose="02020603050405020304" pitchFamily="18" charset="0"/>
              </a:rPr>
              <a:t>。</a:t>
            </a:r>
            <a:endParaRPr lang="zh-CN" altLang="en-US" b="1" dirty="0">
              <a:latin typeface="Times New Roman" panose="02020603050405020304" pitchFamily="18" charset="0"/>
            </a:endParaRPr>
          </a:p>
          <a:p>
            <a:pPr eaLnBrk="1" hangingPunct="1">
              <a:lnSpc>
                <a:spcPct val="110000"/>
              </a:lnSpc>
              <a:spcBef>
                <a:spcPct val="50000"/>
              </a:spcBef>
              <a:buClr>
                <a:srgbClr val="FF0000"/>
              </a:buClr>
              <a:buSzPct val="110000"/>
              <a:buFont typeface="Wingdings" panose="05000000000000000000" pitchFamily="2" charset="2"/>
              <a:buChar char="F"/>
            </a:pPr>
            <a:r>
              <a:rPr lang="zh-CN" altLang="en-US" b="1" dirty="0">
                <a:latin typeface="Times New Roman" panose="02020603050405020304" pitchFamily="18" charset="0"/>
              </a:rPr>
              <a:t>  水沿壁面螺旋上升至</a:t>
            </a:r>
            <a:r>
              <a:rPr lang="zh-CN" altLang="en-US" b="1" dirty="0">
                <a:solidFill>
                  <a:srgbClr val="FF0000"/>
                </a:solidFill>
                <a:latin typeface="Times New Roman" panose="02020603050405020304" pitchFamily="18" charset="0"/>
              </a:rPr>
              <a:t>阻挡器</a:t>
            </a:r>
            <a:r>
              <a:rPr lang="zh-CN" altLang="en-US" b="1" dirty="0">
                <a:latin typeface="Times New Roman" panose="02020603050405020304" pitchFamily="18" charset="0"/>
              </a:rPr>
              <a:t>，然后折返流经分离筒与外套筒构成的疏水通道而进入水空间。当出口管内径与汽水两相充分分层时的蒸汽柱大致相同时，能取得良好的分离效果。</a:t>
            </a:r>
            <a:endParaRPr lang="zh-CN" altLang="en-US" b="1" dirty="0">
              <a:latin typeface="Times New Roman" panose="02020603050405020304" pitchFamily="18" charset="0"/>
            </a:endParaRPr>
          </a:p>
        </p:txBody>
      </p:sp>
      <p:sp>
        <p:nvSpPr>
          <p:cNvPr id="43011" name="Rectangle 6"/>
          <p:cNvSpPr/>
          <p:nvPr/>
        </p:nvSpPr>
        <p:spPr>
          <a:xfrm>
            <a:off x="457200" y="304800"/>
            <a:ext cx="8229600" cy="558800"/>
          </a:xfrm>
          <a:prstGeom prst="rect">
            <a:avLst/>
          </a:prstGeom>
          <a:noFill/>
          <a:ln w="9525">
            <a:noFill/>
          </a:ln>
        </p:spPr>
        <p:txBody>
          <a:bodyPr/>
          <a:p>
            <a:pPr algn="ctr">
              <a:lnSpc>
                <a:spcPct val="100000"/>
              </a:lnSpc>
              <a:spcBef>
                <a:spcPct val="0"/>
              </a:spcBef>
              <a:buClrTx/>
              <a:buSzTx/>
              <a:buFontTx/>
            </a:pPr>
            <a:r>
              <a:rPr lang="zh-CN" altLang="en-US" sz="3200" b="1" dirty="0">
                <a:solidFill>
                  <a:srgbClr val="FF0000"/>
                </a:solidFill>
                <a:latin typeface="Garamond" pitchFamily="18" charset="0"/>
                <a:ea typeface="黑体" panose="02010609060101010101" pitchFamily="2" charset="-122"/>
              </a:rPr>
              <a:t>汽水分离过程</a:t>
            </a:r>
            <a:endParaRPr lang="zh-CN" altLang="en-US" sz="3200" b="1" dirty="0">
              <a:solidFill>
                <a:srgbClr val="FF0000"/>
              </a:solidFill>
              <a:latin typeface="Garamond" pitchFamily="18" charset="0"/>
              <a:ea typeface="黑体" panose="0201060906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ln/>
        </p:spPr>
        <p:txBody>
          <a:bodyPr vert="horz" wrap="square" lIns="91440" tIns="45720" rIns="91440" bIns="45720" anchor="t" anchorCtr="0"/>
          <a:p>
            <a:r>
              <a:rPr lang="zh-CN" altLang="en-US" dirty="0"/>
              <a:t>蒸汽发生器的作用和地位</a:t>
            </a:r>
            <a:endParaRPr lang="zh-CN" altLang="zh-CN" dirty="0"/>
          </a:p>
        </p:txBody>
      </p:sp>
      <p:pic>
        <p:nvPicPr>
          <p:cNvPr id="9219" name="Picture 6"/>
          <p:cNvPicPr>
            <a:picLocks noChangeAspect="1"/>
          </p:cNvPicPr>
          <p:nvPr/>
        </p:nvPicPr>
        <p:blipFill>
          <a:blip r:embed="rId1"/>
          <a:stretch>
            <a:fillRect/>
          </a:stretch>
        </p:blipFill>
        <p:spPr>
          <a:xfrm>
            <a:off x="533400" y="1447800"/>
            <a:ext cx="7620000" cy="4300538"/>
          </a:xfrm>
          <a:prstGeom prst="rect">
            <a:avLst/>
          </a:prstGeom>
          <a:noFill/>
          <a:ln w="9525">
            <a:noFill/>
          </a:ln>
        </p:spPr>
      </p:pic>
    </p:spTree>
  </p:cSld>
  <p:clrMapOvr>
    <a:masterClrMapping/>
  </p:clrMapOvr>
  <p:transition>
    <p:cover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1" name="Text Box 3"/>
          <p:cNvSpPr txBox="1"/>
          <p:nvPr/>
        </p:nvSpPr>
        <p:spPr>
          <a:xfrm>
            <a:off x="457200" y="1143000"/>
            <a:ext cx="8001000" cy="1031875"/>
          </a:xfrm>
          <a:prstGeom prst="rect">
            <a:avLst/>
          </a:prstGeom>
          <a:noFill/>
          <a:ln w="9525">
            <a:noFill/>
          </a:ln>
        </p:spPr>
        <p:txBody>
          <a:bodyPr>
            <a:spAutoFit/>
          </a:bodyPr>
          <a:p>
            <a:pPr eaLnBrk="1" hangingPunct="1">
              <a:lnSpc>
                <a:spcPct val="110000"/>
              </a:lnSpc>
              <a:spcBef>
                <a:spcPct val="50000"/>
              </a:spcBef>
              <a:buClr>
                <a:srgbClr val="FF0000"/>
              </a:buClr>
              <a:buSzPct val="110000"/>
              <a:buFontTx/>
              <a:buChar char="o"/>
            </a:pPr>
            <a:r>
              <a:rPr lang="en-US" altLang="zh-CN" sz="2800" b="1">
                <a:solidFill>
                  <a:srgbClr val="000000"/>
                </a:solidFill>
                <a:latin typeface="Times New Roman" panose="02020603050405020304" pitchFamily="18" charset="0"/>
                <a:ea typeface="宋体" panose="02010600030101010101" pitchFamily="2" charset="-122"/>
              </a:rPr>
              <a:t> </a:t>
            </a:r>
            <a:r>
              <a:rPr lang="zh-CN" altLang="en-US" sz="2800" b="1" dirty="0">
                <a:solidFill>
                  <a:srgbClr val="000000"/>
                </a:solidFill>
                <a:latin typeface="Times New Roman" panose="02020603050405020304" pitchFamily="18" charset="0"/>
                <a:ea typeface="宋体" panose="02010600030101010101" pitchFamily="2" charset="-122"/>
              </a:rPr>
              <a:t>第二步：</a:t>
            </a:r>
            <a:r>
              <a:rPr lang="zh-CN" altLang="en-US" sz="2800" b="1" dirty="0">
                <a:solidFill>
                  <a:srgbClr val="000000"/>
                </a:solidFill>
                <a:latin typeface="Times New Roman" panose="02020603050405020304" pitchFamily="18" charset="0"/>
                <a:ea typeface="楷体_GB2312" pitchFamily="49" charset="-122"/>
              </a:rPr>
              <a:t>从分离器出来的蒸汽通过</a:t>
            </a:r>
            <a:r>
              <a:rPr lang="zh-CN" altLang="en-US" sz="2800" b="1" u="sng" dirty="0">
                <a:solidFill>
                  <a:srgbClr val="FF0000"/>
                </a:solidFill>
                <a:latin typeface="Times New Roman" panose="02020603050405020304" pitchFamily="18" charset="0"/>
                <a:ea typeface="楷体_GB2312" pitchFamily="49" charset="-122"/>
              </a:rPr>
              <a:t>人字形干燥器</a:t>
            </a:r>
            <a:r>
              <a:rPr lang="zh-CN" altLang="en-US" sz="2800" b="1" dirty="0">
                <a:solidFill>
                  <a:srgbClr val="000000"/>
                </a:solidFill>
                <a:latin typeface="Times New Roman" panose="02020603050405020304" pitchFamily="18" charset="0"/>
                <a:ea typeface="楷体_GB2312" pitchFamily="49" charset="-122"/>
              </a:rPr>
              <a:t>（细分离器）。</a:t>
            </a:r>
            <a:endParaRPr lang="zh-CN" altLang="en-US" sz="2800" b="1" dirty="0">
              <a:solidFill>
                <a:srgbClr val="000000"/>
              </a:solidFill>
              <a:latin typeface="Times New Roman" panose="02020603050405020304" pitchFamily="18" charset="0"/>
              <a:ea typeface="楷体_GB2312" pitchFamily="49" charset="-122"/>
            </a:endParaRPr>
          </a:p>
        </p:txBody>
      </p:sp>
      <p:sp>
        <p:nvSpPr>
          <p:cNvPr id="51203" name="Text Box 3"/>
          <p:cNvSpPr txBox="1"/>
          <p:nvPr/>
        </p:nvSpPr>
        <p:spPr>
          <a:xfrm>
            <a:off x="533400" y="4191000"/>
            <a:ext cx="8077200" cy="2155825"/>
          </a:xfrm>
          <a:prstGeom prst="rect">
            <a:avLst/>
          </a:prstGeom>
          <a:noFill/>
          <a:ln w="9525">
            <a:noFill/>
          </a:ln>
        </p:spPr>
        <p:txBody>
          <a:bodyPr>
            <a:spAutoFit/>
          </a:bodyPr>
          <a:p>
            <a:pPr eaLnBrk="1" hangingPunct="1">
              <a:spcBef>
                <a:spcPct val="50000"/>
              </a:spcBef>
              <a:buClr>
                <a:srgbClr val="FF0000"/>
              </a:buClr>
              <a:buSzPct val="110000"/>
            </a:pPr>
            <a:r>
              <a:rPr lang="en-US" altLang="zh-CN" sz="2600" b="1">
                <a:latin typeface="楷体_GB2312" pitchFamily="49" charset="-122"/>
                <a:ea typeface="楷体_GB2312" pitchFamily="49" charset="-122"/>
              </a:rPr>
              <a:t>    </a:t>
            </a:r>
            <a:r>
              <a:rPr lang="zh-CN" altLang="en-US" sz="2600" b="1" dirty="0">
                <a:latin typeface="楷体_GB2312" pitchFamily="49" charset="-122"/>
                <a:ea typeface="楷体_GB2312" pitchFamily="49" charset="-122"/>
              </a:rPr>
              <a:t>汽水混合物在波纹板间流动过程中多次改变流动方向，从而使夹带的小水滴被分离出来。波纹板上的多道</a:t>
            </a:r>
            <a:r>
              <a:rPr lang="zh-CN" altLang="en-US" sz="2600" b="1" dirty="0">
                <a:solidFill>
                  <a:srgbClr val="000099"/>
                </a:solidFill>
                <a:latin typeface="楷体_GB2312" pitchFamily="49" charset="-122"/>
                <a:ea typeface="楷体_GB2312" pitchFamily="49" charset="-122"/>
              </a:rPr>
              <a:t>挡水钩</a:t>
            </a:r>
            <a:r>
              <a:rPr lang="zh-CN" altLang="en-US" sz="2600" b="1" dirty="0">
                <a:solidFill>
                  <a:srgbClr val="FF0000"/>
                </a:solidFill>
                <a:latin typeface="楷体_GB2312" pitchFamily="49" charset="-122"/>
                <a:ea typeface="楷体_GB2312" pitchFamily="49" charset="-122"/>
              </a:rPr>
              <a:t>收集板面水膜并捕集蒸汽流中的水滴</a:t>
            </a:r>
            <a:r>
              <a:rPr lang="zh-CN" altLang="en-US" sz="2600" b="1" dirty="0">
                <a:latin typeface="楷体_GB2312" pitchFamily="49" charset="-122"/>
                <a:ea typeface="楷体_GB2312" pitchFamily="49" charset="-122"/>
              </a:rPr>
              <a:t>，分离出的水汇集后</a:t>
            </a:r>
            <a:r>
              <a:rPr lang="zh-CN" altLang="en-US" sz="2600" b="1" dirty="0">
                <a:solidFill>
                  <a:srgbClr val="000099"/>
                </a:solidFill>
                <a:latin typeface="楷体_GB2312" pitchFamily="49" charset="-122"/>
                <a:ea typeface="楷体_GB2312" pitchFamily="49" charset="-122"/>
              </a:rPr>
              <a:t>沿凹槽流入疏水装置</a:t>
            </a:r>
            <a:r>
              <a:rPr lang="zh-CN" altLang="en-US" sz="2600" b="1" dirty="0">
                <a:latin typeface="楷体_GB2312" pitchFamily="49" charset="-122"/>
                <a:ea typeface="楷体_GB2312" pitchFamily="49" charset="-122"/>
              </a:rPr>
              <a:t>。</a:t>
            </a:r>
            <a:endParaRPr lang="zh-CN" altLang="en-US" sz="2600" b="1" dirty="0">
              <a:latin typeface="楷体_GB2312" pitchFamily="49" charset="-122"/>
              <a:ea typeface="楷体_GB2312" pitchFamily="49" charset="-122"/>
            </a:endParaRPr>
          </a:p>
        </p:txBody>
      </p:sp>
      <p:pic>
        <p:nvPicPr>
          <p:cNvPr id="44036" name="Picture 4"/>
          <p:cNvPicPr>
            <a:picLocks noChangeAspect="1"/>
          </p:cNvPicPr>
          <p:nvPr/>
        </p:nvPicPr>
        <p:blipFill>
          <a:blip r:embed="rId1"/>
          <a:stretch>
            <a:fillRect/>
          </a:stretch>
        </p:blipFill>
        <p:spPr>
          <a:xfrm>
            <a:off x="2667000" y="1676400"/>
            <a:ext cx="4608513" cy="2601913"/>
          </a:xfrm>
          <a:prstGeom prst="rect">
            <a:avLst/>
          </a:prstGeom>
          <a:noFill/>
          <a:ln w="9525">
            <a:noFill/>
          </a:ln>
        </p:spPr>
      </p:pic>
      <p:sp>
        <p:nvSpPr>
          <p:cNvPr id="44037" name="Rectangle 7"/>
          <p:cNvSpPr/>
          <p:nvPr/>
        </p:nvSpPr>
        <p:spPr>
          <a:xfrm>
            <a:off x="457200" y="304800"/>
            <a:ext cx="8229600" cy="558800"/>
          </a:xfrm>
          <a:prstGeom prst="rect">
            <a:avLst/>
          </a:prstGeom>
          <a:noFill/>
          <a:ln w="9525">
            <a:noFill/>
          </a:ln>
        </p:spPr>
        <p:txBody>
          <a:bodyPr/>
          <a:p>
            <a:pPr algn="ctr">
              <a:lnSpc>
                <a:spcPct val="100000"/>
              </a:lnSpc>
              <a:spcBef>
                <a:spcPct val="0"/>
              </a:spcBef>
              <a:buClrTx/>
              <a:buSzTx/>
              <a:buFontTx/>
            </a:pPr>
            <a:r>
              <a:rPr lang="zh-CN" altLang="en-US" sz="3200" b="1" dirty="0">
                <a:solidFill>
                  <a:srgbClr val="FF0000"/>
                </a:solidFill>
                <a:latin typeface="Garamond" pitchFamily="18" charset="0"/>
                <a:ea typeface="黑体" panose="02010609060101010101" pitchFamily="2" charset="-122"/>
              </a:rPr>
              <a:t>汽水分离过程</a:t>
            </a:r>
            <a:endParaRPr lang="zh-CN" altLang="en-US" sz="3200" b="1" dirty="0">
              <a:solidFill>
                <a:srgbClr val="FF0000"/>
              </a:solidFill>
              <a:latin typeface="Garamond" pitchFamily="18"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2771">
                                            <p:txEl>
                                              <p:charRg st="0" end="30"/>
                                            </p:txEl>
                                          </p:spTgt>
                                        </p:tgtEl>
                                        <p:attrNameLst>
                                          <p:attrName>style.visibility</p:attrName>
                                        </p:attrNameLst>
                                      </p:cBhvr>
                                      <p:to>
                                        <p:strVal val="visible"/>
                                      </p:to>
                                    </p:set>
                                    <p:anim calcmode="lin" valueType="num">
                                      <p:cBhvr>
                                        <p:cTn id="7" dur="500" fill="hold"/>
                                        <p:tgtEl>
                                          <p:spTgt spid="32771">
                                            <p:txEl>
                                              <p:charRg st="0" end="30"/>
                                            </p:txEl>
                                          </p:spTgt>
                                        </p:tgtEl>
                                        <p:attrNameLst>
                                          <p:attrName>ppt_w</p:attrName>
                                        </p:attrNameLst>
                                      </p:cBhvr>
                                      <p:tavLst>
                                        <p:tav tm="0">
                                          <p:val>
                                            <p:fltVal val="0.000000"/>
                                          </p:val>
                                        </p:tav>
                                        <p:tav tm="100000">
                                          <p:val>
                                            <p:strVal val="#ppt_w"/>
                                          </p:val>
                                        </p:tav>
                                      </p:tavLst>
                                    </p:anim>
                                    <p:anim calcmode="lin" valueType="num">
                                      <p:cBhvr>
                                        <p:cTn id="8" dur="500" fill="hold"/>
                                        <p:tgtEl>
                                          <p:spTgt spid="32771">
                                            <p:txEl>
                                              <p:charRg st="0" end="30"/>
                                            </p:txEl>
                                          </p:spTgt>
                                        </p:tgtEl>
                                        <p:attrNameLst>
                                          <p:attrName>ppt_h</p:attrName>
                                        </p:attrNameLst>
                                      </p:cBhvr>
                                      <p:tavLst>
                                        <p:tav tm="0">
                                          <p:val>
                                            <p:fltVal val="0.000000"/>
                                          </p:val>
                                        </p:tav>
                                        <p:tav tm="100000">
                                          <p:val>
                                            <p:strVal val="#ppt_h"/>
                                          </p:val>
                                        </p:tav>
                                      </p:tavLst>
                                    </p:anim>
                                    <p:anim calcmode="lin" valueType="num">
                                      <p:cBhvr>
                                        <p:cTn id="9" dur="500" fill="hold"/>
                                        <p:tgtEl>
                                          <p:spTgt spid="32771">
                                            <p:txEl>
                                              <p:charRg st="0" end="30"/>
                                            </p:txEl>
                                          </p:spTgt>
                                        </p:tgtEl>
                                        <p:attrNameLst>
                                          <p:attrName>ppt_x</p:attrName>
                                        </p:attrNameLst>
                                      </p:cBhvr>
                                      <p:tavLst>
                                        <p:tav tm="0">
                                          <p:val>
                                            <p:fltVal val="0.500000"/>
                                          </p:val>
                                        </p:tav>
                                        <p:tav tm="100000">
                                          <p:val>
                                            <p:strVal val="#ppt_x"/>
                                          </p:val>
                                        </p:tav>
                                      </p:tavLst>
                                    </p:anim>
                                    <p:anim calcmode="lin" valueType="num">
                                      <p:cBhvr>
                                        <p:cTn id="10" dur="500" fill="hold"/>
                                        <p:tgtEl>
                                          <p:spTgt spid="32771">
                                            <p:txEl>
                                              <p:charRg st="0" end="30"/>
                                            </p:txEl>
                                          </p:spTgt>
                                        </p:tgtEl>
                                        <p:attrNameLst>
                                          <p:attrName>ppt_y</p:attrName>
                                        </p:attrNameLst>
                                      </p:cBhvr>
                                      <p:tavLst>
                                        <p:tav tm="0">
                                          <p:val>
                                            <p:fltVal val="0.500000"/>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1203"/>
                                        </p:tgtEl>
                                        <p:attrNameLst>
                                          <p:attrName>style.visibility</p:attrName>
                                        </p:attrNameLst>
                                      </p:cBhvr>
                                      <p:to>
                                        <p:strVal val="visible"/>
                                      </p:to>
                                    </p:set>
                                    <p:anim calcmode="lin" valueType="num">
                                      <p:cBhvr additive="base">
                                        <p:cTn id="15" dur="500" fill="hold"/>
                                        <p:tgtEl>
                                          <p:spTgt spid="51203"/>
                                        </p:tgtEl>
                                        <p:attrNameLst>
                                          <p:attrName>ppt_x</p:attrName>
                                        </p:attrNameLst>
                                      </p:cBhvr>
                                      <p:tavLst>
                                        <p:tav tm="0">
                                          <p:val>
                                            <p:strVal val="#ppt_x"/>
                                          </p:val>
                                        </p:tav>
                                        <p:tav tm="100000">
                                          <p:val>
                                            <p:strVal val="#ppt_x"/>
                                          </p:val>
                                        </p:tav>
                                      </p:tavLst>
                                    </p:anim>
                                    <p:anim calcmode="lin" valueType="num">
                                      <p:cBhvr additive="base">
                                        <p:cTn id="16" dur="500" fill="hold"/>
                                        <p:tgtEl>
                                          <p:spTgt spid="51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5120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 Box 12"/>
          <p:cNvSpPr txBox="1"/>
          <p:nvPr/>
        </p:nvSpPr>
        <p:spPr>
          <a:xfrm>
            <a:off x="1042988" y="1279525"/>
            <a:ext cx="7239000" cy="4751388"/>
          </a:xfrm>
          <a:prstGeom prst="rect">
            <a:avLst/>
          </a:prstGeom>
          <a:noFill/>
          <a:ln w="9525">
            <a:noFill/>
          </a:ln>
        </p:spPr>
        <p:txBody>
          <a:bodyPr>
            <a:spAutoFit/>
          </a:bodyPr>
          <a:p>
            <a:pPr eaLnBrk="1" hangingPunct="1">
              <a:spcBef>
                <a:spcPct val="50000"/>
              </a:spcBef>
              <a:buClr>
                <a:srgbClr val="FF0000"/>
              </a:buClr>
              <a:buSzPct val="110000"/>
              <a:buFont typeface="Wingdings" panose="05000000000000000000" pitchFamily="2" charset="2"/>
              <a:buChar char="Ø"/>
            </a:pPr>
            <a:r>
              <a:rPr lang="en-US" altLang="zh-CN" sz="2800" b="1">
                <a:latin typeface="Times New Roman" panose="02020603050405020304" pitchFamily="18" charset="0"/>
                <a:ea typeface="宋体" panose="02010600030101010101" pitchFamily="2" charset="-122"/>
              </a:rPr>
              <a:t> </a:t>
            </a:r>
            <a:r>
              <a:rPr lang="en-US" altLang="zh-CN" b="1">
                <a:latin typeface="Times New Roman" panose="02020603050405020304" pitchFamily="18" charset="0"/>
              </a:rPr>
              <a:t> </a:t>
            </a:r>
            <a:r>
              <a:rPr lang="zh-CN" altLang="en-US" sz="2800" b="1" dirty="0">
                <a:solidFill>
                  <a:srgbClr val="000000"/>
                </a:solidFill>
                <a:latin typeface="Times New Roman" panose="02020603050405020304" pitchFamily="18" charset="0"/>
                <a:ea typeface="宋体" panose="02010600030101010101" pitchFamily="2" charset="-122"/>
              </a:rPr>
              <a:t>经干燥后有了一定干度的饱和蒸汽（其额定湿度为</a:t>
            </a:r>
            <a:r>
              <a:rPr lang="en-US" altLang="zh-CN" sz="2800" b="1">
                <a:solidFill>
                  <a:srgbClr val="000000"/>
                </a:solidFill>
                <a:latin typeface="Times New Roman" panose="02020603050405020304" pitchFamily="18" charset="0"/>
                <a:ea typeface="宋体" panose="02010600030101010101" pitchFamily="2" charset="-122"/>
              </a:rPr>
              <a:t>0.25%</a:t>
            </a:r>
            <a:r>
              <a:rPr lang="zh-CN" altLang="en-US" sz="2800" b="1" dirty="0">
                <a:solidFill>
                  <a:srgbClr val="000000"/>
                </a:solidFill>
                <a:latin typeface="Times New Roman" panose="02020603050405020304" pitchFamily="18" charset="0"/>
                <a:ea typeface="宋体" panose="02010600030101010101" pitchFamily="2" charset="-122"/>
              </a:rPr>
              <a:t>）汇集于顶部，从蒸汽出口管引出，经二回路主蒸汽管通往汽轮机。</a:t>
            </a:r>
            <a:endParaRPr lang="zh-CN" altLang="en-US" sz="2800" b="1" dirty="0">
              <a:solidFill>
                <a:srgbClr val="000000"/>
              </a:solidFill>
              <a:latin typeface="Times New Roman" panose="02020603050405020304" pitchFamily="18" charset="0"/>
              <a:ea typeface="宋体" panose="02010600030101010101" pitchFamily="2" charset="-122"/>
            </a:endParaRPr>
          </a:p>
          <a:p>
            <a:pPr eaLnBrk="1" hangingPunct="1">
              <a:spcBef>
                <a:spcPct val="50000"/>
              </a:spcBef>
              <a:buClr>
                <a:srgbClr val="FF0000"/>
              </a:buClr>
              <a:buSzPct val="110000"/>
              <a:buFont typeface="Wingdings" panose="05000000000000000000" pitchFamily="2" charset="2"/>
              <a:buChar char="Ø"/>
            </a:pPr>
            <a:r>
              <a:rPr lang="zh-CN" altLang="en-US" sz="2800" b="1" dirty="0">
                <a:solidFill>
                  <a:srgbClr val="000000"/>
                </a:solidFill>
                <a:latin typeface="Times New Roman" panose="02020603050405020304" pitchFamily="18" charset="0"/>
                <a:ea typeface="宋体" panose="02010600030101010101" pitchFamily="2" charset="-122"/>
              </a:rPr>
              <a:t>汽水分离器是</a:t>
            </a:r>
            <a:r>
              <a:rPr lang="zh-CN" altLang="en-US" sz="2800" b="1" dirty="0">
                <a:solidFill>
                  <a:srgbClr val="FF0000"/>
                </a:solidFill>
                <a:latin typeface="Times New Roman" panose="02020603050405020304" pitchFamily="18" charset="0"/>
                <a:ea typeface="宋体" panose="02010600030101010101" pitchFamily="2" charset="-122"/>
              </a:rPr>
              <a:t>自然循环</a:t>
            </a:r>
            <a:r>
              <a:rPr lang="zh-CN" altLang="en-US" sz="2800" b="1" dirty="0">
                <a:solidFill>
                  <a:srgbClr val="000000"/>
                </a:solidFill>
                <a:latin typeface="Times New Roman" panose="02020603050405020304" pitchFamily="18" charset="0"/>
                <a:ea typeface="宋体" panose="02010600030101010101" pitchFamily="2" charset="-122"/>
              </a:rPr>
              <a:t>蒸汽发生器的重要部件。</a:t>
            </a:r>
            <a:r>
              <a:rPr lang="zh-CN" altLang="en-US" sz="2800" b="1" dirty="0">
                <a:latin typeface="Times New Roman" panose="02020603050405020304" pitchFamily="18" charset="0"/>
                <a:ea typeface="宋体" panose="02010600030101010101" pitchFamily="2" charset="-122"/>
              </a:rPr>
              <a:t>这不仅由于合格的蒸汽品质是汽轮机安全经济运行的重要条件之一，还由于自然循环蒸汽发生器的尺寸在很大程度上取决于汽水分离装置的结构和工作特性。</a:t>
            </a:r>
            <a:endParaRPr lang="zh-CN" altLang="en-US" sz="2800" b="1" dirty="0">
              <a:latin typeface="Times New Roman" panose="02020603050405020304" pitchFamily="18" charset="0"/>
              <a:ea typeface="宋体" panose="02010600030101010101" pitchFamily="2" charset="-122"/>
            </a:endParaRPr>
          </a:p>
        </p:txBody>
      </p:sp>
      <p:sp>
        <p:nvSpPr>
          <p:cNvPr id="45059" name="Rectangle 3"/>
          <p:cNvSpPr/>
          <p:nvPr/>
        </p:nvSpPr>
        <p:spPr>
          <a:xfrm>
            <a:off x="457200" y="304800"/>
            <a:ext cx="8229600" cy="558800"/>
          </a:xfrm>
          <a:prstGeom prst="rect">
            <a:avLst/>
          </a:prstGeom>
          <a:noFill/>
          <a:ln w="9525">
            <a:noFill/>
          </a:ln>
        </p:spPr>
        <p:txBody>
          <a:bodyPr/>
          <a:p>
            <a:pPr algn="ctr">
              <a:lnSpc>
                <a:spcPct val="100000"/>
              </a:lnSpc>
              <a:spcBef>
                <a:spcPct val="0"/>
              </a:spcBef>
              <a:buClrTx/>
              <a:buSzTx/>
              <a:buFontTx/>
            </a:pPr>
            <a:r>
              <a:rPr lang="zh-CN" altLang="en-US" sz="3200" b="1" dirty="0">
                <a:solidFill>
                  <a:schemeClr val="tx2"/>
                </a:solidFill>
                <a:latin typeface="Garamond" pitchFamily="18" charset="0"/>
                <a:ea typeface="黑体" panose="02010609060101010101" pitchFamily="2" charset="-122"/>
              </a:rPr>
              <a:t>汽水分离过程</a:t>
            </a:r>
            <a:endParaRPr lang="zh-CN" altLang="en-US" sz="3200" b="1" dirty="0">
              <a:solidFill>
                <a:schemeClr val="tx2"/>
              </a:solidFill>
              <a:latin typeface="Garamond" pitchFamily="18" charset="0"/>
              <a:ea typeface="黑体" panose="0201060906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title" idx="4294967295"/>
          </p:nvPr>
        </p:nvSpPr>
        <p:spPr>
          <a:ln/>
        </p:spPr>
        <p:txBody>
          <a:bodyPr vert="horz" wrap="square" lIns="91440" tIns="45720" rIns="91440" bIns="45720" anchor="t" anchorCtr="0"/>
          <a:p>
            <a:r>
              <a:rPr lang="en-US" altLang="zh-CN" sz="3200"/>
              <a:t>2</a:t>
            </a:r>
            <a:r>
              <a:rPr lang="zh-CN" altLang="en-US" sz="3200" dirty="0"/>
              <a:t>、汽水分离段</a:t>
            </a:r>
            <a:endParaRPr lang="zh-CN" altLang="en-US" sz="3200" dirty="0"/>
          </a:p>
        </p:txBody>
      </p:sp>
      <p:sp>
        <p:nvSpPr>
          <p:cNvPr id="46083" name="Rectangle 3"/>
          <p:cNvSpPr>
            <a:spLocks noGrp="1"/>
          </p:cNvSpPr>
          <p:nvPr>
            <p:ph type="body" idx="4294967295"/>
          </p:nvPr>
        </p:nvSpPr>
        <p:spPr>
          <a:xfrm>
            <a:off x="304800" y="2133600"/>
            <a:ext cx="8229600" cy="3443288"/>
          </a:xfrm>
          <a:ln/>
        </p:spPr>
        <p:txBody>
          <a:bodyPr vert="horz" wrap="square" lIns="91440" tIns="45720" rIns="91440" bIns="45720" anchor="t" anchorCtr="0"/>
          <a:p>
            <a:pPr lvl="1"/>
            <a:r>
              <a:rPr lang="zh-CN" altLang="en-US" sz="2400" dirty="0"/>
              <a:t>蒸汽发生器顶部蒸汽出口接管内装有一只因科镍</a:t>
            </a:r>
            <a:r>
              <a:rPr lang="en-US" altLang="zh-CN" sz="2400"/>
              <a:t>600</a:t>
            </a:r>
            <a:r>
              <a:rPr lang="zh-CN" altLang="en-US" sz="2400" dirty="0"/>
              <a:t>制成的限流器。</a:t>
            </a:r>
            <a:endParaRPr lang="zh-CN" altLang="en-US" sz="2400" dirty="0"/>
          </a:p>
          <a:p>
            <a:pPr lvl="1"/>
            <a:r>
              <a:rPr lang="zh-CN" altLang="en-US" sz="2400" u="sng" dirty="0">
                <a:solidFill>
                  <a:srgbClr val="000099"/>
                </a:solidFill>
              </a:rPr>
              <a:t>作用</a:t>
            </a:r>
            <a:r>
              <a:rPr lang="zh-CN" altLang="en-US" sz="2400" dirty="0">
                <a:solidFill>
                  <a:srgbClr val="000099"/>
                </a:solidFill>
              </a:rPr>
              <a:t>：</a:t>
            </a:r>
            <a:r>
              <a:rPr lang="zh-CN" altLang="en-US" sz="2400" dirty="0"/>
              <a:t>当蒸汽管道破裂时限制蒸汽流量，</a:t>
            </a:r>
            <a:r>
              <a:rPr lang="zh-CN" altLang="en-US" sz="2400" dirty="0">
                <a:solidFill>
                  <a:srgbClr val="FF0000"/>
                </a:solidFill>
              </a:rPr>
              <a:t>以防止一回路过冷造成反应堆重新临界</a:t>
            </a:r>
            <a:r>
              <a:rPr lang="zh-CN" altLang="en-US" sz="2400" dirty="0"/>
              <a:t>及</a:t>
            </a:r>
            <a:r>
              <a:rPr lang="zh-CN" altLang="en-US" sz="2400" dirty="0">
                <a:solidFill>
                  <a:srgbClr val="FF0000"/>
                </a:solidFill>
              </a:rPr>
              <a:t>对安全壳产生的压力</a:t>
            </a:r>
            <a:r>
              <a:rPr lang="zh-CN" altLang="en-US" sz="2400" dirty="0"/>
              <a:t>。</a:t>
            </a:r>
            <a:endParaRPr lang="zh-CN" altLang="en-US" sz="2400" dirty="0"/>
          </a:p>
          <a:p>
            <a:pPr lvl="1"/>
            <a:r>
              <a:rPr lang="zh-CN" altLang="en-US" sz="2400" dirty="0"/>
              <a:t>流量控制器是一个</a:t>
            </a:r>
            <a:r>
              <a:rPr lang="zh-CN" altLang="en-US" sz="2400" dirty="0">
                <a:solidFill>
                  <a:srgbClr val="000099"/>
                </a:solidFill>
              </a:rPr>
              <a:t>钢制的锻件，内装</a:t>
            </a:r>
            <a:r>
              <a:rPr lang="en-US" altLang="zh-CN" sz="2400">
                <a:solidFill>
                  <a:srgbClr val="000099"/>
                </a:solidFill>
              </a:rPr>
              <a:t>7</a:t>
            </a:r>
            <a:r>
              <a:rPr lang="zh-CN" altLang="en-US" sz="2400" dirty="0">
                <a:solidFill>
                  <a:srgbClr val="000099"/>
                </a:solidFill>
              </a:rPr>
              <a:t>只收缩</a:t>
            </a:r>
            <a:r>
              <a:rPr lang="en-US" altLang="zh-CN" sz="2400">
                <a:solidFill>
                  <a:srgbClr val="000099"/>
                </a:solidFill>
              </a:rPr>
              <a:t>-</a:t>
            </a:r>
            <a:r>
              <a:rPr lang="zh-CN" altLang="en-US" sz="2400" dirty="0">
                <a:solidFill>
                  <a:srgbClr val="000099"/>
                </a:solidFill>
              </a:rPr>
              <a:t>扩张喷管</a:t>
            </a:r>
            <a:r>
              <a:rPr lang="zh-CN" altLang="en-US" sz="2400" dirty="0"/>
              <a:t>，蒸汽流过时产生压降，使得蒸汽流量降低。</a:t>
            </a:r>
            <a:endParaRPr lang="zh-CN" altLang="en-US" sz="2400" dirty="0"/>
          </a:p>
        </p:txBody>
      </p:sp>
      <p:grpSp>
        <p:nvGrpSpPr>
          <p:cNvPr id="46084" name="Group 4"/>
          <p:cNvGrpSpPr/>
          <p:nvPr/>
        </p:nvGrpSpPr>
        <p:grpSpPr>
          <a:xfrm>
            <a:off x="609600" y="1371600"/>
            <a:ext cx="1219200" cy="533400"/>
            <a:chOff x="384" y="816"/>
            <a:chExt cx="1536" cy="336"/>
          </a:xfrm>
        </p:grpSpPr>
        <p:sp>
          <p:nvSpPr>
            <p:cNvPr id="24618" name="自选图形 42"/>
            <p:cNvSpPr>
              <a:spLocks noChangeArrowheads="1"/>
            </p:cNvSpPr>
            <p:nvPr/>
          </p:nvSpPr>
          <p:spPr bwMode="auto">
            <a:xfrm>
              <a:off x="384" y="816"/>
              <a:ext cx="1536" cy="336"/>
            </a:xfrm>
            <a:prstGeom prst="roundRect">
              <a:avLst>
                <a:gd name="adj" fmla="val 16667"/>
              </a:avLst>
            </a:prstGeom>
            <a:gradFill rotWithShape="1">
              <a:gsLst>
                <a:gs pos="0">
                  <a:srgbClr val="0099FF"/>
                </a:gs>
                <a:gs pos="50000">
                  <a:schemeClr val="bg1"/>
                </a:gs>
                <a:gs pos="100000">
                  <a:srgbClr val="0099FF"/>
                </a:gs>
              </a:gsLst>
              <a:lin ang="5400000" scaled="1"/>
            </a:gradFill>
            <a:ln>
              <a:noFill/>
            </a:ln>
            <a:effectLst>
              <a:prstShdw prst="shdw17" dist="17961" dir="2700000">
                <a:srgbClr val="0099FF">
                  <a:gamma/>
                  <a:shade val="60000"/>
                  <a:invGamma/>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619" name="文本框 43"/>
            <p:cNvSpPr txBox="1">
              <a:spLocks noChangeArrowheads="1"/>
            </p:cNvSpPr>
            <p:nvPr/>
          </p:nvSpPr>
          <p:spPr bwMode="auto">
            <a:xfrm>
              <a:off x="384" y="816"/>
              <a:ext cx="1384" cy="288"/>
            </a:xfrm>
            <a:prstGeom prst="rect">
              <a:avLst/>
            </a:prstGeom>
            <a:noFill/>
            <a:ln>
              <a:noFill/>
            </a:ln>
            <a:effectLst/>
          </p:spPr>
          <p:txBody>
            <a:bodyPr wrap="none">
              <a:spAutoFit/>
            </a:bodyPr>
            <a:lstStyle/>
            <a:p>
              <a:pPr marR="0" defTabSz="914400" eaLnBrk="1" hangingPunct="1">
                <a:lnSpc>
                  <a:spcPct val="100000"/>
                </a:lnSpc>
                <a:spcBef>
                  <a:spcPct val="0"/>
                </a:spcBef>
                <a:buClrTx/>
                <a:buSzTx/>
                <a:buFontTx/>
                <a:buNone/>
                <a:defRPr/>
              </a:pPr>
              <a:r>
                <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限流器</a:t>
              </a:r>
              <a:endParaRPr kumimoji="0" lang="zh-CN" altLang="en-US" sz="24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p:nvPr/>
        </p:nvSpPr>
        <p:spPr>
          <a:xfrm>
            <a:off x="101600" y="1916113"/>
            <a:ext cx="4614863" cy="3810000"/>
          </a:xfrm>
          <a:prstGeom prst="rect">
            <a:avLst/>
          </a:prstGeom>
          <a:noFill/>
          <a:ln w="9525">
            <a:noFill/>
          </a:ln>
        </p:spPr>
        <p:txBody>
          <a:bodyPr/>
          <a:p>
            <a:pPr marL="342900" indent="-342900" algn="just" eaLnBrk="1" hangingPunct="1">
              <a:buClr>
                <a:srgbClr val="FF0000"/>
              </a:buClr>
              <a:buSzPct val="110000"/>
              <a:buFont typeface="Wingdings" panose="05000000000000000000" pitchFamily="2" charset="2"/>
              <a:buChar char="Ø"/>
            </a:pPr>
            <a:r>
              <a:rPr lang="zh-CN" altLang="en-US" sz="2600" b="1" dirty="0">
                <a:solidFill>
                  <a:srgbClr val="000000"/>
                </a:solidFill>
                <a:latin typeface="Times New Roman" panose="02020603050405020304" pitchFamily="18" charset="0"/>
                <a:ea typeface="楷体_GB2312" pitchFamily="49" charset="-122"/>
              </a:rPr>
              <a:t>饱和蒸汽发生器是用</a:t>
            </a:r>
            <a:r>
              <a:rPr lang="zh-CN" altLang="en-US" sz="2600" b="1" dirty="0">
                <a:solidFill>
                  <a:schemeClr val="tx2"/>
                </a:solidFill>
                <a:latin typeface="Times New Roman" panose="02020603050405020304" pitchFamily="18" charset="0"/>
                <a:ea typeface="楷体_GB2312" pitchFamily="49" charset="-122"/>
              </a:rPr>
              <a:t>自然循环式</a:t>
            </a:r>
            <a:r>
              <a:rPr lang="zh-CN" altLang="en-US" sz="2600" b="1" dirty="0">
                <a:solidFill>
                  <a:srgbClr val="000000"/>
                </a:solidFill>
                <a:latin typeface="Times New Roman" panose="02020603050405020304" pitchFamily="18" charset="0"/>
                <a:ea typeface="楷体_GB2312" pitchFamily="49" charset="-122"/>
              </a:rPr>
              <a:t>的，其原理图见右图。在这类蒸汽发生器里，循环回路由</a:t>
            </a:r>
            <a:r>
              <a:rPr lang="zh-CN" altLang="en-US" sz="2600" b="1" u="sng" dirty="0">
                <a:solidFill>
                  <a:schemeClr val="tx2"/>
                </a:solidFill>
                <a:latin typeface="Times New Roman" panose="02020603050405020304" pitchFamily="18" charset="0"/>
                <a:ea typeface="楷体_GB2312" pitchFamily="49" charset="-122"/>
              </a:rPr>
              <a:t>下降通道</a:t>
            </a:r>
            <a:r>
              <a:rPr lang="zh-CN" altLang="en-US" sz="2600" b="1" dirty="0">
                <a:solidFill>
                  <a:srgbClr val="000000"/>
                </a:solidFill>
                <a:latin typeface="Times New Roman" panose="02020603050405020304" pitchFamily="18" charset="0"/>
                <a:ea typeface="楷体_GB2312" pitchFamily="49" charset="-122"/>
              </a:rPr>
              <a:t>、</a:t>
            </a:r>
            <a:r>
              <a:rPr lang="zh-CN" altLang="en-US" sz="2600" b="1" u="sng" dirty="0">
                <a:solidFill>
                  <a:schemeClr val="tx2"/>
                </a:solidFill>
                <a:latin typeface="Times New Roman" panose="02020603050405020304" pitchFamily="18" charset="0"/>
                <a:ea typeface="楷体_GB2312" pitchFamily="49" charset="-122"/>
              </a:rPr>
              <a:t>上升通道</a:t>
            </a:r>
            <a:r>
              <a:rPr lang="zh-CN" altLang="en-US" sz="2600" b="1" dirty="0">
                <a:solidFill>
                  <a:srgbClr val="000000"/>
                </a:solidFill>
                <a:latin typeface="Times New Roman" panose="02020603050405020304" pitchFamily="18" charset="0"/>
                <a:ea typeface="楷体_GB2312" pitchFamily="49" charset="-122"/>
              </a:rPr>
              <a:t>和连接它们的</a:t>
            </a:r>
            <a:r>
              <a:rPr lang="zh-CN" altLang="en-US" sz="2600" b="1" u="sng" dirty="0">
                <a:solidFill>
                  <a:schemeClr val="tx2"/>
                </a:solidFill>
                <a:latin typeface="Times New Roman" panose="02020603050405020304" pitchFamily="18" charset="0"/>
                <a:ea typeface="楷体_GB2312" pitchFamily="49" charset="-122"/>
              </a:rPr>
              <a:t>管束围板缺口</a:t>
            </a:r>
            <a:r>
              <a:rPr lang="zh-CN" altLang="en-US" sz="2600" b="1" dirty="0">
                <a:solidFill>
                  <a:srgbClr val="000000"/>
                </a:solidFill>
                <a:latin typeface="Times New Roman" panose="02020603050405020304" pitchFamily="18" charset="0"/>
                <a:ea typeface="楷体_GB2312" pitchFamily="49" charset="-122"/>
              </a:rPr>
              <a:t>以及</a:t>
            </a:r>
            <a:r>
              <a:rPr lang="zh-CN" altLang="en-US" sz="2600" b="1" u="sng" dirty="0">
                <a:solidFill>
                  <a:schemeClr val="tx2"/>
                </a:solidFill>
                <a:latin typeface="Times New Roman" panose="02020603050405020304" pitchFamily="18" charset="0"/>
                <a:ea typeface="楷体_GB2312" pitchFamily="49" charset="-122"/>
              </a:rPr>
              <a:t>汽水分离器</a:t>
            </a:r>
            <a:r>
              <a:rPr lang="zh-CN" altLang="en-US" sz="2600" b="1" dirty="0">
                <a:solidFill>
                  <a:srgbClr val="000000"/>
                </a:solidFill>
                <a:latin typeface="Times New Roman" panose="02020603050405020304" pitchFamily="18" charset="0"/>
                <a:ea typeface="楷体_GB2312" pitchFamily="49" charset="-122"/>
              </a:rPr>
              <a:t>等组成。</a:t>
            </a:r>
            <a:endParaRPr lang="zh-CN" altLang="en-US" sz="2600" b="1" dirty="0">
              <a:solidFill>
                <a:srgbClr val="000000"/>
              </a:solidFill>
              <a:latin typeface="Times New Roman" panose="02020603050405020304" pitchFamily="18" charset="0"/>
              <a:ea typeface="楷体_GB2312" pitchFamily="49" charset="-122"/>
            </a:endParaRPr>
          </a:p>
        </p:txBody>
      </p:sp>
      <p:pic>
        <p:nvPicPr>
          <p:cNvPr id="47107" name="Picture 5"/>
          <p:cNvPicPr>
            <a:picLocks noChangeAspect="1"/>
          </p:cNvPicPr>
          <p:nvPr/>
        </p:nvPicPr>
        <p:blipFill>
          <a:blip r:embed="rId1"/>
          <a:stretch>
            <a:fillRect/>
          </a:stretch>
        </p:blipFill>
        <p:spPr>
          <a:xfrm>
            <a:off x="4762500" y="0"/>
            <a:ext cx="4381500" cy="5876925"/>
          </a:xfrm>
          <a:prstGeom prst="rect">
            <a:avLst/>
          </a:prstGeom>
          <a:noFill/>
          <a:ln w="9525">
            <a:noFill/>
          </a:ln>
        </p:spPr>
      </p:pic>
      <p:sp>
        <p:nvSpPr>
          <p:cNvPr id="344067" name="Rectangle 3"/>
          <p:cNvSpPr>
            <a:spLocks noChangeArrowheads="1"/>
          </p:cNvSpPr>
          <p:nvPr/>
        </p:nvSpPr>
        <p:spPr bwMode="auto">
          <a:xfrm>
            <a:off x="152400" y="762000"/>
            <a:ext cx="6172200" cy="6731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17500" marR="0" lvl="0" indent="-317500"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tabLst>
                <a:tab pos="3514725" algn="l"/>
              </a:tabLst>
              <a:defRPr/>
            </a:pPr>
            <a:r>
              <a:rPr kumimoji="1" lang="zh-CN" altLang="en-US" sz="2800" b="1" i="0" u="none" strike="noStrike" kern="1200" cap="none" spc="0" normalizeH="0" baseline="0" noProof="0" smtClean="0">
                <a:ln>
                  <a:noFill/>
                </a:ln>
                <a:solidFill>
                  <a:srgbClr val="9900FF"/>
                </a:solidFill>
                <a:effectLst/>
                <a:uLnTx/>
                <a:uFillTx/>
                <a:latin typeface="+mn-lt"/>
                <a:ea typeface="+mn-ea"/>
                <a:cs typeface="+mn-cs"/>
              </a:rPr>
              <a:t>（三）饱和蒸汽发生器的运行原理</a:t>
            </a:r>
            <a:endParaRPr kumimoji="1" lang="zh-CN" altLang="en-US" sz="2800" b="1" i="0" u="none" strike="noStrike" kern="1200" cap="none" spc="0" normalizeH="0" baseline="0" noProof="0" smtClean="0">
              <a:ln>
                <a:noFill/>
              </a:ln>
              <a:solidFill>
                <a:srgbClr val="9900FF"/>
              </a:solidFill>
              <a:effectLst/>
              <a:uLnTx/>
              <a:uFillTx/>
              <a:latin typeface="+mn-lt"/>
              <a:ea typeface="+mn-ea"/>
              <a:cs typeface="+mn-cs"/>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a:ln/>
        </p:spPr>
        <p:txBody>
          <a:bodyPr vert="horz" wrap="square" lIns="91440" tIns="45720" rIns="91440" bIns="45720" anchor="t" anchorCtr="0"/>
          <a:p>
            <a:endParaRPr lang="zh-CN" altLang="zh-CN" dirty="0"/>
          </a:p>
        </p:txBody>
      </p:sp>
      <p:sp>
        <p:nvSpPr>
          <p:cNvPr id="48131" name="Rectangle 3"/>
          <p:cNvSpPr>
            <a:spLocks noGrp="1"/>
          </p:cNvSpPr>
          <p:nvPr>
            <p:ph idx="1"/>
          </p:nvPr>
        </p:nvSpPr>
        <p:spPr>
          <a:xfrm>
            <a:off x="381000" y="1295400"/>
            <a:ext cx="8229600" cy="5078413"/>
          </a:xfrm>
          <a:ln/>
        </p:spPr>
        <p:txBody>
          <a:bodyPr vert="horz" wrap="square" lIns="91440" tIns="45720" rIns="91440" bIns="45720" anchor="t" anchorCtr="0"/>
          <a:p>
            <a:pPr>
              <a:buClr>
                <a:srgbClr val="FF0000"/>
              </a:buClr>
              <a:buSzPct val="150000"/>
              <a:buFont typeface="Wingdings" panose="05000000000000000000" pitchFamily="2" charset="2"/>
              <a:buChar char="F"/>
            </a:pPr>
            <a:r>
              <a:rPr lang="zh-CN" altLang="en-US" sz="2800" dirty="0">
                <a:solidFill>
                  <a:srgbClr val="FF0000"/>
                </a:solidFill>
              </a:rPr>
              <a:t>自然循环</a:t>
            </a:r>
            <a:endParaRPr lang="zh-CN" altLang="en-US" sz="2800" dirty="0">
              <a:solidFill>
                <a:srgbClr val="FF0000"/>
              </a:solidFill>
            </a:endParaRPr>
          </a:p>
          <a:p>
            <a:pPr>
              <a:buNone/>
            </a:pPr>
            <a:r>
              <a:rPr lang="zh-CN" altLang="en-US" dirty="0"/>
              <a:t>           管束套筒将二次的水分为</a:t>
            </a:r>
            <a:r>
              <a:rPr lang="zh-CN" altLang="en-US" u="sng" dirty="0">
                <a:solidFill>
                  <a:srgbClr val="000099"/>
                </a:solidFill>
              </a:rPr>
              <a:t>上升通道</a:t>
            </a:r>
            <a:r>
              <a:rPr lang="zh-CN" altLang="en-US" dirty="0"/>
              <a:t>和</a:t>
            </a:r>
            <a:r>
              <a:rPr lang="zh-CN" altLang="en-US" u="sng" dirty="0">
                <a:solidFill>
                  <a:srgbClr val="000099"/>
                </a:solidFill>
              </a:rPr>
              <a:t>下降通道</a:t>
            </a:r>
            <a:r>
              <a:rPr lang="zh-CN" altLang="en-US" dirty="0"/>
              <a:t>。</a:t>
            </a:r>
            <a:endParaRPr lang="en-US" altLang="zh-CN"/>
          </a:p>
          <a:p>
            <a:pPr>
              <a:buNone/>
            </a:pPr>
            <a:r>
              <a:rPr lang="en-US" altLang="zh-CN"/>
              <a:t>           </a:t>
            </a:r>
            <a:r>
              <a:rPr lang="zh-CN" altLang="en-US" dirty="0"/>
              <a:t>下降通道内流动的是低温的给水和汽水分离器分离出来的饱和水的混合物，属单相水（过冷水）。</a:t>
            </a:r>
            <a:endParaRPr lang="en-US" altLang="zh-CN"/>
          </a:p>
          <a:p>
            <a:pPr>
              <a:buNone/>
            </a:pPr>
            <a:r>
              <a:rPr lang="en-US" altLang="zh-CN"/>
              <a:t>            </a:t>
            </a:r>
            <a:r>
              <a:rPr lang="zh-CN" altLang="en-US" dirty="0"/>
              <a:t>上升通道流动的是汽水混合物，在相同的压力下，单相水的密度大于汽水混合物的密度，两者的</a:t>
            </a:r>
            <a:r>
              <a:rPr lang="zh-CN" altLang="en-US" dirty="0">
                <a:solidFill>
                  <a:srgbClr val="FF0000"/>
                </a:solidFill>
              </a:rPr>
              <a:t>密度差</a:t>
            </a:r>
            <a:r>
              <a:rPr lang="zh-CN" altLang="en-US" dirty="0"/>
              <a:t>导致管束套筒两侧产生压差，驱动下降通道的水不断流向上升通道，建立自然循环。</a:t>
            </a:r>
            <a:endParaRPr lang="en-US" altLang="zh-CN"/>
          </a:p>
          <a:p>
            <a:pPr>
              <a:buNone/>
            </a:pPr>
            <a:endParaRPr lang="zh-CN" altLang="en-US" dirty="0"/>
          </a:p>
          <a:p>
            <a:pPr>
              <a:buNone/>
            </a:pPr>
            <a:endParaRPr lang="en-US" altLang="zh-C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1"/>
          <p:cNvSpPr>
            <a:spLocks noGrp="1"/>
          </p:cNvSpPr>
          <p:nvPr>
            <p:ph type="title"/>
          </p:nvPr>
        </p:nvSpPr>
        <p:spPr>
          <a:ln/>
        </p:spPr>
        <p:txBody>
          <a:bodyPr vert="horz" wrap="square" lIns="91440" tIns="45720" rIns="91440" bIns="45720" anchor="t" anchorCtr="0"/>
          <a:p>
            <a:endParaRPr lang="zh-CN" altLang="en-US" dirty="0"/>
          </a:p>
        </p:txBody>
      </p:sp>
      <p:sp>
        <p:nvSpPr>
          <p:cNvPr id="49155" name="内容占位符 2"/>
          <p:cNvSpPr>
            <a:spLocks noGrp="1"/>
          </p:cNvSpPr>
          <p:nvPr>
            <p:ph idx="1"/>
          </p:nvPr>
        </p:nvSpPr>
        <p:spPr>
          <a:xfrm>
            <a:off x="457200" y="1524000"/>
            <a:ext cx="8229600" cy="5078413"/>
          </a:xfrm>
          <a:ln/>
        </p:spPr>
        <p:txBody>
          <a:bodyPr vert="horz" wrap="square" lIns="91440" tIns="45720" rIns="91440" bIns="45720" anchor="t" anchorCtr="0"/>
          <a:p>
            <a:r>
              <a:rPr lang="zh-CN" altLang="en-US" dirty="0"/>
              <a:t>管束套筒将蒸汽发生器下筒体内的水分隔成两个区域：</a:t>
            </a:r>
            <a:endParaRPr lang="en-US" altLang="zh-CN"/>
          </a:p>
          <a:p>
            <a:pPr>
              <a:buNone/>
            </a:pPr>
            <a:r>
              <a:rPr lang="en-US" altLang="zh-CN"/>
              <a:t>        </a:t>
            </a:r>
            <a:r>
              <a:rPr lang="zh-CN" altLang="en-US" dirty="0"/>
              <a:t>（</a:t>
            </a:r>
            <a:r>
              <a:rPr lang="en-US" altLang="zh-CN"/>
              <a:t>1</a:t>
            </a:r>
            <a:r>
              <a:rPr lang="zh-CN" altLang="en-US" dirty="0"/>
              <a:t>）</a:t>
            </a:r>
            <a:r>
              <a:rPr lang="en-US" altLang="zh-CN"/>
              <a:t> </a:t>
            </a:r>
            <a:r>
              <a:rPr lang="zh-CN" altLang="en-US" u="sng" dirty="0">
                <a:solidFill>
                  <a:srgbClr val="FF0000"/>
                </a:solidFill>
              </a:rPr>
              <a:t>冷柱</a:t>
            </a:r>
            <a:r>
              <a:rPr lang="zh-CN" altLang="en-US" dirty="0">
                <a:solidFill>
                  <a:srgbClr val="FF0000"/>
                </a:solidFill>
              </a:rPr>
              <a:t>：</a:t>
            </a:r>
            <a:r>
              <a:rPr lang="zh-CN" altLang="en-US" dirty="0"/>
              <a:t>管束套筒与筒体之间的水，其中包括给水和从汽水分离器分离出来的再循环水。</a:t>
            </a:r>
            <a:endParaRPr lang="en-US" altLang="zh-CN"/>
          </a:p>
          <a:p>
            <a:pPr>
              <a:buNone/>
            </a:pPr>
            <a:r>
              <a:rPr lang="en-US" altLang="zh-CN"/>
              <a:t>          </a:t>
            </a:r>
            <a:r>
              <a:rPr lang="zh-CN" altLang="en-US" dirty="0"/>
              <a:t>（</a:t>
            </a:r>
            <a:r>
              <a:rPr lang="en-US" altLang="zh-CN"/>
              <a:t>2</a:t>
            </a:r>
            <a:r>
              <a:rPr lang="zh-CN" altLang="en-US" dirty="0"/>
              <a:t>）</a:t>
            </a:r>
            <a:r>
              <a:rPr lang="zh-CN" altLang="en-US" u="sng" dirty="0">
                <a:solidFill>
                  <a:srgbClr val="FF0000"/>
                </a:solidFill>
              </a:rPr>
              <a:t>热柱</a:t>
            </a:r>
            <a:r>
              <a:rPr lang="zh-CN" altLang="en-US" dirty="0">
                <a:solidFill>
                  <a:srgbClr val="FF0000"/>
                </a:solidFill>
              </a:rPr>
              <a:t>：</a:t>
            </a:r>
            <a:r>
              <a:rPr lang="zh-CN" altLang="en-US" dirty="0"/>
              <a:t>管束套筒内的水和蒸汽混合物。</a:t>
            </a:r>
            <a:endParaRPr lang="en-US" altLang="zh-CN"/>
          </a:p>
          <a:p>
            <a:pPr>
              <a:buNone/>
            </a:pPr>
            <a:r>
              <a:rPr lang="en-US" altLang="zh-CN">
                <a:solidFill>
                  <a:srgbClr val="000099"/>
                </a:solidFill>
              </a:rPr>
              <a:t>    </a:t>
            </a:r>
            <a:r>
              <a:rPr lang="zh-CN" altLang="en-US" dirty="0">
                <a:solidFill>
                  <a:srgbClr val="000099"/>
                </a:solidFill>
              </a:rPr>
              <a:t>冷柱和热柱之间的密度差为工质循环提供驱动压头。</a:t>
            </a:r>
            <a:endParaRPr lang="en-US" altLang="zh-CN">
              <a:solidFill>
                <a:srgbClr val="000099"/>
              </a:solidFill>
            </a:endParaRPr>
          </a:p>
          <a:p>
            <a:pPr>
              <a:buNone/>
            </a:pPr>
            <a:r>
              <a:rPr lang="en-US" altLang="zh-CN">
                <a:solidFill>
                  <a:srgbClr val="000099"/>
                </a:solidFill>
              </a:rPr>
              <a:t>     </a:t>
            </a:r>
            <a:endParaRPr lang="zh-CN" altLang="en-US" dirty="0">
              <a:solidFill>
                <a:srgbClr val="00009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Text Box 2"/>
          <p:cNvSpPr txBox="1"/>
          <p:nvPr/>
        </p:nvSpPr>
        <p:spPr>
          <a:xfrm>
            <a:off x="2590800" y="228600"/>
            <a:ext cx="3733800" cy="696913"/>
          </a:xfrm>
          <a:prstGeom prst="rect">
            <a:avLst/>
          </a:prstGeom>
          <a:noFill/>
          <a:ln w="9525">
            <a:noFill/>
          </a:ln>
        </p:spPr>
        <p:txBody>
          <a:bodyPr>
            <a:spAutoFit/>
          </a:bodyPr>
          <a:p>
            <a:pPr algn="ctr" eaLnBrk="1" hangingPunct="1">
              <a:lnSpc>
                <a:spcPct val="110000"/>
              </a:lnSpc>
              <a:spcBef>
                <a:spcPct val="0"/>
              </a:spcBef>
              <a:buClr>
                <a:srgbClr val="FF0000"/>
              </a:buClr>
              <a:buSzPct val="110000"/>
            </a:pPr>
            <a:r>
              <a:rPr lang="en-US" altLang="zh-CN" sz="3600" b="1">
                <a:solidFill>
                  <a:srgbClr val="000099"/>
                </a:solidFill>
                <a:latin typeface="Tahoma" panose="020B0604030504040204" pitchFamily="34" charset="0"/>
                <a:ea typeface="黑体" panose="02010609060101010101" pitchFamily="2" charset="-122"/>
              </a:rPr>
              <a:t>1</a:t>
            </a:r>
            <a:r>
              <a:rPr lang="zh-CN" altLang="en-US" sz="3600" b="1" dirty="0">
                <a:solidFill>
                  <a:srgbClr val="000099"/>
                </a:solidFill>
                <a:latin typeface="Tahoma" panose="020B0604030504040204" pitchFamily="34" charset="0"/>
                <a:ea typeface="黑体" panose="02010609060101010101" pitchFamily="2" charset="-122"/>
              </a:rPr>
              <a:t>、运行中的问题</a:t>
            </a:r>
            <a:endParaRPr lang="zh-CN" altLang="en-US" sz="3600" b="1" dirty="0">
              <a:solidFill>
                <a:srgbClr val="000099"/>
              </a:solidFill>
              <a:latin typeface="Tahoma" panose="020B0604030504040204" pitchFamily="34" charset="0"/>
              <a:ea typeface="黑体" panose="02010609060101010101" pitchFamily="2" charset="-122"/>
            </a:endParaRPr>
          </a:p>
        </p:txBody>
      </p:sp>
      <p:sp>
        <p:nvSpPr>
          <p:cNvPr id="50179" name="Rectangle 3"/>
          <p:cNvSpPr/>
          <p:nvPr/>
        </p:nvSpPr>
        <p:spPr>
          <a:xfrm>
            <a:off x="533400" y="1379538"/>
            <a:ext cx="7772400" cy="931862"/>
          </a:xfrm>
          <a:prstGeom prst="rect">
            <a:avLst/>
          </a:prstGeom>
          <a:noFill/>
          <a:ln w="9525">
            <a:noFill/>
          </a:ln>
        </p:spPr>
        <p:txBody>
          <a:bodyPr>
            <a:spAutoFit/>
          </a:bodyPr>
          <a:p>
            <a:pPr eaLnBrk="1" hangingPunct="1">
              <a:lnSpc>
                <a:spcPct val="90000"/>
              </a:lnSpc>
              <a:spcBef>
                <a:spcPct val="50000"/>
              </a:spcBef>
              <a:buClr>
                <a:srgbClr val="FF0000"/>
              </a:buClr>
              <a:buSzPct val="110000"/>
              <a:buFont typeface="Wingdings" panose="05000000000000000000" pitchFamily="2" charset="2"/>
              <a:buChar char="Ø"/>
            </a:pPr>
            <a:r>
              <a:rPr lang="en-US" altLang="zh-CN" sz="2400" b="1">
                <a:solidFill>
                  <a:srgbClr val="000000"/>
                </a:solidFill>
                <a:latin typeface="楷体_GB2312" pitchFamily="49" charset="-122"/>
                <a:ea typeface="楷体_GB2312" pitchFamily="49" charset="-122"/>
              </a:rPr>
              <a:t> </a:t>
            </a:r>
            <a:r>
              <a:rPr lang="zh-CN" altLang="en-US" sz="2400" b="1" dirty="0">
                <a:solidFill>
                  <a:srgbClr val="000000"/>
                </a:solidFill>
                <a:latin typeface="楷体_GB2312" pitchFamily="49" charset="-122"/>
                <a:ea typeface="楷体_GB2312" pitchFamily="49" charset="-122"/>
              </a:rPr>
              <a:t>蒸汽发生器的运行主要有两个问题：</a:t>
            </a:r>
            <a:r>
              <a:rPr lang="en-US" altLang="zh-CN" sz="2400" b="1">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楷体_GB2312" pitchFamily="49" charset="-122"/>
                <a:ea typeface="楷体_GB2312" pitchFamily="49" charset="-122"/>
              </a:rPr>
              <a:t>水位的保持</a:t>
            </a:r>
            <a:endParaRPr lang="zh-CN" altLang="en-US" sz="2400" b="1" dirty="0">
              <a:solidFill>
                <a:srgbClr val="000000"/>
              </a:solidFill>
              <a:latin typeface="楷体_GB2312" pitchFamily="49" charset="-122"/>
              <a:ea typeface="楷体_GB2312" pitchFamily="49" charset="-122"/>
            </a:endParaRPr>
          </a:p>
          <a:p>
            <a:pPr eaLnBrk="1" hangingPunct="1">
              <a:lnSpc>
                <a:spcPct val="90000"/>
              </a:lnSpc>
              <a:spcBef>
                <a:spcPct val="50000"/>
              </a:spcBef>
              <a:buClr>
                <a:srgbClr val="FF0000"/>
              </a:buClr>
              <a:buSzPct val="110000"/>
            </a:pPr>
            <a:r>
              <a:rPr lang="zh-CN" altLang="en-US" sz="2400" b="1" dirty="0">
                <a:solidFill>
                  <a:srgbClr val="000000"/>
                </a:solidFill>
                <a:latin typeface="Tahoma" panose="020B0604030504040204" pitchFamily="34" charset="0"/>
                <a:ea typeface="宋体" panose="02010600030101010101" pitchFamily="2" charset="-122"/>
              </a:rPr>
              <a:t>                                                            </a:t>
            </a:r>
            <a:r>
              <a:rPr lang="en-US" altLang="zh-CN" sz="2400" b="1">
                <a:solidFill>
                  <a:srgbClr val="000000"/>
                </a:solidFill>
                <a:latin typeface="Times New Roman" panose="02020603050405020304" pitchFamily="18" charset="0"/>
                <a:ea typeface="楷体_GB2312" pitchFamily="49" charset="-122"/>
              </a:rPr>
              <a:t>——</a:t>
            </a:r>
            <a:r>
              <a:rPr lang="zh-CN" altLang="en-US" sz="2400" b="1" dirty="0">
                <a:solidFill>
                  <a:srgbClr val="000000"/>
                </a:solidFill>
                <a:latin typeface="Tahoma" panose="020B0604030504040204" pitchFamily="34" charset="0"/>
                <a:ea typeface="楷体_GB2312" pitchFamily="49" charset="-122"/>
              </a:rPr>
              <a:t>腐蚀的限制</a:t>
            </a:r>
            <a:endParaRPr lang="zh-CN" altLang="en-US" sz="2400" b="1" dirty="0">
              <a:solidFill>
                <a:srgbClr val="000000"/>
              </a:solidFill>
              <a:latin typeface="Tahoma" panose="020B0604030504040204" pitchFamily="34" charset="0"/>
              <a:ea typeface="楷体_GB2312" pitchFamily="49" charset="-122"/>
            </a:endParaRPr>
          </a:p>
        </p:txBody>
      </p:sp>
      <p:sp>
        <p:nvSpPr>
          <p:cNvPr id="9220" name="Rectangle 4"/>
          <p:cNvSpPr/>
          <p:nvPr/>
        </p:nvSpPr>
        <p:spPr>
          <a:xfrm>
            <a:off x="533400" y="2141538"/>
            <a:ext cx="8077200" cy="3921125"/>
          </a:xfrm>
          <a:prstGeom prst="rect">
            <a:avLst/>
          </a:prstGeom>
          <a:noFill/>
          <a:ln w="9525">
            <a:noFill/>
          </a:ln>
        </p:spPr>
        <p:txBody>
          <a:bodyPr>
            <a:spAutoFit/>
          </a:bodyPr>
          <a:p>
            <a:pPr eaLnBrk="1" hangingPunct="1">
              <a:lnSpc>
                <a:spcPct val="110000"/>
              </a:lnSpc>
              <a:spcBef>
                <a:spcPct val="50000"/>
              </a:spcBef>
              <a:buClr>
                <a:srgbClr val="FF0000"/>
              </a:buClr>
              <a:buSzPct val="110000"/>
            </a:pPr>
            <a:r>
              <a:rPr lang="en-US" altLang="zh-CN" sz="2800" b="1">
                <a:solidFill>
                  <a:srgbClr val="FF0000"/>
                </a:solidFill>
                <a:latin typeface="黑体" panose="02010609060101010101" pitchFamily="2" charset="-122"/>
                <a:ea typeface="黑体" panose="02010609060101010101" pitchFamily="2" charset="-122"/>
              </a:rPr>
              <a:t>1</a:t>
            </a:r>
            <a:r>
              <a:rPr lang="zh-CN" altLang="en-US" sz="2800" b="1" dirty="0">
                <a:solidFill>
                  <a:srgbClr val="FF0000"/>
                </a:solidFill>
                <a:latin typeface="黑体" panose="02010609060101010101" pitchFamily="2" charset="-122"/>
                <a:ea typeface="黑体" panose="02010609060101010101" pitchFamily="2" charset="-122"/>
              </a:rPr>
              <a:t>、蒸汽发生器的水位</a:t>
            </a:r>
            <a:endParaRPr lang="zh-CN" altLang="en-US" sz="2800" b="1" dirty="0">
              <a:solidFill>
                <a:srgbClr val="FF0000"/>
              </a:solidFill>
              <a:latin typeface="黑体" panose="02010609060101010101" pitchFamily="2" charset="-122"/>
              <a:ea typeface="黑体" panose="02010609060101010101" pitchFamily="2" charset="-122"/>
            </a:endParaRPr>
          </a:p>
          <a:p>
            <a:pPr eaLnBrk="1" hangingPunct="1">
              <a:lnSpc>
                <a:spcPct val="110000"/>
              </a:lnSpc>
              <a:spcBef>
                <a:spcPct val="50000"/>
              </a:spcBef>
              <a:buClr>
                <a:srgbClr val="FF0000"/>
              </a:buClr>
              <a:buSzPct val="110000"/>
              <a:buFont typeface="Wingdings" panose="05000000000000000000" pitchFamily="2" charset="2"/>
              <a:buChar char="Ø"/>
            </a:pPr>
            <a:r>
              <a:rPr lang="zh-CN" altLang="en-US" sz="2400" b="1" dirty="0">
                <a:solidFill>
                  <a:srgbClr val="000000"/>
                </a:solidFill>
                <a:latin typeface="楷体_GB2312" pitchFamily="49" charset="-122"/>
                <a:ea typeface="楷体_GB2312" pitchFamily="49" charset="-122"/>
              </a:rPr>
              <a:t> 蒸汽发生器的水位，是指在蒸汽发生器筒体和管束外围板之间（下降通道）的环形腔室内测得的水位，也就是</a:t>
            </a:r>
            <a:r>
              <a:rPr lang="zh-CN" altLang="en-US" sz="2400" b="1" u="sng" dirty="0">
                <a:solidFill>
                  <a:schemeClr val="tx2"/>
                </a:solidFill>
                <a:latin typeface="楷体_GB2312" pitchFamily="49" charset="-122"/>
                <a:ea typeface="楷体_GB2312" pitchFamily="49" charset="-122"/>
              </a:rPr>
              <a:t>冷水柱的水位</a:t>
            </a:r>
            <a:r>
              <a:rPr lang="zh-CN" altLang="en-US" sz="2400" b="1" dirty="0">
                <a:solidFill>
                  <a:srgbClr val="000000"/>
                </a:solidFill>
                <a:latin typeface="楷体_GB2312" pitchFamily="49" charset="-122"/>
                <a:ea typeface="楷体_GB2312" pitchFamily="49" charset="-122"/>
              </a:rPr>
              <a:t>。</a:t>
            </a:r>
            <a:endParaRPr lang="zh-CN" altLang="en-US" sz="2400" b="1" dirty="0">
              <a:solidFill>
                <a:srgbClr val="000000"/>
              </a:solidFill>
              <a:latin typeface="楷体_GB2312" pitchFamily="49" charset="-122"/>
              <a:ea typeface="楷体_GB2312" pitchFamily="49" charset="-122"/>
            </a:endParaRPr>
          </a:p>
          <a:p>
            <a:pPr eaLnBrk="1" hangingPunct="1">
              <a:lnSpc>
                <a:spcPct val="110000"/>
              </a:lnSpc>
              <a:spcBef>
                <a:spcPct val="50000"/>
              </a:spcBef>
              <a:buClr>
                <a:srgbClr val="FF0000"/>
              </a:buClr>
              <a:buSzPct val="110000"/>
              <a:buFont typeface="Wingdings" panose="05000000000000000000" pitchFamily="2" charset="2"/>
              <a:buChar char="Ø"/>
            </a:pPr>
            <a:r>
              <a:rPr lang="zh-CN" altLang="en-US" sz="2400" b="1" dirty="0">
                <a:solidFill>
                  <a:srgbClr val="000000"/>
                </a:solidFill>
                <a:latin typeface="楷体_GB2312" pitchFamily="49" charset="-122"/>
                <a:ea typeface="楷体_GB2312" pitchFamily="49" charset="-122"/>
              </a:rPr>
              <a:t> 若</a:t>
            </a:r>
            <a:r>
              <a:rPr lang="zh-CN" altLang="en-US" sz="2400" b="1" u="sng" dirty="0">
                <a:solidFill>
                  <a:srgbClr val="CC0000"/>
                </a:solidFill>
                <a:latin typeface="楷体_GB2312" pitchFamily="49" charset="-122"/>
                <a:ea typeface="楷体_GB2312" pitchFamily="49" charset="-122"/>
              </a:rPr>
              <a:t>水位过高</a:t>
            </a:r>
            <a:r>
              <a:rPr lang="zh-CN" altLang="en-US" sz="2400" b="1" dirty="0">
                <a:solidFill>
                  <a:srgbClr val="000000"/>
                </a:solidFill>
                <a:latin typeface="楷体_GB2312" pitchFamily="49" charset="-122"/>
                <a:ea typeface="楷体_GB2312" pitchFamily="49" charset="-122"/>
              </a:rPr>
              <a:t>，将导致流向汽轮机的蒸汽湿度过大；</a:t>
            </a:r>
            <a:endParaRPr lang="zh-CN" altLang="en-US" sz="2400" b="1" dirty="0">
              <a:solidFill>
                <a:srgbClr val="000000"/>
              </a:solidFill>
              <a:latin typeface="楷体_GB2312" pitchFamily="49" charset="-122"/>
              <a:ea typeface="楷体_GB2312" pitchFamily="49" charset="-122"/>
            </a:endParaRPr>
          </a:p>
          <a:p>
            <a:pPr eaLnBrk="1" hangingPunct="1">
              <a:lnSpc>
                <a:spcPct val="110000"/>
              </a:lnSpc>
              <a:spcBef>
                <a:spcPct val="50000"/>
              </a:spcBef>
              <a:buClr>
                <a:srgbClr val="FF0000"/>
              </a:buClr>
              <a:buSzPct val="110000"/>
              <a:buFont typeface="Wingdings" panose="05000000000000000000" pitchFamily="2" charset="2"/>
              <a:buChar char="Ø"/>
            </a:pPr>
            <a:r>
              <a:rPr lang="zh-CN" altLang="en-US" sz="2400" b="1" dirty="0">
                <a:solidFill>
                  <a:srgbClr val="000000"/>
                </a:solidFill>
                <a:latin typeface="楷体_GB2312" pitchFamily="49" charset="-122"/>
                <a:ea typeface="楷体_GB2312" pitchFamily="49" charset="-122"/>
              </a:rPr>
              <a:t> 若</a:t>
            </a:r>
            <a:r>
              <a:rPr lang="zh-CN" altLang="en-US" sz="2400" b="1" u="sng" dirty="0">
                <a:solidFill>
                  <a:srgbClr val="CC0000"/>
                </a:solidFill>
                <a:latin typeface="楷体_GB2312" pitchFamily="49" charset="-122"/>
                <a:ea typeface="楷体_GB2312" pitchFamily="49" charset="-122"/>
              </a:rPr>
              <a:t>水位过低</a:t>
            </a:r>
            <a:r>
              <a:rPr lang="zh-CN" altLang="en-US" sz="2400" b="1" dirty="0">
                <a:solidFill>
                  <a:srgbClr val="000000"/>
                </a:solidFill>
                <a:latin typeface="楷体_GB2312" pitchFamily="49" charset="-122"/>
                <a:ea typeface="楷体_GB2312" pitchFamily="49" charset="-122"/>
              </a:rPr>
              <a:t>，会引起一回路冷却不充分，有导致堆芯烧毁的危险。管束因温度升高将可能破裂；同时，使蒸汽进入给水环，故在给水管道中有产生</a:t>
            </a:r>
            <a:r>
              <a:rPr lang="zh-CN" altLang="en-US" sz="2400" b="1" u="sng" dirty="0">
                <a:solidFill>
                  <a:schemeClr val="tx2"/>
                </a:solidFill>
                <a:latin typeface="楷体_GB2312" pitchFamily="49" charset="-122"/>
                <a:ea typeface="楷体_GB2312" pitchFamily="49" charset="-122"/>
              </a:rPr>
              <a:t>汽锤</a:t>
            </a:r>
            <a:r>
              <a:rPr lang="zh-CN" altLang="en-US" sz="2400" b="1" dirty="0">
                <a:solidFill>
                  <a:srgbClr val="000000"/>
                </a:solidFill>
                <a:latin typeface="楷体_GB2312" pitchFamily="49" charset="-122"/>
                <a:ea typeface="楷体_GB2312" pitchFamily="49" charset="-122"/>
              </a:rPr>
              <a:t>的危险。</a:t>
            </a:r>
            <a:endParaRPr lang="zh-CN" altLang="en-US" sz="2400" b="1" dirty="0">
              <a:solidFill>
                <a:srgbClr val="00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0">
                                            <p:txEl>
                                              <p:charRg st="0" end="11"/>
                                            </p:txEl>
                                          </p:spTgt>
                                        </p:tgtEl>
                                        <p:attrNameLst>
                                          <p:attrName>style.visibility</p:attrName>
                                        </p:attrNameLst>
                                      </p:cBhvr>
                                      <p:to>
                                        <p:strVal val="visible"/>
                                      </p:to>
                                    </p:set>
                                    <p:animEffect transition="in" filter="box(in)">
                                      <p:cBhvr>
                                        <p:cTn id="7" dur="500"/>
                                        <p:tgtEl>
                                          <p:spTgt spid="9220">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0">
                                            <p:txEl>
                                              <p:charRg st="11" end="68"/>
                                            </p:txEl>
                                          </p:spTgt>
                                        </p:tgtEl>
                                        <p:attrNameLst>
                                          <p:attrName>style.visibility</p:attrName>
                                        </p:attrNameLst>
                                      </p:cBhvr>
                                      <p:to>
                                        <p:strVal val="visible"/>
                                      </p:to>
                                    </p:set>
                                    <p:animEffect transition="in" filter="box(in)">
                                      <p:cBhvr>
                                        <p:cTn id="12" dur="500"/>
                                        <p:tgtEl>
                                          <p:spTgt spid="9220">
                                            <p:txEl>
                                              <p:charRg st="11" end="6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20">
                                            <p:txEl>
                                              <p:charRg st="68" end="92"/>
                                            </p:txEl>
                                          </p:spTgt>
                                        </p:tgtEl>
                                        <p:attrNameLst>
                                          <p:attrName>style.visibility</p:attrName>
                                        </p:attrNameLst>
                                      </p:cBhvr>
                                      <p:to>
                                        <p:strVal val="visible"/>
                                      </p:to>
                                    </p:set>
                                    <p:animEffect transition="in" filter="box(in)">
                                      <p:cBhvr>
                                        <p:cTn id="17" dur="500"/>
                                        <p:tgtEl>
                                          <p:spTgt spid="9220">
                                            <p:txEl>
                                              <p:charRg st="68" end="9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20">
                                            <p:txEl>
                                              <p:charRg st="92" end="164"/>
                                            </p:txEl>
                                          </p:spTgt>
                                        </p:tgtEl>
                                        <p:attrNameLst>
                                          <p:attrName>style.visibility</p:attrName>
                                        </p:attrNameLst>
                                      </p:cBhvr>
                                      <p:to>
                                        <p:strVal val="visible"/>
                                      </p:to>
                                    </p:set>
                                    <p:animEffect transition="in" filter="box(in)">
                                      <p:cBhvr>
                                        <p:cTn id="22" dur="500"/>
                                        <p:tgtEl>
                                          <p:spTgt spid="9220">
                                            <p:txEl>
                                              <p:charRg st="92" end="1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4"/>
          <p:cNvSpPr/>
          <p:nvPr/>
        </p:nvSpPr>
        <p:spPr>
          <a:xfrm>
            <a:off x="3048000" y="228600"/>
            <a:ext cx="2809875" cy="628650"/>
          </a:xfrm>
          <a:prstGeom prst="rect">
            <a:avLst/>
          </a:prstGeom>
          <a:noFill/>
          <a:ln w="9525">
            <a:noFill/>
          </a:ln>
        </p:spPr>
        <p:txBody>
          <a:bodyPr>
            <a:spAutoFit/>
          </a:bodyPr>
          <a:p>
            <a:pPr algn="ctr" eaLnBrk="1" hangingPunct="1">
              <a:lnSpc>
                <a:spcPct val="110000"/>
              </a:lnSpc>
              <a:spcBef>
                <a:spcPct val="50000"/>
              </a:spcBef>
              <a:buClr>
                <a:srgbClr val="FF0000"/>
              </a:buClr>
              <a:buSzPct val="110000"/>
            </a:pPr>
            <a:r>
              <a:rPr lang="zh-CN" altLang="en-US" sz="3200" b="1" dirty="0">
                <a:solidFill>
                  <a:srgbClr val="000099"/>
                </a:solidFill>
                <a:latin typeface="黑体" panose="02010609060101010101" pitchFamily="2" charset="-122"/>
                <a:ea typeface="黑体" panose="02010609060101010101" pitchFamily="2" charset="-122"/>
              </a:rPr>
              <a:t>水位的测量</a:t>
            </a:r>
            <a:endParaRPr lang="zh-CN" altLang="en-US" sz="2400" b="1" dirty="0">
              <a:solidFill>
                <a:srgbClr val="000099"/>
              </a:solidFill>
              <a:latin typeface="黑体" panose="02010609060101010101" pitchFamily="2" charset="-122"/>
              <a:ea typeface="黑体" panose="02010609060101010101" pitchFamily="2" charset="-122"/>
            </a:endParaRPr>
          </a:p>
        </p:txBody>
      </p:sp>
      <p:sp>
        <p:nvSpPr>
          <p:cNvPr id="77829" name="Rectangle 5"/>
          <p:cNvSpPr/>
          <p:nvPr/>
        </p:nvSpPr>
        <p:spPr>
          <a:xfrm>
            <a:off x="609600" y="1157288"/>
            <a:ext cx="8077200" cy="4616450"/>
          </a:xfrm>
          <a:prstGeom prst="rect">
            <a:avLst/>
          </a:prstGeom>
          <a:noFill/>
          <a:ln w="9525">
            <a:noFill/>
          </a:ln>
        </p:spPr>
        <p:txBody>
          <a:bodyPr>
            <a:spAutoFit/>
          </a:bodyPr>
          <a:p>
            <a:pPr eaLnBrk="1" hangingPunct="1">
              <a:lnSpc>
                <a:spcPct val="110000"/>
              </a:lnSpc>
              <a:spcBef>
                <a:spcPct val="50000"/>
              </a:spcBef>
              <a:buClr>
                <a:srgbClr val="FF0000"/>
              </a:buClr>
              <a:buSzPct val="110000"/>
              <a:buFont typeface="Wingdings" panose="05000000000000000000" pitchFamily="2" charset="2"/>
              <a:buChar char="Ø"/>
            </a:pPr>
            <a:r>
              <a:rPr lang="zh-CN" altLang="en-US" sz="2600" b="1" dirty="0">
                <a:solidFill>
                  <a:srgbClr val="000000"/>
                </a:solidFill>
                <a:latin typeface="黑体" panose="02010609060101010101" pitchFamily="2" charset="-122"/>
                <a:ea typeface="黑体" panose="02010609060101010101" pitchFamily="2" charset="-122"/>
              </a:rPr>
              <a:t>基本原理：</a:t>
            </a:r>
            <a:r>
              <a:rPr lang="zh-CN" altLang="en-US" sz="2600" b="1" dirty="0">
                <a:solidFill>
                  <a:srgbClr val="000000"/>
                </a:solidFill>
                <a:latin typeface="楷体_GB2312" pitchFamily="49" charset="-122"/>
                <a:ea typeface="楷体_GB2312" pitchFamily="49" charset="-122"/>
              </a:rPr>
              <a:t>我们知道，一段</a:t>
            </a:r>
            <a:r>
              <a:rPr lang="zh-CN" altLang="en-US" sz="2600" b="1" dirty="0">
                <a:solidFill>
                  <a:srgbClr val="000099"/>
                </a:solidFill>
                <a:latin typeface="楷体_GB2312" pitchFamily="49" charset="-122"/>
                <a:ea typeface="楷体_GB2312" pitchFamily="49" charset="-122"/>
              </a:rPr>
              <a:t>液柱底部的静压力与液柱高度成正比</a:t>
            </a:r>
            <a:r>
              <a:rPr lang="zh-CN" altLang="en-US" sz="2600" b="1" dirty="0">
                <a:solidFill>
                  <a:srgbClr val="000000"/>
                </a:solidFill>
                <a:latin typeface="楷体_GB2312" pitchFamily="49" charset="-122"/>
                <a:ea typeface="楷体_GB2312" pitchFamily="49" charset="-122"/>
              </a:rPr>
              <a:t>。因此，通过测量液柱上、下端的</a:t>
            </a:r>
            <a:r>
              <a:rPr lang="zh-CN" altLang="en-US" sz="2600" b="1" dirty="0">
                <a:solidFill>
                  <a:srgbClr val="FF0000"/>
                </a:solidFill>
                <a:latin typeface="楷体_GB2312" pitchFamily="49" charset="-122"/>
                <a:ea typeface="楷体_GB2312" pitchFamily="49" charset="-122"/>
              </a:rPr>
              <a:t>压差</a:t>
            </a:r>
            <a:r>
              <a:rPr lang="zh-CN" altLang="en-US" sz="2600" b="1" dirty="0">
                <a:solidFill>
                  <a:srgbClr val="000000"/>
                </a:solidFill>
                <a:latin typeface="楷体_GB2312" pitchFamily="49" charset="-122"/>
                <a:ea typeface="楷体_GB2312" pitchFamily="49" charset="-122"/>
              </a:rPr>
              <a:t>可以推算其高度，这就是水位测量的基本原理。</a:t>
            </a:r>
            <a:endParaRPr lang="zh-CN" altLang="en-US" sz="2600" b="1" dirty="0">
              <a:solidFill>
                <a:srgbClr val="000000"/>
              </a:solidFill>
              <a:latin typeface="楷体_GB2312" pitchFamily="49" charset="-122"/>
              <a:ea typeface="楷体_GB2312" pitchFamily="49" charset="-122"/>
            </a:endParaRPr>
          </a:p>
          <a:p>
            <a:pPr eaLnBrk="1" hangingPunct="1">
              <a:lnSpc>
                <a:spcPct val="110000"/>
              </a:lnSpc>
              <a:spcBef>
                <a:spcPct val="50000"/>
              </a:spcBef>
              <a:buClr>
                <a:srgbClr val="FF0000"/>
              </a:buClr>
              <a:buSzPct val="110000"/>
              <a:buFont typeface="Wingdings" panose="05000000000000000000" pitchFamily="2" charset="2"/>
              <a:buChar char="Ø"/>
            </a:pPr>
            <a:endParaRPr lang="zh-CN" altLang="en-US" sz="2600" b="1" dirty="0">
              <a:solidFill>
                <a:srgbClr val="000000"/>
              </a:solidFill>
              <a:latin typeface="楷体_GB2312" pitchFamily="49" charset="-122"/>
              <a:ea typeface="楷体_GB2312" pitchFamily="49" charset="-122"/>
            </a:endParaRPr>
          </a:p>
          <a:p>
            <a:pPr eaLnBrk="1" hangingPunct="1">
              <a:lnSpc>
                <a:spcPct val="110000"/>
              </a:lnSpc>
              <a:spcBef>
                <a:spcPct val="50000"/>
              </a:spcBef>
              <a:buClr>
                <a:srgbClr val="FF0000"/>
              </a:buClr>
              <a:buSzPct val="110000"/>
              <a:buFont typeface="Wingdings" panose="05000000000000000000" pitchFamily="2" charset="2"/>
              <a:buChar char="Ø"/>
            </a:pPr>
            <a:r>
              <a:rPr lang="zh-CN" altLang="en-US" sz="2600" b="1" dirty="0">
                <a:solidFill>
                  <a:srgbClr val="000000"/>
                </a:solidFill>
                <a:latin typeface="楷体_GB2312" pitchFamily="49" charset="-122"/>
                <a:ea typeface="楷体_GB2312" pitchFamily="49" charset="-122"/>
              </a:rPr>
              <a:t>每台蒸汽发生器都装有一个宽量程水位变送器和四个窄量程水位变送器。不同高度的水位表接管与下降通道连通。宽量程水位变送器测量上下两个接管的压差，窄量程水位变送器测量中间两个接管的压差。</a:t>
            </a:r>
            <a:endParaRPr lang="zh-CN" altLang="en-US" sz="2600" b="1" dirty="0">
              <a:solidFill>
                <a:srgbClr val="000000"/>
              </a:solidFill>
              <a:latin typeface="楷体_GB2312" pitchFamily="49" charset="-122"/>
              <a:ea typeface="楷体_GB2312" pitchFamily="49" charset="-122"/>
            </a:endParaRPr>
          </a:p>
          <a:p>
            <a:pPr eaLnBrk="1" hangingPunct="1">
              <a:lnSpc>
                <a:spcPct val="110000"/>
              </a:lnSpc>
              <a:spcBef>
                <a:spcPct val="50000"/>
              </a:spcBef>
              <a:buClr>
                <a:srgbClr val="FF0000"/>
              </a:buClr>
              <a:buSzPct val="110000"/>
              <a:buFont typeface="Wingdings" panose="05000000000000000000" pitchFamily="2" charset="2"/>
              <a:buChar char="Ø"/>
            </a:pPr>
            <a:r>
              <a:rPr lang="zh-CN" altLang="en-US" sz="2600" b="1" dirty="0">
                <a:solidFill>
                  <a:srgbClr val="000000"/>
                </a:solidFill>
                <a:latin typeface="楷体_GB2312" pitchFamily="49" charset="-122"/>
                <a:ea typeface="楷体_GB2312" pitchFamily="49" charset="-122"/>
              </a:rPr>
              <a:t>蒸汽发生器实际水位由</a:t>
            </a:r>
            <a:r>
              <a:rPr lang="zh-CN" altLang="en-US" sz="2600" b="1" dirty="0">
                <a:solidFill>
                  <a:srgbClr val="000066"/>
                </a:solidFill>
                <a:latin typeface="楷体_GB2312" pitchFamily="49" charset="-122"/>
                <a:ea typeface="楷体_GB2312" pitchFamily="49" charset="-122"/>
              </a:rPr>
              <a:t>差压传感器</a:t>
            </a:r>
            <a:r>
              <a:rPr lang="zh-CN" altLang="en-US" sz="2600" b="1" dirty="0">
                <a:solidFill>
                  <a:srgbClr val="000000"/>
                </a:solidFill>
                <a:latin typeface="楷体_GB2312" pitchFamily="49" charset="-122"/>
                <a:ea typeface="楷体_GB2312" pitchFamily="49" charset="-122"/>
              </a:rPr>
              <a:t>测出。</a:t>
            </a:r>
            <a:endParaRPr lang="zh-CN" altLang="en-US" sz="2600" b="1" dirty="0">
              <a:solidFill>
                <a:srgbClr val="00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500" fill="hold"/>
                                        <p:tgtEl>
                                          <p:spTgt spid="77829"/>
                                        </p:tgtEl>
                                        <p:attrNameLst>
                                          <p:attrName>ppt_x</p:attrName>
                                        </p:attrNameLst>
                                      </p:cBhvr>
                                      <p:tavLst>
                                        <p:tav tm="0">
                                          <p:val>
                                            <p:strVal val="0-#ppt_w/2"/>
                                          </p:val>
                                        </p:tav>
                                        <p:tav tm="100000">
                                          <p:val>
                                            <p:strVal val="#ppt_x"/>
                                          </p:val>
                                        </p:tav>
                                      </p:tavLst>
                                    </p:anim>
                                    <p:anim calcmode="lin" valueType="num">
                                      <p:cBhvr additive="base">
                                        <p:cTn id="8" dur="500" fill="hold"/>
                                        <p:tgtEl>
                                          <p:spTgt spid="77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ext Box 2"/>
          <p:cNvSpPr txBox="1"/>
          <p:nvPr/>
        </p:nvSpPr>
        <p:spPr>
          <a:xfrm>
            <a:off x="2514600" y="228600"/>
            <a:ext cx="3962400" cy="641350"/>
          </a:xfrm>
          <a:prstGeom prst="rect">
            <a:avLst/>
          </a:prstGeom>
          <a:noFill/>
          <a:ln w="9525">
            <a:noFill/>
          </a:ln>
        </p:spPr>
        <p:txBody>
          <a:bodyPr>
            <a:spAutoFit/>
          </a:bodyPr>
          <a:p>
            <a:pPr algn="ctr" eaLnBrk="1" hangingPunct="1">
              <a:lnSpc>
                <a:spcPct val="100000"/>
              </a:lnSpc>
              <a:spcBef>
                <a:spcPct val="50000"/>
              </a:spcBef>
              <a:buClrTx/>
              <a:buSzTx/>
              <a:buFontTx/>
            </a:pPr>
            <a:r>
              <a:rPr lang="en-US" altLang="zh-CN" sz="3600" b="1">
                <a:solidFill>
                  <a:srgbClr val="000099"/>
                </a:solidFill>
                <a:latin typeface="黑体" panose="02010609060101010101" pitchFamily="2" charset="-122"/>
                <a:ea typeface="黑体" panose="02010609060101010101" pitchFamily="2" charset="-122"/>
              </a:rPr>
              <a:t>2</a:t>
            </a:r>
            <a:r>
              <a:rPr lang="zh-CN" altLang="en-US" sz="3600" b="1" dirty="0">
                <a:solidFill>
                  <a:srgbClr val="000099"/>
                </a:solidFill>
                <a:latin typeface="黑体" panose="02010609060101010101" pitchFamily="2" charset="-122"/>
                <a:ea typeface="黑体" panose="02010609060101010101" pitchFamily="2" charset="-122"/>
              </a:rPr>
              <a:t>、腐蚀的限制</a:t>
            </a:r>
            <a:endParaRPr lang="zh-CN" altLang="en-US" sz="3600" b="1" dirty="0">
              <a:solidFill>
                <a:srgbClr val="000099"/>
              </a:solidFill>
              <a:latin typeface="黑体" panose="02010609060101010101" pitchFamily="2" charset="-122"/>
              <a:ea typeface="黑体" panose="02010609060101010101" pitchFamily="2" charset="-122"/>
            </a:endParaRPr>
          </a:p>
        </p:txBody>
      </p:sp>
      <p:sp>
        <p:nvSpPr>
          <p:cNvPr id="34820" name="Text Box 4"/>
          <p:cNvSpPr txBox="1"/>
          <p:nvPr/>
        </p:nvSpPr>
        <p:spPr>
          <a:xfrm>
            <a:off x="457200" y="1228725"/>
            <a:ext cx="8305800" cy="4576763"/>
          </a:xfrm>
          <a:prstGeom prst="rect">
            <a:avLst/>
          </a:prstGeom>
          <a:noFill/>
          <a:ln w="9525">
            <a:noFill/>
          </a:ln>
        </p:spPr>
        <p:txBody>
          <a:bodyPr>
            <a:spAutoFit/>
          </a:bodyPr>
          <a:p>
            <a:pPr algn="just" eaLnBrk="1" hangingPunct="1">
              <a:lnSpc>
                <a:spcPct val="120000"/>
              </a:lnSpc>
              <a:buClr>
                <a:srgbClr val="FF0000"/>
              </a:buClr>
              <a:buSzPct val="110000"/>
              <a:buFont typeface="Wingdings" panose="05000000000000000000" pitchFamily="2" charset="2"/>
              <a:buChar char="Ø"/>
            </a:pPr>
            <a:r>
              <a:rPr lang="en-US" altLang="zh-CN" sz="2600">
                <a:latin typeface="Times New Roman" panose="02020603050405020304" pitchFamily="18" charset="0"/>
                <a:ea typeface="楷体_GB2312" pitchFamily="49" charset="-122"/>
              </a:rPr>
              <a:t> </a:t>
            </a:r>
            <a:r>
              <a:rPr lang="zh-CN" altLang="en-US" sz="2600" b="1" dirty="0">
                <a:latin typeface="Times New Roman" panose="02020603050405020304" pitchFamily="18" charset="0"/>
                <a:ea typeface="楷体_GB2312" pitchFamily="49" charset="-122"/>
              </a:rPr>
              <a:t>蒸汽发生器是压水堆核电厂的主要设备，也是核电厂运行中发生故障最多的设备之一。大多数故障是由于各种腐蚀（晶间腐蚀、晶间应力腐蚀、微振磨损、凹陷和耗蚀）使</a:t>
            </a:r>
            <a:r>
              <a:rPr lang="zh-CN" altLang="en-US" sz="2600" b="1" u="sng" dirty="0">
                <a:solidFill>
                  <a:srgbClr val="FF0000"/>
                </a:solidFill>
                <a:latin typeface="Times New Roman" panose="02020603050405020304" pitchFamily="18" charset="0"/>
                <a:ea typeface="楷体_GB2312" pitchFamily="49" charset="-122"/>
              </a:rPr>
              <a:t>“</a:t>
            </a:r>
            <a:r>
              <a:rPr lang="en-US" altLang="zh-CN" sz="2600" b="1" u="sng">
                <a:solidFill>
                  <a:srgbClr val="FF0000"/>
                </a:solidFill>
                <a:latin typeface="Times New Roman" panose="02020603050405020304" pitchFamily="18" charset="0"/>
                <a:ea typeface="楷体_GB2312" pitchFamily="49" charset="-122"/>
              </a:rPr>
              <a:t>U”</a:t>
            </a:r>
            <a:r>
              <a:rPr lang="zh-CN" altLang="en-US" sz="2600" b="1" u="sng" dirty="0">
                <a:solidFill>
                  <a:srgbClr val="FF0000"/>
                </a:solidFill>
                <a:latin typeface="Times New Roman" panose="02020603050405020304" pitchFamily="18" charset="0"/>
                <a:ea typeface="楷体_GB2312" pitchFamily="49" charset="-122"/>
              </a:rPr>
              <a:t>型管</a:t>
            </a:r>
            <a:r>
              <a:rPr lang="zh-CN" altLang="en-US" sz="2600" b="1" dirty="0">
                <a:latin typeface="Times New Roman" panose="02020603050405020304" pitchFamily="18" charset="0"/>
                <a:ea typeface="楷体_GB2312" pitchFamily="49" charset="-122"/>
              </a:rPr>
              <a:t>或</a:t>
            </a:r>
            <a:r>
              <a:rPr lang="zh-CN" altLang="en-US" sz="2600" b="1" u="sng" dirty="0">
                <a:solidFill>
                  <a:srgbClr val="FF0000"/>
                </a:solidFill>
                <a:latin typeface="Times New Roman" panose="02020603050405020304" pitchFamily="18" charset="0"/>
                <a:ea typeface="楷体_GB2312" pitchFamily="49" charset="-122"/>
              </a:rPr>
              <a:t>管子与管板接头处</a:t>
            </a:r>
            <a:r>
              <a:rPr lang="zh-CN" altLang="en-US" sz="2600" b="1" dirty="0">
                <a:latin typeface="Times New Roman" panose="02020603050405020304" pitchFamily="18" charset="0"/>
                <a:ea typeface="楷体_GB2312" pitchFamily="49" charset="-122"/>
              </a:rPr>
              <a:t>发生泄漏。</a:t>
            </a:r>
            <a:endParaRPr lang="zh-CN" altLang="en-US" sz="2600" b="1" dirty="0">
              <a:latin typeface="Times New Roman" panose="02020603050405020304" pitchFamily="18" charset="0"/>
              <a:ea typeface="楷体_GB2312" pitchFamily="49" charset="-122"/>
            </a:endParaRPr>
          </a:p>
          <a:p>
            <a:pPr eaLnBrk="1" hangingPunct="1">
              <a:lnSpc>
                <a:spcPct val="120000"/>
              </a:lnSpc>
              <a:spcBef>
                <a:spcPct val="50000"/>
              </a:spcBef>
              <a:buClr>
                <a:srgbClr val="FF0000"/>
              </a:buClr>
              <a:buSzPct val="110000"/>
              <a:buFont typeface="Wingdings" panose="05000000000000000000" pitchFamily="2" charset="2"/>
              <a:buChar char="Ø"/>
            </a:pPr>
            <a:r>
              <a:rPr lang="zh-CN" altLang="en-US" sz="2600" b="1" dirty="0">
                <a:latin typeface="Times New Roman" panose="02020603050405020304" pitchFamily="18" charset="0"/>
                <a:ea typeface="楷体_GB2312" pitchFamily="49" charset="-122"/>
              </a:rPr>
              <a:t> 随着给水进入二次侧的非挥发性杂质和腐蚀产物会</a:t>
            </a:r>
            <a:r>
              <a:rPr lang="zh-CN" altLang="en-US" sz="2600" b="1" dirty="0">
                <a:solidFill>
                  <a:srgbClr val="000099"/>
                </a:solidFill>
                <a:latin typeface="Times New Roman" panose="02020603050405020304" pitchFamily="18" charset="0"/>
                <a:ea typeface="楷体_GB2312" pitchFamily="49" charset="-122"/>
              </a:rPr>
              <a:t>在平管板上沉积成泥渣堆</a:t>
            </a:r>
            <a:r>
              <a:rPr lang="zh-CN" altLang="en-US" sz="2600" b="1" dirty="0">
                <a:latin typeface="Times New Roman" panose="02020603050405020304" pitchFamily="18" charset="0"/>
                <a:ea typeface="楷体_GB2312" pitchFamily="49" charset="-122"/>
              </a:rPr>
              <a:t>，也会积聚在支撑板与管子间的</a:t>
            </a:r>
            <a:r>
              <a:rPr lang="zh-CN" altLang="en-US" sz="2600" b="1" dirty="0">
                <a:solidFill>
                  <a:srgbClr val="000099"/>
                </a:solidFill>
                <a:latin typeface="Times New Roman" panose="02020603050405020304" pitchFamily="18" charset="0"/>
                <a:ea typeface="楷体_GB2312" pitchFamily="49" charset="-122"/>
              </a:rPr>
              <a:t>缝隙里</a:t>
            </a:r>
            <a:r>
              <a:rPr lang="zh-CN" altLang="en-US" sz="2600" b="1" dirty="0">
                <a:latin typeface="Times New Roman" panose="02020603050405020304" pitchFamily="18" charset="0"/>
                <a:ea typeface="楷体_GB2312" pitchFamily="49" charset="-122"/>
              </a:rPr>
              <a:t>和沉积在</a:t>
            </a:r>
            <a:r>
              <a:rPr lang="zh-CN" altLang="en-US" sz="2600" b="1" dirty="0">
                <a:solidFill>
                  <a:srgbClr val="000099"/>
                </a:solidFill>
                <a:latin typeface="Times New Roman" panose="02020603050405020304" pitchFamily="18" charset="0"/>
                <a:ea typeface="楷体_GB2312" pitchFamily="49" charset="-122"/>
              </a:rPr>
              <a:t>传热管外壁</a:t>
            </a:r>
            <a:r>
              <a:rPr lang="zh-CN" altLang="en-US" sz="2600" b="1" dirty="0">
                <a:latin typeface="Times New Roman" panose="02020603050405020304" pitchFamily="18" charset="0"/>
                <a:ea typeface="楷体_GB2312" pitchFamily="49" charset="-122"/>
              </a:rPr>
              <a:t>。这些沉积物中有许多是化学性质活泼的杂质和氧化物</a:t>
            </a:r>
            <a:r>
              <a:rPr lang="en-US" altLang="zh-CN" sz="2600" b="1">
                <a:latin typeface="Times New Roman" panose="02020603050405020304" pitchFamily="18" charset="0"/>
                <a:ea typeface="楷体_GB2312" pitchFamily="49" charset="-122"/>
              </a:rPr>
              <a:t>, </a:t>
            </a:r>
            <a:r>
              <a:rPr lang="zh-CN" altLang="en-US" sz="2600" b="1" dirty="0">
                <a:latin typeface="Times New Roman" panose="02020603050405020304" pitchFamily="18" charset="0"/>
                <a:ea typeface="楷体_GB2312" pitchFamily="49" charset="-122"/>
              </a:rPr>
              <a:t>为传热管的腐蚀提供了环境条件。</a:t>
            </a:r>
            <a:endParaRPr lang="zh-CN" altLang="en-US" sz="2600" b="1"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0">
                                            <p:txEl>
                                              <p:charRg st="0" end="96"/>
                                            </p:txEl>
                                          </p:spTgt>
                                        </p:tgtEl>
                                        <p:attrNameLst>
                                          <p:attrName>style.visibility</p:attrName>
                                        </p:attrNameLst>
                                      </p:cBhvr>
                                      <p:to>
                                        <p:strVal val="visible"/>
                                      </p:to>
                                    </p:set>
                                    <p:animEffect transition="in" filter="wipe(up)">
                                      <p:cBhvr>
                                        <p:cTn id="7" dur="500"/>
                                        <p:tgtEl>
                                          <p:spTgt spid="34820">
                                            <p:txEl>
                                              <p:charRg st="0" end="9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820">
                                            <p:txEl>
                                              <p:charRg st="96" end="198"/>
                                            </p:txEl>
                                          </p:spTgt>
                                        </p:tgtEl>
                                        <p:attrNameLst>
                                          <p:attrName>style.visibility</p:attrName>
                                        </p:attrNameLst>
                                      </p:cBhvr>
                                      <p:to>
                                        <p:strVal val="visible"/>
                                      </p:to>
                                    </p:set>
                                    <p:animEffect transition="in" filter="wipe(up)">
                                      <p:cBhvr>
                                        <p:cTn id="12" dur="500"/>
                                        <p:tgtEl>
                                          <p:spTgt spid="34820">
                                            <p:txEl>
                                              <p:charRg st="96" end="1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Text Box 3"/>
          <p:cNvSpPr txBox="1"/>
          <p:nvPr/>
        </p:nvSpPr>
        <p:spPr>
          <a:xfrm>
            <a:off x="304800" y="1219200"/>
            <a:ext cx="8534400" cy="1274763"/>
          </a:xfrm>
          <a:prstGeom prst="rect">
            <a:avLst/>
          </a:prstGeom>
          <a:noFill/>
          <a:ln w="9525">
            <a:noFill/>
          </a:ln>
        </p:spPr>
        <p:txBody>
          <a:bodyPr>
            <a:spAutoFit/>
          </a:bodyPr>
          <a:p>
            <a:pPr eaLnBrk="1" hangingPunct="1">
              <a:lnSpc>
                <a:spcPct val="80000"/>
              </a:lnSpc>
              <a:spcBef>
                <a:spcPct val="50000"/>
              </a:spcBef>
              <a:buClr>
                <a:srgbClr val="FF0000"/>
              </a:buClr>
              <a:buSzPct val="110000"/>
            </a:pPr>
            <a:r>
              <a:rPr lang="zh-CN" altLang="en-US" sz="2400" b="1" dirty="0">
                <a:latin typeface="Times New Roman" panose="02020603050405020304" pitchFamily="18" charset="0"/>
                <a:ea typeface="楷体_GB2312" pitchFamily="49" charset="-122"/>
              </a:rPr>
              <a:t>在运行时，要保持二回路</a:t>
            </a:r>
            <a:r>
              <a:rPr lang="zh-CN" altLang="en-US" sz="2400" b="1" dirty="0">
                <a:solidFill>
                  <a:srgbClr val="FF0000"/>
                </a:solidFill>
                <a:latin typeface="Times New Roman" panose="02020603050405020304" pitchFamily="18" charset="0"/>
                <a:ea typeface="楷体_GB2312" pitchFamily="49" charset="-122"/>
              </a:rPr>
              <a:t>水质成碱性</a:t>
            </a:r>
            <a:r>
              <a:rPr lang="en-US" altLang="zh-CN" sz="2400" b="1">
                <a:solidFill>
                  <a:srgbClr val="FF0000"/>
                </a:solidFill>
                <a:latin typeface="Times New Roman" panose="02020603050405020304" pitchFamily="18" charset="0"/>
                <a:ea typeface="楷体_GB2312" pitchFamily="49" charset="-122"/>
              </a:rPr>
              <a:t>(pH&gt;10</a:t>
            </a:r>
            <a:r>
              <a:rPr lang="en-US" altLang="zh-CN" sz="2400" b="1">
                <a:latin typeface="Times New Roman" panose="02020603050405020304" pitchFamily="18" charset="0"/>
                <a:ea typeface="楷体_GB2312" pitchFamily="49" charset="-122"/>
              </a:rPr>
              <a:t>) </a:t>
            </a:r>
            <a:r>
              <a:rPr lang="zh-CN" altLang="en-US" sz="2400" b="1" dirty="0">
                <a:latin typeface="Times New Roman" panose="02020603050405020304" pitchFamily="18" charset="0"/>
                <a:ea typeface="楷体_GB2312" pitchFamily="49" charset="-122"/>
              </a:rPr>
              <a:t>和</a:t>
            </a:r>
            <a:r>
              <a:rPr lang="zh-CN" altLang="en-US" sz="2400" b="1" dirty="0">
                <a:solidFill>
                  <a:srgbClr val="FF0000"/>
                </a:solidFill>
                <a:latin typeface="Times New Roman" panose="02020603050405020304" pitchFamily="18" charset="0"/>
                <a:ea typeface="楷体_GB2312" pitchFamily="49" charset="-122"/>
              </a:rPr>
              <a:t>减少水中的含氧量</a:t>
            </a:r>
            <a:r>
              <a:rPr lang="zh-CN" altLang="en-US" sz="2400" b="1" dirty="0">
                <a:latin typeface="Times New Roman" panose="02020603050405020304" pitchFamily="18" charset="0"/>
                <a:ea typeface="楷体_GB2312" pitchFamily="49" charset="-122"/>
              </a:rPr>
              <a:t>以减缓腐蚀速率；</a:t>
            </a:r>
            <a:r>
              <a:rPr lang="zh-CN" altLang="en-US" sz="2400" b="1" dirty="0">
                <a:solidFill>
                  <a:srgbClr val="000000"/>
                </a:solidFill>
                <a:latin typeface="Times New Roman" panose="02020603050405020304" pitchFamily="18" charset="0"/>
                <a:ea typeface="楷体_GB2312" pitchFamily="49" charset="-122"/>
              </a:rPr>
              <a:t>减少</a:t>
            </a:r>
            <a:r>
              <a:rPr lang="zh-CN" altLang="en-US" sz="2400" b="1" dirty="0">
                <a:solidFill>
                  <a:srgbClr val="FF0000"/>
                </a:solidFill>
                <a:latin typeface="Times New Roman" panose="02020603050405020304" pitchFamily="18" charset="0"/>
                <a:ea typeface="楷体_GB2312" pitchFamily="49" charset="-122"/>
              </a:rPr>
              <a:t>给水的含盐量</a:t>
            </a:r>
            <a:r>
              <a:rPr lang="zh-CN" altLang="en-US" sz="2400" b="1" dirty="0">
                <a:latin typeface="Times New Roman" panose="02020603050405020304" pitchFamily="18" charset="0"/>
                <a:ea typeface="楷体_GB2312" pitchFamily="49" charset="-122"/>
              </a:rPr>
              <a:t>以降低管壁积垢，提高传热效果（故现代大型核电站采用挥发性水处理，以减少给水中含盐量）。</a:t>
            </a:r>
            <a:endParaRPr lang="zh-CN" altLang="en-US" sz="2400" b="1" dirty="0">
              <a:latin typeface="Times New Roman" panose="02020603050405020304" pitchFamily="18" charset="0"/>
              <a:ea typeface="楷体_GB2312" pitchFamily="49" charset="-122"/>
            </a:endParaRPr>
          </a:p>
        </p:txBody>
      </p:sp>
      <p:graphicFrame>
        <p:nvGraphicFramePr>
          <p:cNvPr id="298004" name="Group 20"/>
          <p:cNvGraphicFramePr>
            <a:graphicFrameLocks noGrp="1"/>
          </p:cNvGraphicFramePr>
          <p:nvPr/>
        </p:nvGraphicFramePr>
        <p:xfrm>
          <a:off x="685800" y="2590800"/>
          <a:ext cx="7543800" cy="3605213"/>
        </p:xfrm>
        <a:graphic>
          <a:graphicData uri="http://schemas.openxmlformats.org/drawingml/2006/table">
            <a:tbl>
              <a:tblPr/>
              <a:tblGrid>
                <a:gridCol w="4005263"/>
                <a:gridCol w="3538537"/>
              </a:tblGrid>
              <a:tr h="344488">
                <a:tc>
                  <a:txBody>
                    <a:bodyPr/>
                    <a:lstStyle/>
                    <a:p>
                      <a:pPr marL="0" marR="0" lvl="0" indent="0" algn="l" defTabSz="914400" rtl="0" eaLnBrk="1" fontAlgn="base" latinLnBrk="0" hangingPunct="1">
                        <a:lnSpc>
                          <a:spcPct val="130000"/>
                        </a:lnSpc>
                        <a:spcBef>
                          <a:spcPct val="0"/>
                        </a:spcBef>
                        <a:spcAft>
                          <a:spcPct val="0"/>
                        </a:spcAft>
                        <a:buClrTx/>
                        <a:buSzTx/>
                        <a:buFontTx/>
                        <a:buNone/>
                      </a:pPr>
                      <a:r>
                        <a:rPr kumimoji="0" lang="zh-CN" altLang="en-US" sz="1400" b="0" i="0" u="none" strike="noStrike" cap="none" normalizeH="0" baseline="0" smtClean="0">
                          <a:ln>
                            <a:noFill/>
                          </a:ln>
                          <a:solidFill>
                            <a:srgbClr val="FFFFFF"/>
                          </a:solidFill>
                          <a:effectLst/>
                          <a:latin typeface="Times New Roman" panose="02020603050405020304" pitchFamily="18" charset="0"/>
                          <a:ea typeface="仿宋_GB2312" pitchFamily="49" charset="-122"/>
                        </a:rPr>
                        <a:t>一回路水质</a:t>
                      </a:r>
                      <a:endParaRPr kumimoji="0" lang="zh-CN" altLang="en-US" sz="1400" b="0" i="0" u="none" strike="noStrike" cap="none" normalizeH="0" baseline="0" smtClean="0">
                        <a:ln>
                          <a:noFill/>
                        </a:ln>
                        <a:solidFill>
                          <a:srgbClr val="FFFFFF"/>
                        </a:solidFill>
                        <a:effectLst/>
                        <a:latin typeface="Times New Roman" panose="02020603050405020304" pitchFamily="18" charset="0"/>
                        <a:ea typeface="仿宋_GB2312"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21D6E0"/>
                        </a:gs>
                        <a:gs pos="25000">
                          <a:srgbClr val="21D6E0"/>
                        </a:gs>
                        <a:gs pos="75000">
                          <a:srgbClr val="0087E6"/>
                        </a:gs>
                        <a:gs pos="100000">
                          <a:srgbClr val="000000"/>
                        </a:gs>
                      </a:gsLst>
                      <a:path path="rect">
                        <a:fillToRect l="100000" t="100000"/>
                      </a:path>
                    </a:gradFill>
                  </a:tcPr>
                </a:tc>
                <a:tc>
                  <a:txBody>
                    <a:bodyPr/>
                    <a:lstStyle/>
                    <a:p>
                      <a:pPr marL="0" marR="0" lvl="0" indent="0" algn="l" defTabSz="914400" rtl="0" eaLnBrk="1" fontAlgn="base" latinLnBrk="0" hangingPunct="1">
                        <a:lnSpc>
                          <a:spcPct val="130000"/>
                        </a:lnSpc>
                        <a:spcBef>
                          <a:spcPct val="0"/>
                        </a:spcBef>
                        <a:spcAft>
                          <a:spcPct val="0"/>
                        </a:spcAft>
                        <a:buClrTx/>
                        <a:buSzTx/>
                        <a:buFontTx/>
                        <a:buNone/>
                      </a:pPr>
                      <a:r>
                        <a:rPr kumimoji="0" lang="zh-CN" altLang="en-US" sz="1400" b="0" i="0" u="none" strike="noStrike" cap="none" normalizeH="0" baseline="0" smtClean="0">
                          <a:ln>
                            <a:noFill/>
                          </a:ln>
                          <a:solidFill>
                            <a:srgbClr val="FFFFFF"/>
                          </a:solidFill>
                          <a:effectLst/>
                          <a:latin typeface="Times New Roman" panose="02020603050405020304" pitchFamily="18" charset="0"/>
                          <a:ea typeface="仿宋_GB2312" pitchFamily="49" charset="-122"/>
                        </a:rPr>
                        <a:t>蒸汽发生器二次侧水质</a:t>
                      </a:r>
                      <a:endParaRPr kumimoji="0" lang="zh-CN" altLang="en-US" sz="1400" b="0" i="0" u="none" strike="noStrike" cap="none" normalizeH="0" baseline="0" smtClean="0">
                        <a:ln>
                          <a:noFill/>
                        </a:ln>
                        <a:solidFill>
                          <a:srgbClr val="FFFFFF"/>
                        </a:solidFill>
                        <a:effectLst/>
                        <a:latin typeface="Times New Roman" panose="02020603050405020304" pitchFamily="18" charset="0"/>
                        <a:ea typeface="仿宋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21D6E0"/>
                        </a:gs>
                        <a:gs pos="25000">
                          <a:srgbClr val="21D6E0"/>
                        </a:gs>
                        <a:gs pos="75000">
                          <a:srgbClr val="0087E6"/>
                        </a:gs>
                        <a:gs pos="100000">
                          <a:srgbClr val="000000"/>
                        </a:gs>
                      </a:gsLst>
                      <a:path path="rect">
                        <a:fillToRect l="100000" t="100000"/>
                      </a:path>
                    </a:gradFill>
                  </a:tcPr>
                </a:tc>
              </a:tr>
              <a:tr h="3236913">
                <a:tc>
                  <a:txBody>
                    <a:bodyPr/>
                    <a:lstStyle/>
                    <a:p>
                      <a:pPr marL="0" marR="0" lvl="0" indent="0" algn="l" defTabSz="914400" rtl="0" eaLnBrk="1" fontAlgn="base" latinLnBrk="0" hangingPunct="1">
                        <a:lnSpc>
                          <a:spcPct val="2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溶解氧</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(O</a:t>
                      </a:r>
                      <a:r>
                        <a:rPr kumimoji="0" lang="en-US" altLang="zh-CN" sz="1600" b="1" i="0" u="none" strike="noStrike" cap="none" normalizeH="0" baseline="-25000" smtClean="0">
                          <a:ln>
                            <a:noFill/>
                          </a:ln>
                          <a:solidFill>
                            <a:srgbClr val="000000"/>
                          </a:solidFill>
                          <a:effectLst/>
                          <a:latin typeface="Times New Roman" panose="02020603050405020304" pitchFamily="18" charset="0"/>
                          <a:ea typeface="仿宋_GB2312" pitchFamily="49" charset="-122"/>
                        </a:rPr>
                        <a:t>2</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)&lt;0.1</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毫克</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升</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2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氯离子</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(Cl</a:t>
                      </a:r>
                      <a:r>
                        <a:rPr kumimoji="0" lang="en-US" altLang="zh-CN" sz="1600" b="1" i="0" u="none" strike="noStrike" cap="none" normalizeH="0" baseline="44000" smtClean="0">
                          <a:ln>
                            <a:noFill/>
                          </a:ln>
                          <a:solidFill>
                            <a:srgbClr val="000000"/>
                          </a:solidFill>
                          <a:effectLst/>
                          <a:latin typeface="Times New Roman" panose="02020603050405020304" pitchFamily="18" charset="0"/>
                          <a:ea typeface="仿宋_GB2312" pitchFamily="49" charset="-122"/>
                        </a:rPr>
                        <a:t>-</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 &lt;0.1</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毫克</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升</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2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氟离子</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(F</a:t>
                      </a:r>
                      <a:r>
                        <a:rPr kumimoji="0" lang="en-US" altLang="zh-CN" sz="1600" b="1" i="0" u="none" strike="noStrike" cap="none" normalizeH="0" baseline="44000" smtClean="0">
                          <a:ln>
                            <a:noFill/>
                          </a:ln>
                          <a:solidFill>
                            <a:srgbClr val="000000"/>
                          </a:solidFill>
                          <a:effectLst/>
                          <a:latin typeface="Times New Roman" panose="02020603050405020304" pitchFamily="18" charset="0"/>
                          <a:ea typeface="仿宋_GB2312" pitchFamily="49" charset="-122"/>
                        </a:rPr>
                        <a:t>-</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 &lt;0.1</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毫克</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升</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2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硼含量 </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0 — 2400</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毫克</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升</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2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pH</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值</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(25℃) 5.4 — 10.5</a:t>
                      </a:r>
                      <a:endPar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2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氢氧化锂</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(LiOH) 3×10</a:t>
                      </a:r>
                      <a:r>
                        <a:rPr kumimoji="0" lang="en-US" altLang="zh-CN" sz="1600" b="1" i="0" u="none" strike="noStrike" cap="none" normalizeH="0" baseline="44000" smtClean="0">
                          <a:ln>
                            <a:noFill/>
                          </a:ln>
                          <a:solidFill>
                            <a:srgbClr val="000000"/>
                          </a:solidFill>
                          <a:effectLst/>
                          <a:latin typeface="Times New Roman" panose="02020603050405020304" pitchFamily="18" charset="0"/>
                          <a:ea typeface="仿宋_GB2312" pitchFamily="49" charset="-122"/>
                        </a:rPr>
                        <a:t>-4</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克分子</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升水</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2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溶解氧</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(O</a:t>
                      </a:r>
                      <a:r>
                        <a:rPr kumimoji="0" lang="en-US" altLang="zh-CN" sz="1600" b="1" i="0" u="none" strike="noStrike" cap="none" normalizeH="0" baseline="-25000" smtClean="0">
                          <a:ln>
                            <a:noFill/>
                          </a:ln>
                          <a:solidFill>
                            <a:srgbClr val="000000"/>
                          </a:solidFill>
                          <a:effectLst/>
                          <a:latin typeface="Times New Roman" panose="02020603050405020304" pitchFamily="18" charset="0"/>
                          <a:ea typeface="仿宋_GB2312" pitchFamily="49" charset="-122"/>
                        </a:rPr>
                        <a:t>2</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)≤0.005</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毫克</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升</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2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氯离子</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(Cl</a:t>
                      </a:r>
                      <a:r>
                        <a:rPr kumimoji="0" lang="en-US" altLang="zh-CN" sz="1600" b="1" i="0" u="none" strike="noStrike" cap="none" normalizeH="0" baseline="44000" smtClean="0">
                          <a:ln>
                            <a:noFill/>
                          </a:ln>
                          <a:solidFill>
                            <a:srgbClr val="000000"/>
                          </a:solidFill>
                          <a:effectLst/>
                          <a:latin typeface="Times New Roman" panose="02020603050405020304" pitchFamily="18" charset="0"/>
                          <a:ea typeface="仿宋_GB2312" pitchFamily="49" charset="-122"/>
                        </a:rPr>
                        <a:t>-</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 ≤0.5</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毫克</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升</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2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总固体物质含量</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&lt;100</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毫克</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升</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2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pH</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值</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(25℃) 10.5 — 11.5</a:t>
                      </a:r>
                      <a:endPar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2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硫酸盐 </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100 — 200</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毫克</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升</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p>
                      <a:pPr marL="0" marR="0" lvl="0" indent="0" algn="l" defTabSz="914400" rtl="0" eaLnBrk="1" fontAlgn="base" latinLnBrk="0" hangingPunct="1">
                        <a:lnSpc>
                          <a:spcPct val="2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硫酸盐 </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50 — 300</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毫克</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仿宋_GB2312" pitchFamily="49" charset="-122"/>
                        </a:rPr>
                        <a:t>升</a:t>
                      </a:r>
                      <a:endParaRPr kumimoji="0" lang="zh-CN" altLang="en-US" sz="1400" b="1" i="0" u="none" strike="noStrike" cap="none" normalizeH="0" baseline="0" smtClean="0">
                        <a:ln>
                          <a:noFill/>
                        </a:ln>
                        <a:solidFill>
                          <a:srgbClr val="000000"/>
                        </a:solidFill>
                        <a:effectLst/>
                        <a:latin typeface="Times New Roman" panose="02020603050405020304" pitchFamily="18" charset="0"/>
                        <a:ea typeface="仿宋_GB2312" pitchFamily="49"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
        <p:nvSpPr>
          <p:cNvPr id="54286" name="Text Box 14"/>
          <p:cNvSpPr txBox="1"/>
          <p:nvPr/>
        </p:nvSpPr>
        <p:spPr>
          <a:xfrm>
            <a:off x="457200" y="304800"/>
            <a:ext cx="1662113" cy="536575"/>
          </a:xfrm>
          <a:prstGeom prst="rect">
            <a:avLst/>
          </a:prstGeom>
          <a:solidFill>
            <a:srgbClr val="FFCC99"/>
          </a:solidFill>
          <a:ln w="9525" cap="flat" cmpd="sng">
            <a:solidFill>
              <a:schemeClr val="tx1"/>
            </a:solidFill>
            <a:prstDash val="solid"/>
            <a:miter/>
            <a:headEnd type="none" w="med" len="med"/>
            <a:tailEnd type="none" w="med" len="med"/>
          </a:ln>
        </p:spPr>
        <p:txBody>
          <a:bodyPr wrap="none">
            <a:spAutoFit/>
          </a:bodyPr>
          <a:p>
            <a:pPr marL="669925" indent="-325120"/>
            <a:r>
              <a:rPr lang="zh-CN" altLang="en-US" b="1" dirty="0">
                <a:solidFill>
                  <a:schemeClr val="tx2"/>
                </a:solidFill>
                <a:latin typeface="Times New Roman" panose="02020603050405020304" pitchFamily="18" charset="0"/>
              </a:rPr>
              <a:t>水质控制</a:t>
            </a:r>
            <a:endParaRPr lang="zh-CN" altLang="en-US" b="1" dirty="0">
              <a:solidFill>
                <a:schemeClr val="tx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slide(fromBottom)">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Text Box 3"/>
          <p:cNvSpPr txBox="1"/>
          <p:nvPr/>
        </p:nvSpPr>
        <p:spPr>
          <a:xfrm>
            <a:off x="762000" y="1371600"/>
            <a:ext cx="7772400" cy="4300538"/>
          </a:xfrm>
          <a:prstGeom prst="rect">
            <a:avLst/>
          </a:prstGeom>
          <a:noFill/>
          <a:ln w="9525">
            <a:noFill/>
          </a:ln>
        </p:spPr>
        <p:txBody>
          <a:bodyPr>
            <a:spAutoFit/>
          </a:bodyPr>
          <a:p>
            <a:pPr eaLnBrk="1" hangingPunct="1">
              <a:lnSpc>
                <a:spcPct val="110000"/>
              </a:lnSpc>
              <a:spcBef>
                <a:spcPct val="35000"/>
              </a:spcBef>
              <a:buClr>
                <a:srgbClr val="FF0000"/>
              </a:buClr>
              <a:buSzPct val="110000"/>
              <a:buFont typeface="Wingdings" panose="05000000000000000000" pitchFamily="2" charset="2"/>
              <a:buChar char="Ø"/>
            </a:pPr>
            <a:r>
              <a:rPr lang="en-US" altLang="zh-CN" sz="2600" b="1">
                <a:solidFill>
                  <a:srgbClr val="000000"/>
                </a:solidFill>
                <a:latin typeface="Times New Roman" panose="02020603050405020304" pitchFamily="18" charset="0"/>
                <a:ea typeface="楷体_GB2312" pitchFamily="49" charset="-122"/>
              </a:rPr>
              <a:t>1993</a:t>
            </a:r>
            <a:r>
              <a:rPr lang="zh-CN" altLang="en-US" sz="2600" b="1" dirty="0">
                <a:solidFill>
                  <a:srgbClr val="000000"/>
                </a:solidFill>
                <a:latin typeface="Times New Roman" panose="02020603050405020304" pitchFamily="18" charset="0"/>
                <a:ea typeface="楷体_GB2312" pitchFamily="49" charset="-122"/>
              </a:rPr>
              <a:t>年</a:t>
            </a:r>
            <a:r>
              <a:rPr lang="en-US" altLang="zh-CN" sz="2600" b="1">
                <a:solidFill>
                  <a:srgbClr val="000000"/>
                </a:solidFill>
                <a:latin typeface="Times New Roman" panose="02020603050405020304" pitchFamily="18" charset="0"/>
                <a:ea typeface="楷体_GB2312" pitchFamily="49" charset="-122"/>
              </a:rPr>
              <a:t>1</a:t>
            </a:r>
            <a:r>
              <a:rPr lang="zh-CN" altLang="en-US" sz="2600" b="1" dirty="0">
                <a:solidFill>
                  <a:srgbClr val="000000"/>
                </a:solidFill>
                <a:latin typeface="Times New Roman" panose="02020603050405020304" pitchFamily="18" charset="0"/>
                <a:ea typeface="楷体_GB2312" pitchFamily="49" charset="-122"/>
              </a:rPr>
              <a:t>月，美国</a:t>
            </a:r>
            <a:r>
              <a:rPr lang="zh-CN" altLang="en-US" sz="2600" b="1" dirty="0">
                <a:latin typeface="Times New Roman" panose="02020603050405020304" pitchFamily="18" charset="0"/>
                <a:ea typeface="楷体_GB2312" pitchFamily="49" charset="-122"/>
              </a:rPr>
              <a:t>特洛伊</a:t>
            </a:r>
            <a:r>
              <a:rPr lang="en-US" altLang="zh-CN" sz="2600" b="1">
                <a:latin typeface="Times New Roman" panose="02020603050405020304" pitchFamily="18" charset="0"/>
                <a:ea typeface="楷体_GB2312" pitchFamily="49" charset="-122"/>
              </a:rPr>
              <a:t>(Trojan)</a:t>
            </a:r>
            <a:r>
              <a:rPr lang="zh-CN" altLang="en-US" sz="2600" b="1" dirty="0">
                <a:solidFill>
                  <a:srgbClr val="000000"/>
                </a:solidFill>
                <a:latin typeface="Times New Roman" panose="02020603050405020304" pitchFamily="18" charset="0"/>
                <a:ea typeface="楷体_GB2312" pitchFamily="49" charset="-122"/>
              </a:rPr>
              <a:t>成为第一个因蒸汽发生器事故而永久性停堆的机组。</a:t>
            </a:r>
            <a:r>
              <a:rPr lang="en-US" altLang="zh-CN" sz="2600" b="1">
                <a:solidFill>
                  <a:srgbClr val="000000"/>
                </a:solidFill>
                <a:latin typeface="Times New Roman" panose="02020603050405020304" pitchFamily="18" charset="0"/>
                <a:ea typeface="楷体_GB2312" pitchFamily="49" charset="-122"/>
              </a:rPr>
              <a:t>1993</a:t>
            </a:r>
            <a:r>
              <a:rPr lang="zh-CN" altLang="en-US" sz="2600" b="1" dirty="0">
                <a:solidFill>
                  <a:srgbClr val="000000"/>
                </a:solidFill>
                <a:latin typeface="Times New Roman" panose="02020603050405020304" pitchFamily="18" charset="0"/>
                <a:ea typeface="楷体_GB2312" pitchFamily="49" charset="-122"/>
              </a:rPr>
              <a:t>年</a:t>
            </a:r>
            <a:r>
              <a:rPr lang="en-US" altLang="zh-CN" sz="2600" b="1">
                <a:solidFill>
                  <a:srgbClr val="000000"/>
                </a:solidFill>
                <a:latin typeface="Times New Roman" panose="02020603050405020304" pitchFamily="18" charset="0"/>
                <a:ea typeface="楷体_GB2312" pitchFamily="49" charset="-122"/>
              </a:rPr>
              <a:t>1</a:t>
            </a:r>
            <a:r>
              <a:rPr lang="zh-CN" altLang="en-US" sz="2600" b="1" dirty="0">
                <a:solidFill>
                  <a:srgbClr val="000000"/>
                </a:solidFill>
                <a:latin typeface="Times New Roman" panose="02020603050405020304" pitchFamily="18" charset="0"/>
                <a:ea typeface="楷体_GB2312" pitchFamily="49" charset="-122"/>
              </a:rPr>
              <a:t>月</a:t>
            </a:r>
            <a:r>
              <a:rPr lang="en-US" altLang="zh-CN" sz="2600" b="1">
                <a:solidFill>
                  <a:srgbClr val="000000"/>
                </a:solidFill>
                <a:latin typeface="Times New Roman" panose="02020603050405020304" pitchFamily="18" charset="0"/>
                <a:ea typeface="楷体_GB2312" pitchFamily="49" charset="-122"/>
              </a:rPr>
              <a:t>25</a:t>
            </a:r>
            <a:r>
              <a:rPr lang="zh-CN" altLang="en-US" sz="2600" b="1" dirty="0">
                <a:solidFill>
                  <a:srgbClr val="000000"/>
                </a:solidFill>
                <a:latin typeface="Times New Roman" panose="02020603050405020304" pitchFamily="18" charset="0"/>
                <a:ea typeface="楷体_GB2312" pitchFamily="49" charset="-122"/>
              </a:rPr>
              <a:t>日，</a:t>
            </a:r>
            <a:r>
              <a:rPr lang="zh-CN" altLang="en-US" sz="2600" b="1" dirty="0">
                <a:latin typeface="Times New Roman" panose="02020603050405020304" pitchFamily="18" charset="0"/>
                <a:ea typeface="楷体_GB2312" pitchFamily="49" charset="-122"/>
              </a:rPr>
              <a:t>载恩</a:t>
            </a:r>
            <a:r>
              <a:rPr lang="en-US" altLang="zh-CN" sz="2600" b="1">
                <a:latin typeface="Times New Roman" panose="02020603050405020304" pitchFamily="18" charset="0"/>
                <a:ea typeface="楷体_GB2312" pitchFamily="49" charset="-122"/>
              </a:rPr>
              <a:t>(Zion)</a:t>
            </a:r>
            <a:r>
              <a:rPr lang="zh-CN" altLang="en-US" sz="2600" b="1" dirty="0">
                <a:solidFill>
                  <a:srgbClr val="000000"/>
                </a:solidFill>
                <a:latin typeface="Times New Roman" panose="02020603050405020304" pitchFamily="18" charset="0"/>
                <a:ea typeface="楷体_GB2312" pitchFamily="49" charset="-122"/>
              </a:rPr>
              <a:t>核电站</a:t>
            </a:r>
            <a:r>
              <a:rPr lang="en-US" altLang="zh-CN" sz="2600" b="1">
                <a:solidFill>
                  <a:srgbClr val="000000"/>
                </a:solidFill>
                <a:latin typeface="Times New Roman" panose="02020603050405020304" pitchFamily="18" charset="0"/>
                <a:ea typeface="楷体_GB2312" pitchFamily="49" charset="-122"/>
              </a:rPr>
              <a:t>2</a:t>
            </a:r>
            <a:r>
              <a:rPr lang="zh-CN" altLang="en-US" sz="2600" b="1" dirty="0">
                <a:solidFill>
                  <a:srgbClr val="000000"/>
                </a:solidFill>
                <a:latin typeface="Times New Roman" panose="02020603050405020304" pitchFamily="18" charset="0"/>
                <a:ea typeface="楷体_GB2312" pitchFamily="49" charset="-122"/>
              </a:rPr>
              <a:t>台机组又因蒸汽发生器的事故而提前停堆。</a:t>
            </a:r>
            <a:endParaRPr lang="zh-CN" altLang="en-US" sz="2600" b="1" dirty="0">
              <a:solidFill>
                <a:srgbClr val="000000"/>
              </a:solidFill>
              <a:latin typeface="Times New Roman" panose="02020603050405020304" pitchFamily="18" charset="0"/>
              <a:ea typeface="楷体_GB2312" pitchFamily="49" charset="-122"/>
            </a:endParaRPr>
          </a:p>
          <a:p>
            <a:pPr eaLnBrk="1" hangingPunct="1">
              <a:lnSpc>
                <a:spcPct val="110000"/>
              </a:lnSpc>
              <a:spcBef>
                <a:spcPct val="35000"/>
              </a:spcBef>
              <a:buClr>
                <a:srgbClr val="FF0000"/>
              </a:buClr>
              <a:buSzPct val="110000"/>
              <a:buFont typeface="Wingdings" panose="05000000000000000000" pitchFamily="2" charset="2"/>
              <a:buChar char="Ø"/>
            </a:pPr>
            <a:r>
              <a:rPr lang="en-US" altLang="zh-CN" sz="2600" b="1">
                <a:solidFill>
                  <a:srgbClr val="000000"/>
                </a:solidFill>
                <a:latin typeface="Times New Roman" panose="02020603050405020304" pitchFamily="18" charset="0"/>
                <a:ea typeface="楷体_GB2312" pitchFamily="49" charset="-122"/>
              </a:rPr>
              <a:t>1989</a:t>
            </a:r>
            <a:r>
              <a:rPr lang="zh-CN" altLang="en-US" sz="2600" b="1" dirty="0">
                <a:solidFill>
                  <a:srgbClr val="000000"/>
                </a:solidFill>
                <a:latin typeface="Times New Roman" panose="02020603050405020304" pitchFamily="18" charset="0"/>
                <a:ea typeface="楷体_GB2312" pitchFamily="49" charset="-122"/>
              </a:rPr>
              <a:t>年</a:t>
            </a:r>
            <a:r>
              <a:rPr lang="zh-CN" altLang="en-US" sz="2600" b="1" dirty="0">
                <a:latin typeface="Times New Roman" panose="02020603050405020304" pitchFamily="18" charset="0"/>
                <a:ea typeface="楷体_GB2312" pitchFamily="49" charset="-122"/>
              </a:rPr>
              <a:t>法国的</a:t>
            </a:r>
            <a:r>
              <a:rPr lang="en-US" altLang="zh-CN" sz="2600" b="1">
                <a:latin typeface="Times New Roman" panose="02020603050405020304" pitchFamily="18" charset="0"/>
                <a:ea typeface="楷体_GB2312" pitchFamily="49" charset="-122"/>
              </a:rPr>
              <a:t>1300</a:t>
            </a:r>
            <a:r>
              <a:rPr lang="zh-CN" altLang="en-US" sz="2600" b="1" dirty="0">
                <a:latin typeface="Times New Roman" panose="02020603050405020304" pitchFamily="18" charset="0"/>
                <a:ea typeface="楷体_GB2312" pitchFamily="49" charset="-122"/>
              </a:rPr>
              <a:t>ＭＷ核电站</a:t>
            </a:r>
            <a:r>
              <a:rPr lang="zh-CN" altLang="en-US" sz="2600" b="1" dirty="0">
                <a:solidFill>
                  <a:srgbClr val="000000"/>
                </a:solidFill>
                <a:latin typeface="Times New Roman" panose="02020603050405020304" pitchFamily="18" charset="0"/>
                <a:ea typeface="楷体_GB2312" pitchFamily="49" charset="-122"/>
              </a:rPr>
              <a:t>，因蒸汽发生器管板上存在着金属微粒，运行中被氧化而引起传热管产生凹痕。</a:t>
            </a:r>
            <a:endParaRPr lang="zh-CN" altLang="en-US" sz="2600" b="1" dirty="0">
              <a:solidFill>
                <a:srgbClr val="000000"/>
              </a:solidFill>
              <a:latin typeface="Times New Roman" panose="02020603050405020304" pitchFamily="18" charset="0"/>
              <a:ea typeface="楷体_GB2312" pitchFamily="49" charset="-122"/>
            </a:endParaRPr>
          </a:p>
          <a:p>
            <a:pPr eaLnBrk="1" hangingPunct="1">
              <a:lnSpc>
                <a:spcPct val="110000"/>
              </a:lnSpc>
              <a:spcBef>
                <a:spcPct val="35000"/>
              </a:spcBef>
              <a:buClr>
                <a:srgbClr val="FF0000"/>
              </a:buClr>
              <a:buSzPct val="110000"/>
              <a:buFont typeface="Wingdings" panose="05000000000000000000" pitchFamily="2" charset="2"/>
              <a:buChar char="Ø"/>
            </a:pPr>
            <a:r>
              <a:rPr lang="zh-CN" altLang="en-US" sz="2600" b="1" dirty="0">
                <a:solidFill>
                  <a:srgbClr val="000000"/>
                </a:solidFill>
                <a:latin typeface="Times New Roman" panose="02020603050405020304" pitchFamily="18" charset="0"/>
                <a:ea typeface="楷体_GB2312" pitchFamily="49" charset="-122"/>
              </a:rPr>
              <a:t>美国爱迪生公司</a:t>
            </a:r>
            <a:r>
              <a:rPr lang="zh-CN" altLang="en-US" sz="2600" b="1" dirty="0">
                <a:latin typeface="Times New Roman" panose="02020603050405020304" pitchFamily="18" charset="0"/>
                <a:ea typeface="楷体_GB2312" pitchFamily="49" charset="-122"/>
              </a:rPr>
              <a:t>印第安角</a:t>
            </a:r>
            <a:r>
              <a:rPr lang="en-US" altLang="zh-CN" sz="2600" b="1">
                <a:latin typeface="Times New Roman" panose="02020603050405020304" pitchFamily="18" charset="0"/>
                <a:ea typeface="楷体_GB2312" pitchFamily="49" charset="-122"/>
              </a:rPr>
              <a:t>2</a:t>
            </a:r>
            <a:r>
              <a:rPr lang="zh-CN" altLang="en-US" sz="2600" b="1" dirty="0">
                <a:latin typeface="Times New Roman" panose="02020603050405020304" pitchFamily="18" charset="0"/>
                <a:ea typeface="楷体_GB2312" pitchFamily="49" charset="-122"/>
              </a:rPr>
              <a:t>核电站</a:t>
            </a:r>
            <a:r>
              <a:rPr lang="zh-CN" altLang="en-US" sz="2600" b="1" dirty="0">
                <a:solidFill>
                  <a:srgbClr val="000000"/>
                </a:solidFill>
                <a:latin typeface="Times New Roman" panose="02020603050405020304" pitchFamily="18" charset="0"/>
                <a:ea typeface="楷体_GB2312" pitchFamily="49" charset="-122"/>
              </a:rPr>
              <a:t>是于</a:t>
            </a:r>
            <a:r>
              <a:rPr lang="en-US" altLang="zh-CN" sz="2600" b="1">
                <a:solidFill>
                  <a:srgbClr val="000000"/>
                </a:solidFill>
                <a:latin typeface="Times New Roman" panose="02020603050405020304" pitchFamily="18" charset="0"/>
                <a:ea typeface="楷体_GB2312" pitchFamily="49" charset="-122"/>
              </a:rPr>
              <a:t>2000</a:t>
            </a:r>
            <a:r>
              <a:rPr lang="zh-CN" altLang="en-US" sz="2600" b="1" dirty="0">
                <a:solidFill>
                  <a:srgbClr val="000000"/>
                </a:solidFill>
                <a:latin typeface="Times New Roman" panose="02020603050405020304" pitchFamily="18" charset="0"/>
                <a:ea typeface="楷体_GB2312" pitchFamily="49" charset="-122"/>
              </a:rPr>
              <a:t>年</a:t>
            </a:r>
            <a:r>
              <a:rPr lang="en-US" altLang="zh-CN" sz="2600" b="1">
                <a:solidFill>
                  <a:srgbClr val="000000"/>
                </a:solidFill>
                <a:latin typeface="Times New Roman" panose="02020603050405020304" pitchFamily="18" charset="0"/>
                <a:ea typeface="楷体_GB2312" pitchFamily="49" charset="-122"/>
              </a:rPr>
              <a:t>2</a:t>
            </a:r>
            <a:r>
              <a:rPr lang="zh-CN" altLang="en-US" sz="2600" b="1" dirty="0">
                <a:solidFill>
                  <a:srgbClr val="000000"/>
                </a:solidFill>
                <a:latin typeface="Times New Roman" panose="02020603050405020304" pitchFamily="18" charset="0"/>
                <a:ea typeface="楷体_GB2312" pitchFamily="49" charset="-122"/>
              </a:rPr>
              <a:t>月</a:t>
            </a:r>
            <a:r>
              <a:rPr lang="en-US" altLang="zh-CN" sz="2600" b="1">
                <a:solidFill>
                  <a:srgbClr val="000000"/>
                </a:solidFill>
                <a:latin typeface="Times New Roman" panose="02020603050405020304" pitchFamily="18" charset="0"/>
                <a:ea typeface="楷体_GB2312" pitchFamily="49" charset="-122"/>
              </a:rPr>
              <a:t>15</a:t>
            </a:r>
            <a:r>
              <a:rPr lang="zh-CN" altLang="en-US" sz="2600" b="1" dirty="0">
                <a:solidFill>
                  <a:srgbClr val="000000"/>
                </a:solidFill>
                <a:latin typeface="Times New Roman" panose="02020603050405020304" pitchFamily="18" charset="0"/>
                <a:ea typeface="楷体_GB2312" pitchFamily="49" charset="-122"/>
              </a:rPr>
              <a:t>日因蒸汽发生器管道破裂而停堆的。</a:t>
            </a:r>
            <a:endParaRPr lang="zh-CN" altLang="en-US" sz="2600" b="1" dirty="0">
              <a:solidFill>
                <a:srgbClr val="000000"/>
              </a:solidFill>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8915">
                                            <p:txEl>
                                              <p:charRg st="0" end="87"/>
                                            </p:txEl>
                                          </p:spTgt>
                                        </p:tgtEl>
                                        <p:attrNameLst>
                                          <p:attrName>style.visibility</p:attrName>
                                        </p:attrNameLst>
                                      </p:cBhvr>
                                      <p:to>
                                        <p:strVal val="visible"/>
                                      </p:to>
                                    </p:set>
                                    <p:animEffect transition="in" filter="slide(fromLeft)">
                                      <p:cBhvr>
                                        <p:cTn id="7" dur="500"/>
                                        <p:tgtEl>
                                          <p:spTgt spid="38915">
                                            <p:txEl>
                                              <p:charRg st="0" end="8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8915">
                                            <p:txEl>
                                              <p:charRg st="87" end="140"/>
                                            </p:txEl>
                                          </p:spTgt>
                                        </p:tgtEl>
                                        <p:attrNameLst>
                                          <p:attrName>style.visibility</p:attrName>
                                        </p:attrNameLst>
                                      </p:cBhvr>
                                      <p:to>
                                        <p:strVal val="visible"/>
                                      </p:to>
                                    </p:set>
                                    <p:animEffect transition="in" filter="slide(fromLeft)">
                                      <p:cBhvr>
                                        <p:cTn id="12" dur="500"/>
                                        <p:tgtEl>
                                          <p:spTgt spid="38915">
                                            <p:txEl>
                                              <p:charRg st="87" end="14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8915">
                                            <p:txEl>
                                              <p:charRg st="140" end="183"/>
                                            </p:txEl>
                                          </p:spTgt>
                                        </p:tgtEl>
                                        <p:attrNameLst>
                                          <p:attrName>style.visibility</p:attrName>
                                        </p:attrNameLst>
                                      </p:cBhvr>
                                      <p:to>
                                        <p:strVal val="visible"/>
                                      </p:to>
                                    </p:set>
                                    <p:animEffect transition="in" filter="slide(fromLeft)">
                                      <p:cBhvr>
                                        <p:cTn id="17" dur="500"/>
                                        <p:tgtEl>
                                          <p:spTgt spid="38915">
                                            <p:txEl>
                                              <p:charRg st="140" end="18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8" name="Text Box 10"/>
          <p:cNvSpPr txBox="1"/>
          <p:nvPr/>
        </p:nvSpPr>
        <p:spPr>
          <a:xfrm>
            <a:off x="609600" y="1371600"/>
            <a:ext cx="7924800" cy="2570163"/>
          </a:xfrm>
          <a:prstGeom prst="rect">
            <a:avLst/>
          </a:prstGeom>
          <a:noFill/>
          <a:ln w="9525">
            <a:noFill/>
          </a:ln>
        </p:spPr>
        <p:txBody>
          <a:bodyPr>
            <a:spAutoFit/>
          </a:bodyPr>
          <a:p>
            <a:pPr eaLnBrk="1" hangingPunct="1">
              <a:lnSpc>
                <a:spcPct val="105000"/>
              </a:lnSpc>
              <a:spcBef>
                <a:spcPct val="50000"/>
              </a:spcBef>
              <a:buClr>
                <a:srgbClr val="FF0000"/>
              </a:buClr>
              <a:buSzPct val="110000"/>
            </a:pPr>
            <a:r>
              <a:rPr lang="zh-CN" altLang="en-US" sz="2800" b="1" dirty="0">
                <a:solidFill>
                  <a:srgbClr val="FF0000"/>
                </a:solidFill>
                <a:latin typeface="Times New Roman" panose="02020603050405020304" pitchFamily="18" charset="0"/>
                <a:ea typeface="楷体_GB2312" pitchFamily="49" charset="-122"/>
              </a:rPr>
              <a:t>腐蚀易发生在：</a:t>
            </a:r>
            <a:r>
              <a:rPr lang="zh-CN" altLang="en-US" sz="2800" b="1" dirty="0">
                <a:solidFill>
                  <a:srgbClr val="000066"/>
                </a:solidFill>
                <a:latin typeface="Times New Roman" panose="02020603050405020304" pitchFamily="18" charset="0"/>
                <a:ea typeface="楷体_GB2312" pitchFamily="49" charset="-122"/>
              </a:rPr>
              <a:t>“</a:t>
            </a:r>
            <a:r>
              <a:rPr lang="en-US" altLang="zh-CN" sz="2800" b="1">
                <a:solidFill>
                  <a:srgbClr val="000066"/>
                </a:solidFill>
                <a:latin typeface="Times New Roman" panose="02020603050405020304" pitchFamily="18" charset="0"/>
                <a:ea typeface="楷体_GB2312" pitchFamily="49" charset="-122"/>
              </a:rPr>
              <a:t>U”</a:t>
            </a:r>
            <a:r>
              <a:rPr lang="zh-CN" altLang="en-US" sz="2800" b="1" dirty="0">
                <a:solidFill>
                  <a:srgbClr val="000066"/>
                </a:solidFill>
                <a:latin typeface="Times New Roman" panose="02020603050405020304" pitchFamily="18" charset="0"/>
                <a:ea typeface="楷体_GB2312" pitchFamily="49" charset="-122"/>
              </a:rPr>
              <a:t>型管和管板的胀接处、接近管板上表面处和固定管束的支撑板和防震格架等处。</a:t>
            </a:r>
            <a:endParaRPr lang="zh-CN" altLang="en-US" sz="2800" b="1" dirty="0">
              <a:solidFill>
                <a:srgbClr val="000066"/>
              </a:solidFill>
              <a:latin typeface="Times New Roman" panose="02020603050405020304" pitchFamily="18" charset="0"/>
              <a:ea typeface="楷体_GB2312" pitchFamily="49" charset="-122"/>
            </a:endParaRPr>
          </a:p>
          <a:p>
            <a:pPr eaLnBrk="1" hangingPunct="1">
              <a:lnSpc>
                <a:spcPct val="105000"/>
              </a:lnSpc>
              <a:spcBef>
                <a:spcPct val="50000"/>
              </a:spcBef>
              <a:buClr>
                <a:srgbClr val="FF0000"/>
              </a:buClr>
              <a:buSzPct val="110000"/>
            </a:pPr>
            <a:r>
              <a:rPr lang="zh-CN" altLang="en-US" sz="2800" b="1" dirty="0">
                <a:latin typeface="Times New Roman" panose="02020603050405020304" pitchFamily="18" charset="0"/>
                <a:ea typeface="楷体_GB2312" pitchFamily="49" charset="-122"/>
              </a:rPr>
              <a:t>        故要</a:t>
            </a:r>
            <a:r>
              <a:rPr lang="zh-CN" altLang="en-US" sz="2800" b="1" dirty="0">
                <a:solidFill>
                  <a:srgbClr val="FF0000"/>
                </a:solidFill>
                <a:latin typeface="Times New Roman" panose="02020603050405020304" pitchFamily="18" charset="0"/>
                <a:ea typeface="楷体_GB2312" pitchFamily="49" charset="-122"/>
              </a:rPr>
              <a:t>严格控制运行水质，并对炉水进行定期与连续的排污</a:t>
            </a:r>
            <a:r>
              <a:rPr lang="zh-CN" altLang="en-US" sz="2800" b="1" dirty="0">
                <a:latin typeface="Times New Roman" panose="02020603050405020304" pitchFamily="18" charset="0"/>
                <a:ea typeface="楷体_GB2312" pitchFamily="49" charset="-122"/>
              </a:rPr>
              <a:t>；改进制造工艺，消除残余应力</a:t>
            </a:r>
            <a:r>
              <a:rPr lang="zh-CN" altLang="en-US" sz="2800" dirty="0">
                <a:latin typeface="Times New Roman" panose="02020603050405020304" pitchFamily="18" charset="0"/>
                <a:ea typeface="楷体_GB2312" pitchFamily="49" charset="-122"/>
              </a:rPr>
              <a:t>。</a:t>
            </a:r>
            <a:endParaRPr lang="zh-CN" altLang="en-US" sz="28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658">
                                            <p:txEl>
                                              <p:charRg st="0" end="46"/>
                                            </p:txEl>
                                          </p:spTgt>
                                        </p:tgtEl>
                                        <p:attrNameLst>
                                          <p:attrName>style.visibility</p:attrName>
                                        </p:attrNameLst>
                                      </p:cBhvr>
                                      <p:to>
                                        <p:strVal val="visible"/>
                                      </p:to>
                                    </p:set>
                                    <p:animEffect transition="in" filter="strips(downRight)">
                                      <p:cBhvr>
                                        <p:cTn id="7" dur="500"/>
                                        <p:tgtEl>
                                          <p:spTgt spid="27658">
                                            <p:txEl>
                                              <p:charRg st="0" end="4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7658">
                                            <p:txEl>
                                              <p:charRg st="46" end="95"/>
                                            </p:txEl>
                                          </p:spTgt>
                                        </p:tgtEl>
                                        <p:attrNameLst>
                                          <p:attrName>style.visibility</p:attrName>
                                        </p:attrNameLst>
                                      </p:cBhvr>
                                      <p:to>
                                        <p:strVal val="visible"/>
                                      </p:to>
                                    </p:set>
                                    <p:animEffect transition="in" filter="strips(downRight)">
                                      <p:cBhvr>
                                        <p:cTn id="12" dur="500"/>
                                        <p:tgtEl>
                                          <p:spTgt spid="27658">
                                            <p:txEl>
                                              <p:charRg st="46" end="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2"/>
          <p:cNvSpPr txBox="1"/>
          <p:nvPr/>
        </p:nvSpPr>
        <p:spPr>
          <a:xfrm>
            <a:off x="762000" y="1262063"/>
            <a:ext cx="7620000" cy="3822700"/>
          </a:xfrm>
          <a:prstGeom prst="rect">
            <a:avLst/>
          </a:prstGeom>
          <a:noFill/>
          <a:ln w="9525">
            <a:noFill/>
          </a:ln>
        </p:spPr>
        <p:txBody>
          <a:bodyPr>
            <a:spAutoFit/>
          </a:bodyPr>
          <a:p>
            <a:pPr eaLnBrk="1" hangingPunct="1">
              <a:lnSpc>
                <a:spcPct val="120000"/>
              </a:lnSpc>
              <a:spcBef>
                <a:spcPct val="50000"/>
              </a:spcBef>
              <a:buClr>
                <a:srgbClr val="FF0000"/>
              </a:buClr>
              <a:buSzPct val="110000"/>
              <a:buFont typeface="Wingdings" panose="05000000000000000000" pitchFamily="2" charset="2"/>
              <a:buChar char="Ø"/>
            </a:pPr>
            <a:r>
              <a:rPr lang="zh-CN" altLang="en-US" sz="2600" b="1" dirty="0">
                <a:solidFill>
                  <a:srgbClr val="000000"/>
                </a:solidFill>
                <a:latin typeface="Times New Roman" panose="02020603050405020304" pitchFamily="18" charset="0"/>
                <a:ea typeface="楷体_GB2312" pitchFamily="49" charset="-122"/>
              </a:rPr>
              <a:t>为了保证蒸汽发生器的可靠性，</a:t>
            </a:r>
            <a:r>
              <a:rPr lang="zh-CN" altLang="en-US" sz="2600" b="1" dirty="0">
                <a:latin typeface="Times New Roman" panose="02020603050405020304" pitchFamily="18" charset="0"/>
                <a:ea typeface="楷体_GB2312" pitchFamily="49" charset="-122"/>
              </a:rPr>
              <a:t>大亚湾核电站</a:t>
            </a:r>
            <a:r>
              <a:rPr lang="zh-CN" altLang="en-US" sz="2600" b="1" dirty="0">
                <a:solidFill>
                  <a:srgbClr val="000000"/>
                </a:solidFill>
                <a:latin typeface="Times New Roman" panose="02020603050405020304" pitchFamily="18" charset="0"/>
                <a:ea typeface="楷体_GB2312" pitchFamily="49" charset="-122"/>
              </a:rPr>
              <a:t>蒸汽发生器在每次换料停堆期间都要进行机械清洗（采用法国</a:t>
            </a:r>
            <a:r>
              <a:rPr lang="en-US" altLang="zh-CN" sz="2600" b="1">
                <a:solidFill>
                  <a:srgbClr val="000000"/>
                </a:solidFill>
                <a:latin typeface="Times New Roman" panose="02020603050405020304" pitchFamily="18" charset="0"/>
                <a:ea typeface="楷体_GB2312" pitchFamily="49" charset="-122"/>
              </a:rPr>
              <a:t>SRA</a:t>
            </a:r>
            <a:r>
              <a:rPr lang="zh-CN" altLang="en-US" sz="2600" b="1" dirty="0">
                <a:solidFill>
                  <a:srgbClr val="000000"/>
                </a:solidFill>
                <a:latin typeface="Times New Roman" panose="02020603050405020304" pitchFamily="18" charset="0"/>
                <a:ea typeface="楷体_GB2312" pitchFamily="49" charset="-122"/>
              </a:rPr>
              <a:t>公司的机械清洗装置）；</a:t>
            </a:r>
            <a:endParaRPr lang="zh-CN" altLang="en-US" sz="2600" b="1" dirty="0">
              <a:solidFill>
                <a:srgbClr val="000000"/>
              </a:solidFill>
              <a:latin typeface="Times New Roman" panose="02020603050405020304" pitchFamily="18" charset="0"/>
              <a:ea typeface="楷体_GB2312" pitchFamily="49" charset="-122"/>
            </a:endParaRPr>
          </a:p>
          <a:p>
            <a:pPr eaLnBrk="1" hangingPunct="1">
              <a:lnSpc>
                <a:spcPct val="120000"/>
              </a:lnSpc>
              <a:spcBef>
                <a:spcPct val="50000"/>
              </a:spcBef>
              <a:buClr>
                <a:srgbClr val="FF0000"/>
              </a:buClr>
              <a:buSzPct val="110000"/>
              <a:buFont typeface="Wingdings" panose="05000000000000000000" pitchFamily="2" charset="2"/>
              <a:buChar char="Ø"/>
            </a:pPr>
            <a:r>
              <a:rPr lang="zh-CN" altLang="en-US" sz="2600" b="1" dirty="0">
                <a:solidFill>
                  <a:srgbClr val="000000"/>
                </a:solidFill>
                <a:latin typeface="Times New Roman" panose="02020603050405020304" pitchFamily="18" charset="0"/>
                <a:ea typeface="楷体_GB2312" pitchFamily="49" charset="-122"/>
              </a:rPr>
              <a:t> </a:t>
            </a:r>
            <a:r>
              <a:rPr lang="zh-CN" altLang="en-US" sz="2600" b="1" dirty="0">
                <a:latin typeface="Times New Roman" panose="02020603050405020304" pitchFamily="18" charset="0"/>
                <a:ea typeface="楷体_GB2312" pitchFamily="49" charset="-122"/>
              </a:rPr>
              <a:t>秦山核电站</a:t>
            </a:r>
            <a:r>
              <a:rPr lang="zh-CN" altLang="en-US" sz="2600" b="1" dirty="0">
                <a:solidFill>
                  <a:srgbClr val="000000"/>
                </a:solidFill>
                <a:latin typeface="Times New Roman" panose="02020603050405020304" pitchFamily="18" charset="0"/>
                <a:ea typeface="楷体_GB2312" pitchFamily="49" charset="-122"/>
              </a:rPr>
              <a:t>也于</a:t>
            </a:r>
            <a:r>
              <a:rPr lang="en-US" altLang="zh-CN" sz="2600" b="1">
                <a:solidFill>
                  <a:srgbClr val="000000"/>
                </a:solidFill>
                <a:latin typeface="Times New Roman" panose="02020603050405020304" pitchFamily="18" charset="0"/>
                <a:ea typeface="楷体_GB2312" pitchFamily="49" charset="-122"/>
              </a:rPr>
              <a:t>1998</a:t>
            </a:r>
            <a:r>
              <a:rPr lang="zh-CN" altLang="en-US" sz="2600" b="1" dirty="0">
                <a:solidFill>
                  <a:srgbClr val="000000"/>
                </a:solidFill>
                <a:latin typeface="Times New Roman" panose="02020603050405020304" pitchFamily="18" charset="0"/>
                <a:ea typeface="楷体_GB2312" pitchFamily="49" charset="-122"/>
              </a:rPr>
              <a:t>年</a:t>
            </a:r>
            <a:r>
              <a:rPr lang="en-US" altLang="zh-CN" sz="2600" b="1">
                <a:solidFill>
                  <a:srgbClr val="000000"/>
                </a:solidFill>
                <a:latin typeface="Times New Roman" panose="02020603050405020304" pitchFamily="18" charset="0"/>
                <a:ea typeface="楷体_GB2312" pitchFamily="49" charset="-122"/>
              </a:rPr>
              <a:t>7</a:t>
            </a:r>
            <a:r>
              <a:rPr lang="zh-CN" altLang="en-US" sz="2600" b="1" dirty="0">
                <a:solidFill>
                  <a:srgbClr val="000000"/>
                </a:solidFill>
                <a:latin typeface="Times New Roman" panose="02020603050405020304" pitchFamily="18" charset="0"/>
                <a:ea typeface="楷体_GB2312" pitchFamily="49" charset="-122"/>
              </a:rPr>
              <a:t>月第</a:t>
            </a:r>
            <a:r>
              <a:rPr lang="en-US" altLang="zh-CN" sz="2600" b="1">
                <a:solidFill>
                  <a:srgbClr val="000000"/>
                </a:solidFill>
                <a:latin typeface="Times New Roman" panose="02020603050405020304" pitchFamily="18" charset="0"/>
                <a:ea typeface="楷体_GB2312" pitchFamily="49" charset="-122"/>
              </a:rPr>
              <a:t>4</a:t>
            </a:r>
            <a:r>
              <a:rPr lang="zh-CN" altLang="en-US" sz="2600" b="1" dirty="0">
                <a:solidFill>
                  <a:srgbClr val="000000"/>
                </a:solidFill>
                <a:latin typeface="Times New Roman" panose="02020603050405020304" pitchFamily="18" charset="0"/>
                <a:ea typeface="楷体_GB2312" pitchFamily="49" charset="-122"/>
              </a:rPr>
              <a:t>次换料停堆后首次机械清洗了蒸汽发生器。</a:t>
            </a:r>
            <a:endParaRPr lang="zh-CN" altLang="en-US" sz="2600" b="1" dirty="0">
              <a:solidFill>
                <a:srgbClr val="000000"/>
              </a:solidFill>
              <a:latin typeface="Times New Roman" panose="02020603050405020304" pitchFamily="18" charset="0"/>
              <a:ea typeface="楷体_GB2312" pitchFamily="49" charset="-122"/>
            </a:endParaRPr>
          </a:p>
          <a:p>
            <a:pPr eaLnBrk="1" hangingPunct="1">
              <a:lnSpc>
                <a:spcPct val="120000"/>
              </a:lnSpc>
              <a:spcBef>
                <a:spcPct val="50000"/>
              </a:spcBef>
              <a:buClr>
                <a:srgbClr val="FF0000"/>
              </a:buClr>
              <a:buSzPct val="110000"/>
              <a:buFont typeface="Wingdings" panose="05000000000000000000" pitchFamily="2" charset="2"/>
              <a:buChar char="Ø"/>
            </a:pPr>
            <a:r>
              <a:rPr lang="zh-CN" altLang="en-US" sz="2600" b="1" dirty="0">
                <a:solidFill>
                  <a:srgbClr val="000000"/>
                </a:solidFill>
                <a:latin typeface="Times New Roman" panose="02020603050405020304" pitchFamily="18" charset="0"/>
                <a:ea typeface="楷体_GB2312" pitchFamily="49" charset="-122"/>
              </a:rPr>
              <a:t> 机械清洗技术目前以</a:t>
            </a:r>
            <a:r>
              <a:rPr lang="zh-CN" altLang="en-US" sz="2600" b="1" dirty="0">
                <a:latin typeface="Times New Roman" panose="02020603050405020304" pitchFamily="18" charset="0"/>
                <a:ea typeface="楷体_GB2312" pitchFamily="49" charset="-122"/>
              </a:rPr>
              <a:t>美国的</a:t>
            </a:r>
            <a:r>
              <a:rPr lang="en-US" altLang="zh-CN" sz="2600" b="1">
                <a:latin typeface="Times New Roman" panose="02020603050405020304" pitchFamily="18" charset="0"/>
                <a:ea typeface="楷体_GB2312" pitchFamily="49" charset="-122"/>
              </a:rPr>
              <a:t>CECIL</a:t>
            </a:r>
            <a:r>
              <a:rPr lang="zh-CN" altLang="en-US" sz="2600" b="1" dirty="0">
                <a:latin typeface="Times New Roman" panose="02020603050405020304" pitchFamily="18" charset="0"/>
                <a:ea typeface="楷体_GB2312" pitchFamily="49" charset="-122"/>
              </a:rPr>
              <a:t>装置</a:t>
            </a:r>
            <a:r>
              <a:rPr lang="zh-CN" altLang="en-US" sz="2600" b="1" dirty="0">
                <a:solidFill>
                  <a:srgbClr val="000000"/>
                </a:solidFill>
                <a:latin typeface="Times New Roman" panose="02020603050405020304" pitchFamily="18" charset="0"/>
                <a:ea typeface="楷体_GB2312" pitchFamily="49" charset="-122"/>
              </a:rPr>
              <a:t>为最先进，能实现冲洗、检查与外来物取出一体化。</a:t>
            </a:r>
            <a:endParaRPr lang="zh-CN" altLang="en-US" sz="2600" b="1" dirty="0">
              <a:solidFill>
                <a:srgbClr val="000000"/>
              </a:solidFill>
              <a:latin typeface="Times New Roman" panose="02020603050405020304" pitchFamily="18" charset="0"/>
              <a:ea typeface="楷体_GB2312" pitchFamily="49" charset="-122"/>
            </a:endParaRPr>
          </a:p>
        </p:txBody>
      </p:sp>
      <p:sp>
        <p:nvSpPr>
          <p:cNvPr id="56323" name="Text Box 3"/>
          <p:cNvSpPr txBox="1"/>
          <p:nvPr/>
        </p:nvSpPr>
        <p:spPr>
          <a:xfrm>
            <a:off x="914400" y="228600"/>
            <a:ext cx="4319588" cy="628650"/>
          </a:xfrm>
          <a:prstGeom prst="rect">
            <a:avLst/>
          </a:prstGeom>
          <a:noFill/>
          <a:ln w="9525">
            <a:noFill/>
          </a:ln>
        </p:spPr>
        <p:txBody>
          <a:bodyPr>
            <a:spAutoFit/>
          </a:bodyPr>
          <a:p>
            <a:pPr eaLnBrk="1" hangingPunct="1">
              <a:lnSpc>
                <a:spcPct val="110000"/>
              </a:lnSpc>
              <a:spcBef>
                <a:spcPct val="50000"/>
              </a:spcBef>
              <a:buClr>
                <a:srgbClr val="FF0000"/>
              </a:buClr>
              <a:buSzPct val="110000"/>
            </a:pPr>
            <a:r>
              <a:rPr lang="en-US" altLang="zh-CN" sz="3200" b="1">
                <a:solidFill>
                  <a:srgbClr val="000099"/>
                </a:solidFill>
                <a:latin typeface="黑体" panose="02010609060101010101" pitchFamily="2" charset="-122"/>
                <a:ea typeface="黑体" panose="02010609060101010101" pitchFamily="2" charset="-122"/>
              </a:rPr>
              <a:t>2.1 </a:t>
            </a:r>
            <a:r>
              <a:rPr lang="zh-CN" altLang="en-US" sz="3200" b="1" dirty="0">
                <a:solidFill>
                  <a:srgbClr val="000099"/>
                </a:solidFill>
                <a:latin typeface="黑体" panose="02010609060101010101" pitchFamily="2" charset="-122"/>
                <a:ea typeface="黑体" panose="02010609060101010101" pitchFamily="2" charset="-122"/>
              </a:rPr>
              <a:t>机械清洗</a:t>
            </a:r>
            <a:endParaRPr lang="zh-CN" altLang="en-US" sz="3200" b="1" dirty="0">
              <a:solidFill>
                <a:srgbClr val="000099"/>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6">
                                            <p:txEl>
                                              <p:charRg st="0" end="62"/>
                                            </p:txEl>
                                          </p:spTgt>
                                        </p:tgtEl>
                                        <p:attrNameLst>
                                          <p:attrName>style.visibility</p:attrName>
                                        </p:attrNameLst>
                                      </p:cBhvr>
                                      <p:to>
                                        <p:strVal val="visible"/>
                                      </p:to>
                                    </p:set>
                                    <p:animEffect transition="in" filter="box(out)">
                                      <p:cBhvr>
                                        <p:cTn id="7" dur="500"/>
                                        <p:tgtEl>
                                          <p:spTgt spid="36866">
                                            <p:txEl>
                                              <p:charRg st="0" end="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866">
                                            <p:txEl>
                                              <p:charRg st="62" end="99"/>
                                            </p:txEl>
                                          </p:spTgt>
                                        </p:tgtEl>
                                        <p:attrNameLst>
                                          <p:attrName>style.visibility</p:attrName>
                                        </p:attrNameLst>
                                      </p:cBhvr>
                                      <p:to>
                                        <p:strVal val="visible"/>
                                      </p:to>
                                    </p:set>
                                    <p:animEffect transition="in" filter="box(out)">
                                      <p:cBhvr>
                                        <p:cTn id="12" dur="500"/>
                                        <p:tgtEl>
                                          <p:spTgt spid="36866">
                                            <p:txEl>
                                              <p:charRg st="62" end="9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866">
                                            <p:txEl>
                                              <p:charRg st="99" end="143"/>
                                            </p:txEl>
                                          </p:spTgt>
                                        </p:tgtEl>
                                        <p:attrNameLst>
                                          <p:attrName>style.visibility</p:attrName>
                                        </p:attrNameLst>
                                      </p:cBhvr>
                                      <p:to>
                                        <p:strVal val="visible"/>
                                      </p:to>
                                    </p:set>
                                    <p:animEffect transition="in" filter="box(out)">
                                      <p:cBhvr>
                                        <p:cTn id="17" dur="500"/>
                                        <p:tgtEl>
                                          <p:spTgt spid="36866">
                                            <p:txEl>
                                              <p:charRg st="99" end="1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p:nvPr/>
        </p:nvSpPr>
        <p:spPr>
          <a:xfrm>
            <a:off x="762000" y="1447800"/>
            <a:ext cx="7467600" cy="4008438"/>
          </a:xfrm>
          <a:prstGeom prst="rect">
            <a:avLst/>
          </a:prstGeom>
          <a:noFill/>
          <a:ln w="9525">
            <a:noFill/>
          </a:ln>
        </p:spPr>
        <p:txBody>
          <a:bodyPr>
            <a:spAutoFit/>
          </a:bodyPr>
          <a:p>
            <a:pPr eaLnBrk="1" hangingPunct="1">
              <a:lnSpc>
                <a:spcPct val="95000"/>
              </a:lnSpc>
              <a:spcBef>
                <a:spcPct val="50000"/>
              </a:spcBef>
              <a:buClr>
                <a:srgbClr val="FF0000"/>
              </a:buClr>
              <a:buSzPct val="110000"/>
            </a:pPr>
            <a:r>
              <a:rPr lang="zh-CN" altLang="en-US" sz="2800" b="1" dirty="0">
                <a:solidFill>
                  <a:srgbClr val="000000"/>
                </a:solidFill>
                <a:latin typeface="Tahoma" panose="020B0604030504040204" pitchFamily="34" charset="0"/>
                <a:ea typeface="宋体" panose="02010600030101010101" pitchFamily="2" charset="-122"/>
              </a:rPr>
              <a:t>限制腐蚀的措施主要有：</a:t>
            </a:r>
            <a:endParaRPr lang="zh-CN" altLang="en-US" sz="2800" b="1" dirty="0">
              <a:solidFill>
                <a:srgbClr val="000000"/>
              </a:solidFill>
              <a:latin typeface="Tahoma" panose="020B0604030504040204" pitchFamily="34" charset="0"/>
              <a:ea typeface="宋体" panose="02010600030101010101" pitchFamily="2" charset="-122"/>
            </a:endParaRPr>
          </a:p>
          <a:p>
            <a:pPr eaLnBrk="1" hangingPunct="1">
              <a:lnSpc>
                <a:spcPct val="95000"/>
              </a:lnSpc>
              <a:spcBef>
                <a:spcPct val="50000"/>
              </a:spcBef>
              <a:buClr>
                <a:srgbClr val="FF9900"/>
              </a:buClr>
              <a:buSzPct val="110000"/>
              <a:buFont typeface="Wingdings" panose="05000000000000000000" pitchFamily="2" charset="2"/>
              <a:buChar char="Ø"/>
            </a:pPr>
            <a:r>
              <a:rPr lang="zh-CN" altLang="en-US" sz="2800" b="1" dirty="0">
                <a:solidFill>
                  <a:srgbClr val="660033"/>
                </a:solidFill>
                <a:latin typeface="楷体_GB2312" pitchFamily="49" charset="-122"/>
                <a:ea typeface="楷体_GB2312" pitchFamily="49" charset="-122"/>
              </a:rPr>
              <a:t> 选用合适的管材；</a:t>
            </a:r>
            <a:endParaRPr lang="zh-CN" altLang="en-US" sz="2800" b="1" dirty="0">
              <a:solidFill>
                <a:srgbClr val="660033"/>
              </a:solidFill>
              <a:latin typeface="楷体_GB2312" pitchFamily="49" charset="-122"/>
              <a:ea typeface="楷体_GB2312" pitchFamily="49" charset="-122"/>
            </a:endParaRPr>
          </a:p>
          <a:p>
            <a:pPr eaLnBrk="1" hangingPunct="1">
              <a:lnSpc>
                <a:spcPct val="95000"/>
              </a:lnSpc>
              <a:spcBef>
                <a:spcPct val="50000"/>
              </a:spcBef>
              <a:buClr>
                <a:srgbClr val="FF9900"/>
              </a:buClr>
              <a:buSzPct val="110000"/>
              <a:buFont typeface="Wingdings" panose="05000000000000000000" pitchFamily="2" charset="2"/>
              <a:buChar char="Ø"/>
            </a:pPr>
            <a:r>
              <a:rPr lang="zh-CN" altLang="en-US" sz="2800" b="1" dirty="0">
                <a:solidFill>
                  <a:srgbClr val="660033"/>
                </a:solidFill>
                <a:latin typeface="楷体_GB2312" pitchFamily="49" charset="-122"/>
                <a:ea typeface="楷体_GB2312" pitchFamily="49" charset="-122"/>
              </a:rPr>
              <a:t> 加快管板部位的水流速以改善清洗作用；</a:t>
            </a:r>
            <a:endParaRPr lang="zh-CN" altLang="en-US" sz="2800" b="1" dirty="0">
              <a:solidFill>
                <a:srgbClr val="660033"/>
              </a:solidFill>
              <a:latin typeface="楷体_GB2312" pitchFamily="49" charset="-122"/>
              <a:ea typeface="楷体_GB2312" pitchFamily="49" charset="-122"/>
            </a:endParaRPr>
          </a:p>
          <a:p>
            <a:pPr eaLnBrk="1" hangingPunct="1">
              <a:lnSpc>
                <a:spcPct val="95000"/>
              </a:lnSpc>
              <a:spcBef>
                <a:spcPct val="50000"/>
              </a:spcBef>
              <a:buClr>
                <a:srgbClr val="FF9900"/>
              </a:buClr>
              <a:buSzPct val="110000"/>
              <a:buFont typeface="Wingdings" panose="05000000000000000000" pitchFamily="2" charset="2"/>
              <a:buChar char="Ø"/>
            </a:pPr>
            <a:r>
              <a:rPr lang="zh-CN" altLang="en-US" sz="2800" b="1" dirty="0">
                <a:solidFill>
                  <a:srgbClr val="660033"/>
                </a:solidFill>
                <a:latin typeface="楷体_GB2312" pitchFamily="49" charset="-122"/>
                <a:ea typeface="楷体_GB2312" pitchFamily="49" charset="-122"/>
              </a:rPr>
              <a:t> 控制水质，降低温度；</a:t>
            </a:r>
            <a:endParaRPr lang="zh-CN" altLang="en-US" sz="2800" b="1" dirty="0">
              <a:solidFill>
                <a:srgbClr val="660033"/>
              </a:solidFill>
              <a:latin typeface="楷体_GB2312" pitchFamily="49" charset="-122"/>
              <a:ea typeface="楷体_GB2312" pitchFamily="49" charset="-122"/>
            </a:endParaRPr>
          </a:p>
          <a:p>
            <a:pPr eaLnBrk="1" hangingPunct="1">
              <a:lnSpc>
                <a:spcPct val="95000"/>
              </a:lnSpc>
              <a:spcBef>
                <a:spcPct val="50000"/>
              </a:spcBef>
              <a:buClr>
                <a:srgbClr val="FF9900"/>
              </a:buClr>
              <a:buSzPct val="110000"/>
              <a:buFont typeface="Wingdings" panose="05000000000000000000" pitchFamily="2" charset="2"/>
              <a:buChar char="Ø"/>
            </a:pPr>
            <a:r>
              <a:rPr lang="zh-CN" altLang="en-US" sz="2800" b="1" dirty="0">
                <a:solidFill>
                  <a:srgbClr val="660033"/>
                </a:solidFill>
                <a:latin typeface="楷体_GB2312" pitchFamily="49" charset="-122"/>
                <a:ea typeface="楷体_GB2312" pitchFamily="49" charset="-122"/>
              </a:rPr>
              <a:t> 对所有传热管进行热处理，</a:t>
            </a:r>
            <a:r>
              <a:rPr lang="zh-CN" altLang="en-US" sz="2800" b="1" dirty="0">
                <a:solidFill>
                  <a:srgbClr val="000000"/>
                </a:solidFill>
                <a:latin typeface="楷体_GB2312" pitchFamily="49" charset="-122"/>
                <a:ea typeface="楷体_GB2312" pitchFamily="49" charset="-122"/>
              </a:rPr>
              <a:t>以消除残余应力和改善晶相组织；</a:t>
            </a:r>
            <a:endParaRPr lang="zh-CN" altLang="en-US" sz="2800" b="1" dirty="0">
              <a:solidFill>
                <a:srgbClr val="000000"/>
              </a:solidFill>
              <a:latin typeface="楷体_GB2312" pitchFamily="49" charset="-122"/>
              <a:ea typeface="楷体_GB2312" pitchFamily="49" charset="-122"/>
            </a:endParaRPr>
          </a:p>
          <a:p>
            <a:pPr eaLnBrk="1" hangingPunct="1">
              <a:lnSpc>
                <a:spcPct val="95000"/>
              </a:lnSpc>
              <a:spcBef>
                <a:spcPct val="50000"/>
              </a:spcBef>
              <a:buClr>
                <a:srgbClr val="FF9900"/>
              </a:buClr>
              <a:buSzPct val="110000"/>
              <a:buFont typeface="Wingdings" panose="05000000000000000000" pitchFamily="2" charset="2"/>
              <a:buChar char="Ø"/>
            </a:pPr>
            <a:r>
              <a:rPr lang="zh-CN" altLang="en-US" sz="2800" b="1" dirty="0">
                <a:solidFill>
                  <a:srgbClr val="660033"/>
                </a:solidFill>
                <a:latin typeface="楷体_GB2312" pitchFamily="49" charset="-122"/>
                <a:ea typeface="楷体_GB2312" pitchFamily="49" charset="-122"/>
              </a:rPr>
              <a:t> 更换防振杆</a:t>
            </a:r>
            <a:r>
              <a:rPr lang="zh-CN" altLang="en-US" sz="2800" b="1" dirty="0">
                <a:solidFill>
                  <a:srgbClr val="000000"/>
                </a:solidFill>
                <a:latin typeface="楷体_GB2312" pitchFamily="49" charset="-122"/>
                <a:ea typeface="楷体_GB2312" pitchFamily="49" charset="-122"/>
              </a:rPr>
              <a:t>。</a:t>
            </a:r>
            <a:endParaRPr lang="zh-CN" altLang="en-US" sz="2800" b="1" dirty="0">
              <a:solidFill>
                <a:srgbClr val="00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Horizont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6" name="Text Box 4"/>
          <p:cNvSpPr txBox="1"/>
          <p:nvPr/>
        </p:nvSpPr>
        <p:spPr>
          <a:xfrm>
            <a:off x="609600" y="1143000"/>
            <a:ext cx="7848600" cy="4957763"/>
          </a:xfrm>
          <a:prstGeom prst="rect">
            <a:avLst/>
          </a:prstGeom>
          <a:noFill/>
          <a:ln w="9525">
            <a:noFill/>
          </a:ln>
        </p:spPr>
        <p:txBody>
          <a:bodyPr>
            <a:spAutoFit/>
          </a:bodyPr>
          <a:p>
            <a:pPr algn="just" eaLnBrk="1" hangingPunct="1">
              <a:lnSpc>
                <a:spcPct val="115000"/>
              </a:lnSpc>
              <a:buClr>
                <a:srgbClr val="FF0000"/>
              </a:buClr>
              <a:buSzPct val="110000"/>
              <a:buFont typeface="Wingdings" panose="05000000000000000000" pitchFamily="2" charset="2"/>
              <a:buChar char="Ø"/>
            </a:pPr>
            <a:r>
              <a:rPr lang="zh-CN" altLang="en-US" sz="2600" b="1" dirty="0">
                <a:latin typeface="Times New Roman" panose="02020603050405020304" pitchFamily="18" charset="0"/>
                <a:ea typeface="楷体_GB2312" pitchFamily="49" charset="-122"/>
              </a:rPr>
              <a:t>多年来研究者都在寻找高性能耐腐蚀传热管材料。早期的核电厂中，广泛采用</a:t>
            </a:r>
            <a:r>
              <a:rPr lang="zh-CN" altLang="en-US" sz="2600" b="1" u="sng" dirty="0">
                <a:solidFill>
                  <a:srgbClr val="FF0000"/>
                </a:solidFill>
                <a:latin typeface="Times New Roman" panose="02020603050405020304" pitchFamily="18" charset="0"/>
                <a:ea typeface="楷体_GB2312" pitchFamily="49" charset="-122"/>
              </a:rPr>
              <a:t>奥氏体不锈钢</a:t>
            </a:r>
            <a:r>
              <a:rPr lang="zh-CN" altLang="en-US" sz="2600" b="1" dirty="0">
                <a:latin typeface="Times New Roman" panose="02020603050405020304" pitchFamily="18" charset="0"/>
                <a:ea typeface="楷体_GB2312" pitchFamily="49" charset="-122"/>
              </a:rPr>
              <a:t>作为传热管材，由于这类材料在含</a:t>
            </a:r>
            <a:r>
              <a:rPr lang="en-US" altLang="zh-CN" sz="2600" b="1" err="1">
                <a:latin typeface="Times New Roman" panose="02020603050405020304" pitchFamily="18" charset="0"/>
                <a:ea typeface="楷体_GB2312" pitchFamily="49" charset="-122"/>
              </a:rPr>
              <a:t>Cl</a:t>
            </a:r>
            <a:r>
              <a:rPr lang="en-US" altLang="zh-CN" sz="2600" b="1" baseline="30000">
                <a:latin typeface="Times New Roman" panose="02020603050405020304" pitchFamily="18" charset="0"/>
                <a:ea typeface="楷体_GB2312" pitchFamily="49" charset="-122"/>
              </a:rPr>
              <a:t>-</a:t>
            </a:r>
            <a:r>
              <a:rPr lang="zh-CN" altLang="en-US" sz="2600" b="1" dirty="0">
                <a:latin typeface="Times New Roman" panose="02020603050405020304" pitchFamily="18" charset="0"/>
                <a:ea typeface="楷体_GB2312" pitchFamily="49" charset="-122"/>
              </a:rPr>
              <a:t>，</a:t>
            </a:r>
            <a:r>
              <a:rPr lang="en-US" altLang="zh-CN" sz="2600" b="1">
                <a:latin typeface="Times New Roman" panose="02020603050405020304" pitchFamily="18" charset="0"/>
                <a:ea typeface="楷体_GB2312" pitchFamily="49" charset="-122"/>
              </a:rPr>
              <a:t>O</a:t>
            </a:r>
            <a:r>
              <a:rPr lang="en-US" altLang="zh-CN" sz="2600" b="1" baseline="-30000">
                <a:latin typeface="Times New Roman" panose="02020603050405020304" pitchFamily="18" charset="0"/>
                <a:ea typeface="楷体_GB2312" pitchFamily="49" charset="-122"/>
              </a:rPr>
              <a:t>2</a:t>
            </a:r>
            <a:r>
              <a:rPr lang="zh-CN" altLang="en-US" sz="2600" b="1" dirty="0">
                <a:latin typeface="Times New Roman" panose="02020603050405020304" pitchFamily="18" charset="0"/>
                <a:ea typeface="楷体_GB2312" pitchFamily="49" charset="-122"/>
              </a:rPr>
              <a:t>，</a:t>
            </a:r>
            <a:r>
              <a:rPr lang="en-US" altLang="zh-CN" sz="2600" b="1">
                <a:latin typeface="Times New Roman" panose="02020603050405020304" pitchFamily="18" charset="0"/>
                <a:ea typeface="楷体_GB2312" pitchFamily="49" charset="-122"/>
              </a:rPr>
              <a:t>OH</a:t>
            </a:r>
            <a:r>
              <a:rPr lang="en-US" altLang="zh-CN" sz="2600" b="1" baseline="30000">
                <a:latin typeface="Times New Roman" panose="02020603050405020304" pitchFamily="18" charset="0"/>
                <a:ea typeface="楷体_GB2312" pitchFamily="49" charset="-122"/>
              </a:rPr>
              <a:t>-</a:t>
            </a:r>
            <a:r>
              <a:rPr lang="zh-CN" altLang="en-US" sz="2600" b="1" dirty="0">
                <a:latin typeface="Times New Roman" panose="02020603050405020304" pitchFamily="18" charset="0"/>
                <a:ea typeface="楷体_GB2312" pitchFamily="49" charset="-122"/>
              </a:rPr>
              <a:t>的高温水中对应力腐蚀破裂敏感（主要的应力是管子在制造和装配时产生的残余应力）。</a:t>
            </a:r>
            <a:endParaRPr lang="zh-CN" altLang="en-US" sz="2600" b="1" dirty="0">
              <a:latin typeface="Times New Roman" panose="02020603050405020304" pitchFamily="18" charset="0"/>
              <a:ea typeface="楷体_GB2312" pitchFamily="49" charset="-122"/>
            </a:endParaRPr>
          </a:p>
          <a:p>
            <a:pPr eaLnBrk="1" hangingPunct="1">
              <a:lnSpc>
                <a:spcPct val="120000"/>
              </a:lnSpc>
              <a:spcBef>
                <a:spcPct val="50000"/>
              </a:spcBef>
              <a:buClr>
                <a:srgbClr val="FF0000"/>
              </a:buClr>
              <a:buSzPct val="110000"/>
              <a:buFont typeface="Wingdings" panose="05000000000000000000" pitchFamily="2" charset="2"/>
              <a:buChar char="Ø"/>
            </a:pPr>
            <a:r>
              <a:rPr lang="zh-CN" altLang="en-US" sz="2600" b="1" dirty="0">
                <a:latin typeface="Times New Roman" panose="02020603050405020304" pitchFamily="18" charset="0"/>
                <a:ea typeface="楷体_GB2312" pitchFamily="49" charset="-122"/>
              </a:rPr>
              <a:t>近年来，压水堆核电厂中已广泛采用</a:t>
            </a:r>
            <a:r>
              <a:rPr lang="zh-CN" altLang="en-US" sz="2600" b="1" u="sng" dirty="0">
                <a:solidFill>
                  <a:srgbClr val="FF0000"/>
                </a:solidFill>
                <a:latin typeface="Times New Roman" panose="02020603050405020304" pitchFamily="18" charset="0"/>
                <a:ea typeface="楷体_GB2312" pitchFamily="49" charset="-122"/>
              </a:rPr>
              <a:t>因科镍</a:t>
            </a:r>
            <a:r>
              <a:rPr lang="en-US" altLang="zh-CN" sz="2600" b="1" u="sng">
                <a:solidFill>
                  <a:srgbClr val="FF0000"/>
                </a:solidFill>
                <a:latin typeface="Times New Roman" panose="02020603050405020304" pitchFamily="18" charset="0"/>
                <a:ea typeface="楷体_GB2312" pitchFamily="49" charset="-122"/>
              </a:rPr>
              <a:t>-690</a:t>
            </a:r>
            <a:r>
              <a:rPr lang="zh-CN" altLang="en-US" sz="2600" b="1" dirty="0">
                <a:latin typeface="Times New Roman" panose="02020603050405020304" pitchFamily="18" charset="0"/>
                <a:ea typeface="楷体_GB2312" pitchFamily="49" charset="-122"/>
              </a:rPr>
              <a:t>作为传热管材，提高了镍含量可以大大提高材料耐氯离子应力腐蚀能力，但镍含量较高的因科镍</a:t>
            </a:r>
            <a:r>
              <a:rPr lang="en-US" altLang="zh-CN" sz="2600" b="1">
                <a:latin typeface="Times New Roman" panose="02020603050405020304" pitchFamily="18" charset="0"/>
                <a:ea typeface="楷体_GB2312" pitchFamily="49" charset="-122"/>
              </a:rPr>
              <a:t>-690</a:t>
            </a:r>
            <a:r>
              <a:rPr lang="zh-CN" altLang="en-US" sz="2600" b="1" dirty="0">
                <a:latin typeface="Times New Roman" panose="02020603050405020304" pitchFamily="18" charset="0"/>
                <a:ea typeface="楷体_GB2312" pitchFamily="49" charset="-122"/>
              </a:rPr>
              <a:t>对晶间应力腐蚀（晶界发生与应力有关）敏感。因此，人们在试用含镍量中等的</a:t>
            </a:r>
            <a:r>
              <a:rPr lang="zh-CN" altLang="en-US" sz="2600" b="1" dirty="0">
                <a:solidFill>
                  <a:srgbClr val="FF0000"/>
                </a:solidFill>
                <a:latin typeface="Times New Roman" panose="02020603050405020304" pitchFamily="18" charset="0"/>
                <a:ea typeface="楷体_GB2312" pitchFamily="49" charset="-122"/>
              </a:rPr>
              <a:t>因科镍</a:t>
            </a:r>
            <a:r>
              <a:rPr lang="en-US" altLang="zh-CN" sz="2600" b="1">
                <a:solidFill>
                  <a:srgbClr val="FF0000"/>
                </a:solidFill>
                <a:latin typeface="Times New Roman" panose="02020603050405020304" pitchFamily="18" charset="0"/>
                <a:ea typeface="楷体_GB2312" pitchFamily="49" charset="-122"/>
              </a:rPr>
              <a:t>-800</a:t>
            </a:r>
            <a:r>
              <a:rPr lang="zh-CN" altLang="en-US" sz="2600" b="1" dirty="0">
                <a:latin typeface="Times New Roman" panose="02020603050405020304" pitchFamily="18" charset="0"/>
                <a:ea typeface="楷体_GB2312" pitchFamily="49" charset="-122"/>
              </a:rPr>
              <a:t>。</a:t>
            </a:r>
            <a:endParaRPr lang="zh-CN" altLang="en-US" sz="2600" b="1" u="sng"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3796">
                                            <p:txEl>
                                              <p:charRg st="0" end="105"/>
                                            </p:txEl>
                                          </p:spTgt>
                                        </p:tgtEl>
                                        <p:attrNameLst>
                                          <p:attrName>style.visibility</p:attrName>
                                        </p:attrNameLst>
                                      </p:cBhvr>
                                      <p:to>
                                        <p:strVal val="visible"/>
                                      </p:to>
                                    </p:set>
                                    <p:animEffect transition="in" filter="checkerboard(down)">
                                      <p:cBhvr>
                                        <p:cTn id="7" dur="500"/>
                                        <p:tgtEl>
                                          <p:spTgt spid="33796">
                                            <p:txEl>
                                              <p:charRg st="0" end="10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3796">
                                            <p:txEl>
                                              <p:charRg st="105" end="218"/>
                                            </p:txEl>
                                          </p:spTgt>
                                        </p:tgtEl>
                                        <p:attrNameLst>
                                          <p:attrName>style.visibility</p:attrName>
                                        </p:attrNameLst>
                                      </p:cBhvr>
                                      <p:to>
                                        <p:strVal val="visible"/>
                                      </p:to>
                                    </p:set>
                                    <p:animEffect transition="in" filter="checkerboard(down)">
                                      <p:cBhvr>
                                        <p:cTn id="12" dur="500"/>
                                        <p:tgtEl>
                                          <p:spTgt spid="33796">
                                            <p:txEl>
                                              <p:charRg st="105" end="2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p:nvPr/>
        </p:nvSpPr>
        <p:spPr>
          <a:xfrm>
            <a:off x="304800" y="1447800"/>
            <a:ext cx="8610600" cy="4267200"/>
          </a:xfrm>
          <a:prstGeom prst="rect">
            <a:avLst/>
          </a:prstGeom>
          <a:noFill/>
          <a:ln w="9525">
            <a:noFill/>
          </a:ln>
        </p:spPr>
        <p:txBody>
          <a:bodyPr/>
          <a:p>
            <a:pPr marL="342900" indent="-342900" algn="just" eaLnBrk="1" hangingPunct="1">
              <a:lnSpc>
                <a:spcPct val="110000"/>
              </a:lnSpc>
              <a:buClr>
                <a:srgbClr val="FF0000"/>
              </a:buClr>
              <a:buSzPct val="110000"/>
            </a:pPr>
            <a:r>
              <a:rPr lang="en-US" altLang="zh-CN" sz="3200" b="1">
                <a:solidFill>
                  <a:srgbClr val="FF0066"/>
                </a:solidFill>
                <a:latin typeface="黑体" panose="02010609060101010101" pitchFamily="2" charset="-122"/>
                <a:ea typeface="黑体" panose="02010609060101010101" pitchFamily="2" charset="-122"/>
              </a:rPr>
              <a:t>&lt;</a:t>
            </a:r>
            <a:r>
              <a:rPr lang="zh-CN" altLang="en-US" sz="3200" b="1" dirty="0">
                <a:solidFill>
                  <a:srgbClr val="FF0066"/>
                </a:solidFill>
                <a:latin typeface="黑体" panose="02010609060101010101" pitchFamily="2" charset="-122"/>
                <a:ea typeface="黑体" panose="02010609060101010101" pitchFamily="2" charset="-122"/>
              </a:rPr>
              <a:t>一</a:t>
            </a:r>
            <a:r>
              <a:rPr lang="en-US" altLang="zh-CN" sz="3200" b="1">
                <a:solidFill>
                  <a:srgbClr val="FF0066"/>
                </a:solidFill>
                <a:latin typeface="黑体" panose="02010609060101010101" pitchFamily="2" charset="-122"/>
                <a:ea typeface="黑体" panose="02010609060101010101" pitchFamily="2" charset="-122"/>
              </a:rPr>
              <a:t>&gt;</a:t>
            </a:r>
            <a:r>
              <a:rPr lang="zh-CN" altLang="en-US" sz="3200" b="1" dirty="0">
                <a:solidFill>
                  <a:srgbClr val="FF0066"/>
                </a:solidFill>
                <a:latin typeface="黑体" panose="02010609060101010101" pitchFamily="2" charset="-122"/>
                <a:ea typeface="黑体" panose="02010609060101010101" pitchFamily="2" charset="-122"/>
              </a:rPr>
              <a:t>优点</a:t>
            </a:r>
            <a:endParaRPr lang="zh-CN" altLang="en-US" sz="3200" b="1" dirty="0">
              <a:solidFill>
                <a:srgbClr val="FF0066"/>
              </a:solidFill>
              <a:latin typeface="黑体" panose="02010609060101010101" pitchFamily="2" charset="-122"/>
              <a:ea typeface="黑体" panose="02010609060101010101" pitchFamily="2" charset="-122"/>
            </a:endParaRPr>
          </a:p>
          <a:p>
            <a:pPr marL="342900" indent="-342900" algn="just" eaLnBrk="1" hangingPunct="1">
              <a:lnSpc>
                <a:spcPct val="110000"/>
              </a:lnSpc>
              <a:buClr>
                <a:srgbClr val="FF9900"/>
              </a:buClr>
              <a:buSzPct val="110000"/>
              <a:buFont typeface="Wingdings" panose="05000000000000000000" pitchFamily="2" charset="2"/>
              <a:buChar char="Ø"/>
            </a:pPr>
            <a:r>
              <a:rPr lang="zh-CN" altLang="en-US" sz="2800" b="1" dirty="0">
                <a:latin typeface="Times New Roman" panose="02020603050405020304" pitchFamily="18" charset="0"/>
                <a:ea typeface="楷体_GB2312" pitchFamily="49" charset="-122"/>
              </a:rPr>
              <a:t> 传热系数很大，热交换是以</a:t>
            </a:r>
            <a:r>
              <a:rPr lang="zh-CN" altLang="en-US" sz="2800" b="1" u="sng" dirty="0">
                <a:solidFill>
                  <a:srgbClr val="000000"/>
                </a:solidFill>
                <a:latin typeface="Times New Roman" panose="02020603050405020304" pitchFamily="18" charset="0"/>
                <a:ea typeface="楷体_GB2312" pitchFamily="49" charset="-122"/>
              </a:rPr>
              <a:t>泡核沸腾</a:t>
            </a:r>
            <a:r>
              <a:rPr lang="zh-CN" altLang="en-US" sz="2800" b="1" dirty="0">
                <a:latin typeface="Times New Roman" panose="02020603050405020304" pitchFamily="18" charset="0"/>
                <a:ea typeface="楷体_GB2312" pitchFamily="49" charset="-122"/>
              </a:rPr>
              <a:t>形式进行的；</a:t>
            </a:r>
            <a:endParaRPr lang="zh-CN" altLang="en-US" sz="2800" b="1" dirty="0">
              <a:latin typeface="Times New Roman" panose="02020603050405020304" pitchFamily="18" charset="0"/>
              <a:ea typeface="楷体_GB2312" pitchFamily="49" charset="-122"/>
            </a:endParaRPr>
          </a:p>
          <a:p>
            <a:pPr marL="342900" indent="-342900" algn="just" eaLnBrk="1" hangingPunct="1">
              <a:lnSpc>
                <a:spcPct val="110000"/>
              </a:lnSpc>
              <a:buClr>
                <a:srgbClr val="FF9900"/>
              </a:buClr>
              <a:buSzPct val="110000"/>
              <a:buFont typeface="Wingdings" panose="05000000000000000000" pitchFamily="2" charset="2"/>
              <a:buChar char="Ø"/>
            </a:pPr>
            <a:r>
              <a:rPr lang="zh-CN" altLang="en-US" sz="2800" b="1" dirty="0">
                <a:latin typeface="Times New Roman" panose="02020603050405020304" pitchFamily="18" charset="0"/>
                <a:ea typeface="楷体_GB2312" pitchFamily="49" charset="-122"/>
              </a:rPr>
              <a:t> </a:t>
            </a:r>
            <a:r>
              <a:rPr lang="en-US" altLang="zh-CN" sz="2800" b="1">
                <a:latin typeface="Times New Roman" panose="02020603050405020304" pitchFamily="18" charset="0"/>
                <a:ea typeface="楷体_GB2312" pitchFamily="49" charset="-122"/>
              </a:rPr>
              <a:t>U</a:t>
            </a:r>
            <a:r>
              <a:rPr lang="zh-CN" altLang="en-US" sz="2800" b="1" dirty="0">
                <a:latin typeface="Times New Roman" panose="02020603050405020304" pitchFamily="18" charset="0"/>
                <a:ea typeface="楷体_GB2312" pitchFamily="49" charset="-122"/>
              </a:rPr>
              <a:t>型管可自由膨胀；</a:t>
            </a:r>
            <a:endParaRPr lang="zh-CN" altLang="en-US" sz="2800" b="1" dirty="0">
              <a:latin typeface="Times New Roman" panose="02020603050405020304" pitchFamily="18" charset="0"/>
              <a:ea typeface="楷体_GB2312" pitchFamily="49" charset="-122"/>
            </a:endParaRPr>
          </a:p>
          <a:p>
            <a:pPr marL="342900" indent="-342900" algn="just" eaLnBrk="1" hangingPunct="1">
              <a:lnSpc>
                <a:spcPct val="110000"/>
              </a:lnSpc>
              <a:buClr>
                <a:srgbClr val="FF9900"/>
              </a:buClr>
              <a:buSzPct val="110000"/>
              <a:buFont typeface="Wingdings" panose="05000000000000000000" pitchFamily="2" charset="2"/>
              <a:buChar char="Ø"/>
            </a:pPr>
            <a:r>
              <a:rPr lang="zh-CN" altLang="en-US" sz="2800" b="1" dirty="0">
                <a:latin typeface="Times New Roman" panose="02020603050405020304" pitchFamily="18" charset="0"/>
                <a:ea typeface="楷体_GB2312" pitchFamily="49" charset="-122"/>
              </a:rPr>
              <a:t> 蓄水容积大，具有缓冲作用，对给水及蒸汽自动控制要求不高；</a:t>
            </a:r>
            <a:endParaRPr lang="zh-CN" altLang="en-US" sz="2800" b="1" dirty="0">
              <a:latin typeface="Times New Roman" panose="02020603050405020304" pitchFamily="18" charset="0"/>
              <a:ea typeface="楷体_GB2312" pitchFamily="49" charset="-122"/>
            </a:endParaRPr>
          </a:p>
          <a:p>
            <a:pPr marL="342900" indent="-342900" algn="just" eaLnBrk="1" hangingPunct="1">
              <a:lnSpc>
                <a:spcPct val="110000"/>
              </a:lnSpc>
              <a:buClr>
                <a:srgbClr val="FF9900"/>
              </a:buClr>
              <a:buSzPct val="110000"/>
              <a:buFont typeface="Wingdings" panose="05000000000000000000" pitchFamily="2" charset="2"/>
              <a:buChar char="Ø"/>
            </a:pPr>
            <a:r>
              <a:rPr lang="zh-CN" altLang="en-US" sz="2800" b="1" dirty="0">
                <a:latin typeface="Times New Roman" panose="02020603050405020304" pitchFamily="18" charset="0"/>
                <a:ea typeface="楷体_GB2312" pitchFamily="49" charset="-122"/>
              </a:rPr>
              <a:t> 可以通过排污量调整水质；</a:t>
            </a:r>
            <a:endParaRPr lang="zh-CN" altLang="en-US" sz="2800" b="1" dirty="0">
              <a:latin typeface="Times New Roman" panose="02020603050405020304" pitchFamily="18" charset="0"/>
              <a:ea typeface="楷体_GB2312" pitchFamily="49" charset="-122"/>
            </a:endParaRPr>
          </a:p>
          <a:p>
            <a:pPr marL="342900" indent="-342900" algn="just" eaLnBrk="1" hangingPunct="1">
              <a:lnSpc>
                <a:spcPct val="110000"/>
              </a:lnSpc>
              <a:buClr>
                <a:srgbClr val="FF9900"/>
              </a:buClr>
              <a:buSzPct val="110000"/>
              <a:buFont typeface="Wingdings" panose="05000000000000000000" pitchFamily="2" charset="2"/>
              <a:buChar char="Ø"/>
            </a:pPr>
            <a:r>
              <a:rPr lang="zh-CN" altLang="en-US" sz="2800" b="1" dirty="0">
                <a:latin typeface="Times New Roman" panose="02020603050405020304" pitchFamily="18" charset="0"/>
                <a:ea typeface="楷体_GB2312" pitchFamily="49" charset="-122"/>
              </a:rPr>
              <a:t> 可应用在常规锅炉中得到的经验。</a:t>
            </a:r>
            <a:endParaRPr lang="zh-CN" altLang="en-US" sz="2800" b="1" dirty="0">
              <a:latin typeface="Times New Roman" panose="02020603050405020304" pitchFamily="18" charset="0"/>
              <a:ea typeface="楷体_GB2312" pitchFamily="49" charset="-122"/>
            </a:endParaRPr>
          </a:p>
        </p:txBody>
      </p:sp>
      <p:sp>
        <p:nvSpPr>
          <p:cNvPr id="60419" name="Rectangle 3"/>
          <p:cNvSpPr/>
          <p:nvPr/>
        </p:nvSpPr>
        <p:spPr>
          <a:xfrm>
            <a:off x="838200" y="152400"/>
            <a:ext cx="7467600" cy="762000"/>
          </a:xfrm>
          <a:prstGeom prst="rect">
            <a:avLst/>
          </a:prstGeom>
          <a:noFill/>
          <a:ln w="9525">
            <a:noFill/>
          </a:ln>
        </p:spPr>
        <p:txBody>
          <a:bodyPr>
            <a:spAutoFit/>
          </a:bodyPr>
          <a:p>
            <a:pPr algn="ctr" eaLnBrk="1" hangingPunct="1">
              <a:lnSpc>
                <a:spcPct val="110000"/>
              </a:lnSpc>
              <a:spcBef>
                <a:spcPct val="0"/>
              </a:spcBef>
              <a:buClr>
                <a:srgbClr val="FF0000"/>
              </a:buClr>
              <a:buSzPct val="110000"/>
            </a:pPr>
            <a:r>
              <a:rPr lang="zh-CN" altLang="en-US" sz="4000" b="1" dirty="0">
                <a:solidFill>
                  <a:srgbClr val="000099"/>
                </a:solidFill>
                <a:latin typeface="Tahoma" panose="020B0604030504040204" pitchFamily="34" charset="0"/>
                <a:ea typeface="黑体" panose="02010609060101010101" pitchFamily="2" charset="-122"/>
              </a:rPr>
              <a:t>（四）饱和蒸汽发生器的优缺点</a:t>
            </a:r>
            <a:endParaRPr lang="zh-CN" altLang="en-US" sz="4000" b="1" dirty="0">
              <a:solidFill>
                <a:srgbClr val="000099"/>
              </a:solidFill>
              <a:latin typeface="Tahoma" panose="020B060403050404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0">
                                            <p:txEl>
                                              <p:charRg st="0" end="6"/>
                                            </p:txEl>
                                          </p:spTgt>
                                        </p:tgtEl>
                                        <p:attrNameLst>
                                          <p:attrName>style.visibility</p:attrName>
                                        </p:attrNameLst>
                                      </p:cBhvr>
                                      <p:to>
                                        <p:strVal val="visible"/>
                                      </p:to>
                                    </p:set>
                                    <p:animEffect transition="in" filter="strips(downRight)">
                                      <p:cBhvr>
                                        <p:cTn id="7" dur="500"/>
                                        <p:tgtEl>
                                          <p:spTgt spid="12290">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290">
                                            <p:txEl>
                                              <p:charRg st="6" end="30"/>
                                            </p:txEl>
                                          </p:spTgt>
                                        </p:tgtEl>
                                        <p:attrNameLst>
                                          <p:attrName>style.visibility</p:attrName>
                                        </p:attrNameLst>
                                      </p:cBhvr>
                                      <p:to>
                                        <p:strVal val="visible"/>
                                      </p:to>
                                    </p:set>
                                    <p:animEffect transition="in" filter="strips(downRight)">
                                      <p:cBhvr>
                                        <p:cTn id="12" dur="500"/>
                                        <p:tgtEl>
                                          <p:spTgt spid="12290">
                                            <p:txEl>
                                              <p:charRg st="6" end="3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290">
                                            <p:txEl>
                                              <p:charRg st="30" end="41"/>
                                            </p:txEl>
                                          </p:spTgt>
                                        </p:tgtEl>
                                        <p:attrNameLst>
                                          <p:attrName>style.visibility</p:attrName>
                                        </p:attrNameLst>
                                      </p:cBhvr>
                                      <p:to>
                                        <p:strVal val="visible"/>
                                      </p:to>
                                    </p:set>
                                    <p:animEffect transition="in" filter="strips(downRight)">
                                      <p:cBhvr>
                                        <p:cTn id="17" dur="500"/>
                                        <p:tgtEl>
                                          <p:spTgt spid="12290">
                                            <p:txEl>
                                              <p:charRg st="30" end="4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2290">
                                            <p:txEl>
                                              <p:charRg st="41" end="71"/>
                                            </p:txEl>
                                          </p:spTgt>
                                        </p:tgtEl>
                                        <p:attrNameLst>
                                          <p:attrName>style.visibility</p:attrName>
                                        </p:attrNameLst>
                                      </p:cBhvr>
                                      <p:to>
                                        <p:strVal val="visible"/>
                                      </p:to>
                                    </p:set>
                                    <p:animEffect transition="in" filter="strips(downRight)">
                                      <p:cBhvr>
                                        <p:cTn id="22" dur="500"/>
                                        <p:tgtEl>
                                          <p:spTgt spid="12290">
                                            <p:txEl>
                                              <p:charRg st="41" end="7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2290">
                                            <p:txEl>
                                              <p:charRg st="71" end="85"/>
                                            </p:txEl>
                                          </p:spTgt>
                                        </p:tgtEl>
                                        <p:attrNameLst>
                                          <p:attrName>style.visibility</p:attrName>
                                        </p:attrNameLst>
                                      </p:cBhvr>
                                      <p:to>
                                        <p:strVal val="visible"/>
                                      </p:to>
                                    </p:set>
                                    <p:animEffect transition="in" filter="strips(downRight)">
                                      <p:cBhvr>
                                        <p:cTn id="27" dur="500"/>
                                        <p:tgtEl>
                                          <p:spTgt spid="12290">
                                            <p:txEl>
                                              <p:charRg st="71" end="8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2290">
                                            <p:txEl>
                                              <p:charRg st="85" end="102"/>
                                            </p:txEl>
                                          </p:spTgt>
                                        </p:tgtEl>
                                        <p:attrNameLst>
                                          <p:attrName>style.visibility</p:attrName>
                                        </p:attrNameLst>
                                      </p:cBhvr>
                                      <p:to>
                                        <p:strVal val="visible"/>
                                      </p:to>
                                    </p:set>
                                    <p:animEffect transition="in" filter="strips(downRight)">
                                      <p:cBhvr>
                                        <p:cTn id="32" dur="500"/>
                                        <p:tgtEl>
                                          <p:spTgt spid="12290">
                                            <p:txEl>
                                              <p:charRg st="85" end="10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p:nvPr/>
        </p:nvSpPr>
        <p:spPr>
          <a:xfrm>
            <a:off x="609600" y="304800"/>
            <a:ext cx="7924800" cy="5708650"/>
          </a:xfrm>
          <a:prstGeom prst="rect">
            <a:avLst/>
          </a:prstGeom>
          <a:noFill/>
          <a:ln w="9525">
            <a:noFill/>
          </a:ln>
        </p:spPr>
        <p:txBody>
          <a:bodyPr>
            <a:spAutoFit/>
          </a:bodyPr>
          <a:p>
            <a:pPr eaLnBrk="1" hangingPunct="1">
              <a:lnSpc>
                <a:spcPct val="100000"/>
              </a:lnSpc>
              <a:spcBef>
                <a:spcPct val="50000"/>
              </a:spcBef>
              <a:buClr>
                <a:srgbClr val="FF0000"/>
              </a:buClr>
              <a:buSzPct val="110000"/>
              <a:buNone/>
            </a:pPr>
            <a:r>
              <a:rPr lang="en-US" altLang="zh-CN" sz="3200" b="1">
                <a:solidFill>
                  <a:srgbClr val="FF0066"/>
                </a:solidFill>
                <a:latin typeface="黑体" panose="02010609060101010101" pitchFamily="2" charset="-122"/>
                <a:ea typeface="黑体" panose="02010609060101010101" pitchFamily="2" charset="-122"/>
              </a:rPr>
              <a:t>&lt;</a:t>
            </a:r>
            <a:r>
              <a:rPr lang="zh-CN" altLang="en-US" sz="3200" b="1" dirty="0">
                <a:solidFill>
                  <a:srgbClr val="FF0066"/>
                </a:solidFill>
                <a:latin typeface="黑体" panose="02010609060101010101" pitchFamily="2" charset="-122"/>
                <a:ea typeface="黑体" panose="02010609060101010101" pitchFamily="2" charset="-122"/>
              </a:rPr>
              <a:t>二</a:t>
            </a:r>
            <a:r>
              <a:rPr lang="en-US" altLang="zh-CN" sz="3200" b="1">
                <a:solidFill>
                  <a:srgbClr val="FF0066"/>
                </a:solidFill>
                <a:latin typeface="黑体" panose="02010609060101010101" pitchFamily="2" charset="-122"/>
                <a:ea typeface="黑体" panose="02010609060101010101" pitchFamily="2" charset="-122"/>
              </a:rPr>
              <a:t>&gt;</a:t>
            </a:r>
            <a:r>
              <a:rPr lang="en-US" altLang="zh-CN" sz="3200" b="1">
                <a:solidFill>
                  <a:srgbClr val="FF0066"/>
                </a:solidFill>
                <a:latin typeface="Times New Roman" panose="02020603050405020304" pitchFamily="18" charset="0"/>
                <a:ea typeface="黑体" panose="02010609060101010101" pitchFamily="2" charset="-122"/>
              </a:rPr>
              <a:t> </a:t>
            </a:r>
            <a:r>
              <a:rPr lang="zh-CN" altLang="en-US" sz="3200" b="1" dirty="0">
                <a:solidFill>
                  <a:srgbClr val="FF0066"/>
                </a:solidFill>
                <a:latin typeface="黑体" panose="02010609060101010101" pitchFamily="2" charset="-122"/>
                <a:ea typeface="黑体" panose="02010609060101010101" pitchFamily="2" charset="-122"/>
              </a:rPr>
              <a:t>缺点</a:t>
            </a:r>
            <a:endParaRPr lang="zh-CN" altLang="en-US" sz="3200" b="1" dirty="0">
              <a:solidFill>
                <a:srgbClr val="FF0066"/>
              </a:solidFill>
              <a:latin typeface="黑体" panose="02010609060101010101" pitchFamily="2" charset="-122"/>
              <a:ea typeface="黑体" panose="02010609060101010101" pitchFamily="2" charset="-122"/>
            </a:endParaRPr>
          </a:p>
          <a:p>
            <a:pPr eaLnBrk="1" hangingPunct="1">
              <a:lnSpc>
                <a:spcPct val="100000"/>
              </a:lnSpc>
              <a:spcBef>
                <a:spcPct val="50000"/>
              </a:spcBef>
              <a:buClr>
                <a:srgbClr val="FF9900"/>
              </a:buClr>
              <a:buSzPct val="110000"/>
              <a:buFont typeface="Wingdings" panose="05000000000000000000" pitchFamily="2" charset="2"/>
              <a:buChar char="Ø"/>
            </a:pPr>
            <a:endParaRPr lang="zh-CN" altLang="en-US" sz="2800" dirty="0">
              <a:latin typeface="楷体_GB2312" pitchFamily="49" charset="-122"/>
              <a:ea typeface="楷体_GB2312" pitchFamily="49" charset="-122"/>
            </a:endParaRPr>
          </a:p>
          <a:p>
            <a:pPr eaLnBrk="1" hangingPunct="1">
              <a:lnSpc>
                <a:spcPct val="100000"/>
              </a:lnSpc>
              <a:spcBef>
                <a:spcPct val="50000"/>
              </a:spcBef>
              <a:buClr>
                <a:srgbClr val="FF9900"/>
              </a:buClr>
              <a:buSzPct val="110000"/>
              <a:buFont typeface="Wingdings" panose="05000000000000000000" pitchFamily="2" charset="2"/>
              <a:buChar char="Ø"/>
            </a:pPr>
            <a:r>
              <a:rPr lang="zh-CN" altLang="en-US" sz="2800" b="1" dirty="0">
                <a:latin typeface="楷体_GB2312" pitchFamily="49" charset="-122"/>
                <a:ea typeface="楷体_GB2312" pitchFamily="49" charset="-122"/>
              </a:rPr>
              <a:t> 只能得到饱和蒸汽，对汽轮机中间去湿装置的要求高；</a:t>
            </a:r>
            <a:endParaRPr lang="zh-CN" altLang="en-US" sz="2800" b="1" dirty="0">
              <a:latin typeface="楷体_GB2312" pitchFamily="49" charset="-122"/>
              <a:ea typeface="楷体_GB2312" pitchFamily="49" charset="-122"/>
            </a:endParaRPr>
          </a:p>
          <a:p>
            <a:pPr eaLnBrk="1" hangingPunct="1">
              <a:lnSpc>
                <a:spcPct val="100000"/>
              </a:lnSpc>
              <a:spcBef>
                <a:spcPct val="50000"/>
              </a:spcBef>
              <a:buClr>
                <a:srgbClr val="FF9900"/>
              </a:buClr>
              <a:buSzPct val="110000"/>
              <a:buFont typeface="Wingdings" panose="05000000000000000000" pitchFamily="2" charset="2"/>
              <a:buChar char="Ø"/>
            </a:pPr>
            <a:r>
              <a:rPr lang="zh-CN" altLang="en-US" sz="2800" b="1" dirty="0">
                <a:latin typeface="楷体_GB2312" pitchFamily="49" charset="-122"/>
                <a:ea typeface="楷体_GB2312" pitchFamily="49" charset="-122"/>
              </a:rPr>
              <a:t> 饱和蒸汽温度低，因此蒸汽压力相对较低，使得二回路效率不太好；</a:t>
            </a:r>
            <a:endParaRPr lang="zh-CN" altLang="en-US" sz="2800" b="1" dirty="0">
              <a:latin typeface="楷体_GB2312" pitchFamily="49" charset="-122"/>
              <a:ea typeface="楷体_GB2312" pitchFamily="49" charset="-122"/>
            </a:endParaRPr>
          </a:p>
          <a:p>
            <a:pPr eaLnBrk="1" hangingPunct="1">
              <a:lnSpc>
                <a:spcPct val="100000"/>
              </a:lnSpc>
              <a:spcBef>
                <a:spcPct val="50000"/>
              </a:spcBef>
              <a:buClr>
                <a:srgbClr val="FF9900"/>
              </a:buClr>
              <a:buSzPct val="110000"/>
              <a:buFont typeface="Wingdings" panose="05000000000000000000" pitchFamily="2" charset="2"/>
              <a:buChar char="Ø"/>
            </a:pPr>
            <a:r>
              <a:rPr lang="zh-CN" altLang="en-US" sz="2800" b="1" dirty="0">
                <a:latin typeface="楷体_GB2312" pitchFamily="49" charset="-122"/>
                <a:ea typeface="楷体_GB2312" pitchFamily="49" charset="-122"/>
              </a:rPr>
              <a:t> 上部的干燥设备占很大体积，使蒸汽发生器结构复杂；</a:t>
            </a:r>
            <a:endParaRPr lang="zh-CN" altLang="en-US" sz="2800" b="1" dirty="0">
              <a:latin typeface="楷体_GB2312" pitchFamily="49" charset="-122"/>
              <a:ea typeface="楷体_GB2312" pitchFamily="49" charset="-122"/>
            </a:endParaRPr>
          </a:p>
          <a:p>
            <a:pPr eaLnBrk="1" hangingPunct="1">
              <a:lnSpc>
                <a:spcPct val="100000"/>
              </a:lnSpc>
              <a:spcBef>
                <a:spcPct val="50000"/>
              </a:spcBef>
              <a:buClr>
                <a:srgbClr val="FF9900"/>
              </a:buClr>
              <a:buSzPct val="110000"/>
              <a:buFont typeface="Wingdings" panose="05000000000000000000" pitchFamily="2" charset="2"/>
              <a:buChar char="Ø"/>
            </a:pPr>
            <a:r>
              <a:rPr lang="zh-CN" altLang="en-US" sz="2800" b="1" dirty="0">
                <a:latin typeface="楷体_GB2312" pitchFamily="49" charset="-122"/>
                <a:ea typeface="楷体_GB2312" pitchFamily="49" charset="-122"/>
              </a:rPr>
              <a:t> 为防振，管子拱形部分的固定很困难；</a:t>
            </a:r>
            <a:endParaRPr lang="zh-CN" altLang="en-US" sz="2800" b="1" dirty="0">
              <a:latin typeface="楷体_GB2312" pitchFamily="49" charset="-122"/>
              <a:ea typeface="楷体_GB2312" pitchFamily="49" charset="-122"/>
            </a:endParaRPr>
          </a:p>
          <a:p>
            <a:pPr eaLnBrk="1" hangingPunct="1">
              <a:lnSpc>
                <a:spcPct val="100000"/>
              </a:lnSpc>
              <a:spcBef>
                <a:spcPct val="50000"/>
              </a:spcBef>
              <a:buClr>
                <a:srgbClr val="FF9900"/>
              </a:buClr>
              <a:buSzPct val="110000"/>
              <a:buFont typeface="Wingdings" panose="05000000000000000000" pitchFamily="2" charset="2"/>
              <a:buChar char="Ø"/>
            </a:pPr>
            <a:r>
              <a:rPr lang="zh-CN" altLang="en-US" sz="2800" b="1" dirty="0">
                <a:latin typeface="楷体_GB2312" pitchFamily="49" charset="-122"/>
                <a:ea typeface="楷体_GB2312" pitchFamily="49" charset="-122"/>
              </a:rPr>
              <a:t> 管板有很大的尺寸，造成一些结构上的困难</a:t>
            </a:r>
            <a:r>
              <a:rPr lang="zh-CN" altLang="en-US" sz="2800" dirty="0">
                <a:latin typeface="楷体_GB2312" pitchFamily="49" charset="-122"/>
                <a:ea typeface="楷体_GB2312" pitchFamily="49" charset="-122"/>
              </a:rPr>
              <a:t>。</a:t>
            </a:r>
            <a:endParaRPr lang="zh-CN" altLang="en-US" sz="2800"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xEl>
                                              <p:charRg st="0" end="7"/>
                                            </p:txEl>
                                          </p:spTgt>
                                        </p:tgtEl>
                                        <p:attrNameLst>
                                          <p:attrName>style.visibility</p:attrName>
                                        </p:attrNameLst>
                                      </p:cBhvr>
                                      <p:to>
                                        <p:strVal val="visible"/>
                                      </p:to>
                                    </p:set>
                                    <p:anim calcmode="lin" valueType="num">
                                      <p:cBhvr additive="base">
                                        <p:cTn id="7" dur="500" fill="hold"/>
                                        <p:tgtEl>
                                          <p:spTgt spid="13314">
                                            <p:txEl>
                                              <p:charRg st="0"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charRg st="0"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4">
                                            <p:txEl>
                                              <p:charRg st="8" end="34"/>
                                            </p:txEl>
                                          </p:spTgt>
                                        </p:tgtEl>
                                        <p:attrNameLst>
                                          <p:attrName>style.visibility</p:attrName>
                                        </p:attrNameLst>
                                      </p:cBhvr>
                                      <p:to>
                                        <p:strVal val="visible"/>
                                      </p:to>
                                    </p:set>
                                    <p:anim calcmode="lin" valueType="num">
                                      <p:cBhvr additive="base">
                                        <p:cTn id="13" dur="500" fill="hold"/>
                                        <p:tgtEl>
                                          <p:spTgt spid="13314">
                                            <p:txEl>
                                              <p:charRg st="8" end="3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charRg st="8" end="3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4">
                                            <p:txEl>
                                              <p:charRg st="34" end="66"/>
                                            </p:txEl>
                                          </p:spTgt>
                                        </p:tgtEl>
                                        <p:attrNameLst>
                                          <p:attrName>style.visibility</p:attrName>
                                        </p:attrNameLst>
                                      </p:cBhvr>
                                      <p:to>
                                        <p:strVal val="visible"/>
                                      </p:to>
                                    </p:set>
                                    <p:anim calcmode="lin" valueType="num">
                                      <p:cBhvr additive="base">
                                        <p:cTn id="19" dur="500" fill="hold"/>
                                        <p:tgtEl>
                                          <p:spTgt spid="13314">
                                            <p:txEl>
                                              <p:charRg st="34" end="6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charRg st="34" end="6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4">
                                            <p:txEl>
                                              <p:charRg st="66" end="92"/>
                                            </p:txEl>
                                          </p:spTgt>
                                        </p:tgtEl>
                                        <p:attrNameLst>
                                          <p:attrName>style.visibility</p:attrName>
                                        </p:attrNameLst>
                                      </p:cBhvr>
                                      <p:to>
                                        <p:strVal val="visible"/>
                                      </p:to>
                                    </p:set>
                                    <p:anim calcmode="lin" valueType="num">
                                      <p:cBhvr additive="base">
                                        <p:cTn id="25" dur="500" fill="hold"/>
                                        <p:tgtEl>
                                          <p:spTgt spid="13314">
                                            <p:txEl>
                                              <p:charRg st="66" end="9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charRg st="66" end="9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4">
                                            <p:txEl>
                                              <p:charRg st="92" end="111"/>
                                            </p:txEl>
                                          </p:spTgt>
                                        </p:tgtEl>
                                        <p:attrNameLst>
                                          <p:attrName>style.visibility</p:attrName>
                                        </p:attrNameLst>
                                      </p:cBhvr>
                                      <p:to>
                                        <p:strVal val="visible"/>
                                      </p:to>
                                    </p:set>
                                    <p:anim calcmode="lin" valueType="num">
                                      <p:cBhvr additive="base">
                                        <p:cTn id="31" dur="500" fill="hold"/>
                                        <p:tgtEl>
                                          <p:spTgt spid="13314">
                                            <p:txEl>
                                              <p:charRg st="92" end="1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charRg st="92" end="1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4">
                                            <p:txEl>
                                              <p:charRg st="111" end="133"/>
                                            </p:txEl>
                                          </p:spTgt>
                                        </p:tgtEl>
                                        <p:attrNameLst>
                                          <p:attrName>style.visibility</p:attrName>
                                        </p:attrNameLst>
                                      </p:cBhvr>
                                      <p:to>
                                        <p:strVal val="visible"/>
                                      </p:to>
                                    </p:set>
                                    <p:anim calcmode="lin" valueType="num">
                                      <p:cBhvr additive="base">
                                        <p:cTn id="37" dur="500" fill="hold"/>
                                        <p:tgtEl>
                                          <p:spTgt spid="13314">
                                            <p:txEl>
                                              <p:charRg st="111" end="13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4">
                                            <p:txEl>
                                              <p:charRg st="111" end="13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p:nvPr/>
        </p:nvSpPr>
        <p:spPr>
          <a:xfrm>
            <a:off x="457200" y="228600"/>
            <a:ext cx="7969250" cy="696913"/>
          </a:xfrm>
          <a:prstGeom prst="rect">
            <a:avLst/>
          </a:prstGeom>
          <a:noFill/>
          <a:ln w="9525">
            <a:noFill/>
          </a:ln>
        </p:spPr>
        <p:txBody>
          <a:bodyPr>
            <a:spAutoFit/>
          </a:bodyPr>
          <a:p>
            <a:pPr algn="ctr" eaLnBrk="1" hangingPunct="1">
              <a:lnSpc>
                <a:spcPct val="110000"/>
              </a:lnSpc>
              <a:spcBef>
                <a:spcPct val="0"/>
              </a:spcBef>
              <a:buClr>
                <a:srgbClr val="FF0000"/>
              </a:buClr>
              <a:buSzPct val="110000"/>
            </a:pPr>
            <a:r>
              <a:rPr lang="zh-CN" altLang="en-US" sz="3600" b="1" dirty="0">
                <a:solidFill>
                  <a:srgbClr val="000099"/>
                </a:solidFill>
                <a:latin typeface="Tahoma" panose="020B0604030504040204" pitchFamily="34" charset="0"/>
                <a:ea typeface="黑体" panose="02010609060101010101" pitchFamily="2" charset="-122"/>
              </a:rPr>
              <a:t>（五）卧式</a:t>
            </a:r>
            <a:r>
              <a:rPr lang="en-US" altLang="zh-CN" sz="3600" b="1">
                <a:solidFill>
                  <a:srgbClr val="000099"/>
                </a:solidFill>
                <a:latin typeface="Tahoma" panose="020B0604030504040204" pitchFamily="34" charset="0"/>
                <a:ea typeface="黑体" panose="02010609060101010101" pitchFamily="2" charset="-122"/>
              </a:rPr>
              <a:t>U</a:t>
            </a:r>
            <a:r>
              <a:rPr lang="zh-CN" altLang="en-US" sz="3600" b="1" dirty="0">
                <a:solidFill>
                  <a:srgbClr val="000099"/>
                </a:solidFill>
                <a:latin typeface="Tahoma" panose="020B0604030504040204" pitchFamily="34" charset="0"/>
                <a:ea typeface="黑体" panose="02010609060101010101" pitchFamily="2" charset="-122"/>
              </a:rPr>
              <a:t>型管自然循环蒸汽发生器 </a:t>
            </a:r>
            <a:endParaRPr lang="zh-CN" altLang="en-US" sz="3600" b="1" dirty="0">
              <a:solidFill>
                <a:srgbClr val="000099"/>
              </a:solidFill>
              <a:latin typeface="Tahoma" panose="020B0604030504040204" pitchFamily="34" charset="0"/>
              <a:ea typeface="黑体" panose="02010609060101010101" pitchFamily="2" charset="-122"/>
            </a:endParaRPr>
          </a:p>
        </p:txBody>
      </p:sp>
      <p:sp>
        <p:nvSpPr>
          <p:cNvPr id="62467" name="Text Box 3"/>
          <p:cNvSpPr txBox="1"/>
          <p:nvPr/>
        </p:nvSpPr>
        <p:spPr>
          <a:xfrm>
            <a:off x="990600" y="1854200"/>
            <a:ext cx="7543800" cy="2870200"/>
          </a:xfrm>
          <a:prstGeom prst="rect">
            <a:avLst/>
          </a:prstGeom>
          <a:noFill/>
          <a:ln w="9525">
            <a:noFill/>
          </a:ln>
        </p:spPr>
        <p:txBody>
          <a:bodyPr>
            <a:spAutoFit/>
          </a:bodyPr>
          <a:p>
            <a:pPr eaLnBrk="1" hangingPunct="1">
              <a:spcBef>
                <a:spcPct val="50000"/>
              </a:spcBef>
              <a:buClr>
                <a:srgbClr val="FF0000"/>
              </a:buClr>
              <a:buSzPct val="110000"/>
              <a:buFont typeface="Wingdings" panose="05000000000000000000" pitchFamily="2" charset="2"/>
              <a:buChar char="Ø"/>
            </a:pPr>
            <a:r>
              <a:rPr lang="en-US" altLang="zh-CN" sz="2800" b="1">
                <a:solidFill>
                  <a:srgbClr val="000000"/>
                </a:solidFill>
                <a:latin typeface="楷体_GB2312" pitchFamily="49" charset="-122"/>
                <a:ea typeface="楷体_GB2312" pitchFamily="49" charset="-122"/>
              </a:rPr>
              <a:t> </a:t>
            </a:r>
            <a:r>
              <a:rPr lang="zh-CN" altLang="en-US" sz="2800" b="1" dirty="0">
                <a:solidFill>
                  <a:srgbClr val="000000"/>
                </a:solidFill>
                <a:latin typeface="楷体_GB2312" pitchFamily="49" charset="-122"/>
                <a:ea typeface="楷体_GB2312" pitchFamily="49" charset="-122"/>
              </a:rPr>
              <a:t>俄罗斯和一些东欧国家的压水堆核电厂，广泛采用卧式自然循环蒸汽发生器。这种卧式蒸汽发生器为</a:t>
            </a:r>
            <a:r>
              <a:rPr lang="zh-CN" altLang="en-US" sz="2800" b="1" dirty="0">
                <a:solidFill>
                  <a:srgbClr val="FF0000"/>
                </a:solidFill>
                <a:latin typeface="楷体_GB2312" pitchFamily="49" charset="-122"/>
                <a:ea typeface="楷体_GB2312" pitchFamily="49" charset="-122"/>
              </a:rPr>
              <a:t>水平放置</a:t>
            </a:r>
            <a:r>
              <a:rPr lang="zh-CN" altLang="en-US" sz="2800" b="1" dirty="0">
                <a:latin typeface="楷体_GB2312" pitchFamily="49" charset="-122"/>
                <a:ea typeface="楷体_GB2312" pitchFamily="49" charset="-122"/>
              </a:rPr>
              <a:t>的单壳体结构</a:t>
            </a:r>
            <a:r>
              <a:rPr lang="zh-CN" altLang="en-US" sz="2800" b="1" dirty="0">
                <a:solidFill>
                  <a:srgbClr val="000000"/>
                </a:solidFill>
                <a:latin typeface="楷体_GB2312" pitchFamily="49" charset="-122"/>
                <a:ea typeface="楷体_GB2312" pitchFamily="49" charset="-122"/>
              </a:rPr>
              <a:t>。</a:t>
            </a:r>
            <a:r>
              <a:rPr lang="zh-CN" altLang="en-US" sz="2800" b="1" dirty="0">
                <a:solidFill>
                  <a:srgbClr val="000099"/>
                </a:solidFill>
                <a:latin typeface="楷体_GB2312" pitchFamily="49" charset="-122"/>
                <a:ea typeface="楷体_GB2312" pitchFamily="49" charset="-122"/>
              </a:rPr>
              <a:t>给水预热、二次侧蒸汽的产生、汽水分离及蒸汽干燥都在同一个外壳内进行。</a:t>
            </a:r>
            <a:endParaRPr lang="zh-CN" altLang="en-US" sz="2800" b="1" dirty="0">
              <a:solidFill>
                <a:srgbClr val="000099"/>
              </a:solidFill>
              <a:latin typeface="楷体_GB2312" pitchFamily="49" charset="-122"/>
              <a:ea typeface="楷体_GB2312" pitchFamily="49" charset="-122"/>
            </a:endParaRPr>
          </a:p>
        </p:txBody>
      </p:sp>
    </p:spTree>
  </p:cSld>
  <p:clrMapOvr>
    <a:masterClrMapping/>
  </p:clrMapOvr>
  <p:transition>
    <p:pull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4" name="Object 23"/>
          <p:cNvGraphicFramePr/>
          <p:nvPr/>
        </p:nvGraphicFramePr>
        <p:xfrm>
          <a:off x="0" y="76200"/>
          <a:ext cx="9144000" cy="5135563"/>
        </p:xfrm>
        <a:graphic>
          <a:graphicData uri="http://schemas.openxmlformats.org/presentationml/2006/ole">
            <mc:AlternateContent xmlns:mc="http://schemas.openxmlformats.org/markup-compatibility/2006">
              <mc:Choice xmlns:v="urn:schemas-microsoft-com:vml" Requires="v">
                <p:oleObj spid="_x0000_s3076" name="" r:id="rId1" imgW="8410575" imgH="4724400" progId="Paint.Picture">
                  <p:embed/>
                </p:oleObj>
              </mc:Choice>
              <mc:Fallback>
                <p:oleObj name="" r:id="rId1" imgW="8410575" imgH="4724400" progId="Paint.Picture">
                  <p:embed/>
                  <p:pic>
                    <p:nvPicPr>
                      <p:cNvPr id="0" name="图片 3075"/>
                      <p:cNvPicPr/>
                      <p:nvPr/>
                    </p:nvPicPr>
                    <p:blipFill>
                      <a:blip r:embed="rId2"/>
                      <a:stretch>
                        <a:fillRect/>
                      </a:stretch>
                    </p:blipFill>
                    <p:spPr>
                      <a:xfrm>
                        <a:off x="0" y="76200"/>
                        <a:ext cx="9144000" cy="5135563"/>
                      </a:xfrm>
                      <a:prstGeom prst="rect">
                        <a:avLst/>
                      </a:prstGeom>
                      <a:noFill/>
                      <a:ln w="38100">
                        <a:noFill/>
                        <a:miter/>
                      </a:ln>
                    </p:spPr>
                  </p:pic>
                </p:oleObj>
              </mc:Fallback>
            </mc:AlternateContent>
          </a:graphicData>
        </a:graphic>
      </p:graphicFrame>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transition>
    <p:cover dir="l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ext Box 2"/>
          <p:cNvSpPr txBox="1"/>
          <p:nvPr/>
        </p:nvSpPr>
        <p:spPr>
          <a:xfrm>
            <a:off x="609600" y="1371600"/>
            <a:ext cx="7772400" cy="4494213"/>
          </a:xfrm>
          <a:prstGeom prst="rect">
            <a:avLst/>
          </a:prstGeom>
          <a:noFill/>
          <a:ln w="9525">
            <a:noFill/>
          </a:ln>
        </p:spPr>
        <p:txBody>
          <a:bodyPr>
            <a:spAutoFit/>
          </a:bodyPr>
          <a:p>
            <a:pPr eaLnBrk="1" hangingPunct="1">
              <a:lnSpc>
                <a:spcPct val="110000"/>
              </a:lnSpc>
              <a:spcBef>
                <a:spcPct val="50000"/>
              </a:spcBef>
              <a:buClr>
                <a:srgbClr val="FF0000"/>
              </a:buClr>
              <a:buSzPct val="110000"/>
              <a:buFont typeface="Wingdings" panose="05000000000000000000" pitchFamily="2" charset="2"/>
              <a:buChar char="Ø"/>
            </a:pPr>
            <a:r>
              <a:rPr lang="en-US" altLang="zh-CN" sz="2800" b="1">
                <a:solidFill>
                  <a:schemeClr val="bg2"/>
                </a:solidFill>
                <a:latin typeface="Times New Roman" panose="02020603050405020304" pitchFamily="18" charset="0"/>
                <a:ea typeface="楷体_GB2312" pitchFamily="49" charset="-122"/>
              </a:rPr>
              <a:t> </a:t>
            </a:r>
            <a:r>
              <a:rPr lang="zh-CN" altLang="en-US" sz="2800" b="1" dirty="0">
                <a:solidFill>
                  <a:schemeClr val="bg2"/>
                </a:solidFill>
                <a:latin typeface="Times New Roman" panose="02020603050405020304" pitchFamily="18" charset="0"/>
                <a:ea typeface="楷体_GB2312" pitchFamily="49" charset="-122"/>
              </a:rPr>
              <a:t>优点：</a:t>
            </a:r>
            <a:r>
              <a:rPr lang="en-US" altLang="zh-CN" sz="2800" b="1">
                <a:solidFill>
                  <a:srgbClr val="000000"/>
                </a:solidFill>
                <a:latin typeface="Times New Roman" panose="02020603050405020304" pitchFamily="18" charset="0"/>
                <a:ea typeface="楷体_GB2312" pitchFamily="49" charset="-122"/>
              </a:rPr>
              <a:t>1</a:t>
            </a:r>
            <a:r>
              <a:rPr lang="zh-CN" altLang="en-US" sz="2800" b="1" dirty="0">
                <a:solidFill>
                  <a:srgbClr val="000000"/>
                </a:solidFill>
                <a:latin typeface="Times New Roman" panose="02020603050405020304" pitchFamily="18" charset="0"/>
                <a:ea typeface="楷体_GB2312" pitchFamily="49" charset="-122"/>
              </a:rPr>
              <a:t>）没有水平管板，取而代之的是立式圆柱形连箱。在联箱表面不会形成滞流区。</a:t>
            </a:r>
            <a:endParaRPr lang="zh-CN" altLang="en-US" sz="2800" b="1" dirty="0">
              <a:solidFill>
                <a:srgbClr val="000000"/>
              </a:solidFill>
              <a:latin typeface="Times New Roman" panose="02020603050405020304" pitchFamily="18" charset="0"/>
              <a:ea typeface="楷体_GB2312" pitchFamily="49" charset="-122"/>
            </a:endParaRPr>
          </a:p>
          <a:p>
            <a:pPr eaLnBrk="1" hangingPunct="1">
              <a:lnSpc>
                <a:spcPct val="110000"/>
              </a:lnSpc>
              <a:spcBef>
                <a:spcPct val="50000"/>
              </a:spcBef>
              <a:buClr>
                <a:srgbClr val="FF0000"/>
              </a:buClr>
              <a:buSzPct val="110000"/>
            </a:pPr>
            <a:r>
              <a:rPr lang="zh-CN" altLang="en-US" sz="2800" b="1" dirty="0">
                <a:solidFill>
                  <a:srgbClr val="000000"/>
                </a:solidFill>
                <a:latin typeface="Times New Roman" panose="02020603050405020304" pitchFamily="18" charset="0"/>
                <a:ea typeface="楷体_GB2312" pitchFamily="49" charset="-122"/>
              </a:rPr>
              <a:t>               </a:t>
            </a:r>
            <a:r>
              <a:rPr lang="en-US" altLang="zh-CN" sz="2800" b="1">
                <a:solidFill>
                  <a:srgbClr val="000000"/>
                </a:solidFill>
                <a:latin typeface="Times New Roman" panose="02020603050405020304" pitchFamily="18" charset="0"/>
                <a:ea typeface="楷体_GB2312" pitchFamily="49" charset="-122"/>
              </a:rPr>
              <a:t>2</a:t>
            </a:r>
            <a:r>
              <a:rPr lang="zh-CN" altLang="en-US" sz="2800" b="1" dirty="0">
                <a:solidFill>
                  <a:srgbClr val="000000"/>
                </a:solidFill>
                <a:latin typeface="Times New Roman" panose="02020603050405020304" pitchFamily="18" charset="0"/>
                <a:ea typeface="楷体_GB2312" pitchFamily="49" charset="-122"/>
              </a:rPr>
              <a:t>）具有较大的蒸汽空间，单位蒸发面的负荷较立式蒸汽发生器的小，因而采用较简单的汽水分离装置就能保证蒸汽质量满足标准。</a:t>
            </a:r>
            <a:endParaRPr lang="zh-CN" altLang="en-US" sz="2800" b="1" dirty="0">
              <a:solidFill>
                <a:srgbClr val="000000"/>
              </a:solidFill>
              <a:latin typeface="Times New Roman" panose="02020603050405020304" pitchFamily="18" charset="0"/>
              <a:ea typeface="楷体_GB2312" pitchFamily="49" charset="-122"/>
            </a:endParaRPr>
          </a:p>
          <a:p>
            <a:pPr eaLnBrk="1" hangingPunct="1">
              <a:lnSpc>
                <a:spcPct val="110000"/>
              </a:lnSpc>
              <a:spcBef>
                <a:spcPct val="50000"/>
              </a:spcBef>
              <a:buClr>
                <a:srgbClr val="FF0000"/>
              </a:buClr>
              <a:buSzPct val="110000"/>
              <a:buFont typeface="Wingdings" panose="05000000000000000000" pitchFamily="2" charset="2"/>
              <a:buChar char="Ø"/>
            </a:pPr>
            <a:r>
              <a:rPr lang="zh-CN" altLang="en-US" sz="2800" b="1" dirty="0">
                <a:solidFill>
                  <a:schemeClr val="bg2"/>
                </a:solidFill>
                <a:latin typeface="Times New Roman" panose="02020603050405020304" pitchFamily="18" charset="0"/>
                <a:ea typeface="楷体_GB2312" pitchFamily="49" charset="-122"/>
              </a:rPr>
              <a:t> 缺点：</a:t>
            </a:r>
            <a:r>
              <a:rPr lang="en-US" altLang="zh-CN" sz="2800" b="1">
                <a:solidFill>
                  <a:srgbClr val="000000"/>
                </a:solidFill>
                <a:latin typeface="Times New Roman" panose="02020603050405020304" pitchFamily="18" charset="0"/>
                <a:ea typeface="楷体_GB2312" pitchFamily="49" charset="-122"/>
              </a:rPr>
              <a:t>1</a:t>
            </a:r>
            <a:r>
              <a:rPr lang="zh-CN" altLang="en-US" sz="2800" b="1" dirty="0">
                <a:solidFill>
                  <a:srgbClr val="000000"/>
                </a:solidFill>
                <a:latin typeface="Times New Roman" panose="02020603050405020304" pitchFamily="18" charset="0"/>
                <a:ea typeface="楷体_GB2312" pitchFamily="49" charset="-122"/>
              </a:rPr>
              <a:t>）出口蒸汽的湿度对水位波动比较敏感，因而对水位控制要求校高。</a:t>
            </a:r>
            <a:endParaRPr lang="zh-CN" altLang="en-US" sz="2800" b="1" dirty="0">
              <a:solidFill>
                <a:srgbClr val="000000"/>
              </a:solidFill>
              <a:latin typeface="Times New Roman" panose="02020603050405020304" pitchFamily="18" charset="0"/>
              <a:ea typeface="楷体_GB2312" pitchFamily="49" charset="-122"/>
            </a:endParaRPr>
          </a:p>
          <a:p>
            <a:pPr eaLnBrk="1" hangingPunct="1">
              <a:lnSpc>
                <a:spcPct val="110000"/>
              </a:lnSpc>
              <a:spcBef>
                <a:spcPct val="50000"/>
              </a:spcBef>
              <a:buClr>
                <a:srgbClr val="FF0000"/>
              </a:buClr>
              <a:buSzPct val="110000"/>
            </a:pPr>
            <a:r>
              <a:rPr lang="zh-CN" altLang="en-US" sz="2800" b="1" dirty="0">
                <a:solidFill>
                  <a:srgbClr val="000000"/>
                </a:solidFill>
                <a:latin typeface="Times New Roman" panose="02020603050405020304" pitchFamily="18" charset="0"/>
                <a:ea typeface="楷体_GB2312" pitchFamily="49" charset="-122"/>
              </a:rPr>
              <a:t>               </a:t>
            </a:r>
            <a:r>
              <a:rPr lang="en-US" altLang="zh-CN" sz="2800" b="1">
                <a:solidFill>
                  <a:srgbClr val="000000"/>
                </a:solidFill>
                <a:latin typeface="Times New Roman" panose="02020603050405020304" pitchFamily="18" charset="0"/>
                <a:ea typeface="楷体_GB2312" pitchFamily="49" charset="-122"/>
              </a:rPr>
              <a:t>2</a:t>
            </a:r>
            <a:r>
              <a:rPr lang="zh-CN" altLang="en-US" sz="2800" b="1" dirty="0">
                <a:solidFill>
                  <a:srgbClr val="000000"/>
                </a:solidFill>
                <a:latin typeface="Times New Roman" panose="02020603050405020304" pitchFamily="18" charset="0"/>
                <a:ea typeface="楷体_GB2312" pitchFamily="49" charset="-122"/>
              </a:rPr>
              <a:t>）卧式安放，不便于在安全壳内布置。</a:t>
            </a:r>
            <a:endParaRPr lang="zh-CN" altLang="en-US" sz="2800" b="1" dirty="0">
              <a:solidFill>
                <a:srgbClr val="000000"/>
              </a:solidFill>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8">
                                            <p:txEl>
                                              <p:charRg st="0" end="41"/>
                                            </p:txEl>
                                          </p:spTgt>
                                        </p:tgtEl>
                                        <p:attrNameLst>
                                          <p:attrName>style.visibility</p:attrName>
                                        </p:attrNameLst>
                                      </p:cBhvr>
                                      <p:to>
                                        <p:strVal val="visible"/>
                                      </p:to>
                                    </p:set>
                                    <p:animEffect transition="in" filter="wipe(left)">
                                      <p:cBhvr>
                                        <p:cTn id="7" dur="500"/>
                                        <p:tgtEl>
                                          <p:spTgt spid="55298">
                                            <p:txEl>
                                              <p:charRg st="0" end="4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8">
                                            <p:txEl>
                                              <p:charRg st="41" end="115"/>
                                            </p:txEl>
                                          </p:spTgt>
                                        </p:tgtEl>
                                        <p:attrNameLst>
                                          <p:attrName>style.visibility</p:attrName>
                                        </p:attrNameLst>
                                      </p:cBhvr>
                                      <p:to>
                                        <p:strVal val="visible"/>
                                      </p:to>
                                    </p:set>
                                    <p:animEffect transition="in" filter="wipe(left)">
                                      <p:cBhvr>
                                        <p:cTn id="12" dur="500"/>
                                        <p:tgtEl>
                                          <p:spTgt spid="55298">
                                            <p:txEl>
                                              <p:charRg st="41" end="11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8">
                                            <p:txEl>
                                              <p:charRg st="115" end="151"/>
                                            </p:txEl>
                                          </p:spTgt>
                                        </p:tgtEl>
                                        <p:attrNameLst>
                                          <p:attrName>style.visibility</p:attrName>
                                        </p:attrNameLst>
                                      </p:cBhvr>
                                      <p:to>
                                        <p:strVal val="visible"/>
                                      </p:to>
                                    </p:set>
                                    <p:animEffect transition="in" filter="wipe(left)">
                                      <p:cBhvr>
                                        <p:cTn id="17" dur="500"/>
                                        <p:tgtEl>
                                          <p:spTgt spid="55298">
                                            <p:txEl>
                                              <p:charRg st="115" end="15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8">
                                            <p:txEl>
                                              <p:charRg st="151" end="185"/>
                                            </p:txEl>
                                          </p:spTgt>
                                        </p:tgtEl>
                                        <p:attrNameLst>
                                          <p:attrName>style.visibility</p:attrName>
                                        </p:attrNameLst>
                                      </p:cBhvr>
                                      <p:to>
                                        <p:strVal val="visible"/>
                                      </p:to>
                                    </p:set>
                                    <p:animEffect transition="in" filter="wipe(left)">
                                      <p:cBhvr>
                                        <p:cTn id="22" dur="500"/>
                                        <p:tgtEl>
                                          <p:spTgt spid="55298">
                                            <p:txEl>
                                              <p:charRg st="151" end="1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Text Box 3"/>
          <p:cNvSpPr txBox="1"/>
          <p:nvPr/>
        </p:nvSpPr>
        <p:spPr>
          <a:xfrm>
            <a:off x="990600" y="2209800"/>
            <a:ext cx="7467600" cy="2671763"/>
          </a:xfrm>
          <a:prstGeom prst="rect">
            <a:avLst/>
          </a:prstGeom>
          <a:noFill/>
          <a:ln w="9525">
            <a:noFill/>
          </a:ln>
        </p:spPr>
        <p:txBody>
          <a:bodyPr>
            <a:spAutoFit/>
          </a:bodyPr>
          <a:p>
            <a:pPr eaLnBrk="1" hangingPunct="1">
              <a:spcBef>
                <a:spcPct val="50000"/>
              </a:spcBef>
              <a:buClr>
                <a:srgbClr val="FF0000"/>
              </a:buClr>
              <a:buSzPct val="110000"/>
              <a:buFont typeface="Wingdings" panose="05000000000000000000" pitchFamily="2" charset="2"/>
              <a:buChar char="Ø"/>
            </a:pPr>
            <a:r>
              <a:rPr lang="zh-CN" altLang="en-US" sz="2600" b="1" dirty="0">
                <a:latin typeface="Tahoma" panose="020B0604030504040204" pitchFamily="34" charset="0"/>
                <a:ea typeface="楷体_GB2312" pitchFamily="49" charset="-122"/>
              </a:rPr>
              <a:t>在少数压水堆核电厂中采用了</a:t>
            </a:r>
            <a:r>
              <a:rPr lang="zh-CN" altLang="en-US" sz="2600" b="1" u="sng" dirty="0">
                <a:solidFill>
                  <a:srgbClr val="000000"/>
                </a:solidFill>
                <a:latin typeface="Tahoma" panose="020B0604030504040204" pitchFamily="34" charset="0"/>
                <a:ea typeface="楷体_GB2312" pitchFamily="49" charset="-122"/>
              </a:rPr>
              <a:t>直流式蒸汽发生器</a:t>
            </a:r>
            <a:r>
              <a:rPr lang="zh-CN" altLang="en-US" sz="2600" b="1" dirty="0">
                <a:latin typeface="Tahoma" panose="020B0604030504040204" pitchFamily="34" charset="0"/>
                <a:ea typeface="楷体_GB2312" pitchFamily="49" charset="-122"/>
              </a:rPr>
              <a:t>。如图，在这种蒸汽发生器内，</a:t>
            </a:r>
            <a:r>
              <a:rPr lang="zh-CN" altLang="en-US" sz="2600" b="1" dirty="0">
                <a:solidFill>
                  <a:srgbClr val="FF0000"/>
                </a:solidFill>
                <a:latin typeface="Tahoma" panose="020B0604030504040204" pitchFamily="34" charset="0"/>
                <a:ea typeface="楷体_GB2312" pitchFamily="49" charset="-122"/>
              </a:rPr>
              <a:t>无水的再循环，二次侧工质的流动依靠给水泵的输送实现</a:t>
            </a:r>
            <a:r>
              <a:rPr lang="zh-CN" altLang="en-US" sz="2600" b="1" dirty="0">
                <a:latin typeface="Tahoma" panose="020B0604030504040204" pitchFamily="34" charset="0"/>
                <a:ea typeface="楷体_GB2312" pitchFamily="49" charset="-122"/>
              </a:rPr>
              <a:t>。外力强迫工质一次性流过传热管，在冷却剂加热下，给水经过预热、蒸发、过热而达到所需要的温度。</a:t>
            </a:r>
            <a:endParaRPr lang="zh-CN" altLang="en-US" sz="2600" b="1" u="sng" dirty="0">
              <a:latin typeface="楷体_GB2312" pitchFamily="49" charset="-122"/>
              <a:ea typeface="楷体_GB2312" pitchFamily="49" charset="-122"/>
            </a:endParaRPr>
          </a:p>
        </p:txBody>
      </p:sp>
      <p:sp>
        <p:nvSpPr>
          <p:cNvPr id="65539" name="Rectangle 4"/>
          <p:cNvSpPr/>
          <p:nvPr/>
        </p:nvSpPr>
        <p:spPr>
          <a:xfrm>
            <a:off x="1676400" y="0"/>
            <a:ext cx="5638800" cy="828675"/>
          </a:xfrm>
          <a:prstGeom prst="rect">
            <a:avLst/>
          </a:prstGeom>
          <a:noFill/>
          <a:ln w="9525">
            <a:noFill/>
          </a:ln>
        </p:spPr>
        <p:txBody>
          <a:bodyPr>
            <a:spAutoFit/>
          </a:bodyPr>
          <a:p>
            <a:pPr algn="ctr" eaLnBrk="1" hangingPunct="1">
              <a:lnSpc>
                <a:spcPct val="110000"/>
              </a:lnSpc>
              <a:spcBef>
                <a:spcPct val="0"/>
              </a:spcBef>
              <a:buClr>
                <a:srgbClr val="FF0000"/>
              </a:buClr>
              <a:buSzPct val="110000"/>
            </a:pPr>
            <a:r>
              <a:rPr lang="zh-CN" altLang="en-US" sz="4400" b="1" dirty="0">
                <a:solidFill>
                  <a:srgbClr val="000099"/>
                </a:solidFill>
                <a:latin typeface="Tahoma" panose="020B0604030504040204" pitchFamily="34" charset="0"/>
                <a:ea typeface="黑体" panose="02010609060101010101" pitchFamily="2" charset="-122"/>
              </a:rPr>
              <a:t>直流蒸汽发生器</a:t>
            </a:r>
            <a:endParaRPr lang="zh-CN" altLang="en-US" sz="4400" b="1" dirty="0">
              <a:solidFill>
                <a:srgbClr val="000099"/>
              </a:solidFill>
              <a:latin typeface="Tahoma" panose="020B060403050404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dissolve">
                                      <p:cBhvr>
                                        <p:cTn id="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ln/>
        </p:spPr>
        <p:txBody>
          <a:bodyPr vert="horz" wrap="square" lIns="91440" tIns="45720" rIns="91440" bIns="45720" anchor="t" anchorCtr="0"/>
          <a:p>
            <a:endParaRPr lang="zh-CN" altLang="zh-CN" dirty="0"/>
          </a:p>
        </p:txBody>
      </p:sp>
      <p:pic>
        <p:nvPicPr>
          <p:cNvPr id="11267" name="Picture 4"/>
          <p:cNvPicPr>
            <a:picLocks noChangeAspect="1"/>
          </p:cNvPicPr>
          <p:nvPr/>
        </p:nvPicPr>
        <p:blipFill>
          <a:blip r:embed="rId1"/>
          <a:stretch>
            <a:fillRect/>
          </a:stretch>
        </p:blipFill>
        <p:spPr>
          <a:xfrm>
            <a:off x="304800" y="1219200"/>
            <a:ext cx="8153400" cy="4819650"/>
          </a:xfrm>
          <a:prstGeom prst="rect">
            <a:avLst/>
          </a:prstGeom>
          <a:noFill/>
          <a:ln w="9525">
            <a:noFill/>
          </a:ln>
        </p:spPr>
      </p:pic>
    </p:spTree>
  </p:cSld>
  <p:clrMapOvr>
    <a:masterClrMapping/>
  </p:clrMapOvr>
  <p:transition>
    <p:cover dir="l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8" name="Object 15"/>
          <p:cNvGraphicFramePr/>
          <p:nvPr/>
        </p:nvGraphicFramePr>
        <p:xfrm>
          <a:off x="4267200" y="0"/>
          <a:ext cx="4576763" cy="6858000"/>
        </p:xfrm>
        <a:graphic>
          <a:graphicData uri="http://schemas.openxmlformats.org/presentationml/2006/ole">
            <mc:AlternateContent xmlns:mc="http://schemas.openxmlformats.org/markup-compatibility/2006">
              <mc:Choice xmlns:v="urn:schemas-microsoft-com:vml" Requires="v">
                <p:oleObj spid="_x0000_s3077" name="" r:id="rId1" imgW="3381375" imgH="5067300" progId="Paint.Picture">
                  <p:embed/>
                </p:oleObj>
              </mc:Choice>
              <mc:Fallback>
                <p:oleObj name="" r:id="rId1" imgW="3381375" imgH="5067300" progId="Paint.Picture">
                  <p:embed/>
                  <p:pic>
                    <p:nvPicPr>
                      <p:cNvPr id="0" name="图片 3076"/>
                      <p:cNvPicPr/>
                      <p:nvPr/>
                    </p:nvPicPr>
                    <p:blipFill>
                      <a:blip r:embed="rId2"/>
                      <a:stretch>
                        <a:fillRect/>
                      </a:stretch>
                    </p:blipFill>
                    <p:spPr>
                      <a:xfrm>
                        <a:off x="4267200" y="0"/>
                        <a:ext cx="4576763" cy="6858000"/>
                      </a:xfrm>
                      <a:prstGeom prst="rect">
                        <a:avLst/>
                      </a:prstGeom>
                      <a:noFill/>
                      <a:ln w="38100">
                        <a:noFill/>
                        <a:miter/>
                      </a:ln>
                    </p:spPr>
                  </p:pic>
                </p:oleObj>
              </mc:Fallback>
            </mc:AlternateContent>
          </a:graphicData>
        </a:graphic>
      </p:graphicFrame>
      <p:sp>
        <p:nvSpPr>
          <p:cNvPr id="57360" name="Rectangle 16"/>
          <p:cNvSpPr/>
          <p:nvPr/>
        </p:nvSpPr>
        <p:spPr>
          <a:xfrm>
            <a:off x="381000" y="1371600"/>
            <a:ext cx="3886200" cy="4581525"/>
          </a:xfrm>
          <a:prstGeom prst="rect">
            <a:avLst/>
          </a:prstGeom>
          <a:noFill/>
          <a:ln w="9525">
            <a:noFill/>
          </a:ln>
        </p:spPr>
        <p:txBody>
          <a:bodyPr>
            <a:spAutoFit/>
          </a:bodyPr>
          <a:p>
            <a:pPr eaLnBrk="1" hangingPunct="1">
              <a:lnSpc>
                <a:spcPct val="150000"/>
              </a:lnSpc>
              <a:spcBef>
                <a:spcPct val="50000"/>
              </a:spcBef>
              <a:buClr>
                <a:srgbClr val="FF0000"/>
              </a:buClr>
              <a:buSzPct val="110000"/>
              <a:buFont typeface="Wingdings" panose="05000000000000000000" pitchFamily="2" charset="2"/>
              <a:buChar char="Ø"/>
            </a:pPr>
            <a:r>
              <a:rPr lang="en-US" altLang="zh-CN" sz="2800" b="1">
                <a:solidFill>
                  <a:srgbClr val="FF0066"/>
                </a:solidFill>
                <a:latin typeface="黑体" panose="02010609060101010101" pitchFamily="2" charset="-122"/>
                <a:ea typeface="黑体" panose="02010609060101010101" pitchFamily="2" charset="-122"/>
              </a:rPr>
              <a:t> </a:t>
            </a:r>
            <a:r>
              <a:rPr lang="zh-CN" altLang="en-US" sz="2800" b="1" dirty="0">
                <a:solidFill>
                  <a:srgbClr val="FF0066"/>
                </a:solidFill>
                <a:latin typeface="黑体" panose="02010609060101010101" pitchFamily="2" charset="-122"/>
                <a:ea typeface="黑体" panose="02010609060101010101" pitchFamily="2" charset="-122"/>
              </a:rPr>
              <a:t>优点：</a:t>
            </a:r>
            <a:r>
              <a:rPr lang="zh-CN" altLang="en-US" sz="2800" b="1" dirty="0">
                <a:solidFill>
                  <a:srgbClr val="000000"/>
                </a:solidFill>
                <a:latin typeface="楷体_GB2312" pitchFamily="49" charset="-122"/>
                <a:ea typeface="楷体_GB2312" pitchFamily="49" charset="-122"/>
              </a:rPr>
              <a:t>①出口得到的通常是过热蒸汽，</a:t>
            </a:r>
            <a:r>
              <a:rPr lang="zh-CN" altLang="en-US" sz="2800" b="1" u="sng" dirty="0">
                <a:solidFill>
                  <a:schemeClr val="tx2"/>
                </a:solidFill>
                <a:latin typeface="楷体_GB2312" pitchFamily="49" charset="-122"/>
                <a:ea typeface="楷体_GB2312" pitchFamily="49" charset="-122"/>
              </a:rPr>
              <a:t>有较高的热效率</a:t>
            </a:r>
            <a:r>
              <a:rPr lang="zh-CN" altLang="en-US" sz="2800" b="1" dirty="0">
                <a:solidFill>
                  <a:srgbClr val="000000"/>
                </a:solidFill>
                <a:latin typeface="楷体_GB2312" pitchFamily="49" charset="-122"/>
                <a:ea typeface="楷体_GB2312" pitchFamily="49" charset="-122"/>
              </a:rPr>
              <a:t>。 ②它的传热管是直管式，且不带汽水分离器、蒸汽干燥装置等，因此</a:t>
            </a:r>
            <a:r>
              <a:rPr lang="zh-CN" altLang="en-US" sz="2800" b="1" u="sng" dirty="0">
                <a:solidFill>
                  <a:schemeClr val="tx2"/>
                </a:solidFill>
                <a:latin typeface="楷体_GB2312" pitchFamily="49" charset="-122"/>
                <a:ea typeface="楷体_GB2312" pitchFamily="49" charset="-122"/>
              </a:rPr>
              <a:t>便于制造和组装</a:t>
            </a:r>
            <a:r>
              <a:rPr lang="zh-CN" altLang="en-US" sz="2800" b="1" dirty="0">
                <a:solidFill>
                  <a:srgbClr val="000000"/>
                </a:solidFill>
                <a:latin typeface="楷体_GB2312" pitchFamily="49" charset="-122"/>
                <a:ea typeface="楷体_GB2312" pitchFamily="49" charset="-122"/>
              </a:rPr>
              <a:t>。</a:t>
            </a:r>
            <a:endParaRPr lang="zh-CN" altLang="en-US" sz="2800" b="1" dirty="0">
              <a:solidFill>
                <a:srgbClr val="000000"/>
              </a:solidFill>
              <a:latin typeface="楷体_GB2312" pitchFamily="49" charset="-122"/>
              <a:ea typeface="楷体_GB2312" pitchFamily="49" charset="-122"/>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7360"/>
                                        </p:tgtEl>
                                        <p:attrNameLst>
                                          <p:attrName>style.visibility</p:attrName>
                                        </p:attrNameLst>
                                      </p:cBhvr>
                                      <p:to>
                                        <p:strVal val="visible"/>
                                      </p:to>
                                    </p:set>
                                    <p:animEffect transition="in" filter="box(out)">
                                      <p:cBhvr>
                                        <p:cTn id="7" dur="500"/>
                                        <p:tgtEl>
                                          <p:spTgt spid="5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p:nvPr/>
        </p:nvSpPr>
        <p:spPr>
          <a:xfrm>
            <a:off x="685800" y="1447800"/>
            <a:ext cx="7772400" cy="4195763"/>
          </a:xfrm>
          <a:prstGeom prst="rect">
            <a:avLst/>
          </a:prstGeom>
          <a:noFill/>
          <a:ln w="9525">
            <a:noFill/>
          </a:ln>
        </p:spPr>
        <p:txBody>
          <a:bodyPr>
            <a:spAutoFit/>
          </a:bodyPr>
          <a:p>
            <a:pPr eaLnBrk="1" hangingPunct="1">
              <a:spcBef>
                <a:spcPct val="50000"/>
              </a:spcBef>
              <a:buClr>
                <a:srgbClr val="FF0000"/>
              </a:buClr>
              <a:buSzPct val="110000"/>
              <a:buFont typeface="Wingdings" panose="05000000000000000000" pitchFamily="2" charset="2"/>
              <a:buChar char="Ø"/>
            </a:pPr>
            <a:r>
              <a:rPr lang="en-US" altLang="zh-CN" sz="2600" b="1">
                <a:solidFill>
                  <a:srgbClr val="FF0066"/>
                </a:solidFill>
                <a:latin typeface="黑体" panose="02010609060101010101" pitchFamily="2" charset="-122"/>
                <a:ea typeface="黑体" panose="02010609060101010101" pitchFamily="2" charset="-122"/>
              </a:rPr>
              <a:t> </a:t>
            </a:r>
            <a:r>
              <a:rPr lang="zh-CN" altLang="en-US" sz="2800" b="1" dirty="0">
                <a:solidFill>
                  <a:srgbClr val="FF0066"/>
                </a:solidFill>
                <a:latin typeface="黑体" panose="02010609060101010101" pitchFamily="2" charset="-122"/>
                <a:ea typeface="黑体" panose="02010609060101010101" pitchFamily="2" charset="-122"/>
              </a:rPr>
              <a:t>严重缺点</a:t>
            </a:r>
            <a:r>
              <a:rPr lang="zh-CN" altLang="en-US" sz="2600" b="1" dirty="0">
                <a:solidFill>
                  <a:srgbClr val="FF0066"/>
                </a:solidFill>
                <a:latin typeface="黑体" panose="02010609060101010101" pitchFamily="2" charset="-122"/>
                <a:ea typeface="黑体" panose="02010609060101010101" pitchFamily="2" charset="-122"/>
              </a:rPr>
              <a:t>：</a:t>
            </a:r>
            <a:r>
              <a:rPr lang="zh-CN" altLang="en-US" sz="2800" b="1" dirty="0">
                <a:solidFill>
                  <a:srgbClr val="000000"/>
                </a:solidFill>
                <a:latin typeface="楷体_GB2312" pitchFamily="49" charset="-122"/>
                <a:ea typeface="楷体_GB2312" pitchFamily="49" charset="-122"/>
              </a:rPr>
              <a:t>① </a:t>
            </a:r>
            <a:r>
              <a:rPr lang="zh-CN" altLang="en-US" sz="2800" b="1" u="sng" dirty="0">
                <a:latin typeface="楷体_GB2312" pitchFamily="49" charset="-122"/>
                <a:ea typeface="楷体_GB2312" pitchFamily="49" charset="-122"/>
              </a:rPr>
              <a:t>二回路水容量小</a:t>
            </a:r>
            <a:r>
              <a:rPr lang="zh-CN" altLang="en-US" sz="2800" b="1" dirty="0">
                <a:solidFill>
                  <a:srgbClr val="000000"/>
                </a:solidFill>
                <a:latin typeface="楷体_GB2312" pitchFamily="49" charset="-122"/>
                <a:ea typeface="楷体_GB2312" pitchFamily="49" charset="-122"/>
              </a:rPr>
              <a:t>，一旦给水中断，二回路容易烧干，不能把一回路热量传出去，而引起事故，因此对给水自动控制的要求很高。 ② 它不能象自然循环式蒸汽发生器那样排污，给水带入的盐分将大部分沉积在传热管上。</a:t>
            </a:r>
            <a:endParaRPr lang="zh-CN" altLang="en-US" sz="2800" b="1" dirty="0">
              <a:solidFill>
                <a:srgbClr val="000000"/>
              </a:solidFill>
              <a:latin typeface="楷体_GB2312" pitchFamily="49" charset="-122"/>
              <a:ea typeface="楷体_GB2312" pitchFamily="49" charset="-122"/>
            </a:endParaRPr>
          </a:p>
          <a:p>
            <a:pPr eaLnBrk="1" hangingPunct="1">
              <a:spcBef>
                <a:spcPct val="50000"/>
              </a:spcBef>
              <a:buClr>
                <a:srgbClr val="FF0000"/>
              </a:buClr>
              <a:buSzPct val="110000"/>
              <a:buFont typeface="Wingdings" panose="05000000000000000000" pitchFamily="2" charset="2"/>
              <a:buChar char="Ø"/>
            </a:pPr>
            <a:r>
              <a:rPr lang="zh-CN" altLang="en-US" sz="2800" b="1" dirty="0">
                <a:solidFill>
                  <a:srgbClr val="000000"/>
                </a:solidFill>
                <a:latin typeface="Tahoma" panose="020B0604030504040204" pitchFamily="34" charset="0"/>
                <a:ea typeface="楷体_GB2312" pitchFamily="49" charset="-122"/>
              </a:rPr>
              <a:t> 因此，直流式蒸汽发生器对</a:t>
            </a:r>
            <a:r>
              <a:rPr lang="zh-CN" altLang="en-US" sz="2800" b="1" u="sng" dirty="0">
                <a:solidFill>
                  <a:schemeClr val="tx2"/>
                </a:solidFill>
                <a:latin typeface="Tahoma" panose="020B0604030504040204" pitchFamily="34" charset="0"/>
                <a:ea typeface="楷体_GB2312" pitchFamily="49" charset="-122"/>
              </a:rPr>
              <a:t>给水品质</a:t>
            </a:r>
            <a:r>
              <a:rPr lang="zh-CN" altLang="en-US" sz="2800" b="1" dirty="0">
                <a:solidFill>
                  <a:srgbClr val="000000"/>
                </a:solidFill>
                <a:latin typeface="Tahoma" panose="020B0604030504040204" pitchFamily="34" charset="0"/>
                <a:ea typeface="楷体_GB2312" pitchFamily="49" charset="-122"/>
              </a:rPr>
              <a:t>及</a:t>
            </a:r>
            <a:r>
              <a:rPr lang="zh-CN" altLang="en-US" sz="2800" b="1" u="sng" dirty="0">
                <a:solidFill>
                  <a:schemeClr val="tx2"/>
                </a:solidFill>
                <a:latin typeface="Tahoma" panose="020B0604030504040204" pitchFamily="34" charset="0"/>
                <a:ea typeface="楷体_GB2312" pitchFamily="49" charset="-122"/>
              </a:rPr>
              <a:t>传热管材的抗腐蚀性能</a:t>
            </a:r>
            <a:r>
              <a:rPr lang="zh-CN" altLang="en-US" sz="2800" b="1" dirty="0">
                <a:solidFill>
                  <a:srgbClr val="000000"/>
                </a:solidFill>
                <a:latin typeface="Tahoma" panose="020B0604030504040204" pitchFamily="34" charset="0"/>
                <a:ea typeface="楷体_GB2312" pitchFamily="49" charset="-122"/>
              </a:rPr>
              <a:t>要求高。</a:t>
            </a:r>
            <a:endParaRPr lang="zh-CN" altLang="en-US" sz="2800" b="1" dirty="0">
              <a:solidFill>
                <a:srgbClr val="000000"/>
              </a:solidFill>
              <a:latin typeface="Tahoma" panose="020B0604030504040204" pitchFamily="34" charset="0"/>
              <a:ea typeface="楷体_GB2312"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p:cNvSpPr>
          <p:nvPr>
            <p:ph type="title"/>
          </p:nvPr>
        </p:nvSpPr>
        <p:spPr>
          <a:ln/>
        </p:spPr>
        <p:txBody>
          <a:bodyPr vert="horz" wrap="square" lIns="91440" tIns="45720" rIns="91440" bIns="45720" anchor="t" anchorCtr="0"/>
          <a:p>
            <a:pPr algn="ctr"/>
            <a:r>
              <a:rPr lang="zh-CN" altLang="en-US" sz="3200" dirty="0"/>
              <a:t>总结</a:t>
            </a:r>
            <a:endParaRPr lang="zh-CN" altLang="en-US" sz="3200" dirty="0"/>
          </a:p>
        </p:txBody>
      </p:sp>
      <p:sp>
        <p:nvSpPr>
          <p:cNvPr id="67587" name="Rectangle 3"/>
          <p:cNvSpPr>
            <a:spLocks noGrp="1"/>
          </p:cNvSpPr>
          <p:nvPr>
            <p:ph idx="1"/>
          </p:nvPr>
        </p:nvSpPr>
        <p:spPr>
          <a:xfrm>
            <a:off x="0" y="1981200"/>
            <a:ext cx="3048000" cy="4191000"/>
          </a:xfrm>
          <a:ln/>
        </p:spPr>
        <p:txBody>
          <a:bodyPr vert="horz" wrap="square" lIns="91440" tIns="45720" rIns="91440" bIns="45720" anchor="t" anchorCtr="0"/>
          <a:p>
            <a:pPr>
              <a:lnSpc>
                <a:spcPct val="120000"/>
              </a:lnSpc>
              <a:buFont typeface="Wingdings" panose="05000000000000000000" pitchFamily="2" charset="2"/>
              <a:buChar char="Ø"/>
            </a:pPr>
            <a:r>
              <a:rPr lang="zh-CN" altLang="en-US" sz="2000" dirty="0"/>
              <a:t>由碳钢铸件制成的半球形，与管板连接，</a:t>
            </a:r>
            <a:r>
              <a:rPr lang="zh-CN" altLang="en-US" sz="2000" dirty="0">
                <a:solidFill>
                  <a:srgbClr val="000000"/>
                </a:solidFill>
              </a:rPr>
              <a:t>内表面堆焊</a:t>
            </a:r>
            <a:r>
              <a:rPr lang="en-US" altLang="zh-CN" sz="2000">
                <a:solidFill>
                  <a:srgbClr val="000000"/>
                </a:solidFill>
              </a:rPr>
              <a:t>5~6mm</a:t>
            </a:r>
            <a:r>
              <a:rPr lang="zh-CN" altLang="en-US" sz="2000" dirty="0">
                <a:solidFill>
                  <a:srgbClr val="000000"/>
                </a:solidFill>
              </a:rPr>
              <a:t>厚的不锈钢，</a:t>
            </a:r>
            <a:r>
              <a:rPr lang="zh-CN" altLang="en-US" sz="2000" dirty="0"/>
              <a:t>承受压差最大的部件。</a:t>
            </a:r>
            <a:endParaRPr lang="zh-CN" altLang="en-US" sz="2000" dirty="0"/>
          </a:p>
          <a:p>
            <a:pPr>
              <a:lnSpc>
                <a:spcPct val="120000"/>
              </a:lnSpc>
              <a:buFont typeface="Wingdings" panose="05000000000000000000" pitchFamily="2" charset="2"/>
              <a:buChar char="Ø"/>
            </a:pPr>
            <a:r>
              <a:rPr lang="zh-CN" altLang="en-US" sz="2000" dirty="0"/>
              <a:t>由隔板把下封头分成进水和出水两个水室，每一个水室有一个与</a:t>
            </a:r>
            <a:r>
              <a:rPr lang="en-US" altLang="zh-CN" sz="2000"/>
              <a:t>RCP</a:t>
            </a:r>
            <a:r>
              <a:rPr lang="zh-CN" altLang="en-US" sz="2000" dirty="0"/>
              <a:t>系统连接的接管和一个人孔，以便检查和维修。</a:t>
            </a:r>
            <a:endParaRPr lang="zh-CN" altLang="en-US" sz="2000" dirty="0"/>
          </a:p>
        </p:txBody>
      </p:sp>
      <p:grpSp>
        <p:nvGrpSpPr>
          <p:cNvPr id="67588" name="组合 24"/>
          <p:cNvGrpSpPr/>
          <p:nvPr/>
        </p:nvGrpSpPr>
        <p:grpSpPr>
          <a:xfrm>
            <a:off x="533400" y="1066800"/>
            <a:ext cx="1755775" cy="792163"/>
            <a:chOff x="3016" y="2659"/>
            <a:chExt cx="1106" cy="499"/>
          </a:xfrm>
        </p:grpSpPr>
        <p:grpSp>
          <p:nvGrpSpPr>
            <p:cNvPr id="67605" name="组合 25"/>
            <p:cNvGrpSpPr/>
            <p:nvPr/>
          </p:nvGrpSpPr>
          <p:grpSpPr>
            <a:xfrm>
              <a:off x="3016" y="2659"/>
              <a:ext cx="340" cy="499"/>
              <a:chOff x="3062" y="2569"/>
              <a:chExt cx="340" cy="499"/>
            </a:xfrm>
          </p:grpSpPr>
          <p:grpSp>
            <p:nvGrpSpPr>
              <p:cNvPr id="67607" name="组合 26"/>
              <p:cNvGrpSpPr/>
              <p:nvPr/>
            </p:nvGrpSpPr>
            <p:grpSpPr>
              <a:xfrm>
                <a:off x="3062" y="2569"/>
                <a:ext cx="340" cy="499"/>
                <a:chOff x="4422" y="2795"/>
                <a:chExt cx="652" cy="1043"/>
              </a:xfrm>
            </p:grpSpPr>
            <p:sp>
              <p:nvSpPr>
                <p:cNvPr id="2" name="椭圆 27"/>
                <p:cNvSpPr>
                  <a:spLocks noChangeArrowheads="1"/>
                </p:cNvSpPr>
                <p:nvPr/>
              </p:nvSpPr>
              <p:spPr bwMode="auto">
                <a:xfrm>
                  <a:off x="4422" y="2795"/>
                  <a:ext cx="652" cy="1043"/>
                </a:xfrm>
                <a:prstGeom prst="ellipse">
                  <a:avLst/>
                </a:prstGeom>
                <a:gradFill rotWithShape="1">
                  <a:gsLst>
                    <a:gs pos="0">
                      <a:srgbClr val="CCCCFF"/>
                    </a:gs>
                    <a:gs pos="9000">
                      <a:srgbClr val="99CCFF"/>
                    </a:gs>
                    <a:gs pos="19501">
                      <a:srgbClr val="CC99FF"/>
                    </a:gs>
                    <a:gs pos="32001">
                      <a:srgbClr val="9966FF"/>
                    </a:gs>
                    <a:gs pos="41000">
                      <a:srgbClr val="99CCFF"/>
                    </a:gs>
                    <a:gs pos="50000">
                      <a:srgbClr val="CCCCFF"/>
                    </a:gs>
                    <a:gs pos="59000">
                      <a:srgbClr val="99CCFF"/>
                    </a:gs>
                    <a:gs pos="67999">
                      <a:srgbClr val="9966FF"/>
                    </a:gs>
                    <a:gs pos="80499">
                      <a:srgbClr val="CC99FF"/>
                    </a:gs>
                    <a:gs pos="91000">
                      <a:srgbClr val="99CCFF"/>
                    </a:gs>
                    <a:gs pos="100000">
                      <a:srgbClr val="CCCCFF"/>
                    </a:gs>
                  </a:gsLst>
                  <a:lin ang="5400000" scaled="1"/>
                </a:gradFill>
                <a:ln w="9525">
                  <a:noFill/>
                  <a:round/>
                </a:ln>
                <a:effectLst>
                  <a:outerShdw dist="17961" dir="2700000" algn="ctr" rotWithShape="0">
                    <a:srgbClr val="7A7A99"/>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椭圆 28"/>
                <p:cNvSpPr>
                  <a:spLocks noChangeArrowheads="1"/>
                </p:cNvSpPr>
                <p:nvPr/>
              </p:nvSpPr>
              <p:spPr bwMode="auto">
                <a:xfrm>
                  <a:off x="4512" y="2931"/>
                  <a:ext cx="483" cy="771"/>
                </a:xfrm>
                <a:prstGeom prst="ellipse">
                  <a:avLst/>
                </a:prstGeom>
                <a:gradFill rotWithShape="1">
                  <a:gsLst>
                    <a:gs pos="0">
                      <a:schemeClr val="bg1"/>
                    </a:gs>
                    <a:gs pos="50000">
                      <a:srgbClr val="F9D107"/>
                    </a:gs>
                    <a:gs pos="100000">
                      <a:schemeClr val="bg1"/>
                    </a:gs>
                  </a:gsLst>
                  <a:lin ang="0" scaled="1"/>
                </a:gradFill>
                <a:ln>
                  <a:noFill/>
                </a:ln>
                <a:effectLst>
                  <a:prstShdw prst="shdw17" dist="17961" dir="2700000">
                    <a:srgbClr val="F9D107">
                      <a:gamma/>
                      <a:shade val="60000"/>
                      <a:invGamma/>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7608" name="文本框 29"/>
              <p:cNvSpPr txBox="1"/>
              <p:nvPr/>
            </p:nvSpPr>
            <p:spPr>
              <a:xfrm>
                <a:off x="3107" y="2659"/>
                <a:ext cx="241" cy="327"/>
              </a:xfrm>
              <a:prstGeom prst="rect">
                <a:avLst/>
              </a:prstGeom>
              <a:noFill/>
              <a:ln w="9525">
                <a:noFill/>
              </a:ln>
            </p:spPr>
            <p:txBody>
              <a:bodyPr wrap="none">
                <a:spAutoFit/>
              </a:bodyPr>
              <a:p>
                <a:pPr eaLnBrk="1" hangingPunct="1">
                  <a:lnSpc>
                    <a:spcPct val="100000"/>
                  </a:lnSpc>
                  <a:spcBef>
                    <a:spcPct val="0"/>
                  </a:spcBef>
                  <a:buClrTx/>
                  <a:buSzTx/>
                  <a:buFontTx/>
                </a:pPr>
                <a:r>
                  <a:rPr lang="en-US" altLang="zh-CN" sz="2800">
                    <a:latin typeface="Algerian" pitchFamily="82" charset="0"/>
                    <a:ea typeface="宋体" panose="02010600030101010101" pitchFamily="2" charset="-122"/>
                  </a:rPr>
                  <a:t>1</a:t>
                </a:r>
                <a:endParaRPr lang="en-US" altLang="zh-CN" sz="2800">
                  <a:latin typeface="Algerian" pitchFamily="82" charset="0"/>
                  <a:ea typeface="宋体" panose="02010600030101010101" pitchFamily="2" charset="-122"/>
                </a:endParaRPr>
              </a:p>
            </p:txBody>
          </p:sp>
        </p:grpSp>
        <p:sp>
          <p:nvSpPr>
            <p:cNvPr id="4" name="文本框 30"/>
            <p:cNvSpPr txBox="1">
              <a:spLocks noChangeArrowheads="1"/>
            </p:cNvSpPr>
            <p:nvPr/>
          </p:nvSpPr>
          <p:spPr bwMode="auto">
            <a:xfrm>
              <a:off x="3334" y="2740"/>
              <a:ext cx="788" cy="327"/>
            </a:xfrm>
            <a:prstGeom prst="rect">
              <a:avLst/>
            </a:prstGeom>
            <a:noFill/>
            <a:ln>
              <a:noFill/>
            </a:ln>
            <a:effectLst/>
          </p:spPr>
          <p:txBody>
            <a:bodyPr wrap="none">
              <a:spAutoFit/>
            </a:bodyPr>
            <a:lstStyle/>
            <a:p>
              <a:pPr marR="0" defTabSz="914400" eaLnBrk="1" hangingPunct="1">
                <a:lnSpc>
                  <a:spcPct val="100000"/>
                </a:lnSpc>
                <a:spcBef>
                  <a:spcPct val="0"/>
                </a:spcBef>
                <a:buClrTx/>
                <a:buSzTx/>
                <a:buFontTx/>
                <a:buNone/>
                <a:defRPr/>
              </a:pPr>
              <a:r>
                <a:rPr kumimoji="0" lang="zh-CN" altLang="en-US" sz="2800"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下封头</a:t>
              </a:r>
              <a:endParaRPr kumimoji="0" lang="zh-CN" altLang="en-US" sz="2800"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grpSp>
      <p:grpSp>
        <p:nvGrpSpPr>
          <p:cNvPr id="67589" name="组合 24"/>
          <p:cNvGrpSpPr/>
          <p:nvPr/>
        </p:nvGrpSpPr>
        <p:grpSpPr>
          <a:xfrm>
            <a:off x="3352800" y="1143000"/>
            <a:ext cx="1400175" cy="792163"/>
            <a:chOff x="3016" y="2659"/>
            <a:chExt cx="882" cy="499"/>
          </a:xfrm>
        </p:grpSpPr>
        <p:grpSp>
          <p:nvGrpSpPr>
            <p:cNvPr id="67599" name="组合 25"/>
            <p:cNvGrpSpPr/>
            <p:nvPr/>
          </p:nvGrpSpPr>
          <p:grpSpPr>
            <a:xfrm>
              <a:off x="3016" y="2659"/>
              <a:ext cx="340" cy="499"/>
              <a:chOff x="3062" y="2569"/>
              <a:chExt cx="340" cy="499"/>
            </a:xfrm>
          </p:grpSpPr>
          <p:grpSp>
            <p:nvGrpSpPr>
              <p:cNvPr id="67601" name="组合 26"/>
              <p:cNvGrpSpPr/>
              <p:nvPr/>
            </p:nvGrpSpPr>
            <p:grpSpPr>
              <a:xfrm>
                <a:off x="3062" y="2569"/>
                <a:ext cx="340" cy="499"/>
                <a:chOff x="4422" y="2795"/>
                <a:chExt cx="652" cy="1043"/>
              </a:xfrm>
            </p:grpSpPr>
            <p:sp>
              <p:nvSpPr>
                <p:cNvPr id="6" name="椭圆 27"/>
                <p:cNvSpPr>
                  <a:spLocks noChangeArrowheads="1"/>
                </p:cNvSpPr>
                <p:nvPr/>
              </p:nvSpPr>
              <p:spPr bwMode="auto">
                <a:xfrm>
                  <a:off x="4422" y="2795"/>
                  <a:ext cx="652" cy="1043"/>
                </a:xfrm>
                <a:prstGeom prst="ellipse">
                  <a:avLst/>
                </a:prstGeom>
                <a:gradFill rotWithShape="1">
                  <a:gsLst>
                    <a:gs pos="0">
                      <a:srgbClr val="CCCCFF"/>
                    </a:gs>
                    <a:gs pos="9000">
                      <a:srgbClr val="99CCFF"/>
                    </a:gs>
                    <a:gs pos="19501">
                      <a:srgbClr val="CC99FF"/>
                    </a:gs>
                    <a:gs pos="32001">
                      <a:srgbClr val="9966FF"/>
                    </a:gs>
                    <a:gs pos="41000">
                      <a:srgbClr val="99CCFF"/>
                    </a:gs>
                    <a:gs pos="50000">
                      <a:srgbClr val="CCCCFF"/>
                    </a:gs>
                    <a:gs pos="59000">
                      <a:srgbClr val="99CCFF"/>
                    </a:gs>
                    <a:gs pos="67999">
                      <a:srgbClr val="9966FF"/>
                    </a:gs>
                    <a:gs pos="80499">
                      <a:srgbClr val="CC99FF"/>
                    </a:gs>
                    <a:gs pos="91000">
                      <a:srgbClr val="99CCFF"/>
                    </a:gs>
                    <a:gs pos="100000">
                      <a:srgbClr val="CCCCFF"/>
                    </a:gs>
                  </a:gsLst>
                  <a:lin ang="5400000" scaled="1"/>
                </a:gradFill>
                <a:ln w="9525">
                  <a:noFill/>
                  <a:round/>
                </a:ln>
                <a:effectLst>
                  <a:outerShdw dist="17961" dir="2700000" algn="ctr" rotWithShape="0">
                    <a:srgbClr val="7A7A99"/>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椭圆 28"/>
                <p:cNvSpPr>
                  <a:spLocks noChangeArrowheads="1"/>
                </p:cNvSpPr>
                <p:nvPr/>
              </p:nvSpPr>
              <p:spPr bwMode="auto">
                <a:xfrm>
                  <a:off x="4512" y="2931"/>
                  <a:ext cx="483" cy="771"/>
                </a:xfrm>
                <a:prstGeom prst="ellipse">
                  <a:avLst/>
                </a:prstGeom>
                <a:gradFill rotWithShape="1">
                  <a:gsLst>
                    <a:gs pos="0">
                      <a:schemeClr val="bg1"/>
                    </a:gs>
                    <a:gs pos="50000">
                      <a:srgbClr val="F9D107"/>
                    </a:gs>
                    <a:gs pos="100000">
                      <a:schemeClr val="bg1"/>
                    </a:gs>
                  </a:gsLst>
                  <a:lin ang="0" scaled="1"/>
                </a:gradFill>
                <a:ln>
                  <a:noFill/>
                </a:ln>
                <a:effectLst>
                  <a:prstShdw prst="shdw17" dist="17961" dir="2700000">
                    <a:srgbClr val="F9D107">
                      <a:gamma/>
                      <a:shade val="60000"/>
                      <a:invGamma/>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7602" name="文本框 29"/>
              <p:cNvSpPr txBox="1"/>
              <p:nvPr/>
            </p:nvSpPr>
            <p:spPr>
              <a:xfrm>
                <a:off x="3107" y="2659"/>
                <a:ext cx="241" cy="327"/>
              </a:xfrm>
              <a:prstGeom prst="rect">
                <a:avLst/>
              </a:prstGeom>
              <a:noFill/>
              <a:ln w="9525">
                <a:noFill/>
              </a:ln>
            </p:spPr>
            <p:txBody>
              <a:bodyPr wrap="none">
                <a:spAutoFit/>
              </a:bodyPr>
              <a:p>
                <a:pPr eaLnBrk="1" hangingPunct="1">
                  <a:lnSpc>
                    <a:spcPct val="100000"/>
                  </a:lnSpc>
                  <a:spcBef>
                    <a:spcPct val="0"/>
                  </a:spcBef>
                  <a:buClrTx/>
                  <a:buSzTx/>
                  <a:buFontTx/>
                </a:pPr>
                <a:r>
                  <a:rPr lang="en-US" altLang="zh-CN" sz="2800">
                    <a:latin typeface="Algerian" pitchFamily="82" charset="0"/>
                    <a:ea typeface="宋体" panose="02010600030101010101" pitchFamily="2" charset="-122"/>
                  </a:rPr>
                  <a:t>2</a:t>
                </a:r>
                <a:endParaRPr lang="en-US" altLang="zh-CN" sz="2800">
                  <a:latin typeface="Algerian" pitchFamily="82" charset="0"/>
                  <a:ea typeface="宋体" panose="02010600030101010101" pitchFamily="2" charset="-122"/>
                </a:endParaRPr>
              </a:p>
            </p:txBody>
          </p:sp>
        </p:grpSp>
        <p:sp>
          <p:nvSpPr>
            <p:cNvPr id="9" name="文本框 30"/>
            <p:cNvSpPr txBox="1">
              <a:spLocks noChangeArrowheads="1"/>
            </p:cNvSpPr>
            <p:nvPr/>
          </p:nvSpPr>
          <p:spPr bwMode="auto">
            <a:xfrm>
              <a:off x="3334" y="2740"/>
              <a:ext cx="564" cy="327"/>
            </a:xfrm>
            <a:prstGeom prst="rect">
              <a:avLst/>
            </a:prstGeom>
            <a:noFill/>
            <a:ln>
              <a:noFill/>
            </a:ln>
            <a:effectLst/>
          </p:spPr>
          <p:txBody>
            <a:bodyPr wrap="none">
              <a:spAutoFit/>
            </a:bodyPr>
            <a:lstStyle/>
            <a:p>
              <a:pPr marR="0" defTabSz="914400" eaLnBrk="1" hangingPunct="1">
                <a:lnSpc>
                  <a:spcPct val="100000"/>
                </a:lnSpc>
                <a:spcBef>
                  <a:spcPct val="0"/>
                </a:spcBef>
                <a:buClrTx/>
                <a:buSzTx/>
                <a:buFontTx/>
                <a:buNone/>
                <a:defRPr/>
              </a:pPr>
              <a:r>
                <a:rPr kumimoji="0" lang="zh-CN" altLang="en-US" sz="2800"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管板</a:t>
              </a:r>
              <a:endParaRPr kumimoji="0" lang="zh-CN" altLang="en-US" sz="2800"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grpSp>
      <p:sp>
        <p:nvSpPr>
          <p:cNvPr id="67590" name="Rectangle 18"/>
          <p:cNvSpPr/>
          <p:nvPr/>
        </p:nvSpPr>
        <p:spPr>
          <a:xfrm>
            <a:off x="2819400" y="1981200"/>
            <a:ext cx="3048000" cy="3962400"/>
          </a:xfrm>
          <a:prstGeom prst="rect">
            <a:avLst/>
          </a:prstGeom>
          <a:noFill/>
          <a:ln w="9525">
            <a:noFill/>
          </a:ln>
        </p:spPr>
        <p:txBody>
          <a:bodyPr/>
          <a:p>
            <a:pPr marL="342900" indent="-342900">
              <a:buClr>
                <a:schemeClr val="tx2"/>
              </a:buClr>
              <a:buSzPct val="120000"/>
              <a:buFont typeface="Wingdings" panose="05000000000000000000" pitchFamily="2" charset="2"/>
              <a:buChar char="Ø"/>
            </a:pPr>
            <a:r>
              <a:rPr lang="zh-CN" altLang="en-US" sz="2000" b="1" dirty="0">
                <a:solidFill>
                  <a:srgbClr val="000000"/>
                </a:solidFill>
                <a:latin typeface="Times New Roman" panose="02020603050405020304" pitchFamily="18" charset="0"/>
              </a:rPr>
              <a:t>低合金钢锻造而成，很厚（</a:t>
            </a:r>
            <a:r>
              <a:rPr lang="en-US" altLang="zh-CN" sz="2000" b="1">
                <a:solidFill>
                  <a:srgbClr val="000000"/>
                </a:solidFill>
                <a:latin typeface="Times New Roman" panose="02020603050405020304" pitchFamily="18" charset="0"/>
              </a:rPr>
              <a:t>500-700 mm</a:t>
            </a:r>
            <a:r>
              <a:rPr lang="zh-CN" altLang="en-US" sz="2000" b="1" dirty="0">
                <a:solidFill>
                  <a:srgbClr val="000000"/>
                </a:solidFill>
                <a:latin typeface="Times New Roman" panose="02020603050405020304" pitchFamily="18" charset="0"/>
              </a:rPr>
              <a:t>，大亚湾采用</a:t>
            </a:r>
            <a:r>
              <a:rPr lang="en-US" altLang="zh-CN" sz="2000" b="1">
                <a:solidFill>
                  <a:srgbClr val="000000"/>
                </a:solidFill>
                <a:latin typeface="Times New Roman" panose="02020603050405020304" pitchFamily="18" charset="0"/>
              </a:rPr>
              <a:t>555mm</a:t>
            </a:r>
            <a:r>
              <a:rPr lang="zh-CN" altLang="en-US" sz="2000" b="1" dirty="0">
                <a:solidFill>
                  <a:srgbClr val="000000"/>
                </a:solidFill>
                <a:latin typeface="Times New Roman" panose="02020603050405020304" pitchFamily="18" charset="0"/>
              </a:rPr>
              <a:t>）</a:t>
            </a:r>
            <a:endParaRPr lang="zh-CN" altLang="en-US" sz="2000" b="1" dirty="0">
              <a:solidFill>
                <a:srgbClr val="000000"/>
              </a:solidFill>
              <a:latin typeface="Times New Roman" panose="02020603050405020304" pitchFamily="18" charset="0"/>
            </a:endParaRPr>
          </a:p>
          <a:p>
            <a:pPr marL="342900" indent="-342900">
              <a:buClr>
                <a:schemeClr val="tx2"/>
              </a:buClr>
              <a:buSzPct val="120000"/>
              <a:buFont typeface="Wingdings" panose="05000000000000000000" pitchFamily="2" charset="2"/>
              <a:buChar char="Ø"/>
            </a:pPr>
            <a:r>
              <a:rPr lang="zh-CN" altLang="en-US" sz="2000" b="1" dirty="0">
                <a:solidFill>
                  <a:srgbClr val="000000"/>
                </a:solidFill>
                <a:latin typeface="Times New Roman" panose="02020603050405020304" pitchFamily="18" charset="0"/>
              </a:rPr>
              <a:t>管板上的管孔达近万个，</a:t>
            </a:r>
            <a:r>
              <a:rPr lang="en-US" altLang="zh-CN" sz="2000" b="1">
                <a:solidFill>
                  <a:srgbClr val="000000"/>
                </a:solidFill>
                <a:latin typeface="Times New Roman" panose="02020603050405020304" pitchFamily="18" charset="0"/>
              </a:rPr>
              <a:t>U</a:t>
            </a:r>
            <a:r>
              <a:rPr lang="zh-CN" altLang="en-US" sz="2000" b="1" dirty="0">
                <a:solidFill>
                  <a:srgbClr val="000000"/>
                </a:solidFill>
                <a:latin typeface="Times New Roman" panose="02020603050405020304" pitchFamily="18" charset="0"/>
              </a:rPr>
              <a:t>型传热管插入孔内。</a:t>
            </a:r>
            <a:endParaRPr lang="zh-CN" altLang="en-US" sz="2000" b="1" dirty="0">
              <a:solidFill>
                <a:srgbClr val="000000"/>
              </a:solidFill>
              <a:latin typeface="Times New Roman" panose="02020603050405020304" pitchFamily="18" charset="0"/>
            </a:endParaRPr>
          </a:p>
          <a:p>
            <a:pPr marL="342900" indent="-342900">
              <a:buClr>
                <a:schemeClr val="tx2"/>
              </a:buClr>
              <a:buSzPct val="120000"/>
              <a:buFont typeface="Wingdings" panose="05000000000000000000" pitchFamily="2" charset="2"/>
              <a:buChar char="Ø"/>
            </a:pPr>
            <a:r>
              <a:rPr lang="zh-CN" altLang="en-US" sz="2000" b="1" dirty="0">
                <a:solidFill>
                  <a:srgbClr val="000000"/>
                </a:solidFill>
                <a:latin typeface="Times New Roman" panose="02020603050405020304" pitchFamily="18" charset="0"/>
              </a:rPr>
              <a:t>焊后管子在管板内滚压涨管，消除管子和管孔间的间隙，以免应力腐蚀。</a:t>
            </a:r>
            <a:endParaRPr lang="zh-CN" altLang="en-US" sz="2400" b="1" dirty="0">
              <a:solidFill>
                <a:srgbClr val="000000"/>
              </a:solidFill>
              <a:latin typeface="Times New Roman" panose="02020603050405020304" pitchFamily="18" charset="0"/>
            </a:endParaRPr>
          </a:p>
          <a:p>
            <a:pPr marL="342900" indent="-342900">
              <a:buClr>
                <a:schemeClr val="tx2"/>
              </a:buClr>
              <a:buSzPct val="120000"/>
              <a:buFont typeface="Wingdings" panose="05000000000000000000" pitchFamily="2" charset="2"/>
              <a:buChar char="Ø"/>
            </a:pPr>
            <a:endParaRPr lang="en-US" altLang="zh-CN" sz="2400" b="1">
              <a:solidFill>
                <a:srgbClr val="000000"/>
              </a:solidFill>
              <a:latin typeface="Times New Roman" panose="02020603050405020304" pitchFamily="18" charset="0"/>
            </a:endParaRPr>
          </a:p>
        </p:txBody>
      </p:sp>
      <p:grpSp>
        <p:nvGrpSpPr>
          <p:cNvPr id="67591" name="组合 24"/>
          <p:cNvGrpSpPr/>
          <p:nvPr/>
        </p:nvGrpSpPr>
        <p:grpSpPr>
          <a:xfrm>
            <a:off x="6172200" y="1143000"/>
            <a:ext cx="2368550" cy="792163"/>
            <a:chOff x="3016" y="2659"/>
            <a:chExt cx="1492" cy="499"/>
          </a:xfrm>
        </p:grpSpPr>
        <p:grpSp>
          <p:nvGrpSpPr>
            <p:cNvPr id="67593" name="组合 25"/>
            <p:cNvGrpSpPr/>
            <p:nvPr/>
          </p:nvGrpSpPr>
          <p:grpSpPr>
            <a:xfrm>
              <a:off x="3016" y="2659"/>
              <a:ext cx="340" cy="499"/>
              <a:chOff x="3062" y="2569"/>
              <a:chExt cx="340" cy="499"/>
            </a:xfrm>
          </p:grpSpPr>
          <p:grpSp>
            <p:nvGrpSpPr>
              <p:cNvPr id="67595" name="组合 26"/>
              <p:cNvGrpSpPr/>
              <p:nvPr/>
            </p:nvGrpSpPr>
            <p:grpSpPr>
              <a:xfrm>
                <a:off x="3062" y="2569"/>
                <a:ext cx="340" cy="499"/>
                <a:chOff x="4422" y="2795"/>
                <a:chExt cx="652" cy="1043"/>
              </a:xfrm>
            </p:grpSpPr>
            <p:sp>
              <p:nvSpPr>
                <p:cNvPr id="143389" name="椭圆 27"/>
                <p:cNvSpPr>
                  <a:spLocks noChangeArrowheads="1"/>
                </p:cNvSpPr>
                <p:nvPr/>
              </p:nvSpPr>
              <p:spPr bwMode="auto">
                <a:xfrm>
                  <a:off x="4422" y="2795"/>
                  <a:ext cx="652" cy="1043"/>
                </a:xfrm>
                <a:prstGeom prst="ellipse">
                  <a:avLst/>
                </a:prstGeom>
                <a:gradFill rotWithShape="1">
                  <a:gsLst>
                    <a:gs pos="0">
                      <a:srgbClr val="CCCCFF"/>
                    </a:gs>
                    <a:gs pos="9000">
                      <a:srgbClr val="99CCFF"/>
                    </a:gs>
                    <a:gs pos="19501">
                      <a:srgbClr val="CC99FF"/>
                    </a:gs>
                    <a:gs pos="32001">
                      <a:srgbClr val="9966FF"/>
                    </a:gs>
                    <a:gs pos="41000">
                      <a:srgbClr val="99CCFF"/>
                    </a:gs>
                    <a:gs pos="50000">
                      <a:srgbClr val="CCCCFF"/>
                    </a:gs>
                    <a:gs pos="59000">
                      <a:srgbClr val="99CCFF"/>
                    </a:gs>
                    <a:gs pos="67999">
                      <a:srgbClr val="9966FF"/>
                    </a:gs>
                    <a:gs pos="80499">
                      <a:srgbClr val="CC99FF"/>
                    </a:gs>
                    <a:gs pos="91000">
                      <a:srgbClr val="99CCFF"/>
                    </a:gs>
                    <a:gs pos="100000">
                      <a:srgbClr val="CCCCFF"/>
                    </a:gs>
                  </a:gsLst>
                  <a:lin ang="5400000" scaled="1"/>
                </a:gradFill>
                <a:ln w="9525">
                  <a:noFill/>
                  <a:round/>
                </a:ln>
                <a:effectLst>
                  <a:outerShdw dist="17961" dir="2700000" algn="ctr" rotWithShape="0">
                    <a:srgbClr val="7A7A99"/>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412" name="椭圆 28"/>
                <p:cNvSpPr>
                  <a:spLocks noChangeArrowheads="1"/>
                </p:cNvSpPr>
                <p:nvPr/>
              </p:nvSpPr>
              <p:spPr bwMode="auto">
                <a:xfrm>
                  <a:off x="4512" y="2931"/>
                  <a:ext cx="483" cy="771"/>
                </a:xfrm>
                <a:prstGeom prst="ellipse">
                  <a:avLst/>
                </a:prstGeom>
                <a:gradFill rotWithShape="1">
                  <a:gsLst>
                    <a:gs pos="0">
                      <a:schemeClr val="bg1"/>
                    </a:gs>
                    <a:gs pos="50000">
                      <a:srgbClr val="F9D107"/>
                    </a:gs>
                    <a:gs pos="100000">
                      <a:schemeClr val="bg1"/>
                    </a:gs>
                  </a:gsLst>
                  <a:lin ang="0" scaled="1"/>
                </a:gradFill>
                <a:ln>
                  <a:noFill/>
                </a:ln>
                <a:effectLst>
                  <a:prstShdw prst="shdw17" dist="17961" dir="2700000">
                    <a:srgbClr val="F9D107">
                      <a:gamma/>
                      <a:shade val="60000"/>
                      <a:invGamma/>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7596" name="文本框 29"/>
              <p:cNvSpPr txBox="1"/>
              <p:nvPr/>
            </p:nvSpPr>
            <p:spPr>
              <a:xfrm>
                <a:off x="3107" y="2659"/>
                <a:ext cx="241" cy="327"/>
              </a:xfrm>
              <a:prstGeom prst="rect">
                <a:avLst/>
              </a:prstGeom>
              <a:noFill/>
              <a:ln w="9525">
                <a:noFill/>
              </a:ln>
            </p:spPr>
            <p:txBody>
              <a:bodyPr wrap="none">
                <a:spAutoFit/>
              </a:bodyPr>
              <a:p>
                <a:pPr eaLnBrk="1" hangingPunct="1">
                  <a:lnSpc>
                    <a:spcPct val="100000"/>
                  </a:lnSpc>
                  <a:spcBef>
                    <a:spcPct val="0"/>
                  </a:spcBef>
                  <a:buClrTx/>
                  <a:buSzTx/>
                  <a:buFontTx/>
                </a:pPr>
                <a:r>
                  <a:rPr lang="en-US" altLang="zh-CN" sz="2800">
                    <a:latin typeface="Algerian" pitchFamily="82" charset="0"/>
                    <a:ea typeface="宋体" panose="02010600030101010101" pitchFamily="2" charset="-122"/>
                  </a:rPr>
                  <a:t>3</a:t>
                </a:r>
                <a:endParaRPr lang="en-US" altLang="zh-CN" sz="2800">
                  <a:latin typeface="Algerian" pitchFamily="82" charset="0"/>
                  <a:ea typeface="宋体" panose="02010600030101010101" pitchFamily="2" charset="-122"/>
                </a:endParaRPr>
              </a:p>
            </p:txBody>
          </p:sp>
        </p:grpSp>
        <p:sp>
          <p:nvSpPr>
            <p:cNvPr id="16414" name="文本框 30"/>
            <p:cNvSpPr txBox="1">
              <a:spLocks noChangeArrowheads="1"/>
            </p:cNvSpPr>
            <p:nvPr/>
          </p:nvSpPr>
          <p:spPr bwMode="auto">
            <a:xfrm>
              <a:off x="3334" y="2740"/>
              <a:ext cx="1174" cy="327"/>
            </a:xfrm>
            <a:prstGeom prst="rect">
              <a:avLst/>
            </a:prstGeom>
            <a:noFill/>
            <a:ln>
              <a:noFill/>
            </a:ln>
            <a:effectLst/>
          </p:spPr>
          <p:txBody>
            <a:bodyPr wrap="none">
              <a:spAutoFit/>
            </a:bodyPr>
            <a:lstStyle/>
            <a:p>
              <a:pPr marR="0" defTabSz="914400" eaLnBrk="1" hangingPunct="1">
                <a:lnSpc>
                  <a:spcPct val="100000"/>
                </a:lnSpc>
                <a:spcBef>
                  <a:spcPct val="0"/>
                </a:spcBef>
                <a:buClrTx/>
                <a:buSzTx/>
                <a:buFontTx/>
                <a:buNone/>
                <a:defRPr/>
              </a:pPr>
              <a:r>
                <a:rPr kumimoji="0" lang="en-US" altLang="zh-CN" sz="2800"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U</a:t>
              </a:r>
              <a:r>
                <a:rPr kumimoji="0" lang="zh-CN" altLang="en-US" sz="2800"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形传热管</a:t>
              </a:r>
              <a:endParaRPr kumimoji="0" lang="zh-CN" altLang="en-US" sz="2800"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grpSp>
      <p:sp>
        <p:nvSpPr>
          <p:cNvPr id="67592" name="Rectangle 26"/>
          <p:cNvSpPr/>
          <p:nvPr/>
        </p:nvSpPr>
        <p:spPr>
          <a:xfrm>
            <a:off x="5943600" y="1981200"/>
            <a:ext cx="3048000" cy="3962400"/>
          </a:xfrm>
          <a:prstGeom prst="rect">
            <a:avLst/>
          </a:prstGeom>
          <a:noFill/>
          <a:ln w="9525">
            <a:noFill/>
          </a:ln>
        </p:spPr>
        <p:txBody>
          <a:bodyPr/>
          <a:p>
            <a:pPr marL="342900" indent="-342900">
              <a:buClr>
                <a:schemeClr val="tx2"/>
              </a:buClr>
              <a:buSzPct val="120000"/>
              <a:buFont typeface="Wingdings" panose="05000000000000000000" pitchFamily="2" charset="2"/>
              <a:buChar char="Ø"/>
            </a:pPr>
            <a:r>
              <a:rPr lang="zh-CN" altLang="en-US" b="1" dirty="0">
                <a:solidFill>
                  <a:srgbClr val="000000"/>
                </a:solidFill>
                <a:latin typeface="Times New Roman" panose="02020603050405020304" pitchFamily="18" charset="0"/>
              </a:rPr>
              <a:t>因科镍管，倒</a:t>
            </a:r>
            <a:r>
              <a:rPr lang="en-US" altLang="zh-CN" b="1">
                <a:solidFill>
                  <a:srgbClr val="000000"/>
                </a:solidFill>
                <a:latin typeface="Times New Roman" panose="02020603050405020304" pitchFamily="18" charset="0"/>
              </a:rPr>
              <a:t>U</a:t>
            </a:r>
            <a:r>
              <a:rPr lang="zh-CN" altLang="en-US" b="1" dirty="0">
                <a:solidFill>
                  <a:srgbClr val="000000"/>
                </a:solidFill>
                <a:latin typeface="Times New Roman" panose="02020603050405020304" pitchFamily="18" charset="0"/>
              </a:rPr>
              <a:t>型排列，管子焊接在管板上。</a:t>
            </a:r>
            <a:endParaRPr lang="zh-CN" altLang="en-US" b="1" dirty="0">
              <a:solidFill>
                <a:srgbClr val="000000"/>
              </a:solidFill>
              <a:latin typeface="Times New Roman" panose="02020603050405020304" pitchFamily="18" charset="0"/>
            </a:endParaRPr>
          </a:p>
          <a:p>
            <a:pPr marL="342900" indent="-342900">
              <a:buClr>
                <a:schemeClr val="tx2"/>
              </a:buClr>
              <a:buSzPct val="120000"/>
              <a:buFont typeface="Wingdings" panose="05000000000000000000" pitchFamily="2" charset="2"/>
              <a:buChar char="Ø"/>
            </a:pPr>
            <a:r>
              <a:rPr lang="zh-CN" altLang="en-US" b="1" dirty="0">
                <a:solidFill>
                  <a:srgbClr val="000000"/>
                </a:solidFill>
                <a:latin typeface="Times New Roman" panose="02020603050405020304" pitchFamily="18" charset="0"/>
              </a:rPr>
              <a:t>因科镍材料优点：</a:t>
            </a:r>
            <a:endParaRPr lang="zh-CN" altLang="en-US" b="1" dirty="0">
              <a:solidFill>
                <a:srgbClr val="000000"/>
              </a:solidFill>
              <a:latin typeface="Times New Roman" panose="02020603050405020304" pitchFamily="18" charset="0"/>
            </a:endParaRPr>
          </a:p>
          <a:p>
            <a:pPr marL="342900" indent="-342900">
              <a:buClr>
                <a:schemeClr val="tx2"/>
              </a:buClr>
              <a:buSzPct val="120000"/>
            </a:pPr>
            <a:r>
              <a:rPr lang="zh-CN" altLang="en-US" b="1" dirty="0">
                <a:solidFill>
                  <a:srgbClr val="000000"/>
                </a:solidFill>
                <a:latin typeface="Times New Roman" panose="02020603050405020304" pitchFamily="18" charset="0"/>
              </a:rPr>
              <a:t>良好的机械性能；</a:t>
            </a:r>
            <a:endParaRPr lang="zh-CN" altLang="en-US" b="1" dirty="0">
              <a:solidFill>
                <a:srgbClr val="000000"/>
              </a:solidFill>
              <a:latin typeface="Times New Roman" panose="02020603050405020304" pitchFamily="18" charset="0"/>
            </a:endParaRPr>
          </a:p>
          <a:p>
            <a:pPr marL="342900" indent="-342900">
              <a:buClr>
                <a:schemeClr val="tx2"/>
              </a:buClr>
              <a:buSzPct val="120000"/>
            </a:pPr>
            <a:r>
              <a:rPr lang="zh-CN" altLang="en-US" b="1" dirty="0">
                <a:solidFill>
                  <a:srgbClr val="000000"/>
                </a:solidFill>
                <a:latin typeface="Times New Roman" panose="02020603050405020304" pitchFamily="18" charset="0"/>
              </a:rPr>
              <a:t>导热系数较高，具</a:t>
            </a:r>
            <a:endParaRPr lang="zh-CN" altLang="en-US" b="1" dirty="0">
              <a:solidFill>
                <a:srgbClr val="000000"/>
              </a:solidFill>
              <a:latin typeface="Times New Roman" panose="02020603050405020304" pitchFamily="18" charset="0"/>
            </a:endParaRPr>
          </a:p>
          <a:p>
            <a:pPr marL="342900" indent="-342900">
              <a:buClr>
                <a:schemeClr val="tx2"/>
              </a:buClr>
              <a:buSzPct val="120000"/>
            </a:pPr>
            <a:r>
              <a:rPr lang="zh-CN" altLang="en-US" b="1" dirty="0">
                <a:solidFill>
                  <a:srgbClr val="000000"/>
                </a:solidFill>
                <a:latin typeface="Times New Roman" panose="02020603050405020304" pitchFamily="18" charset="0"/>
              </a:rPr>
              <a:t>有良好的抗应力腐</a:t>
            </a:r>
            <a:endParaRPr lang="zh-CN" altLang="en-US" b="1" dirty="0">
              <a:solidFill>
                <a:srgbClr val="000000"/>
              </a:solidFill>
              <a:latin typeface="Times New Roman" panose="02020603050405020304" pitchFamily="18" charset="0"/>
            </a:endParaRPr>
          </a:p>
          <a:p>
            <a:pPr marL="342900" indent="-342900">
              <a:buClr>
                <a:schemeClr val="tx2"/>
              </a:buClr>
              <a:buSzPct val="120000"/>
            </a:pPr>
            <a:r>
              <a:rPr lang="zh-CN" altLang="en-US" b="1" dirty="0">
                <a:solidFill>
                  <a:srgbClr val="000000"/>
                </a:solidFill>
                <a:latin typeface="Times New Roman" panose="02020603050405020304" pitchFamily="18" charset="0"/>
              </a:rPr>
              <a:t>蚀能力。</a:t>
            </a:r>
            <a:endParaRPr lang="zh-CN" altLang="en-US" b="1" dirty="0">
              <a:solidFill>
                <a:srgbClr val="000000"/>
              </a:solidFill>
              <a:latin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p:nvPr/>
        </p:nvSpPr>
        <p:spPr>
          <a:xfrm>
            <a:off x="762000" y="1981200"/>
            <a:ext cx="3048000" cy="4191000"/>
          </a:xfrm>
          <a:prstGeom prst="rect">
            <a:avLst/>
          </a:prstGeom>
          <a:noFill/>
          <a:ln w="9525">
            <a:noFill/>
          </a:ln>
        </p:spPr>
        <p:txBody>
          <a:bodyPr/>
          <a:p>
            <a:pPr marL="342900" indent="-342900">
              <a:lnSpc>
                <a:spcPct val="120000"/>
              </a:lnSpc>
              <a:buClr>
                <a:schemeClr val="tx2"/>
              </a:buClr>
              <a:buSzPct val="120000"/>
              <a:buFont typeface="Wingdings" panose="05000000000000000000" pitchFamily="2" charset="2"/>
              <a:buChar char="Ø"/>
            </a:pPr>
            <a:r>
              <a:rPr lang="zh-CN" altLang="en-US" sz="2100" b="1" dirty="0">
                <a:latin typeface="Times New Roman" panose="02020603050405020304" pitchFamily="18" charset="0"/>
              </a:rPr>
              <a:t>包围传热管，把二次侧水分割成下降通道和上升通道，其下端用支撑块支撑。</a:t>
            </a:r>
            <a:endParaRPr lang="zh-CN" altLang="en-US" sz="2100" b="1" dirty="0">
              <a:latin typeface="Times New Roman" panose="02020603050405020304" pitchFamily="18" charset="0"/>
            </a:endParaRPr>
          </a:p>
          <a:p>
            <a:pPr marL="342900" indent="-342900" eaLnBrk="1" hangingPunct="1">
              <a:lnSpc>
                <a:spcPct val="108000"/>
              </a:lnSpc>
              <a:spcBef>
                <a:spcPct val="50000"/>
              </a:spcBef>
              <a:buClr>
                <a:srgbClr val="FF0000"/>
              </a:buClr>
              <a:buSzPct val="110000"/>
              <a:buFont typeface="Wingdings" panose="05000000000000000000" pitchFamily="2" charset="2"/>
              <a:buChar char="Ø"/>
            </a:pPr>
            <a:r>
              <a:rPr lang="zh-CN" altLang="en-US" sz="2100" b="1" dirty="0">
                <a:latin typeface="Times New Roman" panose="02020603050405020304" pitchFamily="18" charset="0"/>
              </a:rPr>
              <a:t>给水在围板和蒸汽发生器外壳的内侧间与再循环水混合后向下流动，通过围板底部与管板之间的空隙向上流而冲刷管束。</a:t>
            </a:r>
            <a:endParaRPr lang="zh-CN" altLang="en-US" sz="2100" b="1" dirty="0">
              <a:latin typeface="Times New Roman" panose="02020603050405020304" pitchFamily="18" charset="0"/>
            </a:endParaRPr>
          </a:p>
        </p:txBody>
      </p:sp>
      <p:grpSp>
        <p:nvGrpSpPr>
          <p:cNvPr id="5" name="组合 24"/>
          <p:cNvGrpSpPr/>
          <p:nvPr/>
        </p:nvGrpSpPr>
        <p:grpSpPr>
          <a:xfrm>
            <a:off x="914400" y="1143000"/>
            <a:ext cx="3533775" cy="792163"/>
            <a:chOff x="3016" y="2659"/>
            <a:chExt cx="2226" cy="499"/>
          </a:xfrm>
        </p:grpSpPr>
        <p:grpSp>
          <p:nvGrpSpPr>
            <p:cNvPr id="68620" name="组合 25"/>
            <p:cNvGrpSpPr/>
            <p:nvPr/>
          </p:nvGrpSpPr>
          <p:grpSpPr>
            <a:xfrm>
              <a:off x="3016" y="2659"/>
              <a:ext cx="340" cy="499"/>
              <a:chOff x="3062" y="2569"/>
              <a:chExt cx="340" cy="499"/>
            </a:xfrm>
          </p:grpSpPr>
          <p:grpSp>
            <p:nvGrpSpPr>
              <p:cNvPr id="68622" name="组合 26"/>
              <p:cNvGrpSpPr/>
              <p:nvPr/>
            </p:nvGrpSpPr>
            <p:grpSpPr>
              <a:xfrm>
                <a:off x="3062" y="2569"/>
                <a:ext cx="340" cy="499"/>
                <a:chOff x="4422" y="2795"/>
                <a:chExt cx="652" cy="1043"/>
              </a:xfrm>
            </p:grpSpPr>
            <p:sp>
              <p:nvSpPr>
                <p:cNvPr id="2" name="椭圆 27"/>
                <p:cNvSpPr>
                  <a:spLocks noChangeArrowheads="1"/>
                </p:cNvSpPr>
                <p:nvPr/>
              </p:nvSpPr>
              <p:spPr bwMode="auto">
                <a:xfrm>
                  <a:off x="4422" y="2795"/>
                  <a:ext cx="652" cy="1043"/>
                </a:xfrm>
                <a:prstGeom prst="ellipse">
                  <a:avLst/>
                </a:prstGeom>
                <a:gradFill rotWithShape="1">
                  <a:gsLst>
                    <a:gs pos="0">
                      <a:srgbClr val="CCCCFF"/>
                    </a:gs>
                    <a:gs pos="9000">
                      <a:srgbClr val="99CCFF"/>
                    </a:gs>
                    <a:gs pos="19501">
                      <a:srgbClr val="CC99FF"/>
                    </a:gs>
                    <a:gs pos="32001">
                      <a:srgbClr val="9966FF"/>
                    </a:gs>
                    <a:gs pos="41000">
                      <a:srgbClr val="99CCFF"/>
                    </a:gs>
                    <a:gs pos="50000">
                      <a:srgbClr val="CCCCFF"/>
                    </a:gs>
                    <a:gs pos="59000">
                      <a:srgbClr val="99CCFF"/>
                    </a:gs>
                    <a:gs pos="67999">
                      <a:srgbClr val="9966FF"/>
                    </a:gs>
                    <a:gs pos="80499">
                      <a:srgbClr val="CC99FF"/>
                    </a:gs>
                    <a:gs pos="91000">
                      <a:srgbClr val="99CCFF"/>
                    </a:gs>
                    <a:gs pos="100000">
                      <a:srgbClr val="CCCCFF"/>
                    </a:gs>
                  </a:gsLst>
                  <a:lin ang="5400000" scaled="1"/>
                </a:gradFill>
                <a:ln w="9525">
                  <a:noFill/>
                  <a:round/>
                </a:ln>
                <a:effectLst>
                  <a:outerShdw dist="17961" dir="2700000" algn="ctr" rotWithShape="0">
                    <a:srgbClr val="7A7A99"/>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椭圆 28"/>
                <p:cNvSpPr>
                  <a:spLocks noChangeArrowheads="1"/>
                </p:cNvSpPr>
                <p:nvPr/>
              </p:nvSpPr>
              <p:spPr bwMode="auto">
                <a:xfrm>
                  <a:off x="4512" y="2931"/>
                  <a:ext cx="483" cy="771"/>
                </a:xfrm>
                <a:prstGeom prst="ellipse">
                  <a:avLst/>
                </a:prstGeom>
                <a:gradFill rotWithShape="1">
                  <a:gsLst>
                    <a:gs pos="0">
                      <a:schemeClr val="bg1"/>
                    </a:gs>
                    <a:gs pos="50000">
                      <a:srgbClr val="F9D107"/>
                    </a:gs>
                    <a:gs pos="100000">
                      <a:schemeClr val="bg1"/>
                    </a:gs>
                  </a:gsLst>
                  <a:lin ang="0" scaled="1"/>
                </a:gradFill>
                <a:ln>
                  <a:noFill/>
                </a:ln>
                <a:effectLst>
                  <a:prstShdw prst="shdw17" dist="17961" dir="2700000">
                    <a:srgbClr val="F9D107">
                      <a:gamma/>
                      <a:shade val="60000"/>
                      <a:invGamma/>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8623" name="文本框 29"/>
              <p:cNvSpPr txBox="1"/>
              <p:nvPr/>
            </p:nvSpPr>
            <p:spPr>
              <a:xfrm>
                <a:off x="3107" y="2659"/>
                <a:ext cx="241" cy="327"/>
              </a:xfrm>
              <a:prstGeom prst="rect">
                <a:avLst/>
              </a:prstGeom>
              <a:noFill/>
              <a:ln w="9525">
                <a:noFill/>
              </a:ln>
            </p:spPr>
            <p:txBody>
              <a:bodyPr wrap="none">
                <a:spAutoFit/>
              </a:bodyPr>
              <a:p>
                <a:pPr eaLnBrk="1" hangingPunct="1">
                  <a:lnSpc>
                    <a:spcPct val="100000"/>
                  </a:lnSpc>
                  <a:spcBef>
                    <a:spcPct val="0"/>
                  </a:spcBef>
                  <a:buClrTx/>
                  <a:buSzTx/>
                  <a:buFontTx/>
                </a:pPr>
                <a:r>
                  <a:rPr lang="en-US" altLang="zh-CN" sz="2800">
                    <a:latin typeface="Algerian" pitchFamily="82" charset="0"/>
                    <a:ea typeface="宋体" panose="02010600030101010101" pitchFamily="2" charset="-122"/>
                  </a:rPr>
                  <a:t>4</a:t>
                </a:r>
                <a:endParaRPr lang="en-US" altLang="zh-CN" sz="2800">
                  <a:latin typeface="Algerian" pitchFamily="82" charset="0"/>
                  <a:ea typeface="宋体" panose="02010600030101010101" pitchFamily="2" charset="-122"/>
                </a:endParaRPr>
              </a:p>
            </p:txBody>
          </p:sp>
        </p:grpSp>
        <p:sp>
          <p:nvSpPr>
            <p:cNvPr id="4" name="文本框 30"/>
            <p:cNvSpPr txBox="1">
              <a:spLocks noChangeArrowheads="1"/>
            </p:cNvSpPr>
            <p:nvPr/>
          </p:nvSpPr>
          <p:spPr bwMode="auto">
            <a:xfrm>
              <a:off x="3334" y="2740"/>
              <a:ext cx="1908" cy="327"/>
            </a:xfrm>
            <a:prstGeom prst="rect">
              <a:avLst/>
            </a:prstGeom>
            <a:noFill/>
            <a:ln>
              <a:noFill/>
            </a:ln>
            <a:effectLst/>
          </p:spPr>
          <p:txBody>
            <a:bodyPr wrap="none">
              <a:spAutoFit/>
            </a:bodyPr>
            <a:lstStyle/>
            <a:p>
              <a:pPr marR="0" defTabSz="914400" eaLnBrk="1" hangingPunct="1">
                <a:lnSpc>
                  <a:spcPct val="100000"/>
                </a:lnSpc>
                <a:spcBef>
                  <a:spcPct val="0"/>
                </a:spcBef>
                <a:buClrTx/>
                <a:buSzTx/>
                <a:buFontTx/>
                <a:buNone/>
                <a:defRPr/>
              </a:pPr>
              <a:r>
                <a:rPr kumimoji="0" lang="zh-CN" altLang="en-US" sz="2800"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管束套筒（围板）</a:t>
              </a:r>
              <a:endParaRPr kumimoji="0" lang="zh-CN" altLang="en-US" sz="2800"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grpSp>
      <p:grpSp>
        <p:nvGrpSpPr>
          <p:cNvPr id="8" name="组合 24"/>
          <p:cNvGrpSpPr/>
          <p:nvPr/>
        </p:nvGrpSpPr>
        <p:grpSpPr>
          <a:xfrm>
            <a:off x="5486400" y="1143000"/>
            <a:ext cx="2111375" cy="792163"/>
            <a:chOff x="3016" y="2659"/>
            <a:chExt cx="1330" cy="499"/>
          </a:xfrm>
        </p:grpSpPr>
        <p:grpSp>
          <p:nvGrpSpPr>
            <p:cNvPr id="68614" name="组合 25"/>
            <p:cNvGrpSpPr/>
            <p:nvPr/>
          </p:nvGrpSpPr>
          <p:grpSpPr>
            <a:xfrm>
              <a:off x="3016" y="2659"/>
              <a:ext cx="340" cy="499"/>
              <a:chOff x="3062" y="2569"/>
              <a:chExt cx="340" cy="499"/>
            </a:xfrm>
          </p:grpSpPr>
          <p:grpSp>
            <p:nvGrpSpPr>
              <p:cNvPr id="68616" name="组合 26"/>
              <p:cNvGrpSpPr/>
              <p:nvPr/>
            </p:nvGrpSpPr>
            <p:grpSpPr>
              <a:xfrm>
                <a:off x="3062" y="2569"/>
                <a:ext cx="340" cy="499"/>
                <a:chOff x="4422" y="2795"/>
                <a:chExt cx="652" cy="1043"/>
              </a:xfrm>
            </p:grpSpPr>
            <p:sp>
              <p:nvSpPr>
                <p:cNvPr id="143389" name="椭圆 27"/>
                <p:cNvSpPr>
                  <a:spLocks noChangeArrowheads="1"/>
                </p:cNvSpPr>
                <p:nvPr/>
              </p:nvSpPr>
              <p:spPr bwMode="auto">
                <a:xfrm>
                  <a:off x="4422" y="2795"/>
                  <a:ext cx="652" cy="1043"/>
                </a:xfrm>
                <a:prstGeom prst="ellipse">
                  <a:avLst/>
                </a:prstGeom>
                <a:gradFill rotWithShape="1">
                  <a:gsLst>
                    <a:gs pos="0">
                      <a:srgbClr val="CCCCFF"/>
                    </a:gs>
                    <a:gs pos="9000">
                      <a:srgbClr val="99CCFF"/>
                    </a:gs>
                    <a:gs pos="19501">
                      <a:srgbClr val="CC99FF"/>
                    </a:gs>
                    <a:gs pos="32001">
                      <a:srgbClr val="9966FF"/>
                    </a:gs>
                    <a:gs pos="41000">
                      <a:srgbClr val="99CCFF"/>
                    </a:gs>
                    <a:gs pos="50000">
                      <a:srgbClr val="CCCCFF"/>
                    </a:gs>
                    <a:gs pos="59000">
                      <a:srgbClr val="99CCFF"/>
                    </a:gs>
                    <a:gs pos="67999">
                      <a:srgbClr val="9966FF"/>
                    </a:gs>
                    <a:gs pos="80499">
                      <a:srgbClr val="CC99FF"/>
                    </a:gs>
                    <a:gs pos="91000">
                      <a:srgbClr val="99CCFF"/>
                    </a:gs>
                    <a:gs pos="100000">
                      <a:srgbClr val="CCCCFF"/>
                    </a:gs>
                  </a:gsLst>
                  <a:lin ang="5400000" scaled="1"/>
                </a:gradFill>
                <a:ln w="9525">
                  <a:noFill/>
                  <a:round/>
                </a:ln>
                <a:effectLst>
                  <a:outerShdw dist="17961" dir="2700000" algn="ctr" rotWithShape="0">
                    <a:srgbClr val="7A7A99"/>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412" name="椭圆 28"/>
                <p:cNvSpPr>
                  <a:spLocks noChangeArrowheads="1"/>
                </p:cNvSpPr>
                <p:nvPr/>
              </p:nvSpPr>
              <p:spPr bwMode="auto">
                <a:xfrm>
                  <a:off x="4512" y="2931"/>
                  <a:ext cx="483" cy="771"/>
                </a:xfrm>
                <a:prstGeom prst="ellipse">
                  <a:avLst/>
                </a:prstGeom>
                <a:gradFill rotWithShape="1">
                  <a:gsLst>
                    <a:gs pos="0">
                      <a:schemeClr val="bg1"/>
                    </a:gs>
                    <a:gs pos="50000">
                      <a:srgbClr val="F9D107"/>
                    </a:gs>
                    <a:gs pos="100000">
                      <a:schemeClr val="bg1"/>
                    </a:gs>
                  </a:gsLst>
                  <a:lin ang="0" scaled="1"/>
                </a:gradFill>
                <a:ln>
                  <a:noFill/>
                </a:ln>
                <a:effectLst>
                  <a:prstShdw prst="shdw17" dist="17961" dir="2700000">
                    <a:srgbClr val="F9D107">
                      <a:gamma/>
                      <a:shade val="60000"/>
                      <a:invGamma/>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8617" name="文本框 29"/>
              <p:cNvSpPr txBox="1"/>
              <p:nvPr/>
            </p:nvSpPr>
            <p:spPr>
              <a:xfrm>
                <a:off x="3107" y="2659"/>
                <a:ext cx="241" cy="327"/>
              </a:xfrm>
              <a:prstGeom prst="rect">
                <a:avLst/>
              </a:prstGeom>
              <a:noFill/>
              <a:ln w="9525">
                <a:noFill/>
              </a:ln>
            </p:spPr>
            <p:txBody>
              <a:bodyPr wrap="none">
                <a:spAutoFit/>
              </a:bodyPr>
              <a:p>
                <a:pPr eaLnBrk="1" hangingPunct="1">
                  <a:lnSpc>
                    <a:spcPct val="100000"/>
                  </a:lnSpc>
                  <a:spcBef>
                    <a:spcPct val="0"/>
                  </a:spcBef>
                  <a:buClrTx/>
                  <a:buSzTx/>
                  <a:buFontTx/>
                </a:pPr>
                <a:r>
                  <a:rPr lang="en-US" altLang="zh-CN" sz="2800">
                    <a:latin typeface="Algerian" pitchFamily="82" charset="0"/>
                    <a:ea typeface="宋体" panose="02010600030101010101" pitchFamily="2" charset="-122"/>
                  </a:rPr>
                  <a:t>5</a:t>
                </a:r>
                <a:endParaRPr lang="en-US" altLang="zh-CN" sz="2800">
                  <a:latin typeface="Algerian" pitchFamily="82" charset="0"/>
                  <a:ea typeface="宋体" panose="02010600030101010101" pitchFamily="2" charset="-122"/>
                </a:endParaRPr>
              </a:p>
            </p:txBody>
          </p:sp>
        </p:grpSp>
        <p:sp>
          <p:nvSpPr>
            <p:cNvPr id="16414" name="文本框 30"/>
            <p:cNvSpPr txBox="1">
              <a:spLocks noChangeArrowheads="1"/>
            </p:cNvSpPr>
            <p:nvPr/>
          </p:nvSpPr>
          <p:spPr bwMode="auto">
            <a:xfrm>
              <a:off x="3334" y="2740"/>
              <a:ext cx="1012" cy="327"/>
            </a:xfrm>
            <a:prstGeom prst="rect">
              <a:avLst/>
            </a:prstGeom>
            <a:noFill/>
            <a:ln>
              <a:noFill/>
            </a:ln>
            <a:effectLst/>
          </p:spPr>
          <p:txBody>
            <a:bodyPr wrap="none">
              <a:spAutoFit/>
            </a:bodyPr>
            <a:lstStyle/>
            <a:p>
              <a:pPr marR="0" defTabSz="914400" eaLnBrk="1" hangingPunct="1">
                <a:lnSpc>
                  <a:spcPct val="100000"/>
                </a:lnSpc>
                <a:spcBef>
                  <a:spcPct val="0"/>
                </a:spcBef>
                <a:buClrTx/>
                <a:buSzTx/>
                <a:buFontTx/>
                <a:buNone/>
                <a:defRPr/>
              </a:pPr>
              <a:r>
                <a:rPr kumimoji="0" lang="zh-CN" altLang="en-US" sz="2800"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支撑隔板</a:t>
              </a:r>
              <a:endParaRPr kumimoji="0" lang="zh-CN" altLang="en-US" sz="2800" kern="1200" cap="none" spc="0" normalizeH="0" baseline="0" noProof="0">
                <a:solidFill>
                  <a:srgbClr val="0000FF"/>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grpSp>
      <p:sp>
        <p:nvSpPr>
          <p:cNvPr id="68613" name="Rectangle 17"/>
          <p:cNvSpPr/>
          <p:nvPr/>
        </p:nvSpPr>
        <p:spPr>
          <a:xfrm>
            <a:off x="4953000" y="1981200"/>
            <a:ext cx="3048000" cy="3962400"/>
          </a:xfrm>
          <a:prstGeom prst="rect">
            <a:avLst/>
          </a:prstGeom>
          <a:noFill/>
          <a:ln w="9525">
            <a:noFill/>
          </a:ln>
        </p:spPr>
        <p:txBody>
          <a:bodyPr/>
          <a:p>
            <a:pPr marL="342900" indent="-342900" algn="just" eaLnBrk="1" hangingPunct="1">
              <a:lnSpc>
                <a:spcPct val="110000"/>
              </a:lnSpc>
              <a:buClr>
                <a:srgbClr val="FF0000"/>
              </a:buClr>
              <a:buSzPct val="110000"/>
              <a:buFont typeface="Wingdings" panose="05000000000000000000" pitchFamily="2" charset="2"/>
              <a:buChar char="Ø"/>
            </a:pPr>
            <a:r>
              <a:rPr lang="zh-CN" altLang="en-US" sz="2100" b="1" dirty="0">
                <a:solidFill>
                  <a:srgbClr val="000000"/>
                </a:solidFill>
                <a:latin typeface="Times New Roman" panose="02020603050405020304" pitchFamily="18" charset="0"/>
              </a:rPr>
              <a:t>不锈钢制成，厚</a:t>
            </a:r>
            <a:r>
              <a:rPr lang="en-US" altLang="zh-CN" sz="2100" b="1">
                <a:solidFill>
                  <a:srgbClr val="000000"/>
                </a:solidFill>
                <a:latin typeface="Times New Roman" panose="02020603050405020304" pitchFamily="18" charset="0"/>
              </a:rPr>
              <a:t>30mm</a:t>
            </a:r>
            <a:r>
              <a:rPr lang="zh-CN" altLang="en-US" sz="2100" b="1" dirty="0">
                <a:solidFill>
                  <a:srgbClr val="000000"/>
                </a:solidFill>
                <a:latin typeface="Times New Roman" panose="02020603050405020304" pitchFamily="18" charset="0"/>
              </a:rPr>
              <a:t>。</a:t>
            </a:r>
            <a:endParaRPr lang="zh-CN" altLang="en-US" sz="2100" b="1" dirty="0">
              <a:solidFill>
                <a:srgbClr val="000000"/>
              </a:solidFill>
              <a:latin typeface="Times New Roman" panose="02020603050405020304" pitchFamily="18" charset="0"/>
            </a:endParaRPr>
          </a:p>
          <a:p>
            <a:pPr marL="342900" indent="-342900" algn="just" eaLnBrk="1" hangingPunct="1">
              <a:lnSpc>
                <a:spcPct val="110000"/>
              </a:lnSpc>
              <a:buClr>
                <a:srgbClr val="FF0000"/>
              </a:buClr>
              <a:buSzPct val="110000"/>
              <a:buFont typeface="Wingdings" panose="05000000000000000000" pitchFamily="2" charset="2"/>
              <a:buChar char="Ø"/>
            </a:pPr>
            <a:r>
              <a:rPr lang="zh-CN" altLang="en-US" sz="2100" b="1" dirty="0">
                <a:solidFill>
                  <a:srgbClr val="000000"/>
                </a:solidFill>
                <a:latin typeface="Times New Roman" panose="02020603050405020304" pitchFamily="18" charset="0"/>
              </a:rPr>
              <a:t>作用：固定管束。防止受流体影响产生振动。</a:t>
            </a:r>
            <a:endParaRPr lang="zh-CN" altLang="en-US" sz="2100" b="1" dirty="0">
              <a:solidFill>
                <a:srgbClr val="000000"/>
              </a:solidFill>
              <a:latin typeface="Times New Roman" panose="02020603050405020304" pitchFamily="18" charset="0"/>
            </a:endParaRPr>
          </a:p>
          <a:p>
            <a:pPr marL="342900" indent="-342900" algn="just" eaLnBrk="1" hangingPunct="1">
              <a:lnSpc>
                <a:spcPct val="110000"/>
              </a:lnSpc>
              <a:buClr>
                <a:srgbClr val="FF0000"/>
              </a:buClr>
              <a:buSzPct val="110000"/>
              <a:buFont typeface="Wingdings" panose="05000000000000000000" pitchFamily="2" charset="2"/>
              <a:buChar char="Ø"/>
            </a:pPr>
            <a:r>
              <a:rPr lang="zh-CN" altLang="en-US" sz="2100" b="1" dirty="0">
                <a:solidFill>
                  <a:srgbClr val="000000"/>
                </a:solidFill>
                <a:latin typeface="Times New Roman" panose="02020603050405020304" pitchFamily="18" charset="0"/>
              </a:rPr>
              <a:t>支撑板维持管子的间距，在管束整个长度方向设有</a:t>
            </a:r>
            <a:r>
              <a:rPr lang="en-US" altLang="zh-CN" sz="2100" b="1">
                <a:solidFill>
                  <a:srgbClr val="000066"/>
                </a:solidFill>
                <a:latin typeface="Times New Roman" panose="02020603050405020304" pitchFamily="18" charset="0"/>
              </a:rPr>
              <a:t>7-8</a:t>
            </a:r>
            <a:r>
              <a:rPr lang="zh-CN" altLang="en-US" sz="2100" b="1" dirty="0">
                <a:solidFill>
                  <a:srgbClr val="000000"/>
                </a:solidFill>
                <a:latin typeface="Times New Roman" panose="02020603050405020304" pitchFamily="18" charset="0"/>
              </a:rPr>
              <a:t>块（大亚湾</a:t>
            </a:r>
            <a:r>
              <a:rPr lang="en-US" altLang="zh-CN" sz="2100" b="1">
                <a:solidFill>
                  <a:srgbClr val="000066"/>
                </a:solidFill>
                <a:latin typeface="Times New Roman" panose="02020603050405020304" pitchFamily="18" charset="0"/>
              </a:rPr>
              <a:t>9</a:t>
            </a:r>
            <a:r>
              <a:rPr lang="zh-CN" altLang="en-US" sz="2100" b="1" dirty="0">
                <a:solidFill>
                  <a:srgbClr val="000000"/>
                </a:solidFill>
                <a:latin typeface="Times New Roman" panose="02020603050405020304" pitchFamily="18" charset="0"/>
              </a:rPr>
              <a:t>块）支撑板，支撑板之间用</a:t>
            </a:r>
            <a:r>
              <a:rPr lang="zh-CN" altLang="en-US" sz="2100" b="1" u="sng" dirty="0">
                <a:solidFill>
                  <a:schemeClr val="tx2"/>
                </a:solidFill>
                <a:latin typeface="Times New Roman" panose="02020603050405020304" pitchFamily="18" charset="0"/>
              </a:rPr>
              <a:t>拉杆</a:t>
            </a:r>
            <a:r>
              <a:rPr lang="zh-CN" altLang="en-US" sz="2100" b="1" dirty="0">
                <a:solidFill>
                  <a:srgbClr val="000000"/>
                </a:solidFill>
                <a:latin typeface="Times New Roman" panose="02020603050405020304" pitchFamily="18" charset="0"/>
              </a:rPr>
              <a:t>固定</a:t>
            </a:r>
            <a:r>
              <a:rPr lang="zh-CN" altLang="en-US" sz="2400" b="1" dirty="0">
                <a:solidFill>
                  <a:srgbClr val="000000"/>
                </a:solidFill>
                <a:latin typeface="Times New Roman" panose="02020603050405020304" pitchFamily="18" charset="0"/>
              </a:rPr>
              <a:t>。</a:t>
            </a:r>
            <a:endParaRPr lang="zh-CN" altLang="en-US" sz="2400" b="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1"/>
          <p:cNvSpPr>
            <a:spLocks noGrp="1"/>
          </p:cNvSpPr>
          <p:nvPr>
            <p:ph type="title"/>
          </p:nvPr>
        </p:nvSpPr>
        <p:spPr>
          <a:ln/>
        </p:spPr>
        <p:txBody>
          <a:bodyPr vert="horz" wrap="square" lIns="91440" tIns="45720" rIns="91440" bIns="45720" anchor="t" anchorCtr="0"/>
          <a:p>
            <a:pPr algn="ctr"/>
            <a:r>
              <a:rPr lang="zh-CN" altLang="en-US" dirty="0"/>
              <a:t>复习思考题</a:t>
            </a:r>
            <a:endParaRPr lang="zh-CN" altLang="en-US" dirty="0"/>
          </a:p>
        </p:txBody>
      </p:sp>
      <p:sp>
        <p:nvSpPr>
          <p:cNvPr id="69635" name="内容占位符 2"/>
          <p:cNvSpPr>
            <a:spLocks noGrp="1"/>
          </p:cNvSpPr>
          <p:nvPr>
            <p:ph idx="1"/>
          </p:nvPr>
        </p:nvSpPr>
        <p:spPr>
          <a:xfrm>
            <a:off x="381000" y="1295400"/>
            <a:ext cx="8229600" cy="4433888"/>
          </a:xfrm>
          <a:ln/>
        </p:spPr>
        <p:txBody>
          <a:bodyPr vert="horz" wrap="square" lIns="91440" tIns="45720" rIns="91440" bIns="45720" anchor="t" anchorCtr="0"/>
          <a:p>
            <a:r>
              <a:rPr lang="en-US" altLang="zh-CN"/>
              <a:t>1</a:t>
            </a:r>
            <a:r>
              <a:rPr lang="zh-CN" altLang="zh-CN" dirty="0"/>
              <a:t>、</a:t>
            </a:r>
            <a:r>
              <a:rPr lang="zh-CN" altLang="en-US" dirty="0"/>
              <a:t>简述</a:t>
            </a:r>
            <a:r>
              <a:rPr lang="zh-CN" altLang="zh-CN" dirty="0"/>
              <a:t>反应堆冷却剂系统的功能</a:t>
            </a:r>
            <a:r>
              <a:rPr lang="zh-CN" altLang="en-US" dirty="0"/>
              <a:t>。</a:t>
            </a:r>
            <a:endParaRPr lang="zh-CN" altLang="zh-CN" dirty="0"/>
          </a:p>
          <a:p>
            <a:r>
              <a:rPr lang="en-US" altLang="zh-CN"/>
              <a:t>2</a:t>
            </a:r>
            <a:r>
              <a:rPr lang="zh-CN" altLang="zh-CN" dirty="0"/>
              <a:t>、</a:t>
            </a:r>
            <a:r>
              <a:rPr lang="zh-CN" altLang="en-US" dirty="0"/>
              <a:t>简述</a:t>
            </a:r>
            <a:r>
              <a:rPr lang="zh-CN" altLang="zh-CN" dirty="0"/>
              <a:t>反应堆冷却剂系统的构成和流程。</a:t>
            </a:r>
            <a:endParaRPr lang="zh-CN" altLang="zh-CN" dirty="0"/>
          </a:p>
          <a:p>
            <a:r>
              <a:rPr lang="en-US" altLang="zh-CN"/>
              <a:t>3</a:t>
            </a:r>
            <a:r>
              <a:rPr lang="zh-CN" altLang="en-US" dirty="0"/>
              <a:t>、简述</a:t>
            </a:r>
            <a:r>
              <a:rPr lang="zh-CN" altLang="zh-CN" dirty="0"/>
              <a:t>蒸汽发生器的作用、工质流程。</a:t>
            </a:r>
            <a:endParaRPr lang="zh-CN" altLang="zh-CN" dirty="0"/>
          </a:p>
          <a:p>
            <a:r>
              <a:rPr lang="en-US" altLang="zh-CN"/>
              <a:t>4</a:t>
            </a:r>
            <a:r>
              <a:rPr lang="zh-CN" altLang="zh-CN" dirty="0"/>
              <a:t>、</a:t>
            </a:r>
            <a:r>
              <a:rPr lang="zh-CN" altLang="en-US" dirty="0"/>
              <a:t>名词解释：</a:t>
            </a:r>
            <a:r>
              <a:rPr lang="zh-CN" altLang="zh-CN" dirty="0"/>
              <a:t>自然循环和循环倍率。</a:t>
            </a:r>
            <a:endParaRPr lang="zh-CN" altLang="zh-CN" dirty="0"/>
          </a:p>
          <a:p>
            <a:r>
              <a:rPr lang="en-US" altLang="zh-CN"/>
              <a:t>5</a:t>
            </a:r>
            <a:r>
              <a:rPr lang="zh-CN" altLang="zh-CN" dirty="0"/>
              <a:t>、</a:t>
            </a:r>
            <a:r>
              <a:rPr lang="zh-CN" altLang="en-US" dirty="0"/>
              <a:t>简述</a:t>
            </a:r>
            <a:r>
              <a:rPr lang="zh-CN" altLang="zh-CN" dirty="0"/>
              <a:t>稳压器的基本结构与工作原理。</a:t>
            </a:r>
            <a:endParaRPr lang="zh-CN" altLang="zh-CN" dirty="0"/>
          </a:p>
          <a:p>
            <a:r>
              <a:rPr lang="en-US" altLang="zh-CN"/>
              <a:t>6</a:t>
            </a:r>
            <a:r>
              <a:rPr lang="zh-CN" altLang="zh-CN" dirty="0"/>
              <a:t>、</a:t>
            </a:r>
            <a:r>
              <a:rPr lang="zh-CN" altLang="en-US" dirty="0"/>
              <a:t>简述</a:t>
            </a:r>
            <a:r>
              <a:rPr lang="zh-CN" altLang="zh-CN" dirty="0"/>
              <a:t>稳压器卸压箱的基本结构及其功能。</a:t>
            </a:r>
            <a:endParaRPr lang="en-US" altLang="zh-CN"/>
          </a:p>
          <a:p>
            <a:r>
              <a:rPr lang="en-US" altLang="zh-CN"/>
              <a:t>7</a:t>
            </a:r>
            <a:r>
              <a:rPr lang="zh-CN" altLang="en-US" dirty="0"/>
              <a:t>、</a:t>
            </a:r>
            <a:r>
              <a:rPr lang="zh-CN" altLang="en-US" dirty="0">
                <a:solidFill>
                  <a:srgbClr val="0033CC"/>
                </a:solidFill>
              </a:rPr>
              <a:t>简述轴封水的流程；</a:t>
            </a:r>
            <a:endParaRPr lang="en-US" altLang="zh-CN">
              <a:solidFill>
                <a:srgbClr val="0033CC"/>
              </a:solidFill>
            </a:endParaRPr>
          </a:p>
          <a:p>
            <a:r>
              <a:rPr lang="en-US" altLang="zh-CN">
                <a:solidFill>
                  <a:srgbClr val="0033CC"/>
                </a:solidFill>
              </a:rPr>
              <a:t>8</a:t>
            </a:r>
            <a:r>
              <a:rPr lang="zh-CN" altLang="en-US" dirty="0">
                <a:solidFill>
                  <a:srgbClr val="0033CC"/>
                </a:solidFill>
              </a:rPr>
              <a:t>、为什麽一回路系统的压力选得那样高？</a:t>
            </a:r>
            <a:r>
              <a:rPr lang="zh-CN" altLang="en-US" sz="2000" dirty="0">
                <a:solidFill>
                  <a:srgbClr val="0033CC"/>
                </a:solidFill>
              </a:rPr>
              <a:t> </a:t>
            </a:r>
            <a:endParaRPr lang="en-US" altLang="zh-CN" sz="2000">
              <a:solidFill>
                <a:srgbClr val="0033CC"/>
              </a:solidFill>
            </a:endParaRPr>
          </a:p>
          <a:p>
            <a:r>
              <a:rPr lang="en-US" altLang="zh-CN" sz="2000">
                <a:solidFill>
                  <a:srgbClr val="0033CC"/>
                </a:solidFill>
              </a:rPr>
              <a:t>9</a:t>
            </a:r>
            <a:r>
              <a:rPr lang="zh-CN" altLang="en-US" sz="2000" dirty="0">
                <a:solidFill>
                  <a:srgbClr val="0033CC"/>
                </a:solidFill>
              </a:rPr>
              <a:t>、</a:t>
            </a:r>
            <a:r>
              <a:rPr lang="zh-CN" altLang="zh-CN" dirty="0"/>
              <a:t>稳压器卸压箱的基本结构及其功能。</a:t>
            </a:r>
            <a:endParaRPr lang="zh-CN" altLang="en-US" dirty="0">
              <a:solidFill>
                <a:srgbClr val="0033CC"/>
              </a:solidFill>
            </a:endParaRPr>
          </a:p>
          <a:p>
            <a:endParaRPr lang="zh-CN" altLang="zh-CN" dirty="0"/>
          </a:p>
          <a:p>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01995" y="3968750"/>
            <a:ext cx="30270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43600" y="4231005"/>
            <a:ext cx="100457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8519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120" y="4907915"/>
            <a:ext cx="775335" cy="2565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565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ln/>
        </p:spPr>
        <p:txBody>
          <a:bodyPr vert="horz" wrap="square" lIns="91440" tIns="45720" rIns="91440" bIns="45720" anchor="t" anchorCtr="0"/>
          <a:p>
            <a:r>
              <a:rPr lang="zh-CN" altLang="en-US" dirty="0"/>
              <a:t>蒸汽发生器的分类</a:t>
            </a:r>
            <a:endParaRPr lang="zh-CN" altLang="zh-CN" dirty="0"/>
          </a:p>
        </p:txBody>
      </p:sp>
      <p:pic>
        <p:nvPicPr>
          <p:cNvPr id="12291" name="Picture 6"/>
          <p:cNvPicPr>
            <a:picLocks noChangeAspect="1"/>
          </p:cNvPicPr>
          <p:nvPr/>
        </p:nvPicPr>
        <p:blipFill>
          <a:blip r:embed="rId1"/>
          <a:stretch>
            <a:fillRect/>
          </a:stretch>
        </p:blipFill>
        <p:spPr>
          <a:xfrm>
            <a:off x="457200" y="1295400"/>
            <a:ext cx="8077200" cy="46815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ln/>
        </p:spPr>
        <p:txBody>
          <a:bodyPr vert="horz" wrap="square" lIns="91440" tIns="45720" rIns="91440" bIns="45720" anchor="t" anchorCtr="0"/>
          <a:p>
            <a:endParaRPr lang="zh-CN" altLang="zh-CN" dirty="0"/>
          </a:p>
        </p:txBody>
      </p:sp>
      <p:pic>
        <p:nvPicPr>
          <p:cNvPr id="13315" name="Picture 6"/>
          <p:cNvPicPr>
            <a:picLocks noChangeAspect="1"/>
          </p:cNvPicPr>
          <p:nvPr/>
        </p:nvPicPr>
        <p:blipFill>
          <a:blip r:embed="rId1"/>
          <a:stretch>
            <a:fillRect/>
          </a:stretch>
        </p:blipFill>
        <p:spPr>
          <a:xfrm>
            <a:off x="457200" y="1676400"/>
            <a:ext cx="8153400" cy="331787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p:nvPr/>
        </p:nvSpPr>
        <p:spPr>
          <a:xfrm>
            <a:off x="468313" y="1570038"/>
            <a:ext cx="8305800" cy="3082925"/>
          </a:xfrm>
          <a:prstGeom prst="rect">
            <a:avLst/>
          </a:prstGeom>
          <a:noFill/>
          <a:ln w="9525">
            <a:noFill/>
          </a:ln>
        </p:spPr>
        <p:txBody>
          <a:bodyPr>
            <a:spAutoFit/>
          </a:bodyPr>
          <a:p>
            <a:pPr eaLnBrk="1" hangingPunct="1">
              <a:lnSpc>
                <a:spcPct val="100000"/>
              </a:lnSpc>
              <a:spcBef>
                <a:spcPct val="50000"/>
              </a:spcBef>
              <a:buClr>
                <a:srgbClr val="FF0000"/>
              </a:buClr>
              <a:buSzPct val="110000"/>
            </a:pPr>
            <a:endParaRPr lang="zh-CN" altLang="en-US" sz="4000" b="1" dirty="0">
              <a:solidFill>
                <a:srgbClr val="FF0066"/>
              </a:solidFill>
              <a:latin typeface="Tahoma" panose="020B0604030504040204" pitchFamily="34" charset="0"/>
              <a:ea typeface="黑体" panose="02010609060101010101" pitchFamily="2" charset="-122"/>
            </a:endParaRPr>
          </a:p>
          <a:p>
            <a:pPr eaLnBrk="1" hangingPunct="1">
              <a:lnSpc>
                <a:spcPct val="100000"/>
              </a:lnSpc>
              <a:spcBef>
                <a:spcPct val="50000"/>
              </a:spcBef>
              <a:buClr>
                <a:srgbClr val="FF0000"/>
              </a:buClr>
              <a:buSzPct val="110000"/>
            </a:pPr>
            <a:r>
              <a:rPr lang="en-US" altLang="zh-CN" sz="2600" b="1">
                <a:solidFill>
                  <a:srgbClr val="000000"/>
                </a:solidFill>
                <a:latin typeface="楷体_GB2312" pitchFamily="49" charset="-122"/>
                <a:ea typeface="楷体_GB2312" pitchFamily="49" charset="-122"/>
              </a:rPr>
              <a:t>1</a:t>
            </a:r>
            <a:r>
              <a:rPr lang="zh-CN" altLang="en-US" sz="2600" b="1" dirty="0">
                <a:solidFill>
                  <a:srgbClr val="000000"/>
                </a:solidFill>
                <a:latin typeface="楷体_GB2312" pitchFamily="49" charset="-122"/>
                <a:ea typeface="楷体_GB2312" pitchFamily="49" charset="-122"/>
              </a:rPr>
              <a:t>．自然循环；</a:t>
            </a:r>
            <a:endParaRPr lang="zh-CN" altLang="en-US" sz="2600" b="1" dirty="0">
              <a:solidFill>
                <a:srgbClr val="000000"/>
              </a:solidFill>
              <a:latin typeface="楷体_GB2312" pitchFamily="49" charset="-122"/>
              <a:ea typeface="楷体_GB2312" pitchFamily="49" charset="-122"/>
            </a:endParaRPr>
          </a:p>
          <a:p>
            <a:pPr eaLnBrk="1" hangingPunct="1">
              <a:lnSpc>
                <a:spcPct val="100000"/>
              </a:lnSpc>
              <a:spcBef>
                <a:spcPct val="50000"/>
              </a:spcBef>
              <a:buClr>
                <a:srgbClr val="FF0000"/>
              </a:buClr>
              <a:buSzPct val="110000"/>
            </a:pPr>
            <a:r>
              <a:rPr lang="en-US" altLang="zh-CN" sz="2600" b="1">
                <a:solidFill>
                  <a:srgbClr val="000000"/>
                </a:solidFill>
                <a:latin typeface="楷体_GB2312" pitchFamily="49" charset="-122"/>
                <a:ea typeface="楷体_GB2312" pitchFamily="49" charset="-122"/>
              </a:rPr>
              <a:t>2</a:t>
            </a:r>
            <a:r>
              <a:rPr lang="zh-CN" altLang="en-US" sz="2600" b="1" dirty="0">
                <a:solidFill>
                  <a:srgbClr val="000000"/>
                </a:solidFill>
                <a:latin typeface="楷体_GB2312" pitchFamily="49" charset="-122"/>
                <a:ea typeface="楷体_GB2312" pitchFamily="49" charset="-122"/>
              </a:rPr>
              <a:t>．产生饱和蒸汽；</a:t>
            </a:r>
            <a:endParaRPr lang="zh-CN" altLang="en-US" sz="2600" b="1" dirty="0">
              <a:solidFill>
                <a:srgbClr val="000000"/>
              </a:solidFill>
              <a:latin typeface="楷体_GB2312" pitchFamily="49" charset="-122"/>
              <a:ea typeface="楷体_GB2312" pitchFamily="49" charset="-122"/>
            </a:endParaRPr>
          </a:p>
          <a:p>
            <a:pPr eaLnBrk="1" hangingPunct="1">
              <a:lnSpc>
                <a:spcPct val="100000"/>
              </a:lnSpc>
              <a:spcBef>
                <a:spcPct val="50000"/>
              </a:spcBef>
              <a:buClr>
                <a:srgbClr val="FF0000"/>
              </a:buClr>
              <a:buSzPct val="110000"/>
            </a:pPr>
            <a:r>
              <a:rPr lang="en-US" altLang="zh-CN" sz="2600" b="1">
                <a:solidFill>
                  <a:srgbClr val="000000"/>
                </a:solidFill>
                <a:latin typeface="楷体_GB2312" pitchFamily="49" charset="-122"/>
                <a:ea typeface="楷体_GB2312" pitchFamily="49" charset="-122"/>
              </a:rPr>
              <a:t>3</a:t>
            </a:r>
            <a:r>
              <a:rPr lang="zh-CN" altLang="en-US" sz="2600" b="1" dirty="0">
                <a:solidFill>
                  <a:srgbClr val="000000"/>
                </a:solidFill>
                <a:latin typeface="楷体_GB2312" pitchFamily="49" charset="-122"/>
                <a:ea typeface="楷体_GB2312" pitchFamily="49" charset="-122"/>
              </a:rPr>
              <a:t>．一回路水在由管板连接的</a:t>
            </a:r>
            <a:r>
              <a:rPr lang="en-US" altLang="zh-CN" sz="2600" b="1" u="sng">
                <a:solidFill>
                  <a:srgbClr val="FF0000"/>
                </a:solidFill>
                <a:latin typeface="楷体_GB2312" pitchFamily="49" charset="-122"/>
                <a:ea typeface="楷体_GB2312" pitchFamily="49" charset="-122"/>
              </a:rPr>
              <a:t>U</a:t>
            </a:r>
            <a:r>
              <a:rPr lang="zh-CN" altLang="en-US" sz="2600" b="1" u="sng" dirty="0">
                <a:solidFill>
                  <a:srgbClr val="FF0000"/>
                </a:solidFill>
                <a:latin typeface="楷体_GB2312" pitchFamily="49" charset="-122"/>
                <a:ea typeface="楷体_GB2312" pitchFamily="49" charset="-122"/>
              </a:rPr>
              <a:t>型管</a:t>
            </a:r>
            <a:r>
              <a:rPr lang="zh-CN" altLang="en-US" sz="2600" b="1" dirty="0">
                <a:solidFill>
                  <a:srgbClr val="000000"/>
                </a:solidFill>
                <a:latin typeface="楷体_GB2312" pitchFamily="49" charset="-122"/>
                <a:ea typeface="楷体_GB2312" pitchFamily="49" charset="-122"/>
              </a:rPr>
              <a:t>组成的管束内流动；</a:t>
            </a:r>
            <a:endParaRPr lang="zh-CN" altLang="en-US" sz="2600" b="1" dirty="0">
              <a:solidFill>
                <a:srgbClr val="000000"/>
              </a:solidFill>
              <a:latin typeface="楷体_GB2312" pitchFamily="49" charset="-122"/>
              <a:ea typeface="楷体_GB2312" pitchFamily="49" charset="-122"/>
            </a:endParaRPr>
          </a:p>
          <a:p>
            <a:pPr eaLnBrk="1" hangingPunct="1">
              <a:lnSpc>
                <a:spcPct val="100000"/>
              </a:lnSpc>
              <a:spcBef>
                <a:spcPct val="50000"/>
              </a:spcBef>
              <a:buClr>
                <a:srgbClr val="FF0000"/>
              </a:buClr>
              <a:buSzPct val="110000"/>
            </a:pPr>
            <a:r>
              <a:rPr lang="en-US" altLang="zh-CN" sz="2600" b="1">
                <a:solidFill>
                  <a:srgbClr val="000000"/>
                </a:solidFill>
                <a:latin typeface="楷体_GB2312" pitchFamily="49" charset="-122"/>
                <a:ea typeface="楷体_GB2312" pitchFamily="49" charset="-122"/>
              </a:rPr>
              <a:t>4</a:t>
            </a:r>
            <a:r>
              <a:rPr lang="zh-CN" altLang="en-US" sz="2600" b="1" dirty="0">
                <a:solidFill>
                  <a:srgbClr val="000000"/>
                </a:solidFill>
                <a:latin typeface="楷体_GB2312" pitchFamily="49" charset="-122"/>
                <a:ea typeface="楷体_GB2312" pitchFamily="49" charset="-122"/>
              </a:rPr>
              <a:t>．在管束上方装有</a:t>
            </a:r>
            <a:r>
              <a:rPr lang="zh-CN" altLang="en-US" sz="2600" b="1" u="sng" dirty="0">
                <a:solidFill>
                  <a:srgbClr val="FF0000"/>
                </a:solidFill>
                <a:latin typeface="楷体_GB2312" pitchFamily="49" charset="-122"/>
                <a:ea typeface="楷体_GB2312" pitchFamily="49" charset="-122"/>
              </a:rPr>
              <a:t>汽水分离器</a:t>
            </a:r>
            <a:r>
              <a:rPr lang="zh-CN" altLang="en-US" sz="2600" b="1" dirty="0">
                <a:solidFill>
                  <a:srgbClr val="000000"/>
                </a:solidFill>
                <a:latin typeface="楷体_GB2312" pitchFamily="49" charset="-122"/>
                <a:ea typeface="楷体_GB2312" pitchFamily="49" charset="-122"/>
              </a:rPr>
              <a:t>和</a:t>
            </a:r>
            <a:r>
              <a:rPr lang="zh-CN" altLang="en-US" sz="2600" b="1" u="sng" dirty="0">
                <a:solidFill>
                  <a:srgbClr val="FF0000"/>
                </a:solidFill>
                <a:latin typeface="楷体_GB2312" pitchFamily="49" charset="-122"/>
                <a:ea typeface="楷体_GB2312" pitchFamily="49" charset="-122"/>
              </a:rPr>
              <a:t>蒸汽干燥装置</a:t>
            </a:r>
            <a:r>
              <a:rPr lang="zh-CN" altLang="en-US" sz="2600" b="1" dirty="0">
                <a:solidFill>
                  <a:srgbClr val="000000"/>
                </a:solidFill>
                <a:latin typeface="楷体_GB2312" pitchFamily="49" charset="-122"/>
                <a:ea typeface="楷体_GB2312" pitchFamily="49" charset="-122"/>
              </a:rPr>
              <a:t>。</a:t>
            </a:r>
            <a:endParaRPr lang="zh-CN" altLang="en-US" sz="2600" b="1" dirty="0">
              <a:solidFill>
                <a:srgbClr val="000000"/>
              </a:solidFill>
              <a:latin typeface="楷体_GB2312" pitchFamily="49" charset="-122"/>
              <a:ea typeface="楷体_GB2312" pitchFamily="49" charset="-122"/>
            </a:endParaRPr>
          </a:p>
        </p:txBody>
      </p:sp>
      <p:sp>
        <p:nvSpPr>
          <p:cNvPr id="14339" name="Text Box 3"/>
          <p:cNvSpPr txBox="1"/>
          <p:nvPr/>
        </p:nvSpPr>
        <p:spPr>
          <a:xfrm>
            <a:off x="1371600" y="152400"/>
            <a:ext cx="6553200" cy="823913"/>
          </a:xfrm>
          <a:prstGeom prst="rect">
            <a:avLst/>
          </a:prstGeom>
          <a:noFill/>
          <a:ln w="9525">
            <a:noFill/>
          </a:ln>
        </p:spPr>
        <p:txBody>
          <a:bodyPr>
            <a:spAutoFit/>
          </a:bodyPr>
          <a:p>
            <a:pPr algn="ctr" eaLnBrk="1" hangingPunct="1">
              <a:lnSpc>
                <a:spcPct val="100000"/>
              </a:lnSpc>
              <a:spcBef>
                <a:spcPct val="50000"/>
              </a:spcBef>
              <a:buClrTx/>
              <a:buSzTx/>
              <a:buFontTx/>
            </a:pPr>
            <a:r>
              <a:rPr lang="zh-CN" altLang="en-US" sz="4800" b="1" dirty="0">
                <a:solidFill>
                  <a:srgbClr val="FF0000"/>
                </a:solidFill>
                <a:latin typeface="Times New Roman" panose="02020603050405020304" pitchFamily="18" charset="0"/>
                <a:ea typeface="黑体" panose="02010609060101010101" pitchFamily="2" charset="-122"/>
              </a:rPr>
              <a:t>立式饱和蒸汽发生器</a:t>
            </a:r>
            <a:endParaRPr lang="zh-CN" altLang="en-US" sz="4800" b="1" dirty="0">
              <a:solidFill>
                <a:srgbClr val="FF0000"/>
              </a:solidFill>
              <a:latin typeface="Times New Roman" panose="02020603050405020304" pitchFamily="18" charset="0"/>
              <a:ea typeface="黑体" panose="02010609060101010101" pitchFamily="2" charset="-122"/>
            </a:endParaRPr>
          </a:p>
        </p:txBody>
      </p:sp>
      <p:sp>
        <p:nvSpPr>
          <p:cNvPr id="344067" name="Rectangle 3"/>
          <p:cNvSpPr>
            <a:spLocks noChangeArrowheads="1"/>
          </p:cNvSpPr>
          <p:nvPr/>
        </p:nvSpPr>
        <p:spPr bwMode="auto">
          <a:xfrm>
            <a:off x="609600" y="1371600"/>
            <a:ext cx="2514600" cy="5445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17500" marR="0" lvl="0" indent="-317500" algn="just"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tabLst>
                <a:tab pos="3514725" algn="l"/>
              </a:tabLst>
              <a:defRPr/>
            </a:pPr>
            <a:r>
              <a:rPr kumimoji="1" lang="zh-CN" altLang="en-US" sz="2800" b="1" i="0" u="none" strike="noStrike" kern="1200" cap="none" spc="0" normalizeH="0" baseline="0" noProof="0" smtClean="0">
                <a:ln>
                  <a:noFill/>
                </a:ln>
                <a:solidFill>
                  <a:srgbClr val="9900FF"/>
                </a:solidFill>
                <a:effectLst/>
                <a:uLnTx/>
                <a:uFillTx/>
                <a:latin typeface="+mn-lt"/>
                <a:ea typeface="+mn-ea"/>
                <a:cs typeface="+mn-cs"/>
              </a:rPr>
              <a:t>（一）特征</a:t>
            </a:r>
            <a:endParaRPr kumimoji="1" lang="zh-CN" altLang="en-US" sz="2800" b="1" i="0" u="none" strike="noStrike" kern="1200" cap="none" spc="0" normalizeH="0" baseline="0" noProof="0" smtClean="0">
              <a:ln>
                <a:noFill/>
              </a:ln>
              <a:solidFill>
                <a:srgbClr val="9900FF"/>
              </a:solidFill>
              <a:effectLst/>
              <a:uLnTx/>
              <a:uFillTx/>
              <a:latin typeface="+mn-lt"/>
              <a:ea typeface="+mn-ea"/>
              <a:cs typeface="+mn-cs"/>
            </a:endParaRPr>
          </a:p>
        </p:txBody>
      </p:sp>
    </p:spTree>
  </p:cSld>
  <p:clrMapOvr>
    <a:masterClrMapping/>
  </p:clrMapOvr>
  <p:transition>
    <p:cover dir="d"/>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CNDC-2010CN(of2003)">
  <a:themeElements>
    <a:clrScheme name="CNDC-2010CN(of2003)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CNDC-2010CN(of2003)">
      <a:majorFont>
        <a:latin typeface="Garamond"/>
        <a:ea typeface="黑体"/>
        <a:cs typeface=""/>
      </a:majorFont>
      <a:minorFont>
        <a:latin typeface="Times New Roman"/>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669925" marR="0" indent="-325755"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kumimoji="0" lang="zh-CN" altLang="en-US" sz="2200" b="1" i="0" u="none" strike="noStrike" cap="none" normalizeH="0" baseline="0" smtClean="0">
            <a:ln>
              <a:noFill/>
            </a:ln>
            <a:solidFill>
              <a:schemeClr val="tx1"/>
            </a:solidFill>
            <a:effectLst/>
            <a:latin typeface="Times New Roman" panose="02020603050405020304" pitchFamily="18" charset="0"/>
            <a:ea typeface="仿宋_GB2312"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669925" marR="0" indent="-325755"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kumimoji="0" lang="zh-CN" altLang="en-US" sz="2200" b="1" i="0" u="none" strike="noStrike" cap="none" normalizeH="0" baseline="0" smtClean="0">
            <a:ln>
              <a:noFill/>
            </a:ln>
            <a:solidFill>
              <a:schemeClr val="tx1"/>
            </a:solidFill>
            <a:effectLst/>
            <a:latin typeface="Times New Roman" panose="02020603050405020304" pitchFamily="18" charset="0"/>
            <a:ea typeface="仿宋_GB2312" pitchFamily="49" charset="-122"/>
          </a:defRPr>
        </a:defPPr>
      </a:lstStyle>
    </a:lnDef>
  </a:objectDefaults>
  <a:extraClrSchemeLst>
    <a:extraClrScheme>
      <a:clrScheme name="CNDC-2010CN(of2003)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CNDC-2010CN(of2003)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CNDC-2010CN(of2003)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CNDC-2010CN(of2003)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CNDC-2010CN(of2003)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CNDC-2010CN(of2003)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CNDC-2010CN(of2003)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CNDC-2010CN(of2003)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CNDC-2010CN(of2003)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NDC-2010CN(of2003)">
  <a:themeElements>
    <a:clrScheme name="1_CNDC-2010CN(of2003)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1_CNDC-2010CN(of2003)">
      <a:majorFont>
        <a:latin typeface="Garamond"/>
        <a:ea typeface="楷体_GB2312"/>
        <a:cs typeface=""/>
      </a:majorFont>
      <a:minorFont>
        <a:latin typeface="Arial"/>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669925" marR="0" indent="-325755"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kumimoji="0" lang="zh-CN" altLang="en-US" sz="2200" b="1" i="0" u="none" strike="noStrike" cap="none" normalizeH="0" baseline="0" smtClean="0">
            <a:ln>
              <a:noFill/>
            </a:ln>
            <a:solidFill>
              <a:schemeClr val="tx1"/>
            </a:solidFill>
            <a:effectLst/>
            <a:latin typeface="Times New Roman" panose="02020603050405020304" pitchFamily="18" charset="0"/>
            <a:ea typeface="仿宋_GB2312"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669925" marR="0" indent="-325755" algn="l" defTabSz="914400" rtl="0" eaLnBrk="0" fontAlgn="base" latinLnBrk="0" hangingPunct="0">
          <a:lnSpc>
            <a:spcPct val="130000"/>
          </a:lnSpc>
          <a:spcBef>
            <a:spcPct val="20000"/>
          </a:spcBef>
          <a:spcAft>
            <a:spcPct val="0"/>
          </a:spcAft>
          <a:buClr>
            <a:schemeClr val="accent2"/>
          </a:buClr>
          <a:buSzPct val="60000"/>
          <a:buFont typeface="Wingdings" panose="05000000000000000000" pitchFamily="2" charset="2"/>
          <a:buNone/>
          <a:defRPr kumimoji="0" lang="zh-CN" altLang="en-US" sz="2200" b="1" i="0" u="none" strike="noStrike" cap="none" normalizeH="0" baseline="0" smtClean="0">
            <a:ln>
              <a:noFill/>
            </a:ln>
            <a:solidFill>
              <a:schemeClr val="tx1"/>
            </a:solidFill>
            <a:effectLst/>
            <a:latin typeface="Times New Roman" panose="02020603050405020304" pitchFamily="18" charset="0"/>
            <a:ea typeface="仿宋_GB2312" pitchFamily="49" charset="-122"/>
          </a:defRPr>
        </a:defPPr>
      </a:lstStyle>
    </a:lnDef>
  </a:objectDefaults>
  <a:extraClrSchemeLst>
    <a:extraClrScheme>
      <a:clrScheme name="1_CNDC-2010CN(of2003)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CNDC-2010CN(of2003)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CNDC-2010CN(of2003)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CNDC-2010CN(of2003)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CNDC-2010CN(of2003)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CNDC-2010CN(of2003)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CNDC-2010CN(of2003)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CNDC-2010CN(of2003)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CNDC-2010CN(of2003)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7972</Words>
  <Application>WPS 演示</Application>
  <PresentationFormat>在屏幕上显示</PresentationFormat>
  <Paragraphs>507</Paragraphs>
  <Slides>65</Slides>
  <Notes>0</Notes>
  <HiddenSlides>0</HiddenSlides>
  <MMClips>0</MMClips>
  <ScaleCrop>false</ScaleCrop>
  <HeadingPairs>
    <vt:vector size="8" baseType="variant">
      <vt:variant>
        <vt:lpstr>已用的字体</vt:lpstr>
      </vt:variant>
      <vt:variant>
        <vt:i4>20</vt:i4>
      </vt:variant>
      <vt:variant>
        <vt:lpstr>主题</vt:lpstr>
      </vt:variant>
      <vt:variant>
        <vt:i4>2</vt:i4>
      </vt:variant>
      <vt:variant>
        <vt:lpstr>嵌入 OLE 服务器</vt:lpstr>
      </vt:variant>
      <vt:variant>
        <vt:i4>3</vt:i4>
      </vt:variant>
      <vt:variant>
        <vt:lpstr>幻灯片标题</vt:lpstr>
      </vt:variant>
      <vt:variant>
        <vt:i4>65</vt:i4>
      </vt:variant>
    </vt:vector>
  </HeadingPairs>
  <TitlesOfParts>
    <vt:vector size="90" baseType="lpstr">
      <vt:lpstr>Arial</vt:lpstr>
      <vt:lpstr>宋体</vt:lpstr>
      <vt:lpstr>Wingdings</vt:lpstr>
      <vt:lpstr>Times New Roman</vt:lpstr>
      <vt:lpstr>仿宋_GB2312</vt:lpstr>
      <vt:lpstr>仿宋</vt:lpstr>
      <vt:lpstr>Garamond</vt:lpstr>
      <vt:lpstr>Segoe Print</vt:lpstr>
      <vt:lpstr>黑体</vt:lpstr>
      <vt:lpstr>楷体_GB2312</vt:lpstr>
      <vt:lpstr>新宋体</vt:lpstr>
      <vt:lpstr>Verdana</vt:lpstr>
      <vt:lpstr>Tahoma</vt:lpstr>
      <vt:lpstr>Symbol</vt:lpstr>
      <vt:lpstr>Algerian</vt:lpstr>
      <vt:lpstr>微软雅黑</vt:lpstr>
      <vt:lpstr>Arial Unicode MS</vt:lpstr>
      <vt:lpstr>楷体</vt:lpstr>
      <vt:lpstr>仿宋_GB2312</vt:lpstr>
      <vt:lpstr>汉仪旗黑-85S</vt:lpstr>
      <vt:lpstr>CNDC-2010CN(of2003)</vt:lpstr>
      <vt:lpstr>1_CNDC-2010CN(of2003)</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little fairy</cp:lastModifiedBy>
  <cp:revision>301</cp:revision>
  <dcterms:created xsi:type="dcterms:W3CDTF">2024-01-12T05:39:57Z</dcterms:created>
  <dcterms:modified xsi:type="dcterms:W3CDTF">2024-01-12T05:42:37Z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A20B88F5603045369C425DEAE4302663_13</vt:lpwstr>
  </property>
  <property fmtid="{D5CDD505-2E9C-101B-9397-08002B2CF9AE}" pid="4" name="KSOProductBuildVer">
    <vt:lpwstr>2052-12.1.0.16120</vt:lpwstr>
  </property>
</Properties>
</file>