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82" r:id="rId5"/>
    <p:sldId id="261" r:id="rId6"/>
    <p:sldId id="262" r:id="rId7"/>
    <p:sldId id="263" r:id="rId8"/>
    <p:sldId id="264" r:id="rId9"/>
    <p:sldId id="265" r:id="rId10"/>
    <p:sldId id="266" r:id="rId11"/>
    <p:sldId id="274" r:id="rId12"/>
    <p:sldId id="267" r:id="rId13"/>
    <p:sldId id="268" r:id="rId14"/>
    <p:sldId id="270" r:id="rId15"/>
    <p:sldId id="271" r:id="rId16"/>
    <p:sldId id="273" r:id="rId17"/>
    <p:sldId id="275" r:id="rId18"/>
    <p:sldId id="258" r:id="rId19"/>
  </p:sldIdLst>
  <p:sldSz cx="9144000" cy="6858000" type="screen4x3"/>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0066FF"/>
    <a:srgbClr val="FFFF00"/>
    <a:srgbClr val="CD0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showGuides="1">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28.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_rels/data1.xml.rels><?xml version="1.0" encoding="UTF-8" standalone="yes"?>
<Relationships xmlns="http://schemas.openxmlformats.org/package/2006/relationships"><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1.xml.rels><?xml version="1.0" encoding="UTF-8" standalone="yes"?>
<Relationships xmlns="http://schemas.openxmlformats.org/package/2006/relationships"><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1FAFC0B-1817-4384-A79C-A3E0B4C9B95A}" type="doc">
      <dgm:prSet loTypeId="urn:microsoft.com/office/officeart/2005/8/layout/vList4#1" loCatId="list" qsTypeId="urn:microsoft.com/office/officeart/2005/8/quickstyle/simple1" qsCatId="simple" csTypeId="urn:microsoft.com/office/officeart/2005/8/colors/colorful5" csCatId="colorful" phldr="1"/>
      <dgm:spPr/>
      <dgm:t>
        <a:bodyPr/>
        <a:lstStyle/>
        <a:p>
          <a:endParaRPr lang="zh-CN" altLang="en-US"/>
        </a:p>
      </dgm:t>
    </dgm:pt>
    <dgm:pt modelId="{46929A9B-5B3D-40EF-BAFB-2D7E933E3471}">
      <dgm:prSet phldrT="[文本]" custT="1"/>
      <dgm:spPr>
        <a:noFill/>
      </dgm:spPr>
      <dgm:t>
        <a:bodyPr/>
        <a:lstStyle/>
        <a:p>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b="1" dirty="0" smtClean="0">
              <a:solidFill>
                <a:schemeClr val="tx1"/>
              </a:solidFill>
              <a:latin typeface="微软雅黑" panose="020B0503020204020204" pitchFamily="34" charset="-122"/>
              <a:ea typeface="微软雅黑" panose="020B0503020204020204" pitchFamily="34" charset="-122"/>
            </a:rPr>
            <a:t>化工和危险化学品生产经营单位重大生产安全事故隐患判定标准</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试行</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安监总管三</a:t>
          </a:r>
          <a:r>
            <a:rPr lang="en-US" altLang="zh-CN" sz="1600" dirty="0" smtClean="0">
              <a:solidFill>
                <a:schemeClr val="tx1"/>
              </a:solidFill>
              <a:latin typeface="微软雅黑" panose="020B0503020204020204" pitchFamily="34" charset="-122"/>
              <a:ea typeface="微软雅黑" panose="020B0503020204020204" pitchFamily="34" charset="-122"/>
            </a:rPr>
            <a:t>〔2017 ] 121</a:t>
          </a:r>
          <a:r>
            <a:rPr lang="zh-CN" altLang="en-US" sz="1600" dirty="0" smtClean="0">
              <a:solidFill>
                <a:schemeClr val="tx1"/>
              </a:solidFill>
              <a:latin typeface="微软雅黑" panose="020B0503020204020204" pitchFamily="34" charset="-122"/>
              <a:ea typeface="微软雅黑" panose="020B0503020204020204" pitchFamily="34" charset="-122"/>
            </a:rPr>
            <a:t>号</a:t>
          </a:r>
          <a:r>
            <a:rPr lang="en-US" altLang="zh-CN" sz="1600" dirty="0" smtClean="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endParaRPr>
        </a:p>
      </dgm:t>
    </dgm:pt>
    <dgm:pt modelId="{24062756-2742-430D-9DC8-5DA7E85EE278}" cxnId="{0A85CB74-801A-469D-B12E-99328BB29A68}" type="parTrans">
      <dgm:prSet/>
      <dgm:spPr/>
      <dgm:t>
        <a:bodyPr/>
        <a:lstStyle/>
        <a:p>
          <a:endParaRPr lang="zh-CN" altLang="en-US" sz="1600">
            <a:solidFill>
              <a:schemeClr val="tx1"/>
            </a:solidFill>
          </a:endParaRPr>
        </a:p>
      </dgm:t>
    </dgm:pt>
    <dgm:pt modelId="{2740D021-CB6B-43DA-9A14-C2D9B63BD275}" cxnId="{0A85CB74-801A-469D-B12E-99328BB29A68}" type="sibTrans">
      <dgm:prSet/>
      <dgm:spPr/>
      <dgm:t>
        <a:bodyPr/>
        <a:lstStyle/>
        <a:p>
          <a:endParaRPr lang="zh-CN" altLang="en-US" sz="1600">
            <a:solidFill>
              <a:schemeClr val="tx1"/>
            </a:solidFill>
          </a:endParaRPr>
        </a:p>
      </dgm:t>
    </dgm:pt>
    <dgm:pt modelId="{0AB89963-A736-4483-A322-4805F9D79DAB}">
      <dgm:prSet phldrT="[文本]" custT="1"/>
      <dgm:spPr>
        <a:noFill/>
      </dgm:spPr>
      <dgm:t>
        <a:bodyPr/>
        <a:lstStyle/>
        <a:p>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b="1" dirty="0" smtClean="0">
              <a:solidFill>
                <a:schemeClr val="tx1"/>
              </a:solidFill>
              <a:latin typeface="微软雅黑" panose="020B0503020204020204" pitchFamily="34" charset="-122"/>
              <a:ea typeface="微软雅黑" panose="020B0503020204020204" pitchFamily="34" charset="-122"/>
            </a:rPr>
            <a:t>金属非金属矿山重大生产安全事故隐患判定标准</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试行</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安监总管一</a:t>
          </a:r>
          <a:r>
            <a:rPr lang="en-US" altLang="zh-CN" sz="1600" dirty="0" smtClean="0">
              <a:solidFill>
                <a:schemeClr val="tx1"/>
              </a:solidFill>
              <a:latin typeface="微软雅黑" panose="020B0503020204020204" pitchFamily="34" charset="-122"/>
              <a:ea typeface="微软雅黑" panose="020B0503020204020204" pitchFamily="34" charset="-122"/>
            </a:rPr>
            <a:t>〔2017 ]98</a:t>
          </a:r>
          <a:r>
            <a:rPr lang="zh-CN" altLang="en-US" sz="1600" dirty="0" smtClean="0">
              <a:solidFill>
                <a:schemeClr val="tx1"/>
              </a:solidFill>
              <a:latin typeface="微软雅黑" panose="020B0503020204020204" pitchFamily="34" charset="-122"/>
              <a:ea typeface="微软雅黑" panose="020B0503020204020204" pitchFamily="34" charset="-122"/>
            </a:rPr>
            <a:t>号</a:t>
          </a:r>
          <a:r>
            <a:rPr lang="en-US" altLang="zh-CN" sz="1600" dirty="0" smtClean="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endParaRPr>
        </a:p>
      </dgm:t>
    </dgm:pt>
    <dgm:pt modelId="{8A745370-4ACE-4527-B28E-52D00AD1CBF8}" cxnId="{59930A86-17AF-4876-A860-A26AD3882C54}" type="parTrans">
      <dgm:prSet/>
      <dgm:spPr/>
      <dgm:t>
        <a:bodyPr/>
        <a:lstStyle/>
        <a:p>
          <a:endParaRPr lang="zh-CN" altLang="en-US" sz="1600">
            <a:solidFill>
              <a:schemeClr val="tx1"/>
            </a:solidFill>
          </a:endParaRPr>
        </a:p>
      </dgm:t>
    </dgm:pt>
    <dgm:pt modelId="{F5F7CB32-5420-43AD-B6DE-7881BA6C81B8}" cxnId="{59930A86-17AF-4876-A860-A26AD3882C54}" type="sibTrans">
      <dgm:prSet/>
      <dgm:spPr/>
      <dgm:t>
        <a:bodyPr/>
        <a:lstStyle/>
        <a:p>
          <a:endParaRPr lang="zh-CN" altLang="en-US" sz="1600">
            <a:solidFill>
              <a:schemeClr val="tx1"/>
            </a:solidFill>
          </a:endParaRPr>
        </a:p>
      </dgm:t>
    </dgm:pt>
    <dgm:pt modelId="{77152EE7-FAA9-4139-8589-BBDA4711401F}">
      <dgm:prSet phldrT="[文本]" custT="1"/>
      <dgm:spPr>
        <a:noFill/>
      </dgm:spPr>
      <dgm:t>
        <a:bodyPr/>
        <a:lstStyle/>
        <a:p>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b="1" dirty="0" smtClean="0">
              <a:solidFill>
                <a:schemeClr val="tx1"/>
              </a:solidFill>
              <a:latin typeface="微软雅黑" panose="020B0503020204020204" pitchFamily="34" charset="-122"/>
              <a:ea typeface="微软雅黑" panose="020B0503020204020204" pitchFamily="34" charset="-122"/>
            </a:rPr>
            <a:t>工贸行业重大生产安全事故隐患判定标准</a:t>
          </a:r>
          <a:r>
            <a:rPr lang="en-US" altLang="zh-CN" sz="1600" b="1"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2017</a:t>
          </a:r>
          <a:r>
            <a:rPr lang="zh-CN" altLang="en-US" sz="1600" dirty="0" smtClean="0">
              <a:solidFill>
                <a:schemeClr val="tx1"/>
              </a:solidFill>
              <a:latin typeface="微软雅黑" panose="020B0503020204020204" pitchFamily="34" charset="-122"/>
              <a:ea typeface="微软雅黑" panose="020B0503020204020204" pitchFamily="34" charset="-122"/>
            </a:rPr>
            <a:t>版</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安监总管四</a:t>
          </a:r>
          <a:r>
            <a:rPr lang="en-US" altLang="zh-CN" sz="1600" dirty="0" smtClean="0">
              <a:solidFill>
                <a:schemeClr val="tx1"/>
              </a:solidFill>
              <a:latin typeface="微软雅黑" panose="020B0503020204020204" pitchFamily="34" charset="-122"/>
              <a:ea typeface="微软雅黑" panose="020B0503020204020204" pitchFamily="34" charset="-122"/>
            </a:rPr>
            <a:t>〔2017 ] 129</a:t>
          </a:r>
          <a:r>
            <a:rPr lang="zh-CN" altLang="en-US" sz="1600" dirty="0" smtClean="0">
              <a:solidFill>
                <a:schemeClr val="tx1"/>
              </a:solidFill>
              <a:latin typeface="微软雅黑" panose="020B0503020204020204" pitchFamily="34" charset="-122"/>
              <a:ea typeface="微软雅黑" panose="020B0503020204020204" pitchFamily="34" charset="-122"/>
            </a:rPr>
            <a:t>号</a:t>
          </a:r>
          <a:r>
            <a:rPr lang="en-US" altLang="zh-CN" sz="1600" dirty="0" smtClean="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endParaRPr>
        </a:p>
      </dgm:t>
    </dgm:pt>
    <dgm:pt modelId="{E7118C55-108B-4F99-A887-E0D60319D9AD}" cxnId="{F59B7AB7-6F50-4D34-BDF0-404A91FD4101}" type="parTrans">
      <dgm:prSet/>
      <dgm:spPr/>
      <dgm:t>
        <a:bodyPr/>
        <a:lstStyle/>
        <a:p>
          <a:endParaRPr lang="zh-CN" altLang="en-US" sz="1600">
            <a:solidFill>
              <a:schemeClr val="tx1"/>
            </a:solidFill>
          </a:endParaRPr>
        </a:p>
      </dgm:t>
    </dgm:pt>
    <dgm:pt modelId="{67C64827-2958-4399-8629-7E3CE1429AFB}" cxnId="{F59B7AB7-6F50-4D34-BDF0-404A91FD4101}" type="sibTrans">
      <dgm:prSet/>
      <dgm:spPr/>
      <dgm:t>
        <a:bodyPr/>
        <a:lstStyle/>
        <a:p>
          <a:endParaRPr lang="zh-CN" altLang="en-US" sz="1600">
            <a:solidFill>
              <a:schemeClr val="tx1"/>
            </a:solidFill>
          </a:endParaRPr>
        </a:p>
      </dgm:t>
    </dgm:pt>
    <dgm:pt modelId="{10ADCD6E-FDC1-4CDB-A747-9A525518ED3D}">
      <dgm:prSet custT="1"/>
      <dgm:spPr>
        <a:noFill/>
      </dgm:spPr>
      <dgm:t>
        <a:bodyPr/>
        <a:lstStyle/>
        <a:p>
          <a:r>
            <a:rPr lang="en-US" altLang="zh-CN" sz="1600" b="1" dirty="0" smtClean="0">
              <a:solidFill>
                <a:schemeClr val="tx1"/>
              </a:solidFill>
              <a:latin typeface="微软雅黑" panose="020B0503020204020204" pitchFamily="34" charset="-122"/>
              <a:ea typeface="微软雅黑" panose="020B0503020204020204" pitchFamily="34" charset="-122"/>
            </a:rPr>
            <a:t>《</a:t>
          </a:r>
          <a:r>
            <a:rPr lang="zh-CN" altLang="en-US" sz="1600" b="1" dirty="0" smtClean="0">
              <a:solidFill>
                <a:schemeClr val="tx1"/>
              </a:solidFill>
              <a:latin typeface="微软雅黑" panose="020B0503020204020204" pitchFamily="34" charset="-122"/>
              <a:ea typeface="微软雅黑" panose="020B0503020204020204" pitchFamily="34" charset="-122"/>
            </a:rPr>
            <a:t>重大火灾隐患判定方法</a:t>
          </a:r>
          <a:r>
            <a:rPr lang="en-US" altLang="zh-CN" sz="1600" b="1" dirty="0" smtClean="0">
              <a:solidFill>
                <a:schemeClr val="tx1"/>
              </a:solidFill>
              <a:latin typeface="微软雅黑" panose="020B0503020204020204" pitchFamily="34" charset="-122"/>
              <a:ea typeface="微软雅黑" panose="020B0503020204020204" pitchFamily="34" charset="-122"/>
            </a:rPr>
            <a:t>》( </a:t>
          </a:r>
          <a:r>
            <a:rPr lang="en-US" altLang="zh-CN" sz="1600" dirty="0" smtClean="0">
              <a:solidFill>
                <a:schemeClr val="tx1"/>
              </a:solidFill>
              <a:latin typeface="微软雅黑" panose="020B0503020204020204" pitchFamily="34" charset="-122"/>
              <a:ea typeface="微软雅黑" panose="020B0503020204020204" pitchFamily="34" charset="-122"/>
            </a:rPr>
            <a:t>GB35181-2017 )</a:t>
          </a:r>
          <a:endParaRPr lang="zh-CN" altLang="en-US" sz="1600" dirty="0">
            <a:solidFill>
              <a:schemeClr val="tx1"/>
            </a:solidFill>
          </a:endParaRPr>
        </a:p>
      </dgm:t>
    </dgm:pt>
    <dgm:pt modelId="{513483E6-E99F-4691-9704-2C5D9C9592BB}" cxnId="{AD813B9A-1E1F-496D-A1D7-D01205406534}" type="parTrans">
      <dgm:prSet/>
      <dgm:spPr/>
      <dgm:t>
        <a:bodyPr/>
        <a:lstStyle/>
        <a:p>
          <a:endParaRPr lang="zh-CN" altLang="en-US" sz="1600">
            <a:solidFill>
              <a:schemeClr val="tx1"/>
            </a:solidFill>
          </a:endParaRPr>
        </a:p>
      </dgm:t>
    </dgm:pt>
    <dgm:pt modelId="{B5BCA095-2ACF-4E34-86E6-48F4CF3DCD45}" cxnId="{AD813B9A-1E1F-496D-A1D7-D01205406534}" type="sibTrans">
      <dgm:prSet/>
      <dgm:spPr/>
      <dgm:t>
        <a:bodyPr/>
        <a:lstStyle/>
        <a:p>
          <a:endParaRPr lang="zh-CN" altLang="en-US" sz="1600">
            <a:solidFill>
              <a:schemeClr val="tx1"/>
            </a:solidFill>
          </a:endParaRPr>
        </a:p>
      </dgm:t>
    </dgm:pt>
    <dgm:pt modelId="{0CCEB500-5653-4B7E-9963-C6D6978042BC}" type="pres">
      <dgm:prSet presAssocID="{91FAFC0B-1817-4384-A79C-A3E0B4C9B95A}" presName="linear" presStyleCnt="0">
        <dgm:presLayoutVars>
          <dgm:dir/>
          <dgm:resizeHandles val="exact"/>
        </dgm:presLayoutVars>
      </dgm:prSet>
      <dgm:spPr/>
      <dgm:t>
        <a:bodyPr/>
        <a:lstStyle/>
        <a:p>
          <a:endParaRPr lang="zh-CN" altLang="en-US"/>
        </a:p>
      </dgm:t>
    </dgm:pt>
    <dgm:pt modelId="{3D63E6FC-23B7-44F1-ABA6-482C7BFF406E}" type="pres">
      <dgm:prSet presAssocID="{46929A9B-5B3D-40EF-BAFB-2D7E933E3471}" presName="comp" presStyleCnt="0"/>
      <dgm:spPr/>
    </dgm:pt>
    <dgm:pt modelId="{DA934D04-6AB1-4ACE-B837-7B3A95F9F340}" type="pres">
      <dgm:prSet presAssocID="{46929A9B-5B3D-40EF-BAFB-2D7E933E3471}" presName="box" presStyleLbl="node1" presStyleIdx="0" presStyleCnt="4" custScaleY="135714" custLinFactNeighborX="-396"/>
      <dgm:spPr/>
      <dgm:t>
        <a:bodyPr/>
        <a:lstStyle/>
        <a:p>
          <a:endParaRPr lang="zh-CN" altLang="en-US"/>
        </a:p>
      </dgm:t>
    </dgm:pt>
    <dgm:pt modelId="{AC62AAEE-BE97-4E9C-AEB7-34E671C3583F}" type="pres">
      <dgm:prSet presAssocID="{46929A9B-5B3D-40EF-BAFB-2D7E933E3471}" presName="img" presStyleLbl="fgImgPlace1" presStyleIdx="0" presStyleCnt="4" custScaleX="63497" custScaleY="64061"/>
      <dgm:spPr>
        <a:blipFill rotWithShape="0">
          <a:blip xmlns:r="http://schemas.openxmlformats.org/officeDocument/2006/relationships" r:embed="rId1"/>
          <a:stretch>
            <a:fillRect/>
          </a:stretch>
        </a:blipFill>
      </dgm:spPr>
    </dgm:pt>
    <dgm:pt modelId="{586678B2-EFBA-4D82-A0A7-3C36B0CA3B0A}" type="pres">
      <dgm:prSet presAssocID="{46929A9B-5B3D-40EF-BAFB-2D7E933E3471}" presName="text" presStyleLbl="node1" presStyleIdx="0" presStyleCnt="4">
        <dgm:presLayoutVars>
          <dgm:bulletEnabled val="1"/>
        </dgm:presLayoutVars>
      </dgm:prSet>
      <dgm:spPr/>
      <dgm:t>
        <a:bodyPr/>
        <a:lstStyle/>
        <a:p>
          <a:endParaRPr lang="zh-CN" altLang="en-US"/>
        </a:p>
      </dgm:t>
    </dgm:pt>
    <dgm:pt modelId="{4BB4FF98-13ED-4482-B6BD-A4449ADEFB69}" type="pres">
      <dgm:prSet presAssocID="{2740D021-CB6B-43DA-9A14-C2D9B63BD275}" presName="spacer" presStyleCnt="0"/>
      <dgm:spPr/>
    </dgm:pt>
    <dgm:pt modelId="{5AEE51BF-E2FC-40B6-9ACE-DF4E00552940}" type="pres">
      <dgm:prSet presAssocID="{0AB89963-A736-4483-A322-4805F9D79DAB}" presName="comp" presStyleCnt="0"/>
      <dgm:spPr/>
    </dgm:pt>
    <dgm:pt modelId="{8DCFF01E-E9CB-4ACF-8734-1DBA7F734BDA}" type="pres">
      <dgm:prSet presAssocID="{0AB89963-A736-4483-A322-4805F9D79DAB}" presName="box" presStyleLbl="node1" presStyleIdx="1" presStyleCnt="4" custLinFactNeighborY="-1581"/>
      <dgm:spPr/>
      <dgm:t>
        <a:bodyPr/>
        <a:lstStyle/>
        <a:p>
          <a:endParaRPr lang="zh-CN" altLang="en-US"/>
        </a:p>
      </dgm:t>
    </dgm:pt>
    <dgm:pt modelId="{8206BF21-4662-4AF7-9CD8-491AA7442CDB}" type="pres">
      <dgm:prSet presAssocID="{0AB89963-A736-4483-A322-4805F9D79DAB}" presName="img" presStyleLbl="fgImgPlace1" presStyleIdx="1" presStyleCnt="4" custScaleX="81766" custScaleY="64505"/>
      <dgm:spPr>
        <a:blipFill rotWithShape="0">
          <a:blip xmlns:r="http://schemas.openxmlformats.org/officeDocument/2006/relationships" r:embed="rId2"/>
          <a:stretch>
            <a:fillRect/>
          </a:stretch>
        </a:blipFill>
      </dgm:spPr>
    </dgm:pt>
    <dgm:pt modelId="{E4D23927-40F1-4940-84D0-D949248262E7}" type="pres">
      <dgm:prSet presAssocID="{0AB89963-A736-4483-A322-4805F9D79DAB}" presName="text" presStyleLbl="node1" presStyleIdx="1" presStyleCnt="4">
        <dgm:presLayoutVars>
          <dgm:bulletEnabled val="1"/>
        </dgm:presLayoutVars>
      </dgm:prSet>
      <dgm:spPr/>
      <dgm:t>
        <a:bodyPr/>
        <a:lstStyle/>
        <a:p>
          <a:endParaRPr lang="zh-CN" altLang="en-US"/>
        </a:p>
      </dgm:t>
    </dgm:pt>
    <dgm:pt modelId="{B2CE4DB2-24FF-429A-AF31-8E9BFE13F6D4}" type="pres">
      <dgm:prSet presAssocID="{F5F7CB32-5420-43AD-B6DE-7881BA6C81B8}" presName="spacer" presStyleCnt="0"/>
      <dgm:spPr/>
    </dgm:pt>
    <dgm:pt modelId="{8F672BE5-2A8E-4B6C-A17A-7E6CC8A36943}" type="pres">
      <dgm:prSet presAssocID="{77152EE7-FAA9-4139-8589-BBDA4711401F}" presName="comp" presStyleCnt="0"/>
      <dgm:spPr/>
    </dgm:pt>
    <dgm:pt modelId="{5C842AD0-374B-4873-B81E-DCB4F63384BD}" type="pres">
      <dgm:prSet presAssocID="{77152EE7-FAA9-4139-8589-BBDA4711401F}" presName="box" presStyleLbl="node1" presStyleIdx="2" presStyleCnt="4"/>
      <dgm:spPr/>
      <dgm:t>
        <a:bodyPr/>
        <a:lstStyle/>
        <a:p>
          <a:endParaRPr lang="zh-CN" altLang="en-US"/>
        </a:p>
      </dgm:t>
    </dgm:pt>
    <dgm:pt modelId="{F1E5E621-4789-4379-83F4-96A94D05F38F}" type="pres">
      <dgm:prSet presAssocID="{77152EE7-FAA9-4139-8589-BBDA4711401F}" presName="img" presStyleLbl="fgImgPlace1" presStyleIdx="2" presStyleCnt="4" custScaleX="81766" custScaleY="74543"/>
      <dgm:spPr>
        <a:blipFill rotWithShape="0">
          <a:blip xmlns:r="http://schemas.openxmlformats.org/officeDocument/2006/relationships" r:embed="rId3"/>
          <a:stretch>
            <a:fillRect/>
          </a:stretch>
        </a:blipFill>
      </dgm:spPr>
    </dgm:pt>
    <dgm:pt modelId="{924CD532-3F4C-4F52-A3E6-72837B310FEE}" type="pres">
      <dgm:prSet presAssocID="{77152EE7-FAA9-4139-8589-BBDA4711401F}" presName="text" presStyleLbl="node1" presStyleIdx="2" presStyleCnt="4">
        <dgm:presLayoutVars>
          <dgm:bulletEnabled val="1"/>
        </dgm:presLayoutVars>
      </dgm:prSet>
      <dgm:spPr/>
      <dgm:t>
        <a:bodyPr/>
        <a:lstStyle/>
        <a:p>
          <a:endParaRPr lang="zh-CN" altLang="en-US"/>
        </a:p>
      </dgm:t>
    </dgm:pt>
    <dgm:pt modelId="{DF7F7F31-0CCA-412D-A1D0-6D24FA7527EF}" type="pres">
      <dgm:prSet presAssocID="{67C64827-2958-4399-8629-7E3CE1429AFB}" presName="spacer" presStyleCnt="0"/>
      <dgm:spPr/>
    </dgm:pt>
    <dgm:pt modelId="{B62FEA1B-9B62-4EE3-9F94-45DF0FDD8428}" type="pres">
      <dgm:prSet presAssocID="{10ADCD6E-FDC1-4CDB-A747-9A525518ED3D}" presName="comp" presStyleCnt="0"/>
      <dgm:spPr/>
    </dgm:pt>
    <dgm:pt modelId="{8C588A42-6F55-4AE3-BE26-F79995955CE3}" type="pres">
      <dgm:prSet presAssocID="{10ADCD6E-FDC1-4CDB-A747-9A525518ED3D}" presName="box" presStyleLbl="node1" presStyleIdx="3" presStyleCnt="4"/>
      <dgm:spPr/>
      <dgm:t>
        <a:bodyPr/>
        <a:lstStyle/>
        <a:p>
          <a:endParaRPr lang="zh-CN" altLang="en-US"/>
        </a:p>
      </dgm:t>
    </dgm:pt>
    <dgm:pt modelId="{C13CCC99-75D3-493E-A263-1CC7A442F293}" type="pres">
      <dgm:prSet presAssocID="{10ADCD6E-FDC1-4CDB-A747-9A525518ED3D}" presName="img" presStyleLbl="fgImgPlace1" presStyleIdx="3" presStyleCnt="4" custScaleX="81766" custScaleY="51176"/>
      <dgm:spPr>
        <a:blipFill rotWithShape="0">
          <a:blip xmlns:r="http://schemas.openxmlformats.org/officeDocument/2006/relationships" r:embed="rId4"/>
          <a:stretch>
            <a:fillRect/>
          </a:stretch>
        </a:blipFill>
      </dgm:spPr>
      <dgm:t>
        <a:bodyPr/>
        <a:lstStyle/>
        <a:p>
          <a:endParaRPr lang="zh-CN" altLang="en-US"/>
        </a:p>
      </dgm:t>
    </dgm:pt>
    <dgm:pt modelId="{7435A5E7-F16B-44ED-B5EB-2559DC760F0E}" type="pres">
      <dgm:prSet presAssocID="{10ADCD6E-FDC1-4CDB-A747-9A525518ED3D}" presName="text" presStyleLbl="node1" presStyleIdx="3" presStyleCnt="4">
        <dgm:presLayoutVars>
          <dgm:bulletEnabled val="1"/>
        </dgm:presLayoutVars>
      </dgm:prSet>
      <dgm:spPr/>
      <dgm:t>
        <a:bodyPr/>
        <a:lstStyle/>
        <a:p>
          <a:endParaRPr lang="zh-CN" altLang="en-US"/>
        </a:p>
      </dgm:t>
    </dgm:pt>
  </dgm:ptLst>
  <dgm:cxnLst>
    <dgm:cxn modelId="{7BA340F6-DD9F-4246-8C14-FC7E2A1EDA23}" type="presOf" srcId="{0AB89963-A736-4483-A322-4805F9D79DAB}" destId="{8DCFF01E-E9CB-4ACF-8734-1DBA7F734BDA}" srcOrd="0" destOrd="0" presId="urn:microsoft.com/office/officeart/2005/8/layout/vList4#1"/>
    <dgm:cxn modelId="{ADC2DE33-FED7-4168-9E7D-54D52C79B915}" type="presOf" srcId="{10ADCD6E-FDC1-4CDB-A747-9A525518ED3D}" destId="{7435A5E7-F16B-44ED-B5EB-2559DC760F0E}" srcOrd="1" destOrd="0" presId="urn:microsoft.com/office/officeart/2005/8/layout/vList4#1"/>
    <dgm:cxn modelId="{59930A86-17AF-4876-A860-A26AD3882C54}" srcId="{91FAFC0B-1817-4384-A79C-A3E0B4C9B95A}" destId="{0AB89963-A736-4483-A322-4805F9D79DAB}" srcOrd="1" destOrd="0" parTransId="{8A745370-4ACE-4527-B28E-52D00AD1CBF8}" sibTransId="{F5F7CB32-5420-43AD-B6DE-7881BA6C81B8}"/>
    <dgm:cxn modelId="{422DB856-78FC-4F05-B051-B3B7EDF0A039}" type="presOf" srcId="{46929A9B-5B3D-40EF-BAFB-2D7E933E3471}" destId="{586678B2-EFBA-4D82-A0A7-3C36B0CA3B0A}" srcOrd="1" destOrd="0" presId="urn:microsoft.com/office/officeart/2005/8/layout/vList4#1"/>
    <dgm:cxn modelId="{0A85CB74-801A-469D-B12E-99328BB29A68}" srcId="{91FAFC0B-1817-4384-A79C-A3E0B4C9B95A}" destId="{46929A9B-5B3D-40EF-BAFB-2D7E933E3471}" srcOrd="0" destOrd="0" parTransId="{24062756-2742-430D-9DC8-5DA7E85EE278}" sibTransId="{2740D021-CB6B-43DA-9A14-C2D9B63BD275}"/>
    <dgm:cxn modelId="{AD813B9A-1E1F-496D-A1D7-D01205406534}" srcId="{91FAFC0B-1817-4384-A79C-A3E0B4C9B95A}" destId="{10ADCD6E-FDC1-4CDB-A747-9A525518ED3D}" srcOrd="3" destOrd="0" parTransId="{513483E6-E99F-4691-9704-2C5D9C9592BB}" sibTransId="{B5BCA095-2ACF-4E34-86E6-48F4CF3DCD45}"/>
    <dgm:cxn modelId="{5E68F9FF-D350-463C-8934-03B468E7E49D}" type="presOf" srcId="{77152EE7-FAA9-4139-8589-BBDA4711401F}" destId="{5C842AD0-374B-4873-B81E-DCB4F63384BD}" srcOrd="0" destOrd="0" presId="urn:microsoft.com/office/officeart/2005/8/layout/vList4#1"/>
    <dgm:cxn modelId="{2B79E3FC-1113-46A3-B729-3CE44C172FE0}" type="presOf" srcId="{46929A9B-5B3D-40EF-BAFB-2D7E933E3471}" destId="{DA934D04-6AB1-4ACE-B837-7B3A95F9F340}" srcOrd="0" destOrd="0" presId="urn:microsoft.com/office/officeart/2005/8/layout/vList4#1"/>
    <dgm:cxn modelId="{F59B7AB7-6F50-4D34-BDF0-404A91FD4101}" srcId="{91FAFC0B-1817-4384-A79C-A3E0B4C9B95A}" destId="{77152EE7-FAA9-4139-8589-BBDA4711401F}" srcOrd="2" destOrd="0" parTransId="{E7118C55-108B-4F99-A887-E0D60319D9AD}" sibTransId="{67C64827-2958-4399-8629-7E3CE1429AFB}"/>
    <dgm:cxn modelId="{1790B80D-0F65-4100-A356-813109967D7F}" type="presOf" srcId="{77152EE7-FAA9-4139-8589-BBDA4711401F}" destId="{924CD532-3F4C-4F52-A3E6-72837B310FEE}" srcOrd="1" destOrd="0" presId="urn:microsoft.com/office/officeart/2005/8/layout/vList4#1"/>
    <dgm:cxn modelId="{1FCD5017-DA5C-4190-AD4C-69364C6C0B4E}" type="presOf" srcId="{0AB89963-A736-4483-A322-4805F9D79DAB}" destId="{E4D23927-40F1-4940-84D0-D949248262E7}" srcOrd="1" destOrd="0" presId="urn:microsoft.com/office/officeart/2005/8/layout/vList4#1"/>
    <dgm:cxn modelId="{345FC36A-C3F3-4E6D-8FC5-ADC4404C01C9}" type="presOf" srcId="{10ADCD6E-FDC1-4CDB-A747-9A525518ED3D}" destId="{8C588A42-6F55-4AE3-BE26-F79995955CE3}" srcOrd="0" destOrd="0" presId="urn:microsoft.com/office/officeart/2005/8/layout/vList4#1"/>
    <dgm:cxn modelId="{66C24D82-EB19-480B-80DF-00998B3AE6AD}" type="presOf" srcId="{91FAFC0B-1817-4384-A79C-A3E0B4C9B95A}" destId="{0CCEB500-5653-4B7E-9963-C6D6978042BC}" srcOrd="0" destOrd="0" presId="urn:microsoft.com/office/officeart/2005/8/layout/vList4#1"/>
    <dgm:cxn modelId="{AFB925B0-4F07-440B-9F5C-4CA37F46A0C2}" type="presParOf" srcId="{0CCEB500-5653-4B7E-9963-C6D6978042BC}" destId="{3D63E6FC-23B7-44F1-ABA6-482C7BFF406E}" srcOrd="0" destOrd="0" presId="urn:microsoft.com/office/officeart/2005/8/layout/vList4#1"/>
    <dgm:cxn modelId="{56BAEE44-2A51-4985-93B6-922FDE108A2E}" type="presParOf" srcId="{3D63E6FC-23B7-44F1-ABA6-482C7BFF406E}" destId="{DA934D04-6AB1-4ACE-B837-7B3A95F9F340}" srcOrd="0" destOrd="0" presId="urn:microsoft.com/office/officeart/2005/8/layout/vList4#1"/>
    <dgm:cxn modelId="{5ACF287A-D729-43DF-9F77-47FAC049A54D}" type="presParOf" srcId="{3D63E6FC-23B7-44F1-ABA6-482C7BFF406E}" destId="{AC62AAEE-BE97-4E9C-AEB7-34E671C3583F}" srcOrd="1" destOrd="0" presId="urn:microsoft.com/office/officeart/2005/8/layout/vList4#1"/>
    <dgm:cxn modelId="{72D2E120-E6C5-4D69-A2EF-42356132B160}" type="presParOf" srcId="{3D63E6FC-23B7-44F1-ABA6-482C7BFF406E}" destId="{586678B2-EFBA-4D82-A0A7-3C36B0CA3B0A}" srcOrd="2" destOrd="0" presId="urn:microsoft.com/office/officeart/2005/8/layout/vList4#1"/>
    <dgm:cxn modelId="{34AEC6D6-BB41-46E1-BFC9-364824A0AD20}" type="presParOf" srcId="{0CCEB500-5653-4B7E-9963-C6D6978042BC}" destId="{4BB4FF98-13ED-4482-B6BD-A4449ADEFB69}" srcOrd="1" destOrd="0" presId="urn:microsoft.com/office/officeart/2005/8/layout/vList4#1"/>
    <dgm:cxn modelId="{DF5F4BD1-4185-4F1B-9707-E5DC88CB79AB}" type="presParOf" srcId="{0CCEB500-5653-4B7E-9963-C6D6978042BC}" destId="{5AEE51BF-E2FC-40B6-9ACE-DF4E00552940}" srcOrd="2" destOrd="0" presId="urn:microsoft.com/office/officeart/2005/8/layout/vList4#1"/>
    <dgm:cxn modelId="{C6BA4CB2-CD6F-47BD-867F-72EF901B9CAC}" type="presParOf" srcId="{5AEE51BF-E2FC-40B6-9ACE-DF4E00552940}" destId="{8DCFF01E-E9CB-4ACF-8734-1DBA7F734BDA}" srcOrd="0" destOrd="0" presId="urn:microsoft.com/office/officeart/2005/8/layout/vList4#1"/>
    <dgm:cxn modelId="{A7AE1E31-56C7-425A-84B4-F25FDA87C751}" type="presParOf" srcId="{5AEE51BF-E2FC-40B6-9ACE-DF4E00552940}" destId="{8206BF21-4662-4AF7-9CD8-491AA7442CDB}" srcOrd="1" destOrd="0" presId="urn:microsoft.com/office/officeart/2005/8/layout/vList4#1"/>
    <dgm:cxn modelId="{138473D2-AB5F-45EC-9C81-55D519368CF8}" type="presParOf" srcId="{5AEE51BF-E2FC-40B6-9ACE-DF4E00552940}" destId="{E4D23927-40F1-4940-84D0-D949248262E7}" srcOrd="2" destOrd="0" presId="urn:microsoft.com/office/officeart/2005/8/layout/vList4#1"/>
    <dgm:cxn modelId="{7AB43EF1-5721-4131-B9CC-DEC724EF29F3}" type="presParOf" srcId="{0CCEB500-5653-4B7E-9963-C6D6978042BC}" destId="{B2CE4DB2-24FF-429A-AF31-8E9BFE13F6D4}" srcOrd="3" destOrd="0" presId="urn:microsoft.com/office/officeart/2005/8/layout/vList4#1"/>
    <dgm:cxn modelId="{5F73BCD0-B97F-451B-9186-7706EAC6C39B}" type="presParOf" srcId="{0CCEB500-5653-4B7E-9963-C6D6978042BC}" destId="{8F672BE5-2A8E-4B6C-A17A-7E6CC8A36943}" srcOrd="4" destOrd="0" presId="urn:microsoft.com/office/officeart/2005/8/layout/vList4#1"/>
    <dgm:cxn modelId="{F7B891F2-2E6E-4F08-B099-70BFB7B64E50}" type="presParOf" srcId="{8F672BE5-2A8E-4B6C-A17A-7E6CC8A36943}" destId="{5C842AD0-374B-4873-B81E-DCB4F63384BD}" srcOrd="0" destOrd="0" presId="urn:microsoft.com/office/officeart/2005/8/layout/vList4#1"/>
    <dgm:cxn modelId="{FF820E43-9F83-4112-AE85-1B0B5C8FCF88}" type="presParOf" srcId="{8F672BE5-2A8E-4B6C-A17A-7E6CC8A36943}" destId="{F1E5E621-4789-4379-83F4-96A94D05F38F}" srcOrd="1" destOrd="0" presId="urn:microsoft.com/office/officeart/2005/8/layout/vList4#1"/>
    <dgm:cxn modelId="{4A370468-390D-46CE-AADC-99C519E2CF74}" type="presParOf" srcId="{8F672BE5-2A8E-4B6C-A17A-7E6CC8A36943}" destId="{924CD532-3F4C-4F52-A3E6-72837B310FEE}" srcOrd="2" destOrd="0" presId="urn:microsoft.com/office/officeart/2005/8/layout/vList4#1"/>
    <dgm:cxn modelId="{50B0C452-4EC1-4B80-884E-2AA9ECDD07BA}" type="presParOf" srcId="{0CCEB500-5653-4B7E-9963-C6D6978042BC}" destId="{DF7F7F31-0CCA-412D-A1D0-6D24FA7527EF}" srcOrd="5" destOrd="0" presId="urn:microsoft.com/office/officeart/2005/8/layout/vList4#1"/>
    <dgm:cxn modelId="{7B9D34B2-3969-4F6E-AB5E-AE5F890BE022}" type="presParOf" srcId="{0CCEB500-5653-4B7E-9963-C6D6978042BC}" destId="{B62FEA1B-9B62-4EE3-9F94-45DF0FDD8428}" srcOrd="6" destOrd="0" presId="urn:microsoft.com/office/officeart/2005/8/layout/vList4#1"/>
    <dgm:cxn modelId="{0D3B6835-9F7F-41F0-B3C3-5ED726E3825C}" type="presParOf" srcId="{B62FEA1B-9B62-4EE3-9F94-45DF0FDD8428}" destId="{8C588A42-6F55-4AE3-BE26-F79995955CE3}" srcOrd="0" destOrd="0" presId="urn:microsoft.com/office/officeart/2005/8/layout/vList4#1"/>
    <dgm:cxn modelId="{941DBE9B-C747-45CA-982C-74095D30DA46}" type="presParOf" srcId="{B62FEA1B-9B62-4EE3-9F94-45DF0FDD8428}" destId="{C13CCC99-75D3-493E-A263-1CC7A442F293}" srcOrd="1" destOrd="0" presId="urn:microsoft.com/office/officeart/2005/8/layout/vList4#1"/>
    <dgm:cxn modelId="{384372C9-4263-422F-B745-91FBA77F728D}" type="presParOf" srcId="{B62FEA1B-9B62-4EE3-9F94-45DF0FDD8428}" destId="{7435A5E7-F16B-44ED-B5EB-2559DC760F0E}" srcOrd="2" destOrd="0" presId="urn:microsoft.com/office/officeart/2005/8/layout/vList4#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18348" cy="3672408"/>
        <a:chOff x="0" y="0"/>
        <a:chExt cx="8318348" cy="3672408"/>
      </a:xfrm>
    </dsp:grpSpPr>
    <dsp:sp modelId="{DA934D04-6AB1-4ACE-B837-7B3A95F9F340}">
      <dsp:nvSpPr>
        <dsp:cNvPr id="3" name="圆角矩形 2"/>
        <dsp:cNvSpPr/>
      </dsp:nvSpPr>
      <dsp:spPr bwMode="white">
        <a:xfrm>
          <a:off x="0" y="0"/>
          <a:ext cx="8318348" cy="854048"/>
        </a:xfrm>
        <a:prstGeom prst="roundRect">
          <a:avLst>
            <a:gd name="adj" fmla="val 10000"/>
          </a:avLst>
        </a:prstGeom>
        <a:noFill/>
      </dsp:spPr>
      <dsp:style>
        <a:lnRef idx="2">
          <a:schemeClr val="lt1"/>
        </a:lnRef>
        <a:fillRef idx="1">
          <a:schemeClr val="accent5">
            <a:hueOff val="0"/>
            <a:satOff val="0"/>
            <a:lumOff val="0"/>
            <a:alpha val="100000"/>
          </a:schemeClr>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b="1" dirty="0" smtClean="0">
              <a:solidFill>
                <a:schemeClr val="tx1"/>
              </a:solidFill>
              <a:latin typeface="微软雅黑" panose="020B0503020204020204" pitchFamily="34" charset="-122"/>
              <a:ea typeface="微软雅黑" panose="020B0503020204020204" pitchFamily="34" charset="-122"/>
            </a:rPr>
            <a:t>化工和危险化学品生产经营单位重大生产安全事故隐患判定标准</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试行</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安监总管三</a:t>
          </a:r>
          <a:r>
            <a:rPr lang="en-US" altLang="zh-CN" sz="1600" dirty="0" smtClean="0">
              <a:solidFill>
                <a:schemeClr val="tx1"/>
              </a:solidFill>
              <a:latin typeface="微软雅黑" panose="020B0503020204020204" pitchFamily="34" charset="-122"/>
              <a:ea typeface="微软雅黑" panose="020B0503020204020204" pitchFamily="34" charset="-122"/>
            </a:rPr>
            <a:t>〔2017 ] 121</a:t>
          </a:r>
          <a:r>
            <a:rPr lang="zh-CN" altLang="en-US" sz="1600" dirty="0" smtClean="0">
              <a:solidFill>
                <a:schemeClr val="tx1"/>
              </a:solidFill>
              <a:latin typeface="微软雅黑" panose="020B0503020204020204" pitchFamily="34" charset="-122"/>
              <a:ea typeface="微软雅黑" panose="020B0503020204020204" pitchFamily="34" charset="-122"/>
            </a:rPr>
            <a:t>号</a:t>
          </a:r>
          <a:r>
            <a:rPr lang="en-US" altLang="zh-CN" sz="1600" dirty="0" smtClean="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endParaRPr>
        </a:p>
      </dsp:txBody>
      <dsp:txXfrm>
        <a:off x="0" y="0"/>
        <a:ext cx="8318348" cy="854048"/>
      </dsp:txXfrm>
    </dsp:sp>
    <dsp:sp modelId="{AC62AAEE-BE97-4E9C-AEB7-34E671C3583F}">
      <dsp:nvSpPr>
        <dsp:cNvPr id="4" name="圆角矩形 3"/>
        <dsp:cNvSpPr/>
      </dsp:nvSpPr>
      <dsp:spPr bwMode="white">
        <a:xfrm>
          <a:off x="85405" y="85405"/>
          <a:ext cx="1663670" cy="683239"/>
        </a:xfrm>
        <a:prstGeom prst="roundRect">
          <a:avLst>
            <a:gd name="adj" fmla="val 10000"/>
          </a:avLst>
        </a:prstGeom>
        <a:blipFill rotWithShape="0">
          <a:blip r:embed="rId1"/>
          <a:stretch>
            <a:fillRect/>
          </a:stretch>
        </a:blipFill>
      </dsp:spPr>
      <dsp:style>
        <a:lnRef idx="2">
          <a:schemeClr val="lt1"/>
        </a:lnRef>
        <a:fillRef idx="1">
          <a:schemeClr val="accent5">
            <a:tint val="50000"/>
            <a:hueOff val="0"/>
            <a:satOff val="0"/>
            <a:lumOff val="0"/>
            <a:alpha val="100000"/>
          </a:schemeClr>
        </a:fillRef>
        <a:effectRef idx="0">
          <a:scrgbClr r="0" g="0" b="0"/>
        </a:effectRef>
        <a:fontRef idx="minor"/>
      </dsp:style>
      <dsp:txXfrm>
        <a:off x="85405" y="85405"/>
        <a:ext cx="1663670" cy="683239"/>
      </dsp:txXfrm>
    </dsp:sp>
    <dsp:sp modelId="{8DCFF01E-E9CB-4ACF-8734-1DBA7F734BDA}">
      <dsp:nvSpPr>
        <dsp:cNvPr id="5" name="圆角矩形 4"/>
        <dsp:cNvSpPr/>
      </dsp:nvSpPr>
      <dsp:spPr bwMode="white">
        <a:xfrm>
          <a:off x="0" y="925951"/>
          <a:ext cx="8318348" cy="854048"/>
        </a:xfrm>
        <a:prstGeom prst="roundRect">
          <a:avLst>
            <a:gd name="adj" fmla="val 10000"/>
          </a:avLst>
        </a:prstGeom>
        <a:noFill/>
      </dsp:spPr>
      <dsp:style>
        <a:lnRef idx="2">
          <a:schemeClr val="lt1"/>
        </a:lnRef>
        <a:fillRef idx="1">
          <a:schemeClr val="accent5">
            <a:hueOff val="-3300000"/>
            <a:satOff val="13333"/>
            <a:lumOff val="2876"/>
            <a:alpha val="100000"/>
          </a:schemeClr>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b="1" dirty="0" smtClean="0">
              <a:solidFill>
                <a:schemeClr val="tx1"/>
              </a:solidFill>
              <a:latin typeface="微软雅黑" panose="020B0503020204020204" pitchFamily="34" charset="-122"/>
              <a:ea typeface="微软雅黑" panose="020B0503020204020204" pitchFamily="34" charset="-122"/>
            </a:rPr>
            <a:t>金属非金属矿山重大生产安全事故隐患判定标准</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试行</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安监总管一</a:t>
          </a:r>
          <a:r>
            <a:rPr lang="en-US" altLang="zh-CN" sz="1600" dirty="0" smtClean="0">
              <a:solidFill>
                <a:schemeClr val="tx1"/>
              </a:solidFill>
              <a:latin typeface="微软雅黑" panose="020B0503020204020204" pitchFamily="34" charset="-122"/>
              <a:ea typeface="微软雅黑" panose="020B0503020204020204" pitchFamily="34" charset="-122"/>
            </a:rPr>
            <a:t>〔2017 ]98</a:t>
          </a:r>
          <a:r>
            <a:rPr lang="zh-CN" altLang="en-US" sz="1600" dirty="0" smtClean="0">
              <a:solidFill>
                <a:schemeClr val="tx1"/>
              </a:solidFill>
              <a:latin typeface="微软雅黑" panose="020B0503020204020204" pitchFamily="34" charset="-122"/>
              <a:ea typeface="微软雅黑" panose="020B0503020204020204" pitchFamily="34" charset="-122"/>
            </a:rPr>
            <a:t>号</a:t>
          </a:r>
          <a:r>
            <a:rPr lang="en-US" altLang="zh-CN" sz="1600" dirty="0" smtClean="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endParaRPr>
        </a:p>
      </dsp:txBody>
      <dsp:txXfrm>
        <a:off x="0" y="925951"/>
        <a:ext cx="8318348" cy="854048"/>
      </dsp:txXfrm>
    </dsp:sp>
    <dsp:sp modelId="{8206BF21-4662-4AF7-9CD8-491AA7442CDB}">
      <dsp:nvSpPr>
        <dsp:cNvPr id="6" name="圆角矩形 5"/>
        <dsp:cNvSpPr/>
      </dsp:nvSpPr>
      <dsp:spPr bwMode="white">
        <a:xfrm>
          <a:off x="85405" y="1024858"/>
          <a:ext cx="1663670" cy="683239"/>
        </a:xfrm>
        <a:prstGeom prst="roundRect">
          <a:avLst>
            <a:gd name="adj" fmla="val 10000"/>
          </a:avLst>
        </a:prstGeom>
        <a:blipFill rotWithShape="0">
          <a:blip r:embed="rId2"/>
          <a:stretch>
            <a:fillRect/>
          </a:stretch>
        </a:blipFill>
      </dsp:spPr>
      <dsp:style>
        <a:lnRef idx="2">
          <a:schemeClr val="lt1"/>
        </a:lnRef>
        <a:fillRef idx="1">
          <a:schemeClr val="accent5">
            <a:tint val="50000"/>
            <a:hueOff val="-3559999"/>
            <a:satOff val="15686"/>
            <a:lumOff val="1438"/>
            <a:alpha val="100000"/>
          </a:schemeClr>
        </a:fillRef>
        <a:effectRef idx="0">
          <a:scrgbClr r="0" g="0" b="0"/>
        </a:effectRef>
        <a:fontRef idx="minor"/>
      </dsp:style>
      <dsp:txXfrm>
        <a:off x="85405" y="1024858"/>
        <a:ext cx="1663670" cy="683239"/>
      </dsp:txXfrm>
    </dsp:sp>
    <dsp:sp modelId="{5C842AD0-374B-4873-B81E-DCB4F63384BD}">
      <dsp:nvSpPr>
        <dsp:cNvPr id="7" name="圆角矩形 6"/>
        <dsp:cNvSpPr/>
      </dsp:nvSpPr>
      <dsp:spPr bwMode="white">
        <a:xfrm>
          <a:off x="0" y="1878906"/>
          <a:ext cx="8318348" cy="854048"/>
        </a:xfrm>
        <a:prstGeom prst="roundRect">
          <a:avLst>
            <a:gd name="adj" fmla="val 10000"/>
          </a:avLst>
        </a:prstGeom>
        <a:noFill/>
      </dsp:spPr>
      <dsp:style>
        <a:lnRef idx="2">
          <a:schemeClr val="lt1"/>
        </a:lnRef>
        <a:fillRef idx="1">
          <a:schemeClr val="accent5">
            <a:hueOff val="-6600000"/>
            <a:satOff val="26667"/>
            <a:lumOff val="5752"/>
            <a:alpha val="100000"/>
          </a:schemeClr>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b="1" dirty="0" smtClean="0">
              <a:solidFill>
                <a:schemeClr val="tx1"/>
              </a:solidFill>
              <a:latin typeface="微软雅黑" panose="020B0503020204020204" pitchFamily="34" charset="-122"/>
              <a:ea typeface="微软雅黑" panose="020B0503020204020204" pitchFamily="34" charset="-122"/>
            </a:rPr>
            <a:t>工贸行业重大生产安全事故隐患判定标准</a:t>
          </a:r>
          <a:r>
            <a:rPr lang="en-US" altLang="zh-CN" sz="1600" b="1" dirty="0" smtClean="0">
              <a:solidFill>
                <a:schemeClr val="tx1"/>
              </a:solidFill>
              <a:latin typeface="微软雅黑" panose="020B0503020204020204" pitchFamily="34" charset="-122"/>
              <a:ea typeface="微软雅黑" panose="020B0503020204020204" pitchFamily="34" charset="-122"/>
            </a:rPr>
            <a:t>(</a:t>
          </a:r>
          <a:r>
            <a:rPr lang="en-US" altLang="zh-CN" sz="1600" dirty="0" smtClean="0">
              <a:solidFill>
                <a:schemeClr val="tx1"/>
              </a:solidFill>
              <a:latin typeface="微软雅黑" panose="020B0503020204020204" pitchFamily="34" charset="-122"/>
              <a:ea typeface="微软雅黑" panose="020B0503020204020204" pitchFamily="34" charset="-122"/>
            </a:rPr>
            <a:t>2017</a:t>
          </a:r>
          <a:r>
            <a:rPr lang="zh-CN" altLang="en-US" sz="1600" dirty="0" smtClean="0">
              <a:solidFill>
                <a:schemeClr val="tx1"/>
              </a:solidFill>
              <a:latin typeface="微软雅黑" panose="020B0503020204020204" pitchFamily="34" charset="-122"/>
              <a:ea typeface="微软雅黑" panose="020B0503020204020204" pitchFamily="34" charset="-122"/>
            </a:rPr>
            <a:t>版</a:t>
          </a:r>
          <a:r>
            <a:rPr lang="en-US" altLang="zh-CN" sz="1600" dirty="0" smtClean="0">
              <a:solidFill>
                <a:schemeClr val="tx1"/>
              </a:solidFill>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安监总管四</a:t>
          </a:r>
          <a:r>
            <a:rPr lang="en-US" altLang="zh-CN" sz="1600" dirty="0" smtClean="0">
              <a:solidFill>
                <a:schemeClr val="tx1"/>
              </a:solidFill>
              <a:latin typeface="微软雅黑" panose="020B0503020204020204" pitchFamily="34" charset="-122"/>
              <a:ea typeface="微软雅黑" panose="020B0503020204020204" pitchFamily="34" charset="-122"/>
            </a:rPr>
            <a:t>〔2017 ] 129</a:t>
          </a:r>
          <a:r>
            <a:rPr lang="zh-CN" altLang="en-US" sz="1600" dirty="0" smtClean="0">
              <a:solidFill>
                <a:schemeClr val="tx1"/>
              </a:solidFill>
              <a:latin typeface="微软雅黑" panose="020B0503020204020204" pitchFamily="34" charset="-122"/>
              <a:ea typeface="微软雅黑" panose="020B0503020204020204" pitchFamily="34" charset="-122"/>
            </a:rPr>
            <a:t>号</a:t>
          </a:r>
          <a:r>
            <a:rPr lang="en-US" altLang="zh-CN" sz="1600" dirty="0" smtClean="0">
              <a:solidFill>
                <a:schemeClr val="tx1"/>
              </a:solidFill>
              <a:latin typeface="微软雅黑" panose="020B0503020204020204" pitchFamily="34" charset="-122"/>
              <a:ea typeface="微软雅黑" panose="020B0503020204020204" pitchFamily="34" charset="-122"/>
            </a:rPr>
            <a:t>)</a:t>
          </a:r>
          <a:endParaRPr lang="zh-CN" altLang="en-US" sz="1600" dirty="0">
            <a:solidFill>
              <a:schemeClr val="tx1"/>
            </a:solidFill>
          </a:endParaRPr>
        </a:p>
      </dsp:txBody>
      <dsp:txXfrm>
        <a:off x="0" y="1878906"/>
        <a:ext cx="8318348" cy="854048"/>
      </dsp:txXfrm>
    </dsp:sp>
    <dsp:sp modelId="{F1E5E621-4789-4379-83F4-96A94D05F38F}">
      <dsp:nvSpPr>
        <dsp:cNvPr id="8" name="圆角矩形 7"/>
        <dsp:cNvSpPr/>
      </dsp:nvSpPr>
      <dsp:spPr bwMode="white">
        <a:xfrm>
          <a:off x="85405" y="1964311"/>
          <a:ext cx="1663670" cy="683239"/>
        </a:xfrm>
        <a:prstGeom prst="roundRect">
          <a:avLst>
            <a:gd name="adj" fmla="val 10000"/>
          </a:avLst>
        </a:prstGeom>
        <a:blipFill rotWithShape="0">
          <a:blip r:embed="rId3"/>
          <a:stretch>
            <a:fillRect/>
          </a:stretch>
        </a:blipFill>
      </dsp:spPr>
      <dsp:style>
        <a:lnRef idx="2">
          <a:schemeClr val="lt1"/>
        </a:lnRef>
        <a:fillRef idx="1">
          <a:schemeClr val="accent5">
            <a:tint val="50000"/>
            <a:hueOff val="-7119999"/>
            <a:satOff val="31373"/>
            <a:lumOff val="2876"/>
            <a:alpha val="100000"/>
          </a:schemeClr>
        </a:fillRef>
        <a:effectRef idx="0">
          <a:scrgbClr r="0" g="0" b="0"/>
        </a:effectRef>
        <a:fontRef idx="minor"/>
      </dsp:style>
      <dsp:txXfrm>
        <a:off x="85405" y="1964311"/>
        <a:ext cx="1663670" cy="683239"/>
      </dsp:txXfrm>
    </dsp:sp>
    <dsp:sp modelId="{8C588A42-6F55-4AE3-BE26-F79995955CE3}">
      <dsp:nvSpPr>
        <dsp:cNvPr id="9" name="圆角矩形 8"/>
        <dsp:cNvSpPr/>
      </dsp:nvSpPr>
      <dsp:spPr bwMode="white">
        <a:xfrm>
          <a:off x="0" y="2818360"/>
          <a:ext cx="8318348" cy="854048"/>
        </a:xfrm>
        <a:prstGeom prst="roundRect">
          <a:avLst>
            <a:gd name="adj" fmla="val 10000"/>
          </a:avLst>
        </a:prstGeom>
        <a:noFill/>
      </dsp:spPr>
      <dsp:style>
        <a:lnRef idx="2">
          <a:schemeClr val="lt1"/>
        </a:lnRef>
        <a:fillRef idx="1">
          <a:schemeClr val="accent5">
            <a:hueOff val="-9900000"/>
            <a:satOff val="40000"/>
            <a:lumOff val="8627"/>
            <a:alpha val="100000"/>
          </a:schemeClr>
        </a:fillRef>
        <a:effectRef idx="0">
          <a:scrgbClr r="0" g="0" b="0"/>
        </a:effectRef>
        <a:fontRef idx="minor">
          <a:schemeClr val="lt1"/>
        </a:fontRef>
      </dsp:style>
      <dsp:txBody>
        <a:bodyPr lIns="60960" tIns="60960" rIns="60960" bIns="6096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en-US" altLang="zh-CN" sz="1600" b="1" dirty="0" smtClean="0">
              <a:solidFill>
                <a:schemeClr val="tx1"/>
              </a:solidFill>
              <a:latin typeface="微软雅黑" panose="020B0503020204020204" pitchFamily="34" charset="-122"/>
              <a:ea typeface="微软雅黑" panose="020B0503020204020204" pitchFamily="34" charset="-122"/>
            </a:rPr>
            <a:t>《</a:t>
          </a:r>
          <a:r>
            <a:rPr lang="zh-CN" altLang="en-US" sz="1600" b="1" dirty="0" smtClean="0">
              <a:solidFill>
                <a:schemeClr val="tx1"/>
              </a:solidFill>
              <a:latin typeface="微软雅黑" panose="020B0503020204020204" pitchFamily="34" charset="-122"/>
              <a:ea typeface="微软雅黑" panose="020B0503020204020204" pitchFamily="34" charset="-122"/>
            </a:rPr>
            <a:t>重大火灾隐患判定方法</a:t>
          </a:r>
          <a:r>
            <a:rPr lang="en-US" altLang="zh-CN" sz="1600" b="1" dirty="0" smtClean="0">
              <a:solidFill>
                <a:schemeClr val="tx1"/>
              </a:solidFill>
              <a:latin typeface="微软雅黑" panose="020B0503020204020204" pitchFamily="34" charset="-122"/>
              <a:ea typeface="微软雅黑" panose="020B0503020204020204" pitchFamily="34" charset="-122"/>
            </a:rPr>
            <a:t>》( </a:t>
          </a:r>
          <a:r>
            <a:rPr lang="en-US" altLang="zh-CN" sz="1600" dirty="0" smtClean="0">
              <a:solidFill>
                <a:schemeClr val="tx1"/>
              </a:solidFill>
              <a:latin typeface="微软雅黑" panose="020B0503020204020204" pitchFamily="34" charset="-122"/>
              <a:ea typeface="微软雅黑" panose="020B0503020204020204" pitchFamily="34" charset="-122"/>
            </a:rPr>
            <a:t>GB35181-2017 )</a:t>
          </a:r>
          <a:endParaRPr lang="zh-CN" altLang="en-US" sz="1600" dirty="0">
            <a:solidFill>
              <a:schemeClr val="tx1"/>
            </a:solidFill>
          </a:endParaRPr>
        </a:p>
      </dsp:txBody>
      <dsp:txXfrm>
        <a:off x="0" y="2818360"/>
        <a:ext cx="8318348" cy="854048"/>
      </dsp:txXfrm>
    </dsp:sp>
    <dsp:sp modelId="{C13CCC99-75D3-493E-A263-1CC7A442F293}">
      <dsp:nvSpPr>
        <dsp:cNvPr id="10" name="圆角矩形 9"/>
        <dsp:cNvSpPr/>
      </dsp:nvSpPr>
      <dsp:spPr bwMode="white">
        <a:xfrm>
          <a:off x="85405" y="2903764"/>
          <a:ext cx="1663670" cy="683239"/>
        </a:xfrm>
        <a:prstGeom prst="roundRect">
          <a:avLst>
            <a:gd name="adj" fmla="val 10000"/>
          </a:avLst>
        </a:prstGeom>
        <a:blipFill rotWithShape="0">
          <a:blip r:embed="rId4"/>
          <a:stretch>
            <a:fillRect/>
          </a:stretch>
        </a:blipFill>
      </dsp:spPr>
      <dsp:style>
        <a:lnRef idx="2">
          <a:schemeClr val="lt1"/>
        </a:lnRef>
        <a:fillRef idx="1">
          <a:schemeClr val="accent5">
            <a:tint val="50000"/>
            <a:hueOff val="-10680000"/>
            <a:satOff val="47059"/>
            <a:lumOff val="4314"/>
            <a:alpha val="100000"/>
          </a:schemeClr>
        </a:fillRef>
        <a:effectRef idx="0">
          <a:scrgbClr r="0" g="0" b="0"/>
        </a:effectRef>
        <a:fontRef idx="minor"/>
      </dsp:style>
      <dsp:txXfrm>
        <a:off x="85405" y="2903764"/>
        <a:ext cx="1663670" cy="683239"/>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983694-7AA6-4450-B506-94BE0F2BBD2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C4E10E-0D6E-4584-9622-8691374B29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E6C4E10E-0D6E-4584-9622-8691374B297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4.xml"/><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descr="PPT模板-1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1" y="0"/>
            <a:ext cx="9119339" cy="6858000"/>
          </a:xfrm>
          <a:prstGeom prst="rect">
            <a:avLst/>
          </a:prstGeom>
        </p:spPr>
      </p:pic>
      <p:sp>
        <p:nvSpPr>
          <p:cNvPr id="5"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BAAFE60-927C-4FBB-A527-1D5A7642DDB0}" type="datetime1">
              <a:rPr lang="zh-CN" altLang="en-US" smtClean="0"/>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4F48B3E8-95D7-4EDB-B09B-1EE74EE19A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D5299CE-0B05-4333-902F-FD599EEBF97F}" type="datetime1">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4F48B3E8-95D7-4EDB-B09B-1EE74EE19A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8D6A991-C272-49B5-9B60-CE6BEAFBD53D}" type="datetime1">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4F48B3E8-95D7-4EDB-B09B-1EE74EE19A1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descr="PPT模板-16.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1" y="0"/>
            <a:ext cx="9119339" cy="6858000"/>
          </a:xfrm>
          <a:prstGeom prst="rect">
            <a:avLst/>
          </a:prstGeom>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descr="PPT模板-1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22555" cy="6858000"/>
          </a:xfrm>
          <a:prstGeom prst="rect">
            <a:avLst/>
          </a:prstGeom>
        </p:spPr>
      </p:pic>
      <p:sp>
        <p:nvSpPr>
          <p:cNvPr id="4" name="日期占位符 3"/>
          <p:cNvSpPr>
            <a:spLocks noGrp="1"/>
          </p:cNvSpPr>
          <p:nvPr>
            <p:ph type="dt" sz="half" idx="10"/>
          </p:nvPr>
        </p:nvSpPr>
        <p:spPr>
          <a:xfrm>
            <a:off x="5652150" y="5877340"/>
            <a:ext cx="2133600" cy="365125"/>
          </a:xfrm>
        </p:spPr>
        <p:txBody>
          <a:bodyPr/>
          <a:lstStyle/>
          <a:p>
            <a:fld id="{D9DE98FE-917E-4DEF-80D6-9FEA7ECDC804}" type="datetime1">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31260" y="6351979"/>
            <a:ext cx="621390" cy="365125"/>
          </a:xfrm>
        </p:spPr>
        <p:txBody>
          <a:bodyPr/>
          <a:lstStyle>
            <a:lvl1pPr>
              <a:defRPr sz="2000">
                <a:solidFill>
                  <a:srgbClr val="CD0A20"/>
                </a:solidFill>
              </a:defRPr>
            </a:lvl1pPr>
          </a:lstStyle>
          <a:p>
            <a:fld id="{4F48B3E8-95D7-4EDB-B09B-1EE74EE19A10}" type="slidenum">
              <a:rPr lang="zh-CN" altLang="en-US" smtClean="0"/>
            </a:fld>
            <a:endParaRPr lang="zh-CN" altLang="en-US" dirty="0"/>
          </a:p>
        </p:txBody>
      </p:sp>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descr="PPT模板-1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61" y="8221"/>
            <a:ext cx="9119339" cy="6858000"/>
          </a:xfrm>
          <a:prstGeom prst="rect">
            <a:avLst/>
          </a:prstGeom>
        </p:spPr>
      </p:pic>
      <p:pic>
        <p:nvPicPr>
          <p:cNvPr id="8" name="图片 7"/>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BEF0377-DF0E-47B3-BC56-4DB1329F8C98}" type="datetime1">
              <a:rPr lang="zh-CN" altLang="en-US" smtClean="0"/>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4F48B3E8-95D7-4EDB-B09B-1EE74EE19A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648543F-0C60-44B3-A633-5E12F1A07340}" type="datetime1">
              <a:rPr lang="zh-CN" altLang="en-US" smtClean="0"/>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p:txBody>
          <a:bodyPr/>
          <a:lstStyle/>
          <a:p>
            <a:fld id="{4F48B3E8-95D7-4EDB-B09B-1EE74EE19A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F8744EB-236D-4CEC-8CCF-3647C654B7AC}" type="datetime1">
              <a:rPr lang="zh-CN" altLang="en-US" smtClean="0"/>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4F48B3E8-95D7-4EDB-B09B-1EE74EE19A1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290B4D-FE33-4152-89F8-10EE53250383}" type="datetime1">
              <a:rPr lang="zh-CN" altLang="en-US" smtClean="0"/>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p:txBody>
          <a:bodyPr/>
          <a:lstStyle/>
          <a:p>
            <a:fld id="{4F48B3E8-95D7-4EDB-B09B-1EE74EE19A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9F7BB0E-5E8A-458E-9D67-07E799021852}" type="datetime1">
              <a:rPr lang="zh-CN" altLang="en-US" smtClean="0"/>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p:txBody>
          <a:bodyPr/>
          <a:lstStyle/>
          <a:p>
            <a:fld id="{4F48B3E8-95D7-4EDB-B09B-1EE74EE19A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2.png"/><Relationship Id="rId15" Type="http://schemas.openxmlformats.org/officeDocument/2006/relationships/tags" Target="../tags/tag12.xml"/><Relationship Id="rId14" Type="http://schemas.openxmlformats.org/officeDocument/2006/relationships/image" Target="../media/image7.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5076070" y="6453420"/>
            <a:ext cx="2133600" cy="365125"/>
          </a:xfrm>
          <a:prstGeom prst="rect">
            <a:avLst/>
          </a:prstGeom>
        </p:spPr>
        <p:txBody>
          <a:bodyPr vert="horz" lIns="91440" tIns="45720" rIns="91440" bIns="45720" rtlCol="0" anchor="ctr"/>
          <a:lstStyle>
            <a:lvl1pPr algn="r">
              <a:defRPr sz="1200">
                <a:solidFill>
                  <a:schemeClr val="bg1"/>
                </a:solidFill>
              </a:defRPr>
            </a:lvl1pPr>
          </a:lstStyle>
          <a:p>
            <a:fld id="{AD46877C-BA73-4E2D-8C19-0AE6B66CA9A5}" type="datetime1">
              <a:rPr lang="zh-CN" altLang="en-US" smtClean="0"/>
            </a:fld>
            <a:endParaRPr lang="zh-CN" altLang="en-US" dirty="0"/>
          </a:p>
        </p:txBody>
      </p:sp>
      <p:sp>
        <p:nvSpPr>
          <p:cNvPr id="6" name="灯片编号占位符 5"/>
          <p:cNvSpPr>
            <a:spLocks noGrp="1"/>
          </p:cNvSpPr>
          <p:nvPr>
            <p:ph type="sldNum" sz="quarter" idx="4"/>
          </p:nvPr>
        </p:nvSpPr>
        <p:spPr>
          <a:xfrm>
            <a:off x="7911160" y="6453420"/>
            <a:ext cx="621390" cy="365125"/>
          </a:xfrm>
          <a:prstGeom prst="rect">
            <a:avLst/>
          </a:prstGeom>
        </p:spPr>
        <p:txBody>
          <a:bodyPr vert="horz" lIns="91440" tIns="45720" rIns="91440" bIns="45720" rtlCol="0" anchor="ctr"/>
          <a:lstStyle>
            <a:lvl1pPr algn="l">
              <a:defRPr sz="1200">
                <a:solidFill>
                  <a:schemeClr val="bg1"/>
                </a:solidFill>
              </a:defRPr>
            </a:lvl1pPr>
          </a:lstStyle>
          <a:p>
            <a:fld id="{4F48B3E8-95D7-4EDB-B09B-1EE74EE19A10}" type="slidenum">
              <a:rPr lang="zh-CN" altLang="en-US" smtClean="0"/>
            </a:fld>
            <a:r>
              <a:rPr lang="en-US" altLang="zh-CN" dirty="0" smtClean="0"/>
              <a:t>5</a:t>
            </a:r>
            <a:endParaRPr lang="zh-CN" altLang="en-US" dirty="0"/>
          </a:p>
        </p:txBody>
      </p:sp>
      <p:pic>
        <p:nvPicPr>
          <p:cNvPr id="8" name="Picture 3" descr="C:\Users\wumin\Desktop\++4.png"/>
          <p:cNvPicPr>
            <a:picLocks noChangeAspect="1" noChangeArrowheads="1"/>
          </p:cNvPicPr>
          <p:nvPr userDrawn="1"/>
        </p:nvPicPr>
        <p:blipFill>
          <a:blip r:embed="rId14" cstate="print"/>
          <a:srcRect/>
          <a:stretch>
            <a:fillRect/>
          </a:stretch>
        </p:blipFill>
        <p:spPr bwMode="auto">
          <a:xfrm>
            <a:off x="683460" y="6525430"/>
            <a:ext cx="954087" cy="219075"/>
          </a:xfrm>
          <a:prstGeom prst="rect">
            <a:avLst/>
          </a:prstGeom>
          <a:noFill/>
        </p:spPr>
      </p:pic>
      <p:pic>
        <p:nvPicPr>
          <p:cNvPr id="2" name="图片 1"/>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hyperlink" Target="2017&#24180;7&#26376;&#33267;&#20170;&#30340;&#20013;&#30707;&#21270;&#23433;&#20840;&#29615;&#20445;&#35268;&#23450;" TargetMode="Externa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image" Target="../media/image12.jpeg"/><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image" Target="../media/image11.jpeg"/><Relationship Id="rId3" Type="http://schemas.openxmlformats.org/officeDocument/2006/relationships/tags" Target="../tags/tag21.xml"/><Relationship Id="rId2" Type="http://schemas.openxmlformats.org/officeDocument/2006/relationships/tags" Target="../tags/tag20.xml"/><Relationship Id="rId13" Type="http://schemas.openxmlformats.org/officeDocument/2006/relationships/slideLayout" Target="../slideLayouts/slideLayout4.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hyperlink" Target="http://www.bofety.com/" TargetMode="Externa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18.xml"/><Relationship Id="rId4" Type="http://schemas.openxmlformats.org/officeDocument/2006/relationships/image" Target="../media/image2.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5"/>
          <p:cNvSpPr txBox="1"/>
          <p:nvPr/>
        </p:nvSpPr>
        <p:spPr>
          <a:xfrm>
            <a:off x="1385754" y="1714488"/>
            <a:ext cx="6472394" cy="1569660"/>
          </a:xfrm>
          <a:prstGeom prst="rect">
            <a:avLst/>
          </a:prstGeom>
          <a:noFill/>
        </p:spPr>
        <p:txBody>
          <a:bodyPr wrap="square" rtlCol="0">
            <a:spAutoFit/>
          </a:bodyPr>
          <a:lstStyle/>
          <a:p>
            <a:pPr algn="ctr"/>
            <a:r>
              <a:rPr kumimoji="1" lang="en-US" altLang="zh-CN" sz="3200" b="1" dirty="0" smtClean="0">
                <a:solidFill>
                  <a:srgbClr val="FF0000"/>
                </a:solidFill>
                <a:latin typeface="黑体" panose="02010609060101010101" pitchFamily="49" charset="-122"/>
                <a:ea typeface="黑体" panose="02010609060101010101" pitchFamily="49" charset="-122"/>
                <a:cs typeface="思源黑体 CN Medium" panose="020B0600000000000000" charset="-122"/>
              </a:rPr>
              <a:t>《</a:t>
            </a:r>
            <a:r>
              <a:rPr kumimoji="1" lang="zh-CN" altLang="en-US" sz="3200" b="1" dirty="0" smtClean="0">
                <a:solidFill>
                  <a:srgbClr val="FF0000"/>
                </a:solidFill>
                <a:latin typeface="黑体" panose="02010609060101010101" pitchFamily="49" charset="-122"/>
                <a:ea typeface="黑体" panose="02010609060101010101" pitchFamily="49" charset="-122"/>
                <a:cs typeface="思源黑体 CN Medium" panose="020B0600000000000000" charset="-122"/>
              </a:rPr>
              <a:t>中国石化重大生产安全事故</a:t>
            </a:r>
            <a:endParaRPr kumimoji="1" lang="en-US" altLang="zh-CN" sz="3200" b="1" dirty="0" smtClean="0">
              <a:solidFill>
                <a:srgbClr val="FF0000"/>
              </a:solidFill>
              <a:latin typeface="黑体" panose="02010609060101010101" pitchFamily="49" charset="-122"/>
              <a:ea typeface="黑体" panose="02010609060101010101" pitchFamily="49" charset="-122"/>
              <a:cs typeface="思源黑体 CN Medium" panose="020B0600000000000000" charset="-122"/>
            </a:endParaRPr>
          </a:p>
          <a:p>
            <a:pPr algn="ctr"/>
            <a:r>
              <a:rPr kumimoji="1" lang="zh-CN" altLang="en-US" sz="3200" b="1" dirty="0" smtClean="0">
                <a:solidFill>
                  <a:srgbClr val="FF0000"/>
                </a:solidFill>
                <a:latin typeface="黑体" panose="02010609060101010101" pitchFamily="49" charset="-122"/>
                <a:ea typeface="黑体" panose="02010609060101010101" pitchFamily="49" charset="-122"/>
                <a:cs typeface="思源黑体 CN Medium" panose="020B0600000000000000" charset="-122"/>
              </a:rPr>
              <a:t>隐患判定标准指南</a:t>
            </a:r>
            <a:r>
              <a:rPr kumimoji="1" lang="en-US" altLang="zh-CN" sz="3200" b="1" dirty="0" smtClean="0">
                <a:solidFill>
                  <a:srgbClr val="FF0000"/>
                </a:solidFill>
                <a:latin typeface="黑体" panose="02010609060101010101" pitchFamily="49" charset="-122"/>
                <a:ea typeface="黑体" panose="02010609060101010101" pitchFamily="49" charset="-122"/>
                <a:cs typeface="思源黑体 CN Medium" panose="020B0600000000000000" charset="-122"/>
              </a:rPr>
              <a:t>(</a:t>
            </a:r>
            <a:r>
              <a:rPr kumimoji="1" lang="zh-CN" altLang="en-US" sz="3200" b="1" dirty="0" smtClean="0">
                <a:solidFill>
                  <a:srgbClr val="FF0000"/>
                </a:solidFill>
                <a:latin typeface="黑体" panose="02010609060101010101" pitchFamily="49" charset="-122"/>
                <a:ea typeface="黑体" panose="02010609060101010101" pitchFamily="49" charset="-122"/>
                <a:cs typeface="思源黑体 CN Medium" panose="020B0600000000000000" charset="-122"/>
              </a:rPr>
              <a:t>试行</a:t>
            </a:r>
            <a:r>
              <a:rPr kumimoji="1" lang="en-US" altLang="zh-CN" sz="3200" b="1" dirty="0">
                <a:solidFill>
                  <a:srgbClr val="FF0000"/>
                </a:solidFill>
                <a:latin typeface="黑体" panose="02010609060101010101" pitchFamily="49" charset="-122"/>
                <a:ea typeface="黑体" panose="02010609060101010101" pitchFamily="49" charset="-122"/>
                <a:cs typeface="思源黑体 CN Medium" panose="020B0600000000000000" charset="-122"/>
              </a:rPr>
              <a:t>) 》</a:t>
            </a:r>
            <a:endParaRPr kumimoji="1" lang="en-US" altLang="zh-CN" sz="3200" b="1" dirty="0" smtClean="0">
              <a:solidFill>
                <a:srgbClr val="FF0000"/>
              </a:solidFill>
              <a:latin typeface="黑体" panose="02010609060101010101" pitchFamily="49" charset="-122"/>
              <a:ea typeface="黑体" panose="02010609060101010101" pitchFamily="49" charset="-122"/>
              <a:cs typeface="思源黑体 CN Medium" panose="020B0600000000000000" charset="-122"/>
            </a:endParaRPr>
          </a:p>
          <a:p>
            <a:pPr algn="ctr"/>
            <a:r>
              <a:rPr kumimoji="1" lang="zh-CN" altLang="en-US" sz="3200" b="1" dirty="0" smtClean="0">
                <a:solidFill>
                  <a:srgbClr val="FF0000"/>
                </a:solidFill>
                <a:latin typeface="黑体" panose="02010609060101010101" pitchFamily="49" charset="-122"/>
                <a:ea typeface="黑体" panose="02010609060101010101" pitchFamily="49" charset="-122"/>
                <a:cs typeface="思源黑体 CN Medium" panose="020B0600000000000000" charset="-122"/>
              </a:rPr>
              <a:t>宣贯学习</a:t>
            </a:r>
            <a:endParaRPr kumimoji="1" lang="zh-CN" altLang="en-US" sz="3200" b="1" dirty="0">
              <a:solidFill>
                <a:srgbClr val="FF0000"/>
              </a:solidFill>
              <a:latin typeface="黑体" panose="02010609060101010101" pitchFamily="49" charset="-122"/>
              <a:ea typeface="黑体" panose="02010609060101010101" pitchFamily="49" charset="-122"/>
              <a:cs typeface="Heiti SC Medium"/>
            </a:endParaRPr>
          </a:p>
        </p:txBody>
      </p:sp>
      <p:sp>
        <p:nvSpPr>
          <p:cNvPr id="9" name="TextBox 7"/>
          <p:cNvSpPr txBox="1">
            <a:spLocks noChangeArrowheads="1"/>
          </p:cNvSpPr>
          <p:nvPr/>
        </p:nvSpPr>
        <p:spPr bwMode="auto">
          <a:xfrm>
            <a:off x="2483768" y="4258583"/>
            <a:ext cx="41764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rgbClr val="FF0000"/>
                </a:solidFill>
                <a:latin typeface="黑体" panose="02010609060101010101" pitchFamily="49" charset="-122"/>
                <a:ea typeface="黑体" panose="02010609060101010101" pitchFamily="49" charset="-122"/>
              </a:rPr>
              <a:t>安全环保</a:t>
            </a:r>
            <a:r>
              <a:rPr lang="zh-CN" altLang="en-US" sz="2800" b="1" dirty="0" smtClean="0">
                <a:solidFill>
                  <a:srgbClr val="FF0000"/>
                </a:solidFill>
                <a:latin typeface="黑体" panose="02010609060101010101" pitchFamily="49" charset="-122"/>
                <a:ea typeface="黑体" panose="02010609060101010101" pitchFamily="49" charset="-122"/>
              </a:rPr>
              <a:t>处</a:t>
            </a:r>
            <a:endParaRPr lang="en-US" altLang="zh-CN" sz="2800" b="1" dirty="0">
              <a:solidFill>
                <a:srgbClr val="FF0000"/>
              </a:solidFill>
              <a:latin typeface="黑体" panose="02010609060101010101" pitchFamily="49" charset="-122"/>
              <a:ea typeface="黑体" panose="02010609060101010101" pitchFamily="49" charset="-122"/>
            </a:endParaRPr>
          </a:p>
          <a:p>
            <a:pPr algn="ctr" eaLnBrk="1" hangingPunct="1"/>
            <a:r>
              <a:rPr lang="en-US" altLang="zh-CN" sz="2800" b="1" dirty="0" smtClean="0">
                <a:solidFill>
                  <a:srgbClr val="FF0000"/>
                </a:solidFill>
                <a:latin typeface="黑体" panose="02010609060101010101" pitchFamily="49" charset="-122"/>
                <a:ea typeface="黑体" panose="02010609060101010101" pitchFamily="49" charset="-122"/>
              </a:rPr>
              <a:t>2018</a:t>
            </a:r>
            <a:r>
              <a:rPr lang="zh-CN" altLang="en-US" sz="2800" b="1" dirty="0" smtClean="0">
                <a:solidFill>
                  <a:srgbClr val="FF0000"/>
                </a:solidFill>
                <a:latin typeface="黑体" panose="02010609060101010101" pitchFamily="49" charset="-122"/>
                <a:ea typeface="黑体" panose="02010609060101010101" pitchFamily="49" charset="-122"/>
              </a:rPr>
              <a:t>年</a:t>
            </a:r>
            <a:r>
              <a:rPr lang="en-US" altLang="zh-CN" sz="2800" b="1" dirty="0">
                <a:solidFill>
                  <a:srgbClr val="FF0000"/>
                </a:solidFill>
                <a:latin typeface="黑体" panose="02010609060101010101" pitchFamily="49" charset="-122"/>
                <a:ea typeface="黑体" panose="02010609060101010101" pitchFamily="49" charset="-122"/>
              </a:rPr>
              <a:t>7</a:t>
            </a:r>
            <a:r>
              <a:rPr lang="zh-CN" altLang="en-US" sz="2800" b="1" dirty="0" smtClean="0">
                <a:solidFill>
                  <a:srgbClr val="FF0000"/>
                </a:solidFill>
                <a:latin typeface="黑体" panose="02010609060101010101" pitchFamily="49" charset="-122"/>
                <a:ea typeface="黑体" panose="02010609060101010101" pitchFamily="49" charset="-122"/>
              </a:rPr>
              <a:t>月</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6228874" y="37170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2"/>
            </p:custDataLst>
          </p:nvPr>
        </p:nvSpPr>
        <p:spPr>
          <a:xfrm>
            <a:off x="5891374" y="46529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2" name="椭圆 1"/>
          <p:cNvSpPr/>
          <p:nvPr>
            <p:custDataLst>
              <p:tags r:id="rId3"/>
            </p:custDataLst>
          </p:nvPr>
        </p:nvSpPr>
        <p:spPr>
          <a:xfrm>
            <a:off x="6823710" y="46534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4"/>
            </p:custDataLst>
          </p:nvPr>
        </p:nvSpPr>
        <p:spPr>
          <a:xfrm>
            <a:off x="7756046" y="46529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2" name="组合 11"/>
          <p:cNvGrpSpPr/>
          <p:nvPr/>
        </p:nvGrpSpPr>
        <p:grpSpPr>
          <a:xfrm>
            <a:off x="1389063" y="283305"/>
            <a:ext cx="6950805" cy="841375"/>
            <a:chOff x="1389063" y="283305"/>
            <a:chExt cx="6950805"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5928168" cy="1588"/>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 name="矩形 4"/>
          <p:cNvSpPr/>
          <p:nvPr/>
        </p:nvSpPr>
        <p:spPr>
          <a:xfrm>
            <a:off x="466859" y="1278657"/>
            <a:ext cx="8248545" cy="3785652"/>
          </a:xfrm>
          <a:prstGeom prst="rect">
            <a:avLst/>
          </a:prstGeom>
          <a:ln w="12700">
            <a:solidFill>
              <a:srgbClr val="FF0000"/>
            </a:solidFill>
          </a:ln>
        </p:spPr>
        <p:txBody>
          <a:bodyPr wrap="square">
            <a:spAutoFit/>
          </a:bodyPr>
          <a:lstStyle/>
          <a:p>
            <a:pPr>
              <a:lnSpc>
                <a:spcPts val="3000"/>
              </a:lnSpc>
            </a:pPr>
            <a:r>
              <a:rPr lang="zh-CN" altLang="en-US" sz="2000" b="1" kern="100" dirty="0" smtClean="0">
                <a:cs typeface="Times New Roman" panose="02020603050405020304" pitchFamily="18" charset="0"/>
              </a:rPr>
              <a:t>         第二十七条  在喀斯特地貌或地质灾害易发地区平台、营地选址未经地质勘察。（</a:t>
            </a:r>
            <a:r>
              <a:rPr lang="en-US" altLang="zh-CN" sz="2000" b="1" dirty="0" smtClean="0"/>
              <a:t>《</a:t>
            </a:r>
            <a:r>
              <a:rPr lang="zh-CN" altLang="en-US" sz="2000" b="1" dirty="0" smtClean="0"/>
              <a:t>中石化股份公司钻井安全现状重大风险评价管理办法</a:t>
            </a:r>
            <a:r>
              <a:rPr lang="en-US" altLang="zh-CN" sz="2000" b="1" dirty="0" smtClean="0"/>
              <a:t>》</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第二十八条  钻井、试油试气同平台</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同井场</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未采取有效措施管控交叉作业的。（交叉作业管理制度）</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第二十九条  打开的设计目的层前，未按设计</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规范</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进行验收。</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第三十条  </a:t>
            </a:r>
            <a:r>
              <a:rPr lang="zh-CN" altLang="en-US" sz="2000" b="1" kern="100" dirty="0" smtClean="0">
                <a:solidFill>
                  <a:srgbClr val="FF0000"/>
                </a:solidFill>
                <a:cs typeface="Times New Roman" panose="02020603050405020304" pitchFamily="18" charset="0"/>
              </a:rPr>
              <a:t>钻修井</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含试油试气井</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未按设计</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规范</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安装使用井控装置或井控装置未按规定进行检查检测，或未按规定或方案设计要求安装使用井控装置。</a:t>
            </a:r>
            <a:endParaRPr lang="en-US" altLang="zh-CN" sz="2000" b="1" kern="100" dirty="0" smtClean="0">
              <a:solidFill>
                <a:srgbClr val="FF0000"/>
              </a:solidFill>
              <a:cs typeface="Times New Roman" panose="02020603050405020304" pitchFamily="18" charset="0"/>
            </a:endParaRPr>
          </a:p>
          <a:p>
            <a:r>
              <a:rPr lang="zh-CN" altLang="en-US" sz="2000" b="1" kern="100" dirty="0" smtClean="0">
                <a:cs typeface="Times New Roman" panose="02020603050405020304" pitchFamily="18" charset="0"/>
              </a:rPr>
              <a:t>        第三十一条  </a:t>
            </a:r>
            <a:r>
              <a:rPr lang="zh-CN" altLang="en-US" sz="2000" b="1" kern="100" dirty="0" smtClean="0">
                <a:solidFill>
                  <a:srgbClr val="FF0000"/>
                </a:solidFill>
                <a:cs typeface="Times New Roman" panose="02020603050405020304" pitchFamily="18" charset="0"/>
              </a:rPr>
              <a:t>钻修井未按规定配置和使用防碰天车，或者防碰天车失效。</a:t>
            </a:r>
            <a:endParaRPr lang="zh-CN" altLang="en-US" sz="2000" b="1" dirty="0">
              <a:solidFill>
                <a:srgbClr val="FF0000"/>
              </a:solidFill>
            </a:endParaRPr>
          </a:p>
        </p:txBody>
      </p:sp>
      <p:sp>
        <p:nvSpPr>
          <p:cNvPr id="10" name=" 167"/>
          <p:cNvSpPr/>
          <p:nvPr/>
        </p:nvSpPr>
        <p:spPr>
          <a:xfrm>
            <a:off x="3204210" y="213796"/>
            <a:ext cx="4032250" cy="720090"/>
          </a:xfrm>
          <a:prstGeom prst="roundRect">
            <a:avLst/>
          </a:prstGeom>
          <a:solidFill>
            <a:srgbClr val="0066FF"/>
          </a:solidFill>
          <a:ln>
            <a:solidFill>
              <a:srgbClr val="DD001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 第二部分 石油和天然气开采</a:t>
            </a:r>
            <a:endParaRPr lang="zh-CN" altLang="en-US" sz="2000" dirty="0" smtClean="0">
              <a:latin typeface="黑体" panose="02010609060101010101" pitchFamily="49" charset="-122"/>
              <a:ea typeface="黑体" panose="02010609060101010101" pitchFamily="49" charset="-122"/>
              <a:cs typeface="Heiti SC Light"/>
              <a:sym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2" name="组合 11"/>
          <p:cNvGrpSpPr/>
          <p:nvPr/>
        </p:nvGrpSpPr>
        <p:grpSpPr>
          <a:xfrm>
            <a:off x="1389063" y="283305"/>
            <a:ext cx="6950805" cy="841375"/>
            <a:chOff x="1389063" y="283305"/>
            <a:chExt cx="6950805"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5928168" cy="1588"/>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 name="矩形 4"/>
          <p:cNvSpPr/>
          <p:nvPr/>
        </p:nvSpPr>
        <p:spPr>
          <a:xfrm>
            <a:off x="395420" y="1124680"/>
            <a:ext cx="8248545" cy="5170646"/>
          </a:xfrm>
          <a:prstGeom prst="rect">
            <a:avLst/>
          </a:prstGeom>
          <a:ln w="12700">
            <a:solidFill>
              <a:srgbClr val="FF0000"/>
            </a:solidFill>
          </a:ln>
        </p:spPr>
        <p:txBody>
          <a:bodyPr wrap="square">
            <a:spAutoFit/>
          </a:bodyPr>
          <a:lstStyle/>
          <a:p>
            <a:pPr>
              <a:lnSpc>
                <a:spcPct val="150000"/>
              </a:lnSpc>
            </a:pPr>
            <a:r>
              <a:rPr lang="zh-CN" altLang="en-US" sz="2000" b="1" kern="100" dirty="0" smtClean="0">
                <a:cs typeface="Times New Roman" panose="02020603050405020304" pitchFamily="18" charset="0"/>
              </a:rPr>
              <a:t>         第三十二条  高含硫化氢气井井下、井口安全阀处于非正常工作状态。</a:t>
            </a:r>
            <a:endParaRPr lang="zh-CN" altLang="en-US" sz="2000" b="1" kern="100" dirty="0" smtClean="0">
              <a:cs typeface="Times New Roman" panose="02020603050405020304" pitchFamily="18" charset="0"/>
            </a:endParaRPr>
          </a:p>
          <a:p>
            <a:pPr>
              <a:lnSpc>
                <a:spcPct val="150000"/>
              </a:lnSpc>
            </a:pPr>
            <a:r>
              <a:rPr lang="zh-CN" altLang="en-US" sz="2000" b="1" kern="100" dirty="0" smtClean="0">
                <a:cs typeface="Times New Roman" panose="02020603050405020304" pitchFamily="18" charset="0"/>
              </a:rPr>
              <a:t>         第三十三条  </a:t>
            </a:r>
            <a:r>
              <a:rPr lang="zh-CN" altLang="en-US" sz="2000" b="1" kern="100" dirty="0" smtClean="0">
                <a:solidFill>
                  <a:srgbClr val="FF0000"/>
                </a:solidFill>
                <a:cs typeface="Times New Roman" panose="02020603050405020304" pitchFamily="18" charset="0"/>
              </a:rPr>
              <a:t>高含硫化氢气田采气、集气管道、集气站、集气总站、净化厂、外输首站等单元安全报警、安全截断和安全泄放系统未定期校验、检测和维护。</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开发板块高含硫化氢集输站场、计量间</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ct val="150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第三十四条  </a:t>
            </a:r>
            <a:r>
              <a:rPr lang="zh-CN" altLang="en-US" sz="2000" b="1" kern="100" dirty="0" smtClean="0">
                <a:solidFill>
                  <a:srgbClr val="FF0000"/>
                </a:solidFill>
                <a:cs typeface="Times New Roman" panose="02020603050405020304" pitchFamily="18" charset="0"/>
              </a:rPr>
              <a:t>人员密集场所或敏感区域的高风险废弃井未按规范实施封井或封井设施无效的。</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不标准封井及井口无法定位、海上封井</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ct val="150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第三十五条  在役海上平台主要结构承载力或海床地质状况不满足设计规范要求。</a:t>
            </a:r>
            <a:endParaRPr lang="en-US" altLang="zh-CN" sz="2000" b="1" kern="100" dirty="0" smtClean="0">
              <a:cs typeface="Times New Roman" panose="02020603050405020304" pitchFamily="18" charset="0"/>
            </a:endParaRPr>
          </a:p>
          <a:p>
            <a:pPr>
              <a:lnSpc>
                <a:spcPct val="150000"/>
              </a:lnSpc>
            </a:pPr>
            <a:r>
              <a:rPr lang="zh-CN" altLang="en-US" sz="2000" b="1" kern="100" dirty="0" smtClean="0">
                <a:cs typeface="Times New Roman" panose="02020603050405020304" pitchFamily="18" charset="0"/>
              </a:rPr>
              <a:t>         第三十六条  </a:t>
            </a:r>
            <a:r>
              <a:rPr lang="zh-CN" altLang="en-US" sz="2000" b="1" kern="100" dirty="0" smtClean="0">
                <a:solidFill>
                  <a:srgbClr val="FF0000"/>
                </a:solidFill>
                <a:cs typeface="Times New Roman" panose="02020603050405020304" pitchFamily="18" charset="0"/>
              </a:rPr>
              <a:t>在役海上生产作业设施超设计使用年限服役未开展延寿评估。</a:t>
            </a:r>
            <a:endParaRPr lang="zh-CN" altLang="en-US" sz="2000" b="1" kern="100" dirty="0" smtClean="0">
              <a:solidFill>
                <a:srgbClr val="FF0000"/>
              </a:solidFill>
              <a:cs typeface="Times New Roman" panose="02020603050405020304" pitchFamily="18" charset="0"/>
            </a:endParaRPr>
          </a:p>
          <a:p>
            <a:pPr>
              <a:lnSpc>
                <a:spcPct val="150000"/>
              </a:lnSpc>
            </a:pPr>
            <a:r>
              <a:rPr lang="zh-CN" altLang="en-US" sz="2000" b="1" kern="100" dirty="0" smtClean="0">
                <a:cs typeface="Times New Roman" panose="02020603050405020304" pitchFamily="18" charset="0"/>
              </a:rPr>
              <a:t>         第三十七条  矿权交叉且同时开采未采取有效管控措施。</a:t>
            </a:r>
            <a:endParaRPr lang="zh-CN" altLang="en-US" sz="2000" b="1" dirty="0"/>
          </a:p>
        </p:txBody>
      </p:sp>
      <p:sp>
        <p:nvSpPr>
          <p:cNvPr id="10" name=" 167"/>
          <p:cNvSpPr/>
          <p:nvPr/>
        </p:nvSpPr>
        <p:spPr>
          <a:xfrm>
            <a:off x="3204210" y="213796"/>
            <a:ext cx="4032250" cy="720090"/>
          </a:xfrm>
          <a:prstGeom prst="roundRect">
            <a:avLst/>
          </a:prstGeom>
          <a:solidFill>
            <a:srgbClr val="0066FF"/>
          </a:solidFill>
          <a:ln>
            <a:solidFill>
              <a:srgbClr val="DD001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 第二部分 石油和天然气开采</a:t>
            </a:r>
            <a:endParaRPr lang="zh-CN" altLang="en-US" sz="2000" dirty="0" smtClean="0">
              <a:latin typeface="黑体" panose="02010609060101010101" pitchFamily="49" charset="-122"/>
              <a:ea typeface="黑体" panose="02010609060101010101" pitchFamily="49" charset="-122"/>
              <a:cs typeface="Heiti SC Light"/>
              <a:sym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2" name="组合 11"/>
          <p:cNvGrpSpPr/>
          <p:nvPr/>
        </p:nvGrpSpPr>
        <p:grpSpPr>
          <a:xfrm>
            <a:off x="642910" y="214291"/>
            <a:ext cx="7313466" cy="1428760"/>
            <a:chOff x="1389063" y="283305"/>
            <a:chExt cx="6950805"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5928168" cy="1588"/>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 name="矩形 4"/>
          <p:cNvSpPr/>
          <p:nvPr/>
        </p:nvSpPr>
        <p:spPr>
          <a:xfrm>
            <a:off x="428596" y="1643050"/>
            <a:ext cx="8248545" cy="4196020"/>
          </a:xfrm>
          <a:prstGeom prst="rect">
            <a:avLst/>
          </a:prstGeom>
          <a:ln w="12700">
            <a:solidFill>
              <a:srgbClr val="FF0000"/>
            </a:solidFill>
          </a:ln>
        </p:spPr>
        <p:txBody>
          <a:bodyPr wrap="square">
            <a:spAutoFit/>
          </a:bodyPr>
          <a:lstStyle/>
          <a:p>
            <a:pPr>
              <a:lnSpc>
                <a:spcPts val="3200"/>
              </a:lnSpc>
            </a:pPr>
            <a:r>
              <a:rPr lang="zh-CN" altLang="en-US" sz="2000" b="1" kern="100" dirty="0" smtClean="0">
                <a:cs typeface="Times New Roman" panose="02020603050405020304" pitchFamily="18" charset="0"/>
              </a:rPr>
              <a:t>          第三十八条  涉及“两重点一重大”的生产装置、储存设施外部安全防护距离不符合国家标准要求。</a:t>
            </a:r>
            <a:endParaRPr lang="en-US" altLang="zh-CN" sz="2000" b="1" kern="100" dirty="0" smtClean="0">
              <a:cs typeface="Times New Roman" panose="02020603050405020304" pitchFamily="18" charset="0"/>
            </a:endParaRPr>
          </a:p>
          <a:p>
            <a:pPr>
              <a:lnSpc>
                <a:spcPts val="32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第三十九条  涉及重点监管危险化工工艺的装置</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包括产品精制过程</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未实现自动化控制，系统未实现紧急停车功能，装备的自动化控制系统、紧急停车系统未投入使用。</a:t>
            </a:r>
            <a:endParaRPr lang="en-US" altLang="zh-CN" sz="2000" b="1" kern="100" dirty="0" smtClean="0">
              <a:cs typeface="Times New Roman" panose="02020603050405020304" pitchFamily="18" charset="0"/>
            </a:endParaRPr>
          </a:p>
          <a:p>
            <a:pPr>
              <a:lnSpc>
                <a:spcPts val="32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第四十条  在役化工装置未经正规设计且未进行安全设计诊断。</a:t>
            </a:r>
            <a:endParaRPr lang="zh-CN" altLang="en-US" sz="2000" b="1" kern="100" dirty="0" smtClean="0">
              <a:cs typeface="Times New Roman" panose="02020603050405020304" pitchFamily="18" charset="0"/>
            </a:endParaRPr>
          </a:p>
          <a:p>
            <a:pPr>
              <a:lnSpc>
                <a:spcPts val="3200"/>
              </a:lnSpc>
            </a:pPr>
            <a:r>
              <a:rPr lang="zh-CN" altLang="en-US" sz="2000" b="1" kern="100" dirty="0" smtClean="0">
                <a:cs typeface="Times New Roman" panose="02020603050405020304" pitchFamily="18" charset="0"/>
              </a:rPr>
              <a:t>         第四十一条  控制室或机柜间面向具有火灾、爆炸危险性装置一侧不满足国家防火防爆标准的要求。</a:t>
            </a:r>
            <a:endParaRPr lang="en-US" altLang="zh-CN" sz="2000" b="1" kern="100" dirty="0" smtClean="0">
              <a:cs typeface="Times New Roman" panose="02020603050405020304" pitchFamily="18" charset="0"/>
            </a:endParaRPr>
          </a:p>
          <a:p>
            <a:pPr>
              <a:lnSpc>
                <a:spcPts val="3200"/>
              </a:lnSpc>
            </a:pPr>
            <a:r>
              <a:rPr lang="zh-CN" altLang="en-US" sz="2000" b="1" kern="100" dirty="0" smtClean="0">
                <a:cs typeface="Times New Roman" panose="02020603050405020304" pitchFamily="18" charset="0"/>
              </a:rPr>
              <a:t>        第四十二条  管网或火炬排放能力不满足实际工况要求</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火炬自动点火系统和手动点火同时处于非正常状态。</a:t>
            </a:r>
            <a:endParaRPr lang="zh-CN" altLang="en-US" sz="2000" b="1" dirty="0"/>
          </a:p>
        </p:txBody>
      </p:sp>
      <p:sp>
        <p:nvSpPr>
          <p:cNvPr id="10" name=" 167"/>
          <p:cNvSpPr/>
          <p:nvPr/>
        </p:nvSpPr>
        <p:spPr>
          <a:xfrm>
            <a:off x="2771800" y="307909"/>
            <a:ext cx="4032250" cy="969645"/>
          </a:xfrm>
          <a:prstGeom prst="roundRect">
            <a:avLst/>
          </a:prstGeom>
          <a:solidFill>
            <a:srgbClr val="7030A0"/>
          </a:solidFill>
          <a:ln>
            <a:solidFill>
              <a:srgbClr val="DD001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   第三部分 危险化学品</a:t>
            </a:r>
            <a:endParaRPr lang="en-US" altLang="zh-CN" sz="2000" dirty="0" smtClean="0">
              <a:latin typeface="黑体" panose="02010609060101010101" pitchFamily="49" charset="-122"/>
              <a:ea typeface="黑体" panose="02010609060101010101" pitchFamily="49" charset="-122"/>
              <a:cs typeface="Heiti SC Light"/>
              <a:sym typeface="+mn-ea"/>
            </a:endParaRPr>
          </a:p>
          <a:p>
            <a:pP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生产、储存、使用、经营和运输</a:t>
            </a:r>
            <a:endParaRPr lang="zh-CN" altLang="en-US" sz="2000" dirty="0" smtClean="0">
              <a:latin typeface="黑体" panose="02010609060101010101" pitchFamily="49" charset="-122"/>
              <a:ea typeface="黑体" panose="02010609060101010101" pitchFamily="49" charset="-122"/>
              <a:cs typeface="Heiti SC Light"/>
              <a:sym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2" name="组合 11"/>
          <p:cNvGrpSpPr/>
          <p:nvPr/>
        </p:nvGrpSpPr>
        <p:grpSpPr>
          <a:xfrm>
            <a:off x="642910" y="214291"/>
            <a:ext cx="7696958" cy="1428760"/>
            <a:chOff x="1389063" y="283305"/>
            <a:chExt cx="6950805"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5928168" cy="1588"/>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 name="矩形 4"/>
          <p:cNvSpPr/>
          <p:nvPr/>
        </p:nvSpPr>
        <p:spPr>
          <a:xfrm>
            <a:off x="466859" y="1571612"/>
            <a:ext cx="8248545" cy="4708981"/>
          </a:xfrm>
          <a:prstGeom prst="rect">
            <a:avLst/>
          </a:prstGeom>
          <a:ln w="12700">
            <a:solidFill>
              <a:srgbClr val="FF0000"/>
            </a:solidFill>
          </a:ln>
        </p:spPr>
        <p:txBody>
          <a:bodyPr wrap="square">
            <a:spAutoFit/>
          </a:bodyPr>
          <a:lstStyle/>
          <a:p>
            <a:pPr>
              <a:lnSpc>
                <a:spcPct val="150000"/>
              </a:lnSpc>
            </a:pPr>
            <a:r>
              <a:rPr lang="zh-CN" altLang="en-US" sz="2000" b="1" kern="100" dirty="0" smtClean="0">
                <a:cs typeface="Times New Roman" panose="02020603050405020304" pitchFamily="18" charset="0"/>
              </a:rPr>
              <a:t>          第四十三条  新开发的危险化学品生产工艺未经小试、中试、工业化试验直接进行工业化生产</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国内首次使用的化工工艺未经过省级人民政府有关部门组织的安全可靠性论证</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新建装置未制定试生产方案投料开车</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精细化工企业未按规范性文件要求开展反应安全风险评估。</a:t>
            </a:r>
            <a:endParaRPr lang="en-US" altLang="zh-CN" sz="2000" b="1" kern="100" dirty="0" smtClean="0">
              <a:cs typeface="Times New Roman" panose="02020603050405020304" pitchFamily="18" charset="0"/>
            </a:endParaRPr>
          </a:p>
          <a:p>
            <a:pPr>
              <a:lnSpc>
                <a:spcPct val="150000"/>
              </a:lnSpc>
            </a:pPr>
            <a:r>
              <a:rPr lang="zh-CN" altLang="en-US" sz="2000" b="1" kern="100" dirty="0" smtClean="0">
                <a:cs typeface="Times New Roman" panose="02020603050405020304" pitchFamily="18" charset="0"/>
              </a:rPr>
              <a:t>         第四十四条  全压力式液化烃储罐未按国家标准设置注水措施。</a:t>
            </a:r>
            <a:endParaRPr lang="zh-CN" altLang="en-US" sz="2000" b="1" kern="100" dirty="0" smtClean="0">
              <a:cs typeface="Times New Roman" panose="02020603050405020304" pitchFamily="18" charset="0"/>
            </a:endParaRPr>
          </a:p>
          <a:p>
            <a:pPr>
              <a:lnSpc>
                <a:spcPct val="150000"/>
              </a:lnSpc>
            </a:pPr>
            <a:r>
              <a:rPr lang="zh-CN" altLang="en-US" sz="2000" b="1" kern="100" dirty="0" smtClean="0">
                <a:cs typeface="Times New Roman" panose="02020603050405020304" pitchFamily="18" charset="0"/>
              </a:rPr>
              <a:t>         第四十五条  构成一级、二级重大危险源的危险化学品罐区未实现紧急切断功能</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涉及毒性气体、液化气体、剧毒液体的一级、二级重大危险源的危险化学品罐区未配备独立的安全仪表系统。</a:t>
            </a:r>
            <a:endParaRPr lang="zh-CN" altLang="en-US" sz="2000" b="1" kern="100" dirty="0" smtClean="0">
              <a:cs typeface="Times New Roman" panose="02020603050405020304" pitchFamily="18" charset="0"/>
            </a:endParaRPr>
          </a:p>
          <a:p>
            <a:pPr>
              <a:lnSpc>
                <a:spcPct val="150000"/>
              </a:lnSpc>
            </a:pPr>
            <a:r>
              <a:rPr lang="zh-CN" altLang="en-US" sz="2000" b="1" kern="100" dirty="0" smtClean="0">
                <a:cs typeface="Times New Roman" panose="02020603050405020304" pitchFamily="18" charset="0"/>
              </a:rPr>
              <a:t>          第四十六条  构成一级、二级重大危险源的危险化学品罐区的储罐存在基础沉降</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超出允许值</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，未采取有效控制措施。</a:t>
            </a:r>
            <a:r>
              <a:rPr lang="en-US" altLang="zh-CN" sz="2000" b="1" kern="100" dirty="0" smtClean="0">
                <a:cs typeface="Times New Roman" panose="02020603050405020304" pitchFamily="18" charset="0"/>
              </a:rPr>
              <a:t>    </a:t>
            </a:r>
            <a:endParaRPr lang="zh-CN" altLang="en-US" sz="2000" b="1" dirty="0"/>
          </a:p>
        </p:txBody>
      </p:sp>
      <p:sp>
        <p:nvSpPr>
          <p:cNvPr id="10" name=" 167"/>
          <p:cNvSpPr/>
          <p:nvPr/>
        </p:nvSpPr>
        <p:spPr>
          <a:xfrm>
            <a:off x="2771800" y="307909"/>
            <a:ext cx="4032250" cy="969645"/>
          </a:xfrm>
          <a:prstGeom prst="roundRect">
            <a:avLst/>
          </a:prstGeom>
          <a:solidFill>
            <a:srgbClr val="7030A0"/>
          </a:solidFill>
          <a:ln>
            <a:solidFill>
              <a:srgbClr val="DD001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   第三部分 危险化学品</a:t>
            </a:r>
            <a:endParaRPr lang="en-US" altLang="zh-CN" sz="2000" dirty="0" smtClean="0">
              <a:latin typeface="黑体" panose="02010609060101010101" pitchFamily="49" charset="-122"/>
              <a:ea typeface="黑体" panose="02010609060101010101" pitchFamily="49" charset="-122"/>
              <a:cs typeface="Heiti SC Light"/>
              <a:sym typeface="+mn-ea"/>
            </a:endParaRPr>
          </a:p>
          <a:p>
            <a:pP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生产、储存、使用、经营和运输</a:t>
            </a:r>
            <a:endParaRPr lang="zh-CN" altLang="en-US" sz="2000" dirty="0" smtClean="0">
              <a:latin typeface="黑体" panose="02010609060101010101" pitchFamily="49" charset="-122"/>
              <a:ea typeface="黑体" panose="02010609060101010101" pitchFamily="49" charset="-122"/>
              <a:cs typeface="Heiti SC Light"/>
              <a:sym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2" name="组合 11"/>
          <p:cNvGrpSpPr/>
          <p:nvPr/>
        </p:nvGrpSpPr>
        <p:grpSpPr>
          <a:xfrm>
            <a:off x="642910" y="214291"/>
            <a:ext cx="7817522" cy="1428760"/>
            <a:chOff x="1389063" y="283305"/>
            <a:chExt cx="6950805"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5928168" cy="1588"/>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 name="矩形 4"/>
          <p:cNvSpPr/>
          <p:nvPr/>
        </p:nvSpPr>
        <p:spPr>
          <a:xfrm>
            <a:off x="395420" y="1571612"/>
            <a:ext cx="8248545" cy="4247317"/>
          </a:xfrm>
          <a:prstGeom prst="rect">
            <a:avLst/>
          </a:prstGeom>
          <a:ln w="12700">
            <a:solidFill>
              <a:srgbClr val="FF0000"/>
            </a:solidFill>
          </a:ln>
        </p:spPr>
        <p:txBody>
          <a:bodyPr wrap="square">
            <a:spAutoFit/>
          </a:bodyPr>
          <a:lstStyle/>
          <a:p>
            <a:pPr>
              <a:lnSpc>
                <a:spcPct val="150000"/>
              </a:lnSpc>
            </a:pPr>
            <a:r>
              <a:rPr lang="zh-CN" altLang="en-US" sz="2000" b="1" kern="100" dirty="0" smtClean="0">
                <a:cs typeface="Times New Roman" panose="02020603050405020304" pitchFamily="18" charset="0"/>
              </a:rPr>
              <a:t>         第四十七条  未按国家标准分区分类储存危险化学品，超量、超品种储存危险化学品，相互禁配物质混放混存。擅自改变工</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库</a:t>
            </a:r>
            <a:r>
              <a:rPr lang="en-US" altLang="zh-CN" sz="2000" b="1" kern="100" dirty="0" smtClean="0">
                <a:cs typeface="Times New Roman" panose="02020603050405020304" pitchFamily="18" charset="0"/>
              </a:rPr>
              <a:t>)</a:t>
            </a:r>
            <a:r>
              <a:rPr lang="zh-CN" altLang="en-US" sz="2000" b="1" kern="100" dirty="0" smtClean="0">
                <a:cs typeface="Times New Roman" panose="02020603050405020304" pitchFamily="18" charset="0"/>
              </a:rPr>
              <a:t>房用途或者违规私搭乱建。</a:t>
            </a:r>
            <a:endParaRPr lang="zh-CN" altLang="en-US" sz="2000" b="1" kern="100" dirty="0" smtClean="0">
              <a:cs typeface="Times New Roman" panose="02020603050405020304" pitchFamily="18" charset="0"/>
            </a:endParaRPr>
          </a:p>
          <a:p>
            <a:pPr>
              <a:lnSpc>
                <a:spcPct val="150000"/>
              </a:lnSpc>
            </a:pPr>
            <a:r>
              <a:rPr lang="zh-CN" altLang="en-US" sz="2000" b="1" kern="100" dirty="0" smtClean="0">
                <a:cs typeface="Times New Roman" panose="02020603050405020304" pitchFamily="18" charset="0"/>
              </a:rPr>
              <a:t>         第四十八条  </a:t>
            </a:r>
            <a:r>
              <a:rPr lang="zh-CN" altLang="en-US" sz="2000" b="1" kern="100" dirty="0" smtClean="0">
                <a:solidFill>
                  <a:srgbClr val="FF0000"/>
                </a:solidFill>
                <a:cs typeface="Times New Roman" panose="02020603050405020304" pitchFamily="18" charset="0"/>
              </a:rPr>
              <a:t>液化烃、液氨、液氯等易燃易爆、有毒有害液化气体的充装未使用万向管道充装系统。</a:t>
            </a:r>
            <a:endParaRPr lang="en-US" altLang="zh-CN" sz="2000" b="1" kern="100" dirty="0" smtClean="0">
              <a:solidFill>
                <a:srgbClr val="FF0000"/>
              </a:solidFill>
              <a:cs typeface="Times New Roman" panose="02020603050405020304" pitchFamily="18" charset="0"/>
            </a:endParaRPr>
          </a:p>
          <a:p>
            <a:pPr>
              <a:lnSpc>
                <a:spcPct val="150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第四十九条  </a:t>
            </a:r>
            <a:r>
              <a:rPr lang="zh-CN" altLang="en-US" sz="2000" b="1" kern="100" dirty="0" smtClean="0">
                <a:solidFill>
                  <a:srgbClr val="FF0000"/>
                </a:solidFill>
                <a:cs typeface="Times New Roman" panose="02020603050405020304" pitchFamily="18" charset="0"/>
              </a:rPr>
              <a:t>油气输送管道直接与城镇雨</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污</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水管涵、热力、电力、通信管涵交叉且没有采取防护措施的。</a:t>
            </a:r>
            <a:endParaRPr lang="en-US" altLang="zh-CN" sz="2000" b="1" kern="100" dirty="0" smtClean="0">
              <a:solidFill>
                <a:srgbClr val="FF0000"/>
              </a:solidFill>
              <a:cs typeface="Times New Roman" panose="02020603050405020304" pitchFamily="18" charset="0"/>
            </a:endParaRPr>
          </a:p>
          <a:p>
            <a:pPr>
              <a:lnSpc>
                <a:spcPct val="150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第五十条  </a:t>
            </a:r>
            <a:r>
              <a:rPr lang="zh-CN" altLang="en-US" sz="2000" b="1" kern="100" dirty="0" smtClean="0">
                <a:solidFill>
                  <a:srgbClr val="FF0000"/>
                </a:solidFill>
                <a:cs typeface="Times New Roman" panose="02020603050405020304" pitchFamily="18" charset="0"/>
              </a:rPr>
              <a:t>油气长输管道被占压的。</a:t>
            </a:r>
            <a:endParaRPr lang="en-US" altLang="zh-CN" sz="2000" b="1" kern="100" dirty="0" smtClean="0">
              <a:solidFill>
                <a:srgbClr val="FF0000"/>
              </a:solidFill>
              <a:cs typeface="Times New Roman" panose="02020603050405020304" pitchFamily="18" charset="0"/>
            </a:endParaRPr>
          </a:p>
          <a:p>
            <a:pPr>
              <a:lnSpc>
                <a:spcPct val="150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第五十一条  国家和集团公司界定的其他重大隐患。</a:t>
            </a:r>
            <a:endParaRPr lang="zh-CN" altLang="en-US" sz="2000" b="1" dirty="0"/>
          </a:p>
        </p:txBody>
      </p:sp>
      <p:sp>
        <p:nvSpPr>
          <p:cNvPr id="10" name=" 167"/>
          <p:cNvSpPr/>
          <p:nvPr/>
        </p:nvSpPr>
        <p:spPr>
          <a:xfrm>
            <a:off x="2771800" y="307909"/>
            <a:ext cx="4032250" cy="969645"/>
          </a:xfrm>
          <a:prstGeom prst="roundRect">
            <a:avLst/>
          </a:prstGeom>
          <a:solidFill>
            <a:srgbClr val="7030A0"/>
          </a:solidFill>
          <a:ln>
            <a:solidFill>
              <a:srgbClr val="DD001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   第三部分 危险化学品</a:t>
            </a:r>
            <a:endParaRPr lang="en-US" altLang="zh-CN" sz="2000" dirty="0" smtClean="0">
              <a:latin typeface="黑体" panose="02010609060101010101" pitchFamily="49" charset="-122"/>
              <a:ea typeface="黑体" panose="02010609060101010101" pitchFamily="49" charset="-122"/>
              <a:cs typeface="Heiti SC Light"/>
              <a:sym typeface="+mn-ea"/>
            </a:endParaRPr>
          </a:p>
          <a:p>
            <a:pP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生产、储存、使用、经营和运输</a:t>
            </a:r>
            <a:endParaRPr lang="zh-CN" altLang="en-US" sz="2000" dirty="0" smtClean="0">
              <a:latin typeface="黑体" panose="02010609060101010101" pitchFamily="49" charset="-122"/>
              <a:ea typeface="黑体" panose="02010609060101010101" pitchFamily="49" charset="-122"/>
              <a:cs typeface="Heiti SC Light"/>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2" name="组合 11"/>
          <p:cNvGrpSpPr/>
          <p:nvPr/>
        </p:nvGrpSpPr>
        <p:grpSpPr>
          <a:xfrm>
            <a:off x="642910" y="214291"/>
            <a:ext cx="7817522" cy="1428760"/>
            <a:chOff x="1389063" y="283305"/>
            <a:chExt cx="6950805"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5928168" cy="1588"/>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 name="矩形 4"/>
          <p:cNvSpPr/>
          <p:nvPr/>
        </p:nvSpPr>
        <p:spPr>
          <a:xfrm>
            <a:off x="395536" y="1549518"/>
            <a:ext cx="8248545" cy="4524315"/>
          </a:xfrm>
          <a:prstGeom prst="rect">
            <a:avLst/>
          </a:prstGeom>
          <a:ln w="12700">
            <a:solidFill>
              <a:srgbClr val="FF0000"/>
            </a:solidFill>
          </a:ln>
        </p:spPr>
        <p:txBody>
          <a:bodyPr wrap="square">
            <a:spAutoFit/>
          </a:bodyPr>
          <a:lstStyle/>
          <a:p>
            <a:pPr>
              <a:lnSpc>
                <a:spcPct val="150000"/>
              </a:lnSpc>
            </a:pPr>
            <a:r>
              <a:rPr lang="zh-CN" altLang="en-US" sz="1600" b="1" dirty="0"/>
              <a:t>中国石化安</a:t>
            </a:r>
            <a:r>
              <a:rPr lang="en-US" altLang="zh-CN" sz="1600" b="1" dirty="0"/>
              <a:t>〔2017〕48</a:t>
            </a:r>
            <a:r>
              <a:rPr lang="zh-CN" altLang="en-US" sz="1600" b="1" dirty="0"/>
              <a:t>号</a:t>
            </a:r>
            <a:r>
              <a:rPr lang="en-US" altLang="zh-CN" sz="1600" b="1" dirty="0"/>
              <a:t>-《</a:t>
            </a:r>
            <a:r>
              <a:rPr lang="zh-CN" altLang="en-US" sz="1600" b="1" dirty="0"/>
              <a:t>中国石化变更安全管理规定</a:t>
            </a:r>
            <a:r>
              <a:rPr lang="en-US" altLang="zh-CN" sz="1600" b="1" dirty="0"/>
              <a:t>》</a:t>
            </a:r>
            <a:endParaRPr lang="zh-CN" altLang="en-US" sz="1600" b="1" dirty="0"/>
          </a:p>
          <a:p>
            <a:pPr>
              <a:lnSpc>
                <a:spcPct val="150000"/>
              </a:lnSpc>
            </a:pPr>
            <a:r>
              <a:rPr lang="zh-CN" altLang="en-US" sz="1600" b="1" kern="100" dirty="0" smtClean="0">
                <a:cs typeface="Times New Roman" panose="02020603050405020304" pitchFamily="18" charset="0"/>
              </a:rPr>
              <a:t>中国</a:t>
            </a:r>
            <a:r>
              <a:rPr lang="zh-CN" altLang="en-US" sz="1600" b="1" kern="100" dirty="0">
                <a:cs typeface="Times New Roman" panose="02020603050405020304" pitchFamily="18" charset="0"/>
              </a:rPr>
              <a:t>石化安</a:t>
            </a:r>
            <a:r>
              <a:rPr lang="en-US" altLang="zh-CN" sz="1600" b="1" kern="100" dirty="0">
                <a:cs typeface="Times New Roman" panose="02020603050405020304" pitchFamily="18" charset="0"/>
              </a:rPr>
              <a:t>〔</a:t>
            </a:r>
            <a:r>
              <a:rPr lang="en-US" altLang="zh-CN" sz="1600" b="1" kern="100" dirty="0" smtClean="0">
                <a:cs typeface="Times New Roman" panose="02020603050405020304" pitchFamily="18" charset="0"/>
              </a:rPr>
              <a:t>2017〕603</a:t>
            </a:r>
            <a:r>
              <a:rPr lang="zh-CN" altLang="en-US" sz="1600" b="1" kern="100" dirty="0" smtClean="0">
                <a:cs typeface="Times New Roman" panose="02020603050405020304" pitchFamily="18" charset="0"/>
              </a:rPr>
              <a:t>号</a:t>
            </a:r>
            <a:r>
              <a:rPr lang="en-US" altLang="zh-CN" sz="1600" b="1" kern="100" dirty="0" smtClean="0">
                <a:cs typeface="Times New Roman" panose="02020603050405020304" pitchFamily="18" charset="0"/>
              </a:rPr>
              <a:t>-《</a:t>
            </a:r>
            <a:r>
              <a:rPr lang="zh-CN" altLang="en-US" sz="1600" b="1" kern="100" dirty="0" smtClean="0">
                <a:cs typeface="Times New Roman" panose="02020603050405020304" pitchFamily="18" charset="0"/>
              </a:rPr>
              <a:t>中国</a:t>
            </a:r>
            <a:r>
              <a:rPr lang="zh-CN" altLang="en-US" sz="1600" b="1" kern="100" dirty="0">
                <a:cs typeface="Times New Roman" panose="02020603050405020304" pitchFamily="18" charset="0"/>
              </a:rPr>
              <a:t>石化承包商安全监督管理</a:t>
            </a:r>
            <a:r>
              <a:rPr lang="zh-CN" altLang="en-US" sz="1600" b="1" kern="100" dirty="0" smtClean="0">
                <a:cs typeface="Times New Roman" panose="02020603050405020304" pitchFamily="18" charset="0"/>
              </a:rPr>
              <a:t>办法</a:t>
            </a:r>
            <a:r>
              <a:rPr lang="en-US" altLang="zh-CN" sz="1600" b="1" kern="100" dirty="0">
                <a:cs typeface="Times New Roman" panose="02020603050405020304" pitchFamily="18" charset="0"/>
              </a:rPr>
              <a:t>》</a:t>
            </a:r>
            <a:endParaRPr lang="en-US" altLang="zh-CN" sz="1600" b="1" kern="100" dirty="0" smtClean="0">
              <a:cs typeface="Times New Roman" panose="02020603050405020304" pitchFamily="18" charset="0"/>
            </a:endParaRPr>
          </a:p>
          <a:p>
            <a:pPr>
              <a:lnSpc>
                <a:spcPct val="150000"/>
              </a:lnSpc>
            </a:pPr>
            <a:r>
              <a:rPr lang="zh-CN" altLang="en-US" sz="1600" b="1" dirty="0"/>
              <a:t>中国石化安</a:t>
            </a:r>
            <a:r>
              <a:rPr lang="en-US" altLang="zh-CN" sz="1600" b="1" dirty="0"/>
              <a:t>〔2017〕565</a:t>
            </a:r>
            <a:r>
              <a:rPr lang="zh-CN" altLang="en-US" sz="1600" b="1" dirty="0"/>
              <a:t>号</a:t>
            </a:r>
            <a:r>
              <a:rPr lang="en-US" altLang="zh-CN" sz="1600" b="1" dirty="0"/>
              <a:t>-《</a:t>
            </a:r>
            <a:r>
              <a:rPr lang="zh-CN" altLang="en-US" sz="1600" b="1" dirty="0"/>
              <a:t>中国石化安全公示管理规定（试行）</a:t>
            </a:r>
            <a:r>
              <a:rPr lang="en-US" altLang="zh-CN" sz="1600" b="1" dirty="0" smtClean="0"/>
              <a:t>》</a:t>
            </a:r>
            <a:endParaRPr lang="en-US" altLang="zh-CN" sz="1600" b="1" dirty="0" smtClean="0"/>
          </a:p>
          <a:p>
            <a:pPr>
              <a:lnSpc>
                <a:spcPct val="150000"/>
              </a:lnSpc>
            </a:pPr>
            <a:r>
              <a:rPr lang="zh-CN" altLang="en-US" sz="1600" b="1" dirty="0"/>
              <a:t>中国石化安</a:t>
            </a:r>
            <a:r>
              <a:rPr lang="en-US" altLang="zh-CN" sz="1600" b="1" dirty="0"/>
              <a:t>〔2017〕644</a:t>
            </a:r>
            <a:r>
              <a:rPr lang="zh-CN" altLang="en-US" sz="1600" b="1" dirty="0"/>
              <a:t>号</a:t>
            </a:r>
            <a:r>
              <a:rPr lang="en-US" altLang="zh-CN" sz="1600" b="1" dirty="0" smtClean="0"/>
              <a:t>-《</a:t>
            </a:r>
            <a:r>
              <a:rPr lang="zh-CN" altLang="en-US" sz="1600" b="1" dirty="0" smtClean="0"/>
              <a:t>中国</a:t>
            </a:r>
            <a:r>
              <a:rPr lang="zh-CN" altLang="en-US" sz="1600" b="1" dirty="0"/>
              <a:t>石化硫化氢防护安全管理</a:t>
            </a:r>
            <a:r>
              <a:rPr lang="zh-CN" altLang="en-US" sz="1600" b="1" dirty="0" smtClean="0"/>
              <a:t>办法</a:t>
            </a:r>
            <a:r>
              <a:rPr lang="en-US" altLang="zh-CN" sz="1600" b="1" dirty="0" smtClean="0"/>
              <a:t>》</a:t>
            </a:r>
            <a:endParaRPr lang="en-US" altLang="zh-CN" sz="1600" b="1" dirty="0" smtClean="0"/>
          </a:p>
          <a:p>
            <a:pPr>
              <a:lnSpc>
                <a:spcPct val="150000"/>
              </a:lnSpc>
            </a:pPr>
            <a:r>
              <a:rPr lang="zh-CN" altLang="en-US" sz="1600" b="1" dirty="0"/>
              <a:t>中国石化安</a:t>
            </a:r>
            <a:r>
              <a:rPr lang="en-US" altLang="zh-CN" sz="1600" b="1" dirty="0"/>
              <a:t>〔2018〕174</a:t>
            </a:r>
            <a:r>
              <a:rPr lang="zh-CN" altLang="en-US" sz="1600" b="1" dirty="0"/>
              <a:t>号</a:t>
            </a:r>
            <a:r>
              <a:rPr lang="en-US" altLang="zh-CN" sz="1600" b="1" dirty="0" smtClean="0"/>
              <a:t>-《</a:t>
            </a:r>
            <a:r>
              <a:rPr lang="zh-CN" altLang="en-US" sz="1600" b="1" dirty="0" smtClean="0"/>
              <a:t>中国</a:t>
            </a:r>
            <a:r>
              <a:rPr lang="zh-CN" altLang="en-US" sz="1600" b="1" dirty="0"/>
              <a:t>石化作业安全分析（</a:t>
            </a:r>
            <a:r>
              <a:rPr lang="en-US" altLang="zh-CN" sz="1600" b="1" dirty="0"/>
              <a:t>JSA</a:t>
            </a:r>
            <a:r>
              <a:rPr lang="zh-CN" altLang="en-US" sz="1600" b="1" dirty="0"/>
              <a:t>）安全管理</a:t>
            </a:r>
            <a:r>
              <a:rPr lang="zh-CN" altLang="en-US" sz="1600" b="1" dirty="0" smtClean="0"/>
              <a:t>办法</a:t>
            </a:r>
            <a:r>
              <a:rPr lang="en-US" altLang="zh-CN" sz="1600" b="1" dirty="0" smtClean="0"/>
              <a:t>》</a:t>
            </a:r>
            <a:endParaRPr lang="en-US" altLang="zh-CN" sz="1600" b="1" dirty="0" smtClean="0"/>
          </a:p>
          <a:p>
            <a:pPr>
              <a:lnSpc>
                <a:spcPct val="150000"/>
              </a:lnSpc>
            </a:pPr>
            <a:r>
              <a:rPr lang="zh-CN" altLang="en-US" sz="1600" b="1" dirty="0"/>
              <a:t>中国石化安</a:t>
            </a:r>
            <a:r>
              <a:rPr lang="en-US" altLang="zh-CN" sz="1600" b="1" dirty="0"/>
              <a:t>〔2018〕176</a:t>
            </a:r>
            <a:r>
              <a:rPr lang="zh-CN" altLang="en-US" sz="1600" b="1" dirty="0"/>
              <a:t>号</a:t>
            </a:r>
            <a:r>
              <a:rPr lang="en-US" altLang="zh-CN" sz="1600" b="1" dirty="0" smtClean="0"/>
              <a:t>-《</a:t>
            </a:r>
            <a:r>
              <a:rPr lang="zh-CN" altLang="en-US" sz="1600" b="1" dirty="0" smtClean="0"/>
              <a:t>中国</a:t>
            </a:r>
            <a:r>
              <a:rPr lang="zh-CN" altLang="en-US" sz="1600" b="1" dirty="0"/>
              <a:t>石化生产区域及作业工地封闭化管理</a:t>
            </a:r>
            <a:r>
              <a:rPr lang="zh-CN" altLang="en-US" sz="1600" b="1" dirty="0" smtClean="0"/>
              <a:t>规定</a:t>
            </a:r>
            <a:r>
              <a:rPr lang="en-US" altLang="zh-CN" sz="1600" b="1" dirty="0" smtClean="0"/>
              <a:t>》</a:t>
            </a:r>
            <a:endParaRPr lang="en-US" altLang="zh-CN" sz="1600" b="1" dirty="0" smtClean="0"/>
          </a:p>
          <a:p>
            <a:pPr>
              <a:lnSpc>
                <a:spcPct val="150000"/>
              </a:lnSpc>
            </a:pPr>
            <a:r>
              <a:rPr lang="zh-CN" altLang="en-US" sz="1600" b="1" dirty="0"/>
              <a:t>中国石化安</a:t>
            </a:r>
            <a:r>
              <a:rPr lang="en-US" altLang="zh-CN" sz="1600" b="1" dirty="0"/>
              <a:t>〔2018〕185</a:t>
            </a:r>
            <a:r>
              <a:rPr lang="zh-CN" altLang="en-US" sz="1600" b="1" dirty="0"/>
              <a:t>号</a:t>
            </a:r>
            <a:r>
              <a:rPr lang="en-US" altLang="zh-CN" sz="1600" b="1" dirty="0" smtClean="0"/>
              <a:t>-《</a:t>
            </a:r>
            <a:r>
              <a:rPr lang="zh-CN" altLang="en-US" sz="1600" b="1" dirty="0" smtClean="0"/>
              <a:t>关于</a:t>
            </a:r>
            <a:r>
              <a:rPr lang="zh-CN" altLang="en-US" sz="1600" b="1" dirty="0"/>
              <a:t>强化基层安全体系建设的指导</a:t>
            </a:r>
            <a:r>
              <a:rPr lang="zh-CN" altLang="en-US" sz="1600" b="1" dirty="0" smtClean="0"/>
              <a:t>意见</a:t>
            </a:r>
            <a:r>
              <a:rPr lang="en-US" altLang="zh-CN" sz="1600" b="1" dirty="0" smtClean="0"/>
              <a:t>》</a:t>
            </a:r>
            <a:endParaRPr lang="en-US" altLang="zh-CN" sz="1600" b="1" dirty="0" smtClean="0"/>
          </a:p>
          <a:p>
            <a:pPr>
              <a:lnSpc>
                <a:spcPct val="150000"/>
              </a:lnSpc>
            </a:pPr>
            <a:r>
              <a:rPr lang="zh-CN" altLang="en-US" sz="1600" b="1" dirty="0"/>
              <a:t>中国石化能</a:t>
            </a:r>
            <a:r>
              <a:rPr lang="en-US" altLang="zh-CN" sz="1600" b="1" dirty="0"/>
              <a:t>〔2018〕16</a:t>
            </a:r>
            <a:r>
              <a:rPr lang="zh-CN" altLang="en-US" sz="1600" b="1" dirty="0" smtClean="0"/>
              <a:t>号</a:t>
            </a:r>
            <a:r>
              <a:rPr lang="en-US" altLang="zh-CN" sz="1600" b="1" dirty="0" smtClean="0"/>
              <a:t>-《</a:t>
            </a:r>
            <a:r>
              <a:rPr lang="zh-CN" altLang="en-US" sz="1600" b="1" dirty="0"/>
              <a:t>建立从严从实环保工作长效机制实施方案</a:t>
            </a:r>
            <a:r>
              <a:rPr lang="en-US" altLang="zh-CN" sz="1600" b="1" dirty="0" smtClean="0"/>
              <a:t>》</a:t>
            </a:r>
            <a:endParaRPr lang="en-US" altLang="zh-CN" sz="1600" b="1" dirty="0" smtClean="0"/>
          </a:p>
          <a:p>
            <a:pPr>
              <a:lnSpc>
                <a:spcPct val="150000"/>
              </a:lnSpc>
            </a:pPr>
            <a:r>
              <a:rPr lang="zh-CN" altLang="en-US" sz="1600" b="1" dirty="0"/>
              <a:t>中国石化能</a:t>
            </a:r>
            <a:r>
              <a:rPr lang="en-US" altLang="zh-CN" sz="1600" b="1" dirty="0"/>
              <a:t>〔2018〕165</a:t>
            </a:r>
            <a:r>
              <a:rPr lang="zh-CN" altLang="en-US" sz="1600" b="1" dirty="0" smtClean="0"/>
              <a:t>号</a:t>
            </a:r>
            <a:r>
              <a:rPr lang="en-US" altLang="zh-CN" sz="1600" b="1" dirty="0" smtClean="0"/>
              <a:t>-《</a:t>
            </a:r>
            <a:r>
              <a:rPr lang="zh-CN" altLang="en-US" sz="1600" b="1" dirty="0"/>
              <a:t>中国石化建设项目环境保护管理</a:t>
            </a:r>
            <a:r>
              <a:rPr lang="zh-CN" altLang="en-US" sz="1600" b="1" dirty="0" smtClean="0"/>
              <a:t>规定</a:t>
            </a:r>
            <a:r>
              <a:rPr lang="en-US" altLang="zh-CN" sz="1600" b="1" dirty="0" smtClean="0"/>
              <a:t>》</a:t>
            </a:r>
            <a:endParaRPr lang="en-US" altLang="zh-CN" sz="1600" b="1" dirty="0" smtClean="0"/>
          </a:p>
          <a:p>
            <a:pPr>
              <a:lnSpc>
                <a:spcPct val="150000"/>
              </a:lnSpc>
            </a:pPr>
            <a:r>
              <a:rPr lang="en-US" altLang="zh-CN" sz="1600" b="1" dirty="0" smtClean="0">
                <a:hlinkClick r:id="rId2" action="ppaction://hlinkfile"/>
              </a:rPr>
              <a:t>        2017</a:t>
            </a:r>
            <a:r>
              <a:rPr lang="zh-CN" altLang="en-US" sz="1600" b="1" dirty="0">
                <a:hlinkClick r:id="rId2" action="ppaction://hlinkfile"/>
              </a:rPr>
              <a:t>年</a:t>
            </a:r>
            <a:r>
              <a:rPr lang="en-US" altLang="zh-CN" sz="1600" b="1" dirty="0">
                <a:hlinkClick r:id="rId2" action="ppaction://hlinkfile"/>
              </a:rPr>
              <a:t>7</a:t>
            </a:r>
            <a:r>
              <a:rPr lang="zh-CN" altLang="en-US" sz="1600" b="1" dirty="0">
                <a:hlinkClick r:id="rId2" action="ppaction://hlinkfile"/>
              </a:rPr>
              <a:t>月至今的中石化安全环保</a:t>
            </a:r>
            <a:r>
              <a:rPr lang="zh-CN" altLang="en-US" sz="1600" b="1" dirty="0" smtClean="0">
                <a:hlinkClick r:id="rId2" action="ppaction://hlinkfile"/>
              </a:rPr>
              <a:t>规定</a:t>
            </a:r>
            <a:r>
              <a:rPr lang="en-US" altLang="zh-CN" sz="1600" b="1" dirty="0" smtClean="0">
                <a:hlinkClick r:id="rId2" action="ppaction://hlinkfile"/>
              </a:rPr>
              <a:t>37</a:t>
            </a:r>
            <a:r>
              <a:rPr lang="zh-CN" altLang="en-US" sz="1600" b="1" dirty="0" smtClean="0">
                <a:hlinkClick r:id="rId2" action="ppaction://hlinkfile"/>
              </a:rPr>
              <a:t>个</a:t>
            </a:r>
            <a:r>
              <a:rPr lang="zh-CN" altLang="en-US" sz="1600" b="1" dirty="0" smtClean="0"/>
              <a:t>，三季度各单位要组织相关人员学习并解读，提炼出和本单位工作有关的条目制订执行措施，</a:t>
            </a:r>
            <a:r>
              <a:rPr lang="en-US" altLang="zh-CN" sz="1600" b="1" dirty="0" smtClean="0"/>
              <a:t>9</a:t>
            </a:r>
            <a:r>
              <a:rPr lang="zh-CN" altLang="en-US" sz="1600" b="1" dirty="0" smtClean="0"/>
              <a:t>月</a:t>
            </a:r>
            <a:r>
              <a:rPr lang="en-US" altLang="zh-CN" sz="1600" b="1" dirty="0" smtClean="0"/>
              <a:t>30</a:t>
            </a:r>
            <a:r>
              <a:rPr lang="zh-CN" altLang="en-US" sz="1600" b="1" dirty="0" smtClean="0"/>
              <a:t>日前报安全环保处备案。四季度适时进行检查抽考。</a:t>
            </a:r>
            <a:endParaRPr lang="en-US" altLang="zh-CN" sz="1600" b="1" dirty="0" smtClean="0"/>
          </a:p>
        </p:txBody>
      </p:sp>
      <p:sp>
        <p:nvSpPr>
          <p:cNvPr id="11" name=" 167"/>
          <p:cNvSpPr/>
          <p:nvPr/>
        </p:nvSpPr>
        <p:spPr>
          <a:xfrm>
            <a:off x="2771800" y="307909"/>
            <a:ext cx="3096344" cy="969645"/>
          </a:xfrm>
          <a:prstGeom prst="roundRect">
            <a:avLst/>
          </a:prstGeom>
          <a:noFill/>
          <a:ln>
            <a:solidFill>
              <a:srgbClr val="DD001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sz="3200" dirty="0" smtClean="0">
                <a:solidFill>
                  <a:srgbClr val="FF0000"/>
                </a:solidFill>
                <a:latin typeface="黑体" panose="02010609060101010101" pitchFamily="49" charset="-122"/>
                <a:ea typeface="黑体" panose="02010609060101010101" pitchFamily="49" charset="-122"/>
                <a:cs typeface="Heiti SC Light"/>
                <a:sym typeface="+mn-ea"/>
              </a:rPr>
              <a:t> 文件学习要求</a:t>
            </a:r>
            <a:endParaRPr lang="zh-CN" altLang="en-US" sz="3200" dirty="0" smtClean="0">
              <a:solidFill>
                <a:srgbClr val="FF0000"/>
              </a:solidFill>
              <a:latin typeface="黑体" panose="02010609060101010101" pitchFamily="49" charset="-122"/>
              <a:ea typeface="黑体" panose="02010609060101010101" pitchFamily="49" charset="-122"/>
              <a:cs typeface="Heiti SC Light"/>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custDataLst>
              <p:tags r:id="rId1"/>
            </p:custDataLst>
          </p:nvPr>
        </p:nvSpPr>
        <p:spPr>
          <a:xfrm>
            <a:off x="791459" y="1540276"/>
            <a:ext cx="3963299" cy="884705"/>
          </a:xfrm>
        </p:spPr>
        <p:txBody>
          <a:bodyPr vert="horz" lIns="90000" tIns="46800" rIns="90000" bIns="0" rtlCol="0" anchor="b" anchorCtr="0">
            <a:noAutofit/>
          </a:bodyPr>
          <a:lstStyle>
            <a:lvl1pPr marL="0" marR="0" algn="ctr" defTabSz="914400" rtl="0" eaLnBrk="1" fontAlgn="auto" latinLnBrk="0" hangingPunct="1">
              <a:lnSpc>
                <a:spcPct val="100000"/>
              </a:lnSpc>
              <a:spcBef>
                <a:spcPct val="0"/>
              </a:spcBef>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766435" y="3968750"/>
            <a:ext cx="306260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custDataLst>
              <p:tags r:id="rId3"/>
            </p:custDataLst>
          </p:nvPr>
        </p:nvPicPr>
        <p:blipFill>
          <a:blip r:embed="rId4"/>
          <a:stretch>
            <a:fillRect/>
          </a:stretch>
        </p:blipFill>
        <p:spPr>
          <a:xfrm>
            <a:off x="6961346" y="4017161"/>
            <a:ext cx="891000" cy="891000"/>
          </a:xfrm>
          <a:prstGeom prst="rect">
            <a:avLst/>
          </a:prstGeom>
        </p:spPr>
      </p:pic>
      <p:sp>
        <p:nvSpPr>
          <p:cNvPr id="2" name="文本框 1"/>
          <p:cNvSpPr txBox="1"/>
          <p:nvPr>
            <p:custDataLst>
              <p:tags r:id="rId5"/>
            </p:custDataLst>
          </p:nvPr>
        </p:nvSpPr>
        <p:spPr>
          <a:xfrm>
            <a:off x="5868035" y="4231005"/>
            <a:ext cx="10255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3" name="文本框 2"/>
          <p:cNvSpPr txBox="1"/>
          <p:nvPr>
            <p:custDataLst>
              <p:tags r:id="rId8"/>
            </p:custDataLst>
          </p:nvPr>
        </p:nvSpPr>
        <p:spPr>
          <a:xfrm>
            <a:off x="1277971" y="364635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custDataLst>
              <p:tags r:id="rId9"/>
            </p:custDataLst>
          </p:nvPr>
        </p:nvSpPr>
        <p:spPr>
          <a:xfrm>
            <a:off x="1593533" y="267443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0"/>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9" name="文本框 8"/>
          <p:cNvSpPr txBox="1"/>
          <p:nvPr>
            <p:custDataLst>
              <p:tags r:id="rId11"/>
            </p:custDataLst>
          </p:nvPr>
        </p:nvSpPr>
        <p:spPr>
          <a:xfrm>
            <a:off x="7056120" y="4907915"/>
            <a:ext cx="79629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11" name="文本框 10"/>
          <p:cNvSpPr txBox="1"/>
          <p:nvPr>
            <p:custDataLst>
              <p:tags r:id="rId12"/>
            </p:custDataLst>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85152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sp>
        <p:nvSpPr>
          <p:cNvPr id="4" name="文本框 3"/>
          <p:cNvSpPr txBox="1"/>
          <p:nvPr/>
        </p:nvSpPr>
        <p:spPr>
          <a:xfrm>
            <a:off x="3286116" y="142852"/>
            <a:ext cx="2948291" cy="646331"/>
          </a:xfrm>
          <a:prstGeom prst="rect">
            <a:avLst/>
          </a:prstGeom>
          <a:noFill/>
        </p:spPr>
        <p:txBody>
          <a:bodyPr wrap="square" rtlCol="0">
            <a:spAutoFit/>
          </a:bodyPr>
          <a:lstStyle/>
          <a:p>
            <a:r>
              <a:rPr lang="zh-CN" altLang="en-US" sz="3600" b="1" dirty="0" smtClean="0">
                <a:latin typeface="黑体" panose="02010609060101010101" pitchFamily="49" charset="-122"/>
                <a:ea typeface="黑体" panose="02010609060101010101" pitchFamily="49" charset="-122"/>
              </a:rPr>
              <a:t>总体要求</a:t>
            </a:r>
            <a:endParaRPr lang="zh-CN" altLang="en-US" sz="3600" b="1" dirty="0">
              <a:latin typeface="黑体" panose="02010609060101010101" pitchFamily="49" charset="-122"/>
              <a:ea typeface="黑体" panose="02010609060101010101" pitchFamily="49" charset="-122"/>
            </a:endParaRPr>
          </a:p>
        </p:txBody>
      </p:sp>
      <p:grpSp>
        <p:nvGrpSpPr>
          <p:cNvPr id="7" name="组合 6"/>
          <p:cNvGrpSpPr/>
          <p:nvPr/>
        </p:nvGrpSpPr>
        <p:grpSpPr>
          <a:xfrm>
            <a:off x="1389063" y="71414"/>
            <a:ext cx="5513801" cy="841375"/>
            <a:chOff x="1389063" y="283305"/>
            <a:chExt cx="5513801" cy="841375"/>
          </a:xfrm>
        </p:grpSpPr>
        <p:pic>
          <p:nvPicPr>
            <p:cNvPr id="12"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6" name="直接连接符 5"/>
            <p:cNvCxnSpPr/>
            <p:nvPr/>
          </p:nvCxnSpPr>
          <p:spPr>
            <a:xfrm>
              <a:off x="2411700" y="980660"/>
              <a:ext cx="4491164" cy="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13" name="文本框 12"/>
          <p:cNvSpPr txBox="1"/>
          <p:nvPr/>
        </p:nvSpPr>
        <p:spPr>
          <a:xfrm>
            <a:off x="174416" y="853728"/>
            <a:ext cx="8786842" cy="1338828"/>
          </a:xfrm>
          <a:prstGeom prst="rect">
            <a:avLst/>
          </a:prstGeom>
          <a:no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 </a:t>
            </a:r>
            <a:r>
              <a:rPr lang="zh-CN" altLang="en-US" b="1" dirty="0" smtClean="0">
                <a:solidFill>
                  <a:schemeClr val="tx1"/>
                </a:solidFill>
                <a:latin typeface="微软雅黑" panose="020B0503020204020204" pitchFamily="34" charset="-122"/>
                <a:ea typeface="微软雅黑" panose="020B0503020204020204" pitchFamily="34" charset="-122"/>
              </a:rPr>
              <a:t>      为准确判定重大生产安全事故隐患，强化隐患排查治理，根据以下标准，结合中国石化实际生产经营活动，制定了该指南。</a:t>
            </a:r>
            <a:r>
              <a:rPr lang="zh-CN" altLang="en-US" b="1" dirty="0" smtClean="0">
                <a:solidFill>
                  <a:srgbClr val="FF0000"/>
                </a:solidFill>
                <a:latin typeface="微软雅黑" panose="020B0503020204020204" pitchFamily="34" charset="-122"/>
                <a:ea typeface="微软雅黑" panose="020B0503020204020204" pitchFamily="34" charset="-122"/>
              </a:rPr>
              <a:t>各企业要对照制定重大生产安全事故隐患判定标准</a:t>
            </a:r>
            <a:r>
              <a:rPr lang="zh-CN" altLang="en-US" b="1" dirty="0" smtClean="0">
                <a:solidFill>
                  <a:schemeClr val="tx1"/>
                </a:solidFill>
                <a:latin typeface="微软雅黑" panose="020B0503020204020204" pitchFamily="34" charset="-122"/>
                <a:ea typeface="微软雅黑" panose="020B0503020204020204" pitchFamily="34" charset="-122"/>
              </a:rPr>
              <a:t>。（中国石化安</a:t>
            </a:r>
            <a:r>
              <a:rPr lang="en-US" altLang="zh-CN" b="1" dirty="0" smtClean="0">
                <a:solidFill>
                  <a:schemeClr val="tx1"/>
                </a:solidFill>
                <a:latin typeface="微软雅黑" panose="020B0503020204020204" pitchFamily="34" charset="-122"/>
                <a:ea typeface="微软雅黑" panose="020B0503020204020204" pitchFamily="34" charset="-122"/>
              </a:rPr>
              <a:t>224</a:t>
            </a:r>
            <a:r>
              <a:rPr lang="zh-CN" altLang="en-US" b="1" dirty="0" smtClean="0">
                <a:solidFill>
                  <a:schemeClr val="tx1"/>
                </a:solidFill>
                <a:latin typeface="微软雅黑" panose="020B0503020204020204" pitchFamily="34" charset="-122"/>
                <a:ea typeface="微软雅黑" panose="020B0503020204020204" pitchFamily="34" charset="-122"/>
              </a:rPr>
              <a:t>号，</a:t>
            </a:r>
            <a:r>
              <a:rPr lang="en-US" altLang="zh-CN" b="1" dirty="0" smtClean="0">
                <a:solidFill>
                  <a:schemeClr val="tx1"/>
                </a:solidFill>
                <a:latin typeface="微软雅黑" panose="020B0503020204020204" pitchFamily="34" charset="-122"/>
                <a:ea typeface="微软雅黑" panose="020B0503020204020204" pitchFamily="34" charset="-122"/>
              </a:rPr>
              <a:t>2018</a:t>
            </a:r>
            <a:r>
              <a:rPr lang="zh-CN" altLang="en-US" b="1" dirty="0" smtClean="0">
                <a:solidFill>
                  <a:schemeClr val="tx1"/>
                </a:solidFill>
                <a:latin typeface="微软雅黑" panose="020B0503020204020204" pitchFamily="34" charset="-122"/>
                <a:ea typeface="微软雅黑" panose="020B0503020204020204" pitchFamily="34" charset="-122"/>
              </a:rPr>
              <a:t>年</a:t>
            </a:r>
            <a:r>
              <a:rPr lang="en-US" altLang="zh-CN" b="1" dirty="0" smtClean="0">
                <a:solidFill>
                  <a:schemeClr val="tx1"/>
                </a:solidFill>
                <a:latin typeface="微软雅黑" panose="020B0503020204020204" pitchFamily="34" charset="-122"/>
                <a:ea typeface="微软雅黑" panose="020B0503020204020204" pitchFamily="34" charset="-122"/>
              </a:rPr>
              <a:t>6</a:t>
            </a:r>
            <a:r>
              <a:rPr lang="zh-CN" altLang="en-US" b="1" dirty="0" smtClean="0">
                <a:solidFill>
                  <a:schemeClr val="tx1"/>
                </a:solidFill>
                <a:latin typeface="微软雅黑" panose="020B0503020204020204" pitchFamily="34" charset="-122"/>
                <a:ea typeface="微软雅黑" panose="020B0503020204020204" pitchFamily="34" charset="-122"/>
              </a:rPr>
              <a:t>月</a:t>
            </a:r>
            <a:r>
              <a:rPr lang="en-US" altLang="zh-CN" b="1" dirty="0" smtClean="0">
                <a:solidFill>
                  <a:schemeClr val="tx1"/>
                </a:solidFill>
                <a:latin typeface="微软雅黑" panose="020B0503020204020204" pitchFamily="34" charset="-122"/>
                <a:ea typeface="微软雅黑" panose="020B0503020204020204" pitchFamily="34" charset="-122"/>
              </a:rPr>
              <a:t>13</a:t>
            </a:r>
            <a:r>
              <a:rPr lang="zh-CN" altLang="en-US" b="1" dirty="0" smtClean="0">
                <a:solidFill>
                  <a:schemeClr val="tx1"/>
                </a:solidFill>
                <a:latin typeface="微软雅黑" panose="020B0503020204020204" pitchFamily="34" charset="-122"/>
                <a:ea typeface="微软雅黑" panose="020B0503020204020204" pitchFamily="34" charset="-122"/>
              </a:rPr>
              <a:t>日印发）</a:t>
            </a:r>
            <a:endParaRPr lang="zh-CN" altLang="en-US" b="1" dirty="0">
              <a:solidFill>
                <a:schemeClr val="tx1"/>
              </a:solidFill>
              <a:latin typeface="微软雅黑" panose="020B0503020204020204" pitchFamily="34" charset="-122"/>
              <a:ea typeface="微软雅黑" panose="020B0503020204020204" pitchFamily="34" charset="-122"/>
            </a:endParaRPr>
          </a:p>
        </p:txBody>
      </p:sp>
      <p:graphicFrame>
        <p:nvGraphicFramePr>
          <p:cNvPr id="10" name="图示 9"/>
          <p:cNvGraphicFramePr/>
          <p:nvPr/>
        </p:nvGraphicFramePr>
        <p:xfrm>
          <a:off x="428596" y="2348881"/>
          <a:ext cx="831834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188085" y="3770630"/>
            <a:ext cx="4032250" cy="1372870"/>
            <a:chOff x="1871" y="2383"/>
            <a:chExt cx="6350" cy="2162"/>
          </a:xfrm>
          <a:effectLst>
            <a:outerShdw blurRad="50800" dist="38100" algn="l" rotWithShape="0">
              <a:prstClr val="black">
                <a:alpha val="40000"/>
              </a:prstClr>
            </a:outerShdw>
          </a:effectLst>
        </p:grpSpPr>
        <p:sp>
          <p:nvSpPr>
            <p:cNvPr id="15" name=" 167"/>
            <p:cNvSpPr/>
            <p:nvPr/>
          </p:nvSpPr>
          <p:spPr>
            <a:xfrm>
              <a:off x="1871" y="3018"/>
              <a:ext cx="6350" cy="1527"/>
            </a:xfrm>
            <a:prstGeom prst="roundRect">
              <a:avLst/>
            </a:prstGeom>
            <a:solidFill>
              <a:srgbClr val="7030A0"/>
            </a:solidFill>
            <a:ln>
              <a:solidFill>
                <a:srgbClr val="DD001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   第三部分 危险化学品</a:t>
              </a:r>
              <a:endParaRPr lang="en-US" altLang="zh-CN" sz="2000" dirty="0" smtClean="0">
                <a:latin typeface="黑体" panose="02010609060101010101" pitchFamily="49" charset="-122"/>
                <a:ea typeface="黑体" panose="02010609060101010101" pitchFamily="49" charset="-122"/>
                <a:cs typeface="Heiti SC Light"/>
                <a:sym typeface="+mn-ea"/>
              </a:endParaRPr>
            </a:p>
            <a:p>
              <a:pP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生产、储存、使用、经营和运输</a:t>
              </a:r>
              <a:endParaRPr lang="zh-CN" altLang="en-US" sz="2000" dirty="0" smtClean="0">
                <a:latin typeface="黑体" panose="02010609060101010101" pitchFamily="49" charset="-122"/>
                <a:ea typeface="黑体" panose="02010609060101010101" pitchFamily="49" charset="-122"/>
                <a:cs typeface="Heiti SC Light"/>
                <a:sym typeface="+mn-ea"/>
              </a:endParaRPr>
            </a:p>
          </p:txBody>
        </p:sp>
        <p:sp>
          <p:nvSpPr>
            <p:cNvPr id="16" name="椭圆 15"/>
            <p:cNvSpPr/>
            <p:nvPr/>
          </p:nvSpPr>
          <p:spPr>
            <a:xfrm>
              <a:off x="1978" y="3116"/>
              <a:ext cx="283" cy="2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sp>
          <p:nvSpPr>
            <p:cNvPr id="17" name="椭圆 16"/>
            <p:cNvSpPr/>
            <p:nvPr/>
          </p:nvSpPr>
          <p:spPr>
            <a:xfrm>
              <a:off x="7776" y="3116"/>
              <a:ext cx="283" cy="2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cxnSp>
          <p:nvCxnSpPr>
            <p:cNvPr id="18" name="直接连接符 17"/>
            <p:cNvCxnSpPr/>
            <p:nvPr/>
          </p:nvCxnSpPr>
          <p:spPr>
            <a:xfrm>
              <a:off x="2120" y="2383"/>
              <a:ext cx="0" cy="879"/>
            </a:xfrm>
            <a:prstGeom prst="line">
              <a:avLst/>
            </a:prstGeom>
            <a:ln w="28575">
              <a:solidFill>
                <a:srgbClr val="DD001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918" y="2383"/>
              <a:ext cx="0" cy="879"/>
            </a:xfrm>
            <a:prstGeom prst="line">
              <a:avLst/>
            </a:prstGeom>
            <a:ln w="28575">
              <a:solidFill>
                <a:srgbClr val="DD0011"/>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1188085" y="2647315"/>
            <a:ext cx="4032250" cy="1123315"/>
            <a:chOff x="1871" y="2383"/>
            <a:chExt cx="6350" cy="1769"/>
          </a:xfrm>
          <a:effectLst>
            <a:outerShdw blurRad="50800" dist="38100" algn="l" rotWithShape="0">
              <a:prstClr val="black">
                <a:alpha val="40000"/>
              </a:prstClr>
            </a:outerShdw>
          </a:effectLst>
        </p:grpSpPr>
        <p:sp>
          <p:nvSpPr>
            <p:cNvPr id="9" name=" 167"/>
            <p:cNvSpPr/>
            <p:nvPr/>
          </p:nvSpPr>
          <p:spPr>
            <a:xfrm>
              <a:off x="1871" y="3018"/>
              <a:ext cx="6350" cy="1134"/>
            </a:xfrm>
            <a:prstGeom prst="roundRect">
              <a:avLst/>
            </a:prstGeom>
            <a:solidFill>
              <a:srgbClr val="0066FF"/>
            </a:solidFill>
            <a:ln>
              <a:solidFill>
                <a:srgbClr val="DD001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000" dirty="0" smtClean="0">
                  <a:latin typeface="黑体" panose="02010609060101010101" pitchFamily="49" charset="-122"/>
                  <a:ea typeface="黑体" panose="02010609060101010101" pitchFamily="49" charset="-122"/>
                  <a:cs typeface="Heiti SC Light"/>
                  <a:sym typeface="+mn-ea"/>
                </a:rPr>
                <a:t> 第二部分 石油和天然气开采</a:t>
              </a:r>
              <a:endParaRPr lang="zh-CN" altLang="en-US" sz="2000" dirty="0" smtClean="0">
                <a:latin typeface="黑体" panose="02010609060101010101" pitchFamily="49" charset="-122"/>
                <a:ea typeface="黑体" panose="02010609060101010101" pitchFamily="49" charset="-122"/>
                <a:cs typeface="Heiti SC Light"/>
                <a:sym typeface="+mn-ea"/>
              </a:endParaRPr>
            </a:p>
          </p:txBody>
        </p:sp>
        <p:sp>
          <p:nvSpPr>
            <p:cNvPr id="10" name="椭圆 9"/>
            <p:cNvSpPr/>
            <p:nvPr/>
          </p:nvSpPr>
          <p:spPr>
            <a:xfrm>
              <a:off x="1978" y="3116"/>
              <a:ext cx="283" cy="2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a:off x="7776" y="3116"/>
              <a:ext cx="283" cy="2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cxnSp>
          <p:nvCxnSpPr>
            <p:cNvPr id="12" name="直接连接符 11"/>
            <p:cNvCxnSpPr/>
            <p:nvPr/>
          </p:nvCxnSpPr>
          <p:spPr>
            <a:xfrm>
              <a:off x="2120" y="2383"/>
              <a:ext cx="0" cy="879"/>
            </a:xfrm>
            <a:prstGeom prst="line">
              <a:avLst/>
            </a:prstGeom>
            <a:ln w="28575">
              <a:solidFill>
                <a:srgbClr val="DD001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918" y="2383"/>
              <a:ext cx="0" cy="879"/>
            </a:xfrm>
            <a:prstGeom prst="line">
              <a:avLst/>
            </a:prstGeom>
            <a:ln w="28575">
              <a:solidFill>
                <a:srgbClr val="DD0011"/>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188085" y="1513205"/>
            <a:ext cx="4032250" cy="1123315"/>
            <a:chOff x="1871" y="2383"/>
            <a:chExt cx="6350" cy="1769"/>
          </a:xfrm>
          <a:solidFill>
            <a:srgbClr val="00B050"/>
          </a:solidFill>
          <a:effectLst>
            <a:outerShdw blurRad="50800" dist="38100" algn="l" rotWithShape="0">
              <a:prstClr val="black">
                <a:alpha val="40000"/>
              </a:prstClr>
            </a:outerShdw>
          </a:effectLst>
        </p:grpSpPr>
        <p:sp>
          <p:nvSpPr>
            <p:cNvPr id="167" name=" 167"/>
            <p:cNvSpPr/>
            <p:nvPr/>
          </p:nvSpPr>
          <p:spPr>
            <a:xfrm>
              <a:off x="1871" y="3018"/>
              <a:ext cx="6350" cy="1134"/>
            </a:xfrm>
            <a:prstGeom prst="roundRect">
              <a:avLst/>
            </a:prstGeom>
            <a:grpFill/>
            <a:ln>
              <a:solidFill>
                <a:srgbClr val="DD0011"/>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0"/>
                </a:spcBef>
                <a:spcAft>
                  <a:spcPts val="0"/>
                </a:spcAft>
                <a:defRPr/>
              </a:pPr>
              <a:r>
                <a:rPr lang="zh-CN" altLang="en-US" sz="2000" dirty="0" smtClean="0">
                  <a:solidFill>
                    <a:schemeClr val="bg1"/>
                  </a:solidFill>
                  <a:latin typeface="黑体" panose="02010609060101010101" pitchFamily="49" charset="-122"/>
                  <a:ea typeface="黑体" panose="02010609060101010101" pitchFamily="49" charset="-122"/>
                  <a:cs typeface="Heiti SC Light"/>
                  <a:sym typeface="+mn-ea"/>
                </a:rPr>
                <a:t>   第一部分 通用内容</a:t>
              </a:r>
              <a:endParaRPr lang="zh-CN" altLang="en-US" sz="2000" dirty="0">
                <a:solidFill>
                  <a:schemeClr val="bg1"/>
                </a:solidFill>
                <a:latin typeface="黑体" panose="02010609060101010101" pitchFamily="49" charset="-122"/>
                <a:ea typeface="黑体" panose="02010609060101010101" pitchFamily="49" charset="-122"/>
                <a:cs typeface="Heiti SC Light"/>
                <a:sym typeface="+mn-ea"/>
              </a:endParaRPr>
            </a:p>
          </p:txBody>
        </p:sp>
        <p:sp>
          <p:nvSpPr>
            <p:cNvPr id="5" name="椭圆 4"/>
            <p:cNvSpPr/>
            <p:nvPr/>
          </p:nvSpPr>
          <p:spPr>
            <a:xfrm>
              <a:off x="1978" y="3116"/>
              <a:ext cx="283" cy="28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sp>
          <p:nvSpPr>
            <p:cNvPr id="6" name="椭圆 5"/>
            <p:cNvSpPr/>
            <p:nvPr/>
          </p:nvSpPr>
          <p:spPr>
            <a:xfrm>
              <a:off x="7776" y="3116"/>
              <a:ext cx="283" cy="28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a:p>
          </p:txBody>
        </p:sp>
        <p:cxnSp>
          <p:nvCxnSpPr>
            <p:cNvPr id="2" name="直接连接符 1"/>
            <p:cNvCxnSpPr/>
            <p:nvPr/>
          </p:nvCxnSpPr>
          <p:spPr>
            <a:xfrm>
              <a:off x="2120" y="2383"/>
              <a:ext cx="0" cy="879"/>
            </a:xfrm>
            <a:prstGeom prst="line">
              <a:avLst/>
            </a:prstGeom>
            <a:grpFill/>
            <a:ln w="28575">
              <a:solidFill>
                <a:srgbClr val="DD001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7918" y="2383"/>
              <a:ext cx="0" cy="879"/>
            </a:xfrm>
            <a:prstGeom prst="line">
              <a:avLst/>
            </a:prstGeom>
            <a:grpFill/>
            <a:ln w="28575">
              <a:solidFill>
                <a:srgbClr val="DD0011"/>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nvSpPr>
        <p:spPr>
          <a:xfrm>
            <a:off x="6876320" y="1772770"/>
            <a:ext cx="2160300" cy="954107"/>
          </a:xfrm>
          <a:prstGeom prst="rect">
            <a:avLst/>
          </a:prstGeom>
          <a:noFill/>
        </p:spPr>
        <p:txBody>
          <a:bodyPr wrap="square" rtlCol="0">
            <a:spAutoFit/>
          </a:bodyPr>
          <a:lstStyle/>
          <a:p>
            <a:r>
              <a:rPr lang="en-US" altLang="zh-CN" sz="2800" b="1" dirty="0" smtClean="0">
                <a:solidFill>
                  <a:schemeClr val="bg1"/>
                </a:solidFill>
              </a:rPr>
              <a:t>Contents</a:t>
            </a:r>
            <a:endParaRPr lang="en-US" altLang="zh-CN" sz="2800" b="1" dirty="0" smtClean="0">
              <a:solidFill>
                <a:schemeClr val="bg1"/>
              </a:solidFill>
            </a:endParaRPr>
          </a:p>
          <a:p>
            <a:r>
              <a:rPr lang="zh-CN" altLang="en-US" sz="2800" b="1" dirty="0">
                <a:solidFill>
                  <a:schemeClr val="bg1"/>
                </a:solidFill>
              </a:rPr>
              <a:t>目录</a:t>
            </a:r>
            <a:endParaRPr lang="zh-CN" altLang="en-US" sz="2800" b="1"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12" name="组合 11"/>
          <p:cNvGrpSpPr/>
          <p:nvPr/>
        </p:nvGrpSpPr>
        <p:grpSpPr>
          <a:xfrm>
            <a:off x="1389063" y="283305"/>
            <a:ext cx="5513801" cy="841375"/>
            <a:chOff x="1389063" y="283305"/>
            <a:chExt cx="5513801"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4491164" cy="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17" name="文本框 16"/>
          <p:cNvSpPr txBox="1"/>
          <p:nvPr/>
        </p:nvSpPr>
        <p:spPr>
          <a:xfrm>
            <a:off x="2645392" y="283305"/>
            <a:ext cx="4014840" cy="646331"/>
          </a:xfrm>
          <a:prstGeom prst="rect">
            <a:avLst/>
          </a:prstGeom>
          <a:solidFill>
            <a:srgbClr val="00B050"/>
          </a:solidFill>
          <a:ln>
            <a:solidFill>
              <a:srgbClr val="FF0000"/>
            </a:solidFill>
          </a:ln>
        </p:spPr>
        <p:txBody>
          <a:bodyPr wrap="square" rtlCol="0">
            <a:spAutoFit/>
          </a:bodyPr>
          <a:lstStyle/>
          <a:p>
            <a:r>
              <a:rPr lang="zh-CN" altLang="en-US" sz="3600" b="1" dirty="0" smtClean="0">
                <a:solidFill>
                  <a:srgbClr val="FFFFFF"/>
                </a:solidFill>
              </a:rPr>
              <a:t>第一部分 通用内容</a:t>
            </a:r>
            <a:endParaRPr lang="zh-CN" altLang="en-US" sz="3600" b="1" dirty="0">
              <a:solidFill>
                <a:srgbClr val="FFFFFF"/>
              </a:solidFill>
            </a:endParaRPr>
          </a:p>
        </p:txBody>
      </p:sp>
      <p:sp>
        <p:nvSpPr>
          <p:cNvPr id="5" name="矩形 4"/>
          <p:cNvSpPr/>
          <p:nvPr/>
        </p:nvSpPr>
        <p:spPr>
          <a:xfrm>
            <a:off x="285720" y="1195077"/>
            <a:ext cx="8565838" cy="4247317"/>
          </a:xfrm>
          <a:prstGeom prst="rect">
            <a:avLst/>
          </a:prstGeom>
          <a:ln w="12700">
            <a:solidFill>
              <a:srgbClr val="FF0000"/>
            </a:solidFill>
          </a:ln>
        </p:spPr>
        <p:txBody>
          <a:bodyPr wrap="square">
            <a:spAutoFit/>
          </a:bodyPr>
          <a:lstStyle/>
          <a:p>
            <a:pPr>
              <a:lnSpc>
                <a:spcPct val="150000"/>
              </a:lnSpc>
            </a:pPr>
            <a:r>
              <a:rPr lang="zh-CN" altLang="en-US" sz="2000" b="1" kern="100" dirty="0" smtClean="0">
                <a:cs typeface="Times New Roman" panose="02020603050405020304" pitchFamily="18" charset="0"/>
              </a:rPr>
              <a:t>         依据有关法律法规、部门规章、国家标准、行业标准和中国石化相关管理规定，以下情形应当判定为重大生产安全事故隐患（共</a:t>
            </a:r>
            <a:r>
              <a:rPr lang="en-US" altLang="zh-CN" sz="2000" b="1" kern="100" dirty="0" smtClean="0">
                <a:cs typeface="Times New Roman" panose="02020603050405020304" pitchFamily="18" charset="0"/>
              </a:rPr>
              <a:t>51</a:t>
            </a:r>
            <a:r>
              <a:rPr lang="zh-CN" altLang="en-US" sz="2000" b="1" kern="100" dirty="0" smtClean="0">
                <a:cs typeface="Times New Roman" panose="02020603050405020304" pitchFamily="18" charset="0"/>
              </a:rPr>
              <a:t>条）</a:t>
            </a:r>
            <a:r>
              <a:rPr lang="en-US" altLang="zh-CN"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ct val="150000"/>
              </a:lnSpc>
            </a:pPr>
            <a:r>
              <a:rPr lang="zh-CN" altLang="en-US" sz="2000" b="1" kern="100" dirty="0" smtClean="0">
                <a:cs typeface="Times New Roman" panose="02020603050405020304" pitchFamily="18" charset="0"/>
              </a:rPr>
              <a:t>        第一条  </a:t>
            </a:r>
            <a:r>
              <a:rPr lang="zh-CN" altLang="en-US" sz="2000" b="1" kern="100" dirty="0" smtClean="0">
                <a:solidFill>
                  <a:srgbClr val="FF0000"/>
                </a:solidFill>
                <a:cs typeface="Times New Roman" panose="02020603050405020304" pitchFamily="18" charset="0"/>
              </a:rPr>
              <a:t>单位主要负责人和安全生产管理人员未依法经考核合格或未正确履行安全职责的。</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安全管理人员资格证、安全人员任命书</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ct val="150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第二条  </a:t>
            </a:r>
            <a:r>
              <a:rPr lang="zh-CN" altLang="en-US" sz="2000" b="1" kern="100" dirty="0" smtClean="0">
                <a:solidFill>
                  <a:srgbClr val="FF0000"/>
                </a:solidFill>
                <a:cs typeface="Times New Roman" panose="02020603050405020304" pitchFamily="18" charset="0"/>
              </a:rPr>
              <a:t>未依法取得安全生产许可证。</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主要负责人变更的</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ct val="150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第三条  </a:t>
            </a:r>
            <a:r>
              <a:rPr lang="zh-CN" altLang="en-US" sz="2000" b="1" kern="100" dirty="0" smtClean="0">
                <a:solidFill>
                  <a:srgbClr val="FF0000"/>
                </a:solidFill>
                <a:cs typeface="Times New Roman" panose="02020603050405020304" pitchFamily="18" charset="0"/>
              </a:rPr>
              <a:t>未建立人员与岗位相匹配的全员安全生产责任制或者职责不清的</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职责界面</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ct val="150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第四条  </a:t>
            </a:r>
            <a:r>
              <a:rPr lang="zh-CN" altLang="en-US" sz="2000" b="1" kern="100" dirty="0" smtClean="0">
                <a:solidFill>
                  <a:srgbClr val="FF0000"/>
                </a:solidFill>
                <a:cs typeface="Times New Roman" panose="02020603050405020304" pitchFamily="18" charset="0"/>
              </a:rPr>
              <a:t>未制定实施生产安全事故隐患排查治理制度或者排查不全面、治理不彻底的</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建立台账、分级管控、“五定”</a:t>
            </a:r>
            <a:r>
              <a:rPr lang="zh-CN" altLang="en-US" sz="2000" b="1" kern="100" dirty="0" smtClean="0">
                <a:cs typeface="Times New Roman" panose="02020603050405020304" pitchFamily="18" charset="0"/>
              </a:rPr>
              <a:t>）</a:t>
            </a:r>
            <a:endParaRPr lang="zh-CN" altLang="en-US"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2" name="组合 11"/>
          <p:cNvGrpSpPr/>
          <p:nvPr/>
        </p:nvGrpSpPr>
        <p:grpSpPr>
          <a:xfrm>
            <a:off x="1389063" y="283305"/>
            <a:ext cx="5513801" cy="841375"/>
            <a:chOff x="1389063" y="283305"/>
            <a:chExt cx="5513801"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4491164" cy="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 name="矩形 4"/>
          <p:cNvSpPr/>
          <p:nvPr/>
        </p:nvSpPr>
        <p:spPr>
          <a:xfrm>
            <a:off x="466859" y="1214422"/>
            <a:ext cx="8248545" cy="4324261"/>
          </a:xfrm>
          <a:prstGeom prst="rect">
            <a:avLst/>
          </a:prstGeom>
          <a:ln w="12700">
            <a:solidFill>
              <a:srgbClr val="FF0000"/>
            </a:solidFill>
          </a:ln>
        </p:spPr>
        <p:txBody>
          <a:bodyPr wrap="square">
            <a:spAutoFit/>
          </a:bodyPr>
          <a:lstStyle/>
          <a:p>
            <a:pPr>
              <a:lnSpc>
                <a:spcPts val="3000"/>
              </a:lnSpc>
            </a:pPr>
            <a:r>
              <a:rPr lang="zh-CN" altLang="en-US" sz="2000" b="1" dirty="0" smtClean="0"/>
              <a:t>         第五条  </a:t>
            </a:r>
            <a:r>
              <a:rPr lang="zh-CN" altLang="en-US" sz="2000" b="1" dirty="0" smtClean="0">
                <a:solidFill>
                  <a:srgbClr val="FF0000"/>
                </a:solidFill>
              </a:rPr>
              <a:t>未制定操作规程和工艺控制指标或者操作规程指导性不强、与实际不符的。</a:t>
            </a:r>
            <a:r>
              <a:rPr lang="zh-CN" altLang="en-US" sz="2000" b="1" dirty="0" smtClean="0"/>
              <a:t>（</a:t>
            </a:r>
            <a:r>
              <a:rPr lang="zh-CN" altLang="en-US" sz="2000" b="1" dirty="0" smtClean="0">
                <a:solidFill>
                  <a:srgbClr val="0000FF"/>
                </a:solidFill>
              </a:rPr>
              <a:t>如：电加热系统操作规程；模板化单拉</a:t>
            </a:r>
            <a:r>
              <a:rPr lang="zh-CN" altLang="en-US" sz="2000" b="1" dirty="0" smtClean="0"/>
              <a:t>）</a:t>
            </a:r>
            <a:endParaRPr lang="en-US" altLang="zh-CN" sz="2000" b="1" dirty="0" smtClean="0"/>
          </a:p>
          <a:p>
            <a:pPr>
              <a:lnSpc>
                <a:spcPts val="3000"/>
              </a:lnSpc>
            </a:pPr>
            <a:r>
              <a:rPr lang="zh-CN" altLang="en-US" sz="2000" b="1" kern="100" dirty="0" smtClean="0">
                <a:cs typeface="Times New Roman" panose="02020603050405020304" pitchFamily="18" charset="0"/>
              </a:rPr>
              <a:t>         第六条  </a:t>
            </a:r>
            <a:r>
              <a:rPr lang="zh-CN" altLang="en-US" sz="2000" b="1" kern="100" dirty="0" smtClean="0">
                <a:solidFill>
                  <a:srgbClr val="FF0000"/>
                </a:solidFill>
                <a:cs typeface="Times New Roman" panose="02020603050405020304" pitchFamily="18" charset="0"/>
              </a:rPr>
              <a:t>特种作业人员未持证上岗或者作业人员实际技能不能满足岗位要求。</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诊断式实操培训</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第七条  </a:t>
            </a:r>
            <a:r>
              <a:rPr lang="zh-CN" altLang="en-US" sz="2000" b="1" kern="100" dirty="0" smtClean="0">
                <a:solidFill>
                  <a:srgbClr val="FF0000"/>
                </a:solidFill>
                <a:cs typeface="Times New Roman" panose="02020603050405020304" pitchFamily="18" charset="0"/>
              </a:rPr>
              <a:t>安全评价报告或安全设施竣工验收中明确整改的问题未整改</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第八条  </a:t>
            </a:r>
            <a:r>
              <a:rPr lang="zh-CN" altLang="en-US" sz="2000" b="1" kern="100" dirty="0" smtClean="0">
                <a:solidFill>
                  <a:srgbClr val="FF0000"/>
                </a:solidFill>
                <a:cs typeface="Times New Roman" panose="02020603050405020304" pitchFamily="18" charset="0"/>
              </a:rPr>
              <a:t>未按照国家标准制定用火、进入受限空间等特殊作业管理制度，或者制度未有效执行。</a:t>
            </a:r>
            <a:r>
              <a:rPr lang="zh-CN" altLang="en-US" sz="2000" b="1" kern="100" dirty="0" smtClean="0">
                <a:cs typeface="Times New Roman" panose="02020603050405020304" pitchFamily="18" charset="0"/>
              </a:rPr>
              <a:t>（</a:t>
            </a:r>
            <a:r>
              <a:rPr lang="en-US" altLang="zh-CN" sz="2000" b="1" kern="100" dirty="0" smtClean="0">
                <a:solidFill>
                  <a:srgbClr val="0000FF"/>
                </a:solidFill>
                <a:cs typeface="Times New Roman" panose="02020603050405020304" pitchFamily="18" charset="0"/>
              </a:rPr>
              <a:t>7</a:t>
            </a:r>
            <a:r>
              <a:rPr lang="zh-CN" altLang="en-US" sz="2000" b="1" kern="100" dirty="0" smtClean="0">
                <a:solidFill>
                  <a:srgbClr val="0000FF"/>
                </a:solidFill>
                <a:cs typeface="Times New Roman" panose="02020603050405020304" pitchFamily="18" charset="0"/>
              </a:rPr>
              <a:t>项直接作业许可制度</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第九条  </a:t>
            </a:r>
            <a:r>
              <a:rPr lang="zh-CN" altLang="en-US" sz="2000" b="1" kern="100" dirty="0" smtClean="0">
                <a:solidFill>
                  <a:srgbClr val="FF0000"/>
                </a:solidFill>
                <a:cs typeface="Times New Roman" panose="02020603050405020304" pitchFamily="18" charset="0"/>
              </a:rPr>
              <a:t>安全设施</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附件</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未投用或未定期校验、检测和维护的</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第十条  </a:t>
            </a:r>
            <a:r>
              <a:rPr lang="zh-CN" altLang="en-US" sz="2000" b="1" kern="100" dirty="0" smtClean="0">
                <a:solidFill>
                  <a:srgbClr val="FF0000"/>
                </a:solidFill>
                <a:cs typeface="Times New Roman" panose="02020603050405020304" pitchFamily="18" charset="0"/>
              </a:rPr>
              <a:t>特种设备未按期检验，或者使用检验结论为不符合要求的压力容器。大型机组、重要设施、电力、仪表系统未按期维护的。</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油井分气包、小型分离器</a:t>
            </a:r>
            <a:r>
              <a:rPr lang="zh-CN" altLang="en-US" sz="2000" b="1" kern="100" dirty="0" smtClean="0">
                <a:cs typeface="Times New Roman" panose="02020603050405020304" pitchFamily="18" charset="0"/>
              </a:rPr>
              <a:t>）</a:t>
            </a:r>
            <a:endParaRPr lang="zh-CN" altLang="en-US" sz="2000" b="1" kern="100" dirty="0" smtClean="0">
              <a:cs typeface="Times New Roman" panose="02020603050405020304" pitchFamily="18" charset="0"/>
            </a:endParaRPr>
          </a:p>
        </p:txBody>
      </p:sp>
      <p:sp>
        <p:nvSpPr>
          <p:cNvPr id="10" name="文本框 9"/>
          <p:cNvSpPr txBox="1"/>
          <p:nvPr/>
        </p:nvSpPr>
        <p:spPr>
          <a:xfrm>
            <a:off x="2627784" y="188640"/>
            <a:ext cx="4014840" cy="646331"/>
          </a:xfrm>
          <a:prstGeom prst="rect">
            <a:avLst/>
          </a:prstGeom>
          <a:solidFill>
            <a:srgbClr val="00B050"/>
          </a:solidFill>
          <a:ln>
            <a:solidFill>
              <a:srgbClr val="FF0000"/>
            </a:solidFill>
          </a:ln>
        </p:spPr>
        <p:txBody>
          <a:bodyPr wrap="square" rtlCol="0">
            <a:spAutoFit/>
          </a:bodyPr>
          <a:lstStyle/>
          <a:p>
            <a:r>
              <a:rPr lang="zh-CN" altLang="en-US" sz="3600" b="1" dirty="0" smtClean="0">
                <a:solidFill>
                  <a:srgbClr val="FFFFFF"/>
                </a:solidFill>
              </a:rPr>
              <a:t>第一部分 通用内容</a:t>
            </a:r>
            <a:endParaRPr lang="zh-CN" altLang="en-US" sz="3600" b="1" dirty="0">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2" name="组合 11"/>
          <p:cNvGrpSpPr/>
          <p:nvPr/>
        </p:nvGrpSpPr>
        <p:grpSpPr>
          <a:xfrm>
            <a:off x="1389063" y="283305"/>
            <a:ext cx="5513801" cy="841375"/>
            <a:chOff x="1389063" y="283305"/>
            <a:chExt cx="5513801"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4491164" cy="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 name="矩形 4"/>
          <p:cNvSpPr/>
          <p:nvPr/>
        </p:nvSpPr>
        <p:spPr>
          <a:xfrm>
            <a:off x="292442" y="1390755"/>
            <a:ext cx="8565838" cy="4681859"/>
          </a:xfrm>
          <a:prstGeom prst="rect">
            <a:avLst/>
          </a:prstGeom>
          <a:ln w="12700">
            <a:solidFill>
              <a:srgbClr val="FF0000"/>
            </a:solidFill>
          </a:ln>
        </p:spPr>
        <p:txBody>
          <a:bodyPr wrap="square">
            <a:spAutoFit/>
          </a:bodyPr>
          <a:lstStyle/>
          <a:p>
            <a:pPr>
              <a:lnSpc>
                <a:spcPts val="3000"/>
              </a:lnSpc>
            </a:pPr>
            <a:r>
              <a:rPr lang="zh-CN" altLang="en-US" sz="2200" b="1" kern="100" dirty="0" smtClean="0">
                <a:cs typeface="Times New Roman" panose="02020603050405020304" pitchFamily="18" charset="0"/>
              </a:rPr>
              <a:t>          第十一条  </a:t>
            </a:r>
            <a:r>
              <a:rPr lang="zh-CN" altLang="en-US" sz="2200" b="1" kern="100" dirty="0" smtClean="0">
                <a:solidFill>
                  <a:srgbClr val="FF0000"/>
                </a:solidFill>
                <a:cs typeface="Times New Roman" panose="02020603050405020304" pitchFamily="18" charset="0"/>
              </a:rPr>
              <a:t>使用淘汰落后安全技术工艺、设备目录中的工艺、设备。</a:t>
            </a:r>
            <a:endParaRPr lang="en-US" altLang="zh-CN" sz="2200" b="1" kern="100" dirty="0" smtClean="0">
              <a:solidFill>
                <a:srgbClr val="FF0000"/>
              </a:solidFill>
              <a:cs typeface="Times New Roman" panose="02020603050405020304" pitchFamily="18" charset="0"/>
            </a:endParaRPr>
          </a:p>
          <a:p>
            <a:pPr>
              <a:lnSpc>
                <a:spcPts val="3000"/>
              </a:lnSpc>
            </a:pPr>
            <a:r>
              <a:rPr lang="zh-CN" altLang="en-US" sz="2200" b="1" dirty="0" smtClean="0"/>
              <a:t>          第十二条  </a:t>
            </a:r>
            <a:r>
              <a:rPr lang="zh-CN" altLang="en-US" sz="2200" b="1" dirty="0" smtClean="0">
                <a:solidFill>
                  <a:srgbClr val="FF0000"/>
                </a:solidFill>
              </a:rPr>
              <a:t>涉及可燃和有毒有害气体泄漏的场所未按国家标准设置检测报警装置。爆炸危险场所未按国家标准安装使用防爆电气设备</a:t>
            </a:r>
            <a:r>
              <a:rPr lang="zh-CN" altLang="en-US" sz="2200" b="1" dirty="0" smtClean="0"/>
              <a:t>。（</a:t>
            </a:r>
            <a:r>
              <a:rPr lang="zh-CN" altLang="en-US" sz="2200" b="1" dirty="0" smtClean="0">
                <a:solidFill>
                  <a:srgbClr val="0000FF"/>
                </a:solidFill>
              </a:rPr>
              <a:t>高含硫化氢区域、易燃易爆场所</a:t>
            </a:r>
            <a:r>
              <a:rPr lang="zh-CN" altLang="en-US" sz="2200" b="1" dirty="0" smtClean="0"/>
              <a:t>）</a:t>
            </a:r>
            <a:endParaRPr lang="en-US" altLang="zh-CN" sz="2200" b="1" dirty="0" smtClean="0"/>
          </a:p>
          <a:p>
            <a:pPr>
              <a:lnSpc>
                <a:spcPts val="3000"/>
              </a:lnSpc>
            </a:pPr>
            <a:r>
              <a:rPr lang="en-US" altLang="zh-CN" sz="2200" b="1" kern="100" dirty="0" smtClean="0">
                <a:cs typeface="Times New Roman" panose="02020603050405020304" pitchFamily="18" charset="0"/>
              </a:rPr>
              <a:t>          </a:t>
            </a:r>
            <a:r>
              <a:rPr lang="zh-CN" altLang="en-US" sz="2200" b="1" kern="100" dirty="0" smtClean="0">
                <a:cs typeface="Times New Roman" panose="02020603050405020304" pitchFamily="18" charset="0"/>
              </a:rPr>
              <a:t>第十三条  </a:t>
            </a:r>
            <a:r>
              <a:rPr lang="zh-CN" altLang="en-US" sz="2200" b="1" kern="100" dirty="0" smtClean="0">
                <a:solidFill>
                  <a:srgbClr val="FF0000"/>
                </a:solidFill>
                <a:cs typeface="Times New Roman" panose="02020603050405020304" pitchFamily="18" charset="0"/>
              </a:rPr>
              <a:t>罐区切水点未设可燃有毒气体报警仪，切水期间现场未全程监护的。</a:t>
            </a:r>
            <a:endParaRPr lang="en-US" altLang="zh-CN" sz="2200" b="1" kern="100" dirty="0" smtClean="0">
              <a:solidFill>
                <a:srgbClr val="FF0000"/>
              </a:solidFill>
              <a:cs typeface="Times New Roman" panose="02020603050405020304" pitchFamily="18" charset="0"/>
            </a:endParaRPr>
          </a:p>
          <a:p>
            <a:pPr>
              <a:lnSpc>
                <a:spcPts val="3000"/>
              </a:lnSpc>
            </a:pPr>
            <a:r>
              <a:rPr lang="en-US" altLang="zh-CN" sz="2200" b="1" kern="100" dirty="0" smtClean="0">
                <a:cs typeface="Times New Roman" panose="02020603050405020304" pitchFamily="18" charset="0"/>
              </a:rPr>
              <a:t>          </a:t>
            </a:r>
            <a:r>
              <a:rPr lang="zh-CN" altLang="en-US" sz="2200" b="1" kern="100" dirty="0" smtClean="0">
                <a:cs typeface="Times New Roman" panose="02020603050405020304" pitchFamily="18" charset="0"/>
              </a:rPr>
              <a:t>第十四条  </a:t>
            </a:r>
            <a:r>
              <a:rPr lang="zh-CN" altLang="en-US" sz="2200" b="1" kern="100" dirty="0" smtClean="0">
                <a:solidFill>
                  <a:srgbClr val="FF0000"/>
                </a:solidFill>
                <a:cs typeface="Times New Roman" panose="02020603050405020304" pitchFamily="18" charset="0"/>
              </a:rPr>
              <a:t>有可燃有毒气体、液体的密闭空间未绘制分布图和定期排查的。</a:t>
            </a:r>
            <a:r>
              <a:rPr lang="zh-CN" altLang="en-US" sz="2200" b="1" kern="100" dirty="0" smtClean="0">
                <a:cs typeface="Times New Roman" panose="02020603050405020304" pitchFamily="18" charset="0"/>
              </a:rPr>
              <a:t>（</a:t>
            </a:r>
            <a:r>
              <a:rPr lang="zh-CN" altLang="en-US" sz="2200" b="1" kern="100" dirty="0" smtClean="0">
                <a:solidFill>
                  <a:srgbClr val="0000FF"/>
                </a:solidFill>
                <a:cs typeface="Times New Roman" panose="02020603050405020304" pitchFamily="18" charset="0"/>
              </a:rPr>
              <a:t>受限空间、监测制度</a:t>
            </a:r>
            <a:r>
              <a:rPr lang="zh-CN" altLang="en-US" sz="2200" b="1" kern="100" dirty="0" smtClean="0">
                <a:cs typeface="Times New Roman" panose="02020603050405020304" pitchFamily="18" charset="0"/>
              </a:rPr>
              <a:t>）</a:t>
            </a:r>
            <a:endParaRPr lang="en-US" altLang="zh-CN" sz="2200" b="1" kern="100" dirty="0" smtClean="0">
              <a:cs typeface="Times New Roman" panose="02020603050405020304" pitchFamily="18" charset="0"/>
            </a:endParaRPr>
          </a:p>
          <a:p>
            <a:pPr>
              <a:lnSpc>
                <a:spcPts val="3000"/>
              </a:lnSpc>
            </a:pPr>
            <a:r>
              <a:rPr lang="en-US" altLang="zh-CN" sz="2200" b="1" kern="100" dirty="0" smtClean="0">
                <a:cs typeface="Times New Roman" panose="02020603050405020304" pitchFamily="18" charset="0"/>
              </a:rPr>
              <a:t>          </a:t>
            </a:r>
            <a:r>
              <a:rPr lang="zh-CN" altLang="en-US" sz="2200" b="1" kern="100" dirty="0" smtClean="0">
                <a:cs typeface="Times New Roman" panose="02020603050405020304" pitchFamily="18" charset="0"/>
              </a:rPr>
              <a:t>第十五条  输送氯气等剧毒气体和硫化氢气体的管道穿越除厂区（包括化工园区、工业园区</a:t>
            </a:r>
            <a:r>
              <a:rPr lang="en-US" altLang="zh-CN" sz="2200" b="1" kern="100" dirty="0" smtClean="0">
                <a:cs typeface="Times New Roman" panose="02020603050405020304" pitchFamily="18" charset="0"/>
              </a:rPr>
              <a:t>)</a:t>
            </a:r>
            <a:r>
              <a:rPr lang="zh-CN" altLang="en-US" sz="2200" b="1" kern="100" dirty="0" smtClean="0">
                <a:cs typeface="Times New Roman" panose="02020603050405020304" pitchFamily="18" charset="0"/>
              </a:rPr>
              <a:t>外的公共区域。（城区管道）</a:t>
            </a:r>
            <a:endParaRPr lang="en-US" altLang="zh-CN" sz="2200" b="1" kern="100" dirty="0" smtClean="0">
              <a:cs typeface="Times New Roman" panose="02020603050405020304" pitchFamily="18" charset="0"/>
            </a:endParaRPr>
          </a:p>
          <a:p>
            <a:pPr>
              <a:lnSpc>
                <a:spcPts val="3000"/>
              </a:lnSpc>
            </a:pPr>
            <a:r>
              <a:rPr lang="en-US" altLang="zh-CN" sz="2200" b="1" kern="100" dirty="0" smtClean="0">
                <a:cs typeface="Times New Roman" panose="02020603050405020304" pitchFamily="18" charset="0"/>
              </a:rPr>
              <a:t>         </a:t>
            </a:r>
            <a:r>
              <a:rPr lang="zh-CN" altLang="en-US" sz="2200" b="1" kern="100" dirty="0" smtClean="0">
                <a:cs typeface="Times New Roman" panose="02020603050405020304" pitchFamily="18" charset="0"/>
              </a:rPr>
              <a:t>第十六条  </a:t>
            </a:r>
            <a:r>
              <a:rPr lang="zh-CN" altLang="en-US" sz="2200" b="1" kern="100" dirty="0" smtClean="0">
                <a:solidFill>
                  <a:srgbClr val="FF0000"/>
                </a:solidFill>
                <a:cs typeface="Times New Roman" panose="02020603050405020304" pitchFamily="18" charset="0"/>
              </a:rPr>
              <a:t>地区架空电力线路穿越生产区且不符合国家标准要求。</a:t>
            </a:r>
            <a:endParaRPr lang="zh-CN" altLang="en-US" sz="2200" b="1" dirty="0">
              <a:solidFill>
                <a:srgbClr val="FF0000"/>
              </a:solidFill>
            </a:endParaRPr>
          </a:p>
        </p:txBody>
      </p:sp>
      <p:sp>
        <p:nvSpPr>
          <p:cNvPr id="10" name="文本框 9"/>
          <p:cNvSpPr txBox="1"/>
          <p:nvPr/>
        </p:nvSpPr>
        <p:spPr>
          <a:xfrm>
            <a:off x="2627784" y="260648"/>
            <a:ext cx="4014840" cy="646331"/>
          </a:xfrm>
          <a:prstGeom prst="rect">
            <a:avLst/>
          </a:prstGeom>
          <a:solidFill>
            <a:srgbClr val="00B050"/>
          </a:solidFill>
          <a:ln>
            <a:solidFill>
              <a:srgbClr val="FF0000"/>
            </a:solidFill>
          </a:ln>
        </p:spPr>
        <p:txBody>
          <a:bodyPr wrap="square" rtlCol="0">
            <a:spAutoFit/>
          </a:bodyPr>
          <a:lstStyle/>
          <a:p>
            <a:r>
              <a:rPr lang="zh-CN" altLang="en-US" sz="3600" b="1" dirty="0" smtClean="0">
                <a:solidFill>
                  <a:srgbClr val="FFFFFF"/>
                </a:solidFill>
              </a:rPr>
              <a:t>第一部分 通用内容</a:t>
            </a:r>
            <a:endParaRPr lang="zh-CN" altLang="en-US" sz="3600" b="1"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2" name="组合 11"/>
          <p:cNvGrpSpPr/>
          <p:nvPr/>
        </p:nvGrpSpPr>
        <p:grpSpPr>
          <a:xfrm>
            <a:off x="1389063" y="283305"/>
            <a:ext cx="5513801" cy="841375"/>
            <a:chOff x="1389063" y="283305"/>
            <a:chExt cx="5513801"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4491164" cy="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 name="矩形 4"/>
          <p:cNvSpPr/>
          <p:nvPr/>
        </p:nvSpPr>
        <p:spPr>
          <a:xfrm>
            <a:off x="395420" y="1142984"/>
            <a:ext cx="8248545" cy="5093702"/>
          </a:xfrm>
          <a:prstGeom prst="rect">
            <a:avLst/>
          </a:prstGeom>
          <a:ln w="12700">
            <a:solidFill>
              <a:srgbClr val="FF0000"/>
            </a:solidFill>
          </a:ln>
        </p:spPr>
        <p:txBody>
          <a:bodyPr wrap="square">
            <a:spAutoFit/>
          </a:bodyPr>
          <a:lstStyle/>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第十七条  生产装置未按国家标准要求设置双重电源供电，自动化控制系统未设置不间断电源。（</a:t>
            </a:r>
            <a:r>
              <a:rPr lang="zh-CN" altLang="en-US" sz="2000" b="1" kern="100" dirty="0" smtClean="0">
                <a:solidFill>
                  <a:srgbClr val="0000FF"/>
                </a:solidFill>
                <a:cs typeface="Times New Roman" panose="02020603050405020304" pitchFamily="18" charset="0"/>
              </a:rPr>
              <a:t>备用电源、</a:t>
            </a:r>
            <a:r>
              <a:rPr lang="en-US" altLang="zh-CN" sz="2000" b="1" kern="100" dirty="0" smtClean="0">
                <a:solidFill>
                  <a:srgbClr val="0000FF"/>
                </a:solidFill>
                <a:cs typeface="Times New Roman" panose="02020603050405020304" pitchFamily="18" charset="0"/>
              </a:rPr>
              <a:t>UPS</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zh-CN" altLang="en-US" sz="2000" b="1" kern="100" dirty="0" smtClean="0">
                <a:cs typeface="Times New Roman" panose="02020603050405020304" pitchFamily="18" charset="0"/>
              </a:rPr>
              <a:t>         第十八条  生产、储存、经营易燃易爆危险品的场所与人员密集场所、居住场所设置在同一建筑物内。粉尘爆炸危险场所设置在非框架结构的多层建构筑物内，或与居民区、员工宿舍、会议室等人员密集场所安全距离不足。</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第十九条  </a:t>
            </a:r>
            <a:r>
              <a:rPr lang="zh-CN" altLang="en-US" sz="2000" b="1" kern="100" dirty="0" smtClean="0">
                <a:solidFill>
                  <a:srgbClr val="FF0000"/>
                </a:solidFill>
                <a:cs typeface="Times New Roman" panose="02020603050405020304" pitchFamily="18" charset="0"/>
              </a:rPr>
              <a:t>人员密集场所的居住场所采用彩钢夹芯板搭建，且彩钢夹芯板芯材的燃烧性能等级低于</a:t>
            </a:r>
            <a:r>
              <a:rPr lang="en-US" altLang="zh-CN" sz="2000" b="1" kern="100" dirty="0" smtClean="0">
                <a:solidFill>
                  <a:srgbClr val="FF0000"/>
                </a:solidFill>
                <a:cs typeface="Times New Roman" panose="02020603050405020304" pitchFamily="18" charset="0"/>
              </a:rPr>
              <a:t>GB8624</a:t>
            </a:r>
            <a:r>
              <a:rPr lang="zh-CN" altLang="en-US" sz="2000" b="1" kern="100" dirty="0" smtClean="0">
                <a:solidFill>
                  <a:srgbClr val="FF0000"/>
                </a:solidFill>
                <a:cs typeface="Times New Roman" panose="02020603050405020304" pitchFamily="18" charset="0"/>
              </a:rPr>
              <a:t>规定的</a:t>
            </a:r>
            <a:r>
              <a:rPr lang="en-US" altLang="zh-CN" sz="2000" b="1" kern="100" dirty="0" smtClean="0">
                <a:solidFill>
                  <a:srgbClr val="FF0000"/>
                </a:solidFill>
                <a:cs typeface="Times New Roman" panose="02020603050405020304" pitchFamily="18" charset="0"/>
              </a:rPr>
              <a:t>A</a:t>
            </a:r>
            <a:r>
              <a:rPr lang="zh-CN" altLang="en-US" sz="2000" b="1" kern="100" dirty="0" smtClean="0">
                <a:solidFill>
                  <a:srgbClr val="FF0000"/>
                </a:solidFill>
                <a:cs typeface="Times New Roman" panose="02020603050405020304" pitchFamily="18" charset="0"/>
              </a:rPr>
              <a:t>级。</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不燃类材料</a:t>
            </a:r>
            <a:r>
              <a:rPr lang="en-US" altLang="zh-CN" sz="2000" b="1" kern="100" dirty="0" smtClean="0">
                <a:solidFill>
                  <a:srgbClr val="0000FF"/>
                </a:solidFill>
                <a:cs typeface="Times New Roman" panose="02020603050405020304" pitchFamily="18" charset="0"/>
              </a:rPr>
              <a:t>A</a:t>
            </a:r>
            <a:r>
              <a:rPr lang="zh-CN" altLang="en-US" sz="2000" b="1" kern="100" dirty="0" smtClean="0">
                <a:solidFill>
                  <a:srgbClr val="0000FF"/>
                </a:solidFill>
                <a:cs typeface="Times New Roman" panose="02020603050405020304" pitchFamily="18" charset="0"/>
              </a:rPr>
              <a:t>级、</a:t>
            </a:r>
            <a:r>
              <a:rPr lang="zh-CN" altLang="en-US" sz="2000" b="1" dirty="0" smtClean="0">
                <a:solidFill>
                  <a:srgbClr val="0000FF"/>
                </a:solidFill>
              </a:rPr>
              <a:t>可燃类材料</a:t>
            </a:r>
            <a:r>
              <a:rPr lang="en-US" altLang="zh-CN" sz="2000" b="1" dirty="0" smtClean="0">
                <a:solidFill>
                  <a:srgbClr val="0000FF"/>
                </a:solidFill>
              </a:rPr>
              <a:t>B</a:t>
            </a:r>
            <a:r>
              <a:rPr lang="zh-CN" altLang="en-US" sz="2000" b="1" dirty="0" smtClean="0">
                <a:solidFill>
                  <a:srgbClr val="0000FF"/>
                </a:solidFill>
              </a:rPr>
              <a:t>级；消防不达标彩钢</a:t>
            </a:r>
            <a:r>
              <a:rPr lang="zh-CN" altLang="en-US" sz="2000" b="1" kern="100" dirty="0" smtClean="0">
                <a:solidFill>
                  <a:srgbClr val="0000FF"/>
                </a:solidFill>
                <a:cs typeface="Times New Roman" panose="02020603050405020304" pitchFamily="18" charset="0"/>
              </a:rPr>
              <a:t>板房</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第二十条  </a:t>
            </a:r>
            <a:r>
              <a:rPr lang="zh-CN" altLang="en-US" sz="2000" b="1" kern="100" dirty="0" smtClean="0">
                <a:solidFill>
                  <a:srgbClr val="FF0000"/>
                </a:solidFill>
                <a:cs typeface="Times New Roman" panose="02020603050405020304" pitchFamily="18" charset="0"/>
              </a:rPr>
              <a:t>未经正规设计、设计与实际不符或不能抵御当地极端天气</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雨、雪、风</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的罩棚等构筑物。</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临时棚架、搭建物</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第二十一条  未对发生泥石流、滑坡等地质灾害附近的油气管道进行评估。</a:t>
            </a:r>
            <a:endParaRPr lang="zh-CN" altLang="en-US" sz="2000" b="1" dirty="0"/>
          </a:p>
        </p:txBody>
      </p:sp>
      <p:sp>
        <p:nvSpPr>
          <p:cNvPr id="10" name="文本框 9"/>
          <p:cNvSpPr txBox="1"/>
          <p:nvPr/>
        </p:nvSpPr>
        <p:spPr>
          <a:xfrm>
            <a:off x="2699792" y="188640"/>
            <a:ext cx="4014840" cy="646331"/>
          </a:xfrm>
          <a:prstGeom prst="rect">
            <a:avLst/>
          </a:prstGeom>
          <a:solidFill>
            <a:srgbClr val="00B050"/>
          </a:solidFill>
          <a:ln>
            <a:solidFill>
              <a:srgbClr val="FF0000"/>
            </a:solidFill>
          </a:ln>
        </p:spPr>
        <p:txBody>
          <a:bodyPr wrap="square" rtlCol="0">
            <a:spAutoFit/>
          </a:bodyPr>
          <a:lstStyle/>
          <a:p>
            <a:r>
              <a:rPr lang="zh-CN" altLang="en-US" sz="3600" b="1" dirty="0" smtClean="0">
                <a:solidFill>
                  <a:srgbClr val="FFFFFF"/>
                </a:solidFill>
              </a:rPr>
              <a:t>第一部分 通用内容</a:t>
            </a:r>
            <a:endParaRPr lang="zh-CN" altLang="en-US" sz="3600" b="1"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8"/>
          <p:cNvSpPr>
            <a:spLocks noGrp="1"/>
          </p:cNvSpPr>
          <p:nvPr>
            <p:ph type="sldNum" sz="quarter" idx="12"/>
          </p:nvPr>
        </p:nvSpPr>
        <p:spPr>
          <a:xfrm>
            <a:off x="8339868" y="6249454"/>
            <a:ext cx="621390" cy="365125"/>
          </a:xfrm>
        </p:spPr>
        <p:txBody>
          <a:bodyPr/>
          <a:lstStyle/>
          <a:p>
            <a:fld id="{4F48B3E8-95D7-4EDB-B09B-1EE74EE19A10}" type="slidenum">
              <a:rPr lang="zh-CN" altLang="en-US" smtClean="0">
                <a:solidFill>
                  <a:srgbClr val="FFFFFF"/>
                </a:solidFill>
                <a:latin typeface="Arial" panose="020B0604020202020204" pitchFamily="34" charset="0"/>
                <a:cs typeface="Arial" panose="020B0604020202020204" pitchFamily="34" charset="0"/>
              </a:rPr>
            </a:fld>
            <a:endParaRPr lang="zh-CN" altLang="en-US" dirty="0">
              <a:solidFill>
                <a:srgbClr val="FFFFFF"/>
              </a:solidFill>
              <a:latin typeface="Arial" panose="020B0604020202020204" pitchFamily="34" charset="0"/>
              <a:cs typeface="Arial" panose="020B0604020202020204" pitchFamily="34" charset="0"/>
            </a:endParaRPr>
          </a:p>
        </p:txBody>
      </p:sp>
      <p:grpSp>
        <p:nvGrpSpPr>
          <p:cNvPr id="2" name="组合 11"/>
          <p:cNvGrpSpPr/>
          <p:nvPr/>
        </p:nvGrpSpPr>
        <p:grpSpPr>
          <a:xfrm>
            <a:off x="1389063" y="283305"/>
            <a:ext cx="5513801" cy="841375"/>
            <a:chOff x="1389063" y="283305"/>
            <a:chExt cx="5513801" cy="841375"/>
          </a:xfrm>
        </p:grpSpPr>
        <p:pic>
          <p:nvPicPr>
            <p:cNvPr id="13" name="图片 15"/>
            <p:cNvPicPr>
              <a:picLocks noChangeAspect="1"/>
            </p:cNvPicPr>
            <p:nvPr/>
          </p:nvPicPr>
          <p:blipFill rotWithShape="1">
            <a:blip r:embed="rId1" cstate="print"/>
            <a:srcRect r="86090"/>
            <a:stretch>
              <a:fillRect/>
            </a:stretch>
          </p:blipFill>
          <p:spPr bwMode="auto">
            <a:xfrm>
              <a:off x="1389063" y="283305"/>
              <a:ext cx="878617" cy="841375"/>
            </a:xfrm>
            <a:prstGeom prst="rect">
              <a:avLst/>
            </a:prstGeom>
            <a:noFill/>
            <a:ln w="9525">
              <a:noFill/>
              <a:miter lim="800000"/>
              <a:headEnd/>
              <a:tailEnd/>
            </a:ln>
          </p:spPr>
        </p:pic>
        <p:cxnSp>
          <p:nvCxnSpPr>
            <p:cNvPr id="14" name="直接连接符 13"/>
            <p:cNvCxnSpPr/>
            <p:nvPr/>
          </p:nvCxnSpPr>
          <p:spPr>
            <a:xfrm>
              <a:off x="2411700" y="980660"/>
              <a:ext cx="4491164" cy="0"/>
            </a:xfrm>
            <a:prstGeom prst="line">
              <a:avLst/>
            </a:prstGeom>
            <a:ln w="38100"/>
          </p:spPr>
          <p:style>
            <a:lnRef idx="1">
              <a:schemeClr val="accent2"/>
            </a:lnRef>
            <a:fillRef idx="0">
              <a:schemeClr val="accent2"/>
            </a:fillRef>
            <a:effectRef idx="0">
              <a:schemeClr val="accent2"/>
            </a:effectRef>
            <a:fontRef idx="minor">
              <a:schemeClr val="tx1"/>
            </a:fontRef>
          </p:style>
        </p:cxnSp>
      </p:grpSp>
      <p:sp>
        <p:nvSpPr>
          <p:cNvPr id="5" name="矩形 4"/>
          <p:cNvSpPr/>
          <p:nvPr/>
        </p:nvSpPr>
        <p:spPr>
          <a:xfrm>
            <a:off x="357158" y="1214422"/>
            <a:ext cx="8565838" cy="3906069"/>
          </a:xfrm>
          <a:prstGeom prst="rect">
            <a:avLst/>
          </a:prstGeom>
          <a:ln w="12700">
            <a:solidFill>
              <a:srgbClr val="FF0000"/>
            </a:solidFill>
          </a:ln>
        </p:spPr>
        <p:txBody>
          <a:bodyPr wrap="square">
            <a:spAutoFit/>
          </a:bodyPr>
          <a:lstStyle/>
          <a:p>
            <a:pPr>
              <a:lnSpc>
                <a:spcPts val="3000"/>
              </a:lnSpc>
            </a:pPr>
            <a:r>
              <a:rPr lang="zh-CN" altLang="en-US" sz="2000" b="1" kern="100" dirty="0" smtClean="0">
                <a:cs typeface="Times New Roman" panose="02020603050405020304" pitchFamily="18" charset="0"/>
              </a:rPr>
              <a:t>         第二十二条  </a:t>
            </a:r>
            <a:r>
              <a:rPr lang="zh-CN" altLang="en-US" sz="2000" b="1" kern="100" dirty="0" smtClean="0">
                <a:solidFill>
                  <a:srgbClr val="FF0000"/>
                </a:solidFill>
                <a:cs typeface="Times New Roman" panose="02020603050405020304" pitchFamily="18" charset="0"/>
              </a:rPr>
              <a:t>地下、海底管线未绘制分布图、未定期检测和情况不清的</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第二十三条  </a:t>
            </a:r>
            <a:r>
              <a:rPr lang="zh-CN" altLang="en-US" sz="2000" b="1" kern="100" dirty="0" smtClean="0">
                <a:solidFill>
                  <a:srgbClr val="FF0000"/>
                </a:solidFill>
                <a:cs typeface="Times New Roman" panose="02020603050405020304" pitchFamily="18" charset="0"/>
              </a:rPr>
              <a:t>超过设计使用年限的设备、设施，未经专项评估，继续使用的。</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如：通井机使用年限</a:t>
            </a:r>
            <a:r>
              <a:rPr lang="en-US" altLang="zh-CN" sz="2000" b="1" kern="100" dirty="0" smtClean="0">
                <a:solidFill>
                  <a:srgbClr val="0000FF"/>
                </a:solidFill>
                <a:cs typeface="Times New Roman" panose="02020603050405020304" pitchFamily="18" charset="0"/>
              </a:rPr>
              <a:t>15</a:t>
            </a:r>
            <a:r>
              <a:rPr lang="zh-CN" altLang="en-US" sz="2000" b="1" kern="100" dirty="0" smtClean="0">
                <a:solidFill>
                  <a:srgbClr val="0000FF"/>
                </a:solidFill>
                <a:cs typeface="Times New Roman" panose="02020603050405020304" pitchFamily="18" charset="0"/>
              </a:rPr>
              <a:t>年以上，日常监测</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第二十四条  </a:t>
            </a:r>
            <a:r>
              <a:rPr lang="zh-CN" altLang="en-US" sz="2000" b="1" kern="100" dirty="0" smtClean="0">
                <a:solidFill>
                  <a:srgbClr val="FF0000"/>
                </a:solidFill>
                <a:cs typeface="Times New Roman" panose="02020603050405020304" pitchFamily="18" charset="0"/>
              </a:rPr>
              <a:t>企业应急预案、现场应急处置方案与实际不符，缺乏针对性</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人员现场应急处置能力不足</a:t>
            </a:r>
            <a:r>
              <a:rPr lang="en-US" altLang="zh-CN" sz="2000" b="1" kern="100" dirty="0" smtClean="0">
                <a:solidFill>
                  <a:srgbClr val="FF0000"/>
                </a:solidFill>
                <a:cs typeface="Times New Roman" panose="02020603050405020304" pitchFamily="18" charset="0"/>
              </a:rPr>
              <a:t>;</a:t>
            </a:r>
            <a:r>
              <a:rPr lang="zh-CN" altLang="en-US" sz="2000" b="1" kern="100" dirty="0" smtClean="0">
                <a:solidFill>
                  <a:srgbClr val="FF0000"/>
                </a:solidFill>
                <a:cs typeface="Times New Roman" panose="02020603050405020304" pitchFamily="18" charset="0"/>
              </a:rPr>
              <a:t>应急处置设施与企业生产经营活动不匹配</a:t>
            </a:r>
            <a:r>
              <a:rPr lang="zh-CN" altLang="en-US" sz="2000" b="1" kern="100" dirty="0" smtClean="0">
                <a:cs typeface="Times New Roman" panose="02020603050405020304" pitchFamily="18" charset="0"/>
              </a:rPr>
              <a:t>。（</a:t>
            </a:r>
            <a:r>
              <a:rPr lang="zh-CN" altLang="en-US" sz="2000" b="1" kern="100" dirty="0" smtClean="0">
                <a:solidFill>
                  <a:srgbClr val="0000FF"/>
                </a:solidFill>
                <a:cs typeface="Times New Roman" panose="02020603050405020304" pitchFamily="18" charset="0"/>
              </a:rPr>
              <a:t>模板化预案或修订不及时、边演练边完善边修订</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en-US" altLang="zh-CN" sz="2000" b="1" kern="100" dirty="0" smtClean="0">
                <a:cs typeface="Times New Roman" panose="02020603050405020304" pitchFamily="18" charset="0"/>
              </a:rPr>
              <a:t>         </a:t>
            </a:r>
            <a:r>
              <a:rPr lang="zh-CN" altLang="en-US" sz="2000" b="1" kern="100" dirty="0" smtClean="0">
                <a:cs typeface="Times New Roman" panose="02020603050405020304" pitchFamily="18" charset="0"/>
              </a:rPr>
              <a:t>第二十五条  </a:t>
            </a:r>
            <a:r>
              <a:rPr lang="zh-CN" altLang="en-US" sz="2000" b="1" kern="100" dirty="0" smtClean="0">
                <a:solidFill>
                  <a:srgbClr val="FF0000"/>
                </a:solidFill>
                <a:cs typeface="Times New Roman" panose="02020603050405020304" pitchFamily="18" charset="0"/>
              </a:rPr>
              <a:t>可能发生急性职业损伤的有毒、有害工作场所、放射工作场所及放射性同位素的运输、贮存未配置或未使用防护设备和报警装置</a:t>
            </a:r>
            <a:r>
              <a:rPr lang="zh-CN" altLang="en-US" sz="2000" b="1" kern="100" dirty="0" smtClean="0">
                <a:cs typeface="Times New Roman" panose="02020603050405020304" pitchFamily="18" charset="0"/>
              </a:rPr>
              <a:t>。</a:t>
            </a:r>
            <a:endParaRPr lang="en-US" altLang="zh-CN" sz="2000" b="1" kern="100" dirty="0" smtClean="0">
              <a:cs typeface="Times New Roman" panose="02020603050405020304" pitchFamily="18" charset="0"/>
            </a:endParaRPr>
          </a:p>
          <a:p>
            <a:pPr>
              <a:lnSpc>
                <a:spcPts val="3000"/>
              </a:lnSpc>
            </a:pPr>
            <a:r>
              <a:rPr lang="zh-CN" altLang="en-US" sz="2000" b="1" dirty="0" smtClean="0"/>
              <a:t>         第二十六条  </a:t>
            </a:r>
            <a:r>
              <a:rPr lang="zh-CN" altLang="en-US" sz="2000" b="1" dirty="0" smtClean="0">
                <a:solidFill>
                  <a:srgbClr val="FF0000"/>
                </a:solidFill>
              </a:rPr>
              <a:t>安排有职业禁忌、严重心脑血管疾病和心理问题员工在高风险岗位</a:t>
            </a:r>
            <a:r>
              <a:rPr lang="zh-CN" altLang="en-US" sz="2000" b="1" dirty="0" smtClean="0"/>
              <a:t>的。</a:t>
            </a:r>
            <a:endParaRPr lang="zh-CN" altLang="en-US" sz="2000" b="1" dirty="0"/>
          </a:p>
        </p:txBody>
      </p:sp>
      <p:sp>
        <p:nvSpPr>
          <p:cNvPr id="10" name="文本框 9"/>
          <p:cNvSpPr txBox="1"/>
          <p:nvPr/>
        </p:nvSpPr>
        <p:spPr>
          <a:xfrm>
            <a:off x="2627784" y="188640"/>
            <a:ext cx="4014840" cy="646331"/>
          </a:xfrm>
          <a:prstGeom prst="rect">
            <a:avLst/>
          </a:prstGeom>
          <a:solidFill>
            <a:srgbClr val="00B050"/>
          </a:solidFill>
          <a:ln>
            <a:solidFill>
              <a:srgbClr val="FF0000"/>
            </a:solidFill>
          </a:ln>
        </p:spPr>
        <p:txBody>
          <a:bodyPr wrap="square" rtlCol="0">
            <a:spAutoFit/>
          </a:bodyPr>
          <a:lstStyle/>
          <a:p>
            <a:r>
              <a:rPr lang="zh-CN" altLang="en-US" sz="3600" b="1" dirty="0" smtClean="0">
                <a:solidFill>
                  <a:srgbClr val="FFFFFF"/>
                </a:solidFill>
              </a:rPr>
              <a:t>第一部分 通用内容</a:t>
            </a:r>
            <a:endParaRPr lang="zh-CN" altLang="en-US" sz="3600" b="1" dirty="0">
              <a:solidFill>
                <a:srgbClr val="FFFFFF"/>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4302</Words>
  <Application>WPS 演示</Application>
  <PresentationFormat>全屏显示(4:3)</PresentationFormat>
  <Paragraphs>175</Paragraphs>
  <Slides>16</Slides>
  <Notes>13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宋体</vt:lpstr>
      <vt:lpstr>Wingdings</vt:lpstr>
      <vt:lpstr>黑体</vt:lpstr>
      <vt:lpstr>思源黑体 CN Medium</vt:lpstr>
      <vt:lpstr>Heiti SC Medium</vt:lpstr>
      <vt:lpstr>Calibri</vt:lpstr>
      <vt:lpstr>微软雅黑</vt:lpstr>
      <vt:lpstr>Heiti SC Light</vt:lpstr>
      <vt:lpstr>Times New Roman</vt:lpstr>
      <vt:lpstr>Arial</vt:lpstr>
      <vt:lpstr>Arial Unicode MS</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武敏</dc:creator>
  <cp:lastModifiedBy>little fairy</cp:lastModifiedBy>
  <cp:revision>123</cp:revision>
  <dcterms:created xsi:type="dcterms:W3CDTF">2014-09-04T11:10:00Z</dcterms:created>
  <dcterms:modified xsi:type="dcterms:W3CDTF">2024-01-13T02:23:01Z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73E3E7A4175848A797AA32BECBEB253A_13</vt:lpwstr>
  </property>
</Properties>
</file>