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31" r:id="rId4"/>
    <p:sldId id="318" r:id="rId5"/>
    <p:sldId id="306" r:id="rId6"/>
    <p:sldId id="319" r:id="rId7"/>
    <p:sldId id="312" r:id="rId8"/>
    <p:sldId id="320" r:id="rId9"/>
    <p:sldId id="321" r:id="rId10"/>
    <p:sldId id="322" r:id="rId11"/>
    <p:sldId id="324" r:id="rId12"/>
    <p:sldId id="323" r:id="rId13"/>
    <p:sldId id="325" r:id="rId14"/>
    <p:sldId id="326" r:id="rId15"/>
    <p:sldId id="327" r:id="rId16"/>
    <p:sldId id="33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CD8451"/>
    <a:srgbClr val="96CAE4"/>
    <a:srgbClr val="0A111F"/>
    <a:srgbClr val="CC6600"/>
    <a:srgbClr val="9D5536"/>
    <a:srgbClr val="A15955"/>
    <a:srgbClr val="7B4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9A8A81-00A5-4C1B-8E83-634AD8A4D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CED786-E40E-4DDA-B43D-B0BF283C6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17.jpeg"/><Relationship Id="rId4" Type="http://schemas.openxmlformats.org/officeDocument/2006/relationships/tags" Target="../tags/tag17.xml"/><Relationship Id="rId3" Type="http://schemas.openxmlformats.org/officeDocument/2006/relationships/image" Target="../media/image16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0" y="2244725"/>
            <a:ext cx="12192000" cy="3154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文本框 10"/>
          <p:cNvSpPr txBox="1"/>
          <p:nvPr/>
        </p:nvSpPr>
        <p:spPr>
          <a:xfrm>
            <a:off x="4867275" y="1189038"/>
            <a:ext cx="72215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solidFill>
                  <a:srgbClr val="00B050"/>
                </a:solidFill>
                <a:latin typeface="方正综艺简体" pitchFamily="2" charset="-122"/>
                <a:ea typeface="方正综艺简体" pitchFamily="2" charset="-122"/>
              </a:rPr>
              <a:t>《</a:t>
            </a:r>
            <a:r>
              <a:rPr lang="zh-CN" altLang="en-US" sz="5400" dirty="0">
                <a:solidFill>
                  <a:srgbClr val="00B050"/>
                </a:solidFill>
                <a:latin typeface="方正综艺简体" pitchFamily="2" charset="-122"/>
                <a:ea typeface="方正综艺简体" pitchFamily="2" charset="-122"/>
              </a:rPr>
              <a:t>建筑工程安全管理</a:t>
            </a:r>
            <a:r>
              <a:rPr lang="en-US" altLang="zh-CN" sz="5400" dirty="0">
                <a:solidFill>
                  <a:srgbClr val="00B050"/>
                </a:solidFill>
                <a:latin typeface="方正综艺简体" pitchFamily="2" charset="-122"/>
                <a:ea typeface="方正综艺简体" pitchFamily="2" charset="-122"/>
              </a:rPr>
              <a:t>》</a:t>
            </a:r>
            <a:endParaRPr lang="zh-CN" altLang="en-US" sz="5400" dirty="0">
              <a:solidFill>
                <a:srgbClr val="00B050"/>
              </a:solidFill>
              <a:latin typeface="方正综艺简体" pitchFamily="2" charset="-122"/>
              <a:ea typeface="方正综艺简体" pitchFamily="2" charset="-122"/>
            </a:endParaRPr>
          </a:p>
        </p:txBody>
      </p:sp>
      <p:sp>
        <p:nvSpPr>
          <p:cNvPr id="2052" name="文本框 10"/>
          <p:cNvSpPr txBox="1"/>
          <p:nvPr/>
        </p:nvSpPr>
        <p:spPr>
          <a:xfrm>
            <a:off x="3160713" y="3148013"/>
            <a:ext cx="87534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文鼎特粗宋简"/>
              </a:rPr>
              <a:t>主体工程安全技术交底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文鼎特粗宋简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263" y="3462338"/>
            <a:ext cx="4213225" cy="3160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8444230" y="446391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7994230" y="571184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9237345" y="571246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480460" y="571184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9" name="文本框 10"/>
          <p:cNvSpPr txBox="1"/>
          <p:nvPr/>
        </p:nvSpPr>
        <p:spPr>
          <a:xfrm>
            <a:off x="0" y="1125538"/>
            <a:ext cx="52625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模板工程技术交底的内容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0" name="矩形 1"/>
          <p:cNvSpPr/>
          <p:nvPr/>
        </p:nvSpPr>
        <p:spPr>
          <a:xfrm>
            <a:off x="90488" y="1892300"/>
            <a:ext cx="5172075" cy="2011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zh-CN" sz="2000" dirty="0"/>
              <a:t>一．技术方面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．模板及其支架应具有足够的承载能力，刚度和稳定性能可靠地承受浇注砼的重量，侧压力以及施工荷载。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．在清刷模板隔离剂时，不准玷污钢筋和砖接槎处。</a:t>
            </a:r>
            <a:endParaRPr lang="zh-CN" altLang="zh-CN" sz="2000" dirty="0"/>
          </a:p>
        </p:txBody>
      </p:sp>
      <p:pic>
        <p:nvPicPr>
          <p:cNvPr id="1127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0" y="2341563"/>
            <a:ext cx="4762500" cy="340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3" name="文本框 10"/>
          <p:cNvSpPr txBox="1"/>
          <p:nvPr/>
        </p:nvSpPr>
        <p:spPr>
          <a:xfrm>
            <a:off x="0" y="1125538"/>
            <a:ext cx="52625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模板工程技术交底的内容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4" name="矩形 1"/>
          <p:cNvSpPr/>
          <p:nvPr/>
        </p:nvSpPr>
        <p:spPr>
          <a:xfrm>
            <a:off x="90488" y="1892300"/>
            <a:ext cx="7762875" cy="2416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．模板的接缝不应漏浆，在浇筑前，木模板应浇水湿润，但模板内不应有积水。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、浇筑混凝土前，模板内的杂物应清理干净。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5</a:t>
            </a:r>
            <a:r>
              <a:rPr lang="zh-CN" altLang="zh-CN" sz="2000" dirty="0"/>
              <a:t>、底模及其支架拆除时，混凝土强度应符合设计要求，侧模拆除时的混凝土强度应保证其表面及棱角不受损伤。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6</a:t>
            </a:r>
            <a:r>
              <a:rPr lang="zh-CN" altLang="zh-CN" sz="2000" dirty="0"/>
              <a:t>、模板拆除时，不应对楼层形成冲击荷载，拆除的模板和支架宜分类堆放并及时清运。</a:t>
            </a:r>
            <a:endParaRPr lang="zh-CN" altLang="zh-CN" sz="2000" dirty="0"/>
          </a:p>
        </p:txBody>
      </p:sp>
      <p:pic>
        <p:nvPicPr>
          <p:cNvPr id="1229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5825" y="2192338"/>
            <a:ext cx="2946400" cy="393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7" name="文本框 10"/>
          <p:cNvSpPr txBox="1"/>
          <p:nvPr/>
        </p:nvSpPr>
        <p:spPr>
          <a:xfrm>
            <a:off x="0" y="1125538"/>
            <a:ext cx="52625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模板工程技术交底的内容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8" name="矩形 1"/>
          <p:cNvSpPr/>
          <p:nvPr/>
        </p:nvSpPr>
        <p:spPr>
          <a:xfrm>
            <a:off x="90488" y="1892300"/>
            <a:ext cx="5172075" cy="4057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zh-CN" sz="2000" dirty="0"/>
              <a:t>二、安全方面：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、进入施工现场必须戴安全帽，遵守安全技术操作规程。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、模板支撑不得使用腐朽、扭裂、劈裂的材料。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、支撑应按工序进行，模板未固定前，不得进行下道工序。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、支撑梁模应设临时作业面，不得站在柱模上操作和在梁底模上行走。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5</a:t>
            </a:r>
            <a:r>
              <a:rPr lang="zh-CN" altLang="zh-CN" sz="2000" dirty="0"/>
              <a:t>、拆除模板应经施工技术人员同意，操作时，应按工序分段进行，严禁猛撬、硬砸，大面积撬落或拉倒。</a:t>
            </a:r>
            <a:endParaRPr lang="zh-CN" altLang="zh-CN" sz="2000" dirty="0"/>
          </a:p>
        </p:txBody>
      </p:sp>
      <p:pic>
        <p:nvPicPr>
          <p:cNvPr id="1331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4838" y="1447800"/>
            <a:ext cx="6316662" cy="473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文本框 10"/>
          <p:cNvSpPr txBox="1"/>
          <p:nvPr/>
        </p:nvSpPr>
        <p:spPr>
          <a:xfrm>
            <a:off x="0" y="1125538"/>
            <a:ext cx="52625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砌砖工程技术交底的内容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2" name="矩形 1"/>
          <p:cNvSpPr/>
          <p:nvPr/>
        </p:nvSpPr>
        <p:spPr>
          <a:xfrm>
            <a:off x="90488" y="1892300"/>
            <a:ext cx="11968162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．砌筑前，砖应提前</a:t>
            </a:r>
            <a:r>
              <a:rPr lang="en-US" altLang="zh-CN" sz="2000" dirty="0"/>
              <a:t>1</a:t>
            </a:r>
            <a:r>
              <a:rPr lang="zh-CN" altLang="zh-CN" sz="2000" dirty="0"/>
              <a:t>—</a:t>
            </a:r>
            <a:r>
              <a:rPr lang="en-US" altLang="zh-CN" sz="2000" dirty="0"/>
              <a:t>3d</a:t>
            </a:r>
            <a:r>
              <a:rPr lang="zh-CN" altLang="zh-CN" sz="2000" dirty="0"/>
              <a:t>浇水湿润。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．砌砖采用“三，一”砌砖法</a:t>
            </a:r>
            <a:r>
              <a:rPr lang="en-US" altLang="zh-CN" sz="2000" dirty="0"/>
              <a:t>,</a:t>
            </a:r>
            <a:r>
              <a:rPr lang="zh-CN" altLang="zh-CN" sz="2000" dirty="0"/>
              <a:t>正确立皮数杆。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．再墙上留临时施工洞口，其侧边离交接处墙不应小于</a:t>
            </a:r>
            <a:r>
              <a:rPr lang="en-US" altLang="zh-CN" sz="2000" dirty="0"/>
              <a:t>500mm</a:t>
            </a:r>
            <a:r>
              <a:rPr lang="zh-CN" altLang="zh-CN" sz="2000" dirty="0"/>
              <a:t>，洞口净宽不应超过</a:t>
            </a:r>
            <a:r>
              <a:rPr lang="en-US" altLang="zh-CN" sz="2000" dirty="0"/>
              <a:t>1m</a:t>
            </a:r>
            <a:r>
              <a:rPr lang="zh-CN" altLang="zh-CN" sz="2000" dirty="0"/>
              <a:t>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．墙体与构造柱相接处应砌成马牙搓，马牙搓应先退后进，二皮一级。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5</a:t>
            </a:r>
            <a:r>
              <a:rPr lang="zh-CN" altLang="zh-CN" sz="2000" dirty="0"/>
              <a:t>．砌体的水平灰缝的沙浆饱和度不得小于</a:t>
            </a:r>
            <a:r>
              <a:rPr lang="en-US" altLang="zh-CN" sz="2000" dirty="0"/>
              <a:t>80%</a:t>
            </a:r>
            <a:r>
              <a:rPr lang="zh-CN" altLang="zh-CN" sz="2000" dirty="0"/>
              <a:t>，紧尚灰缝不得出现透明缝，暗缝和假缝。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6</a:t>
            </a:r>
            <a:r>
              <a:rPr lang="zh-CN" altLang="zh-CN" sz="2000" dirty="0"/>
              <a:t>．砌体的转角处和交接处应同时砌筑，当不能同时砌筑时应按规定留搓，接搓，对不能同时砌筑必须留临时间断处切成斜搓，斜搓水平投影长度不应小于高度的</a:t>
            </a:r>
            <a:r>
              <a:rPr lang="en-US" altLang="zh-CN" sz="2000" dirty="0"/>
              <a:t>3</a:t>
            </a:r>
            <a:r>
              <a:rPr lang="zh-CN" altLang="zh-CN" sz="2000" dirty="0"/>
              <a:t>分之</a:t>
            </a:r>
            <a:r>
              <a:rPr lang="en-US" altLang="zh-CN" sz="2000" dirty="0"/>
              <a:t>3</a:t>
            </a:r>
            <a:r>
              <a:rPr lang="zh-CN" altLang="zh-CN" sz="2000" dirty="0"/>
              <a:t>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7</a:t>
            </a:r>
            <a:r>
              <a:rPr lang="zh-CN" altLang="zh-CN" sz="2000" dirty="0"/>
              <a:t>．当不能留斜搓时，除转角处，也可以留直搓，但必须做成凸搓，留直搓处应加设拉结筋，拉结筋数量为每</a:t>
            </a:r>
            <a:r>
              <a:rPr lang="en-US" altLang="zh-CN" sz="2000" dirty="0"/>
              <a:t>130mm</a:t>
            </a:r>
            <a:r>
              <a:rPr lang="zh-CN" altLang="zh-CN" sz="2000" dirty="0"/>
              <a:t>墙厚放置圆钢</a:t>
            </a:r>
            <a:r>
              <a:rPr lang="en-US" altLang="zh-CN" sz="2000" dirty="0"/>
              <a:t>6</a:t>
            </a:r>
            <a:r>
              <a:rPr lang="zh-CN" altLang="zh-CN" sz="2000" dirty="0"/>
              <a:t>拉结筋，间距沿墙高不应超过</a:t>
            </a:r>
            <a:r>
              <a:rPr lang="en-US" altLang="zh-CN" sz="2000" dirty="0"/>
              <a:t>500mm</a:t>
            </a:r>
            <a:r>
              <a:rPr lang="zh-CN" altLang="zh-CN" sz="2000" dirty="0"/>
              <a:t>。</a:t>
            </a:r>
            <a:endParaRPr lang="zh-CN" altLang="zh-CN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5" name="文本框 10"/>
          <p:cNvSpPr txBox="1"/>
          <p:nvPr/>
        </p:nvSpPr>
        <p:spPr>
          <a:xfrm>
            <a:off x="0" y="1125538"/>
            <a:ext cx="52625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砌砖工程技术交底的内容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6" name="矩形 1"/>
          <p:cNvSpPr/>
          <p:nvPr/>
        </p:nvSpPr>
        <p:spPr>
          <a:xfrm>
            <a:off x="90488" y="1892300"/>
            <a:ext cx="11968162" cy="2395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000" dirty="0"/>
              <a:t>8.</a:t>
            </a:r>
            <a:r>
              <a:rPr lang="zh-CN" altLang="zh-CN" sz="2000" dirty="0"/>
              <a:t>下列情况不设脚手架眼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）</a:t>
            </a:r>
            <a:r>
              <a:rPr lang="en-US" altLang="zh-CN" sz="2000" dirty="0"/>
              <a:t>130mm</a:t>
            </a:r>
            <a:r>
              <a:rPr lang="zh-CN" altLang="zh-CN" sz="2000" dirty="0"/>
              <a:t>厚墙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）过梁上与过梁成</a:t>
            </a:r>
            <a:r>
              <a:rPr lang="en-US" altLang="zh-CN" sz="2000" dirty="0"/>
              <a:t>60</a:t>
            </a:r>
            <a:r>
              <a:rPr lang="zh-CN" altLang="zh-CN" sz="2000" dirty="0"/>
              <a:t>度角的三角形范围内及过梁净度</a:t>
            </a:r>
            <a:r>
              <a:rPr lang="en-US" altLang="zh-CN" sz="2000" dirty="0"/>
              <a:t>3</a:t>
            </a:r>
            <a:r>
              <a:rPr lang="zh-CN" altLang="zh-CN" sz="2000" dirty="0"/>
              <a:t>分之</a:t>
            </a:r>
            <a:r>
              <a:rPr lang="en-US" altLang="zh-CN" sz="2000" dirty="0"/>
              <a:t>1</a:t>
            </a:r>
            <a:r>
              <a:rPr lang="zh-CN" altLang="zh-CN" sz="2000" dirty="0"/>
              <a:t>的高度范围内。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）宽度小于</a:t>
            </a:r>
            <a:r>
              <a:rPr lang="en-US" altLang="zh-CN" sz="2000" dirty="0"/>
              <a:t>1m</a:t>
            </a:r>
            <a:r>
              <a:rPr lang="zh-CN" altLang="zh-CN" sz="2000" dirty="0"/>
              <a:t>的窗间墙。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）砌体门窗洞口上两侧</a:t>
            </a:r>
            <a:r>
              <a:rPr lang="en-US" altLang="zh-CN" sz="2000" dirty="0"/>
              <a:t>300mm</a:t>
            </a:r>
            <a:r>
              <a:rPr lang="zh-CN" altLang="zh-CN" sz="2000" dirty="0"/>
              <a:t>和转角处</a:t>
            </a:r>
            <a:r>
              <a:rPr lang="en-US" altLang="zh-CN" sz="2000" dirty="0"/>
              <a:t>450mm</a:t>
            </a:r>
            <a:r>
              <a:rPr lang="zh-CN" altLang="zh-CN" sz="2000" dirty="0"/>
              <a:t>范围内。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9</a:t>
            </a:r>
            <a:r>
              <a:rPr lang="zh-CN" altLang="zh-CN" sz="2000" dirty="0"/>
              <a:t>．砖砌体的灰缝应横平数直，厚度均匀，水平灰缝厚度直为</a:t>
            </a:r>
            <a:r>
              <a:rPr lang="en-US" altLang="zh-CN" sz="2000" dirty="0"/>
              <a:t>10mm</a:t>
            </a:r>
            <a:r>
              <a:rPr lang="zh-CN" altLang="zh-CN" sz="2000" dirty="0"/>
              <a:t>，但不应小于</a:t>
            </a:r>
            <a:r>
              <a:rPr lang="en-US" altLang="zh-CN" sz="2000" dirty="0"/>
              <a:t>8mm</a:t>
            </a:r>
            <a:r>
              <a:rPr lang="zh-CN" altLang="zh-CN" sz="2000" dirty="0"/>
              <a:t>，也不大于</a:t>
            </a:r>
            <a:r>
              <a:rPr lang="en-US" altLang="zh-CN" sz="2000" dirty="0"/>
              <a:t>13mm</a:t>
            </a:r>
            <a:r>
              <a:rPr lang="zh-CN" altLang="zh-CN" sz="2000" dirty="0"/>
              <a:t>。</a:t>
            </a:r>
            <a:endParaRPr lang="zh-CN" altLang="zh-CN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24165" y="4149090"/>
            <a:ext cx="384746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9323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0" y="1143000"/>
            <a:ext cx="754380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01" name="AutoShape 8"/>
          <p:cNvSpPr/>
          <p:nvPr/>
        </p:nvSpPr>
        <p:spPr>
          <a:xfrm>
            <a:off x="3332163" y="1876425"/>
            <a:ext cx="4795837" cy="6477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/>
              <a:t>钢筋工程</a:t>
            </a:r>
            <a:endParaRPr lang="zh-CN" altLang="en-US" sz="3200" dirty="0"/>
          </a:p>
        </p:txBody>
      </p:sp>
      <p:sp>
        <p:nvSpPr>
          <p:cNvPr id="4102" name="AutoShape 6"/>
          <p:cNvSpPr/>
          <p:nvPr/>
        </p:nvSpPr>
        <p:spPr>
          <a:xfrm>
            <a:off x="2949575" y="1706563"/>
            <a:ext cx="762000" cy="990600"/>
          </a:xfrm>
          <a:prstGeom prst="diamond">
            <a:avLst/>
          </a:prstGeom>
          <a:solidFill>
            <a:srgbClr val="00FFFF"/>
          </a:solidFill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/>
              <a:t>一</a:t>
            </a:r>
            <a:endParaRPr lang="zh-CN" altLang="en-US" sz="2400" dirty="0"/>
          </a:p>
        </p:txBody>
      </p:sp>
      <p:sp>
        <p:nvSpPr>
          <p:cNvPr id="4103" name="AutoShape 9"/>
          <p:cNvSpPr/>
          <p:nvPr/>
        </p:nvSpPr>
        <p:spPr>
          <a:xfrm>
            <a:off x="3330575" y="2846388"/>
            <a:ext cx="4795838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/>
              <a:t>模板工程</a:t>
            </a:r>
            <a:endParaRPr lang="zh-CN" altLang="en-US" sz="3200" dirty="0"/>
          </a:p>
        </p:txBody>
      </p:sp>
      <p:sp>
        <p:nvSpPr>
          <p:cNvPr id="4104" name="AutoShape 10"/>
          <p:cNvSpPr/>
          <p:nvPr/>
        </p:nvSpPr>
        <p:spPr>
          <a:xfrm>
            <a:off x="2949575" y="2697163"/>
            <a:ext cx="762000" cy="990600"/>
          </a:xfrm>
          <a:prstGeom prst="diamond">
            <a:avLst/>
          </a:prstGeom>
          <a:solidFill>
            <a:srgbClr val="FFFF00"/>
          </a:solidFill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/>
              <a:t>二</a:t>
            </a:r>
            <a:endParaRPr lang="zh-CN" altLang="en-US" sz="2400" dirty="0"/>
          </a:p>
        </p:txBody>
      </p:sp>
      <p:sp>
        <p:nvSpPr>
          <p:cNvPr id="4105" name="AutoShape 11"/>
          <p:cNvSpPr/>
          <p:nvPr/>
        </p:nvSpPr>
        <p:spPr>
          <a:xfrm>
            <a:off x="3332163" y="3857625"/>
            <a:ext cx="4795837" cy="6477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/>
              <a:t>  混凝土工程</a:t>
            </a:r>
            <a:endParaRPr lang="zh-CN" altLang="en-US" sz="3200" dirty="0"/>
          </a:p>
        </p:txBody>
      </p:sp>
      <p:sp>
        <p:nvSpPr>
          <p:cNvPr id="4106" name="AutoShape 12"/>
          <p:cNvSpPr/>
          <p:nvPr/>
        </p:nvSpPr>
        <p:spPr>
          <a:xfrm>
            <a:off x="2949575" y="3687763"/>
            <a:ext cx="762000" cy="990600"/>
          </a:xfrm>
          <a:prstGeom prst="diamond">
            <a:avLst/>
          </a:prstGeom>
          <a:solidFill>
            <a:srgbClr val="00FF00"/>
          </a:solidFill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/>
              <a:t>三</a:t>
            </a:r>
            <a:endParaRPr lang="zh-CN" altLang="en-US" sz="2400" dirty="0"/>
          </a:p>
        </p:txBody>
      </p:sp>
      <p:sp>
        <p:nvSpPr>
          <p:cNvPr id="4107" name="AutoShape 13"/>
          <p:cNvSpPr/>
          <p:nvPr/>
        </p:nvSpPr>
        <p:spPr>
          <a:xfrm>
            <a:off x="3332163" y="4852988"/>
            <a:ext cx="4795837" cy="6413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latin typeface="宋体" panose="02010600030101010101" pitchFamily="2" charset="-122"/>
              </a:rPr>
              <a:t>    </a:t>
            </a:r>
            <a:endParaRPr lang="en-US" altLang="zh-CN" sz="3200" dirty="0">
              <a:latin typeface="宋体" panose="02010600030101010101" pitchFamily="2" charset="-122"/>
            </a:endParaRPr>
          </a:p>
        </p:txBody>
      </p:sp>
      <p:sp>
        <p:nvSpPr>
          <p:cNvPr id="4108" name="Rectangle 17"/>
          <p:cNvSpPr/>
          <p:nvPr/>
        </p:nvSpPr>
        <p:spPr>
          <a:xfrm>
            <a:off x="4902200" y="4857750"/>
            <a:ext cx="19192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/>
              <a:t> </a:t>
            </a:r>
            <a:r>
              <a:rPr lang="zh-CN" altLang="en-US" sz="3200" dirty="0"/>
              <a:t>砌砖工程</a:t>
            </a:r>
            <a:endParaRPr lang="zh-CN" altLang="en-US" sz="3200" dirty="0"/>
          </a:p>
        </p:txBody>
      </p:sp>
      <p:sp>
        <p:nvSpPr>
          <p:cNvPr id="4109" name="AutoShape 14"/>
          <p:cNvSpPr/>
          <p:nvPr/>
        </p:nvSpPr>
        <p:spPr>
          <a:xfrm>
            <a:off x="2949575" y="4678363"/>
            <a:ext cx="762000" cy="990600"/>
          </a:xfrm>
          <a:prstGeom prst="diamond">
            <a:avLst/>
          </a:prstGeom>
          <a:solidFill>
            <a:srgbClr val="CCFF99"/>
          </a:solidFill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/>
              <a:t>四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5" name="矩形 1"/>
          <p:cNvSpPr/>
          <p:nvPr/>
        </p:nvSpPr>
        <p:spPr>
          <a:xfrm>
            <a:off x="90488" y="2470150"/>
            <a:ext cx="5172075" cy="1050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zh-CN" sz="2000" dirty="0"/>
              <a:t>一、技术方面：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、钢筋必须有质量保证书，经检验合格后方可使用。</a:t>
            </a:r>
            <a:endParaRPr lang="zh-CN" altLang="zh-CN" sz="2000" dirty="0"/>
          </a:p>
        </p:txBody>
      </p:sp>
      <p:sp>
        <p:nvSpPr>
          <p:cNvPr id="5126" name="文本框 10"/>
          <p:cNvSpPr txBox="1"/>
          <p:nvPr/>
        </p:nvSpPr>
        <p:spPr>
          <a:xfrm>
            <a:off x="0" y="1136650"/>
            <a:ext cx="52625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钢筋工程技术交底的内容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7" name="矩形 1"/>
          <p:cNvSpPr/>
          <p:nvPr/>
        </p:nvSpPr>
        <p:spPr>
          <a:xfrm>
            <a:off x="242888" y="4391025"/>
            <a:ext cx="75136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、钢筋加工前，要先熟悉图纸，加工前型号、尺寸、规格必须符合设计要求。</a:t>
            </a:r>
            <a:endParaRPr lang="zh-CN" altLang="zh-CN" sz="2000" dirty="0"/>
          </a:p>
        </p:txBody>
      </p:sp>
      <p:pic>
        <p:nvPicPr>
          <p:cNvPr id="512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2563" y="1600200"/>
            <a:ext cx="2001837" cy="279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3786188"/>
            <a:ext cx="4337050" cy="307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49" name="矩形 1"/>
          <p:cNvSpPr/>
          <p:nvPr/>
        </p:nvSpPr>
        <p:spPr>
          <a:xfrm>
            <a:off x="90488" y="1892300"/>
            <a:ext cx="11485562" cy="199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、钢筋的表面清洁，无损伤，无油渍，无锈蚀。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、钢筋工程要按要求施工，偏差项目不得超过规范中的实测值。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5</a:t>
            </a:r>
            <a:r>
              <a:rPr lang="zh-CN" altLang="zh-CN" sz="2000" dirty="0"/>
              <a:t>、柱、梁保护层为</a:t>
            </a:r>
            <a:r>
              <a:rPr lang="en-US" altLang="zh-CN" sz="2000" dirty="0"/>
              <a:t>35MM</a:t>
            </a:r>
            <a:r>
              <a:rPr lang="zh-CN" altLang="zh-CN" sz="2000" dirty="0"/>
              <a:t>，板为</a:t>
            </a:r>
            <a:r>
              <a:rPr lang="en-US" altLang="zh-CN" sz="2000" dirty="0"/>
              <a:t>10MM</a:t>
            </a:r>
            <a:r>
              <a:rPr lang="zh-CN" altLang="zh-CN" sz="2000" dirty="0"/>
              <a:t>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6</a:t>
            </a:r>
            <a:r>
              <a:rPr lang="zh-CN" altLang="zh-CN" sz="2000" dirty="0"/>
              <a:t>、钢筋的搭接长度要符合设计要求。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7</a:t>
            </a:r>
            <a:r>
              <a:rPr lang="zh-CN" altLang="zh-CN" sz="2000" dirty="0"/>
              <a:t>、钢筋绑扎要牢固，绑扎完毕后，经过验收部门验收合格后，方可进行下道工序的施工。</a:t>
            </a:r>
            <a:endParaRPr lang="zh-CN" altLang="zh-CN" sz="2000" dirty="0"/>
          </a:p>
        </p:txBody>
      </p:sp>
      <p:sp>
        <p:nvSpPr>
          <p:cNvPr id="6150" name="文本框 10"/>
          <p:cNvSpPr txBox="1"/>
          <p:nvPr/>
        </p:nvSpPr>
        <p:spPr>
          <a:xfrm>
            <a:off x="0" y="1136650"/>
            <a:ext cx="52625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钢筋工程技术交底的内容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3" name="文本框 10"/>
          <p:cNvSpPr txBox="1"/>
          <p:nvPr/>
        </p:nvSpPr>
        <p:spPr>
          <a:xfrm>
            <a:off x="0" y="1125538"/>
            <a:ext cx="52625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钢筋工程技术交底的内容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4" name="矩形 1"/>
          <p:cNvSpPr/>
          <p:nvPr/>
        </p:nvSpPr>
        <p:spPr>
          <a:xfrm>
            <a:off x="90488" y="1892300"/>
            <a:ext cx="11485562" cy="2395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zh-CN" sz="2000" dirty="0"/>
              <a:t>二、安全方面：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、钢筋制作场地要平整，工作面稳固，照明灯具必须加网罩。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、拉直钢筋卡头要卡牢，地锚要结实牢固，拉筋沿线</a:t>
            </a:r>
            <a:r>
              <a:rPr lang="en-US" altLang="zh-CN" sz="2000" dirty="0"/>
              <a:t>3M</a:t>
            </a:r>
            <a:r>
              <a:rPr lang="zh-CN" altLang="zh-CN" sz="2000" dirty="0"/>
              <a:t>区域内禁止行人。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、多人合运钢筋，动作要一致，人工上下传递不得在同一垂直线上。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、钢筋堆放高度要分散牢固，防止倾倒和塌落。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5</a:t>
            </a:r>
            <a:r>
              <a:rPr lang="zh-CN" altLang="zh-CN" sz="2000" dirty="0"/>
              <a:t>、绑扎立柱、墙体钢筋，不得站在钢筋骨架上或攀登骨架上下。</a:t>
            </a:r>
            <a:endParaRPr lang="zh-CN" altLang="zh-CN" sz="2000" dirty="0"/>
          </a:p>
        </p:txBody>
      </p:sp>
      <p:pic>
        <p:nvPicPr>
          <p:cNvPr id="7175" name="图片 1"/>
          <p:cNvPicPr>
            <a:picLocks noChangeAspect="1"/>
          </p:cNvPicPr>
          <p:nvPr/>
        </p:nvPicPr>
        <p:blipFill>
          <a:blip r:embed="rId1"/>
          <a:srcRect b="23451"/>
          <a:stretch>
            <a:fillRect/>
          </a:stretch>
        </p:blipFill>
        <p:spPr>
          <a:xfrm>
            <a:off x="7564438" y="3552825"/>
            <a:ext cx="4484687" cy="3157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7" name="文本框 10"/>
          <p:cNvSpPr txBox="1"/>
          <p:nvPr/>
        </p:nvSpPr>
        <p:spPr>
          <a:xfrm>
            <a:off x="0" y="1125538"/>
            <a:ext cx="57245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混凝土工程技术交底的内容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矩形 1"/>
          <p:cNvSpPr/>
          <p:nvPr/>
        </p:nvSpPr>
        <p:spPr>
          <a:xfrm>
            <a:off x="90488" y="1892300"/>
            <a:ext cx="5481637" cy="1735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zh-CN" sz="2000" dirty="0"/>
              <a:t>一、技术方面：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、混凝土工程严格执行</a:t>
            </a:r>
            <a:r>
              <a:rPr lang="zh-CN" altLang="en-US" sz="2000" dirty="0"/>
              <a:t>国家标准</a:t>
            </a:r>
            <a:r>
              <a:rPr lang="zh-CN" altLang="zh-CN" sz="2000" dirty="0"/>
              <a:t>，混凝土结构工程施工和验收规范。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、柱、梁、楼梯均用混凝土强度</a:t>
            </a:r>
            <a:r>
              <a:rPr lang="zh-CN" altLang="en-US" sz="2000" dirty="0"/>
              <a:t>必须按照设计要求</a:t>
            </a:r>
            <a:r>
              <a:rPr lang="zh-CN" altLang="zh-CN" sz="2000" dirty="0"/>
              <a:t>。</a:t>
            </a:r>
            <a:endParaRPr lang="zh-CN" altLang="zh-CN" sz="2000" dirty="0"/>
          </a:p>
        </p:txBody>
      </p:sp>
      <p:sp>
        <p:nvSpPr>
          <p:cNvPr id="8199" name="矩形 1"/>
          <p:cNvSpPr/>
          <p:nvPr/>
        </p:nvSpPr>
        <p:spPr>
          <a:xfrm>
            <a:off x="6710363" y="4800600"/>
            <a:ext cx="5481637" cy="160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、混凝土浇筑及间歇的全部时间，不应超过混凝土的初凝时间，同一施工段混凝土应连续浇筑，不允许留施工缝。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、混凝土的振捣要密实，严禁漏振重振，板混凝土要随打随抹，表面要找平。</a:t>
            </a:r>
            <a:endParaRPr lang="zh-CN" altLang="zh-CN" sz="2000" dirty="0"/>
          </a:p>
        </p:txBody>
      </p:sp>
      <p:pic>
        <p:nvPicPr>
          <p:cNvPr id="820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3344863"/>
            <a:ext cx="2284413" cy="337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50" y="1447800"/>
            <a:ext cx="4335463" cy="316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10"/>
          <p:cNvSpPr txBox="1"/>
          <p:nvPr/>
        </p:nvSpPr>
        <p:spPr>
          <a:xfrm>
            <a:off x="0" y="1125538"/>
            <a:ext cx="57245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混凝土工程技术交底的内容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2" name="矩形 1"/>
          <p:cNvSpPr/>
          <p:nvPr/>
        </p:nvSpPr>
        <p:spPr>
          <a:xfrm>
            <a:off x="90488" y="1892300"/>
            <a:ext cx="11485562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000" dirty="0"/>
              <a:t>5</a:t>
            </a:r>
            <a:r>
              <a:rPr lang="zh-CN" altLang="zh-CN" sz="2000" dirty="0"/>
              <a:t>、严格</a:t>
            </a:r>
            <a:r>
              <a:rPr lang="zh-CN" altLang="en-US" sz="2000" dirty="0"/>
              <a:t>遵守</a:t>
            </a:r>
            <a:r>
              <a:rPr lang="zh-CN" altLang="zh-CN" sz="2000" dirty="0"/>
              <a:t>混凝土的施工配料及搅拌时间。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6</a:t>
            </a:r>
            <a:r>
              <a:rPr lang="zh-CN" altLang="zh-CN" sz="2000" dirty="0"/>
              <a:t>、应在浇筑完毕后的</a:t>
            </a:r>
            <a:r>
              <a:rPr lang="en-US" altLang="zh-CN" sz="2000" dirty="0"/>
              <a:t>14</a:t>
            </a:r>
            <a:r>
              <a:rPr lang="zh-CN" altLang="zh-CN" sz="2000" dirty="0"/>
              <a:t>天内对混凝土加以覆盖，并保湿养护。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7</a:t>
            </a:r>
            <a:r>
              <a:rPr lang="zh-CN" altLang="zh-CN" sz="2000" dirty="0"/>
              <a:t>、混凝土强度达到</a:t>
            </a:r>
            <a:r>
              <a:rPr lang="zh-CN" altLang="en-US" sz="2000" dirty="0"/>
              <a:t>设计强度的</a:t>
            </a:r>
            <a:r>
              <a:rPr lang="en-US" altLang="zh-CN" sz="2000" dirty="0"/>
              <a:t>70%</a:t>
            </a:r>
            <a:r>
              <a:rPr lang="zh-CN" altLang="zh-CN" sz="2000" dirty="0"/>
              <a:t>前，不得在其上踩踏或安装模板及支架。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8</a:t>
            </a:r>
            <a:r>
              <a:rPr lang="zh-CN" altLang="zh-CN" sz="2000" dirty="0"/>
              <a:t>、允许偏差：轴线位置</a:t>
            </a:r>
            <a:r>
              <a:rPr lang="en-US" altLang="zh-CN" sz="2000" dirty="0"/>
              <a:t>8MM</a:t>
            </a:r>
            <a:r>
              <a:rPr lang="zh-CN" altLang="zh-CN" sz="2000" dirty="0"/>
              <a:t>，标高±</a:t>
            </a:r>
            <a:r>
              <a:rPr lang="en-US" altLang="zh-CN" sz="2000" dirty="0"/>
              <a:t>10MM</a:t>
            </a:r>
            <a:r>
              <a:rPr lang="zh-CN" altLang="zh-CN" sz="2000" dirty="0"/>
              <a:t>。</a:t>
            </a:r>
            <a:endParaRPr lang="zh-CN" altLang="zh-CN" sz="2000" dirty="0"/>
          </a:p>
        </p:txBody>
      </p:sp>
      <p:pic>
        <p:nvPicPr>
          <p:cNvPr id="922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038" y="3575050"/>
            <a:ext cx="6022975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0" y="814388"/>
            <a:ext cx="8240713" cy="239713"/>
          </a:xfrm>
          <a:custGeom>
            <a:avLst/>
            <a:gdLst>
              <a:gd name="connsiteX0" fmla="*/ 8001001 w 8241393"/>
              <a:gd name="connsiteY0" fmla="*/ 0 h 240392"/>
              <a:gd name="connsiteX1" fmla="*/ 8241393 w 8241393"/>
              <a:gd name="connsiteY1" fmla="*/ 240392 h 240392"/>
              <a:gd name="connsiteX2" fmla="*/ 8001001 w 8241393"/>
              <a:gd name="connsiteY2" fmla="*/ 240392 h 240392"/>
              <a:gd name="connsiteX3" fmla="*/ 0 w 8241393"/>
              <a:gd name="connsiteY3" fmla="*/ 0 h 240392"/>
              <a:gd name="connsiteX4" fmla="*/ 8001000 w 8241393"/>
              <a:gd name="connsiteY4" fmla="*/ 0 h 240392"/>
              <a:gd name="connsiteX5" fmla="*/ 8001000 w 8241393"/>
              <a:gd name="connsiteY5" fmla="*/ 240392 h 240392"/>
              <a:gd name="connsiteX6" fmla="*/ 0 w 8241393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393" h="240392">
                <a:moveTo>
                  <a:pt x="8001001" y="0"/>
                </a:moveTo>
                <a:lnTo>
                  <a:pt x="8241393" y="240392"/>
                </a:lnTo>
                <a:lnTo>
                  <a:pt x="8001001" y="240392"/>
                </a:lnTo>
                <a:close/>
                <a:moveTo>
                  <a:pt x="0" y="0"/>
                </a:moveTo>
                <a:lnTo>
                  <a:pt x="8001000" y="0"/>
                </a:lnTo>
                <a:lnTo>
                  <a:pt x="8001000" y="240392"/>
                </a:lnTo>
                <a:lnTo>
                  <a:pt x="0" y="2403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001000" y="814388"/>
            <a:ext cx="4191000" cy="239713"/>
          </a:xfrm>
          <a:custGeom>
            <a:avLst/>
            <a:gdLst>
              <a:gd name="connsiteX0" fmla="*/ 240393 w 4190999"/>
              <a:gd name="connsiteY0" fmla="*/ 0 h 240392"/>
              <a:gd name="connsiteX1" fmla="*/ 4190999 w 4190999"/>
              <a:gd name="connsiteY1" fmla="*/ 0 h 240392"/>
              <a:gd name="connsiteX2" fmla="*/ 4190999 w 4190999"/>
              <a:gd name="connsiteY2" fmla="*/ 240392 h 240392"/>
              <a:gd name="connsiteX3" fmla="*/ 240393 w 4190999"/>
              <a:gd name="connsiteY3" fmla="*/ 240392 h 240392"/>
              <a:gd name="connsiteX4" fmla="*/ 0 w 4190999"/>
              <a:gd name="connsiteY4" fmla="*/ 0 h 240392"/>
              <a:gd name="connsiteX5" fmla="*/ 240392 w 4190999"/>
              <a:gd name="connsiteY5" fmla="*/ 0 h 240392"/>
              <a:gd name="connsiteX6" fmla="*/ 240392 w 4190999"/>
              <a:gd name="connsiteY6" fmla="*/ 240392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0999" h="240392">
                <a:moveTo>
                  <a:pt x="240393" y="0"/>
                </a:moveTo>
                <a:lnTo>
                  <a:pt x="4190999" y="0"/>
                </a:lnTo>
                <a:lnTo>
                  <a:pt x="4190999" y="240392"/>
                </a:lnTo>
                <a:lnTo>
                  <a:pt x="240393" y="240392"/>
                </a:lnTo>
                <a:close/>
                <a:moveTo>
                  <a:pt x="0" y="0"/>
                </a:moveTo>
                <a:lnTo>
                  <a:pt x="240392" y="0"/>
                </a:lnTo>
                <a:lnTo>
                  <a:pt x="240392" y="24039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文本框 10"/>
          <p:cNvSpPr txBox="1"/>
          <p:nvPr/>
        </p:nvSpPr>
        <p:spPr>
          <a:xfrm>
            <a:off x="0" y="157163"/>
            <a:ext cx="6186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主体工程安全技术交底的内容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" name="文本框 10"/>
          <p:cNvSpPr txBox="1"/>
          <p:nvPr/>
        </p:nvSpPr>
        <p:spPr>
          <a:xfrm>
            <a:off x="0" y="1125538"/>
            <a:ext cx="57245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混凝土工程技术交底的内容</a:t>
            </a:r>
            <a:endParaRPr lang="zh-CN" altLang="en-US" sz="36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6" name="矩形 1"/>
          <p:cNvSpPr/>
          <p:nvPr/>
        </p:nvSpPr>
        <p:spPr>
          <a:xfrm>
            <a:off x="90488" y="1892300"/>
            <a:ext cx="11485562" cy="2268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zh-CN" sz="2000" dirty="0"/>
              <a:t>二、安全方面：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1</a:t>
            </a:r>
            <a:r>
              <a:rPr lang="zh-CN" altLang="zh-CN" sz="2000" dirty="0"/>
              <a:t>、在进行混凝土施工前，应仔细检查脚手架，工作面是否牢固，各器具是否可靠，确认正常后方可进行作业。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2</a:t>
            </a:r>
            <a:r>
              <a:rPr lang="zh-CN" altLang="zh-CN" sz="2000" dirty="0"/>
              <a:t>、运料器转向料斗投料时，应有挡转设施，不得用力过大或撒把。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3</a:t>
            </a:r>
            <a:r>
              <a:rPr lang="zh-CN" altLang="zh-CN" sz="2000" dirty="0"/>
              <a:t>、吊运混凝土时，塔吊回转半径内不得行人。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4</a:t>
            </a:r>
            <a:r>
              <a:rPr lang="zh-CN" altLang="zh-CN" sz="2000" dirty="0"/>
              <a:t>、夜间施工时应有足够的照明及防护措施。</a:t>
            </a:r>
            <a:endParaRPr lang="zh-CN" altLang="zh-CN" sz="2000" dirty="0"/>
          </a:p>
        </p:txBody>
      </p:sp>
      <p:pic>
        <p:nvPicPr>
          <p:cNvPr id="10247" name="图片 2"/>
          <p:cNvPicPr>
            <a:picLocks noChangeAspect="1"/>
          </p:cNvPicPr>
          <p:nvPr/>
        </p:nvPicPr>
        <p:blipFill>
          <a:blip r:embed="rId1"/>
          <a:srcRect r="9714" b="10588"/>
          <a:stretch>
            <a:fillRect/>
          </a:stretch>
        </p:blipFill>
        <p:spPr>
          <a:xfrm>
            <a:off x="917575" y="4186238"/>
            <a:ext cx="3889375" cy="266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908300"/>
            <a:ext cx="2957513" cy="3938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2261</Words>
  <Application>WPS 演示</Application>
  <PresentationFormat>宽屏</PresentationFormat>
  <Paragraphs>167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方正综艺简体</vt:lpstr>
      <vt:lpstr>微软雅黑</vt:lpstr>
      <vt:lpstr>文鼎特粗宋简</vt:lpstr>
      <vt:lpstr>Arial Unicode MS</vt:lpstr>
      <vt:lpstr>楷体</vt:lpstr>
      <vt:lpstr>汉仪旗黑-85S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dcterms:created xsi:type="dcterms:W3CDTF">2022-02-14T07:32:00Z</dcterms:created>
  <dcterms:modified xsi:type="dcterms:W3CDTF">2024-01-13T02:34:16Z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9294C6C486D340DEAF4E3C59ADBE6A4E_13</vt:lpwstr>
  </property>
  <property fmtid="{D5CDD505-2E9C-101B-9397-08002B2CF9AE}" pid="3" name="KSOProductBuildVer">
    <vt:lpwstr>2052-12.1.0.16120</vt:lpwstr>
  </property>
</Properties>
</file>