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795" r:id="rId3"/>
    <p:sldId id="794" r:id="rId4"/>
    <p:sldId id="707" r:id="rId5"/>
    <p:sldId id="708" r:id="rId6"/>
    <p:sldId id="709" r:id="rId7"/>
    <p:sldId id="710" r:id="rId8"/>
    <p:sldId id="712" r:id="rId9"/>
    <p:sldId id="721" r:id="rId10"/>
    <p:sldId id="701" r:id="rId11"/>
    <p:sldId id="724" r:id="rId12"/>
    <p:sldId id="725" r:id="rId13"/>
    <p:sldId id="726" r:id="rId14"/>
    <p:sldId id="715" r:id="rId15"/>
    <p:sldId id="716" r:id="rId16"/>
    <p:sldId id="705" r:id="rId17"/>
    <p:sldId id="704" r:id="rId18"/>
    <p:sldId id="713" r:id="rId19"/>
    <p:sldId id="571" r:id="rId20"/>
    <p:sldId id="714" r:id="rId21"/>
    <p:sldId id="633" r:id="rId22"/>
    <p:sldId id="634" r:id="rId23"/>
    <p:sldId id="635" r:id="rId24"/>
    <p:sldId id="636" r:id="rId25"/>
    <p:sldId id="637" r:id="rId26"/>
    <p:sldId id="640" r:id="rId27"/>
    <p:sldId id="638" r:id="rId28"/>
    <p:sldId id="717" r:id="rId29"/>
    <p:sldId id="641" r:id="rId30"/>
    <p:sldId id="642" r:id="rId31"/>
    <p:sldId id="718" r:id="rId32"/>
    <p:sldId id="643" r:id="rId33"/>
    <p:sldId id="644" r:id="rId34"/>
    <p:sldId id="719" r:id="rId35"/>
    <p:sldId id="645" r:id="rId36"/>
    <p:sldId id="646" r:id="rId37"/>
    <p:sldId id="647" r:id="rId38"/>
    <p:sldId id="649" r:id="rId39"/>
    <p:sldId id="650" r:id="rId40"/>
    <p:sldId id="651" r:id="rId41"/>
    <p:sldId id="652" r:id="rId42"/>
    <p:sldId id="653" r:id="rId43"/>
    <p:sldId id="677" r:id="rId44"/>
    <p:sldId id="654" r:id="rId45"/>
    <p:sldId id="720" r:id="rId46"/>
    <p:sldId id="655" r:id="rId47"/>
    <p:sldId id="656" r:id="rId48"/>
    <p:sldId id="657" r:id="rId49"/>
    <p:sldId id="658" r:id="rId50"/>
    <p:sldId id="659" r:id="rId51"/>
    <p:sldId id="660" r:id="rId52"/>
    <p:sldId id="661" r:id="rId53"/>
    <p:sldId id="662" r:id="rId54"/>
    <p:sldId id="663" r:id="rId55"/>
    <p:sldId id="664" r:id="rId56"/>
    <p:sldId id="665" r:id="rId57"/>
    <p:sldId id="666" r:id="rId58"/>
    <p:sldId id="667" r:id="rId59"/>
    <p:sldId id="669" r:id="rId60"/>
    <p:sldId id="670" r:id="rId61"/>
    <p:sldId id="671" r:id="rId62"/>
    <p:sldId id="672" r:id="rId63"/>
    <p:sldId id="673" r:id="rId64"/>
    <p:sldId id="674" r:id="rId65"/>
    <p:sldId id="675" r:id="rId66"/>
    <p:sldId id="676" r:id="rId67"/>
    <p:sldId id="678" r:id="rId68"/>
    <p:sldId id="679" r:id="rId69"/>
    <p:sldId id="680" r:id="rId70"/>
    <p:sldId id="681" r:id="rId71"/>
    <p:sldId id="682" r:id="rId72"/>
    <p:sldId id="683" r:id="rId73"/>
    <p:sldId id="684" r:id="rId74"/>
    <p:sldId id="685" r:id="rId75"/>
    <p:sldId id="686" r:id="rId76"/>
    <p:sldId id="687" r:id="rId77"/>
    <p:sldId id="688" r:id="rId78"/>
    <p:sldId id="689" r:id="rId79"/>
    <p:sldId id="690" r:id="rId80"/>
    <p:sldId id="691" r:id="rId81"/>
    <p:sldId id="796" r:id="rId82"/>
  </p:sldIdLst>
  <p:sldSz cx="9144000" cy="6858000" type="screen4x3"/>
  <p:notesSz cx="6858000" cy="9144000"/>
  <p:custDataLst>
    <p:tags r:id="rId88"/>
  </p:custDataLst>
  <p:defaultTextStyle>
    <a:defPPr>
      <a:defRPr lang="zh-CN"/>
    </a:defPPr>
    <a:lvl1pPr marL="0" lvl="0"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1pPr>
    <a:lvl2pPr marL="457200" lvl="1"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2pPr>
    <a:lvl3pPr marL="914400" lvl="2"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3pPr>
    <a:lvl4pPr marL="1371600" lvl="3"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4pPr>
    <a:lvl5pPr marL="1828800" lvl="4"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5pPr>
    <a:lvl6pPr marL="2286000" lvl="5"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6pPr>
    <a:lvl7pPr marL="2743200" lvl="6"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7pPr>
    <a:lvl8pPr marL="3200400" lvl="7"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8pPr>
    <a:lvl9pPr marL="3657600" lvl="8" indent="0" algn="just" defTabSz="914400" rtl="0" eaLnBrk="1" fontAlgn="base" latinLnBrk="0" hangingPunct="1">
      <a:lnSpc>
        <a:spcPct val="100000"/>
      </a:lnSpc>
      <a:spcBef>
        <a:spcPct val="0"/>
      </a:spcBef>
      <a:spcAft>
        <a:spcPct val="0"/>
      </a:spcAft>
      <a:buNone/>
      <a:defRPr sz="1600" b="1" i="0" u="none" kern="1200" baseline="0">
        <a:solidFill>
          <a:srgbClr val="000000"/>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162" userDrawn="1">
          <p15:clr>
            <a:srgbClr val="A4A3A4"/>
          </p15:clr>
        </p15:guide>
        <p15:guide id="2" pos="28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536" y="-30"/>
      </p:cViewPr>
      <p:guideLst>
        <p:guide orient="horz" pos="2162"/>
        <p:guide pos="28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8" Type="http://schemas.openxmlformats.org/officeDocument/2006/relationships/tags" Target="tags/tag69.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notesMaster" Target="notesMasters/notesMaster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81924" name="Rectangle 4"/>
          <p:cNvSpPr>
            <a:spLocks noGrp="1" noRot="1"/>
          </p:cNvSpPr>
          <p:nvPr>
            <p:ph type="sldImg" idx="2"/>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zh-CN" sz="1200" b="0" dirty="0">
                <a:solidFill>
                  <a:schemeClr val="tx1"/>
                </a:solidFill>
                <a:latin typeface="Arial" panose="020B0604020202020204" pitchFamily="34" charset="0"/>
              </a:rPr>
            </a:fld>
            <a:endParaRPr lang="zh-CN" altLang="zh-CN"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3074" name="Picture 5" descr="图片122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7" name="Rectangle 2"/>
          <p:cNvSpPr>
            <a:spLocks noGrp="1" noChangeArrowheads="1"/>
          </p:cNvSpPr>
          <p:nvPr>
            <p:ph type="dt" sz="half" idx="2"/>
          </p:nvPr>
        </p:nvSpPr>
        <p:spPr bwMode="auto">
          <a:xfrm>
            <a:off x="457200" y="6245225"/>
            <a:ext cx="21336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8" name="Rectangle 3"/>
          <p:cNvSpPr>
            <a:spLocks noGrp="1" noChangeArrowheads="1"/>
          </p:cNvSpPr>
          <p:nvPr>
            <p:ph type="ftr" sz="quarter" idx="3"/>
          </p:nvPr>
        </p:nvSpPr>
        <p:spPr bwMode="auto">
          <a:xfrm>
            <a:off x="3124200" y="6245225"/>
            <a:ext cx="28956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9" name="Rectangle 4"/>
          <p:cNvSpPr>
            <a:spLocks noGrp="1" noChangeArrowheads="1"/>
          </p:cNvSpPr>
          <p:nvPr>
            <p:ph type="sldNum" sz="quarter" idx="4"/>
          </p:nvPr>
        </p:nvSpPr>
        <p:spPr bwMode="auto">
          <a:xfrm>
            <a:off x="6553200" y="6245225"/>
            <a:ext cx="2133600" cy="476250"/>
          </a:xfrm>
          <a:prstGeom prst="rect">
            <a:avLst/>
          </a:prstGeom>
          <a:noFill/>
          <a:ln>
            <a:miter lim="800000"/>
          </a:ln>
        </p:spPr>
        <p:txBody>
          <a:bodyPr vert="horz" wrap="square" lIns="91440" tIns="45720" rIns="91440" bIns="45720" numCol="1" anchor="t" anchorCtr="0" compatLnSpc="1"/>
          <a:p>
            <a:pPr algn="r"/>
            <a:fld id="{9A0DB2DC-4C9A-4742-B13C-FB6460FD3503}" type="slidenum">
              <a:rPr lang="zh-CN" altLang="zh-CN" dirty="0">
                <a:latin typeface="Arial" panose="020B0604020202020204" pitchFamily="34" charset="0"/>
              </a:rPr>
            </a:fld>
            <a:endParaRPr lang="zh-CN" altLang="zh-CN" dirty="0">
              <a:latin typeface="Arial" panose="020B0604020202020204" pitchFamily="34" charset="0"/>
            </a:endParaRPr>
          </a:p>
        </p:txBody>
      </p:sp>
      <p:pic>
        <p:nvPicPr>
          <p:cNvPr id="4" name="图片 3"/>
          <p:cNvPicPr>
            <a:picLocks noChangeAspect="1"/>
          </p:cNvPicPr>
          <p:nvPr userDrawn="1">
            <p:custDataLst>
              <p:tags r:id="rId3"/>
            </p:custDataLst>
          </p:nvPr>
        </p:nvPicPr>
        <p:blipFill>
          <a:blip r:embed="rId4"/>
          <a:stretch>
            <a:fillRect/>
          </a:stretch>
        </p:blipFill>
        <p:spPr>
          <a:xfrm>
            <a:off x="1456055" y="116840"/>
            <a:ext cx="7578725" cy="548005"/>
          </a:xfrm>
          <a:prstGeom prst="rect">
            <a:avLst/>
          </a:prstGeom>
        </p:spPr>
      </p:pic>
      <p:pic>
        <p:nvPicPr>
          <p:cNvPr id="2" name="图片 1"/>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84100"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39750" y="1174115"/>
            <a:ext cx="4610735" cy="4829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zh-CN" dirty="0"/>
            </a:fld>
            <a:endParaRPr lang="zh-CN" altLang="zh-CN" dirty="0">
              <a:latin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3.png"/><Relationship Id="rId21" Type="http://schemas.openxmlformats.org/officeDocument/2006/relationships/tags" Target="../tags/tag13.xm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tags" Target="../tags/tag12.xml"/><Relationship Id="rId18" Type="http://schemas.openxmlformats.org/officeDocument/2006/relationships/image" Target="../media/image6.png"/><Relationship Id="rId17" Type="http://schemas.openxmlformats.org/officeDocument/2006/relationships/tags" Target="../tags/tag11.xml"/><Relationship Id="rId16" Type="http://schemas.openxmlformats.org/officeDocument/2006/relationships/image" Target="../media/image5.png"/><Relationship Id="rId15" Type="http://schemas.openxmlformats.org/officeDocument/2006/relationships/tags" Target="../tags/tag10.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1027" name="Rectangle 3"/>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Times New Roman" panose="02020603050405020304" pitchFamily="18" charset="0"/>
            </a:endParaRPr>
          </a:p>
        </p:txBody>
      </p:sp>
      <p:sp>
        <p:nvSpPr>
          <p:cNvPr id="1028" name="Rectangle 4"/>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defRPr>
            </a:lvl1pPr>
          </a:lstStyle>
          <a:p>
            <a:pPr lvl="0" eaLnBrk="1" hangingPunct="1"/>
            <a:fld id="{9A0DB2DC-4C9A-4742-B13C-FB6460FD3503}" type="slidenum">
              <a:rPr lang="zh-CN" altLang="zh-CN" dirty="0"/>
            </a:fld>
            <a:endParaRPr lang="zh-CN" altLang="zh-CN" dirty="0">
              <a:latin typeface="宋体" panose="02010600030101010101" pitchFamily="2" charset="-122"/>
            </a:endParaRPr>
          </a:p>
        </p:txBody>
      </p:sp>
      <p:pic>
        <p:nvPicPr>
          <p:cNvPr id="2053" name="Picture 5" descr="图片1222"/>
          <p:cNvPicPr>
            <a:picLocks noChangeAspect="1"/>
          </p:cNvPicPr>
          <p:nvPr userDrawn="1"/>
        </p:nvPicPr>
        <p:blipFill>
          <a:blip r:embed="rId14"/>
          <a:stretch>
            <a:fillRect/>
          </a:stretch>
        </p:blipFill>
        <p:spPr>
          <a:xfrm>
            <a:off x="0" y="0"/>
            <a:ext cx="9144000" cy="6858000"/>
          </a:xfrm>
          <a:prstGeom prst="rect">
            <a:avLst/>
          </a:prstGeom>
          <a:noFill/>
          <a:ln w="9525">
            <a:noFill/>
          </a:ln>
        </p:spPr>
      </p:pic>
      <p:pic>
        <p:nvPicPr>
          <p:cNvPr id="2" name="图片 1"/>
          <p:cNvPicPr>
            <a:picLocks noChangeAspect="1"/>
          </p:cNvPicPr>
          <p:nvPr userDrawn="1">
            <p:custDataLst>
              <p:tags r:id="rId15"/>
            </p:custDataLst>
          </p:nvPr>
        </p:nvPicPr>
        <p:blipFill>
          <a:blip r:embed="rId16"/>
          <a:stretch>
            <a:fillRect/>
          </a:stretch>
        </p:blipFill>
        <p:spPr>
          <a:xfrm>
            <a:off x="179705" y="188595"/>
            <a:ext cx="1337945" cy="1117600"/>
          </a:xfrm>
          <a:prstGeom prst="rect">
            <a:avLst/>
          </a:prstGeom>
        </p:spPr>
      </p:pic>
      <p:pic>
        <p:nvPicPr>
          <p:cNvPr id="3" name="图片 2"/>
          <p:cNvPicPr>
            <a:picLocks noChangeAspect="1"/>
          </p:cNvPicPr>
          <p:nvPr userDrawn="1">
            <p:custDataLst>
              <p:tags r:id="rId17"/>
            </p:custDataLst>
          </p:nvPr>
        </p:nvPicPr>
        <p:blipFill>
          <a:blip r:embed="rId18"/>
          <a:stretch>
            <a:fillRect/>
          </a:stretch>
        </p:blipFill>
        <p:spPr>
          <a:xfrm>
            <a:off x="5364480" y="6381750"/>
            <a:ext cx="3565525" cy="342900"/>
          </a:xfrm>
          <a:prstGeom prst="rect">
            <a:avLst/>
          </a:prstGeom>
        </p:spPr>
      </p:pic>
      <p:pic>
        <p:nvPicPr>
          <p:cNvPr id="4" name="图片 3"/>
          <p:cNvPicPr>
            <a:picLocks noChangeAspect="1"/>
          </p:cNvPicPr>
          <p:nvPr userDrawn="1">
            <p:custDataLst>
              <p:tags r:id="rId19"/>
            </p:custDataLst>
          </p:nvPr>
        </p:nvPicPr>
        <p:blipFill>
          <a:blip r:embed="rId20"/>
          <a:stretch>
            <a:fillRect/>
          </a:stretch>
        </p:blipFill>
        <p:spPr>
          <a:xfrm>
            <a:off x="1586230" y="116840"/>
            <a:ext cx="7448550" cy="548005"/>
          </a:xfrm>
          <a:prstGeom prst="rect">
            <a:avLst/>
          </a:prstGeom>
        </p:spPr>
      </p:pic>
      <p:pic>
        <p:nvPicPr>
          <p:cNvPr id="8" name="图片 7"/>
          <p:cNvPicPr>
            <a:picLocks noChangeAspect="1"/>
          </p:cNvPicPr>
          <p:nvPr userDrawn="1">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20.xml"/><Relationship Id="rId7" Type="http://schemas.openxmlformats.org/officeDocument/2006/relationships/image" Target="../media/image7.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slideLayout" Target="../slideLayouts/slideLayout1.xml"/><Relationship Id="rId10" Type="http://schemas.openxmlformats.org/officeDocument/2006/relationships/tags" Target="../tags/tag2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47.xml"/><Relationship Id="rId5" Type="http://schemas.openxmlformats.org/officeDocument/2006/relationships/image" Target="../media/image12.png"/><Relationship Id="rId4" Type="http://schemas.openxmlformats.org/officeDocument/2006/relationships/tags" Target="../tags/tag46.xml"/><Relationship Id="rId3" Type="http://schemas.openxmlformats.org/officeDocument/2006/relationships/image" Target="../media/image7.png"/><Relationship Id="rId2" Type="http://schemas.openxmlformats.org/officeDocument/2006/relationships/tags" Target="../tags/tag45.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tags" Target="../tags/tag25.xml"/><Relationship Id="rId3" Type="http://schemas.openxmlformats.org/officeDocument/2006/relationships/image" Target="../media/image7.png"/><Relationship Id="rId2" Type="http://schemas.openxmlformats.org/officeDocument/2006/relationships/tags" Target="../tags/tag24.xml"/><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tags" Target="../tags/tag28.xml"/><Relationship Id="rId3" Type="http://schemas.openxmlformats.org/officeDocument/2006/relationships/image" Target="../media/image7.png"/><Relationship Id="rId2" Type="http://schemas.openxmlformats.org/officeDocument/2006/relationships/tags" Target="../tags/tag27.xml"/><Relationship Id="rId1"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Documents/&#23450;&#26399;&#26816;&#39564;&#35838;&#20214;/sy4006-90.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media/image12.png"/><Relationship Id="rId4" Type="http://schemas.openxmlformats.org/officeDocument/2006/relationships/tags" Target="../tags/tag31.xml"/><Relationship Id="rId3" Type="http://schemas.openxmlformats.org/officeDocument/2006/relationships/image" Target="../media/image7.png"/><Relationship Id="rId2" Type="http://schemas.openxmlformats.org/officeDocument/2006/relationships/tags" Target="../tags/tag30.xml"/><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35.xml"/><Relationship Id="rId5" Type="http://schemas.openxmlformats.org/officeDocument/2006/relationships/image" Target="../media/image12.png"/><Relationship Id="rId4" Type="http://schemas.openxmlformats.org/officeDocument/2006/relationships/tags" Target="../tags/tag34.xml"/><Relationship Id="rId3" Type="http://schemas.openxmlformats.org/officeDocument/2006/relationships/image" Target="../media/image7.png"/><Relationship Id="rId2" Type="http://schemas.openxmlformats.org/officeDocument/2006/relationships/tags" Target="../tags/tag33.xml"/><Relationship Id="rId1"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png"/><Relationship Id="rId1"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tags" Target="../tags/tag37.xml"/><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9.png"/><Relationship Id="rId1" Type="http://schemas.openxmlformats.org/officeDocument/2006/relationships/image" Target="../media/image3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7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41.wmf"/><Relationship Id="rId3" Type="http://schemas.openxmlformats.org/officeDocument/2006/relationships/oleObject" Target="../embeddings/oleObject1.bin"/><Relationship Id="rId2" Type="http://schemas.openxmlformats.org/officeDocument/2006/relationships/image" Target="../media/image40.png"/><Relationship Id="rId1" Type="http://schemas.openxmlformats.org/officeDocument/2006/relationships/image" Target="../media/image38.png"/></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tags" Target="../tags/tag50.xml"/><Relationship Id="rId6" Type="http://schemas.openxmlformats.org/officeDocument/2006/relationships/image" Target="../media/image12.png"/><Relationship Id="rId5" Type="http://schemas.openxmlformats.org/officeDocument/2006/relationships/tags" Target="../tags/tag49.xml"/><Relationship Id="rId4" Type="http://schemas.openxmlformats.org/officeDocument/2006/relationships/image" Target="../media/image7.png"/><Relationship Id="rId3" Type="http://schemas.openxmlformats.org/officeDocument/2006/relationships/tags" Target="../tags/tag48.xml"/><Relationship Id="rId2" Type="http://schemas.openxmlformats.org/officeDocument/2006/relationships/image" Target="../media/image42.png"/><Relationship Id="rId1" Type="http://schemas.openxmlformats.org/officeDocument/2006/relationships/image" Target="../media/image11.jpeg"/></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tags" Target="../tags/tag53.xml"/><Relationship Id="rId6" Type="http://schemas.openxmlformats.org/officeDocument/2006/relationships/image" Target="../media/image12.png"/><Relationship Id="rId5" Type="http://schemas.openxmlformats.org/officeDocument/2006/relationships/tags" Target="../tags/tag52.xml"/><Relationship Id="rId4" Type="http://schemas.openxmlformats.org/officeDocument/2006/relationships/image" Target="../media/image7.png"/><Relationship Id="rId3" Type="http://schemas.openxmlformats.org/officeDocument/2006/relationships/tags" Target="../tags/tag51.xml"/><Relationship Id="rId2" Type="http://schemas.openxmlformats.org/officeDocument/2006/relationships/image" Target="../media/image42.png"/><Relationship Id="rId1" Type="http://schemas.openxmlformats.org/officeDocument/2006/relationships/image" Target="../media/image11.jpeg"/></Relationships>
</file>

<file path=ppt/slides/_rels/slide7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6.xml"/><Relationship Id="rId7" Type="http://schemas.openxmlformats.org/officeDocument/2006/relationships/image" Target="../media/image12.png"/><Relationship Id="rId6" Type="http://schemas.openxmlformats.org/officeDocument/2006/relationships/tags" Target="../tags/tag55.xml"/><Relationship Id="rId5" Type="http://schemas.openxmlformats.org/officeDocument/2006/relationships/image" Target="../media/image7.png"/><Relationship Id="rId4" Type="http://schemas.openxmlformats.org/officeDocument/2006/relationships/tags" Target="../tags/tag54.xml"/><Relationship Id="rId3" Type="http://schemas.openxmlformats.org/officeDocument/2006/relationships/image" Target="../media/image43.png"/><Relationship Id="rId2" Type="http://schemas.openxmlformats.org/officeDocument/2006/relationships/image" Target="../media/image42.png"/><Relationship Id="rId10" Type="http://schemas.openxmlformats.org/officeDocument/2006/relationships/slideLayout" Target="../slideLayouts/slideLayout12.xml"/><Relationship Id="rId1" Type="http://schemas.openxmlformats.org/officeDocument/2006/relationships/image" Target="../media/image11.jpeg"/></Relationships>
</file>

<file path=ppt/slides/_rels/slide7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59.xml"/><Relationship Id="rId7" Type="http://schemas.openxmlformats.org/officeDocument/2006/relationships/image" Target="../media/image46.png"/><Relationship Id="rId6" Type="http://schemas.openxmlformats.org/officeDocument/2006/relationships/tags" Target="../tags/tag58.xml"/><Relationship Id="rId5" Type="http://schemas.openxmlformats.org/officeDocument/2006/relationships/image" Target="../media/image7.png"/><Relationship Id="rId4" Type="http://schemas.openxmlformats.org/officeDocument/2006/relationships/tags" Target="../tags/tag57.xml"/><Relationship Id="rId3" Type="http://schemas.openxmlformats.org/officeDocument/2006/relationships/image" Target="../media/image45.png"/><Relationship Id="rId2" Type="http://schemas.openxmlformats.org/officeDocument/2006/relationships/image" Target="../media/image44.jpeg"/><Relationship Id="rId12" Type="http://schemas.openxmlformats.org/officeDocument/2006/relationships/slideLayout" Target="../slideLayouts/slideLayout12.xml"/><Relationship Id="rId11" Type="http://schemas.openxmlformats.org/officeDocument/2006/relationships/image" Target="../media/image3.png"/><Relationship Id="rId10" Type="http://schemas.openxmlformats.org/officeDocument/2006/relationships/tags" Target="../tags/tag60.xml"/><Relationship Id="rId1" Type="http://schemas.openxmlformats.org/officeDocument/2006/relationships/image" Target="../media/image11.jpeg"/></Relationships>
</file>

<file path=ppt/slides/_rels/slide7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png"/><Relationship Id="rId7" Type="http://schemas.openxmlformats.org/officeDocument/2006/relationships/tags" Target="../tags/tag63.xml"/><Relationship Id="rId6" Type="http://schemas.openxmlformats.org/officeDocument/2006/relationships/image" Target="../media/image12.png"/><Relationship Id="rId5" Type="http://schemas.openxmlformats.org/officeDocument/2006/relationships/tags" Target="../tags/tag62.xml"/><Relationship Id="rId4" Type="http://schemas.openxmlformats.org/officeDocument/2006/relationships/image" Target="../media/image7.png"/><Relationship Id="rId3" Type="http://schemas.openxmlformats.org/officeDocument/2006/relationships/tags" Target="../tags/tag61.xml"/><Relationship Id="rId2" Type="http://schemas.openxmlformats.org/officeDocument/2006/relationships/hyperlink" Target="SYT%200023-1997%20&#22475;&#22320;&#38050;&#36136;&#31649;&#36947;&#38452;&#26497;&#20445;&#25252;&#21442;&#25968;&#27979;&#35797;&#26041;&#27861;.pdf" TargetMode="Externa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tags" Target="../tags/tag40.xml"/><Relationship Id="rId3" Type="http://schemas.openxmlformats.org/officeDocument/2006/relationships/image" Target="../media/image7.png"/><Relationship Id="rId2" Type="http://schemas.openxmlformats.org/officeDocument/2006/relationships/tags" Target="../tags/tag39.xml"/><Relationship Id="rId1" Type="http://schemas.openxmlformats.org/officeDocument/2006/relationships/image" Target="../media/image11.jpeg"/></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68.xml"/><Relationship Id="rId7" Type="http://schemas.openxmlformats.org/officeDocument/2006/relationships/hyperlink" Target="http://www.bofety.com/" TargetMode="External"/><Relationship Id="rId6" Type="http://schemas.openxmlformats.org/officeDocument/2006/relationships/tags" Target="../tags/tag67.xml"/><Relationship Id="rId5" Type="http://schemas.openxmlformats.org/officeDocument/2006/relationships/image" Target="../media/image48.jpeg"/><Relationship Id="rId4" Type="http://schemas.openxmlformats.org/officeDocument/2006/relationships/tags" Target="../tags/tag66.xml"/><Relationship Id="rId3" Type="http://schemas.openxmlformats.org/officeDocument/2006/relationships/image" Target="../media/image47.jpeg"/><Relationship Id="rId2" Type="http://schemas.openxmlformats.org/officeDocument/2006/relationships/tags" Target="../tags/tag65.xml"/><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tags" Target="../tags/tag43.xml"/><Relationship Id="rId3" Type="http://schemas.openxmlformats.org/officeDocument/2006/relationships/image" Target="../media/image7.png"/><Relationship Id="rId2" Type="http://schemas.openxmlformats.org/officeDocument/2006/relationships/tags" Target="../tags/tag4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71550" y="1790700"/>
            <a:ext cx="7609840" cy="1319530"/>
          </a:xfrm>
        </p:spPr>
        <p:txBody>
          <a:bodyPr>
            <a:noAutofit/>
          </a:bodyPr>
          <a:lstStyle/>
          <a:p>
            <a:pPr marL="0" indent="0" algn="ctr">
              <a:lnSpc>
                <a:spcPct val="110000"/>
              </a:lnSpc>
              <a:spcBef>
                <a:spcPts val="0"/>
              </a:spcBef>
              <a:spcAft>
                <a:spcPts val="0"/>
              </a:spcAft>
              <a:buSzPct val="100000"/>
              <a:buNone/>
            </a:pPr>
            <a:r>
              <a:rPr lang="zh-CN" altLang="en-US" sz="4800" smtClean="0">
                <a:solidFill>
                  <a:schemeClr val="tx1"/>
                </a:solidFill>
                <a:latin typeface="微软雅黑" panose="020B0503020204020204" charset="-122"/>
                <a:ea typeface="微软雅黑" panose="020B0503020204020204" charset="-122"/>
                <a:cs typeface="+mn-cs"/>
              </a:rPr>
              <a:t>长输管道阴极保护技术全解</a:t>
            </a:r>
            <a:endParaRPr lang="zh-CN" altLang="en-US" sz="4800" smtClean="0">
              <a:solidFill>
                <a:schemeClr val="tx1"/>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012339" y="357288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74839" y="450883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200" b="1">
                <a:solidFill>
                  <a:schemeClr val="dk1">
                    <a:lumMod val="85000"/>
                    <a:lumOff val="15000"/>
                  </a:schemeClr>
                </a:solidFill>
              </a:rPr>
              <a:t>全面</a:t>
            </a:r>
            <a:endParaRPr lang="zh-CN" altLang="en-US" sz="1200" b="1">
              <a:solidFill>
                <a:schemeClr val="dk1">
                  <a:lumMod val="85000"/>
                  <a:lumOff val="15000"/>
                </a:schemeClr>
              </a:solidFill>
            </a:endParaRPr>
          </a:p>
        </p:txBody>
      </p:sp>
      <p:sp>
        <p:nvSpPr>
          <p:cNvPr id="9" name="椭圆 8"/>
          <p:cNvSpPr/>
          <p:nvPr>
            <p:custDataLst>
              <p:tags r:id="rId4"/>
            </p:custDataLst>
          </p:nvPr>
        </p:nvSpPr>
        <p:spPr>
          <a:xfrm>
            <a:off x="6607175" y="45092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200" b="1">
                <a:solidFill>
                  <a:schemeClr val="dk1">
                    <a:lumMod val="85000"/>
                    <a:lumOff val="15000"/>
                  </a:schemeClr>
                </a:solidFill>
              </a:rPr>
              <a:t>专业</a:t>
            </a:r>
            <a:endParaRPr lang="zh-CN" altLang="en-US" sz="1200" b="1">
              <a:solidFill>
                <a:schemeClr val="dk1">
                  <a:lumMod val="85000"/>
                  <a:lumOff val="15000"/>
                </a:schemeClr>
              </a:solidFill>
            </a:endParaRPr>
          </a:p>
        </p:txBody>
      </p:sp>
      <p:sp>
        <p:nvSpPr>
          <p:cNvPr id="10" name="椭圆 9"/>
          <p:cNvSpPr/>
          <p:nvPr>
            <p:custDataLst>
              <p:tags r:id="rId5"/>
            </p:custDataLst>
          </p:nvPr>
        </p:nvSpPr>
        <p:spPr>
          <a:xfrm>
            <a:off x="7539511" y="45088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200" b="1">
                <a:solidFill>
                  <a:schemeClr val="dk1">
                    <a:lumMod val="85000"/>
                    <a:lumOff val="15000"/>
                  </a:schemeClr>
                </a:solidFill>
              </a:rPr>
              <a:t>实用</a:t>
            </a:r>
            <a:endParaRPr lang="zh-CN" altLang="en-US" sz="1200" b="1">
              <a:solidFill>
                <a:schemeClr val="dk1">
                  <a:lumMod val="85000"/>
                  <a:lumOff val="15000"/>
                </a:schemeClr>
              </a:solidFill>
            </a:endParaRPr>
          </a:p>
        </p:txBody>
      </p:sp>
      <p:pic>
        <p:nvPicPr>
          <p:cNvPr id="4" name="图片 3"/>
          <p:cNvPicPr>
            <a:picLocks noChangeAspect="1"/>
          </p:cNvPicPr>
          <p:nvPr>
            <p:custDataLst>
              <p:tags r:id="rId6"/>
            </p:custDataLst>
          </p:nvPr>
        </p:nvPicPr>
        <p:blipFill>
          <a:blip r:embed="rId7"/>
          <a:stretch>
            <a:fillRect/>
          </a:stretch>
        </p:blipFill>
        <p:spPr>
          <a:xfrm>
            <a:off x="220980" y="200025"/>
            <a:ext cx="1369695" cy="1160780"/>
          </a:xfrm>
          <a:prstGeom prst="rect">
            <a:avLst/>
          </a:prstGeom>
        </p:spPr>
      </p:pic>
      <p:pic>
        <p:nvPicPr>
          <p:cNvPr id="5" name="图片 4"/>
          <p:cNvPicPr>
            <a:picLocks noChangeAspect="1"/>
          </p:cNvPicPr>
          <p:nvPr>
            <p:custDataLst>
              <p:tags r:id="rId8"/>
            </p:custDataLst>
          </p:nvPr>
        </p:nvPicPr>
        <p:blipFill>
          <a:blip r:embed="rId9"/>
          <a:stretch>
            <a:fillRect/>
          </a:stretch>
        </p:blipFill>
        <p:spPr>
          <a:xfrm>
            <a:off x="5302885" y="6453505"/>
            <a:ext cx="3733165" cy="314325"/>
          </a:xfrm>
          <a:prstGeom prst="rect">
            <a:avLst/>
          </a:prstGeom>
        </p:spPr>
      </p:pic>
    </p:spTree>
    <p:custDataLst>
      <p:tags r:id="rId10"/>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图片 6"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11267"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1268" name="Rectangle 3"/>
          <p:cNvSpPr>
            <a:spLocks noGrp="1"/>
          </p:cNvSpPr>
          <p:nvPr>
            <p:ph idx="1"/>
          </p:nvPr>
        </p:nvSpPr>
        <p:spPr>
          <a:xfrm>
            <a:off x="323850" y="1557338"/>
            <a:ext cx="8280400" cy="4608512"/>
          </a:xfrm>
          <a:noFill/>
          <a:ln>
            <a:noFill/>
          </a:ln>
        </p:spPr>
        <p:txBody>
          <a:bodyPr/>
          <a:p>
            <a:pPr marL="812800" indent="-812800" eaLnBrk="1" hangingPunct="1">
              <a:lnSpc>
                <a:spcPct val="90000"/>
              </a:lnSpc>
              <a:buNone/>
            </a:pPr>
            <a:r>
              <a:rPr lang="zh-CN" altLang="en-US" sz="2800" dirty="0"/>
              <a:t>　　　</a:t>
            </a:r>
            <a:r>
              <a:rPr lang="zh-CN" altLang="en-US" sz="2000" dirty="0">
                <a:latin typeface="仿宋" panose="02010609060101010101" pitchFamily="49" charset="-122"/>
                <a:ea typeface="仿宋" panose="02010609060101010101" pitchFamily="49" charset="-122"/>
              </a:rPr>
              <a:t>相对于饱和硫酸铜参比电极</a:t>
            </a:r>
            <a:r>
              <a:rPr lang="zh-CN" altLang="zh-CN" sz="2000" dirty="0">
                <a:latin typeface="仿宋" panose="02010609060101010101" pitchFamily="49" charset="-122"/>
                <a:ea typeface="仿宋" panose="02010609060101010101" pitchFamily="49" charset="-122"/>
              </a:rPr>
              <a:t>(CSE)</a:t>
            </a:r>
            <a:r>
              <a:rPr lang="zh-CN" altLang="en-US" sz="2000" dirty="0">
                <a:latin typeface="仿宋" panose="02010609060101010101" pitchFamily="49" charset="-122"/>
                <a:ea typeface="仿宋" panose="02010609060101010101" pitchFamily="49" charset="-122"/>
              </a:rPr>
              <a:t>，不同金属的在土壤中的腐蚀电位（</a:t>
            </a:r>
            <a:r>
              <a:rPr lang="zh-CN" altLang="zh-CN" sz="2000" dirty="0">
                <a:latin typeface="仿宋" panose="02010609060101010101" pitchFamily="49" charset="-122"/>
                <a:ea typeface="仿宋" panose="02010609060101010101" pitchFamily="49" charset="-122"/>
              </a:rPr>
              <a:t>V</a:t>
            </a:r>
            <a:r>
              <a:rPr lang="zh-CN" altLang="en-US" sz="2000" dirty="0">
                <a:latin typeface="仿宋" panose="02010609060101010101" pitchFamily="49" charset="-122"/>
                <a:ea typeface="仿宋" panose="02010609060101010101" pitchFamily="49" charset="-122"/>
              </a:rPr>
              <a:t>）如下表示：</a:t>
            </a:r>
            <a:endParaRPr lang="zh-CN" altLang="en-US" sz="2000" dirty="0">
              <a:latin typeface="仿宋" panose="02010609060101010101" pitchFamily="49" charset="-122"/>
              <a:ea typeface="仿宋" panose="02010609060101010101" pitchFamily="49" charset="-122"/>
            </a:endParaRPr>
          </a:p>
          <a:p>
            <a:pPr marL="812800" indent="-812800" eaLnBrk="1" hangingPunct="1">
              <a:lnSpc>
                <a:spcPct val="90000"/>
              </a:lnSpc>
              <a:buNone/>
            </a:pPr>
            <a:endParaRPr lang="zh-CN" altLang="zh-CN" sz="2000" dirty="0">
              <a:latin typeface="仿宋" panose="02010609060101010101" pitchFamily="49" charset="-122"/>
              <a:ea typeface="仿宋" panose="02010609060101010101" pitchFamily="49" charset="-122"/>
            </a:endParaRPr>
          </a:p>
          <a:p>
            <a:pPr marL="812800" indent="-812800" eaLnBrk="1" hangingPunct="1">
              <a:lnSpc>
                <a:spcPct val="90000"/>
              </a:lnSpc>
            </a:pPr>
            <a:r>
              <a:rPr lang="zh-CN" altLang="en-US" sz="2000" dirty="0">
                <a:latin typeface="仿宋" panose="02010609060101010101" pitchFamily="49" charset="-122"/>
                <a:ea typeface="仿宋" panose="02010609060101010101" pitchFamily="49" charset="-122"/>
              </a:rPr>
              <a:t>金</a:t>
            </a: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属　　　　　　　　　　　　　电位（</a:t>
            </a:r>
            <a:r>
              <a:rPr lang="zh-CN" altLang="zh-CN" sz="2000" dirty="0">
                <a:latin typeface="仿宋" panose="02010609060101010101" pitchFamily="49" charset="-122"/>
                <a:ea typeface="仿宋" panose="02010609060101010101" pitchFamily="49" charset="-122"/>
              </a:rPr>
              <a:t>CSE</a:t>
            </a:r>
            <a:r>
              <a:rPr lang="zh-CN" altLang="en-US" sz="2000" dirty="0">
                <a:latin typeface="仿宋" panose="02010609060101010101" pitchFamily="49" charset="-122"/>
                <a:ea typeface="仿宋" panose="02010609060101010101" pitchFamily="49" charset="-122"/>
              </a:rPr>
              <a:t>）</a:t>
            </a:r>
            <a:endParaRPr lang="zh-CN" altLang="en-US" sz="2000" dirty="0">
              <a:latin typeface="仿宋" panose="02010609060101010101" pitchFamily="49" charset="-122"/>
              <a:ea typeface="仿宋" panose="02010609060101010101" pitchFamily="49" charset="-122"/>
            </a:endParaRPr>
          </a:p>
          <a:p>
            <a:pPr marL="812800" indent="-812800" eaLnBrk="1" hangingPunct="1">
              <a:lnSpc>
                <a:spcPct val="90000"/>
              </a:lnSpc>
            </a:pPr>
            <a:r>
              <a:rPr lang="zh-CN" altLang="en-US" sz="2000" dirty="0">
                <a:latin typeface="仿宋" panose="02010609060101010101" pitchFamily="49" charset="-122"/>
                <a:ea typeface="仿宋" panose="02010609060101010101" pitchFamily="49" charset="-122"/>
              </a:rPr>
              <a:t>高纯镁　　　　　　　　　　　　　　　</a:t>
            </a:r>
            <a:r>
              <a:rPr lang="zh-CN" altLang="zh-CN" sz="2000" dirty="0">
                <a:latin typeface="仿宋" panose="02010609060101010101" pitchFamily="49" charset="-122"/>
                <a:ea typeface="仿宋" panose="02010609060101010101" pitchFamily="49" charset="-122"/>
              </a:rPr>
              <a:t>-1.75</a:t>
            </a:r>
            <a:endParaRPr lang="zh-CN" altLang="zh-CN" sz="2000" dirty="0">
              <a:latin typeface="仿宋" panose="02010609060101010101" pitchFamily="49" charset="-122"/>
              <a:ea typeface="仿宋" panose="02010609060101010101" pitchFamily="49" charset="-122"/>
            </a:endParaRPr>
          </a:p>
          <a:p>
            <a:pPr marL="812800" indent="-812800" eaLnBrk="1" hangingPunct="1">
              <a:lnSpc>
                <a:spcPct val="90000"/>
              </a:lnSpc>
            </a:pPr>
            <a:r>
              <a:rPr lang="zh-CN" altLang="en-US" sz="2000" dirty="0">
                <a:latin typeface="仿宋" panose="02010609060101010101" pitchFamily="49" charset="-122"/>
                <a:ea typeface="仿宋" panose="02010609060101010101" pitchFamily="49" charset="-122"/>
              </a:rPr>
              <a:t>镁合金</a:t>
            </a:r>
            <a:r>
              <a:rPr lang="zh-CN" altLang="zh-CN" sz="2000" dirty="0">
                <a:latin typeface="仿宋" panose="02010609060101010101" pitchFamily="49" charset="-122"/>
                <a:ea typeface="仿宋" panose="02010609060101010101" pitchFamily="49" charset="-122"/>
              </a:rPr>
              <a:t>(6%Al</a:t>
            </a:r>
            <a:r>
              <a:rPr lang="zh-CN" altLang="en-US" sz="2000" dirty="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3%Zn</a:t>
            </a:r>
            <a:r>
              <a:rPr lang="zh-CN" altLang="en-US" sz="2000" dirty="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0.15%Mn)</a:t>
            </a:r>
            <a:r>
              <a:rPr lang="zh-CN" altLang="en-US"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-1.60 </a:t>
            </a:r>
            <a:r>
              <a:rPr lang="zh-CN" altLang="en-US" sz="2000" dirty="0">
                <a:latin typeface="仿宋" panose="02010609060101010101" pitchFamily="49" charset="-122"/>
                <a:ea typeface="仿宋" panose="02010609060101010101" pitchFamily="49" charset="-122"/>
              </a:rPr>
              <a:t>　</a:t>
            </a:r>
            <a:endParaRPr lang="zh-CN" altLang="en-US" sz="2000" dirty="0">
              <a:latin typeface="仿宋" panose="02010609060101010101" pitchFamily="49" charset="-122"/>
              <a:ea typeface="仿宋" panose="02010609060101010101" pitchFamily="49" charset="-122"/>
            </a:endParaRPr>
          </a:p>
          <a:p>
            <a:pPr marL="812800" indent="-812800" eaLnBrk="1" hangingPunct="1">
              <a:lnSpc>
                <a:spcPct val="90000"/>
              </a:lnSpc>
            </a:pPr>
            <a:r>
              <a:rPr lang="zh-CN" altLang="en-US" sz="2000" dirty="0">
                <a:latin typeface="仿宋" panose="02010609060101010101" pitchFamily="49" charset="-122"/>
                <a:ea typeface="仿宋" panose="02010609060101010101" pitchFamily="49" charset="-122"/>
              </a:rPr>
              <a:t>锌　　　　　　　　　　　　　　　　　</a:t>
            </a:r>
            <a:r>
              <a:rPr lang="zh-CN" altLang="zh-CN" sz="2000" dirty="0">
                <a:latin typeface="仿宋" panose="02010609060101010101" pitchFamily="49" charset="-122"/>
                <a:ea typeface="仿宋" panose="02010609060101010101" pitchFamily="49" charset="-122"/>
              </a:rPr>
              <a:t>-1.10</a:t>
            </a:r>
            <a:r>
              <a:rPr lang="zh-CN" altLang="en-US" sz="2000" dirty="0">
                <a:latin typeface="仿宋" panose="02010609060101010101" pitchFamily="49" charset="-122"/>
                <a:ea typeface="仿宋" panose="02010609060101010101" pitchFamily="49" charset="-122"/>
              </a:rPr>
              <a:t>　　　　　　　　　铝合金</a:t>
            </a:r>
            <a:r>
              <a:rPr lang="zh-CN" altLang="zh-CN" sz="2000" dirty="0">
                <a:latin typeface="仿宋" panose="02010609060101010101" pitchFamily="49" charset="-122"/>
                <a:ea typeface="仿宋" panose="02010609060101010101" pitchFamily="49" charset="-122"/>
              </a:rPr>
              <a:t>(5%Zn)</a:t>
            </a:r>
            <a:r>
              <a:rPr lang="zh-CN" altLang="en-US"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-1.05</a:t>
            </a:r>
            <a:r>
              <a:rPr lang="zh-CN" altLang="en-US" sz="2000" dirty="0">
                <a:latin typeface="仿宋" panose="02010609060101010101" pitchFamily="49" charset="-122"/>
                <a:ea typeface="仿宋" panose="02010609060101010101" pitchFamily="49" charset="-122"/>
              </a:rPr>
              <a:t>　　　　　　　　纯铝　　　　　　　　　　　　　　　　</a:t>
            </a:r>
            <a:r>
              <a:rPr lang="zh-CN" altLang="zh-CN" sz="2000" dirty="0">
                <a:latin typeface="仿宋" panose="02010609060101010101" pitchFamily="49" charset="-122"/>
                <a:ea typeface="仿宋" panose="02010609060101010101" pitchFamily="49" charset="-122"/>
              </a:rPr>
              <a:t>-0.80</a:t>
            </a:r>
            <a:r>
              <a:rPr lang="zh-CN" altLang="en-US" sz="2000" dirty="0">
                <a:latin typeface="仿宋" panose="02010609060101010101" pitchFamily="49" charset="-122"/>
                <a:ea typeface="仿宋" panose="02010609060101010101" pitchFamily="49" charset="-122"/>
              </a:rPr>
              <a:t>　　　　　　　　低碳钢</a:t>
            </a:r>
            <a:r>
              <a:rPr lang="zh-CN"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表面光亮</a:t>
            </a:r>
            <a:r>
              <a:rPr lang="zh-CN"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-0.50-0.80</a:t>
            </a:r>
            <a:r>
              <a:rPr lang="zh-CN" altLang="en-US" sz="2000" dirty="0">
                <a:latin typeface="仿宋" panose="02010609060101010101" pitchFamily="49" charset="-122"/>
                <a:ea typeface="仿宋" panose="02010609060101010101" pitchFamily="49" charset="-122"/>
              </a:rPr>
              <a:t>　　　　　低碳钢</a:t>
            </a:r>
            <a:r>
              <a:rPr lang="zh-CN"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表面锈蚀</a:t>
            </a:r>
            <a:r>
              <a:rPr lang="zh-CN"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-0.20-0.50</a:t>
            </a:r>
            <a:r>
              <a:rPr lang="zh-CN" altLang="en-US" sz="2000" dirty="0">
                <a:latin typeface="仿宋" panose="02010609060101010101" pitchFamily="49" charset="-122"/>
                <a:ea typeface="仿宋" panose="02010609060101010101" pitchFamily="49" charset="-122"/>
              </a:rPr>
              <a:t>　　　　　铸铁　　　　　　　　　　　　　　　　</a:t>
            </a:r>
            <a:r>
              <a:rPr lang="zh-CN" altLang="zh-CN" sz="2000" dirty="0">
                <a:latin typeface="仿宋" panose="02010609060101010101" pitchFamily="49" charset="-122"/>
                <a:ea typeface="仿宋" panose="02010609060101010101" pitchFamily="49" charset="-122"/>
              </a:rPr>
              <a:t>-0.50</a:t>
            </a:r>
            <a:r>
              <a:rPr lang="zh-CN" altLang="en-US" sz="2000" dirty="0">
                <a:latin typeface="仿宋" panose="02010609060101010101" pitchFamily="49" charset="-122"/>
                <a:ea typeface="仿宋" panose="02010609060101010101" pitchFamily="49" charset="-122"/>
              </a:rPr>
              <a:t>　　　　　　　　混凝土中的低碳钢　　　　　　　　　　</a:t>
            </a:r>
            <a:r>
              <a:rPr lang="zh-CN" altLang="zh-CN" sz="2000" dirty="0">
                <a:latin typeface="仿宋" panose="02010609060101010101" pitchFamily="49" charset="-122"/>
                <a:ea typeface="仿宋" panose="02010609060101010101" pitchFamily="49" charset="-122"/>
              </a:rPr>
              <a:t>-0.20</a:t>
            </a:r>
            <a:r>
              <a:rPr lang="zh-CN" altLang="en-US" sz="2000" dirty="0">
                <a:latin typeface="仿宋" panose="02010609060101010101" pitchFamily="49" charset="-122"/>
                <a:ea typeface="仿宋" panose="02010609060101010101" pitchFamily="49" charset="-122"/>
              </a:rPr>
              <a:t>　　　　　　　　铜　　　　　　　　　　　　　　　　　</a:t>
            </a:r>
            <a:r>
              <a:rPr lang="zh-CN" altLang="zh-CN" sz="2000" dirty="0">
                <a:latin typeface="仿宋" panose="02010609060101010101" pitchFamily="49" charset="-122"/>
                <a:ea typeface="仿宋" panose="02010609060101010101" pitchFamily="49" charset="-122"/>
              </a:rPr>
              <a:t>-0.20</a:t>
            </a:r>
            <a:r>
              <a:rPr lang="zh-CN" altLang="en-US" sz="2000" dirty="0">
                <a:latin typeface="仿宋" panose="02010609060101010101" pitchFamily="49" charset="-122"/>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　　</a:t>
            </a:r>
            <a:endParaRPr lang="zh-CN" altLang="en-US" sz="2000" b="1" dirty="0">
              <a:latin typeface="仿宋" panose="02010609060101010101" pitchFamily="49" charset="-122"/>
              <a:ea typeface="仿宋" panose="02010609060101010101" pitchFamily="49" charset="-122"/>
            </a:endParaRPr>
          </a:p>
        </p:txBody>
      </p:sp>
      <p:sp>
        <p:nvSpPr>
          <p:cNvPr id="11269"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2291" name="Rectangle 3"/>
          <p:cNvSpPr>
            <a:spLocks noGrp="1"/>
          </p:cNvSpPr>
          <p:nvPr>
            <p:ph idx="1"/>
          </p:nvPr>
        </p:nvSpPr>
        <p:spPr>
          <a:xfrm>
            <a:off x="323850" y="1844675"/>
            <a:ext cx="8280400" cy="4608513"/>
          </a:xfrm>
          <a:noFill/>
          <a:ln>
            <a:noFill/>
          </a:ln>
        </p:spPr>
        <p:txBody>
          <a:bodyPr/>
          <a:p>
            <a:pPr marL="812800" indent="-812800" eaLnBrk="1" hangingPunct="1"/>
            <a:r>
              <a:rPr lang="zh-CN" altLang="en-US" sz="2000" b="1" dirty="0">
                <a:latin typeface="仿宋" panose="02010609060101010101" pitchFamily="49" charset="-122"/>
                <a:ea typeface="仿宋" panose="02010609060101010101" pitchFamily="49" charset="-122"/>
              </a:rPr>
              <a:t>阴极保护的原理</a:t>
            </a:r>
            <a:endParaRPr lang="zh-CN" altLang="en-US" sz="2000" b="1" dirty="0">
              <a:latin typeface="仿宋" panose="02010609060101010101" pitchFamily="49" charset="-122"/>
              <a:ea typeface="仿宋" panose="02010609060101010101" pitchFamily="49" charset="-122"/>
            </a:endParaRPr>
          </a:p>
          <a:p>
            <a:pPr marL="812800" indent="-812800" eaLnBrk="1" hangingPunct="1"/>
            <a:endParaRPr lang="zh-CN" altLang="zh-CN" sz="2000" dirty="0">
              <a:latin typeface="仿宋" panose="02010609060101010101" pitchFamily="49" charset="-122"/>
              <a:ea typeface="仿宋" panose="02010609060101010101" pitchFamily="49" charset="-122"/>
            </a:endParaRPr>
          </a:p>
          <a:p>
            <a:pPr marL="812800" indent="-812800" eaLnBrk="1" hangingPunct="1"/>
            <a:r>
              <a:rPr lang="zh-CN"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对被保护金属施加负电流，通过阴极极化使其电极电位负移至金属的平稳电位，从而抑阻金属腐蚀的保护方法称为阴极保护。</a:t>
            </a:r>
            <a:endParaRPr lang="zh-CN" altLang="en-US" sz="2000" dirty="0">
              <a:latin typeface="仿宋" panose="02010609060101010101" pitchFamily="49" charset="-122"/>
              <a:ea typeface="仿宋" panose="02010609060101010101" pitchFamily="49" charset="-122"/>
            </a:endParaRPr>
          </a:p>
          <a:p>
            <a:pPr marL="812800" indent="-812800" eaLnBrk="1" hangingPunct="1"/>
            <a:r>
              <a:rPr lang="zh-CN"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阴极保护是一种控制金属电化学腐蚀的保护方法。在阴极保护系统构成的电池中，氧化反应集中发生在阳极上，从而抑阻了作为阴极的被保护金属上的腐蚀。阴极保护是一种基于电化学腐蚀原理而发展的一种电化学保护技术。可从电极反应、极化曲线和极化图以及电位</a:t>
            </a:r>
            <a:r>
              <a:rPr lang="zh-CN" altLang="zh-CN" sz="2000" dirty="0">
                <a:latin typeface="仿宋" panose="02010609060101010101" pitchFamily="49" charset="-122"/>
                <a:ea typeface="仿宋" panose="02010609060101010101" pitchFamily="49" charset="-122"/>
              </a:rPr>
              <a:t>-pH</a:t>
            </a:r>
            <a:r>
              <a:rPr lang="zh-CN" altLang="en-US" sz="2000" dirty="0">
                <a:latin typeface="仿宋" panose="02010609060101010101" pitchFamily="49" charset="-122"/>
                <a:ea typeface="仿宋" panose="02010609060101010101" pitchFamily="49" charset="-122"/>
              </a:rPr>
              <a:t>图等诸方面理解阴极保护原理。</a:t>
            </a:r>
            <a:endParaRPr lang="zh-CN" altLang="en-US" sz="2000" dirty="0">
              <a:latin typeface="仿宋" panose="02010609060101010101" pitchFamily="49" charset="-122"/>
              <a:ea typeface="仿宋" panose="02010609060101010101" pitchFamily="49" charset="-122"/>
            </a:endParaRPr>
          </a:p>
        </p:txBody>
      </p:sp>
      <p:sp>
        <p:nvSpPr>
          <p:cNvPr id="1229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3315" name="Rectangle 3"/>
          <p:cNvSpPr>
            <a:spLocks noGrp="1"/>
          </p:cNvSpPr>
          <p:nvPr>
            <p:ph idx="1"/>
          </p:nvPr>
        </p:nvSpPr>
        <p:spPr>
          <a:xfrm>
            <a:off x="323850" y="1844675"/>
            <a:ext cx="8280400" cy="4608513"/>
          </a:xfrm>
          <a:noFill/>
          <a:ln>
            <a:noFill/>
          </a:ln>
        </p:spPr>
        <p:txBody>
          <a:bodyPr/>
          <a:p>
            <a:pPr marL="812800" indent="-812800" eaLnBrk="1" hangingPunct="1"/>
            <a:r>
              <a:rPr lang="zh-CN" altLang="en-US" sz="2000" b="1" dirty="0">
                <a:latin typeface="仿宋" panose="02010609060101010101" pitchFamily="49" charset="-122"/>
                <a:ea typeface="仿宋" panose="02010609060101010101" pitchFamily="49" charset="-122"/>
              </a:rPr>
              <a:t>阴极保护的原理</a:t>
            </a:r>
            <a:endParaRPr lang="zh-CN" altLang="en-US" sz="2000" b="1" dirty="0">
              <a:latin typeface="仿宋" panose="02010609060101010101" pitchFamily="49" charset="-122"/>
              <a:ea typeface="仿宋" panose="02010609060101010101" pitchFamily="49" charset="-122"/>
            </a:endParaRPr>
          </a:p>
          <a:p>
            <a:pPr marL="812800" indent="-812800" eaLnBrk="1" hangingPunct="1"/>
            <a:endParaRPr lang="zh-CN" altLang="zh-CN" sz="2000" dirty="0">
              <a:latin typeface="仿宋" panose="02010609060101010101" pitchFamily="49" charset="-122"/>
              <a:ea typeface="仿宋" panose="02010609060101010101" pitchFamily="49" charset="-122"/>
            </a:endParaRPr>
          </a:p>
          <a:p>
            <a:pPr marL="812800" indent="-812800" eaLnBrk="1" hangingPunct="1"/>
            <a:r>
              <a:rPr lang="zh-CN" altLang="zh-CN" sz="2000" b="1" dirty="0">
                <a:latin typeface="仿宋" panose="02010609060101010101" pitchFamily="49" charset="-122"/>
                <a:ea typeface="仿宋" panose="02010609060101010101" pitchFamily="49" charset="-122"/>
              </a:rPr>
              <a:t>1</a:t>
            </a:r>
            <a:r>
              <a:rPr lang="zh-CN" altLang="en-US" sz="2000" b="1" dirty="0">
                <a:latin typeface="仿宋" panose="02010609060101010101" pitchFamily="49" charset="-122"/>
                <a:ea typeface="仿宋" panose="02010609060101010101" pitchFamily="49" charset="-122"/>
              </a:rPr>
              <a:t>、电极反应</a:t>
            </a:r>
            <a:endParaRPr lang="zh-CN" altLang="en-US" sz="2000" b="1" dirty="0">
              <a:latin typeface="仿宋" panose="02010609060101010101" pitchFamily="49" charset="-122"/>
              <a:ea typeface="仿宋" panose="02010609060101010101" pitchFamily="49" charset="-122"/>
            </a:endParaRPr>
          </a:p>
          <a:p>
            <a:pPr marL="812800" indent="-812800" eaLnBrk="1" hangingPunct="1">
              <a:buNone/>
            </a:pPr>
            <a:r>
              <a:rPr lang="zh-CN" altLang="en-US" sz="2000" b="1" dirty="0">
                <a:latin typeface="仿宋" panose="02010609060101010101" pitchFamily="49" charset="-122"/>
                <a:ea typeface="仿宋" panose="02010609060101010101" pitchFamily="49" charset="-122"/>
              </a:rPr>
              <a:t>　　　２、极化曲线和极化图</a:t>
            </a:r>
            <a:endParaRPr lang="zh-CN" altLang="en-US" sz="2000" b="1" dirty="0">
              <a:latin typeface="仿宋" panose="02010609060101010101" pitchFamily="49" charset="-122"/>
              <a:ea typeface="仿宋" panose="02010609060101010101" pitchFamily="49" charset="-122"/>
            </a:endParaRPr>
          </a:p>
          <a:p>
            <a:pPr marL="812800" indent="-812800" eaLnBrk="1" hangingPunct="1">
              <a:buNone/>
            </a:pPr>
            <a:r>
              <a:rPr lang="zh-CN" altLang="en-US" sz="2000" b="1" dirty="0">
                <a:latin typeface="仿宋" panose="02010609060101010101" pitchFamily="49" charset="-122"/>
                <a:ea typeface="仿宋" panose="02010609060101010101" pitchFamily="49" charset="-122"/>
              </a:rPr>
              <a:t>　　　３、电位</a:t>
            </a:r>
            <a:r>
              <a:rPr lang="zh-CN" altLang="zh-CN" sz="2000" b="1" dirty="0">
                <a:latin typeface="仿宋" panose="02010609060101010101" pitchFamily="49" charset="-122"/>
                <a:ea typeface="仿宋" panose="02010609060101010101" pitchFamily="49" charset="-122"/>
              </a:rPr>
              <a:t>-pH</a:t>
            </a:r>
            <a:r>
              <a:rPr lang="zh-CN" altLang="en-US" sz="2000" b="1" dirty="0">
                <a:latin typeface="仿宋" panose="02010609060101010101" pitchFamily="49" charset="-122"/>
                <a:ea typeface="仿宋" panose="02010609060101010101" pitchFamily="49" charset="-122"/>
              </a:rPr>
              <a:t>图</a:t>
            </a:r>
            <a:r>
              <a:rPr lang="zh-CN" altLang="en-US" dirty="0"/>
              <a:t> </a:t>
            </a:r>
            <a:endParaRPr lang="zh-CN" altLang="en-US" sz="2000" b="1" dirty="0">
              <a:latin typeface="仿宋" panose="02010609060101010101" pitchFamily="49" charset="-122"/>
              <a:ea typeface="仿宋" panose="02010609060101010101" pitchFamily="49" charset="-122"/>
            </a:endParaRPr>
          </a:p>
          <a:p>
            <a:pPr marL="812800" indent="-812800" eaLnBrk="1" hangingPunct="1"/>
            <a:endParaRPr lang="zh-CN" altLang="zh-CN" sz="2000" b="1" dirty="0">
              <a:latin typeface="仿宋" panose="02010609060101010101" pitchFamily="49" charset="-122"/>
              <a:ea typeface="仿宋" panose="02010609060101010101" pitchFamily="49" charset="-122"/>
            </a:endParaRPr>
          </a:p>
        </p:txBody>
      </p:sp>
      <p:sp>
        <p:nvSpPr>
          <p:cNvPr id="1331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4339"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１、阴极保护原理：</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p:txBody>
      </p:sp>
      <p:sp>
        <p:nvSpPr>
          <p:cNvPr id="1434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14341" name="Picture 5" descr="yuanli_3"/>
          <p:cNvPicPr>
            <a:picLocks noChangeAspect="1"/>
          </p:cNvPicPr>
          <p:nvPr/>
        </p:nvPicPr>
        <p:blipFill>
          <a:blip r:embed="rId1"/>
          <a:stretch>
            <a:fillRect/>
          </a:stretch>
        </p:blipFill>
        <p:spPr>
          <a:xfrm>
            <a:off x="755650" y="2349500"/>
            <a:ext cx="7921625" cy="39068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5363" name="Rectangle 3"/>
          <p:cNvSpPr>
            <a:spLocks noGrp="1"/>
          </p:cNvSpPr>
          <p:nvPr>
            <p:ph idx="1"/>
          </p:nvPr>
        </p:nvSpPr>
        <p:spPr>
          <a:xfrm>
            <a:off x="250825" y="1844675"/>
            <a:ext cx="8642350" cy="4176713"/>
          </a:xfrm>
          <a:noFill/>
          <a:ln>
            <a:noFill/>
          </a:ln>
        </p:spPr>
        <p:txBody>
          <a:bodyPr/>
          <a:p>
            <a:pPr marL="0" indent="0" eaLnBrk="1" hangingPunct="1">
              <a:buNone/>
            </a:pPr>
            <a:r>
              <a:rPr lang="zh-CN" altLang="en-US" sz="2800" b="1" dirty="0">
                <a:latin typeface="仿宋" panose="02010609060101010101" pitchFamily="49" charset="-122"/>
                <a:ea typeface="仿宋" panose="02010609060101010101" pitchFamily="49" charset="-122"/>
              </a:rPr>
              <a:t>阴极保护原理：</a:t>
            </a:r>
            <a:endParaRPr lang="zh-CN" altLang="en-US" sz="2800" b="1" dirty="0">
              <a:latin typeface="仿宋" panose="02010609060101010101" pitchFamily="49" charset="-122"/>
              <a:ea typeface="仿宋" panose="02010609060101010101" pitchFamily="49" charset="-122"/>
            </a:endParaRPr>
          </a:p>
          <a:p>
            <a:pPr marL="0" indent="0" eaLnBrk="1" hangingPunct="1">
              <a:buNone/>
            </a:pPr>
            <a:endParaRPr lang="zh-CN" altLang="zh-CN" sz="800" b="1"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上图给出了铁在</a:t>
            </a:r>
            <a:r>
              <a:rPr lang="zh-CN" altLang="zh-CN" sz="2400" dirty="0">
                <a:latin typeface="仿宋" panose="02010609060101010101" pitchFamily="49" charset="-122"/>
                <a:ea typeface="仿宋" panose="02010609060101010101" pitchFamily="49" charset="-122"/>
              </a:rPr>
              <a:t>NaCl</a:t>
            </a:r>
            <a:r>
              <a:rPr lang="zh-CN" altLang="en-US" sz="2400" dirty="0">
                <a:latin typeface="仿宋" panose="02010609060101010101" pitchFamily="49" charset="-122"/>
                <a:ea typeface="仿宋" panose="02010609060101010101" pitchFamily="49" charset="-122"/>
              </a:rPr>
              <a:t>水溶液（或土壤）中于金属界面处发生的电化学腐蚀反应过程，以及阴极保护系统通过镁阳极或外电源产生的外加负电流对这些反应过程的作用影响，说明了各种反应质点和反应产物的存在和传递。由于阴极保护系统通过牺牲阳极或外电源，能对金属提供足够量的电子（施加所需的负电流），使金属界面呈负电性和达到足够负的电极电位，从而抑阻氧化反应（</a:t>
            </a:r>
            <a:r>
              <a:rPr lang="zh-CN" altLang="zh-CN" sz="2400" dirty="0">
                <a:latin typeface="仿宋" panose="02010609060101010101" pitchFamily="49" charset="-122"/>
                <a:ea typeface="仿宋" panose="02010609060101010101" pitchFamily="49" charset="-122"/>
              </a:rPr>
              <a:t>Fe→Fe2++2e</a:t>
            </a:r>
            <a:r>
              <a:rPr lang="zh-CN" altLang="en-US" sz="2400" dirty="0">
                <a:latin typeface="仿宋" panose="02010609060101010101" pitchFamily="49" charset="-122"/>
                <a:ea typeface="仿宋" panose="02010609060101010101" pitchFamily="49" charset="-122"/>
              </a:rPr>
              <a:t>）；此时还原反应所需电子完全从牺牲阳极或外电源获得。由此实现了阴极保护，停止了金属的腐蚀过程。 </a:t>
            </a:r>
            <a:endParaRPr lang="zh-CN" altLang="en-US" sz="2400" dirty="0">
              <a:latin typeface="仿宋" panose="02010609060101010101" pitchFamily="49" charset="-122"/>
              <a:ea typeface="仿宋" panose="02010609060101010101" pitchFamily="49" charset="-122"/>
            </a:endParaRPr>
          </a:p>
          <a:p>
            <a:pPr marL="0" indent="0" eaLnBrk="1" hangingPunct="1">
              <a:buNone/>
            </a:pPr>
            <a:endParaRPr lang="zh-CN" altLang="zh-CN" sz="2400" dirty="0">
              <a:latin typeface="仿宋" panose="02010609060101010101" pitchFamily="49" charset="-122"/>
              <a:ea typeface="仿宋" panose="02010609060101010101" pitchFamily="49" charset="-122"/>
            </a:endParaRPr>
          </a:p>
        </p:txBody>
      </p:sp>
      <p:sp>
        <p:nvSpPr>
          <p:cNvPr id="1536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6387" name="Rectangle 3"/>
          <p:cNvSpPr>
            <a:spLocks noGrp="1"/>
          </p:cNvSpPr>
          <p:nvPr>
            <p:ph idx="1"/>
          </p:nvPr>
        </p:nvSpPr>
        <p:spPr>
          <a:xfrm>
            <a:off x="971550" y="1844675"/>
            <a:ext cx="7561263" cy="4176713"/>
          </a:xfrm>
          <a:noFill/>
          <a:ln>
            <a:noFill/>
          </a:ln>
        </p:spPr>
        <p:txBody>
          <a:bodyPr/>
          <a:p>
            <a:pPr marL="0" indent="0" eaLnBrk="1" hangingPunct="1">
              <a:buNone/>
            </a:pPr>
            <a:endParaRPr lang="zh-CN" altLang="zh-CN" sz="700" b="1" dirty="0">
              <a:latin typeface="仿宋" panose="02010609060101010101" pitchFamily="49" charset="-122"/>
              <a:ea typeface="仿宋" panose="02010609060101010101" pitchFamily="49" charset="-122"/>
            </a:endParaRPr>
          </a:p>
          <a:p>
            <a:pPr marL="0" indent="0" eaLnBrk="1" hangingPunct="1">
              <a:buNone/>
            </a:pPr>
            <a:r>
              <a:rPr lang="zh-CN" altLang="en-US" sz="2800" b="1" dirty="0">
                <a:latin typeface="仿宋" panose="02010609060101010101" pitchFamily="49" charset="-122"/>
                <a:ea typeface="仿宋" panose="02010609060101010101" pitchFamily="49" charset="-122"/>
              </a:rPr>
              <a:t>（１）牺牲阳极法阴极保护：</a:t>
            </a:r>
            <a:endParaRPr lang="zh-CN" altLang="en-US" sz="2800" b="1" dirty="0">
              <a:latin typeface="仿宋" panose="02010609060101010101" pitchFamily="49" charset="-122"/>
              <a:ea typeface="仿宋" panose="02010609060101010101" pitchFamily="49" charset="-122"/>
            </a:endParaRPr>
          </a:p>
          <a:p>
            <a:pPr marL="0" indent="0" eaLnBrk="1" hangingPunct="1">
              <a:buNone/>
            </a:pPr>
            <a:endParaRPr lang="zh-CN" altLang="zh-CN" sz="2800" b="1" dirty="0">
              <a:latin typeface="仿宋" panose="02010609060101010101" pitchFamily="49" charset="-122"/>
              <a:ea typeface="仿宋" panose="02010609060101010101" pitchFamily="49" charset="-122"/>
            </a:endParaRPr>
          </a:p>
          <a:p>
            <a:pPr marL="0" indent="0" eaLnBrk="1" hangingPunct="1">
              <a:buNone/>
            </a:pPr>
            <a:r>
              <a:rPr lang="zh-CN" altLang="en-US" sz="2800" b="1" dirty="0">
                <a:latin typeface="仿宋" panose="02010609060101010101" pitchFamily="49" charset="-122"/>
                <a:ea typeface="仿宋" panose="02010609060101010101" pitchFamily="49" charset="-122"/>
              </a:rPr>
              <a:t>　</a:t>
            </a:r>
            <a:r>
              <a:rPr lang="zh-CN" altLang="en-US" sz="2400" b="1"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在土壤等电解质环境中，牺牲阳极因其电极电位比被保护体的更负，当与被保护体电连接后将优先腐蚀溶解，释放出的电子在被保护体表面发生阴极还原反应，抑阻了被保护体的阳极溶解过程，从而对被保护体提供了有效的阴极保护。</a:t>
            </a:r>
            <a:endParaRPr lang="zh-CN" altLang="en-US" sz="2400" dirty="0">
              <a:latin typeface="仿宋" panose="02010609060101010101" pitchFamily="49" charset="-122"/>
              <a:ea typeface="仿宋" panose="02010609060101010101" pitchFamily="49" charset="-122"/>
            </a:endParaRPr>
          </a:p>
          <a:p>
            <a:pPr marL="0" indent="0" eaLnBrk="1" hangingPunct="1">
              <a:buNone/>
            </a:pPr>
            <a:endParaRPr lang="zh-CN" altLang="en-US" sz="2400"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endParaRPr lang="zh-CN" altLang="en-US" sz="1400" dirty="0">
              <a:latin typeface="仿宋" panose="02010609060101010101" pitchFamily="49" charset="-122"/>
              <a:ea typeface="仿宋" panose="02010609060101010101" pitchFamily="49" charset="-122"/>
            </a:endParaRPr>
          </a:p>
        </p:txBody>
      </p:sp>
      <p:sp>
        <p:nvSpPr>
          <p:cNvPr id="1638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5511800" y="4038600"/>
            <a:ext cx="3632200" cy="2819400"/>
          </a:xfrm>
          <a:prstGeom prst="rect">
            <a:avLst/>
          </a:prstGeom>
          <a:noFill/>
          <a:ln w="9525">
            <a:noFill/>
          </a:ln>
        </p:spPr>
      </p:pic>
      <p:sp>
        <p:nvSpPr>
          <p:cNvPr id="17411" name="Rectangle 3"/>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7412" name="Rectangle 4"/>
          <p:cNvSpPr>
            <a:spLocks noGrp="1"/>
          </p:cNvSpPr>
          <p:nvPr>
            <p:ph idx="1"/>
          </p:nvPr>
        </p:nvSpPr>
        <p:spPr>
          <a:xfrm>
            <a:off x="971550" y="1844675"/>
            <a:ext cx="7561263" cy="4176713"/>
          </a:xfrm>
          <a:noFill/>
          <a:ln>
            <a:noFill/>
          </a:ln>
        </p:spPr>
        <p:txBody>
          <a:bodyPr/>
          <a:p>
            <a:pPr marL="0" indent="0" eaLnBrk="1" hangingPunct="1">
              <a:buNone/>
            </a:pPr>
            <a:r>
              <a:rPr lang="zh-CN" altLang="en-US" b="1" dirty="0">
                <a:latin typeface="仿宋" panose="02010609060101010101" pitchFamily="49" charset="-122"/>
                <a:ea typeface="仿宋" panose="02010609060101010101" pitchFamily="49" charset="-122"/>
              </a:rPr>
              <a:t>　</a:t>
            </a:r>
            <a:r>
              <a:rPr lang="zh-CN" altLang="en-US" sz="2400" b="1" dirty="0">
                <a:latin typeface="仿宋" panose="02010609060101010101" pitchFamily="49" charset="-122"/>
                <a:ea typeface="仿宋" panose="02010609060101010101" pitchFamily="49" charset="-122"/>
              </a:rPr>
              <a:t>　牺牲阳极法阴极保护主要特点是：</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适用范围广，尤其是中短距离和复杂的管网</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阳极输出电流小，发生阴极剥离的可能性小</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随管道安装一起施工时，工程量较小</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运行期间，维护工作简单。</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阳极输出电流不能调节，可控性较小</a:t>
            </a:r>
            <a:r>
              <a:rPr lang="zh-CN" altLang="en-US" dirty="0">
                <a:latin typeface="仿宋" panose="02010609060101010101" pitchFamily="49" charset="-122"/>
                <a:ea typeface="仿宋" panose="02010609060101010101" pitchFamily="49" charset="-122"/>
              </a:rPr>
              <a:t> </a:t>
            </a:r>
            <a:endParaRPr lang="zh-CN" altLang="en-US" dirty="0">
              <a:latin typeface="仿宋" panose="02010609060101010101" pitchFamily="49" charset="-122"/>
              <a:ea typeface="仿宋" panose="02010609060101010101" pitchFamily="49" charset="-122"/>
            </a:endParaRPr>
          </a:p>
        </p:txBody>
      </p:sp>
      <p:sp>
        <p:nvSpPr>
          <p:cNvPr id="17413" name="Line 5"/>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8435" name="Rectangle 3"/>
          <p:cNvSpPr>
            <a:spLocks noGrp="1"/>
          </p:cNvSpPr>
          <p:nvPr>
            <p:ph idx="1"/>
          </p:nvPr>
        </p:nvSpPr>
        <p:spPr>
          <a:xfrm>
            <a:off x="971550" y="1844675"/>
            <a:ext cx="7561263" cy="4176713"/>
          </a:xfrm>
          <a:noFill/>
          <a:ln>
            <a:noFill/>
          </a:ln>
        </p:spPr>
        <p:txBody>
          <a:bodyPr/>
          <a:p>
            <a:pPr marL="0" indent="0" eaLnBrk="1" hangingPunct="1">
              <a:buNone/>
            </a:pPr>
            <a:r>
              <a:rPr lang="zh-CN" altLang="en-US" b="1" dirty="0">
                <a:latin typeface="仿宋" panose="02010609060101010101" pitchFamily="49" charset="-122"/>
                <a:ea typeface="仿宋" panose="02010609060101010101" pitchFamily="49" charset="-122"/>
              </a:rPr>
              <a:t>　</a:t>
            </a:r>
            <a:r>
              <a:rPr lang="zh-CN" altLang="en-US" sz="2400" b="1" dirty="0">
                <a:latin typeface="仿宋" panose="02010609060101010101" pitchFamily="49" charset="-122"/>
                <a:ea typeface="仿宋" panose="02010609060101010101" pitchFamily="49" charset="-122"/>
              </a:rPr>
              <a:t>　牺牲阳极法阴极保护主要应用：</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en-US" sz="24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长输管道的阀室保护</a:t>
            </a:r>
            <a:endParaRPr lang="zh-CN" altLang="en-US" sz="24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隧道内、套管内的管道保护</a:t>
            </a:r>
            <a:endParaRPr lang="zh-CN" altLang="en-US" sz="24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站场内的工艺管道保护</a:t>
            </a:r>
            <a:endParaRPr lang="zh-CN" altLang="en-US" sz="24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Char char="Ø"/>
            </a:pPr>
            <a:r>
              <a:rPr lang="zh-CN" altLang="en-US" sz="2400" b="1" dirty="0">
                <a:latin typeface="仿宋" panose="02010609060101010101" pitchFamily="49" charset="-122"/>
                <a:ea typeface="仿宋" panose="02010609060101010101" pitchFamily="49" charset="-122"/>
              </a:rPr>
              <a:t>　新建管道的临时保护</a:t>
            </a:r>
            <a:endParaRPr lang="zh-CN" altLang="en-US"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None/>
            </a:pPr>
            <a:endParaRPr lang="zh-CN" altLang="zh-CN" dirty="0">
              <a:latin typeface="仿宋" panose="02010609060101010101" pitchFamily="49" charset="-122"/>
              <a:ea typeface="仿宋" panose="02010609060101010101" pitchFamily="49" charset="-122"/>
            </a:endParaRPr>
          </a:p>
        </p:txBody>
      </p:sp>
      <p:sp>
        <p:nvSpPr>
          <p:cNvPr id="1843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9459" name="Rectangle 3"/>
          <p:cNvSpPr>
            <a:spLocks noGrp="1"/>
          </p:cNvSpPr>
          <p:nvPr>
            <p:ph idx="1"/>
          </p:nvPr>
        </p:nvSpPr>
        <p:spPr>
          <a:xfrm>
            <a:off x="971550" y="1844675"/>
            <a:ext cx="7561263" cy="4176713"/>
          </a:xfrm>
          <a:noFill/>
          <a:ln>
            <a:noFill/>
          </a:ln>
        </p:spPr>
        <p:txBody>
          <a:bodyPr/>
          <a:p>
            <a:pPr marL="0" indent="0" eaLnBrk="1" hangingPunct="1">
              <a:lnSpc>
                <a:spcPct val="80000"/>
              </a:lnSpc>
              <a:buNone/>
            </a:pPr>
            <a:r>
              <a:rPr lang="zh-CN" altLang="en-US" sz="2400" b="1" dirty="0">
                <a:latin typeface="仿宋" panose="02010609060101010101" pitchFamily="49" charset="-122"/>
                <a:ea typeface="仿宋" panose="02010609060101010101" pitchFamily="49" charset="-122"/>
              </a:rPr>
              <a:t>（２）外加电流法阴极保护原理：</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400" b="1" dirty="0">
              <a:latin typeface="仿宋" panose="02010609060101010101" pitchFamily="49" charset="-122"/>
              <a:ea typeface="仿宋" panose="02010609060101010101" pitchFamily="49" charset="-122"/>
            </a:endParaRPr>
          </a:p>
          <a:p>
            <a:pPr marL="0" indent="0" eaLnBrk="1" hangingPunct="1">
              <a:lnSpc>
                <a:spcPct val="140000"/>
              </a:lnSpc>
              <a:buNone/>
            </a:pPr>
            <a:r>
              <a:rPr lang="zh-CN" altLang="en-US" sz="1800" b="1" dirty="0">
                <a:solidFill>
                  <a:srgbClr val="000000"/>
                </a:solidFill>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外加电流法阴极保护是利用外部电源对被保护体施加阴极电流，为其表面上进行的还原反应提供电子，从而抑阻被保护体自身的腐蚀过程。 </a:t>
            </a:r>
            <a:endParaRPr lang="zh-CN" altLang="en-US" sz="2400"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2400" dirty="0">
              <a:solidFill>
                <a:srgbClr val="000000"/>
              </a:solidFill>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1800" b="1" dirty="0">
              <a:solidFill>
                <a:srgbClr val="000000"/>
              </a:solidFill>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3600" b="1" dirty="0">
                <a:latin typeface="仿宋" panose="02010609060101010101" pitchFamily="49" charset="-122"/>
                <a:ea typeface="仿宋" panose="02010609060101010101" pitchFamily="49" charset="-122"/>
              </a:rPr>
              <a:t>　　　</a:t>
            </a:r>
            <a:endParaRPr lang="zh-CN" altLang="en-US" sz="3600" b="1" dirty="0">
              <a:latin typeface="仿宋" panose="02010609060101010101" pitchFamily="49" charset="-122"/>
              <a:ea typeface="仿宋" panose="02010609060101010101" pitchFamily="49" charset="-122"/>
            </a:endParaRPr>
          </a:p>
        </p:txBody>
      </p:sp>
      <p:sp>
        <p:nvSpPr>
          <p:cNvPr id="1946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0483"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2400" b="1" dirty="0">
                <a:latin typeface="仿宋" panose="02010609060101010101" pitchFamily="49" charset="-122"/>
                <a:ea typeface="仿宋" panose="02010609060101010101" pitchFamily="49" charset="-122"/>
              </a:rPr>
              <a:t>外加电流法阴极保护的主要特点：</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dirty="0">
                <a:latin typeface="仿宋" panose="02010609060101010101" pitchFamily="49" charset="-122"/>
                <a:ea typeface="仿宋" panose="02010609060101010101" pitchFamily="49" charset="-122"/>
              </a:rPr>
              <a:t>　用于长输管线和区域性管网的保护 </a:t>
            </a:r>
            <a:endParaRPr lang="zh-CN" altLang="en-US" sz="2400"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dirty="0">
                <a:latin typeface="仿宋" panose="02010609060101010101" pitchFamily="49" charset="-122"/>
                <a:ea typeface="仿宋" panose="02010609060101010101" pitchFamily="49" charset="-122"/>
              </a:rPr>
              <a:t>　输出电流大，一次性投资相对较小 </a:t>
            </a:r>
            <a:endParaRPr lang="zh-CN" altLang="en-US" sz="2400"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dirty="0">
                <a:latin typeface="仿宋" panose="02010609060101010101" pitchFamily="49" charset="-122"/>
                <a:ea typeface="仿宋" panose="02010609060101010101" pitchFamily="49" charset="-122"/>
              </a:rPr>
              <a:t>　安装工程量较小，可对旧管道补加阴极保护 </a:t>
            </a:r>
            <a:endParaRPr lang="zh-CN" altLang="en-US" sz="2400"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dirty="0">
                <a:latin typeface="仿宋" panose="02010609060101010101" pitchFamily="49" charset="-122"/>
                <a:ea typeface="仿宋" panose="02010609060101010101" pitchFamily="49" charset="-122"/>
              </a:rPr>
              <a:t>　运行期间需要专业人员维护 </a:t>
            </a:r>
            <a:endParaRPr lang="zh-CN" altLang="en-US" sz="2400" dirty="0">
              <a:latin typeface="仿宋" panose="02010609060101010101" pitchFamily="49" charset="-122"/>
              <a:ea typeface="仿宋" panose="02010609060101010101" pitchFamily="49" charset="-122"/>
            </a:endParaRPr>
          </a:p>
          <a:p>
            <a:pPr marL="0" indent="0" eaLnBrk="1" hangingPunct="1">
              <a:buFont typeface="Wingdings" panose="05000000000000000000" pitchFamily="2" charset="2"/>
              <a:buChar char="Ø"/>
            </a:pPr>
            <a:r>
              <a:rPr lang="zh-CN" altLang="en-US" sz="2400" dirty="0">
                <a:latin typeface="仿宋" panose="02010609060101010101" pitchFamily="49" charset="-122"/>
                <a:ea typeface="仿宋" panose="02010609060101010101" pitchFamily="49" charset="-122"/>
              </a:rPr>
              <a:t>　容易实现远程自动化监控　</a:t>
            </a:r>
            <a:endParaRPr lang="zh-CN" altLang="en-US" sz="2400" dirty="0">
              <a:latin typeface="仿宋" panose="02010609060101010101" pitchFamily="49" charset="-122"/>
              <a:ea typeface="仿宋" panose="02010609060101010101" pitchFamily="49" charset="-122"/>
            </a:endParaRPr>
          </a:p>
        </p:txBody>
      </p:sp>
      <p:sp>
        <p:nvSpPr>
          <p:cNvPr id="2048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grpSp>
        <p:nvGrpSpPr>
          <p:cNvPr id="20485" name="Group 5"/>
          <p:cNvGrpSpPr/>
          <p:nvPr/>
        </p:nvGrpSpPr>
        <p:grpSpPr>
          <a:xfrm>
            <a:off x="5364163" y="4292600"/>
            <a:ext cx="3635375" cy="2247900"/>
            <a:chOff x="0" y="0"/>
            <a:chExt cx="4080" cy="2625"/>
          </a:xfrm>
        </p:grpSpPr>
        <p:pic>
          <p:nvPicPr>
            <p:cNvPr id="20486" name="Picture 6"/>
            <p:cNvPicPr>
              <a:picLocks noChangeAspect="1"/>
            </p:cNvPicPr>
            <p:nvPr/>
          </p:nvPicPr>
          <p:blipFill>
            <a:blip r:embed="rId1"/>
            <a:stretch>
              <a:fillRect/>
            </a:stretch>
          </p:blipFill>
          <p:spPr>
            <a:xfrm>
              <a:off x="0" y="35"/>
              <a:ext cx="4080" cy="2590"/>
            </a:xfrm>
            <a:prstGeom prst="rect">
              <a:avLst/>
            </a:prstGeom>
            <a:noFill/>
            <a:ln w="9525">
              <a:noFill/>
            </a:ln>
          </p:spPr>
        </p:pic>
        <p:sp>
          <p:nvSpPr>
            <p:cNvPr id="20487" name="Text Box 7"/>
            <p:cNvSpPr txBox="1"/>
            <p:nvPr/>
          </p:nvSpPr>
          <p:spPr>
            <a:xfrm>
              <a:off x="1879" y="74"/>
              <a:ext cx="289" cy="783"/>
            </a:xfrm>
            <a:prstGeom prst="rect">
              <a:avLst/>
            </a:prstGeom>
            <a:solidFill>
              <a:srgbClr val="FFFF0F"/>
            </a:solidFill>
            <a:ln w="28575" cap="flat" cmpd="sng">
              <a:solidFill>
                <a:srgbClr val="FFFF0F"/>
              </a:solidFill>
              <a:prstDash val="solid"/>
              <a:miter/>
              <a:headEnd type="none" w="med" len="med"/>
              <a:tailEnd type="none" w="med" len="med"/>
            </a:ln>
          </p:spPr>
          <p:txBody>
            <a:bodyPr lIns="90000" tIns="46800" rIns="90000" bIns="46800">
              <a:spAutoFit/>
            </a:bodyPr>
            <a:p>
              <a:pPr algn="l">
                <a:spcBef>
                  <a:spcPct val="50000"/>
                </a:spcBef>
              </a:pPr>
              <a:endParaRPr lang="zh-CN" altLang="zh-CN" sz="3600" dirty="0">
                <a:solidFill>
                  <a:schemeClr val="tx1"/>
                </a:solidFill>
                <a:latin typeface="Arial" panose="020B0604020202020204" pitchFamily="34" charset="0"/>
              </a:endParaRPr>
            </a:p>
          </p:txBody>
        </p:sp>
        <p:sp>
          <p:nvSpPr>
            <p:cNvPr id="20488" name="Line 8"/>
            <p:cNvSpPr/>
            <p:nvPr/>
          </p:nvSpPr>
          <p:spPr>
            <a:xfrm>
              <a:off x="1879" y="74"/>
              <a:ext cx="0" cy="224"/>
            </a:xfrm>
            <a:prstGeom prst="line">
              <a:avLst/>
            </a:prstGeom>
            <a:ln w="57150" cap="flat" cmpd="sng">
              <a:solidFill>
                <a:schemeClr val="tx1"/>
              </a:solidFill>
              <a:prstDash val="solid"/>
              <a:headEnd type="none" w="med" len="med"/>
              <a:tailEnd type="none" w="med" len="med"/>
            </a:ln>
          </p:spPr>
        </p:sp>
        <p:sp>
          <p:nvSpPr>
            <p:cNvPr id="20489" name="Line 9"/>
            <p:cNvSpPr/>
            <p:nvPr/>
          </p:nvSpPr>
          <p:spPr>
            <a:xfrm>
              <a:off x="2072" y="74"/>
              <a:ext cx="0" cy="224"/>
            </a:xfrm>
            <a:prstGeom prst="line">
              <a:avLst/>
            </a:prstGeom>
            <a:ln w="57150" cap="flat" cmpd="sng">
              <a:solidFill>
                <a:schemeClr val="tx1"/>
              </a:solidFill>
              <a:prstDash val="solid"/>
              <a:headEnd type="none" w="med" len="med"/>
              <a:tailEnd type="none" w="med" len="med"/>
            </a:ln>
          </p:spPr>
        </p:sp>
        <p:sp>
          <p:nvSpPr>
            <p:cNvPr id="20490" name="Line 10"/>
            <p:cNvSpPr/>
            <p:nvPr/>
          </p:nvSpPr>
          <p:spPr>
            <a:xfrm>
              <a:off x="1976" y="0"/>
              <a:ext cx="0" cy="372"/>
            </a:xfrm>
            <a:prstGeom prst="line">
              <a:avLst/>
            </a:prstGeom>
            <a:ln w="57150" cap="flat" cmpd="sng">
              <a:solidFill>
                <a:schemeClr val="tx1"/>
              </a:solidFill>
              <a:prstDash val="solid"/>
              <a:headEnd type="none" w="med" len="med"/>
              <a:tailEnd type="none" w="med" len="med"/>
            </a:ln>
          </p:spPr>
        </p:sp>
        <p:sp>
          <p:nvSpPr>
            <p:cNvPr id="20491" name="Line 11"/>
            <p:cNvSpPr/>
            <p:nvPr/>
          </p:nvSpPr>
          <p:spPr>
            <a:xfrm>
              <a:off x="2168" y="0"/>
              <a:ext cx="0" cy="372"/>
            </a:xfrm>
            <a:prstGeom prst="line">
              <a:avLst/>
            </a:prstGeom>
            <a:ln w="57150" cap="flat" cmpd="sng">
              <a:solidFill>
                <a:schemeClr val="tx1"/>
              </a:solidFill>
              <a:prstDash val="solid"/>
              <a:headEnd type="none" w="med" len="med"/>
              <a:tailEnd type="none" w="med" len="med"/>
            </a:ln>
          </p:spPr>
        </p:sp>
        <p:sp>
          <p:nvSpPr>
            <p:cNvPr id="20492" name="Text Box 12"/>
            <p:cNvSpPr txBox="1"/>
            <p:nvPr/>
          </p:nvSpPr>
          <p:spPr>
            <a:xfrm>
              <a:off x="2168" y="1561"/>
              <a:ext cx="642" cy="464"/>
            </a:xfrm>
            <a:prstGeom prst="rect">
              <a:avLst/>
            </a:prstGeom>
            <a:solidFill>
              <a:srgbClr val="0066FF"/>
            </a:solidFill>
            <a:ln w="9525">
              <a:noFill/>
            </a:ln>
          </p:spPr>
          <p:txBody>
            <a:bodyPr lIns="90000" tIns="46800" rIns="90000" bIns="46800">
              <a:spAutoFit/>
            </a:bodyPr>
            <a:p>
              <a:pPr algn="l">
                <a:spcBef>
                  <a:spcPct val="50000"/>
                </a:spcBef>
              </a:pPr>
              <a:endParaRPr lang="zh-CN" altLang="zh-CN" sz="2000" dirty="0">
                <a:solidFill>
                  <a:schemeClr val="tx1"/>
                </a:solidFill>
                <a:latin typeface="Arial" panose="020B0604020202020204" pitchFamily="34" charset="0"/>
              </a:endParaRPr>
            </a:p>
          </p:txBody>
        </p:sp>
        <p:sp>
          <p:nvSpPr>
            <p:cNvPr id="20493" name="Text Box 13"/>
            <p:cNvSpPr txBox="1"/>
            <p:nvPr/>
          </p:nvSpPr>
          <p:spPr>
            <a:xfrm>
              <a:off x="2402" y="1812"/>
              <a:ext cx="1293" cy="604"/>
            </a:xfrm>
            <a:prstGeom prst="rect">
              <a:avLst/>
            </a:prstGeom>
            <a:solidFill>
              <a:schemeClr val="bg1"/>
            </a:solidFill>
            <a:ln w="9525">
              <a:noFill/>
            </a:ln>
          </p:spPr>
          <p:txBody>
            <a:bodyPr lIns="90000" tIns="46800" rIns="90000" bIns="46800">
              <a:spAutoFit/>
            </a:bodyPr>
            <a:p>
              <a:pPr algn="l">
                <a:spcBef>
                  <a:spcPct val="50000"/>
                </a:spcBef>
              </a:pPr>
              <a:r>
                <a:rPr lang="zh-CN" altLang="en-US" sz="1400" dirty="0">
                  <a:solidFill>
                    <a:schemeClr val="tx1"/>
                  </a:solidFill>
                  <a:latin typeface="Arial" panose="020B0604020202020204" pitchFamily="34" charset="0"/>
                  <a:ea typeface="仿宋" panose="02010609060101010101" pitchFamily="49" charset="-122"/>
                </a:rPr>
                <a:t>辅助阳极（不溶性）</a:t>
              </a:r>
              <a:endParaRPr lang="zh-CN" altLang="en-US" sz="1400" dirty="0">
                <a:solidFill>
                  <a:schemeClr val="tx1"/>
                </a:solidFill>
                <a:latin typeface="Arial" panose="020B0604020202020204" pitchFamily="34" charset="0"/>
                <a:ea typeface="仿宋" panose="02010609060101010101" pitchFamily="49"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145" y="1714500"/>
            <a:ext cx="58966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2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1507"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2000" b="1" dirty="0">
                <a:latin typeface="仿宋" panose="02010609060101010101" pitchFamily="49" charset="-122"/>
                <a:ea typeface="仿宋" panose="02010609060101010101" pitchFamily="49" charset="-122"/>
              </a:rPr>
              <a:t>３、牺牲阳极种类及应用范围：</a:t>
            </a:r>
            <a:endParaRPr lang="zh-CN" altLang="en-US" sz="2000" b="1" dirty="0">
              <a:latin typeface="仿宋" panose="02010609060101010101" pitchFamily="49" charset="-122"/>
              <a:ea typeface="仿宋" panose="02010609060101010101" pitchFamily="49" charset="-122"/>
            </a:endParaRPr>
          </a:p>
          <a:p>
            <a:pPr marL="0" indent="0" eaLnBrk="1" hangingPunct="1">
              <a:buNone/>
            </a:pPr>
            <a:endParaRPr lang="zh-CN" altLang="zh-CN" sz="8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（１）带状牺牲阳极：：</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p:txBody>
      </p:sp>
      <p:sp>
        <p:nvSpPr>
          <p:cNvPr id="2150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
        <p:nvSpPr>
          <p:cNvPr id="21509" name="Rectangle 5"/>
          <p:cNvSpPr/>
          <p:nvPr/>
        </p:nvSpPr>
        <p:spPr>
          <a:xfrm>
            <a:off x="1619250" y="5949950"/>
            <a:ext cx="6022975" cy="336550"/>
          </a:xfrm>
          <a:prstGeom prst="rect">
            <a:avLst/>
          </a:prstGeom>
          <a:noFill/>
          <a:ln w="9525">
            <a:noFill/>
          </a:ln>
        </p:spPr>
        <p:txBody>
          <a:bodyPr wrap="none" anchor="ctr" anchorCtr="0">
            <a:spAutoFit/>
          </a:bodyPr>
          <a:p>
            <a:pPr algn="l"/>
            <a:r>
              <a:rPr lang="zh-CN" altLang="en-US" dirty="0">
                <a:latin typeface="仿宋" panose="02010609060101010101" pitchFamily="49" charset="-122"/>
                <a:ea typeface="仿宋" panose="02010609060101010101" pitchFamily="49" charset="-122"/>
              </a:rPr>
              <a:t>主要应用于高电阻率土壤、淡水及空间狭窄局部场合，如套管内</a:t>
            </a:r>
            <a:r>
              <a:rPr lang="zh-CN" altLang="en-US" dirty="0">
                <a:latin typeface="宋体" panose="02010600030101010101" pitchFamily="2" charset="-122"/>
                <a:ea typeface="仿宋" panose="02010609060101010101" pitchFamily="49" charset="-122"/>
              </a:rPr>
              <a:t> </a:t>
            </a:r>
            <a:endParaRPr lang="zh-CN" altLang="en-US" dirty="0">
              <a:latin typeface="宋体" panose="02010600030101010101" pitchFamily="2" charset="-122"/>
              <a:ea typeface="仿宋" panose="02010609060101010101" pitchFamily="49" charset="-122"/>
            </a:endParaRPr>
          </a:p>
        </p:txBody>
      </p:sp>
      <p:pic>
        <p:nvPicPr>
          <p:cNvPr id="21510" name="Picture 6" descr="3"/>
          <p:cNvPicPr>
            <a:picLocks noChangeAspect="1"/>
          </p:cNvPicPr>
          <p:nvPr/>
        </p:nvPicPr>
        <p:blipFill>
          <a:blip r:embed="rId1"/>
          <a:srcRect b="14709"/>
          <a:stretch>
            <a:fillRect/>
          </a:stretch>
        </p:blipFill>
        <p:spPr>
          <a:xfrm>
            <a:off x="4572000" y="1917700"/>
            <a:ext cx="3384550" cy="338391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2531"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2000" b="1" dirty="0">
                <a:latin typeface="仿宋" panose="02010609060101010101" pitchFamily="49" charset="-122"/>
                <a:ea typeface="仿宋" panose="02010609060101010101" pitchFamily="49" charset="-122"/>
              </a:rPr>
              <a:t>３、牺牲阳极种类及应用范围：</a:t>
            </a:r>
            <a:endParaRPr lang="zh-CN" altLang="en-US" sz="2000" b="1" dirty="0">
              <a:latin typeface="仿宋" panose="02010609060101010101" pitchFamily="49" charset="-122"/>
              <a:ea typeface="仿宋" panose="02010609060101010101" pitchFamily="49" charset="-122"/>
            </a:endParaRPr>
          </a:p>
          <a:p>
            <a:pPr marL="0" indent="0" eaLnBrk="1" hangingPunct="1">
              <a:buNone/>
            </a:pPr>
            <a:endParaRPr lang="zh-CN" altLang="zh-CN" sz="8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（２）</a:t>
            </a:r>
            <a:r>
              <a:rPr lang="zh-CN" altLang="en-US" sz="1600" b="1" dirty="0">
                <a:ea typeface="仿宋" panose="02010609060101010101" pitchFamily="49" charset="-122"/>
              </a:rPr>
              <a:t>镁合金</a:t>
            </a:r>
            <a:r>
              <a:rPr lang="zh-CN" altLang="en-US" sz="1600" b="1" dirty="0">
                <a:latin typeface="仿宋" panose="02010609060101010101" pitchFamily="49" charset="-122"/>
                <a:ea typeface="仿宋" panose="02010609060101010101" pitchFamily="49" charset="-122"/>
              </a:rPr>
              <a:t>牺牲阳极：</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p:txBody>
      </p:sp>
      <p:sp>
        <p:nvSpPr>
          <p:cNvPr id="2253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
        <p:nvSpPr>
          <p:cNvPr id="22533" name="Rectangle 5"/>
          <p:cNvSpPr/>
          <p:nvPr/>
        </p:nvSpPr>
        <p:spPr>
          <a:xfrm>
            <a:off x="1692275" y="5229225"/>
            <a:ext cx="6840538" cy="825500"/>
          </a:xfrm>
          <a:prstGeom prst="rect">
            <a:avLst/>
          </a:prstGeom>
          <a:noFill/>
          <a:ln w="9525">
            <a:noFill/>
          </a:ln>
        </p:spPr>
        <p:txBody>
          <a:bodyPr anchor="ctr" anchorCtr="0">
            <a:spAutoFit/>
          </a:bodyPr>
          <a:p>
            <a:pPr algn="l"/>
            <a:r>
              <a:rPr lang="zh-CN" altLang="en-US" dirty="0">
                <a:latin typeface="仿宋" panose="02010609060101010101" pitchFamily="49" charset="-122"/>
                <a:ea typeface="仿宋" panose="02010609060101010101" pitchFamily="49" charset="-122"/>
              </a:rPr>
              <a:t>　　镁合金牺牲阳极相对密度小，电极电位很负，极化率低，对铁的驱动电压大。因其具有很负的开路电位等性能，广泛地应用于土壤、海水、海泥及工业水环境中。 </a:t>
            </a:r>
            <a:endParaRPr lang="zh-CN" altLang="en-US" dirty="0">
              <a:latin typeface="仿宋" panose="02010609060101010101" pitchFamily="49" charset="-122"/>
              <a:ea typeface="仿宋" panose="02010609060101010101" pitchFamily="49" charset="-122"/>
            </a:endParaRPr>
          </a:p>
        </p:txBody>
      </p:sp>
      <p:pic>
        <p:nvPicPr>
          <p:cNvPr id="22534" name="Picture 6" descr="未标题-1"/>
          <p:cNvPicPr>
            <a:picLocks noChangeAspect="1"/>
          </p:cNvPicPr>
          <p:nvPr/>
        </p:nvPicPr>
        <p:blipFill>
          <a:blip r:embed="rId1"/>
          <a:srcRect b="28885"/>
          <a:stretch>
            <a:fillRect/>
          </a:stretch>
        </p:blipFill>
        <p:spPr>
          <a:xfrm>
            <a:off x="3276600" y="2421255"/>
            <a:ext cx="2879725" cy="194405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3555"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2000" b="1" dirty="0">
                <a:latin typeface="仿宋" panose="02010609060101010101" pitchFamily="49" charset="-122"/>
                <a:ea typeface="仿宋" panose="02010609060101010101" pitchFamily="49" charset="-122"/>
              </a:rPr>
              <a:t>３、牺牲阳极种类及应用范围：</a:t>
            </a:r>
            <a:endParaRPr lang="zh-CN" altLang="en-US" sz="2000" b="1" dirty="0">
              <a:latin typeface="仿宋" panose="02010609060101010101" pitchFamily="49" charset="-122"/>
              <a:ea typeface="仿宋" panose="02010609060101010101" pitchFamily="49" charset="-122"/>
            </a:endParaRPr>
          </a:p>
          <a:p>
            <a:pPr marL="0" indent="0" eaLnBrk="1" hangingPunct="1">
              <a:buNone/>
            </a:pPr>
            <a:endParaRPr lang="zh-CN" altLang="zh-CN" sz="8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（３）锌</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铝</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镉合金牺牲阳极：</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p:txBody>
      </p:sp>
      <p:sp>
        <p:nvSpPr>
          <p:cNvPr id="2355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
        <p:nvSpPr>
          <p:cNvPr id="23557" name="Rectangle 5"/>
          <p:cNvSpPr/>
          <p:nvPr/>
        </p:nvSpPr>
        <p:spPr>
          <a:xfrm>
            <a:off x="1042988" y="5351463"/>
            <a:ext cx="7705725" cy="581025"/>
          </a:xfrm>
          <a:prstGeom prst="rect">
            <a:avLst/>
          </a:prstGeom>
          <a:noFill/>
          <a:ln w="9525">
            <a:noFill/>
          </a:ln>
        </p:spPr>
        <p:txBody>
          <a:bodyPr anchor="ctr" anchorCtr="0">
            <a:spAutoFit/>
          </a:bodyPr>
          <a:p>
            <a:pPr algn="l"/>
            <a:r>
              <a:rPr lang="zh-CN" altLang="en-US" dirty="0">
                <a:latin typeface="仿宋" panose="02010609060101010101" pitchFamily="49" charset="-122"/>
                <a:ea typeface="仿宋" panose="02010609060101010101" pitchFamily="49" charset="-122"/>
              </a:rPr>
              <a:t>　　锌</a:t>
            </a:r>
            <a:r>
              <a:rPr lang="zh-CN"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铝</a:t>
            </a:r>
            <a:r>
              <a:rPr lang="zh-CN"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镉合金牺牲阳极适用于海水、淡海水介质中的船舶、机械设备、海洋工程和海港设施以及低电阻率土壤中的管道、电缆等设施金属防腐蚀的阴极保护。 </a:t>
            </a:r>
            <a:endParaRPr lang="zh-CN" altLang="en-US" dirty="0">
              <a:latin typeface="仿宋" panose="02010609060101010101" pitchFamily="49" charset="-122"/>
              <a:ea typeface="仿宋" panose="02010609060101010101" pitchFamily="49" charset="-122"/>
            </a:endParaRPr>
          </a:p>
        </p:txBody>
      </p:sp>
      <p:pic>
        <p:nvPicPr>
          <p:cNvPr id="23558" name="Picture 6" descr="锌阳极"/>
          <p:cNvPicPr>
            <a:picLocks noChangeAspect="1"/>
          </p:cNvPicPr>
          <p:nvPr/>
        </p:nvPicPr>
        <p:blipFill>
          <a:blip r:embed="rId1"/>
          <a:srcRect b="24655"/>
          <a:stretch>
            <a:fillRect/>
          </a:stretch>
        </p:blipFill>
        <p:spPr>
          <a:xfrm>
            <a:off x="1476375" y="2926080"/>
            <a:ext cx="3311525" cy="1871662"/>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4579"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2000" b="1" dirty="0">
                <a:latin typeface="仿宋" panose="02010609060101010101" pitchFamily="49" charset="-122"/>
                <a:ea typeface="仿宋" panose="02010609060101010101" pitchFamily="49" charset="-122"/>
              </a:rPr>
              <a:t>３、牺牲阳极种类及应用范围：</a:t>
            </a:r>
            <a:endParaRPr lang="zh-CN" altLang="en-US" sz="2000" b="1" dirty="0">
              <a:latin typeface="仿宋" panose="02010609060101010101" pitchFamily="49" charset="-122"/>
              <a:ea typeface="仿宋" panose="02010609060101010101" pitchFamily="49" charset="-122"/>
            </a:endParaRPr>
          </a:p>
          <a:p>
            <a:pPr marL="0" indent="0" eaLnBrk="1" hangingPunct="1">
              <a:buNone/>
            </a:pPr>
            <a:endParaRPr lang="zh-CN" altLang="zh-CN" sz="8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（４）</a:t>
            </a:r>
            <a:r>
              <a:rPr lang="zh-CN" altLang="en-US" sz="1600" b="1" dirty="0">
                <a:solidFill>
                  <a:srgbClr val="000000"/>
                </a:solidFill>
                <a:latin typeface="仿宋" panose="02010609060101010101" pitchFamily="49" charset="-122"/>
                <a:ea typeface="仿宋" panose="02010609060101010101" pitchFamily="49" charset="-122"/>
              </a:rPr>
              <a:t>铝</a:t>
            </a:r>
            <a:r>
              <a:rPr lang="zh-CN" altLang="zh-CN" sz="1600" b="1" dirty="0">
                <a:solidFill>
                  <a:srgbClr val="000000"/>
                </a:solidFill>
                <a:latin typeface="仿宋" panose="02010609060101010101" pitchFamily="49" charset="-122"/>
                <a:ea typeface="仿宋" panose="02010609060101010101" pitchFamily="49" charset="-122"/>
              </a:rPr>
              <a:t>-</a:t>
            </a:r>
            <a:r>
              <a:rPr lang="zh-CN" altLang="en-US" sz="1600" b="1" dirty="0">
                <a:solidFill>
                  <a:srgbClr val="000000"/>
                </a:solidFill>
                <a:latin typeface="仿宋" panose="02010609060101010101" pitchFamily="49" charset="-122"/>
                <a:ea typeface="仿宋" panose="02010609060101010101" pitchFamily="49" charset="-122"/>
              </a:rPr>
              <a:t>锌</a:t>
            </a:r>
            <a:r>
              <a:rPr lang="zh-CN" altLang="zh-CN" sz="1600" b="1" dirty="0">
                <a:solidFill>
                  <a:srgbClr val="000000"/>
                </a:solidFill>
                <a:latin typeface="仿宋" panose="02010609060101010101" pitchFamily="49" charset="-122"/>
                <a:ea typeface="仿宋" panose="02010609060101010101" pitchFamily="49" charset="-122"/>
              </a:rPr>
              <a:t>-</a:t>
            </a:r>
            <a:r>
              <a:rPr lang="zh-CN" altLang="en-US" sz="1600" b="1" dirty="0">
                <a:solidFill>
                  <a:srgbClr val="000000"/>
                </a:solidFill>
                <a:latin typeface="仿宋" panose="02010609060101010101" pitchFamily="49" charset="-122"/>
                <a:ea typeface="仿宋" panose="02010609060101010101" pitchFamily="49" charset="-122"/>
              </a:rPr>
              <a:t>铟系</a:t>
            </a:r>
            <a:r>
              <a:rPr lang="zh-CN" altLang="en-US" sz="1600" b="1" dirty="0">
                <a:latin typeface="仿宋" panose="02010609060101010101" pitchFamily="49" charset="-122"/>
                <a:ea typeface="仿宋" panose="02010609060101010101" pitchFamily="49" charset="-122"/>
              </a:rPr>
              <a:t>牺牲阳极：</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p:txBody>
      </p:sp>
      <p:sp>
        <p:nvSpPr>
          <p:cNvPr id="2458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
        <p:nvSpPr>
          <p:cNvPr id="24581" name="Rectangle 5"/>
          <p:cNvSpPr/>
          <p:nvPr/>
        </p:nvSpPr>
        <p:spPr>
          <a:xfrm>
            <a:off x="1042988" y="5351463"/>
            <a:ext cx="7705725" cy="581025"/>
          </a:xfrm>
          <a:prstGeom prst="rect">
            <a:avLst/>
          </a:prstGeom>
          <a:noFill/>
          <a:ln w="9525">
            <a:noFill/>
          </a:ln>
        </p:spPr>
        <p:txBody>
          <a:bodyPr anchor="ctr" anchorCtr="0">
            <a:spAutoFit/>
          </a:bodyPr>
          <a:p>
            <a:pPr algn="l"/>
            <a:r>
              <a:rPr lang="zh-CN" altLang="en-US" dirty="0">
                <a:latin typeface="仿宋" panose="02010609060101010101" pitchFamily="49" charset="-122"/>
                <a:ea typeface="仿宋" panose="02010609060101010101" pitchFamily="49" charset="-122"/>
              </a:rPr>
              <a:t>　　铝</a:t>
            </a:r>
            <a:r>
              <a:rPr lang="zh-CN"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锌</a:t>
            </a:r>
            <a:r>
              <a:rPr lang="zh-CN"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铟系合金牺牲阳极适于海水介质中船舶、机械设备、海洋工程和海港设施以及海泥中管道、电缆等设施金属防腐蚀的阴极保护。 </a:t>
            </a:r>
            <a:endParaRPr lang="zh-CN" altLang="en-US" dirty="0">
              <a:latin typeface="仿宋" panose="02010609060101010101" pitchFamily="49" charset="-122"/>
              <a:ea typeface="仿宋" panose="02010609060101010101" pitchFamily="49" charset="-122"/>
            </a:endParaRPr>
          </a:p>
        </p:txBody>
      </p:sp>
      <p:pic>
        <p:nvPicPr>
          <p:cNvPr id="24582" name="Picture 6" descr="70"/>
          <p:cNvPicPr>
            <a:picLocks noChangeAspect="1"/>
          </p:cNvPicPr>
          <p:nvPr/>
        </p:nvPicPr>
        <p:blipFill>
          <a:blip r:embed="rId1"/>
          <a:srcRect b="18491"/>
          <a:stretch>
            <a:fillRect/>
          </a:stretch>
        </p:blipFill>
        <p:spPr>
          <a:xfrm>
            <a:off x="1548130" y="2708275"/>
            <a:ext cx="3528695" cy="216090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25603" name="Rectangle 3"/>
          <p:cNvSpPr>
            <a:spLocks noGrp="1"/>
          </p:cNvSpPr>
          <p:nvPr>
            <p:ph idx="1"/>
          </p:nvPr>
        </p:nvSpPr>
        <p:spPr>
          <a:xfrm>
            <a:off x="971550" y="1844675"/>
            <a:ext cx="7561263"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３、牺牲阳极种类及应用范围：</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（５）</a:t>
            </a:r>
            <a:r>
              <a:rPr lang="zh-CN" altLang="en-US" sz="1600" b="1" dirty="0">
                <a:ea typeface="仿宋" panose="02010609060101010101" pitchFamily="49" charset="-122"/>
              </a:rPr>
              <a:t>镯式</a:t>
            </a:r>
            <a:r>
              <a:rPr lang="zh-CN" altLang="en-US" sz="1600" b="1" dirty="0">
                <a:latin typeface="仿宋" panose="02010609060101010101" pitchFamily="49" charset="-122"/>
                <a:ea typeface="仿宋" panose="02010609060101010101" pitchFamily="49" charset="-122"/>
              </a:rPr>
              <a:t>牺牲阳极：</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2800" b="1" dirty="0">
              <a:latin typeface="仿宋" panose="02010609060101010101" pitchFamily="49" charset="-122"/>
              <a:ea typeface="仿宋" panose="02010609060101010101" pitchFamily="49" charset="-122"/>
            </a:endParaRPr>
          </a:p>
          <a:p>
            <a:pPr marL="0" indent="0" eaLnBrk="1" hangingPunct="1">
              <a:buNone/>
            </a:pPr>
            <a:r>
              <a:rPr lang="zh-CN" altLang="en-US" sz="2800" b="1" dirty="0">
                <a:latin typeface="仿宋" panose="02010609060101010101" pitchFamily="49" charset="-122"/>
                <a:ea typeface="仿宋" panose="02010609060101010101" pitchFamily="49" charset="-122"/>
              </a:rPr>
              <a:t>　　</a:t>
            </a:r>
            <a:endParaRPr lang="zh-CN" altLang="en-US" sz="2800" b="1" dirty="0">
              <a:latin typeface="仿宋" panose="02010609060101010101" pitchFamily="49" charset="-122"/>
              <a:ea typeface="仿宋" panose="02010609060101010101" pitchFamily="49" charset="-122"/>
            </a:endParaRPr>
          </a:p>
        </p:txBody>
      </p:sp>
      <p:sp>
        <p:nvSpPr>
          <p:cNvPr id="2560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
        <p:nvSpPr>
          <p:cNvPr id="25605" name="Rectangle 5"/>
          <p:cNvSpPr/>
          <p:nvPr/>
        </p:nvSpPr>
        <p:spPr>
          <a:xfrm>
            <a:off x="539750" y="5495925"/>
            <a:ext cx="8208963" cy="336550"/>
          </a:xfrm>
          <a:prstGeom prst="rect">
            <a:avLst/>
          </a:prstGeom>
          <a:noFill/>
          <a:ln w="9525">
            <a:noFill/>
          </a:ln>
        </p:spPr>
        <p:txBody>
          <a:bodyPr anchor="ctr" anchorCtr="0">
            <a:spAutoFit/>
          </a:bodyPr>
          <a:p>
            <a:pPr algn="l"/>
            <a:r>
              <a:rPr lang="zh-CN" altLang="en-US" dirty="0">
                <a:latin typeface="仿宋" panose="02010609060101010101" pitchFamily="49" charset="-122"/>
                <a:ea typeface="仿宋" panose="02010609060101010101" pitchFamily="49" charset="-122"/>
              </a:rPr>
              <a:t>　　主要应用于水下和海底管道上，多以锌合金为材料，兼顾防腐蚀、配重和长寿命。 </a:t>
            </a:r>
            <a:endParaRPr lang="zh-CN" altLang="en-US" dirty="0">
              <a:latin typeface="仿宋" panose="02010609060101010101" pitchFamily="49" charset="-122"/>
              <a:ea typeface="仿宋" panose="02010609060101010101" pitchFamily="49" charset="-122"/>
            </a:endParaRPr>
          </a:p>
        </p:txBody>
      </p:sp>
      <p:pic>
        <p:nvPicPr>
          <p:cNvPr id="25606" name="Picture 6" descr="14"/>
          <p:cNvPicPr>
            <a:picLocks noChangeAspect="1"/>
          </p:cNvPicPr>
          <p:nvPr/>
        </p:nvPicPr>
        <p:blipFill>
          <a:blip r:embed="rId1"/>
          <a:srcRect b="7858"/>
          <a:stretch>
            <a:fillRect/>
          </a:stretch>
        </p:blipFill>
        <p:spPr>
          <a:xfrm>
            <a:off x="3132455" y="2421255"/>
            <a:ext cx="3959225" cy="273653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26627" name="Rectangle 3"/>
          <p:cNvSpPr>
            <a:spLocks noGrp="1"/>
          </p:cNvSpPr>
          <p:nvPr>
            <p:ph idx="1"/>
          </p:nvPr>
        </p:nvSpPr>
        <p:spPr>
          <a:xfrm>
            <a:off x="971550" y="1844675"/>
            <a:ext cx="7561263" cy="4176713"/>
          </a:xfrm>
          <a:noFill/>
          <a:ln>
            <a:noFill/>
          </a:ln>
        </p:spPr>
        <p:txBody>
          <a:bodyPr/>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、阴级保护工程施工</a:t>
            </a:r>
            <a:r>
              <a:rPr lang="zh-CN" altLang="zh-CN" b="1" dirty="0">
                <a:latin typeface="仿宋" panose="02010609060101010101" pitchFamily="49" charset="-122"/>
                <a:ea typeface="仿宋" panose="02010609060101010101" pitchFamily="49" charset="-122"/>
              </a:rPr>
              <a:t>(</a:t>
            </a:r>
            <a:r>
              <a:rPr lang="zh-CN" altLang="en-US" b="1" dirty="0">
                <a:solidFill>
                  <a:srgbClr val="FF0000"/>
                </a:solidFill>
                <a:latin typeface="仿宋" panose="02010609060101010101" pitchFamily="49" charset="-122"/>
                <a:ea typeface="仿宋" panose="02010609060101010101" pitchFamily="49" charset="-122"/>
              </a:rPr>
              <a:t>外加电流法</a:t>
            </a:r>
            <a:r>
              <a:rPr lang="zh-CN"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a:t>
            </a:r>
            <a:endParaRPr lang="zh-CN" altLang="en-US"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en-US" sz="4800" b="1" dirty="0">
                <a:latin typeface="仿宋" panose="02010609060101010101" pitchFamily="49" charset="-122"/>
                <a:ea typeface="仿宋" panose="02010609060101010101" pitchFamily="49" charset="-122"/>
              </a:rPr>
              <a:t>　　</a:t>
            </a:r>
            <a:endParaRPr lang="zh-CN" altLang="en-US" sz="4800" b="1" dirty="0">
              <a:latin typeface="仿宋" panose="02010609060101010101" pitchFamily="49" charset="-122"/>
              <a:ea typeface="仿宋" panose="02010609060101010101" pitchFamily="49" charset="-122"/>
            </a:endParaRPr>
          </a:p>
        </p:txBody>
      </p:sp>
      <p:sp>
        <p:nvSpPr>
          <p:cNvPr id="2662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27651" name="Rectangle 3"/>
          <p:cNvSpPr>
            <a:spLocks noGrp="1"/>
          </p:cNvSpPr>
          <p:nvPr>
            <p:ph idx="1"/>
          </p:nvPr>
        </p:nvSpPr>
        <p:spPr>
          <a:xfrm>
            <a:off x="971550" y="1844675"/>
            <a:ext cx="7561263" cy="4608513"/>
          </a:xfrm>
          <a:noFill/>
          <a:ln>
            <a:noFill/>
          </a:ln>
        </p:spPr>
        <p:txBody>
          <a:bodyPr/>
          <a:p>
            <a:pPr marL="0" indent="0" eaLnBrk="1" hangingPunct="1">
              <a:lnSpc>
                <a:spcPct val="80000"/>
              </a:lnSpc>
              <a:buNone/>
            </a:pPr>
            <a:endParaRPr lang="zh-CN" altLang="zh-CN" sz="9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900"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zh-CN" sz="2400"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、外加电流法阴级保护工程施工：</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4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400" b="1" dirty="0">
                <a:latin typeface="仿宋" panose="02010609060101010101" pitchFamily="49" charset="-122"/>
                <a:ea typeface="仿宋" panose="02010609060101010101" pitchFamily="49" charset="-122"/>
              </a:rPr>
              <a:t>（１）阴级保护施工的前提条件：</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管道纵向连续导电</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具有足够电阻的管道覆盖层</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管道和其他低电阻接地装置的电绝缘</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p:txBody>
      </p:sp>
      <p:sp>
        <p:nvSpPr>
          <p:cNvPr id="2765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28675" name="Rectangle 3"/>
          <p:cNvSpPr>
            <a:spLocks noGrp="1"/>
          </p:cNvSpPr>
          <p:nvPr>
            <p:ph idx="1"/>
          </p:nvPr>
        </p:nvSpPr>
        <p:spPr>
          <a:xfrm>
            <a:off x="971550" y="1844675"/>
            <a:ext cx="7561263" cy="4608513"/>
          </a:xfrm>
          <a:noFill/>
          <a:ln>
            <a:noFill/>
          </a:ln>
        </p:spPr>
        <p:txBody>
          <a:bodyPr/>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、外加电流法阴级保护工程施工：</a:t>
            </a:r>
            <a:endParaRPr lang="zh-CN" altLang="en-US" sz="2400"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400"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400" dirty="0">
                <a:latin typeface="仿宋" panose="02010609060101010101" pitchFamily="49" charset="-122"/>
                <a:ea typeface="仿宋" panose="02010609060101010101" pitchFamily="49" charset="-122"/>
              </a:rPr>
              <a:t>（２）阴级保护电源设备验收条件：</a:t>
            </a:r>
            <a:endParaRPr lang="zh-CN" altLang="en-US" sz="2400"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400"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dirty="0">
                <a:ea typeface="仿宋" panose="02010609060101010101" pitchFamily="49" charset="-122"/>
              </a:rPr>
              <a:t>　出厂合格，并具有相应的证明文件</a:t>
            </a:r>
            <a:endParaRPr lang="zh-CN" altLang="en-US" sz="2400"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dirty="0">
                <a:ea typeface="仿宋" panose="02010609060101010101" pitchFamily="49" charset="-122"/>
              </a:rPr>
              <a:t>　技术资料、安装说明齐全</a:t>
            </a:r>
            <a:endParaRPr lang="zh-CN" altLang="en-US" sz="2400"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dirty="0">
                <a:ea typeface="仿宋" panose="02010609060101010101" pitchFamily="49" charset="-122"/>
              </a:rPr>
              <a:t>　按相关要求进行保管</a:t>
            </a:r>
            <a:endParaRPr lang="zh-CN" altLang="en-US" sz="2400"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4000" b="1" dirty="0">
                <a:latin typeface="仿宋" panose="02010609060101010101" pitchFamily="49" charset="-122"/>
                <a:ea typeface="仿宋" panose="02010609060101010101" pitchFamily="49" charset="-122"/>
              </a:rPr>
              <a:t>　　</a:t>
            </a:r>
            <a:endParaRPr lang="zh-CN" altLang="en-US" sz="4000" b="1" dirty="0">
              <a:latin typeface="仿宋" panose="02010609060101010101" pitchFamily="49" charset="-122"/>
              <a:ea typeface="仿宋" panose="02010609060101010101" pitchFamily="49" charset="-122"/>
            </a:endParaRPr>
          </a:p>
        </p:txBody>
      </p:sp>
      <p:sp>
        <p:nvSpPr>
          <p:cNvPr id="2867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29699" name="Rectangle 3"/>
          <p:cNvSpPr>
            <a:spLocks noGrp="1"/>
          </p:cNvSpPr>
          <p:nvPr>
            <p:ph idx="1"/>
          </p:nvPr>
        </p:nvSpPr>
        <p:spPr>
          <a:xfrm>
            <a:off x="323850" y="2060575"/>
            <a:ext cx="8569325" cy="4392613"/>
          </a:xfrm>
          <a:noFill/>
          <a:ln>
            <a:noFill/>
          </a:ln>
        </p:spPr>
        <p:txBody>
          <a:bodyPr/>
          <a:p>
            <a:pPr marL="0" indent="0" eaLnBrk="1" hangingPunct="1">
              <a:lnSpc>
                <a:spcPct val="80000"/>
              </a:lnSpc>
              <a:buNone/>
            </a:pPr>
            <a:endParaRPr lang="zh-CN" altLang="zh-CN" sz="24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外加电流法阴级保护工程施工：</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400" b="1" dirty="0">
                <a:latin typeface="仿宋" panose="02010609060101010101" pitchFamily="49" charset="-122"/>
                <a:ea typeface="仿宋" panose="02010609060101010101" pitchFamily="49" charset="-122"/>
              </a:rPr>
              <a:t>（３）阴级保护电源设备安装条件：</a:t>
            </a:r>
            <a:endParaRPr lang="zh-CN" altLang="en-US" sz="2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电源电压与设备额定电压值相符</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根据接线图核对交直流电压关系，输出电源极性正确</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接线端子上注明</a:t>
            </a:r>
            <a:r>
              <a:rPr lang="zh-CN" altLang="en-US" sz="2400" b="1" dirty="0">
                <a:latin typeface="仿宋" panose="02010609060101010101" pitchFamily="49" charset="-122"/>
                <a:ea typeface="仿宋" panose="02010609060101010101" pitchFamily="49" charset="-122"/>
              </a:rPr>
              <a:t>“</a:t>
            </a:r>
            <a:r>
              <a:rPr lang="zh-CN" altLang="en-US" sz="2400" b="1" dirty="0">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a:t>
            </a:r>
            <a:r>
              <a:rPr lang="zh-CN" altLang="en-US" sz="2400" b="1" dirty="0">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a:t>
            </a:r>
            <a:r>
              <a:rPr lang="zh-CN" altLang="en-US" sz="2400" b="1" dirty="0">
                <a:ea typeface="仿宋" panose="02010609060101010101" pitchFamily="49" charset="-122"/>
              </a:rPr>
              <a:t>极标志</a:t>
            </a:r>
            <a:endParaRPr lang="zh-CN" altLang="en-US" sz="2400" b="1" dirty="0">
              <a:ea typeface="仿宋" panose="02010609060101010101" pitchFamily="49" charset="-122"/>
            </a:endParaRPr>
          </a:p>
        </p:txBody>
      </p:sp>
      <p:sp>
        <p:nvSpPr>
          <p:cNvPr id="2970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0723" name="Rectangle 3"/>
          <p:cNvSpPr>
            <a:spLocks noGrp="1"/>
          </p:cNvSpPr>
          <p:nvPr>
            <p:ph idx="1"/>
          </p:nvPr>
        </p:nvSpPr>
        <p:spPr>
          <a:xfrm>
            <a:off x="971550" y="1844675"/>
            <a:ext cx="7632700" cy="4176713"/>
          </a:xfrm>
          <a:noFill/>
          <a:ln>
            <a:noFill/>
          </a:ln>
        </p:spPr>
        <p:txBody>
          <a:bodyPr/>
          <a:p>
            <a:pPr marL="0" indent="0" eaLnBrk="1" hangingPunct="1">
              <a:lnSpc>
                <a:spcPct val="90000"/>
              </a:lnSpc>
              <a:buNone/>
            </a:pPr>
            <a:endParaRPr lang="zh-CN" altLang="zh-CN" sz="4400" b="1" dirty="0">
              <a:latin typeface="仿宋" panose="02010609060101010101" pitchFamily="49" charset="-122"/>
              <a:ea typeface="仿宋" panose="02010609060101010101" pitchFamily="49" charset="-122"/>
            </a:endParaRPr>
          </a:p>
          <a:p>
            <a:pPr marL="0" indent="0" eaLnBrk="1" hangingPunct="1">
              <a:lnSpc>
                <a:spcPct val="90000"/>
              </a:lnSpc>
              <a:buNone/>
            </a:pPr>
            <a:r>
              <a:rPr lang="zh-CN"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、外加电流法阴级保护工程施工</a:t>
            </a:r>
            <a:endParaRPr lang="zh-CN" altLang="en-US" sz="2800" dirty="0">
              <a:latin typeface="仿宋" panose="02010609060101010101" pitchFamily="49" charset="-122"/>
              <a:ea typeface="仿宋" panose="02010609060101010101" pitchFamily="49" charset="-122"/>
            </a:endParaRPr>
          </a:p>
          <a:p>
            <a:pPr marL="0" indent="0" eaLnBrk="1" hangingPunct="1">
              <a:lnSpc>
                <a:spcPct val="90000"/>
              </a:lnSpc>
              <a:buNone/>
            </a:pPr>
            <a:endParaRPr lang="zh-CN" altLang="zh-CN" sz="2800" dirty="0">
              <a:latin typeface="仿宋" panose="02010609060101010101" pitchFamily="49" charset="-122"/>
              <a:ea typeface="仿宋" panose="02010609060101010101" pitchFamily="49" charset="-122"/>
            </a:endParaRPr>
          </a:p>
          <a:p>
            <a:pPr marL="0" indent="0" eaLnBrk="1" hangingPunct="1">
              <a:lnSpc>
                <a:spcPct val="90000"/>
              </a:lnSpc>
              <a:buNone/>
            </a:pPr>
            <a:r>
              <a:rPr lang="zh-CN" altLang="en-US" sz="2400" dirty="0">
                <a:latin typeface="仿宋" panose="02010609060101010101" pitchFamily="49" charset="-122"/>
                <a:ea typeface="仿宋" panose="02010609060101010101" pitchFamily="49" charset="-122"/>
              </a:rPr>
              <a:t>（３）可控硅恒电位仪安装：</a:t>
            </a:r>
            <a:endParaRPr lang="zh-CN" altLang="en-US" sz="2400" dirty="0">
              <a:ea typeface="仿宋" panose="02010609060101010101" pitchFamily="49" charset="-122"/>
            </a:endParaRPr>
          </a:p>
          <a:p>
            <a:pPr marL="0" indent="0" eaLnBrk="1" hangingPunct="1">
              <a:lnSpc>
                <a:spcPct val="90000"/>
              </a:lnSpc>
              <a:buNone/>
            </a:pPr>
            <a:r>
              <a:rPr lang="zh-CN" altLang="en-US" sz="2400" dirty="0">
                <a:latin typeface="仿宋" panose="02010609060101010101" pitchFamily="49" charset="-122"/>
                <a:ea typeface="仿宋" panose="02010609060101010101" pitchFamily="49" charset="-122"/>
              </a:rPr>
              <a:t>　　可控硅恒电位仪安装前，应按出厂标准对交流输入特性、漂移特性、负载特性、防干扰能力，流经参比电极的电流、防雷击余波性能、过流短路保护和复位、自动报警等各项性能指标逐台检验。</a:t>
            </a:r>
            <a:endParaRPr lang="zh-CN" altLang="en-US" sz="2400" dirty="0">
              <a:ea typeface="仿宋" panose="02010609060101010101" pitchFamily="49" charset="-122"/>
            </a:endParaRPr>
          </a:p>
          <a:p>
            <a:pPr marL="0" indent="0" eaLnBrk="1" hangingPunct="1">
              <a:lnSpc>
                <a:spcPct val="90000"/>
              </a:lnSpc>
              <a:buNone/>
            </a:pPr>
            <a:r>
              <a:rPr lang="zh-CN" altLang="en-US" sz="2800" b="1" dirty="0">
                <a:latin typeface="仿宋" panose="02010609060101010101" pitchFamily="49" charset="-122"/>
                <a:ea typeface="仿宋" panose="02010609060101010101" pitchFamily="49" charset="-122"/>
              </a:rPr>
              <a:t>　　</a:t>
            </a:r>
            <a:endParaRPr lang="zh-CN" altLang="en-US" sz="2800" b="1" dirty="0">
              <a:latin typeface="仿宋" panose="02010609060101010101" pitchFamily="49" charset="-122"/>
              <a:ea typeface="仿宋" panose="02010609060101010101" pitchFamily="49" charset="-122"/>
            </a:endParaRPr>
          </a:p>
        </p:txBody>
      </p:sp>
      <p:sp>
        <p:nvSpPr>
          <p:cNvPr id="3072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6" descr="QQ截图20130415105916_副本.jpg"/>
          <p:cNvPicPr>
            <a:picLocks noChangeAspect="1"/>
          </p:cNvPicPr>
          <p:nvPr/>
        </p:nvPicPr>
        <p:blipFill>
          <a:blip r:embed="rId1"/>
          <a:stretch>
            <a:fillRect/>
          </a:stretch>
        </p:blipFill>
        <p:spPr>
          <a:xfrm>
            <a:off x="12700" y="0"/>
            <a:ext cx="9131300" cy="6867525"/>
          </a:xfrm>
          <a:prstGeom prst="rect">
            <a:avLst/>
          </a:prstGeom>
          <a:noFill/>
          <a:ln w="9525">
            <a:noFill/>
          </a:ln>
        </p:spPr>
      </p:pic>
      <p:sp>
        <p:nvSpPr>
          <p:cNvPr id="4099"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4100" name="Rectangle 3"/>
          <p:cNvSpPr>
            <a:spLocks noGrp="1"/>
          </p:cNvSpPr>
          <p:nvPr>
            <p:ph idx="1"/>
          </p:nvPr>
        </p:nvSpPr>
        <p:spPr>
          <a:xfrm>
            <a:off x="1042988" y="1268413"/>
            <a:ext cx="7561262" cy="4608512"/>
          </a:xfrm>
          <a:noFill/>
          <a:ln>
            <a:noFill/>
          </a:ln>
        </p:spPr>
        <p:txBody>
          <a:bodyPr/>
          <a:p>
            <a:pPr marL="0" indent="0" eaLnBrk="1" hangingPunct="1">
              <a:lnSpc>
                <a:spcPct val="90000"/>
              </a:lnSpc>
              <a:buNone/>
            </a:pPr>
            <a:endParaRPr lang="zh-CN" altLang="zh-CN" sz="2400" b="1" dirty="0">
              <a:solidFill>
                <a:srgbClr val="000000"/>
              </a:solidFill>
              <a:latin typeface="仿宋" panose="02010609060101010101" pitchFamily="49" charset="-122"/>
              <a:ea typeface="仿宋" panose="02010609060101010101" pitchFamily="49" charset="-122"/>
            </a:endParaRPr>
          </a:p>
          <a:p>
            <a:pPr marL="0" indent="0" eaLnBrk="1" hangingPunct="1">
              <a:lnSpc>
                <a:spcPct val="90000"/>
              </a:lnSpc>
              <a:buNone/>
            </a:pPr>
            <a:r>
              <a:rPr lang="zh-CN" altLang="en-US" sz="2800" b="1" dirty="0">
                <a:latin typeface="仿宋" panose="02010609060101010101" pitchFamily="49" charset="-122"/>
                <a:ea typeface="仿宋" panose="02010609060101010101" pitchFamily="49" charset="-122"/>
              </a:rPr>
              <a:t>　　阴极保护的起源</a:t>
            </a:r>
            <a:endParaRPr lang="zh-CN" altLang="en-US" sz="2800" b="1" dirty="0">
              <a:latin typeface="仿宋" panose="02010609060101010101" pitchFamily="49" charset="-122"/>
              <a:ea typeface="仿宋" panose="02010609060101010101" pitchFamily="49" charset="-122"/>
            </a:endParaRPr>
          </a:p>
          <a:p>
            <a:pPr marL="0" indent="0" eaLnBrk="1" hangingPunct="1">
              <a:lnSpc>
                <a:spcPct val="90000"/>
              </a:lnSpc>
              <a:buNone/>
            </a:pPr>
            <a:endParaRPr lang="zh-CN" altLang="zh-CN" sz="2800" b="1" dirty="0">
              <a:latin typeface="仿宋" panose="02010609060101010101" pitchFamily="49" charset="-122"/>
              <a:ea typeface="仿宋" panose="02010609060101010101" pitchFamily="49" charset="-122"/>
            </a:endParaRPr>
          </a:p>
          <a:p>
            <a:pPr marL="0" indent="0" eaLnBrk="1" hangingPunct="1">
              <a:lnSpc>
                <a:spcPct val="90000"/>
              </a:lnSpc>
              <a:buNone/>
            </a:pPr>
            <a:r>
              <a:rPr lang="zh-CN" altLang="en-US" sz="2000" b="1" dirty="0">
                <a:latin typeface="仿宋" panose="02010609060101010101" pitchFamily="49" charset="-122"/>
                <a:ea typeface="仿宋" panose="02010609060101010101" pitchFamily="49" charset="-122"/>
              </a:rPr>
              <a:t>　</a:t>
            </a:r>
            <a:r>
              <a:rPr lang="zh-CN" altLang="en-US" sz="2400" b="1"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戴维的早期工作：</a:t>
            </a:r>
            <a:endParaRPr lang="zh-CN" altLang="en-US" sz="2400" dirty="0">
              <a:latin typeface="仿宋" panose="02010609060101010101" pitchFamily="49" charset="-122"/>
              <a:ea typeface="仿宋" panose="02010609060101010101" pitchFamily="49" charset="-122"/>
            </a:endParaRPr>
          </a:p>
          <a:p>
            <a:pPr marL="0" indent="0" eaLnBrk="1" hangingPunct="1">
              <a:lnSpc>
                <a:spcPct val="90000"/>
              </a:lnSpc>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1832</a:t>
            </a:r>
            <a:r>
              <a:rPr lang="zh-CN" altLang="en-US" sz="2400" dirty="0">
                <a:latin typeface="仿宋" panose="02010609060101010101" pitchFamily="49" charset="-122"/>
                <a:ea typeface="仿宋" panose="02010609060101010101" pitchFamily="49" charset="-122"/>
              </a:rPr>
              <a:t>年，英国化学家，海军军官戴维研究铜皮包覆的木船在海洋中的防护，铜和铁与锌接触可以使铜受到保护。</a:t>
            </a:r>
            <a:r>
              <a:rPr lang="zh-CN" altLang="zh-CN" sz="2400" dirty="0">
                <a:latin typeface="仿宋" panose="02010609060101010101" pitchFamily="49" charset="-122"/>
                <a:ea typeface="仿宋" panose="02010609060101010101" pitchFamily="49" charset="-122"/>
              </a:rPr>
              <a:t>1824</a:t>
            </a:r>
            <a:r>
              <a:rPr lang="zh-CN" altLang="en-US" sz="2400" dirty="0">
                <a:latin typeface="仿宋" panose="02010609060101010101" pitchFamily="49" charset="-122"/>
                <a:ea typeface="仿宋" panose="02010609060101010101" pitchFamily="49" charset="-122"/>
              </a:rPr>
              <a:t>年，在船体上进行试验，用铁作为阳极，取得良好保护效果。他在研究报告中称：当泡在液体中的不同金属用导线连接成回路时，一种金属腐蚀受到促进，一种金属腐蚀受到减慢，这就是铜船通过连接铁和锌而受到保护的原因。</a:t>
            </a:r>
            <a:br>
              <a:rPr lang="zh-CN" altLang="en-US" sz="2400" dirty="0">
                <a:latin typeface="仿宋" panose="02010609060101010101" pitchFamily="49" charset="-122"/>
                <a:ea typeface="仿宋" panose="02010609060101010101" pitchFamily="49" charset="-122"/>
              </a:rPr>
            </a:br>
            <a:r>
              <a:rPr lang="zh-CN" altLang="en-US" sz="2000" b="1" dirty="0">
                <a:latin typeface="仿宋" panose="02010609060101010101" pitchFamily="49" charset="-122"/>
                <a:ea typeface="仿宋" panose="02010609060101010101" pitchFamily="49" charset="-122"/>
              </a:rPr>
              <a:t>　　</a:t>
            </a:r>
            <a:endParaRPr lang="zh-CN" altLang="en-US" sz="2000" b="1" dirty="0">
              <a:latin typeface="仿宋" panose="02010609060101010101" pitchFamily="49" charset="-122"/>
              <a:ea typeface="仿宋" panose="02010609060101010101" pitchFamily="49" charset="-122"/>
            </a:endParaRPr>
          </a:p>
        </p:txBody>
      </p:sp>
      <p:sp>
        <p:nvSpPr>
          <p:cNvPr id="4101"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740590" y="116840"/>
            <a:ext cx="1197461" cy="604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descr="C:\Documents and Settings\Administrator\桌面\图片1副本.jpg图片1副本"/>
          <p:cNvPicPr>
            <a:picLocks noChangeAspect="1"/>
          </p:cNvPicPr>
          <p:nvPr/>
        </p:nvPicPr>
        <p:blipFill>
          <a:blip r:embed="rId1"/>
          <a:srcRect b="10637"/>
          <a:stretch>
            <a:fillRect/>
          </a:stretch>
        </p:blipFill>
        <p:spPr>
          <a:xfrm>
            <a:off x="2581275" y="2708275"/>
            <a:ext cx="4937125" cy="2736850"/>
          </a:xfrm>
          <a:prstGeom prst="rect">
            <a:avLst/>
          </a:prstGeom>
          <a:noFill/>
          <a:ln w="9525">
            <a:noFill/>
          </a:ln>
        </p:spPr>
      </p:pic>
      <p:sp>
        <p:nvSpPr>
          <p:cNvPr id="31747" name="Rectangle 3"/>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1748" name="Rectangle 4"/>
          <p:cNvSpPr>
            <a:spLocks noGrp="1"/>
          </p:cNvSpPr>
          <p:nvPr>
            <p:ph idx="1"/>
          </p:nvPr>
        </p:nvSpPr>
        <p:spPr>
          <a:xfrm>
            <a:off x="1116013" y="1844675"/>
            <a:ext cx="2520950" cy="1152525"/>
          </a:xfrm>
          <a:noFill/>
          <a:ln>
            <a:noFill/>
          </a:ln>
        </p:spPr>
        <p:txBody>
          <a:bodyPr/>
          <a:p>
            <a:pPr marL="0" indent="0" eaLnBrk="1" hangingPunct="1">
              <a:lnSpc>
                <a:spcPct val="80000"/>
              </a:lnSpc>
              <a:buNone/>
            </a:pPr>
            <a:endParaRPr lang="zh-CN" altLang="zh-CN" sz="28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400" b="1" dirty="0">
                <a:latin typeface="仿宋" panose="02010609060101010101" pitchFamily="49" charset="-122"/>
                <a:ea typeface="仿宋" panose="02010609060101010101" pitchFamily="49" charset="-122"/>
              </a:rPr>
              <a:t>验收试验接线图</a:t>
            </a:r>
            <a:endParaRPr lang="zh-CN" altLang="en-US" sz="2400" b="1" dirty="0">
              <a:ea typeface="仿宋" panose="02010609060101010101" pitchFamily="49" charset="-122"/>
            </a:endParaRPr>
          </a:p>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p:txBody>
      </p:sp>
      <p:sp>
        <p:nvSpPr>
          <p:cNvPr id="31749" name="Line 5"/>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2771" name="Rectangle 3"/>
          <p:cNvSpPr>
            <a:spLocks noGrp="1"/>
          </p:cNvSpPr>
          <p:nvPr>
            <p:ph idx="1"/>
          </p:nvPr>
        </p:nvSpPr>
        <p:spPr>
          <a:xfrm>
            <a:off x="611188" y="1557338"/>
            <a:ext cx="8713787" cy="5300662"/>
          </a:xfrm>
          <a:noFill/>
          <a:ln>
            <a:noFill/>
          </a:ln>
        </p:spPr>
        <p:txBody>
          <a:bodyPr/>
          <a:p>
            <a:pPr marL="0" indent="0" eaLnBrk="1" hangingPunct="1">
              <a:lnSpc>
                <a:spcPct val="80000"/>
              </a:lnSpc>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zh-CN" sz="2000" b="1" dirty="0">
                <a:latin typeface="仿宋" panose="02010609060101010101" pitchFamily="49" charset="-122"/>
                <a:ea typeface="仿宋" panose="02010609060101010101" pitchFamily="49" charset="-122"/>
              </a:rPr>
              <a:t>1</a:t>
            </a:r>
            <a:r>
              <a:rPr lang="zh-CN" altLang="en-US" sz="2000" b="1" dirty="0">
                <a:latin typeface="仿宋" panose="02010609060101010101" pitchFamily="49" charset="-122"/>
                <a:ea typeface="仿宋" panose="02010609060101010101" pitchFamily="49" charset="-122"/>
              </a:rPr>
              <a:t>、阴级保护工程施工</a:t>
            </a:r>
            <a:r>
              <a:rPr lang="zh-CN" altLang="zh-CN" sz="2000" b="1" dirty="0">
                <a:latin typeface="仿宋" panose="02010609060101010101" pitchFamily="49" charset="-122"/>
                <a:ea typeface="仿宋" panose="02010609060101010101" pitchFamily="49" charset="-122"/>
              </a:rPr>
              <a:t>(</a:t>
            </a:r>
            <a:r>
              <a:rPr lang="zh-CN" altLang="en-US" sz="2000" b="1" dirty="0">
                <a:solidFill>
                  <a:srgbClr val="FF0000"/>
                </a:solidFill>
                <a:latin typeface="仿宋" panose="02010609060101010101" pitchFamily="49" charset="-122"/>
                <a:ea typeface="仿宋" panose="02010609060101010101" pitchFamily="49" charset="-122"/>
              </a:rPr>
              <a:t>外加电流法</a:t>
            </a:r>
            <a:r>
              <a:rPr lang="zh-CN"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a:t>
            </a:r>
            <a:endParaRPr lang="zh-CN" altLang="en-US" sz="20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000" b="1" dirty="0">
                <a:latin typeface="仿宋" panose="02010609060101010101" pitchFamily="49" charset="-122"/>
                <a:ea typeface="仿宋" panose="02010609060101010101" pitchFamily="49" charset="-122"/>
              </a:rPr>
              <a:t>（３）可控硅恒电位仪安装：</a:t>
            </a:r>
            <a:endParaRPr lang="zh-CN" altLang="en-US" sz="20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000" b="1" dirty="0">
                <a:ea typeface="仿宋" panose="02010609060101010101" pitchFamily="49" charset="-122"/>
              </a:rPr>
              <a:t>安装</a:t>
            </a:r>
            <a:r>
              <a:rPr lang="zh-CN" altLang="en-US" sz="2000" b="1" dirty="0">
                <a:latin typeface="仿宋" panose="02010609060101010101" pitchFamily="49" charset="-122"/>
                <a:ea typeface="仿宋" panose="02010609060101010101" pitchFamily="49" charset="-122"/>
              </a:rPr>
              <a:t>可控硅恒电位仪</a:t>
            </a:r>
            <a:r>
              <a:rPr lang="zh-CN" altLang="en-US" sz="2000" b="1" dirty="0">
                <a:ea typeface="仿宋" panose="02010609060101010101" pitchFamily="49" charset="-122"/>
              </a:rPr>
              <a:t>必须满足下列四个条件：</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000" b="1" dirty="0">
                <a:ea typeface="仿宋" panose="02010609060101010101" pitchFamily="49" charset="-122"/>
              </a:rPr>
              <a:t>　接插件齐全、连接良好、接线正确</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000" b="1" dirty="0">
                <a:ea typeface="仿宋" panose="02010609060101010101" pitchFamily="49" charset="-122"/>
              </a:rPr>
              <a:t>　恒电位仪接地良好</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000" b="1" dirty="0">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a:t>
            </a:r>
            <a:r>
              <a:rPr lang="zh-CN" altLang="en-US" sz="2000" b="1" dirty="0">
                <a:ea typeface="仿宋" panose="02010609060101010101" pitchFamily="49" charset="-122"/>
              </a:rPr>
              <a:t>零位接阴线</a:t>
            </a:r>
            <a:r>
              <a:rPr lang="zh-CN" altLang="en-US" sz="2000" b="1" dirty="0">
                <a:latin typeface="仿宋" panose="02010609060101010101" pitchFamily="49" charset="-122"/>
                <a:ea typeface="仿宋" panose="02010609060101010101" pitchFamily="49" charset="-122"/>
              </a:rPr>
              <a:t>”</a:t>
            </a:r>
            <a:r>
              <a:rPr lang="zh-CN" altLang="en-US" sz="2000" b="1" dirty="0">
                <a:ea typeface="仿宋" panose="02010609060101010101" pitchFamily="49" charset="-122"/>
              </a:rPr>
              <a:t>单独用一根电缆接到管道上</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000" b="1" dirty="0">
                <a:latin typeface="仿宋" panose="02010609060101010101" pitchFamily="49" charset="-122"/>
                <a:ea typeface="仿宋" panose="02010609060101010101" pitchFamily="49" charset="-122"/>
              </a:rPr>
              <a:t>　铜</a:t>
            </a:r>
            <a:r>
              <a:rPr lang="zh-CN"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饱合硫酸液参比电极埋设深度、硫酸铜饱合溶液配制符合要求</a:t>
            </a:r>
            <a:endParaRPr lang="zh-CN" altLang="en-US" sz="20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000" dirty="0">
                <a:latin typeface="仿宋" panose="02010609060101010101" pitchFamily="49" charset="-122"/>
                <a:ea typeface="仿宋" panose="02010609060101010101" pitchFamily="49" charset="-122"/>
              </a:rPr>
              <a:t>　　</a:t>
            </a:r>
            <a:endParaRPr lang="zh-CN" altLang="en-US" sz="2000" dirty="0">
              <a:latin typeface="仿宋" panose="02010609060101010101" pitchFamily="49" charset="-122"/>
              <a:ea typeface="仿宋" panose="02010609060101010101" pitchFamily="49" charset="-122"/>
            </a:endParaRPr>
          </a:p>
        </p:txBody>
      </p:sp>
      <p:sp>
        <p:nvSpPr>
          <p:cNvPr id="3277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3795" name="Rectangle 3"/>
          <p:cNvSpPr>
            <a:spLocks noGrp="1"/>
          </p:cNvSpPr>
          <p:nvPr>
            <p:ph idx="1"/>
          </p:nvPr>
        </p:nvSpPr>
        <p:spPr>
          <a:xfrm>
            <a:off x="395288" y="1557338"/>
            <a:ext cx="8137525" cy="5111750"/>
          </a:xfrm>
          <a:noFill/>
          <a:ln>
            <a:noFill/>
          </a:ln>
        </p:spPr>
        <p:txBody>
          <a:bodyPr/>
          <a:p>
            <a:pPr marL="0" indent="0" eaLnBrk="1" hangingPunct="1">
              <a:buNone/>
            </a:pPr>
            <a:endParaRPr lang="zh-CN" altLang="zh-CN" sz="4800" b="1" dirty="0">
              <a:latin typeface="仿宋" panose="02010609060101010101" pitchFamily="49" charset="-122"/>
              <a:ea typeface="仿宋" panose="02010609060101010101" pitchFamily="49" charset="-122"/>
            </a:endParaRPr>
          </a:p>
          <a:p>
            <a:pPr marL="0" indent="0" eaLnBrk="1" hangingPunct="1">
              <a:buNone/>
            </a:pPr>
            <a:r>
              <a:rPr lang="zh-CN" altLang="zh-CN" sz="2400"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、阴级保护工程施工</a:t>
            </a:r>
            <a:r>
              <a:rPr lang="zh-CN" altLang="zh-CN" sz="2400" b="1" dirty="0">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外加电流法</a:t>
            </a: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（４）汇流点及辅助阳级安装：</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汇流点及辅助阳级连接牢固，并进行防腐处理</a:t>
            </a:r>
            <a:r>
              <a:rPr lang="zh-CN" altLang="en-US" sz="2400" b="1" dirty="0">
                <a:ea typeface="仿宋" panose="02010609060101010101" pitchFamily="49" charset="-122"/>
              </a:rPr>
              <a:t>：</a:t>
            </a:r>
            <a:endParaRPr lang="zh-CN" altLang="en-US" sz="2400" b="1" dirty="0">
              <a:ea typeface="仿宋" panose="02010609060101010101" pitchFamily="49" charset="-122"/>
            </a:endParaRPr>
          </a:p>
        </p:txBody>
      </p:sp>
      <p:sp>
        <p:nvSpPr>
          <p:cNvPr id="3379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4819" name="Rectangle 3"/>
          <p:cNvSpPr>
            <a:spLocks noGrp="1"/>
          </p:cNvSpPr>
          <p:nvPr>
            <p:ph idx="1"/>
          </p:nvPr>
        </p:nvSpPr>
        <p:spPr>
          <a:xfrm>
            <a:off x="395288" y="1916113"/>
            <a:ext cx="8137525" cy="4249737"/>
          </a:xfrm>
          <a:noFill/>
          <a:ln>
            <a:noFill/>
          </a:ln>
        </p:spPr>
        <p:txBody>
          <a:bodyPr/>
          <a:p>
            <a:pPr marL="0" indent="0" eaLnBrk="1" hangingPunct="1">
              <a:lnSpc>
                <a:spcPct val="80000"/>
              </a:lnSpc>
              <a:buNone/>
            </a:pPr>
            <a:endParaRPr lang="zh-CN" altLang="en-US" sz="28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000" b="1" dirty="0">
                <a:ea typeface="仿宋" panose="02010609060101010101" pitchFamily="49" charset="-122"/>
              </a:rPr>
              <a:t>　钢铁辅助阳级安装</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000" b="1" dirty="0">
                <a:latin typeface="仿宋" panose="02010609060101010101" pitchFamily="49" charset="-122"/>
                <a:ea typeface="仿宋" panose="02010609060101010101" pitchFamily="49" charset="-122"/>
              </a:rPr>
              <a:t>——</a:t>
            </a:r>
            <a:r>
              <a:rPr lang="zh-CN" altLang="en-US" sz="2000" b="1" dirty="0">
                <a:ea typeface="仿宋" panose="02010609060101010101" pitchFamily="49" charset="-122"/>
              </a:rPr>
              <a:t>地床位置、布置、数量符合设计要求</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000" b="1" dirty="0">
                <a:latin typeface="仿宋" panose="02010609060101010101" pitchFamily="49" charset="-122"/>
                <a:ea typeface="仿宋" panose="02010609060101010101" pitchFamily="49" charset="-122"/>
              </a:rPr>
              <a:t>——</a:t>
            </a:r>
            <a:r>
              <a:rPr lang="zh-CN" altLang="en-US" sz="2000" b="1" dirty="0">
                <a:ea typeface="仿宋" panose="02010609060101010101" pitchFamily="49" charset="-122"/>
              </a:rPr>
              <a:t>埋设在土壤电阻率较低区域，并可加化学试剂或食盐进</a:t>
            </a:r>
            <a:endParaRPr lang="zh-CN" altLang="en-US" sz="20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000" b="1" dirty="0">
                <a:ea typeface="仿宋" panose="02010609060101010101" pitchFamily="49" charset="-122"/>
              </a:rPr>
              <a:t>　　行处理，接地电阻小于１</a:t>
            </a:r>
            <a:r>
              <a:rPr lang="el-GR" altLang="en-US" sz="2000" b="1" dirty="0">
                <a:latin typeface="仿宋" panose="02010609060101010101" pitchFamily="49" charset="-122"/>
                <a:ea typeface="仿宋" panose="02010609060101010101" pitchFamily="49" charset="-122"/>
              </a:rPr>
              <a:t>Ω</a:t>
            </a:r>
            <a:endParaRPr lang="zh-CN" altLang="en-US" sz="20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000" b="1" dirty="0">
                <a:latin typeface="仿宋" panose="02010609060101010101" pitchFamily="49" charset="-122"/>
                <a:ea typeface="仿宋" panose="02010609060101010101" pitchFamily="49" charset="-122"/>
              </a:rPr>
              <a:t>——严禁涂油漆等隔离物</a:t>
            </a:r>
            <a:endParaRPr lang="zh-CN" altLang="en-US" sz="20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000" b="1" dirty="0">
                <a:latin typeface="仿宋" panose="02010609060101010101" pitchFamily="49" charset="-122"/>
                <a:ea typeface="仿宋" panose="02010609060101010101" pitchFamily="49" charset="-122"/>
              </a:rPr>
              <a:t>——埋设顶端距地面大于１m</a:t>
            </a:r>
            <a:endParaRPr lang="zh-CN" altLang="en-US" sz="2000" b="1" dirty="0">
              <a:latin typeface="仿宋" panose="02010609060101010101" pitchFamily="49" charset="-122"/>
              <a:ea typeface="仿宋" panose="02010609060101010101" pitchFamily="49" charset="-122"/>
            </a:endParaRPr>
          </a:p>
        </p:txBody>
      </p:sp>
      <p:sp>
        <p:nvSpPr>
          <p:cNvPr id="3482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5843" name="Rectangle 3"/>
          <p:cNvSpPr>
            <a:spLocks noGrp="1"/>
          </p:cNvSpPr>
          <p:nvPr>
            <p:ph idx="1"/>
          </p:nvPr>
        </p:nvSpPr>
        <p:spPr>
          <a:xfrm>
            <a:off x="395288" y="1844675"/>
            <a:ext cx="8137525" cy="4176713"/>
          </a:xfrm>
          <a:noFill/>
          <a:ln>
            <a:noFill/>
          </a:ln>
        </p:spPr>
        <p:txBody>
          <a:bodyPr/>
          <a:p>
            <a:pPr marL="0" indent="0" eaLnBrk="1" hangingPunct="1">
              <a:buNone/>
            </a:pPr>
            <a:endParaRPr lang="zh-CN" altLang="zh-CN" sz="2400"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高硅铸铁和石墨辅助阳级安装</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2400" b="1" dirty="0">
                <a:latin typeface="仿宋" panose="02010609060101010101" pitchFamily="49" charset="-122"/>
                <a:ea typeface="仿宋" panose="02010609060101010101" pitchFamily="49" charset="-122"/>
              </a:rPr>
              <a:t>——</a:t>
            </a:r>
            <a:r>
              <a:rPr lang="zh-CN" altLang="en-US" sz="2400" b="1" dirty="0">
                <a:ea typeface="仿宋" panose="02010609060101010101" pitchFamily="49" charset="-122"/>
              </a:rPr>
              <a:t>地床位置、布置、数量符合设计要求</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2400" b="1" dirty="0">
                <a:latin typeface="仿宋" panose="02010609060101010101" pitchFamily="49" charset="-122"/>
                <a:ea typeface="仿宋" panose="02010609060101010101" pitchFamily="49" charset="-122"/>
              </a:rPr>
              <a:t>——</a:t>
            </a:r>
            <a:r>
              <a:rPr lang="zh-CN" altLang="en-US" sz="2400" b="1" dirty="0">
                <a:ea typeface="仿宋" panose="02010609060101010101" pitchFamily="49" charset="-122"/>
              </a:rPr>
              <a:t>连接线采用焊接连接，焊接处采用环氧树脂密封，高压电火花检漏仪检查（２</a:t>
            </a:r>
            <a:r>
              <a:rPr lang="zh-CN" altLang="zh-CN" sz="2400" b="1" dirty="0">
                <a:ea typeface="仿宋" panose="02010609060101010101" pitchFamily="49" charset="-122"/>
              </a:rPr>
              <a:t>.</a:t>
            </a:r>
            <a:r>
              <a:rPr lang="zh-CN" altLang="en-US" sz="2400" b="1" dirty="0">
                <a:ea typeface="仿宋" panose="02010609060101010101" pitchFamily="49" charset="-122"/>
              </a:rPr>
              <a:t>４</a:t>
            </a:r>
            <a:r>
              <a:rPr lang="zh-CN" altLang="zh-CN" sz="2400" b="1" dirty="0">
                <a:ea typeface="仿宋" panose="02010609060101010101" pitchFamily="49" charset="-122"/>
              </a:rPr>
              <a:t>kv</a:t>
            </a:r>
            <a:r>
              <a:rPr lang="zh-CN" altLang="en-US" sz="2400" b="1" dirty="0">
                <a:ea typeface="仿宋" panose="02010609060101010101" pitchFamily="49" charset="-122"/>
              </a:rPr>
              <a:t>）</a:t>
            </a:r>
            <a:r>
              <a:rPr lang="zh-CN" altLang="zh-CN" sz="2400" b="1" dirty="0">
                <a:ea typeface="仿宋" panose="02010609060101010101" pitchFamily="49" charset="-122"/>
              </a:rPr>
              <a:t>,</a:t>
            </a:r>
            <a:r>
              <a:rPr lang="zh-CN" altLang="en-US" sz="2400" b="1" dirty="0">
                <a:ea typeface="仿宋" panose="02010609060101010101" pitchFamily="49" charset="-122"/>
              </a:rPr>
              <a:t>无漏点</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汇流电缆按标准留裕量，以适应回填土沉降</a:t>
            </a:r>
            <a:endParaRPr lang="zh-CN" altLang="en-US" sz="2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阳级四周填焦炭碴</a:t>
            </a:r>
            <a:endParaRPr lang="zh-CN" altLang="en-US" sz="2400" b="1" dirty="0">
              <a:latin typeface="仿宋" panose="02010609060101010101" pitchFamily="49" charset="-122"/>
              <a:ea typeface="仿宋" panose="02010609060101010101" pitchFamily="49" charset="-122"/>
            </a:endParaRPr>
          </a:p>
        </p:txBody>
      </p:sp>
      <p:sp>
        <p:nvSpPr>
          <p:cNvPr id="3584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6867" name="Rectangle 3"/>
          <p:cNvSpPr>
            <a:spLocks noGrp="1"/>
          </p:cNvSpPr>
          <p:nvPr>
            <p:ph idx="1"/>
          </p:nvPr>
        </p:nvSpPr>
        <p:spPr>
          <a:xfrm>
            <a:off x="395288" y="1484313"/>
            <a:ext cx="8569325" cy="4537075"/>
          </a:xfrm>
          <a:noFill/>
          <a:ln>
            <a:noFill/>
          </a:ln>
        </p:spPr>
        <p:txBody>
          <a:bodyPr/>
          <a:p>
            <a:pPr marL="0" indent="0" eaLnBrk="1" hangingPunct="1">
              <a:buNone/>
            </a:pPr>
            <a:endParaRPr lang="zh-CN" altLang="zh-CN" sz="2400" dirty="0">
              <a:latin typeface="仿宋" panose="02010609060101010101" pitchFamily="49" charset="-122"/>
              <a:ea typeface="仿宋" panose="02010609060101010101" pitchFamily="49" charset="-122"/>
            </a:endParaRPr>
          </a:p>
          <a:p>
            <a:pPr marL="0" indent="0" eaLnBrk="1" hangingPunct="1">
              <a:buNone/>
            </a:pPr>
            <a:r>
              <a:rPr lang="zh-CN"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、阴级保护工程施工</a:t>
            </a:r>
            <a:r>
              <a:rPr lang="zh-CN" altLang="zh-CN" sz="2400" b="1" dirty="0">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外加电流法</a:t>
            </a: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（４）测试桩安装：</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测试桩按要求施工</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管道局部防腐层清除，焊接腐蚀控制或测试的引线，焊后</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400" b="1" dirty="0">
                <a:ea typeface="仿宋" panose="02010609060101010101" pitchFamily="49" charset="-122"/>
              </a:rPr>
              <a:t>　　进行防腐处理，回填时防止碰断</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汇流点连接电缆、均压电缆及测试电缆在测试桩接线盒中</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2400" b="1" dirty="0">
                <a:ea typeface="仿宋" panose="02010609060101010101" pitchFamily="49" charset="-122"/>
              </a:rPr>
              <a:t>　　连接</a:t>
            </a:r>
            <a:r>
              <a:rPr lang="zh-CN" altLang="en-US" sz="2400" b="1" dirty="0">
                <a:solidFill>
                  <a:schemeClr val="accent1"/>
                </a:solidFill>
                <a:ea typeface="仿宋" panose="02010609060101010101" pitchFamily="49" charset="-122"/>
              </a:rPr>
              <a:t>（铝热焊）</a:t>
            </a:r>
            <a:endParaRPr lang="zh-CN" altLang="en-US" sz="2400" b="1" dirty="0">
              <a:solidFill>
                <a:schemeClr val="accent1"/>
              </a:solidFill>
              <a:ea typeface="仿宋" panose="02010609060101010101" pitchFamily="49" charset="-122"/>
            </a:endParaRPr>
          </a:p>
        </p:txBody>
      </p:sp>
      <p:sp>
        <p:nvSpPr>
          <p:cNvPr id="3686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7891" name="Rectangle 3"/>
          <p:cNvSpPr>
            <a:spLocks noGrp="1"/>
          </p:cNvSpPr>
          <p:nvPr>
            <p:ph idx="1"/>
          </p:nvPr>
        </p:nvSpPr>
        <p:spPr>
          <a:xfrm>
            <a:off x="395288" y="1484313"/>
            <a:ext cx="8748712" cy="4752975"/>
          </a:xfrm>
          <a:noFill/>
          <a:ln>
            <a:noFill/>
          </a:ln>
        </p:spPr>
        <p:txBody>
          <a:bodyPr/>
          <a:p>
            <a:pPr marL="0" indent="0" eaLnBrk="1" hangingPunct="1">
              <a:lnSpc>
                <a:spcPct val="80000"/>
              </a:lnSpc>
              <a:buNone/>
            </a:pPr>
            <a:endParaRPr lang="zh-CN" altLang="zh-CN" sz="3600"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zh-CN" sz="2800" b="1" dirty="0">
                <a:latin typeface="仿宋" panose="02010609060101010101" pitchFamily="49" charset="-122"/>
                <a:ea typeface="仿宋" panose="02010609060101010101" pitchFamily="49" charset="-122"/>
              </a:rPr>
              <a:t>1</a:t>
            </a:r>
            <a:r>
              <a:rPr lang="zh-CN" altLang="en-US" sz="2800" b="1" dirty="0">
                <a:latin typeface="仿宋" panose="02010609060101010101" pitchFamily="49" charset="-122"/>
                <a:ea typeface="仿宋" panose="02010609060101010101" pitchFamily="49" charset="-122"/>
              </a:rPr>
              <a:t>、阴级保护工程施工</a:t>
            </a:r>
            <a:r>
              <a:rPr lang="zh-CN" altLang="zh-CN" sz="2800" b="1" dirty="0">
                <a:latin typeface="仿宋" panose="02010609060101010101" pitchFamily="49" charset="-122"/>
                <a:ea typeface="仿宋" panose="02010609060101010101" pitchFamily="49" charset="-122"/>
              </a:rPr>
              <a:t>(</a:t>
            </a:r>
            <a:r>
              <a:rPr lang="zh-CN" altLang="en-US" sz="2800" b="1" dirty="0">
                <a:solidFill>
                  <a:srgbClr val="FF0000"/>
                </a:solidFill>
                <a:latin typeface="仿宋" panose="02010609060101010101" pitchFamily="49" charset="-122"/>
                <a:ea typeface="仿宋" panose="02010609060101010101" pitchFamily="49" charset="-122"/>
              </a:rPr>
              <a:t>外加电流法</a:t>
            </a:r>
            <a:r>
              <a:rPr lang="zh-CN" altLang="zh-CN" sz="2800" b="1" dirty="0">
                <a:latin typeface="仿宋" panose="02010609060101010101" pitchFamily="49" charset="-122"/>
                <a:ea typeface="仿宋" panose="02010609060101010101" pitchFamily="49" charset="-122"/>
              </a:rPr>
              <a:t>)</a:t>
            </a:r>
            <a:r>
              <a:rPr lang="zh-CN" altLang="en-US" sz="2800" b="1"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28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2800" b="1" dirty="0">
                <a:latin typeface="仿宋" panose="02010609060101010101" pitchFamily="49" charset="-122"/>
                <a:ea typeface="仿宋" panose="02010609060101010101" pitchFamily="49" charset="-122"/>
              </a:rPr>
              <a:t>（４）检查片制作安装：</a:t>
            </a:r>
            <a:endParaRPr lang="zh-CN" altLang="en-US" sz="28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800" b="1" dirty="0">
                <a:ea typeface="仿宋" panose="02010609060101010101" pitchFamily="49" charset="-122"/>
              </a:rPr>
              <a:t>　检查片按要求制作</a:t>
            </a:r>
            <a:endParaRPr lang="zh-CN" altLang="en-US" sz="28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800" b="1" dirty="0">
                <a:ea typeface="仿宋" panose="02010609060101010101" pitchFamily="49" charset="-122"/>
              </a:rPr>
              <a:t>　检查片数量及埋设符合设计要求，一般为</a:t>
            </a:r>
            <a:r>
              <a:rPr lang="zh-CN" altLang="zh-CN" sz="2800" b="1" dirty="0">
                <a:ea typeface="仿宋" panose="02010609060101010101" pitchFamily="49" charset="-122"/>
              </a:rPr>
              <a:t>12</a:t>
            </a:r>
            <a:r>
              <a:rPr lang="zh-CN" altLang="en-US" sz="2800" b="1" dirty="0">
                <a:ea typeface="仿宋" panose="02010609060101010101" pitchFamily="49" charset="-122"/>
              </a:rPr>
              <a:t>片，</a:t>
            </a:r>
            <a:r>
              <a:rPr lang="zh-CN" altLang="zh-CN" sz="2800" b="1" dirty="0">
                <a:ea typeface="仿宋" panose="02010609060101010101" pitchFamily="49" charset="-122"/>
              </a:rPr>
              <a:t>6</a:t>
            </a:r>
            <a:endParaRPr lang="zh-CN" altLang="zh-CN" sz="2800" b="1" dirty="0">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2800" b="1" dirty="0">
                <a:ea typeface="仿宋" panose="02010609060101010101" pitchFamily="49" charset="-122"/>
              </a:rPr>
              <a:t>       </a:t>
            </a:r>
            <a:r>
              <a:rPr lang="zh-CN" altLang="en-US" sz="2800" b="1" dirty="0">
                <a:ea typeface="仿宋" panose="02010609060101010101" pitchFamily="49" charset="-122"/>
              </a:rPr>
              <a:t>片与保护体连接，６片处于自然腐蚀状态</a:t>
            </a:r>
            <a:endParaRPr lang="zh-CN" altLang="en-US" sz="28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800" b="1" dirty="0">
                <a:ea typeface="仿宋" panose="02010609060101010101" pitchFamily="49" charset="-122"/>
              </a:rPr>
              <a:t>　检查片埋深与管道底部相同，距管道外壁</a:t>
            </a:r>
            <a:r>
              <a:rPr lang="zh-CN" altLang="zh-CN" sz="2800" b="1" dirty="0">
                <a:ea typeface="仿宋" panose="02010609060101010101" pitchFamily="49" charset="-122"/>
              </a:rPr>
              <a:t>0.3m</a:t>
            </a:r>
            <a:endParaRPr lang="zh-CN" altLang="zh-CN" sz="2800" b="1" dirty="0">
              <a:ea typeface="仿宋" panose="02010609060101010101" pitchFamily="49" charset="-122"/>
            </a:endParaRPr>
          </a:p>
        </p:txBody>
      </p:sp>
      <p:sp>
        <p:nvSpPr>
          <p:cNvPr id="3789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8915" name="Rectangle 3"/>
          <p:cNvSpPr>
            <a:spLocks noGrp="1"/>
          </p:cNvSpPr>
          <p:nvPr>
            <p:ph idx="1"/>
          </p:nvPr>
        </p:nvSpPr>
        <p:spPr>
          <a:xfrm>
            <a:off x="971550" y="1844675"/>
            <a:ext cx="7488238" cy="4176713"/>
          </a:xfrm>
          <a:noFill/>
          <a:ln>
            <a:noFill/>
          </a:ln>
        </p:spPr>
        <p:txBody>
          <a:bodyPr/>
          <a:p>
            <a:pPr marL="0" indent="0" eaLnBrk="1" hangingPunct="1">
              <a:buNone/>
            </a:pPr>
            <a:endParaRPr lang="zh-CN" altLang="zh-CN" sz="2800" b="1" dirty="0">
              <a:latin typeface="仿宋" panose="02010609060101010101" pitchFamily="49" charset="-122"/>
              <a:ea typeface="仿宋" panose="02010609060101010101" pitchFamily="49" charset="-122"/>
            </a:endParaRPr>
          </a:p>
          <a:p>
            <a:pPr marL="0" indent="0" eaLnBrk="1" hangingPunct="1">
              <a:buNone/>
            </a:pPr>
            <a:r>
              <a:rPr lang="zh-CN" altLang="zh-CN" sz="2400" b="1" dirty="0">
                <a:latin typeface="仿宋" panose="02010609060101010101" pitchFamily="49" charset="-122"/>
                <a:ea typeface="仿宋" panose="02010609060101010101" pitchFamily="49" charset="-122"/>
              </a:rPr>
              <a:t>2</a:t>
            </a:r>
            <a:r>
              <a:rPr lang="zh-CN" altLang="en-US" sz="2400" b="1" dirty="0">
                <a:latin typeface="仿宋" panose="02010609060101010101" pitchFamily="49" charset="-122"/>
                <a:ea typeface="仿宋" panose="02010609060101010101" pitchFamily="49" charset="-122"/>
              </a:rPr>
              <a:t>、阴级保护工程施工</a:t>
            </a:r>
            <a:r>
              <a:rPr lang="zh-CN" altLang="zh-CN" sz="2400" b="1" dirty="0">
                <a:latin typeface="仿宋" panose="02010609060101010101" pitchFamily="49" charset="-122"/>
                <a:ea typeface="仿宋" panose="02010609060101010101" pitchFamily="49" charset="-122"/>
              </a:rPr>
              <a:t>(</a:t>
            </a:r>
            <a:r>
              <a:rPr lang="zh-CN" altLang="en-US" sz="2400" b="1" dirty="0">
                <a:solidFill>
                  <a:srgbClr val="FF0000"/>
                </a:solidFill>
                <a:latin typeface="仿宋" panose="02010609060101010101" pitchFamily="49" charset="-122"/>
                <a:ea typeface="仿宋" panose="02010609060101010101" pitchFamily="49" charset="-122"/>
              </a:rPr>
              <a:t>牺牲阳级法</a:t>
            </a: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（１）牺牲阳级的基本要求：</a:t>
            </a:r>
            <a:endParaRPr lang="zh-CN" altLang="en-US" sz="2400" b="1" dirty="0">
              <a:latin typeface="仿宋" panose="02010609060101010101" pitchFamily="49" charset="-122"/>
              <a:ea typeface="仿宋" panose="02010609060101010101" pitchFamily="49" charset="-122"/>
            </a:endParaRPr>
          </a:p>
          <a:p>
            <a:pPr marL="0" indent="0" eaLnBrk="1" hangingPunct="1">
              <a:buNone/>
            </a:pPr>
            <a:endParaRPr lang="zh-CN" altLang="zh-CN"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质量合格</a:t>
            </a:r>
            <a:endParaRPr lang="zh-CN" altLang="en-US" sz="2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2400" b="1" dirty="0">
                <a:ea typeface="仿宋" panose="02010609060101010101" pitchFamily="49" charset="-122"/>
              </a:rPr>
              <a:t>　种类、数量、分布及连接方式符合设计要求</a:t>
            </a:r>
            <a:endParaRPr lang="zh-CN" altLang="en-US" sz="2400" b="1" dirty="0">
              <a:ea typeface="仿宋" panose="02010609060101010101" pitchFamily="49" charset="-122"/>
            </a:endParaRPr>
          </a:p>
        </p:txBody>
      </p:sp>
      <p:sp>
        <p:nvSpPr>
          <p:cNvPr id="3891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39939" name="Rectangle 3"/>
          <p:cNvSpPr>
            <a:spLocks noGrp="1"/>
          </p:cNvSpPr>
          <p:nvPr>
            <p:ph idx="1"/>
          </p:nvPr>
        </p:nvSpPr>
        <p:spPr>
          <a:xfrm>
            <a:off x="971550" y="1844675"/>
            <a:ext cx="3960813" cy="4176713"/>
          </a:xfrm>
          <a:noFill/>
          <a:ln>
            <a:noFill/>
          </a:ln>
        </p:spPr>
        <p:txBody>
          <a:bodyPr/>
          <a:p>
            <a:pPr marL="0" indent="0" eaLnBrk="1" hangingPunct="1">
              <a:buNone/>
            </a:pP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zh-CN" sz="1400" b="1"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、阴级保护工程施工</a:t>
            </a:r>
            <a:r>
              <a:rPr lang="zh-CN" altLang="zh-CN" sz="1400" b="1" dirty="0">
                <a:latin typeface="仿宋" panose="02010609060101010101" pitchFamily="49" charset="-122"/>
                <a:ea typeface="仿宋" panose="02010609060101010101" pitchFamily="49" charset="-122"/>
              </a:rPr>
              <a:t>(</a:t>
            </a:r>
            <a:r>
              <a:rPr lang="zh-CN" altLang="en-US" sz="1400" b="1" dirty="0">
                <a:solidFill>
                  <a:srgbClr val="FF0000"/>
                </a:solidFill>
                <a:latin typeface="仿宋" panose="02010609060101010101" pitchFamily="49" charset="-122"/>
                <a:ea typeface="仿宋" panose="02010609060101010101" pitchFamily="49" charset="-122"/>
              </a:rPr>
              <a:t>牺牲阳级法</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a:t>
            </a:r>
            <a:endParaRPr lang="zh-CN" altLang="en-US" sz="1400" b="1" dirty="0">
              <a:latin typeface="仿宋" panose="02010609060101010101" pitchFamily="49" charset="-122"/>
              <a:ea typeface="仿宋" panose="02010609060101010101" pitchFamily="49" charset="-122"/>
            </a:endParaRPr>
          </a:p>
          <a:p>
            <a:pPr marL="0" indent="0" eaLnBrk="1" hangingPunct="1">
              <a:buNone/>
            </a:pPr>
            <a:endParaRPr lang="zh-CN" altLang="zh-CN" sz="1400" b="1" dirty="0">
              <a:latin typeface="仿宋" panose="02010609060101010101" pitchFamily="49" charset="-122"/>
              <a:ea typeface="仿宋" panose="02010609060101010101" pitchFamily="49" charset="-122"/>
            </a:endParaRPr>
          </a:p>
          <a:p>
            <a:pPr marL="0" indent="0" eaLnBrk="1" hangingPunct="1">
              <a:buNone/>
            </a:pPr>
            <a:r>
              <a:rPr lang="zh-CN" altLang="en-US" sz="1400" b="1" dirty="0">
                <a:latin typeface="仿宋" panose="02010609060101010101" pitchFamily="49" charset="-122"/>
                <a:ea typeface="仿宋" panose="02010609060101010101" pitchFamily="49" charset="-122"/>
              </a:rPr>
              <a:t>（１）牺牲阳级的基本要求：</a:t>
            </a:r>
            <a:endParaRPr lang="zh-CN" altLang="en-US" sz="1400" b="1" dirty="0">
              <a:latin typeface="仿宋" panose="02010609060101010101" pitchFamily="49" charset="-122"/>
              <a:ea typeface="仿宋" panose="02010609060101010101" pitchFamily="49" charset="-122"/>
            </a:endParaRPr>
          </a:p>
          <a:p>
            <a:pPr marL="0" indent="0" eaLnBrk="1" hangingPunct="1">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牺牲阳级连接电缆和阳级钢芯采用焊</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接连接时，电缆绝缘外皮保留在５０</a:t>
            </a:r>
            <a:r>
              <a:rPr lang="zh-CN" altLang="zh-CN" sz="1400" b="1" dirty="0">
                <a:latin typeface="仿宋" panose="02010609060101010101" pitchFamily="49" charset="-122"/>
                <a:ea typeface="仿宋" panose="02010609060101010101" pitchFamily="49" charset="-122"/>
              </a:rPr>
              <a:t>mm</a:t>
            </a:r>
            <a:r>
              <a:rPr lang="zh-CN" altLang="en-US" sz="1400" b="1" dirty="0">
                <a:latin typeface="仿宋" panose="02010609060101010101" pitchFamily="49" charset="-122"/>
                <a:ea typeface="仿宋" panose="02010609060101010101" pitchFamily="49" charset="-122"/>
              </a:rPr>
              <a:t>以</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上，和钢芯用线绳捆扎，防止搬运折断</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焊接处与阳级端面必须打磨和用酒精清洗，</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干净后用环氧树脂防腐，厚度大于</a:t>
            </a:r>
            <a:r>
              <a:rPr lang="zh-CN" altLang="en-US" sz="1400" b="1" dirty="0">
                <a:ea typeface="仿宋" panose="02010609060101010101" pitchFamily="49" charset="-122"/>
              </a:rPr>
              <a:t>３</a:t>
            </a:r>
            <a:r>
              <a:rPr lang="zh-CN" altLang="zh-CN" sz="1400" b="1" dirty="0">
                <a:ea typeface="仿宋" panose="02010609060101010101" pitchFamily="49" charset="-122"/>
              </a:rPr>
              <a:t>mm</a:t>
            </a:r>
            <a:endParaRPr lang="zh-CN" altLang="zh-CN" sz="14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400" b="1" dirty="0">
                <a:ea typeface="仿宋" panose="02010609060101010101" pitchFamily="49" charset="-122"/>
              </a:rPr>
              <a:t>　牺牲阳级包裹前清理干净表面氧化物和污物</a:t>
            </a:r>
            <a:endParaRPr lang="zh-CN" altLang="en-US" sz="1400" b="1" dirty="0">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zh-CN" sz="1400" b="1" dirty="0">
              <a:ea typeface="仿宋" panose="02010609060101010101" pitchFamily="49" charset="-122"/>
            </a:endParaRPr>
          </a:p>
        </p:txBody>
      </p:sp>
      <p:sp>
        <p:nvSpPr>
          <p:cNvPr id="3994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9941" name="Picture 5" descr="C:\Documents and Settings\Administrator\桌面\图片2副本.jpg图片2副本"/>
          <p:cNvPicPr>
            <a:picLocks noChangeAspect="1"/>
          </p:cNvPicPr>
          <p:nvPr/>
        </p:nvPicPr>
        <p:blipFill>
          <a:blip r:embed="rId1"/>
          <a:srcRect b="10620"/>
          <a:stretch>
            <a:fillRect/>
          </a:stretch>
        </p:blipFill>
        <p:spPr>
          <a:xfrm>
            <a:off x="4789805" y="3430905"/>
            <a:ext cx="3887470" cy="2086927"/>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40963" name="Rectangle 3"/>
          <p:cNvSpPr>
            <a:spLocks noGrp="1"/>
          </p:cNvSpPr>
          <p:nvPr>
            <p:ph idx="1"/>
          </p:nvPr>
        </p:nvSpPr>
        <p:spPr>
          <a:xfrm>
            <a:off x="971550" y="1844675"/>
            <a:ext cx="6264275" cy="4176713"/>
          </a:xfrm>
          <a:noFill/>
          <a:ln>
            <a:noFill/>
          </a:ln>
        </p:spPr>
        <p:txBody>
          <a:bodyPr/>
          <a:p>
            <a:pPr marL="0" indent="0" eaLnBrk="1" hangingPunct="1">
              <a:buNone/>
            </a:pPr>
            <a:r>
              <a:rPr lang="zh-CN" altLang="zh-CN" sz="1600" b="1" dirty="0">
                <a:latin typeface="仿宋" panose="02010609060101010101" pitchFamily="49" charset="-122"/>
                <a:ea typeface="仿宋" panose="02010609060101010101" pitchFamily="49" charset="-122"/>
              </a:rPr>
              <a:t>2</a:t>
            </a:r>
            <a:r>
              <a:rPr lang="zh-CN" altLang="en-US" sz="1600" b="1" dirty="0">
                <a:latin typeface="仿宋" panose="02010609060101010101" pitchFamily="49" charset="-122"/>
                <a:ea typeface="仿宋" panose="02010609060101010101" pitchFamily="49" charset="-122"/>
              </a:rPr>
              <a:t>、阴级保护工程施工</a:t>
            </a:r>
            <a:r>
              <a:rPr lang="zh-CN" altLang="zh-CN" sz="1600" b="1" dirty="0">
                <a:latin typeface="仿宋" panose="02010609060101010101" pitchFamily="49" charset="-122"/>
                <a:ea typeface="仿宋" panose="02010609060101010101" pitchFamily="49" charset="-122"/>
              </a:rPr>
              <a:t>(</a:t>
            </a:r>
            <a:r>
              <a:rPr lang="zh-CN" altLang="en-US" sz="1600" b="1" dirty="0">
                <a:solidFill>
                  <a:srgbClr val="FF0000"/>
                </a:solidFill>
                <a:latin typeface="仿宋" panose="02010609060101010101" pitchFamily="49" charset="-122"/>
                <a:ea typeface="仿宋" panose="02010609060101010101" pitchFamily="49" charset="-122"/>
              </a:rPr>
              <a:t>牺牲阳级法</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（２）牺牲阳级化学填包料的制作：</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牺牲阳级化学填包料的制作</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None/>
            </a:pPr>
            <a:r>
              <a:rPr lang="zh-CN" altLang="zh-CN" sz="16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填包料的制作符合相关标准</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None/>
            </a:pP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填包料的称重、混合包装在室内进行</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Char char="u"/>
            </a:pPr>
            <a:r>
              <a:rPr lang="zh-CN" altLang="en-US" sz="1400" b="1" dirty="0">
                <a:latin typeface="仿宋" panose="02010609060101010101" pitchFamily="49" charset="-122"/>
                <a:ea typeface="仿宋" panose="02010609060101010101" pitchFamily="49" charset="-122"/>
              </a:rPr>
              <a:t>　填包料以干调振荡包装，保证阳级在填包料中间部位</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Char char="u"/>
            </a:pPr>
            <a:r>
              <a:rPr lang="zh-CN" altLang="en-US" sz="1400" b="1" dirty="0">
                <a:latin typeface="仿宋" panose="02010609060101010101" pitchFamily="49" charset="-122"/>
                <a:ea typeface="仿宋" panose="02010609060101010101" pitchFamily="49" charset="-122"/>
              </a:rPr>
              <a:t>　填包料包裹袋不得用人造纤维织品制作</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Char char="u"/>
            </a:pPr>
            <a:r>
              <a:rPr lang="zh-CN" altLang="en-US" sz="1400" b="1" dirty="0">
                <a:latin typeface="仿宋" panose="02010609060101010101" pitchFamily="49" charset="-122"/>
                <a:ea typeface="仿宋" panose="02010609060101010101" pitchFamily="49" charset="-122"/>
              </a:rPr>
              <a:t>　包裹后的阳级必须牢固，搬运时不产生位移</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65000"/>
              </a:lnSpc>
              <a:buFont typeface="Wingdings" panose="05000000000000000000" pitchFamily="2" charset="2"/>
              <a:buChar char="u"/>
            </a:pPr>
            <a:r>
              <a:rPr lang="zh-CN" altLang="en-US" sz="1400" b="1" dirty="0">
                <a:latin typeface="仿宋" panose="02010609060101010101" pitchFamily="49" charset="-122"/>
                <a:ea typeface="仿宋" panose="02010609060101010101" pitchFamily="49" charset="-122"/>
              </a:rPr>
              <a:t>　填包料中的膨润土部分不得用粘土代替</a:t>
            </a:r>
            <a:endParaRPr lang="zh-CN" altLang="en-US" sz="1400" b="1" dirty="0">
              <a:latin typeface="仿宋" panose="02010609060101010101" pitchFamily="49" charset="-122"/>
              <a:ea typeface="仿宋" panose="02010609060101010101" pitchFamily="49" charset="-122"/>
            </a:endParaRPr>
          </a:p>
        </p:txBody>
      </p:sp>
      <p:sp>
        <p:nvSpPr>
          <p:cNvPr id="4096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图片 6" descr="QQ截图20130415105916_副本.jpg"/>
          <p:cNvPicPr>
            <a:picLocks noChangeAspect="1"/>
          </p:cNvPicPr>
          <p:nvPr/>
        </p:nvPicPr>
        <p:blipFill>
          <a:blip r:embed="rId1"/>
          <a:stretch>
            <a:fillRect/>
          </a:stretch>
        </p:blipFill>
        <p:spPr>
          <a:xfrm>
            <a:off x="12700" y="0"/>
            <a:ext cx="9118600" cy="6858000"/>
          </a:xfrm>
          <a:prstGeom prst="rect">
            <a:avLst/>
          </a:prstGeom>
          <a:noFill/>
          <a:ln w="9525">
            <a:noFill/>
          </a:ln>
        </p:spPr>
      </p:pic>
      <p:sp>
        <p:nvSpPr>
          <p:cNvPr id="5123"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5124" name="Rectangle 3"/>
          <p:cNvSpPr>
            <a:spLocks noGrp="1"/>
          </p:cNvSpPr>
          <p:nvPr>
            <p:ph idx="1"/>
          </p:nvPr>
        </p:nvSpPr>
        <p:spPr>
          <a:xfrm>
            <a:off x="1116013" y="1412875"/>
            <a:ext cx="7561262" cy="4392613"/>
          </a:xfrm>
          <a:noFill/>
          <a:ln>
            <a:noFill/>
          </a:ln>
        </p:spPr>
        <p:txBody>
          <a:bodyPr/>
          <a:p>
            <a:pPr marL="0" indent="0" eaLnBrk="1" hangingPunct="1">
              <a:buNone/>
            </a:pPr>
            <a:endParaRPr lang="zh-CN" altLang="zh-CN" sz="2800" b="1" dirty="0">
              <a:solidFill>
                <a:srgbClr val="000000"/>
              </a:solidFill>
              <a:latin typeface="仿宋" panose="02010609060101010101" pitchFamily="49" charset="-122"/>
              <a:ea typeface="仿宋" panose="02010609060101010101" pitchFamily="49" charset="-122"/>
            </a:endParaRPr>
          </a:p>
          <a:p>
            <a:pPr marL="0" indent="0" eaLnBrk="1" hangingPunct="1">
              <a:buNone/>
            </a:pPr>
            <a:r>
              <a:rPr lang="zh-CN" altLang="en-US" b="1" dirty="0">
                <a:latin typeface="仿宋" panose="02010609060101010101" pitchFamily="49" charset="-122"/>
                <a:ea typeface="仿宋" panose="02010609060101010101" pitchFamily="49" charset="-122"/>
              </a:rPr>
              <a:t>　　阴极保护的起源</a:t>
            </a:r>
            <a:endParaRPr lang="zh-CN" altLang="en-US"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法拉弟的研究工作：</a:t>
            </a:r>
            <a:endParaRPr lang="zh-CN" altLang="en-US"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1829</a:t>
            </a:r>
            <a:r>
              <a:rPr lang="zh-CN" altLang="en-US" sz="2400" dirty="0">
                <a:latin typeface="仿宋" panose="02010609060101010101" pitchFamily="49" charset="-122"/>
                <a:ea typeface="仿宋" panose="02010609060101010101" pitchFamily="49" charset="-122"/>
              </a:rPr>
              <a:t>年，戴维的助手，著名科学家法拉弟继续研究铁在海水中的腐蚀，发现铁在水面附近比在水底腐蚀更快。</a:t>
            </a:r>
            <a:r>
              <a:rPr lang="zh-CN" altLang="zh-CN" sz="2400" dirty="0">
                <a:latin typeface="仿宋" panose="02010609060101010101" pitchFamily="49" charset="-122"/>
                <a:ea typeface="仿宋" panose="02010609060101010101" pitchFamily="49" charset="-122"/>
              </a:rPr>
              <a:t>1833</a:t>
            </a:r>
            <a:r>
              <a:rPr lang="zh-CN" altLang="en-US" sz="2400" dirty="0">
                <a:latin typeface="仿宋" panose="02010609060101010101" pitchFamily="49" charset="-122"/>
                <a:ea typeface="仿宋" panose="02010609060101010101" pitchFamily="49" charset="-122"/>
              </a:rPr>
              <a:t>年提出了著名法拉弟电解定律。明确定义了电解质、电极、阳极、阴极、阳离子和阴离子的概念，奠定了电化学的基础，阐明了阴极保护的原理。</a:t>
            </a:r>
            <a:br>
              <a:rPr lang="zh-CN" altLang="en-US" sz="2400" dirty="0">
                <a:latin typeface="仿宋" panose="02010609060101010101" pitchFamily="49" charset="-122"/>
                <a:ea typeface="仿宋" panose="02010609060101010101" pitchFamily="49" charset="-122"/>
              </a:rPr>
            </a:b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p:txBody>
      </p:sp>
      <p:sp>
        <p:nvSpPr>
          <p:cNvPr id="5125"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41987" name="Rectangle 3"/>
          <p:cNvSpPr>
            <a:spLocks noGrp="1"/>
          </p:cNvSpPr>
          <p:nvPr>
            <p:ph idx="1"/>
          </p:nvPr>
        </p:nvSpPr>
        <p:spPr>
          <a:xfrm>
            <a:off x="971550" y="1844675"/>
            <a:ext cx="6264275" cy="4176713"/>
          </a:xfrm>
          <a:noFill/>
          <a:ln>
            <a:noFill/>
          </a:ln>
        </p:spPr>
        <p:txBody>
          <a:bodyPr/>
          <a:p>
            <a:pPr marL="0" indent="0" eaLnBrk="1" hangingPunct="1">
              <a:buNone/>
            </a:pPr>
            <a:r>
              <a:rPr lang="zh-CN" altLang="zh-CN" sz="1600" b="1" dirty="0">
                <a:latin typeface="仿宋" panose="02010609060101010101" pitchFamily="49" charset="-122"/>
                <a:ea typeface="仿宋" panose="02010609060101010101" pitchFamily="49" charset="-122"/>
              </a:rPr>
              <a:t>2</a:t>
            </a:r>
            <a:r>
              <a:rPr lang="zh-CN" altLang="en-US" sz="1600" b="1" dirty="0">
                <a:latin typeface="仿宋" panose="02010609060101010101" pitchFamily="49" charset="-122"/>
                <a:ea typeface="仿宋" panose="02010609060101010101" pitchFamily="49" charset="-122"/>
              </a:rPr>
              <a:t>、阴级保护工程施工</a:t>
            </a:r>
            <a:r>
              <a:rPr lang="zh-CN" altLang="zh-CN" sz="1600" b="1" dirty="0">
                <a:latin typeface="仿宋" panose="02010609060101010101" pitchFamily="49" charset="-122"/>
                <a:ea typeface="仿宋" panose="02010609060101010101" pitchFamily="49" charset="-122"/>
              </a:rPr>
              <a:t>(</a:t>
            </a:r>
            <a:r>
              <a:rPr lang="zh-CN" altLang="en-US" sz="1600" b="1" dirty="0">
                <a:solidFill>
                  <a:srgbClr val="FF0000"/>
                </a:solidFill>
                <a:latin typeface="仿宋" panose="02010609060101010101" pitchFamily="49" charset="-122"/>
                <a:ea typeface="仿宋" panose="02010609060101010101" pitchFamily="49" charset="-122"/>
              </a:rPr>
              <a:t>牺牲阳级法</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（３）牺牲阳级的安装：</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牺牲阳级埋设深度、位置、间距符合设计，一般埋设深度在冰</a:t>
            </a:r>
            <a:endParaRPr lang="zh-CN" altLang="en-US" sz="1600" b="1" dirty="0">
              <a:ea typeface="仿宋" panose="02010609060101010101" pitchFamily="49" charset="-122"/>
            </a:endParaRPr>
          </a:p>
          <a:p>
            <a:pPr marL="0" indent="0" eaLnBrk="1" hangingPunct="1">
              <a:buFont typeface="Wingdings" panose="05000000000000000000" pitchFamily="2" charset="2"/>
              <a:buNone/>
            </a:pPr>
            <a:r>
              <a:rPr lang="zh-CN" altLang="en-US" sz="1600" b="1" dirty="0">
                <a:ea typeface="仿宋" panose="02010609060101010101" pitchFamily="49" charset="-122"/>
              </a:rPr>
              <a:t>　　冻线以下，且不小于１</a:t>
            </a:r>
            <a:r>
              <a:rPr lang="zh-CN" altLang="zh-CN" sz="1600" b="1" dirty="0">
                <a:ea typeface="仿宋" panose="02010609060101010101" pitchFamily="49" charset="-122"/>
              </a:rPr>
              <a:t>m</a:t>
            </a:r>
            <a:r>
              <a:rPr lang="zh-CN" altLang="en-US" sz="1600" b="1" dirty="0">
                <a:ea typeface="仿宋" panose="02010609060101010101" pitchFamily="49" charset="-122"/>
              </a:rPr>
              <a:t>，距管外壁３</a:t>
            </a:r>
            <a:r>
              <a:rPr lang="zh-CN" altLang="zh-CN" sz="1600" b="1" dirty="0">
                <a:ea typeface="仿宋" panose="02010609060101010101" pitchFamily="49" charset="-122"/>
              </a:rPr>
              <a:t>-</a:t>
            </a:r>
            <a:r>
              <a:rPr lang="zh-CN" altLang="en-US" sz="1600" b="1" dirty="0">
                <a:ea typeface="仿宋" panose="02010609060101010101" pitchFamily="49" charset="-122"/>
              </a:rPr>
              <a:t>５</a:t>
            </a:r>
            <a:r>
              <a:rPr lang="zh-CN" altLang="zh-CN" sz="1600" b="1" dirty="0">
                <a:ea typeface="仿宋" panose="02010609060101010101" pitchFamily="49" charset="-122"/>
              </a:rPr>
              <a:t>m</a:t>
            </a:r>
            <a:r>
              <a:rPr lang="zh-CN" altLang="en-US" sz="1600" b="1" dirty="0">
                <a:ea typeface="仿宋" panose="02010609060101010101" pitchFamily="49" charset="-122"/>
              </a:rPr>
              <a:t>，埋设间距２</a:t>
            </a:r>
            <a:r>
              <a:rPr lang="zh-CN" altLang="zh-CN" sz="1600" b="1" dirty="0">
                <a:ea typeface="仿宋" panose="02010609060101010101" pitchFamily="49" charset="-122"/>
              </a:rPr>
              <a:t>-</a:t>
            </a:r>
            <a:r>
              <a:rPr lang="zh-CN" altLang="en-US" sz="1600" b="1" dirty="0">
                <a:ea typeface="仿宋" panose="02010609060101010101" pitchFamily="49" charset="-122"/>
              </a:rPr>
              <a:t>３</a:t>
            </a:r>
            <a:r>
              <a:rPr lang="zh-CN" altLang="zh-CN" sz="1600" b="1" dirty="0">
                <a:ea typeface="仿宋" panose="02010609060101010101" pitchFamily="49" charset="-122"/>
              </a:rPr>
              <a:t>m</a:t>
            </a:r>
            <a:endParaRPr lang="zh-CN" altLang="zh-CN"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管道与电缆焊接牢固</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电缆敷设符合要求，留有裕量</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牺牲阳级连接电缆需调节回路电流时，可串入调节电阻</a:t>
            </a:r>
            <a:endParaRPr lang="zh-CN" altLang="en-US" sz="1600" b="1" dirty="0">
              <a:ea typeface="仿宋" panose="02010609060101010101" pitchFamily="49" charset="-122"/>
            </a:endParaRPr>
          </a:p>
        </p:txBody>
      </p:sp>
      <p:sp>
        <p:nvSpPr>
          <p:cNvPr id="4198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43011" name="Rectangle 3"/>
          <p:cNvSpPr>
            <a:spLocks noGrp="1"/>
          </p:cNvSpPr>
          <p:nvPr>
            <p:ph idx="1"/>
          </p:nvPr>
        </p:nvSpPr>
        <p:spPr>
          <a:xfrm>
            <a:off x="971550" y="1844675"/>
            <a:ext cx="65532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　　阴级保护工程施工</a:t>
            </a:r>
            <a:r>
              <a:rPr lang="zh-CN" altLang="zh-CN" sz="1600" b="1" dirty="0">
                <a:latin typeface="仿宋" panose="02010609060101010101" pitchFamily="49" charset="-122"/>
                <a:ea typeface="仿宋" panose="02010609060101010101" pitchFamily="49" charset="-122"/>
              </a:rPr>
              <a:t>(</a:t>
            </a:r>
            <a:r>
              <a:rPr lang="zh-CN" altLang="en-US" sz="1600" b="1" dirty="0">
                <a:solidFill>
                  <a:srgbClr val="FF0000"/>
                </a:solidFill>
                <a:ea typeface="仿宋" panose="02010609060101010101" pitchFamily="49" charset="-122"/>
              </a:rPr>
              <a:t>强制</a:t>
            </a:r>
            <a:r>
              <a:rPr lang="zh-CN" altLang="en-US" sz="1600" b="1" dirty="0">
                <a:solidFill>
                  <a:srgbClr val="FF0000"/>
                </a:solidFill>
                <a:latin typeface="仿宋" panose="02010609060101010101" pitchFamily="49" charset="-122"/>
                <a:ea typeface="仿宋" panose="02010609060101010101" pitchFamily="49" charset="-122"/>
              </a:rPr>
              <a:t>电流法</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（４）调试：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强制电流阴级保护调试时，其电源设备给定电压连续可调</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阴级保护电位符合相关标准</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调试的保护电位以极化稳定后的保护电位为准，极化时间为３天</a:t>
            </a:r>
            <a:endParaRPr lang="zh-CN" altLang="en-US" sz="1600" b="1" dirty="0">
              <a:ea typeface="仿宋" panose="02010609060101010101" pitchFamily="49" charset="-122"/>
            </a:endParaRPr>
          </a:p>
        </p:txBody>
      </p:sp>
      <p:sp>
        <p:nvSpPr>
          <p:cNvPr id="4301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四、长输管道阴极保护施工技术：</a:t>
            </a:r>
            <a:endParaRPr lang="zh-CN" altLang="en-US" sz="3200" b="1" dirty="0">
              <a:solidFill>
                <a:srgbClr val="CC0000"/>
              </a:solidFill>
            </a:endParaRPr>
          </a:p>
        </p:txBody>
      </p:sp>
      <p:sp>
        <p:nvSpPr>
          <p:cNvPr id="44035" name="Rectangle 3"/>
          <p:cNvSpPr>
            <a:spLocks noGrp="1"/>
          </p:cNvSpPr>
          <p:nvPr>
            <p:ph idx="1"/>
          </p:nvPr>
        </p:nvSpPr>
        <p:spPr>
          <a:xfrm>
            <a:off x="971550" y="1844675"/>
            <a:ext cx="7848600" cy="4176713"/>
          </a:xfrm>
          <a:noFill/>
          <a:ln>
            <a:noFill/>
          </a:ln>
        </p:spPr>
        <p:txBody>
          <a:bodyPr/>
          <a:p>
            <a:pPr marL="0" indent="0" eaLnBrk="1" hangingPunct="1">
              <a:buNone/>
            </a:pPr>
            <a:endParaRPr lang="zh-CN" altLang="zh-CN" sz="1600" b="1" dirty="0">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algn="ctr" eaLnBrk="1" hangingPunct="1">
              <a:buNone/>
            </a:pPr>
            <a:r>
              <a:rPr lang="zh-CN" altLang="en-US" sz="2400" b="1" dirty="0">
                <a:ea typeface="仿宋" panose="02010609060101010101" pitchFamily="49" charset="-122"/>
                <a:hlinkClick r:id="rId1" action="ppaction://hlinkfile"/>
              </a:rPr>
              <a:t>长输管道阴极保护工程施工及验收规范</a:t>
            </a:r>
            <a:endParaRPr lang="zh-CN" altLang="en-US" sz="2400" b="1" dirty="0">
              <a:ea typeface="仿宋" panose="02010609060101010101" pitchFamily="49" charset="-122"/>
              <a:hlinkClick r:id="rId1" action="ppaction://hlinkfile"/>
            </a:endParaRPr>
          </a:p>
          <a:p>
            <a:pPr marL="0" indent="0" algn="ctr" eaLnBrk="1" hangingPunct="1">
              <a:buNone/>
            </a:pPr>
            <a:r>
              <a:rPr lang="zh-CN" altLang="zh-CN" sz="2400" b="1" dirty="0">
                <a:ea typeface="仿宋" panose="02010609060101010101" pitchFamily="49" charset="-122"/>
                <a:hlinkClick r:id="rId1" action="ppaction://hlinkfile"/>
              </a:rPr>
              <a:t>SYJ4006-90</a:t>
            </a:r>
            <a:endParaRPr lang="zh-CN" altLang="zh-CN" sz="2400" b="1" dirty="0">
              <a:ea typeface="仿宋" panose="02010609060101010101" pitchFamily="49" charset="-122"/>
            </a:endParaRPr>
          </a:p>
        </p:txBody>
      </p:sp>
      <p:sp>
        <p:nvSpPr>
          <p:cNvPr id="4403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45059"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１、基本概念：</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术语：</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管地电位</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管道与相邻土壤的电位差</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地表参比法</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将参比电极置于被测管道附近地面测试管地电位方法</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近参比法</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将参比电极放于贴近被测管道的土壤中测试管地电位的方法</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远参比法</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将参比电极放于距被测管道较远</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地电位趋于零的地面测</a:t>
            </a:r>
            <a:endParaRPr lang="zh-CN" altLang="en-US" sz="1600" b="1" dirty="0">
              <a:ea typeface="仿宋" panose="02010609060101010101" pitchFamily="49" charset="-122"/>
            </a:endParaRPr>
          </a:p>
          <a:p>
            <a:pPr marL="0" indent="0" eaLnBrk="1" hangingPunct="1">
              <a:buFont typeface="Wingdings" panose="05000000000000000000" pitchFamily="2" charset="2"/>
              <a:buNone/>
            </a:pPr>
            <a:r>
              <a:rPr lang="zh-CN" altLang="en-US" sz="1600" b="1" dirty="0">
                <a:ea typeface="仿宋" panose="02010609060101010101" pitchFamily="49" charset="-122"/>
              </a:rPr>
              <a:t>　　　试管地电位的方法</a:t>
            </a:r>
            <a:endParaRPr lang="zh-CN" altLang="en-US" sz="1600" b="1" dirty="0">
              <a:ea typeface="仿宋" panose="02010609060101010101" pitchFamily="49" charset="-122"/>
            </a:endParaRPr>
          </a:p>
          <a:p>
            <a:pPr marL="0" indent="0" eaLnBrk="1" hangingPunct="1">
              <a:buFont typeface="Wingdings" panose="05000000000000000000" pitchFamily="2" charset="2"/>
              <a:buChar char="Ø"/>
            </a:pPr>
            <a:r>
              <a:rPr lang="zh-CN" altLang="en-US" sz="1600" b="1" dirty="0">
                <a:ea typeface="仿宋" panose="02010609060101010101" pitchFamily="49" charset="-122"/>
              </a:rPr>
              <a:t>　辅助电极法</a:t>
            </a:r>
            <a:r>
              <a:rPr lang="zh-CN" altLang="zh-CN" sz="1600" b="1" dirty="0">
                <a:latin typeface="仿宋" panose="02010609060101010101" pitchFamily="49" charset="-122"/>
                <a:ea typeface="仿宋" panose="02010609060101010101" pitchFamily="49" charset="-122"/>
              </a:rPr>
              <a:t>—</a:t>
            </a:r>
            <a:r>
              <a:rPr lang="zh-CN" altLang="en-US" sz="1600" b="1" dirty="0">
                <a:ea typeface="仿宋" panose="02010609060101010101" pitchFamily="49" charset="-122"/>
              </a:rPr>
              <a:t>测试与管道相连、有一定裸露面积并与管道材质相同试片</a:t>
            </a:r>
            <a:endParaRPr lang="zh-CN" altLang="en-US" sz="1600" b="1" dirty="0">
              <a:ea typeface="仿宋" panose="02010609060101010101" pitchFamily="49" charset="-122"/>
            </a:endParaRPr>
          </a:p>
          <a:p>
            <a:pPr marL="0" indent="0" eaLnBrk="1" hangingPunct="1">
              <a:buFont typeface="Wingdings" panose="05000000000000000000" pitchFamily="2" charset="2"/>
              <a:buNone/>
            </a:pPr>
            <a:r>
              <a:rPr lang="zh-CN" altLang="en-US" sz="1600" b="1" dirty="0">
                <a:ea typeface="仿宋" panose="02010609060101010101" pitchFamily="49" charset="-122"/>
              </a:rPr>
              <a:t>　　　的保护电位，模拟管道保护电位的方法</a:t>
            </a:r>
            <a:endParaRPr lang="zh-CN" altLang="en-US" sz="1600" b="1" dirty="0">
              <a:ea typeface="仿宋" panose="02010609060101010101" pitchFamily="49" charset="-122"/>
            </a:endParaRPr>
          </a:p>
        </p:txBody>
      </p:sp>
      <p:sp>
        <p:nvSpPr>
          <p:cNvPr id="4506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46083"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2400" b="1" dirty="0">
                <a:latin typeface="仿宋" panose="02010609060101010101" pitchFamily="49" charset="-122"/>
                <a:ea typeface="仿宋" panose="02010609060101010101" pitchFamily="49" charset="-122"/>
              </a:rPr>
              <a:t>２、主要测试仪表和电极的选用：</a:t>
            </a:r>
            <a:endParaRPr lang="zh-CN" altLang="en-US"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　主要测试仪表和电极</a:t>
            </a:r>
            <a:endParaRPr lang="zh-CN" altLang="en-US"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１、直流电压表 </a:t>
            </a:r>
            <a:r>
              <a:rPr lang="zh-CN" altLang="zh-CN" sz="2400" b="1" dirty="0">
                <a:latin typeface="仿宋" panose="02010609060101010101" pitchFamily="49" charset="-122"/>
                <a:ea typeface="仿宋" panose="02010609060101010101" pitchFamily="49" charset="-122"/>
              </a:rPr>
              <a:t>(V)</a:t>
            </a: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２、直流电流表 </a:t>
            </a:r>
            <a:r>
              <a:rPr lang="zh-CN" altLang="zh-CN" sz="2400" b="1" dirty="0">
                <a:latin typeface="仿宋" panose="02010609060101010101" pitchFamily="49" charset="-122"/>
                <a:ea typeface="仿宋" panose="02010609060101010101" pitchFamily="49" charset="-122"/>
              </a:rPr>
              <a:t>(A)</a:t>
            </a:r>
            <a:endParaRPr lang="zh-CN" altLang="zh-CN"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３、接地电阻测量仪（</a:t>
            </a:r>
            <a:r>
              <a:rPr lang="zh-CN" altLang="zh-CN" sz="2400" b="1" dirty="0">
                <a:latin typeface="仿宋" panose="02010609060101010101" pitchFamily="49" charset="-122"/>
                <a:ea typeface="仿宋" panose="02010609060101010101" pitchFamily="49" charset="-122"/>
              </a:rPr>
              <a:t>ZC-8</a:t>
            </a:r>
            <a:r>
              <a:rPr lang="zh-CN" altLang="en-US"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４、辅助阳极</a:t>
            </a:r>
            <a:endParaRPr lang="zh-CN" altLang="en-US"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５、牺牲阳极</a:t>
            </a:r>
            <a:endParaRPr lang="zh-CN" altLang="en-US" sz="2400"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６、铜</a:t>
            </a:r>
            <a:r>
              <a:rPr lang="zh-CN"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饱合硫酸铜电极（</a:t>
            </a:r>
            <a:r>
              <a:rPr lang="zh-CN" altLang="zh-CN" sz="2400" b="1" dirty="0">
                <a:latin typeface="仿宋" panose="02010609060101010101" pitchFamily="49" charset="-122"/>
                <a:ea typeface="仿宋" panose="02010609060101010101" pitchFamily="49" charset="-122"/>
              </a:rPr>
              <a:t>CSE</a:t>
            </a:r>
            <a:r>
              <a:rPr lang="zh-CN" altLang="en-US"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sp>
        <p:nvSpPr>
          <p:cNvPr id="4608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47107"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２、测试仪表的选用：</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基本要求是：</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满足测试要求的显示速度、准确度</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携带方便、耗电小</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有较好的环境适应性</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一般选用数字式仪表。</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zh-CN" sz="1600" b="1" dirty="0">
              <a:latin typeface="仿宋" panose="02010609060101010101" pitchFamily="49" charset="-122"/>
              <a:ea typeface="仿宋" panose="02010609060101010101" pitchFamily="49" charset="-122"/>
            </a:endParaRPr>
          </a:p>
        </p:txBody>
      </p:sp>
      <p:sp>
        <p:nvSpPr>
          <p:cNvPr id="4710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48131"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２、测试仪表的选用：</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——直流电压表的选用原则：</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指针式电压表的内阻应大于100k</a:t>
            </a:r>
            <a:r>
              <a:rPr lang="el-GR" altLang="en-US"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/V</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数字电压表的输入阻抗应大于1M</a:t>
            </a:r>
            <a:r>
              <a:rPr lang="el-GR" altLang="en-US" sz="1600" b="1" dirty="0">
                <a:latin typeface="仿宋" panose="02010609060101010101" pitchFamily="49" charset="-122"/>
                <a:ea typeface="仿宋" panose="02010609060101010101" pitchFamily="49" charset="-122"/>
              </a:rPr>
              <a:t>Ω</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灵敏度（分辨率）至少为二位数，（首位数大于1）</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准确度不低于2.5级</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4813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49155"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２、测试仪表的选用：</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——直流电流表的选用原则：</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内阻应小于被测电流回路总内阻的5%</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灵敏度（分辨率）满足被测电流值，至少为二位数，（首位数大于1）</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准确度不低于2.5级</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4915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0179"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3、铜—饱合硫酸铜电极（CSE）制作材料和使用的要求：</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铜电极采用紫铜丝或棒（纯度不小于99.7%）</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硫酸铜为化学纯，用蒸馏水配制饱和硫酸铜溶液</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渗透膜采用渗透率高的微孔材料，外壳使用绝缘材料</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流过硫酸铜电极的允许电流密度小于5</a:t>
            </a:r>
            <a:r>
              <a:rPr lang="zh-CN" altLang="en-US" sz="1600" b="1" dirty="0">
                <a:latin typeface="宋体" panose="02010600030101010101" pitchFamily="2" charset="-122"/>
              </a:rPr>
              <a:t>µA/cm</a:t>
            </a:r>
            <a:r>
              <a:rPr lang="zh-CN" altLang="en-US" sz="1600" b="1" baseline="30000" dirty="0">
                <a:latin typeface="宋体" panose="02010600030101010101" pitchFamily="2" charset="-122"/>
              </a:rPr>
              <a:t>2</a:t>
            </a:r>
            <a:endParaRPr lang="zh-CN" altLang="en-US" sz="1600" b="1" baseline="30000" dirty="0">
              <a:latin typeface="宋体" panose="02010600030101010101" pitchFamily="2"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5018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1203" name="Rectangle 3"/>
          <p:cNvSpPr>
            <a:spLocks noGrp="1"/>
          </p:cNvSpPr>
          <p:nvPr>
            <p:ph idx="1"/>
          </p:nvPr>
        </p:nvSpPr>
        <p:spPr>
          <a:xfrm>
            <a:off x="971550" y="1844675"/>
            <a:ext cx="698500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4、测试连接：</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所有测试连接点应保证电接触良好</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测量导线应采用铜芯绝缘软线，在有电磁干扰的地区应采用屏蔽导线</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测试仪表应按仪表使用说明书的规定操作</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5120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图片 6"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6147"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6148" name="Rectangle 3"/>
          <p:cNvSpPr>
            <a:spLocks noGrp="1"/>
          </p:cNvSpPr>
          <p:nvPr>
            <p:ph idx="1"/>
          </p:nvPr>
        </p:nvSpPr>
        <p:spPr>
          <a:xfrm>
            <a:off x="539750" y="1268413"/>
            <a:ext cx="7561263" cy="4392612"/>
          </a:xfrm>
          <a:noFill/>
          <a:ln>
            <a:noFill/>
          </a:ln>
        </p:spPr>
        <p:txBody>
          <a:bodyPr/>
          <a:p>
            <a:pPr marL="0" indent="0" eaLnBrk="1" hangingPunct="1">
              <a:buNone/>
            </a:pPr>
            <a:endParaRPr lang="zh-CN" altLang="zh-CN" sz="2800" b="1" dirty="0">
              <a:solidFill>
                <a:srgbClr val="000000"/>
              </a:solidFill>
              <a:latin typeface="仿宋" panose="02010609060101010101" pitchFamily="49" charset="-122"/>
              <a:ea typeface="仿宋" panose="02010609060101010101" pitchFamily="49" charset="-122"/>
            </a:endParaRPr>
          </a:p>
          <a:p>
            <a:pPr marL="0" indent="0" eaLnBrk="1" hangingPunct="1">
              <a:buNone/>
            </a:pPr>
            <a:r>
              <a:rPr lang="zh-CN" altLang="en-US" b="1" dirty="0">
                <a:latin typeface="仿宋" panose="02010609060101010101" pitchFamily="49" charset="-122"/>
                <a:ea typeface="仿宋" panose="02010609060101010101" pitchFamily="49" charset="-122"/>
              </a:rPr>
              <a:t>　　阴极保护的起源</a:t>
            </a:r>
            <a:endParaRPr lang="zh-CN" altLang="en-US"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其他科学家的研究工作：</a:t>
            </a:r>
            <a:endParaRPr lang="zh-CN" altLang="en-US"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1890</a:t>
            </a:r>
            <a:r>
              <a:rPr lang="zh-CN" altLang="en-US" sz="2400" dirty="0">
                <a:latin typeface="仿宋" panose="02010609060101010101" pitchFamily="49" charset="-122"/>
                <a:ea typeface="仿宋" panose="02010609060101010101" pitchFamily="49" charset="-122"/>
              </a:rPr>
              <a:t>年，美国发明家爱迪生试验了外加电流法对船的保护方法，由于没有合适的外加电源和阳极材料而未获成功。</a:t>
            </a:r>
            <a:r>
              <a:rPr lang="zh-CN" altLang="zh-CN" sz="2400" dirty="0">
                <a:latin typeface="仿宋" panose="02010609060101010101" pitchFamily="49" charset="-122"/>
                <a:ea typeface="仿宋" panose="02010609060101010101" pitchFamily="49" charset="-122"/>
              </a:rPr>
              <a:t>1902</a:t>
            </a:r>
            <a:r>
              <a:rPr lang="zh-CN" altLang="en-US" sz="2400" dirty="0">
                <a:latin typeface="仿宋" panose="02010609060101010101" pitchFamily="49" charset="-122"/>
                <a:ea typeface="仿宋" panose="02010609060101010101" pitchFamily="49" charset="-122"/>
              </a:rPr>
              <a:t>年科恩采用直流电机首次实现了强制电流阴极保护的实际应用。</a:t>
            </a:r>
            <a:r>
              <a:rPr lang="zh-CN" altLang="zh-CN" sz="2400" dirty="0">
                <a:latin typeface="仿宋" panose="02010609060101010101" pitchFamily="49" charset="-122"/>
                <a:ea typeface="仿宋" panose="02010609060101010101" pitchFamily="49" charset="-122"/>
              </a:rPr>
              <a:t>1906</a:t>
            </a:r>
            <a:r>
              <a:rPr lang="zh-CN" altLang="en-US" sz="2400" dirty="0">
                <a:latin typeface="仿宋" panose="02010609060101010101" pitchFamily="49" charset="-122"/>
                <a:ea typeface="仿宋" panose="02010609060101010101" pitchFamily="49" charset="-122"/>
              </a:rPr>
              <a:t>年盖波建立了第一个管道阴极保护系统。用一台容量为</a:t>
            </a:r>
            <a:r>
              <a:rPr lang="zh-CN" altLang="zh-CN" sz="2400" dirty="0">
                <a:latin typeface="仿宋" panose="02010609060101010101" pitchFamily="49" charset="-122"/>
                <a:ea typeface="仿宋" panose="02010609060101010101" pitchFamily="49" charset="-122"/>
              </a:rPr>
              <a:t>10V/12A</a:t>
            </a:r>
            <a:r>
              <a:rPr lang="zh-CN" altLang="en-US" sz="2400" dirty="0">
                <a:latin typeface="仿宋" panose="02010609060101010101" pitchFamily="49" charset="-122"/>
                <a:ea typeface="仿宋" panose="02010609060101010101" pitchFamily="49" charset="-122"/>
              </a:rPr>
              <a:t>的直流发电机保护地下</a:t>
            </a:r>
            <a:r>
              <a:rPr lang="zh-CN" altLang="zh-CN" sz="2400" dirty="0">
                <a:latin typeface="仿宋" panose="02010609060101010101" pitchFamily="49" charset="-122"/>
                <a:ea typeface="仿宋" panose="02010609060101010101" pitchFamily="49" charset="-122"/>
              </a:rPr>
              <a:t>300m</a:t>
            </a:r>
            <a:r>
              <a:rPr lang="zh-CN" altLang="en-US" sz="2400" dirty="0">
                <a:latin typeface="仿宋" panose="02010609060101010101" pitchFamily="49" charset="-122"/>
                <a:ea typeface="仿宋" panose="02010609060101010101" pitchFamily="49" charset="-122"/>
              </a:rPr>
              <a:t>长的煤气管道。并获得专利。</a:t>
            </a: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p:txBody>
      </p:sp>
      <p:sp>
        <p:nvSpPr>
          <p:cNvPr id="6149"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2227" name="Rectangle 3"/>
          <p:cNvSpPr>
            <a:spLocks noGrp="1"/>
          </p:cNvSpPr>
          <p:nvPr>
            <p:ph idx="1"/>
          </p:nvPr>
        </p:nvSpPr>
        <p:spPr>
          <a:xfrm>
            <a:off x="971550" y="1844675"/>
            <a:ext cx="403225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5、管地电位测试：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（1）地表参比法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用于管道自然电位、牺牲阳极开路</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电位、管道保护电位的参数测试</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采用数字式电压表，接线见图示</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参比电极放在管道顶部上方1m范围</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的地表潮湿土壤上，保证参比电极</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与土壤电接触良好</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电压表调至适宜量程上，读取数据，</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作好记录，注明该电位值的名称</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5222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2229" name="Picture 5"/>
          <p:cNvPicPr>
            <a:picLocks noChangeAspect="1"/>
          </p:cNvPicPr>
          <p:nvPr/>
        </p:nvPicPr>
        <p:blipFill>
          <a:blip r:embed="rId1"/>
          <a:stretch>
            <a:fillRect/>
          </a:stretch>
        </p:blipFill>
        <p:spPr>
          <a:xfrm>
            <a:off x="5076825" y="2708275"/>
            <a:ext cx="3829050" cy="337185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3251" name="Rectangle 3"/>
          <p:cNvSpPr>
            <a:spLocks noGrp="1"/>
          </p:cNvSpPr>
          <p:nvPr>
            <p:ph idx="1"/>
          </p:nvPr>
        </p:nvSpPr>
        <p:spPr>
          <a:xfrm>
            <a:off x="971550" y="1844675"/>
            <a:ext cx="360045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5、管地电位测试：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（2）近参比法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用于防腐层质量差的管道保护电</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位和牺牲阳极闭路电位的测试</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在管道（或牺牲阳极）上方，距</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测试点1m左右挖一安放参比电极</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的探坑，将参比电极置于距管壁</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（或牺牲阳极）3-5cm的土壤上，</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如图示</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5325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3253" name="Picture 5"/>
          <p:cNvPicPr>
            <a:picLocks noChangeAspect="1"/>
          </p:cNvPicPr>
          <p:nvPr/>
        </p:nvPicPr>
        <p:blipFill>
          <a:blip r:embed="rId1"/>
          <a:stretch>
            <a:fillRect/>
          </a:stretch>
        </p:blipFill>
        <p:spPr>
          <a:xfrm>
            <a:off x="4787900" y="2349500"/>
            <a:ext cx="3962400" cy="3429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4275" name="Rectangle 3"/>
          <p:cNvSpPr>
            <a:spLocks noGrp="1"/>
          </p:cNvSpPr>
          <p:nvPr>
            <p:ph idx="1"/>
          </p:nvPr>
        </p:nvSpPr>
        <p:spPr>
          <a:xfrm>
            <a:off x="971550" y="1844675"/>
            <a:ext cx="3600450"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5、管地电位测试：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（3）远参比法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用于强制电流阴极保护受辅助阳</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极地电场影响的管段和牺牲阳极</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埋设点附近的管段，测量管道对</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远方大地的电位，用以计算该点</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的负偏移电位值</a:t>
            </a:r>
            <a:endParaRPr lang="el-GR"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接线如图示</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p:txBody>
      </p:sp>
      <p:sp>
        <p:nvSpPr>
          <p:cNvPr id="5427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4277" name="Picture 5"/>
          <p:cNvPicPr>
            <a:picLocks noChangeAspect="1"/>
          </p:cNvPicPr>
          <p:nvPr/>
        </p:nvPicPr>
        <p:blipFill>
          <a:blip r:embed="rId1"/>
          <a:stretch>
            <a:fillRect/>
          </a:stretch>
        </p:blipFill>
        <p:spPr>
          <a:xfrm>
            <a:off x="4500563" y="2205038"/>
            <a:ext cx="4276725" cy="31527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5299" name="Rectangle 3"/>
          <p:cNvSpPr>
            <a:spLocks noGrp="1"/>
          </p:cNvSpPr>
          <p:nvPr>
            <p:ph idx="1"/>
          </p:nvPr>
        </p:nvSpPr>
        <p:spPr>
          <a:xfrm>
            <a:off x="971550" y="1844675"/>
            <a:ext cx="3744913" cy="4176713"/>
          </a:xfrm>
          <a:noFill/>
          <a:ln>
            <a:noFill/>
          </a:ln>
        </p:spPr>
        <p:txBody>
          <a:bodyPr/>
          <a:p>
            <a:pPr marL="0" indent="0" eaLnBrk="1" hangingPunct="1">
              <a:lnSpc>
                <a:spcPct val="80000"/>
              </a:lnSpc>
              <a:buNone/>
            </a:pPr>
            <a:r>
              <a:rPr lang="zh-CN" altLang="zh-CN" sz="1400" b="1" dirty="0">
                <a:latin typeface="仿宋" panose="02010609060101010101" pitchFamily="49" charset="-122"/>
                <a:ea typeface="仿宋" panose="02010609060101010101" pitchFamily="49" charset="-122"/>
              </a:rPr>
              <a:t>5</a:t>
            </a:r>
            <a:r>
              <a:rPr lang="zh-CN" altLang="en-US" sz="1400" b="1" dirty="0">
                <a:latin typeface="仿宋" panose="02010609060101010101" pitchFamily="49" charset="-122"/>
                <a:ea typeface="仿宋" panose="02010609060101010101" pitchFamily="49" charset="-122"/>
              </a:rPr>
              <a:t>、管地电位测试：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3</a:t>
            </a:r>
            <a:r>
              <a:rPr lang="zh-CN" altLang="en-US" sz="1400" b="1" dirty="0">
                <a:latin typeface="仿宋" panose="02010609060101010101" pitchFamily="49" charset="-122"/>
                <a:ea typeface="仿宋" panose="02010609060101010101" pitchFamily="49" charset="-122"/>
              </a:rPr>
              <a:t>）远参比法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将参比电极远离地电场源的方向依次安</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装在地表上，第一个安放点距管道测试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点大于</a:t>
            </a:r>
            <a:r>
              <a:rPr lang="zh-CN" altLang="zh-CN" sz="1400" b="1" dirty="0">
                <a:latin typeface="仿宋" panose="02010609060101010101" pitchFamily="49" charset="-122"/>
                <a:ea typeface="仿宋" panose="02010609060101010101" pitchFamily="49" charset="-122"/>
              </a:rPr>
              <a:t>10m</a:t>
            </a:r>
            <a:r>
              <a:rPr lang="zh-CN" altLang="en-US" sz="1400" b="1" dirty="0">
                <a:latin typeface="仿宋" panose="02010609060101010101" pitchFamily="49" charset="-122"/>
                <a:ea typeface="仿宋" panose="02010609060101010101" pitchFamily="49" charset="-122"/>
              </a:rPr>
              <a:t>，后逐次移动</a:t>
            </a:r>
            <a:r>
              <a:rPr lang="zh-CN" altLang="zh-CN" sz="1400" b="1" dirty="0">
                <a:latin typeface="仿宋" panose="02010609060101010101" pitchFamily="49" charset="-122"/>
                <a:ea typeface="仿宋" panose="02010609060101010101" pitchFamily="49" charset="-122"/>
              </a:rPr>
              <a:t>10m</a:t>
            </a:r>
            <a:r>
              <a:rPr lang="zh-CN" altLang="en-US" sz="1400" b="1" dirty="0">
                <a:latin typeface="仿宋" panose="02010609060101010101" pitchFamily="49" charset="-122"/>
                <a:ea typeface="仿宋" panose="02010609060101010101" pitchFamily="49" charset="-122"/>
              </a:rPr>
              <a:t>。用数字万</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用表调至适宜量程上，读取数据，作好</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记录，注明该电位值的名称</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当相邻两个安放点测试的管道电位相差</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小于</a:t>
            </a:r>
            <a:r>
              <a:rPr lang="zh-CN" altLang="zh-CN" sz="1400" b="1" dirty="0">
                <a:latin typeface="仿宋" panose="02010609060101010101" pitchFamily="49" charset="-122"/>
                <a:ea typeface="仿宋" panose="02010609060101010101" pitchFamily="49" charset="-122"/>
              </a:rPr>
              <a:t>5mV</a:t>
            </a:r>
            <a:r>
              <a:rPr lang="zh-CN" altLang="en-US" sz="1400" b="1" dirty="0">
                <a:latin typeface="仿宋" panose="02010609060101010101" pitchFamily="49" charset="-122"/>
                <a:ea typeface="仿宋" panose="02010609060101010101" pitchFamily="49" charset="-122"/>
              </a:rPr>
              <a:t>时，参比电极不再向远方移动，</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取最远处的管地电位值作为该测试点的</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管道对远方大地的电位值</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400" b="1" dirty="0">
              <a:latin typeface="仿宋" panose="02010609060101010101" pitchFamily="49" charset="-122"/>
              <a:ea typeface="仿宋" panose="02010609060101010101" pitchFamily="49" charset="-122"/>
            </a:endParaRPr>
          </a:p>
        </p:txBody>
      </p:sp>
      <p:sp>
        <p:nvSpPr>
          <p:cNvPr id="5530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5301" name="Picture 5"/>
          <p:cNvPicPr>
            <a:picLocks noChangeAspect="1"/>
          </p:cNvPicPr>
          <p:nvPr/>
        </p:nvPicPr>
        <p:blipFill>
          <a:blip r:embed="rId1"/>
          <a:stretch>
            <a:fillRect/>
          </a:stretch>
        </p:blipFill>
        <p:spPr>
          <a:xfrm>
            <a:off x="4500563" y="2205038"/>
            <a:ext cx="4276725" cy="315277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6323" name="Rectangle 3"/>
          <p:cNvSpPr>
            <a:spLocks noGrp="1"/>
          </p:cNvSpPr>
          <p:nvPr>
            <p:ph idx="1"/>
          </p:nvPr>
        </p:nvSpPr>
        <p:spPr>
          <a:xfrm>
            <a:off x="971550" y="1844675"/>
            <a:ext cx="7488238" cy="4176713"/>
          </a:xfrm>
          <a:noFill/>
          <a:ln>
            <a:noFill/>
          </a:ln>
        </p:spPr>
        <p:txBody>
          <a:bodyPr/>
          <a:p>
            <a:pPr marL="0" indent="0" eaLnBrk="1" hangingPunct="1">
              <a:lnSpc>
                <a:spcPct val="80000"/>
              </a:lnSpc>
              <a:buNone/>
            </a:pPr>
            <a:r>
              <a:rPr lang="zh-CN" altLang="zh-CN" sz="1600" b="1" dirty="0">
                <a:latin typeface="仿宋" panose="02010609060101010101" pitchFamily="49" charset="-122"/>
                <a:ea typeface="仿宋" panose="02010609060101010101" pitchFamily="49" charset="-122"/>
              </a:rPr>
              <a:t>5</a:t>
            </a:r>
            <a:r>
              <a:rPr lang="zh-CN" altLang="en-US" sz="1600" b="1" dirty="0">
                <a:latin typeface="仿宋" panose="02010609060101010101" pitchFamily="49" charset="-122"/>
                <a:ea typeface="仿宋" panose="02010609060101010101" pitchFamily="49" charset="-122"/>
              </a:rPr>
              <a:t>、管地电位测试：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4</a:t>
            </a:r>
            <a:r>
              <a:rPr lang="zh-CN" altLang="en-US" sz="1600" b="1" dirty="0">
                <a:latin typeface="仿宋" panose="02010609060101010101" pitchFamily="49" charset="-122"/>
                <a:ea typeface="仿宋" panose="02010609060101010101" pitchFamily="49" charset="-122"/>
              </a:rPr>
              <a:t>）断电法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为消除阴极保护电位中</a:t>
            </a:r>
            <a:r>
              <a:rPr lang="zh-CN" altLang="zh-CN" sz="1600" b="1" dirty="0">
                <a:latin typeface="仿宋" panose="02010609060101010101" pitchFamily="49" charset="-122"/>
                <a:ea typeface="仿宋" panose="02010609060101010101" pitchFamily="49" charset="-122"/>
              </a:rPr>
              <a:t>IR</a:t>
            </a:r>
            <a:r>
              <a:rPr lang="zh-CN" altLang="en-US" sz="1600" b="1" dirty="0">
                <a:latin typeface="仿宋" panose="02010609060101010101" pitchFamily="49" charset="-122"/>
                <a:ea typeface="仿宋" panose="02010609060101010101" pitchFamily="49" charset="-122"/>
              </a:rPr>
              <a:t>降的影响，宜采用断电法测试管道保护电位</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断电法通过电流断续器实现，断续器应串接在阴极保护电流输出端上</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在非测试期间，阴极保护站处于连续供电状态，在测试管道保护电位或外防</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腐层电阻期间，阴极保护站处于向管道供电</a:t>
            </a:r>
            <a:r>
              <a:rPr lang="zh-CN" altLang="zh-CN" sz="1600" b="1" dirty="0">
                <a:latin typeface="仿宋" panose="02010609060101010101" pitchFamily="49" charset="-122"/>
                <a:ea typeface="仿宋" panose="02010609060101010101" pitchFamily="49" charset="-122"/>
              </a:rPr>
              <a:t>12s,</a:t>
            </a:r>
            <a:r>
              <a:rPr lang="zh-CN" altLang="en-US" sz="1600" b="1" dirty="0">
                <a:latin typeface="仿宋" panose="02010609060101010101" pitchFamily="49" charset="-122"/>
                <a:ea typeface="仿宋" panose="02010609060101010101" pitchFamily="49" charset="-122"/>
              </a:rPr>
              <a:t>停电</a:t>
            </a:r>
            <a:r>
              <a:rPr lang="zh-CN" altLang="zh-CN" sz="1600" b="1" dirty="0">
                <a:latin typeface="仿宋" panose="02010609060101010101" pitchFamily="49" charset="-122"/>
                <a:ea typeface="仿宋" panose="02010609060101010101" pitchFamily="49" charset="-122"/>
              </a:rPr>
              <a:t>3s</a:t>
            </a:r>
            <a:r>
              <a:rPr lang="zh-CN" altLang="en-US" sz="1600" b="1" dirty="0">
                <a:latin typeface="仿宋" panose="02010609060101010101" pitchFamily="49" charset="-122"/>
                <a:ea typeface="仿宋" panose="02010609060101010101" pitchFamily="49" charset="-122"/>
              </a:rPr>
              <a:t>的间歇供电状态，同</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一系统的全部阴极保护站，间歇供电时应同步，同步误差不大于</a:t>
            </a:r>
            <a:r>
              <a:rPr lang="zh-CN" altLang="zh-CN" sz="1600" b="1" dirty="0">
                <a:latin typeface="仿宋" panose="02010609060101010101" pitchFamily="49" charset="-122"/>
                <a:ea typeface="仿宋" panose="02010609060101010101" pitchFamily="49" charset="-122"/>
              </a:rPr>
              <a:t>0.1s</a:t>
            </a:r>
            <a:r>
              <a:rPr lang="zh-CN" altLang="en-US" sz="1600" b="1" dirty="0">
                <a:latin typeface="仿宋" panose="02010609060101010101" pitchFamily="49" charset="-122"/>
                <a:ea typeface="仿宋" panose="02010609060101010101" pitchFamily="49" charset="-122"/>
              </a:rPr>
              <a:t>，停电</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3s</a:t>
            </a:r>
            <a:r>
              <a:rPr lang="zh-CN" altLang="en-US" sz="1600" b="1" dirty="0">
                <a:latin typeface="仿宋" panose="02010609060101010101" pitchFamily="49" charset="-122"/>
                <a:ea typeface="仿宋" panose="02010609060101010101" pitchFamily="49" charset="-122"/>
              </a:rPr>
              <a:t>期间用地表参比法测得的电位，即为参比电极安放处的管道保护电位</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p:txBody>
      </p:sp>
      <p:sp>
        <p:nvSpPr>
          <p:cNvPr id="5632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7347" name="Rectangle 3"/>
          <p:cNvSpPr>
            <a:spLocks noGrp="1"/>
          </p:cNvSpPr>
          <p:nvPr>
            <p:ph idx="1"/>
          </p:nvPr>
        </p:nvSpPr>
        <p:spPr>
          <a:xfrm>
            <a:off x="971550" y="1844675"/>
            <a:ext cx="7488238" cy="4176713"/>
          </a:xfrm>
          <a:noFill/>
          <a:ln>
            <a:noFill/>
          </a:ln>
        </p:spPr>
        <p:txBody>
          <a:bodyPr/>
          <a:p>
            <a:pPr marL="0" indent="0" eaLnBrk="1" hangingPunct="1">
              <a:lnSpc>
                <a:spcPct val="80000"/>
              </a:lnSpc>
              <a:buNone/>
            </a:pPr>
            <a:r>
              <a:rPr lang="zh-CN" altLang="zh-CN" sz="1600" b="1" dirty="0">
                <a:latin typeface="仿宋" panose="02010609060101010101" pitchFamily="49" charset="-122"/>
                <a:ea typeface="仿宋" panose="02010609060101010101" pitchFamily="49" charset="-122"/>
              </a:rPr>
              <a:t>5</a:t>
            </a:r>
            <a:r>
              <a:rPr lang="zh-CN" altLang="en-US" sz="1600" b="1" dirty="0">
                <a:latin typeface="仿宋" panose="02010609060101010101" pitchFamily="49" charset="-122"/>
                <a:ea typeface="仿宋" panose="02010609060101010101" pitchFamily="49" charset="-122"/>
              </a:rPr>
              <a:t>、管地电位测试：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4</a:t>
            </a:r>
            <a:r>
              <a:rPr lang="zh-CN" altLang="en-US" sz="1600" b="1" dirty="0">
                <a:latin typeface="仿宋" panose="02010609060101010101" pitchFamily="49" charset="-122"/>
                <a:ea typeface="仿宋" panose="02010609060101010101" pitchFamily="49" charset="-122"/>
              </a:rPr>
              <a:t>）辅助电极法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采用与管道相同材质钢片制作一个检查片作为辅助电极，片面除一面中心留下一个</a:t>
            </a:r>
            <a:r>
              <a:rPr lang="zh-CN" altLang="zh-CN" sz="1600" b="1" dirty="0">
                <a:latin typeface="仿宋" panose="02010609060101010101" pitchFamily="49" charset="-122"/>
                <a:ea typeface="仿宋" panose="02010609060101010101" pitchFamily="49" charset="-122"/>
              </a:rPr>
              <a:t>10mm</a:t>
            </a:r>
            <a:r>
              <a:rPr lang="zh-CN" altLang="en-US" sz="1600" b="1" dirty="0">
                <a:latin typeface="仿宋" panose="02010609060101010101" pitchFamily="49" charset="-122"/>
                <a:ea typeface="仿宋" panose="02010609060101010101" pitchFamily="49" charset="-122"/>
              </a:rPr>
              <a:t>直径的裸露孔外，其余部位全部用防腐层覆盖，埋设于管道附近冻土线以下的土壤中，埋设时裸露孔朝上，覆盖</a:t>
            </a:r>
            <a:r>
              <a:rPr lang="zh-CN" altLang="zh-CN" sz="1600" b="1" dirty="0">
                <a:latin typeface="仿宋" panose="02010609060101010101" pitchFamily="49" charset="-122"/>
                <a:ea typeface="仿宋" panose="02010609060101010101" pitchFamily="49" charset="-122"/>
              </a:rPr>
              <a:t>1-2cm</a:t>
            </a:r>
            <a:r>
              <a:rPr lang="zh-CN" altLang="en-US" sz="1600" b="1" dirty="0">
                <a:latin typeface="仿宋" panose="02010609060101010101" pitchFamily="49" charset="-122"/>
                <a:ea typeface="仿宋" panose="02010609060101010101" pitchFamily="49" charset="-122"/>
              </a:rPr>
              <a:t>细土后，将长效硫酸铜电极的底部置于裸露孔正上方，然后回填至地平面。辅助电极的导线和长效硫酸铜电极的导线分别接于测试桩各自的接线桩上，辅助电极接线柱用铜片或铜导线与测试桩内管道引出线的接线桩短接</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采用数字万用表定期测试辅助电极与长效硫酸铜电极的电位差，有阴极保护时，该电位差代表该点的管道保护电位</a:t>
            </a:r>
            <a:endParaRPr lang="zh-CN" altLang="en-US" sz="1600" b="1" dirty="0">
              <a:latin typeface="仿宋" panose="02010609060101010101" pitchFamily="49" charset="-122"/>
              <a:ea typeface="仿宋" panose="02010609060101010101" pitchFamily="49" charset="-122"/>
            </a:endParaRPr>
          </a:p>
        </p:txBody>
      </p:sp>
      <p:sp>
        <p:nvSpPr>
          <p:cNvPr id="5734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8371" name="Rectangle 3"/>
          <p:cNvSpPr>
            <a:spLocks noGrp="1"/>
          </p:cNvSpPr>
          <p:nvPr>
            <p:ph idx="1"/>
          </p:nvPr>
        </p:nvSpPr>
        <p:spPr>
          <a:xfrm>
            <a:off x="971550" y="1844675"/>
            <a:ext cx="4968875" cy="4176713"/>
          </a:xfrm>
          <a:noFill/>
          <a:ln>
            <a:noFill/>
          </a:ln>
        </p:spPr>
        <p:txBody>
          <a:bodyPr/>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6、牺牲阳极输出电流测试：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（１）标准电阻法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测试的接线方法如图示</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标准电阻的两个电流接线柱分别接到管道和牺牲</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阳极的接线柱上，两个电位接线柱分别接数字万</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用表，并将表置于DC200mV量程。接入导线的总</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长度小于1m,截面积大于2.5mm</a:t>
            </a:r>
            <a:r>
              <a:rPr lang="zh-CN" altLang="en-US" sz="1600" b="1" baseline="30000" dirty="0">
                <a:latin typeface="仿宋" panose="02010609060101010101" pitchFamily="49" charset="-122"/>
                <a:ea typeface="仿宋" panose="02010609060101010101" pitchFamily="49" charset="-122"/>
              </a:rPr>
              <a:t>2</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标准电阻的阻值应为0.1</a:t>
            </a:r>
            <a:r>
              <a:rPr lang="el-GR" altLang="en-US"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，准确度为0.02级</a:t>
            </a:r>
            <a:endParaRPr lang="zh-CN" altLang="en-US" sz="1600" b="1" baseline="30000"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en-US" sz="1600" b="1" baseline="30000" dirty="0">
              <a:latin typeface="仿宋" panose="02010609060101010101" pitchFamily="49" charset="-122"/>
              <a:ea typeface="仿宋" panose="02010609060101010101" pitchFamily="49" charset="-122"/>
            </a:endParaRPr>
          </a:p>
        </p:txBody>
      </p:sp>
      <p:sp>
        <p:nvSpPr>
          <p:cNvPr id="5837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8373" name="Picture 5"/>
          <p:cNvPicPr>
            <a:picLocks noChangeAspect="1"/>
          </p:cNvPicPr>
          <p:nvPr/>
        </p:nvPicPr>
        <p:blipFill>
          <a:blip r:embed="rId1"/>
          <a:stretch>
            <a:fillRect/>
          </a:stretch>
        </p:blipFill>
        <p:spPr>
          <a:xfrm>
            <a:off x="5940425" y="2420938"/>
            <a:ext cx="2933700" cy="2800350"/>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59395" name="Rectangle 3"/>
          <p:cNvSpPr>
            <a:spLocks noGrp="1"/>
          </p:cNvSpPr>
          <p:nvPr>
            <p:ph idx="1"/>
          </p:nvPr>
        </p:nvSpPr>
        <p:spPr>
          <a:xfrm>
            <a:off x="971550" y="1844675"/>
            <a:ext cx="4968875" cy="4176713"/>
          </a:xfrm>
          <a:noFill/>
          <a:ln>
            <a:noFill/>
          </a:ln>
        </p:spPr>
        <p:txBody>
          <a:bodyPr/>
          <a:p>
            <a:pPr marL="0" indent="0" eaLnBrk="1" hangingPunct="1">
              <a:buNone/>
            </a:pPr>
            <a:r>
              <a:rPr lang="zh-CN" altLang="en-US" sz="1600" b="1" dirty="0">
                <a:latin typeface="仿宋" panose="02010609060101010101" pitchFamily="49" charset="-122"/>
                <a:ea typeface="仿宋" panose="02010609060101010101" pitchFamily="49" charset="-122"/>
              </a:rPr>
              <a:t>6、牺牲阳极输出电流测试：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buNone/>
            </a:pPr>
            <a:r>
              <a:rPr lang="zh-CN" altLang="en-US" sz="1600" b="1" dirty="0">
                <a:latin typeface="仿宋" panose="02010609060101010101" pitchFamily="49" charset="-122"/>
                <a:ea typeface="仿宋" panose="02010609060101010101" pitchFamily="49" charset="-122"/>
              </a:rPr>
              <a:t>（１）标准电阻法</a:t>
            </a:r>
            <a:endParaRPr lang="zh-CN" altLang="en-US" sz="1600" b="1" dirty="0">
              <a:latin typeface="仿宋" panose="02010609060101010101" pitchFamily="49" charset="-122"/>
              <a:ea typeface="仿宋" panose="02010609060101010101" pitchFamily="49" charset="-122"/>
            </a:endParaRPr>
          </a:p>
          <a:p>
            <a:pPr marL="0" indent="0" eaLnBrk="1" hangingPunct="1">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牺牲阳极的输出电流计算方法：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式中：</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I---牺牲阳极（组）的输出电流（mA）</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el-GR" altLang="en-US" sz="1600" b="1" dirty="0">
                <a:latin typeface="仿宋" panose="02010609060101010101" pitchFamily="49" charset="-122"/>
                <a:ea typeface="仿宋" panose="02010609060101010101" pitchFamily="49" charset="-122"/>
              </a:rPr>
              <a:t>Δ</a:t>
            </a:r>
            <a:r>
              <a:rPr lang="zh-CN" altLang="en-US" sz="1600" b="1" dirty="0">
                <a:latin typeface="仿宋" panose="02010609060101010101" pitchFamily="49" charset="-122"/>
                <a:ea typeface="仿宋" panose="02010609060101010101" pitchFamily="49" charset="-122"/>
              </a:rPr>
              <a:t>V---数字万用表的读数(mV)</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R---标准电阻阻值（</a:t>
            </a:r>
            <a:r>
              <a:rPr lang="el-GR" altLang="en-US"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a:t>
            </a:r>
            <a:endParaRPr lang="zh-CN" altLang="en-US" b="1" baseline="30000" dirty="0">
              <a:latin typeface="仿宋" panose="02010609060101010101" pitchFamily="49" charset="-122"/>
              <a:ea typeface="仿宋" panose="02010609060101010101" pitchFamily="49" charset="-122"/>
            </a:endParaRPr>
          </a:p>
        </p:txBody>
      </p:sp>
      <p:sp>
        <p:nvSpPr>
          <p:cNvPr id="59396"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59397" name="Picture 5"/>
          <p:cNvPicPr>
            <a:picLocks noChangeAspect="1"/>
          </p:cNvPicPr>
          <p:nvPr/>
        </p:nvPicPr>
        <p:blipFill>
          <a:blip r:embed="rId1"/>
          <a:stretch>
            <a:fillRect/>
          </a:stretch>
        </p:blipFill>
        <p:spPr>
          <a:xfrm>
            <a:off x="6156325" y="2947988"/>
            <a:ext cx="1400175" cy="885825"/>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0419" name="Rectangle 3"/>
          <p:cNvSpPr>
            <a:spLocks noGrp="1"/>
          </p:cNvSpPr>
          <p:nvPr>
            <p:ph idx="1"/>
          </p:nvPr>
        </p:nvSpPr>
        <p:spPr>
          <a:xfrm>
            <a:off x="971550" y="1844675"/>
            <a:ext cx="4968875" cy="4176713"/>
          </a:xfrm>
          <a:noFill/>
          <a:ln>
            <a:noFill/>
          </a:ln>
        </p:spPr>
        <p:txBody>
          <a:bodyPr/>
          <a:p>
            <a:pPr marL="0" indent="0" eaLnBrk="1" hangingPunct="1">
              <a:lnSpc>
                <a:spcPct val="90000"/>
              </a:lnSpc>
              <a:buNone/>
            </a:pPr>
            <a:r>
              <a:rPr lang="zh-CN" altLang="en-US" sz="1600" b="1" dirty="0">
                <a:latin typeface="仿宋" panose="02010609060101010101" pitchFamily="49" charset="-122"/>
                <a:ea typeface="仿宋" panose="02010609060101010101" pitchFamily="49" charset="-122"/>
              </a:rPr>
              <a:t>6、牺牲阳极输出电流测试：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9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90000"/>
              </a:lnSpc>
              <a:buNone/>
            </a:pPr>
            <a:r>
              <a:rPr lang="zh-CN" altLang="en-US" sz="1600" b="1" dirty="0">
                <a:latin typeface="仿宋" panose="02010609060101010101" pitchFamily="49" charset="-122"/>
                <a:ea typeface="仿宋" panose="02010609060101010101" pitchFamily="49" charset="-122"/>
              </a:rPr>
              <a:t>（2）直测法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9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测试的接线方法如图示</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选用5位读数（4</a:t>
            </a:r>
            <a:r>
              <a:rPr lang="zh-CN" altLang="en-US" sz="1600" b="1" baseline="30000" dirty="0">
                <a:latin typeface="仿宋" panose="02010609060101010101" pitchFamily="49" charset="-122"/>
                <a:ea typeface="仿宋" panose="02010609060101010101" pitchFamily="49" charset="-122"/>
              </a:rPr>
              <a:t>1</a:t>
            </a:r>
            <a:r>
              <a:rPr lang="zh-CN" altLang="en-US" sz="1600" b="1" dirty="0">
                <a:latin typeface="仿宋" panose="02010609060101010101" pitchFamily="49" charset="-122"/>
                <a:ea typeface="仿宋" panose="02010609060101010101" pitchFamily="49" charset="-122"/>
              </a:rPr>
              <a:t>/</a:t>
            </a:r>
            <a:r>
              <a:rPr lang="zh-CN" altLang="en-US" sz="1600" b="1" baseline="-25000" dirty="0">
                <a:latin typeface="仿宋" panose="02010609060101010101" pitchFamily="49" charset="-122"/>
                <a:ea typeface="仿宋" panose="02010609060101010101" pitchFamily="49" charset="-122"/>
              </a:rPr>
              <a:t>2</a:t>
            </a:r>
            <a:r>
              <a:rPr lang="zh-CN" altLang="en-US" sz="1600" b="1" dirty="0">
                <a:latin typeface="仿宋" panose="02010609060101010101" pitchFamily="49" charset="-122"/>
                <a:ea typeface="仿宋" panose="02010609060101010101" pitchFamily="49" charset="-122"/>
              </a:rPr>
              <a:t>位）的数字万用表,用DC 10A量程直接读出电流值</a:t>
            </a:r>
            <a:endParaRPr lang="zh-CN" altLang="en-US" sz="1600" b="1" baseline="30000" dirty="0">
              <a:latin typeface="仿宋" panose="02010609060101010101" pitchFamily="49" charset="-122"/>
              <a:ea typeface="仿宋" panose="02010609060101010101" pitchFamily="49" charset="-122"/>
            </a:endParaRPr>
          </a:p>
          <a:p>
            <a:pPr marL="0" indent="0" eaLnBrk="1" hangingPunct="1">
              <a:lnSpc>
                <a:spcPct val="150000"/>
              </a:lnSpc>
              <a:buFont typeface="Wingdings" panose="05000000000000000000" pitchFamily="2" charset="2"/>
              <a:buNone/>
            </a:pPr>
            <a:endParaRPr lang="zh-CN" altLang="en-US" sz="2400" b="1" baseline="30000" dirty="0">
              <a:latin typeface="仿宋" panose="02010609060101010101" pitchFamily="49" charset="-122"/>
              <a:ea typeface="仿宋" panose="02010609060101010101" pitchFamily="49" charset="-122"/>
            </a:endParaRPr>
          </a:p>
        </p:txBody>
      </p:sp>
      <p:sp>
        <p:nvSpPr>
          <p:cNvPr id="60420"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60421" name="Picture 5"/>
          <p:cNvPicPr>
            <a:picLocks noChangeAspect="1"/>
          </p:cNvPicPr>
          <p:nvPr/>
        </p:nvPicPr>
        <p:blipFill>
          <a:blip r:embed="rId1"/>
          <a:stretch>
            <a:fillRect/>
          </a:stretch>
        </p:blipFill>
        <p:spPr>
          <a:xfrm>
            <a:off x="6227763" y="2060575"/>
            <a:ext cx="2371725" cy="2933700"/>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a:xfrm>
            <a:off x="395288" y="620713"/>
            <a:ext cx="8229600" cy="1143000"/>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1443" name="Rectangle 3"/>
          <p:cNvSpPr>
            <a:spLocks noGrp="1"/>
          </p:cNvSpPr>
          <p:nvPr>
            <p:ph type="body" sz="half" idx="1"/>
          </p:nvPr>
        </p:nvSpPr>
        <p:spPr>
          <a:xfrm>
            <a:off x="323850" y="1628775"/>
            <a:ext cx="4691063" cy="4525963"/>
          </a:xfrm>
          <a:noFill/>
          <a:ln>
            <a:noFill/>
          </a:ln>
        </p:spPr>
        <p:txBody>
          <a:bodyPr/>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７、管内电流测试：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（１）电压降法：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具有良好防腐的管道，被测管段无分支、无接地，已</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知管径、壁厚、材料电阻率时，沿管道</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流动电流按图示进行测试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测量</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两点之间管长</a:t>
            </a:r>
            <a:r>
              <a:rPr lang="zh-CN" altLang="zh-CN" sz="1400" b="1" dirty="0">
                <a:latin typeface="仿宋" panose="02010609060101010101" pitchFamily="49" charset="-122"/>
                <a:ea typeface="仿宋" panose="02010609060101010101" pitchFamily="49" charset="-122"/>
              </a:rPr>
              <a:t>L</a:t>
            </a:r>
            <a:r>
              <a:rPr lang="zh-CN" altLang="zh-CN" sz="1400" b="1" baseline="-25000" dirty="0">
                <a:latin typeface="仿宋" panose="02010609060101010101" pitchFamily="49" charset="-122"/>
                <a:ea typeface="仿宋" panose="02010609060101010101" pitchFamily="49" charset="-122"/>
              </a:rPr>
              <a:t>ab</a:t>
            </a:r>
            <a:r>
              <a:rPr lang="zh-CN" altLang="en-US" sz="1400" b="1" dirty="0">
                <a:latin typeface="仿宋" panose="02010609060101010101" pitchFamily="49" charset="-122"/>
                <a:ea typeface="仿宋" panose="02010609060101010101" pitchFamily="49" charset="-122"/>
              </a:rPr>
              <a:t>，误差不大于１</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L</a:t>
            </a:r>
            <a:r>
              <a:rPr lang="zh-CN" altLang="en-US" sz="1400" b="1" dirty="0">
                <a:latin typeface="仿宋" panose="02010609060101010101" pitchFamily="49" charset="-122"/>
                <a:ea typeface="仿宋" panose="02010609060101010101" pitchFamily="49" charset="-122"/>
              </a:rPr>
              <a:t>的最</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小长度应据管径大小和管内电流量决定，最小管长</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应保证</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两点之间的电位差不小于５０</a:t>
            </a:r>
            <a:r>
              <a:rPr lang="zh-CN" altLang="zh-CN" sz="1400" b="1" dirty="0">
                <a:latin typeface="宋体" panose="02010600030101010101" pitchFamily="2" charset="-122"/>
              </a:rPr>
              <a:t>µV</a:t>
            </a:r>
            <a:r>
              <a:rPr lang="zh-CN" altLang="en-US" sz="1400" b="1" dirty="0">
                <a:latin typeface="宋体" panose="02010600030101010101" pitchFamily="2" charset="-122"/>
              </a:rPr>
              <a:t>，一般</a:t>
            </a:r>
            <a:endParaRPr lang="zh-CN" altLang="en-US" sz="1400" b="1" dirty="0">
              <a:latin typeface="宋体" panose="02010600030101010101" pitchFamily="2" charset="-122"/>
            </a:endParaRPr>
          </a:p>
          <a:p>
            <a:pPr marL="0" indent="0" eaLnBrk="1" hangingPunct="1">
              <a:lnSpc>
                <a:spcPct val="120000"/>
              </a:lnSpc>
              <a:buClrTx/>
              <a:buSzTx/>
              <a:buFont typeface="Wingdings" panose="05000000000000000000" pitchFamily="2" charset="2"/>
              <a:buNone/>
            </a:pPr>
            <a:r>
              <a:rPr lang="zh-CN" altLang="en-US" sz="1400" b="1" dirty="0">
                <a:latin typeface="宋体" panose="02010600030101010101" pitchFamily="2" charset="-122"/>
              </a:rPr>
              <a:t>　　取３０</a:t>
            </a:r>
            <a:r>
              <a:rPr lang="zh-CN" altLang="zh-CN" sz="1400" b="1" dirty="0">
                <a:latin typeface="宋体" panose="02010600030101010101" pitchFamily="2" charset="-122"/>
              </a:rPr>
              <a:t>m</a:t>
            </a: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用数字万用表判定</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两点的正负极性并粗测</a:t>
            </a:r>
            <a:r>
              <a:rPr lang="zh-CN" altLang="zh-CN" sz="1400" b="1" dirty="0">
                <a:latin typeface="仿宋" panose="02010609060101010101" pitchFamily="49" charset="-122"/>
                <a:ea typeface="仿宋" panose="02010609060101010101" pitchFamily="49" charset="-122"/>
              </a:rPr>
              <a:t>V</a:t>
            </a:r>
            <a:r>
              <a:rPr lang="zh-CN" altLang="zh-CN" sz="1400" b="1" baseline="-25000" dirty="0">
                <a:latin typeface="仿宋" panose="02010609060101010101" pitchFamily="49" charset="-122"/>
                <a:ea typeface="仿宋" panose="02010609060101010101" pitchFamily="49" charset="-122"/>
              </a:rPr>
              <a:t>ab</a:t>
            </a:r>
            <a:r>
              <a:rPr lang="zh-CN" altLang="en-US" sz="1400" b="1" dirty="0">
                <a:latin typeface="仿宋" panose="02010609060101010101" pitchFamily="49" charset="-122"/>
                <a:ea typeface="仿宋" panose="02010609060101010101" pitchFamily="49" charset="-122"/>
              </a:rPr>
              <a:t>值。</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然后将正极端和负极端分别接到</a:t>
            </a:r>
            <a:r>
              <a:rPr lang="zh-CN" altLang="zh-CN" sz="1400" b="1" dirty="0">
                <a:latin typeface="仿宋" panose="02010609060101010101" pitchFamily="49" charset="-122"/>
                <a:ea typeface="仿宋" panose="02010609060101010101" pitchFamily="49" charset="-122"/>
              </a:rPr>
              <a:t>UJ33a</a:t>
            </a:r>
            <a:r>
              <a:rPr lang="zh-CN" altLang="en-US" sz="1400" b="1" dirty="0">
                <a:latin typeface="仿宋" panose="02010609060101010101" pitchFamily="49" charset="-122"/>
                <a:ea typeface="仿宋" panose="02010609060101010101" pitchFamily="49" charset="-122"/>
              </a:rPr>
              <a:t>直流电位</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差计“未知”端的相应接线柱上，细测</a:t>
            </a:r>
            <a:r>
              <a:rPr lang="zh-CN" altLang="zh-CN" sz="1400" b="1" dirty="0">
                <a:latin typeface="仿宋" panose="02010609060101010101" pitchFamily="49" charset="-122"/>
                <a:ea typeface="仿宋" panose="02010609060101010101" pitchFamily="49" charset="-122"/>
              </a:rPr>
              <a:t>V</a:t>
            </a:r>
            <a:r>
              <a:rPr lang="zh-CN" altLang="zh-CN" sz="1400" b="1" baseline="-25000" dirty="0">
                <a:latin typeface="仿宋" panose="02010609060101010101" pitchFamily="49" charset="-122"/>
                <a:ea typeface="仿宋" panose="02010609060101010101" pitchFamily="49" charset="-122"/>
              </a:rPr>
              <a:t>ab</a:t>
            </a:r>
            <a:r>
              <a:rPr lang="zh-CN" altLang="en-US" sz="1400" b="1" dirty="0">
                <a:latin typeface="仿宋" panose="02010609060101010101" pitchFamily="49" charset="-122"/>
                <a:ea typeface="仿宋" panose="02010609060101010101" pitchFamily="49" charset="-122"/>
              </a:rPr>
              <a:t>值</a:t>
            </a:r>
            <a:endParaRPr lang="zh-CN" altLang="en-US" sz="1400" b="1" baseline="30000" dirty="0">
              <a:latin typeface="仿宋" panose="02010609060101010101" pitchFamily="49" charset="-122"/>
              <a:ea typeface="仿宋" panose="02010609060101010101" pitchFamily="49" charset="-122"/>
            </a:endParaRPr>
          </a:p>
        </p:txBody>
      </p:sp>
      <p:sp>
        <p:nvSpPr>
          <p:cNvPr id="61444"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61445" name="Picture 5"/>
          <p:cNvPicPr>
            <a:picLocks noChangeAspect="1"/>
          </p:cNvPicPr>
          <p:nvPr/>
        </p:nvPicPr>
        <p:blipFill>
          <a:blip r:embed="rId1"/>
          <a:stretch>
            <a:fillRect/>
          </a:stretch>
        </p:blipFill>
        <p:spPr>
          <a:xfrm>
            <a:off x="5867400" y="3573463"/>
            <a:ext cx="2914650" cy="2381250"/>
          </a:xfrm>
          <a:prstGeom prst="rect">
            <a:avLst/>
          </a:prstGeom>
          <a:noFill/>
          <a:ln w="9525">
            <a:noFill/>
          </a:ln>
        </p:spPr>
      </p:pic>
      <p:pic>
        <p:nvPicPr>
          <p:cNvPr id="61446" name="Picture 6"/>
          <p:cNvPicPr>
            <a:picLocks noChangeAspect="1"/>
          </p:cNvPicPr>
          <p:nvPr/>
        </p:nvPicPr>
        <p:blipFill>
          <a:blip r:embed="rId2"/>
          <a:stretch>
            <a:fillRect/>
          </a:stretch>
        </p:blipFill>
        <p:spPr>
          <a:xfrm>
            <a:off x="5364163" y="1484313"/>
            <a:ext cx="3476625" cy="178911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6"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7171"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7172" name="Rectangle 3"/>
          <p:cNvSpPr>
            <a:spLocks noGrp="1"/>
          </p:cNvSpPr>
          <p:nvPr>
            <p:ph idx="1"/>
          </p:nvPr>
        </p:nvSpPr>
        <p:spPr>
          <a:xfrm>
            <a:off x="900113" y="1412875"/>
            <a:ext cx="7561262" cy="4392613"/>
          </a:xfrm>
          <a:noFill/>
          <a:ln>
            <a:noFill/>
          </a:ln>
        </p:spPr>
        <p:txBody>
          <a:bodyPr/>
          <a:p>
            <a:pPr marL="0" indent="0" eaLnBrk="1" hangingPunct="1">
              <a:buNone/>
            </a:pPr>
            <a:endParaRPr lang="zh-CN" altLang="zh-CN" sz="2400" b="1" dirty="0">
              <a:solidFill>
                <a:srgbClr val="000000"/>
              </a:solidFill>
              <a:latin typeface="仿宋" panose="02010609060101010101" pitchFamily="49" charset="-122"/>
              <a:ea typeface="仿宋" panose="02010609060101010101" pitchFamily="49" charset="-122"/>
            </a:endParaRPr>
          </a:p>
          <a:p>
            <a:pPr marL="0" indent="0" eaLnBrk="1" hangingPunct="1">
              <a:buNone/>
            </a:pPr>
            <a:r>
              <a:rPr lang="zh-CN" altLang="en-US" sz="2800" b="1" dirty="0">
                <a:latin typeface="仿宋" panose="02010609060101010101" pitchFamily="49" charset="-122"/>
                <a:ea typeface="仿宋" panose="02010609060101010101" pitchFamily="49" charset="-122"/>
              </a:rPr>
              <a:t>　　阴极保护的起源</a:t>
            </a:r>
            <a:endParaRPr lang="zh-CN" altLang="en-US" sz="2800" b="1" dirty="0">
              <a:latin typeface="仿宋" panose="02010609060101010101" pitchFamily="49" charset="-122"/>
              <a:ea typeface="仿宋" panose="02010609060101010101" pitchFamily="49" charset="-122"/>
            </a:endParaRPr>
          </a:p>
          <a:p>
            <a:pPr marL="0" indent="0" eaLnBrk="1" hangingPunct="1">
              <a:buNone/>
            </a:pPr>
            <a:endParaRPr lang="zh-CN" altLang="zh-CN" sz="2800" b="1" dirty="0">
              <a:latin typeface="仿宋" panose="02010609060101010101" pitchFamily="49" charset="-122"/>
              <a:ea typeface="仿宋" panose="02010609060101010101" pitchFamily="49" charset="-122"/>
            </a:endParaRPr>
          </a:p>
          <a:p>
            <a:pPr marL="0" indent="0" eaLnBrk="1" hangingPunct="1">
              <a:buNone/>
            </a:pPr>
            <a:r>
              <a:rPr lang="zh-CN" altLang="en-US" sz="2000" b="1"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其他科学家的研究工作：</a:t>
            </a:r>
            <a:endParaRPr lang="zh-CN" altLang="en-US" sz="2000" dirty="0">
              <a:latin typeface="仿宋" panose="02010609060101010101" pitchFamily="49" charset="-122"/>
              <a:ea typeface="仿宋" panose="02010609060101010101" pitchFamily="49" charset="-122"/>
            </a:endParaRPr>
          </a:p>
          <a:p>
            <a:pPr marL="0" indent="0" eaLnBrk="1" hangingPunct="1">
              <a:buNone/>
            </a:pPr>
            <a:r>
              <a:rPr lang="zh-CN" altLang="en-US"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1928</a:t>
            </a:r>
            <a:r>
              <a:rPr lang="zh-CN" altLang="en-US" sz="2000" dirty="0">
                <a:latin typeface="仿宋" panose="02010609060101010101" pitchFamily="49" charset="-122"/>
                <a:ea typeface="仿宋" panose="02010609060101010101" pitchFamily="49" charset="-122"/>
              </a:rPr>
              <a:t>年，美国阴极保护之父库恩领导了新奥尔良一条长距离输气管道的外加电流保护工程。首次使用了阴极保护整流器。开创了管道阴极保护的新篇章。</a:t>
            </a:r>
            <a:r>
              <a:rPr lang="zh-CN" altLang="zh-CN" sz="2000" dirty="0">
                <a:latin typeface="仿宋" panose="02010609060101010101" pitchFamily="49" charset="-122"/>
                <a:ea typeface="仿宋" panose="02010609060101010101" pitchFamily="49" charset="-122"/>
              </a:rPr>
              <a:t>30</a:t>
            </a:r>
            <a:r>
              <a:rPr lang="zh-CN" altLang="en-US" sz="2000" dirty="0">
                <a:latin typeface="仿宋" panose="02010609060101010101" pitchFamily="49" charset="-122"/>
                <a:ea typeface="仿宋" panose="02010609060101010101" pitchFamily="49" charset="-122"/>
              </a:rPr>
              <a:t>年代初期，美国已有</a:t>
            </a:r>
            <a:r>
              <a:rPr lang="zh-CN" altLang="zh-CN" sz="2000" dirty="0">
                <a:latin typeface="仿宋" panose="02010609060101010101" pitchFamily="49" charset="-122"/>
                <a:ea typeface="仿宋" panose="02010609060101010101" pitchFamily="49" charset="-122"/>
              </a:rPr>
              <a:t>300km</a:t>
            </a:r>
            <a:r>
              <a:rPr lang="zh-CN" altLang="en-US" sz="2000" dirty="0">
                <a:latin typeface="仿宋" panose="02010609060101010101" pitchFamily="49" charset="-122"/>
                <a:ea typeface="仿宋" panose="02010609060101010101" pitchFamily="49" charset="-122"/>
              </a:rPr>
              <a:t>管道采用锌阳极进行阴极保护，有</a:t>
            </a:r>
            <a:r>
              <a:rPr lang="zh-CN" altLang="zh-CN" sz="2000" dirty="0">
                <a:latin typeface="仿宋" panose="02010609060101010101" pitchFamily="49" charset="-122"/>
                <a:ea typeface="仿宋" panose="02010609060101010101" pitchFamily="49" charset="-122"/>
              </a:rPr>
              <a:t>120km</a:t>
            </a:r>
            <a:r>
              <a:rPr lang="zh-CN" altLang="en-US" sz="2000" dirty="0">
                <a:latin typeface="仿宋" panose="02010609060101010101" pitchFamily="49" charset="-122"/>
                <a:ea typeface="仿宋" panose="02010609060101010101" pitchFamily="49" charset="-122"/>
              </a:rPr>
              <a:t>的管道采用强制电流阴极保护，有</a:t>
            </a:r>
            <a:r>
              <a:rPr lang="zh-CN" altLang="zh-CN" sz="2000" dirty="0">
                <a:latin typeface="仿宋" panose="02010609060101010101" pitchFamily="49" charset="-122"/>
                <a:ea typeface="仿宋" panose="02010609060101010101" pitchFamily="49" charset="-122"/>
              </a:rPr>
              <a:t>120km</a:t>
            </a:r>
            <a:r>
              <a:rPr lang="zh-CN" altLang="en-US" sz="2000" dirty="0">
                <a:latin typeface="仿宋" panose="02010609060101010101" pitchFamily="49" charset="-122"/>
                <a:ea typeface="仿宋" panose="02010609060101010101" pitchFamily="49" charset="-122"/>
              </a:rPr>
              <a:t>的管道采用强制电流阴极保护。随后，从</a:t>
            </a:r>
            <a:r>
              <a:rPr lang="zh-CN" altLang="zh-CN" sz="2000" dirty="0">
                <a:latin typeface="仿宋" panose="02010609060101010101" pitchFamily="49" charset="-122"/>
                <a:ea typeface="仿宋" panose="02010609060101010101" pitchFamily="49" charset="-122"/>
              </a:rPr>
              <a:t>30</a:t>
            </a:r>
            <a:r>
              <a:rPr lang="zh-CN" altLang="en-US" sz="2000" dirty="0">
                <a:latin typeface="仿宋" panose="02010609060101010101" pitchFamily="49" charset="-122"/>
                <a:ea typeface="仿宋" panose="02010609060101010101" pitchFamily="49" charset="-122"/>
              </a:rPr>
              <a:t>年代到</a:t>
            </a:r>
            <a:r>
              <a:rPr lang="zh-CN" altLang="zh-CN" sz="2000" dirty="0">
                <a:latin typeface="仿宋" panose="02010609060101010101" pitchFamily="49" charset="-122"/>
                <a:ea typeface="仿宋" panose="02010609060101010101" pitchFamily="49" charset="-122"/>
              </a:rPr>
              <a:t>50</a:t>
            </a:r>
            <a:r>
              <a:rPr lang="zh-CN" altLang="en-US" sz="2000" dirty="0">
                <a:latin typeface="仿宋" panose="02010609060101010101" pitchFamily="49" charset="-122"/>
                <a:ea typeface="仿宋" panose="02010609060101010101" pitchFamily="49" charset="-122"/>
              </a:rPr>
              <a:t>年代，比利时、前苏联、英国、德国等欧洲国家都采用阴极保护技术控制埋地或水下管道的腐蚀，</a:t>
            </a:r>
            <a:endParaRPr lang="zh-CN" altLang="en-US" sz="2000" b="1" dirty="0">
              <a:latin typeface="仿宋" panose="02010609060101010101" pitchFamily="49" charset="-122"/>
              <a:ea typeface="仿宋" panose="02010609060101010101" pitchFamily="49" charset="-122"/>
            </a:endParaRPr>
          </a:p>
        </p:txBody>
      </p:sp>
      <p:sp>
        <p:nvSpPr>
          <p:cNvPr id="7173"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2467" name="Rectangle 3"/>
          <p:cNvSpPr>
            <a:spLocks noGrp="1"/>
          </p:cNvSpPr>
          <p:nvPr>
            <p:ph idx="1"/>
          </p:nvPr>
        </p:nvSpPr>
        <p:spPr>
          <a:xfrm>
            <a:off x="971550" y="1700213"/>
            <a:ext cx="5256213" cy="4176712"/>
          </a:xfrm>
          <a:noFill/>
          <a:ln>
            <a:noFill/>
          </a:ln>
        </p:spPr>
        <p:txBody>
          <a:bodyPr/>
          <a:p>
            <a:pPr marL="0" indent="0" eaLnBrk="1" hangingPunct="1">
              <a:lnSpc>
                <a:spcPct val="80000"/>
              </a:lnSpc>
              <a:buNone/>
            </a:pPr>
            <a:r>
              <a:rPr lang="zh-CN" altLang="en-US" sz="1600" b="1" dirty="0">
                <a:latin typeface="仿宋" panose="02010609060101010101" pitchFamily="49" charset="-122"/>
                <a:ea typeface="仿宋" panose="02010609060101010101" pitchFamily="49" charset="-122"/>
              </a:rPr>
              <a:t>７、管内电流测试：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None/>
            </a:pPr>
            <a:r>
              <a:rPr lang="zh-CN" altLang="en-US" sz="1600" b="1" dirty="0">
                <a:latin typeface="仿宋" panose="02010609060101010101" pitchFamily="49" charset="-122"/>
                <a:ea typeface="仿宋" panose="02010609060101010101" pitchFamily="49" charset="-122"/>
              </a:rPr>
              <a:t>（１）电压降法：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ab管内的电流按所列公式计算：</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式中：</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I——流过ab段的管内电流（A）</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V</a:t>
            </a:r>
            <a:r>
              <a:rPr lang="zh-CN" altLang="en-US" sz="1600" b="1" baseline="-25000" dirty="0">
                <a:latin typeface="仿宋" panose="02010609060101010101" pitchFamily="49" charset="-122"/>
                <a:ea typeface="仿宋" panose="02010609060101010101" pitchFamily="49" charset="-122"/>
              </a:rPr>
              <a:t>ab</a:t>
            </a:r>
            <a:r>
              <a:rPr lang="zh-CN" altLang="en-US" sz="1600" b="1" dirty="0">
                <a:latin typeface="仿宋" panose="02010609060101010101" pitchFamily="49" charset="-122"/>
                <a:ea typeface="仿宋" panose="02010609060101010101" pitchFamily="49" charset="-122"/>
              </a:rPr>
              <a:t>——ab间的电位差（V）</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D——管道外径（mm）</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el-GR" altLang="en-US" sz="1600" b="1" dirty="0">
                <a:latin typeface="仿宋" panose="02010609060101010101" pitchFamily="49" charset="-122"/>
                <a:ea typeface="仿宋" panose="02010609060101010101" pitchFamily="49" charset="-122"/>
              </a:rPr>
              <a:t>δ</a:t>
            </a:r>
            <a:r>
              <a:rPr lang="zh-CN" altLang="en-US" sz="1600" b="1" dirty="0">
                <a:latin typeface="仿宋" panose="02010609060101010101" pitchFamily="49" charset="-122"/>
                <a:ea typeface="仿宋" panose="02010609060101010101" pitchFamily="49" charset="-122"/>
              </a:rPr>
              <a:t>——管道壁厚（mm）</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el-GR" altLang="en-US" sz="1600" b="1" dirty="0">
                <a:latin typeface="仿宋" panose="02010609060101010101" pitchFamily="49" charset="-122"/>
                <a:ea typeface="仿宋" panose="02010609060101010101" pitchFamily="49" charset="-122"/>
              </a:rPr>
              <a:t>ρ</a:t>
            </a:r>
            <a:r>
              <a:rPr lang="zh-CN" altLang="en-US" sz="1600" b="1" dirty="0">
                <a:latin typeface="仿宋" panose="02010609060101010101" pitchFamily="49" charset="-122"/>
                <a:ea typeface="仿宋" panose="02010609060101010101" pitchFamily="49" charset="-122"/>
              </a:rPr>
              <a:t>——管材电阻率（</a:t>
            </a:r>
            <a:r>
              <a:rPr lang="el-GR" altLang="en-US"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·mm</a:t>
            </a:r>
            <a:r>
              <a:rPr lang="zh-CN" altLang="en-US" sz="1600" b="1" baseline="30000" dirty="0">
                <a:latin typeface="仿宋" panose="02010609060101010101" pitchFamily="49" charset="-122"/>
                <a:ea typeface="仿宋" panose="02010609060101010101" pitchFamily="49" charset="-122"/>
              </a:rPr>
              <a:t>2</a:t>
            </a:r>
            <a:r>
              <a:rPr lang="zh-CN" altLang="en-US" sz="1600" b="1" dirty="0">
                <a:latin typeface="仿宋" panose="02010609060101010101" pitchFamily="49" charset="-122"/>
                <a:ea typeface="仿宋" panose="02010609060101010101" pitchFamily="49" charset="-122"/>
              </a:rPr>
              <a:t>/m）</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L</a:t>
            </a:r>
            <a:r>
              <a:rPr lang="zh-CN" altLang="en-US" sz="1600" b="1" baseline="-25000" dirty="0">
                <a:latin typeface="仿宋" panose="02010609060101010101" pitchFamily="49" charset="-122"/>
                <a:ea typeface="仿宋" panose="02010609060101010101" pitchFamily="49" charset="-122"/>
              </a:rPr>
              <a:t>ab</a:t>
            </a:r>
            <a:r>
              <a:rPr lang="zh-CN" altLang="en-US" sz="1600" b="1" dirty="0">
                <a:latin typeface="仿宋" panose="02010609060101010101" pitchFamily="49" charset="-122"/>
                <a:ea typeface="仿宋" panose="02010609060101010101" pitchFamily="49" charset="-122"/>
              </a:rPr>
              <a:t>——ab间的管道长度（m）</a:t>
            </a:r>
            <a:endParaRPr lang="zh-CN" altLang="en-US" sz="1600" b="1" dirty="0">
              <a:latin typeface="仿宋" panose="02010609060101010101" pitchFamily="49" charset="-122"/>
              <a:ea typeface="仿宋" panose="02010609060101010101" pitchFamily="49" charset="-122"/>
            </a:endParaRPr>
          </a:p>
        </p:txBody>
      </p:sp>
      <p:sp>
        <p:nvSpPr>
          <p:cNvPr id="62468"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62469" name="Picture 5"/>
          <p:cNvPicPr>
            <a:picLocks noChangeAspect="1"/>
          </p:cNvPicPr>
          <p:nvPr/>
        </p:nvPicPr>
        <p:blipFill>
          <a:blip r:embed="rId1"/>
          <a:stretch>
            <a:fillRect/>
          </a:stretch>
        </p:blipFill>
        <p:spPr>
          <a:xfrm>
            <a:off x="5148263" y="4005263"/>
            <a:ext cx="2600325" cy="109537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3491" name="Rectangle 3"/>
          <p:cNvSpPr>
            <a:spLocks noGrp="1"/>
          </p:cNvSpPr>
          <p:nvPr>
            <p:ph type="body" sz="half" idx="1"/>
          </p:nvPr>
        </p:nvSpPr>
        <p:spPr>
          <a:xfrm>
            <a:off x="323850" y="1628775"/>
            <a:ext cx="4691063" cy="4525963"/>
          </a:xfrm>
          <a:noFill/>
          <a:ln>
            <a:noFill/>
          </a:ln>
        </p:spPr>
        <p:txBody>
          <a:bodyPr/>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７、管内电流测试：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）补偿法：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具有良好防腐的管道，被测管段无分支、无接地，管</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内流动的直流电流比较稳定时，可使用补偿法测量管</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内电流</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补偿法的接线按图示</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图中，</a:t>
            </a:r>
            <a:r>
              <a:rPr lang="zh-CN" altLang="zh-CN" sz="1600" b="1" dirty="0">
                <a:latin typeface="仿宋" panose="02010609060101010101" pitchFamily="49" charset="-122"/>
                <a:ea typeface="仿宋" panose="02010609060101010101" pitchFamily="49" charset="-122"/>
              </a:rPr>
              <a:t>Lac≥πD</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Ldb≥πD</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Lcd</a:t>
            </a:r>
            <a:r>
              <a:rPr lang="zh-CN" altLang="en-US" sz="1600" b="1" dirty="0">
                <a:latin typeface="仿宋" panose="02010609060101010101" pitchFamily="49" charset="-122"/>
                <a:ea typeface="仿宋" panose="02010609060101010101" pitchFamily="49" charset="-122"/>
              </a:rPr>
              <a:t>的长度宜为</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20</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30m</a:t>
            </a:r>
            <a:r>
              <a:rPr lang="zh-CN" altLang="zh-CN" sz="1800" dirty="0"/>
              <a:t> </a:t>
            </a: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按图接好测试回路，合上开关</a:t>
            </a:r>
            <a:r>
              <a:rPr lang="zh-CN" altLang="zh-CN" sz="1400" b="1" dirty="0">
                <a:latin typeface="仿宋" panose="02010609060101010101" pitchFamily="49" charset="-122"/>
                <a:ea typeface="仿宋" panose="02010609060101010101" pitchFamily="49" charset="-122"/>
              </a:rPr>
              <a:t>K</a:t>
            </a:r>
            <a:r>
              <a:rPr lang="zh-CN" altLang="en-US" sz="1400" b="1" dirty="0">
                <a:latin typeface="仿宋" panose="02010609060101010101" pitchFamily="49" charset="-122"/>
                <a:ea typeface="仿宋" panose="02010609060101010101" pitchFamily="49" charset="-122"/>
              </a:rPr>
              <a:t>，调节变阻器</a:t>
            </a:r>
            <a:r>
              <a:rPr lang="zh-CN" altLang="zh-CN" sz="1400" b="1" dirty="0">
                <a:latin typeface="仿宋" panose="02010609060101010101" pitchFamily="49" charset="-122"/>
                <a:ea typeface="仿宋" panose="02010609060101010101" pitchFamily="49" charset="-122"/>
              </a:rPr>
              <a:t>R</a:t>
            </a:r>
            <a:r>
              <a:rPr lang="zh-CN" altLang="en-US" sz="1400" b="1" dirty="0">
                <a:latin typeface="仿宋" panose="02010609060101010101" pitchFamily="49" charset="-122"/>
                <a:ea typeface="仿宋" panose="02010609060101010101" pitchFamily="49" charset="-122"/>
              </a:rPr>
              <a:t>，当检</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流计或电位差计</a:t>
            </a:r>
            <a:r>
              <a:rPr lang="zh-CN" altLang="zh-CN" sz="1400" b="1" dirty="0">
                <a:latin typeface="仿宋" panose="02010609060101010101" pitchFamily="49" charset="-122"/>
                <a:ea typeface="仿宋" panose="02010609060101010101" pitchFamily="49" charset="-122"/>
              </a:rPr>
              <a:t>G</a:t>
            </a:r>
            <a:r>
              <a:rPr lang="zh-CN" altLang="en-US" sz="1400" b="1" dirty="0">
                <a:latin typeface="仿宋" panose="02010609060101010101" pitchFamily="49" charset="-122"/>
                <a:ea typeface="仿宋" panose="02010609060101010101" pitchFamily="49" charset="-122"/>
              </a:rPr>
              <a:t>的指示为零时，电流表</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指示的数值</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即为管内电流</a:t>
            </a:r>
            <a:r>
              <a:rPr lang="zh-CN" altLang="zh-CN" sz="1400" b="1" dirty="0">
                <a:latin typeface="仿宋" panose="02010609060101010101" pitchFamily="49" charset="-122"/>
                <a:ea typeface="仿宋" panose="02010609060101010101" pitchFamily="49" charset="-122"/>
              </a:rPr>
              <a:t>I</a:t>
            </a:r>
            <a:r>
              <a:rPr lang="zh-CN" altLang="en-US" sz="1400" b="1" dirty="0">
                <a:latin typeface="仿宋" panose="02010609060101010101" pitchFamily="49" charset="-122"/>
                <a:ea typeface="仿宋" panose="02010609060101010101" pitchFamily="49" charset="-122"/>
              </a:rPr>
              <a:t>的绝对值</a:t>
            </a:r>
            <a:r>
              <a:rPr lang="zh-CN" altLang="en-US" sz="1600" dirty="0">
                <a:latin typeface="仿宋" panose="02010609060101010101" pitchFamily="49" charset="-122"/>
                <a:ea typeface="仿宋" panose="02010609060101010101" pitchFamily="49" charset="-122"/>
              </a:rPr>
              <a:t> </a:t>
            </a:r>
            <a:endParaRPr lang="zh-CN" altLang="en-US" sz="1600" dirty="0">
              <a:latin typeface="仿宋" panose="02010609060101010101" pitchFamily="49" charset="-122"/>
              <a:ea typeface="仿宋" panose="02010609060101010101" pitchFamily="49" charset="-122"/>
            </a:endParaRPr>
          </a:p>
        </p:txBody>
      </p:sp>
      <p:sp>
        <p:nvSpPr>
          <p:cNvPr id="63492"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63493" name="Picture 5"/>
          <p:cNvPicPr>
            <a:picLocks noChangeAspect="1"/>
          </p:cNvPicPr>
          <p:nvPr/>
        </p:nvPicPr>
        <p:blipFill>
          <a:blip r:embed="rId1"/>
          <a:stretch>
            <a:fillRect/>
          </a:stretch>
        </p:blipFill>
        <p:spPr>
          <a:xfrm>
            <a:off x="5364163" y="3141663"/>
            <a:ext cx="3457575" cy="2976562"/>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4515" name="Rectangle 3"/>
          <p:cNvSpPr>
            <a:spLocks noGrp="1"/>
          </p:cNvSpPr>
          <p:nvPr>
            <p:ph type="body" sz="half" idx="1"/>
          </p:nvPr>
        </p:nvSpPr>
        <p:spPr>
          <a:xfrm>
            <a:off x="323850" y="1628775"/>
            <a:ext cx="4691063" cy="4525963"/>
          </a:xfrm>
          <a:noFill/>
          <a:ln>
            <a:noFill/>
          </a:ln>
        </p:spPr>
        <p:txBody>
          <a:bodyPr/>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８、绝缘法兰（接头）测试：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（１）兆欧表法：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未安装到管道上的绝缘法兰（接头），其绝缘电阻值</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用兆欧表法测量</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如图所示，宜用磁性接头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或夹子</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将</a:t>
            </a:r>
            <a:r>
              <a:rPr lang="zh-CN" altLang="zh-CN" sz="1400" b="1" dirty="0">
                <a:latin typeface="仿宋" panose="02010609060101010101" pitchFamily="49" charset="-122"/>
                <a:ea typeface="仿宋" panose="02010609060101010101" pitchFamily="49" charset="-122"/>
              </a:rPr>
              <a:t>500V</a:t>
            </a:r>
            <a:r>
              <a:rPr lang="zh-CN" altLang="en-US" sz="1400" b="1" dirty="0">
                <a:latin typeface="仿宋" panose="02010609060101010101" pitchFamily="49" charset="-122"/>
                <a:ea typeface="仿宋" panose="02010609060101010101" pitchFamily="49" charset="-122"/>
              </a:rPr>
              <a:t>兆欧表输入</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端的测量导线压接</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夹接</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在绝缘法兰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两侧的裸</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管上</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连接点必须除锈</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，转动兆欧表手柄达到规定的</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转速，持续</a:t>
            </a:r>
            <a:r>
              <a:rPr lang="zh-CN" altLang="zh-CN" sz="1400" b="1" dirty="0">
                <a:latin typeface="仿宋" panose="02010609060101010101" pitchFamily="49" charset="-122"/>
                <a:ea typeface="仿宋" panose="02010609060101010101" pitchFamily="49" charset="-122"/>
              </a:rPr>
              <a:t>10s</a:t>
            </a:r>
            <a:r>
              <a:rPr lang="zh-CN" altLang="en-US" sz="1400" b="1" dirty="0">
                <a:latin typeface="仿宋" panose="02010609060101010101" pitchFamily="49" charset="-122"/>
                <a:ea typeface="仿宋" panose="02010609060101010101" pitchFamily="49" charset="-122"/>
              </a:rPr>
              <a:t>，此时兆欧表稳定指示的电阻值即为</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的绝缘电阻值</a:t>
            </a:r>
            <a:r>
              <a:rPr lang="zh-CN" altLang="en-US" sz="1400"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1600" dirty="0">
              <a:latin typeface="仿宋" panose="02010609060101010101" pitchFamily="49" charset="-122"/>
              <a:ea typeface="仿宋" panose="02010609060101010101" pitchFamily="49" charset="-122"/>
            </a:endParaRPr>
          </a:p>
        </p:txBody>
      </p:sp>
      <p:sp>
        <p:nvSpPr>
          <p:cNvPr id="64516"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4517" name="Picture 5"/>
          <p:cNvPicPr>
            <a:picLocks noChangeAspect="1"/>
          </p:cNvPicPr>
          <p:nvPr/>
        </p:nvPicPr>
        <p:blipFill>
          <a:blip r:embed="rId1"/>
          <a:stretch>
            <a:fillRect/>
          </a:stretch>
        </p:blipFill>
        <p:spPr>
          <a:xfrm>
            <a:off x="5148263" y="2708275"/>
            <a:ext cx="3527425" cy="3306763"/>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5539" name="Rectangle 3"/>
          <p:cNvSpPr>
            <a:spLocks noGrp="1"/>
          </p:cNvSpPr>
          <p:nvPr>
            <p:ph type="body" sz="half" idx="1"/>
          </p:nvPr>
        </p:nvSpPr>
        <p:spPr>
          <a:xfrm>
            <a:off x="323850" y="1628775"/>
            <a:ext cx="4968875" cy="4525963"/>
          </a:xfrm>
          <a:noFill/>
          <a:ln>
            <a:noFill/>
          </a:ln>
        </p:spPr>
        <p:txBody>
          <a:bodyPr/>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８、绝缘法兰（接头）测试：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（２）电位法：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已安装到管道上的绝缘法兰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，可用电位法判断</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其绝缘性能</a:t>
            </a:r>
            <a:r>
              <a:rPr lang="zh-CN" altLang="en-US" sz="1800" dirty="0"/>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如图所示，在被保护管道通电之前，用数字万用表</a:t>
            </a:r>
            <a:r>
              <a:rPr lang="zh-CN" altLang="zh-CN" sz="1400" b="1" dirty="0">
                <a:latin typeface="仿宋" panose="02010609060101010101" pitchFamily="49" charset="-122"/>
                <a:ea typeface="仿宋" panose="02010609060101010101" pitchFamily="49" charset="-122"/>
              </a:rPr>
              <a:t>V</a:t>
            </a:r>
            <a:r>
              <a:rPr lang="zh-CN" altLang="en-US" sz="1400" b="1" dirty="0">
                <a:latin typeface="仿宋" panose="02010609060101010101" pitchFamily="49" charset="-122"/>
                <a:ea typeface="仿宋" panose="02010609060101010101" pitchFamily="49" charset="-122"/>
              </a:rPr>
              <a:t>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非保护侧</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的管地电位</a:t>
            </a:r>
            <a:r>
              <a:rPr lang="zh-CN" altLang="zh-CN" sz="1400" b="1" dirty="0">
                <a:latin typeface="仿宋" panose="02010609060101010101" pitchFamily="49" charset="-122"/>
                <a:ea typeface="仿宋" panose="02010609060101010101" pitchFamily="49" charset="-122"/>
              </a:rPr>
              <a:t>Va1</a:t>
            </a:r>
            <a:r>
              <a:rPr lang="zh-CN" altLang="en-US" sz="1400" b="1" dirty="0">
                <a:latin typeface="仿宋" panose="02010609060101010101" pitchFamily="49" charset="-122"/>
                <a:ea typeface="仿宋" panose="02010609060101010101" pitchFamily="49" charset="-122"/>
              </a:rPr>
              <a:t>；调节阴极保</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护电源，使保护侧</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点的管地电位</a:t>
            </a:r>
            <a:r>
              <a:rPr lang="zh-CN" altLang="zh-CN" sz="1400" b="1" dirty="0">
                <a:latin typeface="仿宋" panose="02010609060101010101" pitchFamily="49" charset="-122"/>
                <a:ea typeface="仿宋" panose="02010609060101010101" pitchFamily="49" charset="-122"/>
              </a:rPr>
              <a:t>Vb</a:t>
            </a:r>
            <a:r>
              <a:rPr lang="zh-CN" altLang="en-US" sz="1400" b="1" dirty="0">
                <a:latin typeface="仿宋" panose="02010609060101010101" pitchFamily="49" charset="-122"/>
                <a:ea typeface="仿宋" panose="02010609060101010101" pitchFamily="49" charset="-122"/>
              </a:rPr>
              <a:t>达到</a:t>
            </a:r>
            <a:r>
              <a:rPr lang="zh-CN" altLang="zh-CN" sz="1400" b="1" dirty="0">
                <a:latin typeface="仿宋" panose="02010609060101010101" pitchFamily="49" charset="-122"/>
                <a:ea typeface="仿宋" panose="02010609060101010101" pitchFamily="49" charset="-122"/>
              </a:rPr>
              <a:t>-0.85-1.50V</a:t>
            </a:r>
            <a:r>
              <a:rPr lang="zh-CN" altLang="en-US" sz="1400" b="1" dirty="0">
                <a:latin typeface="仿宋" panose="02010609060101010101" pitchFamily="49" charset="-122"/>
                <a:ea typeface="仿宋" panose="02010609060101010101" pitchFamily="49" charset="-122"/>
              </a:rPr>
              <a:t>之</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间，再测试</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点的管地电位</a:t>
            </a:r>
            <a:r>
              <a:rPr lang="zh-CN" altLang="zh-CN" sz="1400" b="1" dirty="0">
                <a:latin typeface="仿宋" panose="02010609060101010101" pitchFamily="49" charset="-122"/>
                <a:ea typeface="仿宋" panose="02010609060101010101" pitchFamily="49" charset="-122"/>
              </a:rPr>
              <a:t>Va2</a:t>
            </a:r>
            <a:r>
              <a:rPr lang="zh-CN" altLang="en-US" sz="1400" b="1" dirty="0">
                <a:latin typeface="仿宋" panose="02010609060101010101" pitchFamily="49" charset="-122"/>
                <a:ea typeface="仿宋" panose="02010609060101010101" pitchFamily="49" charset="-122"/>
              </a:rPr>
              <a:t>。若</a:t>
            </a:r>
            <a:r>
              <a:rPr lang="zh-CN" altLang="zh-CN" sz="1400" b="1" dirty="0">
                <a:latin typeface="仿宋" panose="02010609060101010101" pitchFamily="49" charset="-122"/>
                <a:ea typeface="仿宋" panose="02010609060101010101" pitchFamily="49" charset="-122"/>
              </a:rPr>
              <a:t>Va1</a:t>
            </a:r>
            <a:r>
              <a:rPr lang="zh-CN" altLang="en-US" sz="1400" b="1" dirty="0">
                <a:latin typeface="仿宋" panose="02010609060101010101" pitchFamily="49" charset="-122"/>
                <a:ea typeface="仿宋" panose="02010609060101010101" pitchFamily="49" charset="-122"/>
              </a:rPr>
              <a:t>和</a:t>
            </a:r>
            <a:r>
              <a:rPr lang="zh-CN" altLang="zh-CN" sz="1400" b="1" dirty="0">
                <a:latin typeface="仿宋" panose="02010609060101010101" pitchFamily="49" charset="-122"/>
                <a:ea typeface="仿宋" panose="02010609060101010101" pitchFamily="49" charset="-122"/>
              </a:rPr>
              <a:t>Va2</a:t>
            </a:r>
            <a:r>
              <a:rPr lang="zh-CN" altLang="en-US" sz="1400" b="1" dirty="0">
                <a:latin typeface="仿宋" panose="02010609060101010101" pitchFamily="49" charset="-122"/>
                <a:ea typeface="仿宋" panose="02010609060101010101" pitchFamily="49" charset="-122"/>
              </a:rPr>
              <a:t>基本相等，</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则认为绝缘法兰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的绝缘性能良好；若</a:t>
            </a:r>
            <a:r>
              <a:rPr lang="zh-CN" altLang="zh-CN" sz="1400" b="1" dirty="0">
                <a:latin typeface="仿宋" panose="02010609060101010101" pitchFamily="49" charset="-122"/>
                <a:ea typeface="仿宋" panose="02010609060101010101" pitchFamily="49" charset="-122"/>
              </a:rPr>
              <a:t>|Va2|&gt;|Va1|</a:t>
            </a: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且</a:t>
            </a:r>
            <a:r>
              <a:rPr lang="zh-CN" altLang="zh-CN" sz="1400" b="1" dirty="0">
                <a:latin typeface="仿宋" panose="02010609060101010101" pitchFamily="49" charset="-122"/>
                <a:ea typeface="仿宋" panose="02010609060101010101" pitchFamily="49" charset="-122"/>
              </a:rPr>
              <a:t>Va2</a:t>
            </a:r>
            <a:r>
              <a:rPr lang="zh-CN" altLang="en-US" sz="1400" b="1" dirty="0">
                <a:latin typeface="仿宋" panose="02010609060101010101" pitchFamily="49" charset="-122"/>
                <a:ea typeface="仿宋" panose="02010609060101010101" pitchFamily="49" charset="-122"/>
              </a:rPr>
              <a:t>接近</a:t>
            </a:r>
            <a:r>
              <a:rPr lang="zh-CN" altLang="zh-CN" sz="1400" b="1" dirty="0">
                <a:latin typeface="仿宋" panose="02010609060101010101" pitchFamily="49" charset="-122"/>
                <a:ea typeface="仿宋" panose="02010609060101010101" pitchFamily="49" charset="-122"/>
              </a:rPr>
              <a:t>Vb</a:t>
            </a:r>
            <a:r>
              <a:rPr lang="zh-CN" altLang="en-US" sz="1400" b="1" dirty="0">
                <a:latin typeface="仿宋" panose="02010609060101010101" pitchFamily="49" charset="-122"/>
                <a:ea typeface="仿宋" panose="02010609060101010101" pitchFamily="49" charset="-122"/>
              </a:rPr>
              <a:t>值，则认为绝缘法兰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的绝缘性能可</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疑。若辅助阳极距绝缘法兰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足够远，且判明与非</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保护侧相连的管道没同保护侧的管道接近或交叉，则可</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判定为绝缘法兰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的绝缘性能很差</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严重漏电或短</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路</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；否则应按漏电电阻测试法进一步测试</a:t>
            </a:r>
            <a:r>
              <a:rPr lang="zh-CN" altLang="en-US" sz="1400"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1400" dirty="0">
              <a:latin typeface="仿宋" panose="02010609060101010101" pitchFamily="49" charset="-122"/>
              <a:ea typeface="仿宋" panose="02010609060101010101" pitchFamily="49" charset="-122"/>
            </a:endParaRPr>
          </a:p>
        </p:txBody>
      </p:sp>
      <p:sp>
        <p:nvSpPr>
          <p:cNvPr id="65540"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5541" name="Picture 5"/>
          <p:cNvPicPr>
            <a:picLocks noChangeAspect="1"/>
          </p:cNvPicPr>
          <p:nvPr/>
        </p:nvPicPr>
        <p:blipFill>
          <a:blip r:embed="rId1"/>
          <a:stretch>
            <a:fillRect/>
          </a:stretch>
        </p:blipFill>
        <p:spPr>
          <a:xfrm>
            <a:off x="5219700" y="3213100"/>
            <a:ext cx="2981325" cy="295275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6563" name="Rectangle 3"/>
          <p:cNvSpPr>
            <a:spLocks noGrp="1"/>
          </p:cNvSpPr>
          <p:nvPr>
            <p:ph type="body" sz="half" idx="1"/>
          </p:nvPr>
        </p:nvSpPr>
        <p:spPr>
          <a:xfrm>
            <a:off x="539750" y="1484313"/>
            <a:ext cx="8137525" cy="4525962"/>
          </a:xfrm>
          <a:noFill/>
          <a:ln>
            <a:noFill/>
          </a:ln>
        </p:spPr>
        <p:txBody>
          <a:bodyPr/>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８、绝缘法兰（接头）测试：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（２）漏电电阻测试法：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已安装到管道上的绝缘法兰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，用电位法判断其绝缘性能可疑时，可按下图所示进行漏电电阻或漏电百分率测试</a:t>
            </a:r>
            <a:r>
              <a:rPr lang="zh-CN" altLang="en-US" sz="1800" dirty="0"/>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1400" dirty="0">
              <a:latin typeface="仿宋" panose="02010609060101010101" pitchFamily="49" charset="-122"/>
              <a:ea typeface="仿宋" panose="02010609060101010101" pitchFamily="49" charset="-122"/>
            </a:endParaRPr>
          </a:p>
        </p:txBody>
      </p:sp>
      <p:sp>
        <p:nvSpPr>
          <p:cNvPr id="66564"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6565" name="Picture 5"/>
          <p:cNvPicPr>
            <a:picLocks noChangeAspect="1"/>
          </p:cNvPicPr>
          <p:nvPr/>
        </p:nvPicPr>
        <p:blipFill>
          <a:blip r:embed="rId1"/>
          <a:stretch>
            <a:fillRect/>
          </a:stretch>
        </p:blipFill>
        <p:spPr>
          <a:xfrm>
            <a:off x="2124075" y="3357563"/>
            <a:ext cx="4638675" cy="2581275"/>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7587" name="Rectangle 3"/>
          <p:cNvSpPr>
            <a:spLocks noGrp="1"/>
          </p:cNvSpPr>
          <p:nvPr>
            <p:ph type="body" sz="half" idx="1"/>
          </p:nvPr>
        </p:nvSpPr>
        <p:spPr>
          <a:xfrm>
            <a:off x="539750" y="1484313"/>
            <a:ext cx="3887788" cy="5373687"/>
          </a:xfrm>
          <a:noFill/>
          <a:ln>
            <a:noFill/>
          </a:ln>
        </p:spPr>
        <p:txBody>
          <a:bodyPr/>
          <a:p>
            <a:pPr marL="0" indent="0" eaLnBrk="1" hangingPunct="1">
              <a:lnSpc>
                <a:spcPct val="80000"/>
              </a:lnSpc>
              <a:buClrTx/>
              <a:buSzTx/>
              <a:buFontTx/>
              <a:buNone/>
            </a:pPr>
            <a:endParaRPr lang="zh-CN" altLang="zh-CN" sz="9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８、绝缘法兰（接头）测试：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（２）漏电电阻测试法：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漏电电阻测试的步骤如下：</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br>
              <a:rPr lang="zh-CN" altLang="zh-CN"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1</a:t>
            </a:r>
            <a:r>
              <a:rPr lang="zh-CN" altLang="en-US" sz="1400" b="1" dirty="0">
                <a:latin typeface="仿宋" panose="02010609060101010101" pitchFamily="49" charset="-122"/>
                <a:ea typeface="仿宋" panose="02010609060101010101" pitchFamily="49" charset="-122"/>
              </a:rPr>
              <a:t>　按图接好测试线路，其中</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之间的水</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平距离不得小于</a:t>
            </a:r>
            <a:r>
              <a:rPr lang="zh-CN" altLang="zh-CN" sz="1400" b="1" dirty="0">
                <a:latin typeface="仿宋" panose="02010609060101010101" pitchFamily="49" charset="-122"/>
                <a:ea typeface="仿宋" panose="02010609060101010101" pitchFamily="49" charset="-122"/>
              </a:rPr>
              <a:t>πD</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bc</a:t>
            </a:r>
            <a:r>
              <a:rPr lang="zh-CN" altLang="en-US" sz="1400" b="1" dirty="0">
                <a:latin typeface="仿宋" panose="02010609060101010101" pitchFamily="49" charset="-122"/>
                <a:ea typeface="仿宋" panose="02010609060101010101" pitchFamily="49" charset="-122"/>
              </a:rPr>
              <a:t>段的长度宜为</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30m</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　调节强制电源</a:t>
            </a:r>
            <a:r>
              <a:rPr lang="zh-CN" altLang="zh-CN" sz="1400" b="1" dirty="0">
                <a:latin typeface="仿宋" panose="02010609060101010101" pitchFamily="49" charset="-122"/>
                <a:ea typeface="仿宋" panose="02010609060101010101" pitchFamily="49" charset="-122"/>
              </a:rPr>
              <a:t>E</a:t>
            </a:r>
            <a:r>
              <a:rPr lang="zh-CN" altLang="en-US" sz="1400" b="1" dirty="0">
                <a:latin typeface="仿宋" panose="02010609060101010101" pitchFamily="49" charset="-122"/>
                <a:ea typeface="仿宋" panose="02010609060101010101" pitchFamily="49" charset="-122"/>
              </a:rPr>
              <a:t>的输出电流</a:t>
            </a:r>
            <a:r>
              <a:rPr lang="zh-CN" altLang="zh-CN" sz="1400" b="1" dirty="0">
                <a:latin typeface="仿宋" panose="02010609060101010101" pitchFamily="49" charset="-122"/>
                <a:ea typeface="仿宋" panose="02010609060101010101" pitchFamily="49" charset="-122"/>
              </a:rPr>
              <a:t>I1</a:t>
            </a:r>
            <a:r>
              <a:rPr lang="zh-CN" altLang="en-US" sz="1400" b="1" dirty="0">
                <a:latin typeface="仿宋" panose="02010609060101010101" pitchFamily="49" charset="-122"/>
                <a:ea typeface="仿宋" panose="02010609060101010101" pitchFamily="49" charset="-122"/>
              </a:rPr>
              <a:t>，使保护</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侧的管道达到阴极保护电位值。</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3</a:t>
            </a:r>
            <a:r>
              <a:rPr lang="zh-CN" altLang="en-US" sz="1400" b="1" dirty="0">
                <a:latin typeface="仿宋" panose="02010609060101010101" pitchFamily="49" charset="-122"/>
                <a:ea typeface="仿宋" panose="02010609060101010101" pitchFamily="49" charset="-122"/>
              </a:rPr>
              <a:t>　用数字万用表测定绝缘法兰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两侧</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d</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e</a:t>
            </a:r>
            <a:r>
              <a:rPr lang="zh-CN" altLang="en-US" sz="1400" b="1" dirty="0">
                <a:latin typeface="仿宋" panose="02010609060101010101" pitchFamily="49" charset="-122"/>
                <a:ea typeface="仿宋" panose="02010609060101010101" pitchFamily="49" charset="-122"/>
              </a:rPr>
              <a:t>间的电位差</a:t>
            </a:r>
            <a:r>
              <a:rPr lang="zh-CN" altLang="zh-CN" sz="1400" b="1" dirty="0">
                <a:latin typeface="仿宋" panose="02010609060101010101" pitchFamily="49" charset="-122"/>
                <a:ea typeface="仿宋" panose="02010609060101010101" pitchFamily="49" charset="-122"/>
              </a:rPr>
              <a:t>ΔV</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4</a:t>
            </a:r>
            <a:r>
              <a:rPr lang="zh-CN" altLang="en-US" sz="1400" b="1" dirty="0">
                <a:latin typeface="仿宋" panose="02010609060101010101" pitchFamily="49" charset="-122"/>
                <a:ea typeface="仿宋" panose="02010609060101010101" pitchFamily="49" charset="-122"/>
              </a:rPr>
              <a:t>　按电压降法所示的方法测试</a:t>
            </a:r>
            <a:r>
              <a:rPr lang="zh-CN" altLang="zh-CN" sz="1400" b="1" dirty="0">
                <a:latin typeface="仿宋" panose="02010609060101010101" pitchFamily="49" charset="-122"/>
                <a:ea typeface="仿宋" panose="02010609060101010101" pitchFamily="49" charset="-122"/>
              </a:rPr>
              <a:t>bc</a:t>
            </a:r>
            <a:r>
              <a:rPr lang="zh-CN" altLang="en-US" sz="1400" b="1" dirty="0">
                <a:latin typeface="仿宋" panose="02010609060101010101" pitchFamily="49" charset="-122"/>
                <a:ea typeface="仿宋" panose="02010609060101010101" pitchFamily="49" charset="-122"/>
              </a:rPr>
              <a:t>段的电流</a:t>
            </a:r>
            <a:r>
              <a:rPr lang="zh-CN" altLang="zh-CN" sz="1400" b="1" dirty="0">
                <a:latin typeface="仿宋" panose="02010609060101010101" pitchFamily="49" charset="-122"/>
                <a:ea typeface="仿宋" panose="02010609060101010101" pitchFamily="49" charset="-122"/>
              </a:rPr>
              <a:t>I</a:t>
            </a:r>
            <a:r>
              <a:rPr lang="zh-CN" altLang="zh-CN" sz="1400" b="1" baseline="-25000"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5</a:t>
            </a:r>
            <a:r>
              <a:rPr lang="zh-CN" altLang="en-US" sz="1400" b="1" dirty="0">
                <a:latin typeface="仿宋" panose="02010609060101010101" pitchFamily="49" charset="-122"/>
                <a:ea typeface="仿宋" panose="02010609060101010101" pitchFamily="49" charset="-122"/>
              </a:rPr>
              <a:t>　读取强制电源向管道提供的阴极保护电</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流</a:t>
            </a:r>
            <a:r>
              <a:rPr lang="zh-CN" altLang="zh-CN" sz="1400" b="1" dirty="0">
                <a:latin typeface="仿宋" panose="02010609060101010101" pitchFamily="49" charset="-122"/>
                <a:ea typeface="仿宋" panose="02010609060101010101" pitchFamily="49" charset="-122"/>
              </a:rPr>
              <a:t>I</a:t>
            </a:r>
            <a:r>
              <a:rPr lang="zh-CN" altLang="zh-CN" sz="1400" b="1" baseline="-25000" dirty="0">
                <a:latin typeface="仿宋" panose="02010609060101010101" pitchFamily="49" charset="-122"/>
                <a:ea typeface="仿宋" panose="02010609060101010101" pitchFamily="49" charset="-122"/>
              </a:rPr>
              <a:t>1</a:t>
            </a:r>
            <a:r>
              <a:rPr lang="zh-CN" altLang="zh-CN" sz="1400" dirty="0">
                <a:latin typeface="仿宋" panose="02010609060101010101" pitchFamily="49" charset="-122"/>
                <a:ea typeface="仿宋" panose="02010609060101010101" pitchFamily="49" charset="-122"/>
              </a:rPr>
              <a:t> </a:t>
            </a: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1400" dirty="0">
              <a:latin typeface="仿宋" panose="02010609060101010101" pitchFamily="49" charset="-122"/>
              <a:ea typeface="仿宋" panose="02010609060101010101" pitchFamily="49" charset="-122"/>
            </a:endParaRPr>
          </a:p>
        </p:txBody>
      </p:sp>
      <p:sp>
        <p:nvSpPr>
          <p:cNvPr id="67588"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7589" name="Picture 5"/>
          <p:cNvPicPr>
            <a:picLocks noChangeAspect="1"/>
          </p:cNvPicPr>
          <p:nvPr/>
        </p:nvPicPr>
        <p:blipFill>
          <a:blip r:embed="rId1"/>
          <a:stretch>
            <a:fillRect/>
          </a:stretch>
        </p:blipFill>
        <p:spPr>
          <a:xfrm>
            <a:off x="4716463" y="3357563"/>
            <a:ext cx="4135437" cy="258127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8611" name="Rectangle 3"/>
          <p:cNvSpPr>
            <a:spLocks noGrp="1"/>
          </p:cNvSpPr>
          <p:nvPr>
            <p:ph type="body" sz="half" idx="1"/>
          </p:nvPr>
        </p:nvSpPr>
        <p:spPr>
          <a:xfrm>
            <a:off x="539750" y="1484313"/>
            <a:ext cx="3887788" cy="5373687"/>
          </a:xfrm>
          <a:noFill/>
          <a:ln>
            <a:noFill/>
          </a:ln>
        </p:spPr>
        <p:txBody>
          <a:bodyPr/>
          <a:p>
            <a:pPr marL="0" indent="0" eaLnBrk="1" hangingPunct="1">
              <a:lnSpc>
                <a:spcPct val="80000"/>
              </a:lnSpc>
              <a:buClrTx/>
              <a:buSzTx/>
              <a:buFontTx/>
              <a:buNone/>
            </a:pPr>
            <a:endParaRPr lang="zh-CN" altLang="zh-CN" sz="9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８、绝缘法兰（接头）测试：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（２）漏电电阻测试法：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漏电电阻测试的步骤如下：</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br>
              <a:rPr lang="zh-CN" altLang="zh-CN"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1</a:t>
            </a:r>
            <a:r>
              <a:rPr lang="zh-CN" altLang="en-US" sz="1400" b="1" dirty="0">
                <a:latin typeface="仿宋" panose="02010609060101010101" pitchFamily="49" charset="-122"/>
                <a:ea typeface="仿宋" panose="02010609060101010101" pitchFamily="49" charset="-122"/>
              </a:rPr>
              <a:t>　按图接好测试线路，其中</a:t>
            </a:r>
            <a:r>
              <a:rPr lang="zh-CN" altLang="zh-CN" sz="1400" b="1" dirty="0">
                <a:latin typeface="仿宋" panose="02010609060101010101" pitchFamily="49" charset="-122"/>
                <a:ea typeface="仿宋" panose="02010609060101010101" pitchFamily="49" charset="-122"/>
              </a:rPr>
              <a:t>a</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a:t>
            </a:r>
            <a:r>
              <a:rPr lang="zh-CN" altLang="en-US" sz="1400" b="1" dirty="0">
                <a:latin typeface="仿宋" panose="02010609060101010101" pitchFamily="49" charset="-122"/>
                <a:ea typeface="仿宋" panose="02010609060101010101" pitchFamily="49" charset="-122"/>
              </a:rPr>
              <a:t>之间的水</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平距离不得小于</a:t>
            </a:r>
            <a:r>
              <a:rPr lang="zh-CN" altLang="zh-CN" sz="1400" b="1" dirty="0">
                <a:latin typeface="仿宋" panose="02010609060101010101" pitchFamily="49" charset="-122"/>
                <a:ea typeface="仿宋" panose="02010609060101010101" pitchFamily="49" charset="-122"/>
              </a:rPr>
              <a:t>πD</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bc</a:t>
            </a:r>
            <a:r>
              <a:rPr lang="zh-CN" altLang="en-US" sz="1400" b="1" dirty="0">
                <a:latin typeface="仿宋" panose="02010609060101010101" pitchFamily="49" charset="-122"/>
                <a:ea typeface="仿宋" panose="02010609060101010101" pitchFamily="49" charset="-122"/>
              </a:rPr>
              <a:t>段的长度宜为</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30m</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　调节强制电源</a:t>
            </a:r>
            <a:r>
              <a:rPr lang="zh-CN" altLang="zh-CN" sz="1400" b="1" dirty="0">
                <a:latin typeface="仿宋" panose="02010609060101010101" pitchFamily="49" charset="-122"/>
                <a:ea typeface="仿宋" panose="02010609060101010101" pitchFamily="49" charset="-122"/>
              </a:rPr>
              <a:t>E</a:t>
            </a:r>
            <a:r>
              <a:rPr lang="zh-CN" altLang="en-US" sz="1400" b="1" dirty="0">
                <a:latin typeface="仿宋" panose="02010609060101010101" pitchFamily="49" charset="-122"/>
                <a:ea typeface="仿宋" panose="02010609060101010101" pitchFamily="49" charset="-122"/>
              </a:rPr>
              <a:t>的输出电流</a:t>
            </a:r>
            <a:r>
              <a:rPr lang="zh-CN" altLang="zh-CN" sz="1400" b="1" dirty="0">
                <a:latin typeface="仿宋" panose="02010609060101010101" pitchFamily="49" charset="-122"/>
                <a:ea typeface="仿宋" panose="02010609060101010101" pitchFamily="49" charset="-122"/>
              </a:rPr>
              <a:t>I1</a:t>
            </a:r>
            <a:r>
              <a:rPr lang="zh-CN" altLang="en-US" sz="1400" b="1" dirty="0">
                <a:latin typeface="仿宋" panose="02010609060101010101" pitchFamily="49" charset="-122"/>
                <a:ea typeface="仿宋" panose="02010609060101010101" pitchFamily="49" charset="-122"/>
              </a:rPr>
              <a:t>，使保护</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侧的管道达到阴极保护电位值。</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3</a:t>
            </a:r>
            <a:r>
              <a:rPr lang="zh-CN" altLang="en-US" sz="1400" b="1" dirty="0">
                <a:latin typeface="仿宋" panose="02010609060101010101" pitchFamily="49" charset="-122"/>
                <a:ea typeface="仿宋" panose="02010609060101010101" pitchFamily="49" charset="-122"/>
              </a:rPr>
              <a:t>　用数字万用表测定绝缘法兰</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接头</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两侧</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d</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e</a:t>
            </a:r>
            <a:r>
              <a:rPr lang="zh-CN" altLang="en-US" sz="1400" b="1" dirty="0">
                <a:latin typeface="仿宋" panose="02010609060101010101" pitchFamily="49" charset="-122"/>
                <a:ea typeface="仿宋" panose="02010609060101010101" pitchFamily="49" charset="-122"/>
              </a:rPr>
              <a:t>间的电位差</a:t>
            </a:r>
            <a:r>
              <a:rPr lang="zh-CN" altLang="zh-CN" sz="1400" b="1" dirty="0">
                <a:latin typeface="仿宋" panose="02010609060101010101" pitchFamily="49" charset="-122"/>
                <a:ea typeface="仿宋" panose="02010609060101010101" pitchFamily="49" charset="-122"/>
              </a:rPr>
              <a:t>ΔV</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4</a:t>
            </a:r>
            <a:r>
              <a:rPr lang="zh-CN" altLang="en-US" sz="1400" b="1" dirty="0">
                <a:latin typeface="仿宋" panose="02010609060101010101" pitchFamily="49" charset="-122"/>
                <a:ea typeface="仿宋" panose="02010609060101010101" pitchFamily="49" charset="-122"/>
              </a:rPr>
              <a:t>　按电压降法所示的方法测试</a:t>
            </a:r>
            <a:r>
              <a:rPr lang="zh-CN" altLang="zh-CN" sz="1400" b="1" dirty="0">
                <a:latin typeface="仿宋" panose="02010609060101010101" pitchFamily="49" charset="-122"/>
                <a:ea typeface="仿宋" panose="02010609060101010101" pitchFamily="49" charset="-122"/>
              </a:rPr>
              <a:t>bc</a:t>
            </a:r>
            <a:r>
              <a:rPr lang="zh-CN" altLang="en-US" sz="1400" b="1" dirty="0">
                <a:latin typeface="仿宋" panose="02010609060101010101" pitchFamily="49" charset="-122"/>
                <a:ea typeface="仿宋" panose="02010609060101010101" pitchFamily="49" charset="-122"/>
              </a:rPr>
              <a:t>段的电流</a:t>
            </a:r>
            <a:r>
              <a:rPr lang="zh-CN" altLang="zh-CN" sz="1400" b="1" dirty="0">
                <a:latin typeface="仿宋" panose="02010609060101010101" pitchFamily="49" charset="-122"/>
                <a:ea typeface="仿宋" panose="02010609060101010101" pitchFamily="49" charset="-122"/>
              </a:rPr>
              <a:t>I</a:t>
            </a:r>
            <a:r>
              <a:rPr lang="zh-CN" altLang="zh-CN" sz="1400" b="1" baseline="-25000"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a:t>
            </a:r>
            <a:br>
              <a:rPr lang="zh-CN" altLang="en-US" sz="14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5</a:t>
            </a:r>
            <a:r>
              <a:rPr lang="zh-CN" altLang="en-US" sz="1400" b="1" dirty="0">
                <a:latin typeface="仿宋" panose="02010609060101010101" pitchFamily="49" charset="-122"/>
                <a:ea typeface="仿宋" panose="02010609060101010101" pitchFamily="49" charset="-122"/>
              </a:rPr>
              <a:t>　读取强制电源向管道提供的阴极保护电</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流</a:t>
            </a:r>
            <a:r>
              <a:rPr lang="zh-CN" altLang="zh-CN" sz="1400" b="1" dirty="0">
                <a:latin typeface="仿宋" panose="02010609060101010101" pitchFamily="49" charset="-122"/>
                <a:ea typeface="仿宋" panose="02010609060101010101" pitchFamily="49" charset="-122"/>
              </a:rPr>
              <a:t>I</a:t>
            </a:r>
            <a:r>
              <a:rPr lang="zh-CN" altLang="zh-CN" sz="1400" b="1" baseline="-25000" dirty="0">
                <a:latin typeface="仿宋" panose="02010609060101010101" pitchFamily="49" charset="-122"/>
                <a:ea typeface="仿宋" panose="02010609060101010101" pitchFamily="49" charset="-122"/>
              </a:rPr>
              <a:t>1</a:t>
            </a:r>
            <a:r>
              <a:rPr lang="zh-CN" altLang="zh-CN" sz="1400" dirty="0">
                <a:latin typeface="仿宋" panose="02010609060101010101" pitchFamily="49" charset="-122"/>
                <a:ea typeface="仿宋" panose="02010609060101010101" pitchFamily="49" charset="-122"/>
              </a:rPr>
              <a:t> </a:t>
            </a: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1400" dirty="0">
              <a:latin typeface="仿宋" panose="02010609060101010101" pitchFamily="49" charset="-122"/>
              <a:ea typeface="仿宋" panose="02010609060101010101" pitchFamily="49" charset="-122"/>
            </a:endParaRPr>
          </a:p>
        </p:txBody>
      </p:sp>
      <p:sp>
        <p:nvSpPr>
          <p:cNvPr id="68612"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8613" name="Picture 5"/>
          <p:cNvPicPr>
            <a:picLocks noChangeAspect="1"/>
          </p:cNvPicPr>
          <p:nvPr/>
        </p:nvPicPr>
        <p:blipFill>
          <a:blip r:embed="rId1"/>
          <a:stretch>
            <a:fillRect/>
          </a:stretch>
        </p:blipFill>
        <p:spPr>
          <a:xfrm>
            <a:off x="4716463" y="3357563"/>
            <a:ext cx="4135437" cy="258127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69635" name="Rectangle 3"/>
          <p:cNvSpPr>
            <a:spLocks noGrp="1"/>
          </p:cNvSpPr>
          <p:nvPr>
            <p:ph type="body" sz="half" idx="1"/>
          </p:nvPr>
        </p:nvSpPr>
        <p:spPr>
          <a:xfrm>
            <a:off x="323850" y="1484313"/>
            <a:ext cx="4103688" cy="5373687"/>
          </a:xfrm>
          <a:noFill/>
          <a:ln>
            <a:noFill/>
          </a:ln>
        </p:spPr>
        <p:txBody>
          <a:bodyPr/>
          <a:p>
            <a:pPr marL="0" indent="0" eaLnBrk="1" hangingPunct="1">
              <a:buClrTx/>
              <a:buSzTx/>
              <a:buFontTx/>
              <a:buNone/>
            </a:pPr>
            <a:endParaRPr lang="zh-CN" altLang="en-US" sz="2800" b="1" dirty="0">
              <a:latin typeface="仿宋" panose="02010609060101010101" pitchFamily="49" charset="-122"/>
              <a:ea typeface="仿宋" panose="02010609060101010101" pitchFamily="49" charset="-122"/>
            </a:endParaRPr>
          </a:p>
          <a:p>
            <a:pPr marL="0" indent="0" eaLnBrk="1" hangingPunct="1">
              <a:buClrTx/>
              <a:buSzTx/>
              <a:buFontTx/>
              <a:buNone/>
            </a:pPr>
            <a:r>
              <a:rPr lang="zh-CN" altLang="en-US" sz="1600" b="1" dirty="0">
                <a:latin typeface="仿宋" panose="02010609060101010101" pitchFamily="49" charset="-122"/>
                <a:ea typeface="仿宋" panose="02010609060101010101" pitchFamily="49" charset="-122"/>
              </a:rPr>
              <a:t>８、绝缘法兰（接头）测试：</a:t>
            </a:r>
            <a:endParaRPr lang="zh-CN" altLang="en-US" sz="16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600" b="1" dirty="0">
                <a:latin typeface="仿宋" panose="02010609060101010101" pitchFamily="49" charset="-122"/>
                <a:ea typeface="仿宋" panose="02010609060101010101" pitchFamily="49" charset="-122"/>
              </a:rPr>
              <a:t>（２）漏电电阻测试法：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绝缘法兰(接头)漏电电阻的计算</a:t>
            </a:r>
            <a:r>
              <a:rPr lang="zh-CN" altLang="en-US" sz="1600"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式中：</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R</a:t>
            </a:r>
            <a:r>
              <a:rPr lang="zh-CN" altLang="en-US" sz="1600" b="1" baseline="-25000" dirty="0">
                <a:latin typeface="仿宋" panose="02010609060101010101" pitchFamily="49" charset="-122"/>
                <a:ea typeface="仿宋" panose="02010609060101010101" pitchFamily="49" charset="-122"/>
              </a:rPr>
              <a:t>H</a:t>
            </a:r>
            <a:r>
              <a:rPr lang="zh-CN" altLang="en-US" sz="1600" b="1" dirty="0">
                <a:latin typeface="仿宋" panose="02010609060101010101" pitchFamily="49" charset="-122"/>
                <a:ea typeface="仿宋" panose="02010609060101010101" pitchFamily="49" charset="-122"/>
              </a:rPr>
              <a:t>——绝缘法兰（接头）漏电电阻（</a:t>
            </a:r>
            <a:r>
              <a:rPr lang="el-GR" altLang="en-US"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el-GR" altLang="en-US" sz="1600" b="1" dirty="0">
                <a:latin typeface="仿宋" panose="02010609060101010101" pitchFamily="49" charset="-122"/>
                <a:ea typeface="仿宋" panose="02010609060101010101" pitchFamily="49" charset="-122"/>
              </a:rPr>
              <a:t>Δ</a:t>
            </a:r>
            <a:r>
              <a:rPr lang="zh-CN" altLang="en-US" sz="1600" b="1" dirty="0">
                <a:latin typeface="仿宋" panose="02010609060101010101" pitchFamily="49" charset="-122"/>
                <a:ea typeface="仿宋" panose="02010609060101010101" pitchFamily="49" charset="-122"/>
              </a:rPr>
              <a:t>V——绝缘法兰两侧的电位差（V）</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I</a:t>
            </a:r>
            <a:r>
              <a:rPr lang="zh-CN" altLang="en-US" sz="1600" b="1" baseline="-25000" dirty="0">
                <a:latin typeface="仿宋" panose="02010609060101010101" pitchFamily="49" charset="-122"/>
                <a:ea typeface="仿宋" panose="02010609060101010101" pitchFamily="49" charset="-122"/>
              </a:rPr>
              <a:t>1</a:t>
            </a:r>
            <a:r>
              <a:rPr lang="zh-CN" altLang="en-US" sz="1600" b="1" dirty="0">
                <a:latin typeface="仿宋" panose="02010609060101010101" pitchFamily="49" charset="-122"/>
                <a:ea typeface="仿宋" panose="02010609060101010101" pitchFamily="49" charset="-122"/>
              </a:rPr>
              <a:t>——强制电源E的输出电流（A）</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I</a:t>
            </a:r>
            <a:r>
              <a:rPr lang="zh-CN" altLang="en-US" sz="1600" b="1" baseline="-25000" dirty="0">
                <a:latin typeface="仿宋" panose="02010609060101010101" pitchFamily="49" charset="-122"/>
                <a:ea typeface="仿宋" panose="02010609060101010101" pitchFamily="49" charset="-122"/>
              </a:rPr>
              <a:t>2</a:t>
            </a:r>
            <a:r>
              <a:rPr lang="zh-CN" altLang="en-US" sz="1600" b="1" dirty="0">
                <a:latin typeface="仿宋" panose="02010609060101010101" pitchFamily="49" charset="-122"/>
                <a:ea typeface="仿宋" panose="02010609060101010101" pitchFamily="49" charset="-122"/>
              </a:rPr>
              <a:t>——bc段的管内电流（A）</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en-US" sz="4000" dirty="0">
              <a:latin typeface="仿宋" panose="02010609060101010101" pitchFamily="49" charset="-122"/>
              <a:ea typeface="仿宋" panose="02010609060101010101" pitchFamily="49" charset="-122"/>
            </a:endParaRPr>
          </a:p>
        </p:txBody>
      </p:sp>
      <p:sp>
        <p:nvSpPr>
          <p:cNvPr id="69636"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69637" name="Picture 5"/>
          <p:cNvPicPr>
            <a:picLocks noChangeAspect="1"/>
          </p:cNvPicPr>
          <p:nvPr/>
        </p:nvPicPr>
        <p:blipFill>
          <a:blip r:embed="rId1"/>
          <a:stretch>
            <a:fillRect/>
          </a:stretch>
        </p:blipFill>
        <p:spPr>
          <a:xfrm>
            <a:off x="4716463" y="3357563"/>
            <a:ext cx="4135437" cy="2581275"/>
          </a:xfrm>
          <a:prstGeom prst="rect">
            <a:avLst/>
          </a:prstGeom>
          <a:noFill/>
          <a:ln w="9525">
            <a:noFill/>
          </a:ln>
        </p:spPr>
      </p:pic>
      <p:pic>
        <p:nvPicPr>
          <p:cNvPr id="69638" name="Picture 6"/>
          <p:cNvPicPr>
            <a:picLocks noChangeAspect="1"/>
          </p:cNvPicPr>
          <p:nvPr/>
        </p:nvPicPr>
        <p:blipFill>
          <a:blip r:embed="rId2"/>
          <a:stretch>
            <a:fillRect/>
          </a:stretch>
        </p:blipFill>
        <p:spPr>
          <a:xfrm>
            <a:off x="5867400" y="2205038"/>
            <a:ext cx="1800225" cy="931862"/>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p:cNvPicPr>
            <a:picLocks noChangeAspect="1"/>
          </p:cNvPicPr>
          <p:nvPr/>
        </p:nvPicPr>
        <p:blipFill>
          <a:blip r:embed="rId1"/>
          <a:stretch>
            <a:fillRect/>
          </a:stretch>
        </p:blipFill>
        <p:spPr>
          <a:xfrm>
            <a:off x="4572000" y="1341438"/>
            <a:ext cx="4254500" cy="5097462"/>
          </a:xfrm>
          <a:prstGeom prst="rect">
            <a:avLst/>
          </a:prstGeom>
          <a:noFill/>
          <a:ln w="9525">
            <a:noFill/>
          </a:ln>
        </p:spPr>
      </p:pic>
      <p:sp>
        <p:nvSpPr>
          <p:cNvPr id="70659"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0660" name="Rectangle 4"/>
          <p:cNvSpPr>
            <a:spLocks noGrp="1"/>
          </p:cNvSpPr>
          <p:nvPr>
            <p:ph type="body" sz="half" idx="1"/>
          </p:nvPr>
        </p:nvSpPr>
        <p:spPr>
          <a:xfrm>
            <a:off x="323850" y="1484313"/>
            <a:ext cx="4535488" cy="5373687"/>
          </a:xfrm>
          <a:noFill/>
          <a:ln>
            <a:noFill/>
          </a:ln>
        </p:spPr>
        <p:txBody>
          <a:bodyPr/>
          <a:p>
            <a:pPr marL="0" indent="0" eaLnBrk="1" hangingPunct="1">
              <a:lnSpc>
                <a:spcPct val="80000"/>
              </a:lnSpc>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800" b="1" dirty="0">
                <a:latin typeface="仿宋" panose="02010609060101010101" pitchFamily="49" charset="-122"/>
                <a:ea typeface="仿宋" panose="02010609060101010101" pitchFamily="49" charset="-122"/>
              </a:rPr>
              <a:t>８、接地电阻测试：</a:t>
            </a:r>
            <a:endParaRPr lang="zh-CN" altLang="en-US" sz="18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1</a:t>
            </a:r>
            <a:r>
              <a:rPr lang="zh-CN" altLang="en-US" sz="1800" b="1" dirty="0">
                <a:latin typeface="仿宋" panose="02010609060101010101" pitchFamily="49" charset="-122"/>
                <a:ea typeface="仿宋" panose="02010609060101010101" pitchFamily="49" charset="-122"/>
              </a:rPr>
              <a:t>）辅助阳级接地电阻测试：</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当采用右图测试时，在土壤电阻率较均匀的</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地区，</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13</a:t>
            </a:r>
            <a:r>
              <a:rPr lang="zh-CN" altLang="en-US" sz="1600" b="1" dirty="0">
                <a:latin typeface="仿宋" panose="02010609060101010101" pitchFamily="49" charset="-122"/>
                <a:ea typeface="仿宋" panose="02010609060101010101" pitchFamily="49" charset="-122"/>
              </a:rPr>
              <a:t>取</a:t>
            </a:r>
            <a:r>
              <a:rPr lang="zh-CN" altLang="zh-CN" sz="1600" b="1" dirty="0">
                <a:latin typeface="仿宋" panose="02010609060101010101" pitchFamily="49" charset="-122"/>
                <a:ea typeface="仿宋" panose="02010609060101010101" pitchFamily="49" charset="-122"/>
              </a:rPr>
              <a:t>2L</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12</a:t>
            </a:r>
            <a:r>
              <a:rPr lang="zh-CN" altLang="en-US" sz="1600" b="1" dirty="0">
                <a:latin typeface="仿宋" panose="02010609060101010101" pitchFamily="49" charset="-122"/>
                <a:ea typeface="仿宋" panose="02010609060101010101" pitchFamily="49" charset="-122"/>
              </a:rPr>
              <a:t>取</a:t>
            </a:r>
            <a:r>
              <a:rPr lang="zh-CN" altLang="zh-CN" sz="1600" b="1" dirty="0">
                <a:latin typeface="仿宋" panose="02010609060101010101" pitchFamily="49" charset="-122"/>
                <a:ea typeface="仿宋" panose="02010609060101010101" pitchFamily="49" charset="-122"/>
              </a:rPr>
              <a:t>L</a:t>
            </a:r>
            <a:r>
              <a:rPr lang="zh-CN" altLang="en-US" sz="1600" b="1" dirty="0">
                <a:latin typeface="仿宋" panose="02010609060101010101" pitchFamily="49" charset="-122"/>
                <a:ea typeface="仿宋" panose="02010609060101010101" pitchFamily="49" charset="-122"/>
              </a:rPr>
              <a:t>；在土壤电阻率不</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均匀的地区，</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13</a:t>
            </a:r>
            <a:r>
              <a:rPr lang="zh-CN" altLang="en-US" sz="1600" b="1" dirty="0">
                <a:latin typeface="仿宋" panose="02010609060101010101" pitchFamily="49" charset="-122"/>
                <a:ea typeface="仿宋" panose="02010609060101010101" pitchFamily="49" charset="-122"/>
              </a:rPr>
              <a:t>取</a:t>
            </a:r>
            <a:r>
              <a:rPr lang="zh-CN" altLang="zh-CN" sz="1600" b="1" dirty="0">
                <a:latin typeface="仿宋" panose="02010609060101010101" pitchFamily="49" charset="-122"/>
                <a:ea typeface="仿宋" panose="02010609060101010101" pitchFamily="49" charset="-122"/>
              </a:rPr>
              <a:t>3L</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12</a:t>
            </a:r>
            <a:r>
              <a:rPr lang="zh-CN" altLang="en-US" sz="1600" b="1" dirty="0">
                <a:latin typeface="仿宋" panose="02010609060101010101" pitchFamily="49" charset="-122"/>
                <a:ea typeface="仿宋" panose="02010609060101010101" pitchFamily="49" charset="-122"/>
              </a:rPr>
              <a:t>取</a:t>
            </a:r>
            <a:r>
              <a:rPr lang="zh-CN" altLang="zh-CN" sz="1600" b="1" dirty="0">
                <a:latin typeface="仿宋" panose="02010609060101010101" pitchFamily="49" charset="-122"/>
                <a:ea typeface="仿宋" panose="02010609060101010101" pitchFamily="49" charset="-122"/>
              </a:rPr>
              <a:t>1.7L</a:t>
            </a:r>
            <a:r>
              <a:rPr lang="zh-CN" altLang="en-US" sz="1600" b="1" dirty="0">
                <a:latin typeface="仿宋" panose="02010609060101010101" pitchFamily="49" charset="-122"/>
                <a:ea typeface="仿宋" panose="02010609060101010101" pitchFamily="49" charset="-122"/>
              </a:rPr>
              <a:t>。在测试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过程中，电位极沿辅助阳极与电流极的连线</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移动三次，每次移动的距离为</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13</a:t>
            </a:r>
            <a:r>
              <a:rPr lang="zh-CN" altLang="en-US" sz="1600" b="1" dirty="0">
                <a:latin typeface="仿宋" panose="02010609060101010101" pitchFamily="49" charset="-122"/>
                <a:ea typeface="仿宋" panose="02010609060101010101" pitchFamily="49" charset="-122"/>
              </a:rPr>
              <a:t>的</a:t>
            </a:r>
            <a:r>
              <a:rPr lang="zh-CN" altLang="zh-CN" sz="1600" b="1" dirty="0">
                <a:latin typeface="仿宋" panose="02010609060101010101" pitchFamily="49" charset="-122"/>
                <a:ea typeface="仿宋" panose="02010609060101010101" pitchFamily="49" charset="-122"/>
              </a:rPr>
              <a:t>5%</a:t>
            </a:r>
            <a:r>
              <a:rPr lang="zh-CN" altLang="en-US" sz="1600" b="1" dirty="0">
                <a:latin typeface="仿宋" panose="02010609060101010101" pitchFamily="49" charset="-122"/>
                <a:ea typeface="仿宋" panose="02010609060101010101" pitchFamily="49" charset="-122"/>
              </a:rPr>
              <a:t>左右，</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若三次测试值接近，取其平均值作为辅助阳</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极接地电阻值；若测试值不接近，将电位极</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往电流极方向移动，直至测试值接近为止。</a:t>
            </a:r>
            <a:br>
              <a:rPr lang="zh-CN" altLang="en-US" sz="2400" b="1" dirty="0">
                <a:latin typeface="仿宋" panose="02010609060101010101" pitchFamily="49" charset="-122"/>
                <a:ea typeface="仿宋" panose="02010609060101010101" pitchFamily="49" charset="-122"/>
              </a:rPr>
            </a:br>
            <a:r>
              <a:rPr lang="zh-CN" altLang="en-US" sz="2400" b="1"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4000" dirty="0">
              <a:latin typeface="仿宋" panose="02010609060101010101" pitchFamily="49" charset="-122"/>
              <a:ea typeface="仿宋" panose="02010609060101010101" pitchFamily="49" charset="-122"/>
            </a:endParaRPr>
          </a:p>
        </p:txBody>
      </p:sp>
      <p:sp>
        <p:nvSpPr>
          <p:cNvPr id="70661"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p:cNvPicPr>
            <a:picLocks noChangeAspect="1"/>
          </p:cNvPicPr>
          <p:nvPr/>
        </p:nvPicPr>
        <p:blipFill>
          <a:blip r:embed="rId1"/>
          <a:stretch>
            <a:fillRect/>
          </a:stretch>
        </p:blipFill>
        <p:spPr>
          <a:xfrm>
            <a:off x="4500563" y="1341438"/>
            <a:ext cx="4397375" cy="5097462"/>
          </a:xfrm>
          <a:prstGeom prst="rect">
            <a:avLst/>
          </a:prstGeom>
          <a:noFill/>
          <a:ln w="9525">
            <a:noFill/>
          </a:ln>
        </p:spPr>
      </p:pic>
      <p:sp>
        <p:nvSpPr>
          <p:cNvPr id="71683"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1684" name="Rectangle 4"/>
          <p:cNvSpPr>
            <a:spLocks noGrp="1"/>
          </p:cNvSpPr>
          <p:nvPr>
            <p:ph type="body" sz="half" idx="1"/>
          </p:nvPr>
        </p:nvSpPr>
        <p:spPr>
          <a:xfrm>
            <a:off x="323850" y="1484313"/>
            <a:ext cx="4824413" cy="5373687"/>
          </a:xfrm>
          <a:noFill/>
          <a:ln>
            <a:noFill/>
          </a:ln>
        </p:spPr>
        <p:txBody>
          <a:bodyPr/>
          <a:p>
            <a:pPr marL="0" indent="0" eaLnBrk="1" hangingPunct="1">
              <a:lnSpc>
                <a:spcPct val="80000"/>
              </a:lnSpc>
              <a:buClrTx/>
              <a:buSzTx/>
              <a:buFontTx/>
              <a:buNone/>
            </a:pPr>
            <a:endParaRPr lang="zh-CN" altLang="zh-CN" sz="2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600" b="1" dirty="0">
                <a:latin typeface="仿宋" panose="02010609060101010101" pitchFamily="49" charset="-122"/>
                <a:ea typeface="仿宋" panose="02010609060101010101" pitchFamily="49" charset="-122"/>
              </a:rPr>
              <a:t>８、接地电阻测试：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1</a:t>
            </a:r>
            <a:r>
              <a:rPr lang="zh-CN" altLang="en-US" sz="1600" b="1" dirty="0">
                <a:latin typeface="仿宋" panose="02010609060101010101" pitchFamily="49" charset="-122"/>
                <a:ea typeface="仿宋" panose="02010609060101010101" pitchFamily="49" charset="-122"/>
              </a:rPr>
              <a:t>）辅助阳级接地电阻测试：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辅助阳极接地电可以采用图</a:t>
            </a:r>
            <a:r>
              <a:rPr lang="zh-CN" altLang="zh-CN" sz="1600" b="1" dirty="0">
                <a:latin typeface="仿宋" panose="02010609060101010101" pitchFamily="49" charset="-122"/>
                <a:ea typeface="仿宋" panose="02010609060101010101" pitchFamily="49" charset="-122"/>
              </a:rPr>
              <a:t>(b)</a:t>
            </a:r>
            <a:r>
              <a:rPr lang="zh-CN" altLang="en-US" sz="1600" b="1" dirty="0">
                <a:latin typeface="仿宋" panose="02010609060101010101" pitchFamily="49" charset="-122"/>
                <a:ea typeface="仿宋" panose="02010609060101010101" pitchFamily="49" charset="-122"/>
              </a:rPr>
              <a:t>所示的</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三角形布极法测试，此时</a:t>
            </a:r>
            <a:r>
              <a:rPr lang="zh-CN" altLang="zh-CN" sz="1600" b="1" dirty="0">
                <a:latin typeface="仿宋" panose="02010609060101010101" pitchFamily="49" charset="-122"/>
                <a:ea typeface="仿宋" panose="02010609060101010101" pitchFamily="49" charset="-122"/>
              </a:rPr>
              <a:t>d</a:t>
            </a:r>
            <a:r>
              <a:rPr lang="zh-CN" altLang="zh-CN" sz="1600" b="1" baseline="-25000" dirty="0">
                <a:latin typeface="仿宋" panose="02010609060101010101" pitchFamily="49" charset="-122"/>
                <a:ea typeface="仿宋" panose="02010609060101010101" pitchFamily="49" charset="-122"/>
              </a:rPr>
              <a:t>13</a:t>
            </a:r>
            <a:r>
              <a:rPr lang="zh-CN" altLang="zh-CN" sz="1600" b="1" dirty="0">
                <a:latin typeface="仿宋" panose="02010609060101010101" pitchFamily="49" charset="-122"/>
                <a:ea typeface="仿宋" panose="02010609060101010101" pitchFamily="49" charset="-122"/>
              </a:rPr>
              <a:t>= d</a:t>
            </a:r>
            <a:r>
              <a:rPr lang="zh-CN" altLang="zh-CN" sz="1600" b="1" baseline="-25000" dirty="0">
                <a:latin typeface="仿宋" panose="02010609060101010101" pitchFamily="49" charset="-122"/>
                <a:ea typeface="仿宋" panose="02010609060101010101" pitchFamily="49" charset="-122"/>
              </a:rPr>
              <a:t>12</a:t>
            </a:r>
            <a:r>
              <a:rPr lang="zh-CN" altLang="zh-CN" sz="1600" b="1" dirty="0">
                <a:latin typeface="仿宋" panose="02010609060101010101" pitchFamily="49" charset="-122"/>
                <a:ea typeface="仿宋" panose="02010609060101010101" pitchFamily="49" charset="-122"/>
              </a:rPr>
              <a:t>≥2L</a:t>
            </a:r>
            <a:r>
              <a:rPr lang="zh-CN" altLang="en-US"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按图布好电极后，转动接地电阻测量仪</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的手柄，使手摇发电机达到额定转速，</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调节平衡旋钮，直至电表指针停在黑线</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上，此时黑线指示的度盘值乘以倍率即</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为接地电阻值</a:t>
            </a:r>
            <a:r>
              <a:rPr lang="zh-CN" altLang="en-US" sz="1600"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br>
              <a:rPr lang="zh-CN" altLang="en-US" sz="2000" b="1" dirty="0">
                <a:latin typeface="仿宋" panose="02010609060101010101" pitchFamily="49" charset="-122"/>
                <a:ea typeface="仿宋" panose="02010609060101010101" pitchFamily="49" charset="-122"/>
              </a:rPr>
            </a:b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3600" dirty="0">
              <a:latin typeface="仿宋" panose="02010609060101010101" pitchFamily="49" charset="-122"/>
              <a:ea typeface="仿宋" panose="02010609060101010101" pitchFamily="49" charset="-122"/>
            </a:endParaRPr>
          </a:p>
        </p:txBody>
      </p:sp>
      <p:sp>
        <p:nvSpPr>
          <p:cNvPr id="71685"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6" descr="QQ截图20130415105916_副本.jpg"/>
          <p:cNvPicPr>
            <a:picLocks noChangeAspect="1"/>
          </p:cNvPicPr>
          <p:nvPr/>
        </p:nvPicPr>
        <p:blipFill>
          <a:blip r:embed="rId1"/>
          <a:stretch>
            <a:fillRect/>
          </a:stretch>
        </p:blipFill>
        <p:spPr>
          <a:xfrm>
            <a:off x="0" y="0"/>
            <a:ext cx="9144000" cy="6877050"/>
          </a:xfrm>
          <a:prstGeom prst="rect">
            <a:avLst/>
          </a:prstGeom>
          <a:noFill/>
          <a:ln w="9525">
            <a:noFill/>
          </a:ln>
        </p:spPr>
      </p:pic>
      <p:sp>
        <p:nvSpPr>
          <p:cNvPr id="8195"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8196" name="Rectangle 3"/>
          <p:cNvSpPr>
            <a:spLocks noGrp="1"/>
          </p:cNvSpPr>
          <p:nvPr>
            <p:ph idx="1"/>
          </p:nvPr>
        </p:nvSpPr>
        <p:spPr>
          <a:xfrm>
            <a:off x="900113" y="1412875"/>
            <a:ext cx="7561262" cy="4392613"/>
          </a:xfrm>
          <a:noFill/>
          <a:ln>
            <a:noFill/>
          </a:ln>
        </p:spPr>
        <p:txBody>
          <a:bodyPr/>
          <a:p>
            <a:pPr marL="0" indent="0" eaLnBrk="1" hangingPunct="1">
              <a:buNone/>
            </a:pPr>
            <a:endParaRPr lang="zh-CN" altLang="zh-CN" sz="2800" b="1" dirty="0">
              <a:solidFill>
                <a:srgbClr val="000000"/>
              </a:solidFill>
              <a:latin typeface="仿宋" panose="02010609060101010101" pitchFamily="49" charset="-122"/>
              <a:ea typeface="仿宋" panose="02010609060101010101" pitchFamily="49" charset="-122"/>
            </a:endParaRPr>
          </a:p>
          <a:p>
            <a:pPr marL="0" indent="0" eaLnBrk="1" hangingPunct="1">
              <a:buNone/>
            </a:pPr>
            <a:r>
              <a:rPr lang="zh-CN" altLang="en-US" b="1" dirty="0">
                <a:latin typeface="仿宋" panose="02010609060101010101" pitchFamily="49" charset="-122"/>
                <a:ea typeface="仿宋" panose="02010609060101010101" pitchFamily="49" charset="-122"/>
              </a:rPr>
              <a:t>　　阴极保护的在我国的应用</a:t>
            </a:r>
            <a:endParaRPr lang="zh-CN" altLang="en-US"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我国埋地油气管道的阴极保护始于</a:t>
            </a:r>
            <a:r>
              <a:rPr lang="zh-CN" altLang="zh-CN" sz="2400" dirty="0">
                <a:latin typeface="仿宋" panose="02010609060101010101" pitchFamily="49" charset="-122"/>
                <a:ea typeface="仿宋" panose="02010609060101010101" pitchFamily="49" charset="-122"/>
              </a:rPr>
              <a:t>1958</a:t>
            </a:r>
            <a:r>
              <a:rPr lang="zh-CN" altLang="en-US" sz="2400" dirty="0">
                <a:latin typeface="仿宋" panose="02010609060101010101" pitchFamily="49" charset="-122"/>
                <a:ea typeface="仿宋" panose="02010609060101010101" pitchFamily="49" charset="-122"/>
              </a:rPr>
              <a:t>年，但仅限于小规模试验。</a:t>
            </a:r>
            <a:r>
              <a:rPr lang="zh-CN" altLang="zh-CN" sz="2400" dirty="0">
                <a:latin typeface="仿宋" panose="02010609060101010101" pitchFamily="49" charset="-122"/>
                <a:ea typeface="仿宋" panose="02010609060101010101" pitchFamily="49" charset="-122"/>
              </a:rPr>
              <a:t>1965</a:t>
            </a:r>
            <a:r>
              <a:rPr lang="zh-CN" altLang="en-US" sz="2400" dirty="0">
                <a:latin typeface="仿宋" panose="02010609060101010101" pitchFamily="49" charset="-122"/>
                <a:ea typeface="仿宋" panose="02010609060101010101" pitchFamily="49" charset="-122"/>
              </a:rPr>
              <a:t>年大庆油田开展了牺牲阳极法管道阴极保护的现场试验。</a:t>
            </a:r>
            <a:r>
              <a:rPr lang="zh-CN" altLang="zh-CN" sz="2400" dirty="0">
                <a:latin typeface="仿宋" panose="02010609060101010101" pitchFamily="49" charset="-122"/>
                <a:ea typeface="仿宋" panose="02010609060101010101" pitchFamily="49" charset="-122"/>
              </a:rPr>
              <a:t>1968</a:t>
            </a:r>
            <a:r>
              <a:rPr lang="zh-CN" altLang="en-US" sz="2400" dirty="0">
                <a:latin typeface="仿宋" panose="02010609060101010101" pitchFamily="49" charset="-122"/>
                <a:ea typeface="仿宋" panose="02010609060101010101" pitchFamily="49" charset="-122"/>
              </a:rPr>
              <a:t>年对全长</a:t>
            </a:r>
            <a:r>
              <a:rPr lang="zh-CN" altLang="zh-CN" sz="2400" dirty="0">
                <a:latin typeface="仿宋" panose="02010609060101010101" pitchFamily="49" charset="-122"/>
                <a:ea typeface="仿宋" panose="02010609060101010101" pitchFamily="49" charset="-122"/>
              </a:rPr>
              <a:t>80km/</a:t>
            </a:r>
            <a:r>
              <a:rPr lang="zh-CN" altLang="en-US" sz="2400" dirty="0">
                <a:latin typeface="仿宋" panose="02010609060101010101" pitchFamily="49" charset="-122"/>
                <a:ea typeface="仿宋" panose="02010609060101010101" pitchFamily="49" charset="-122"/>
              </a:rPr>
              <a:t>直径</a:t>
            </a:r>
            <a:r>
              <a:rPr lang="zh-CN" altLang="zh-CN" sz="2400" dirty="0">
                <a:latin typeface="仿宋" panose="02010609060101010101" pitchFamily="49" charset="-122"/>
                <a:ea typeface="仿宋" panose="02010609060101010101" pitchFamily="49" charset="-122"/>
              </a:rPr>
              <a:t>426mm</a:t>
            </a:r>
            <a:r>
              <a:rPr lang="zh-CN" altLang="en-US" sz="2400" dirty="0">
                <a:latin typeface="仿宋" panose="02010609060101010101" pitchFamily="49" charset="-122"/>
                <a:ea typeface="仿宋" panose="02010609060101010101" pitchFamily="49" charset="-122"/>
              </a:rPr>
              <a:t>的外加沥青绝缘防腐层的螺纹钢管进行了外加电流阴极保护的设计施工。</a:t>
            </a:r>
            <a:r>
              <a:rPr lang="zh-CN" altLang="zh-CN" sz="2400" dirty="0">
                <a:latin typeface="仿宋" panose="02010609060101010101" pitchFamily="49" charset="-122"/>
                <a:ea typeface="仿宋" panose="02010609060101010101" pitchFamily="49" charset="-122"/>
              </a:rPr>
              <a:t>70</a:t>
            </a:r>
            <a:r>
              <a:rPr lang="zh-CN" altLang="en-US" sz="2400" dirty="0">
                <a:latin typeface="仿宋" panose="02010609060101010101" pitchFamily="49" charset="-122"/>
                <a:ea typeface="仿宋" panose="02010609060101010101" pitchFamily="49" charset="-122"/>
              </a:rPr>
              <a:t>年代起，我国的长输管道开始推广应用阴极保护技术。</a:t>
            </a:r>
            <a:endParaRPr lang="zh-CN" altLang="en-US" sz="2400" dirty="0">
              <a:latin typeface="仿宋" panose="02010609060101010101" pitchFamily="49" charset="-122"/>
              <a:ea typeface="仿宋" panose="02010609060101010101" pitchFamily="49" charset="-122"/>
            </a:endParaRPr>
          </a:p>
        </p:txBody>
      </p:sp>
      <p:sp>
        <p:nvSpPr>
          <p:cNvPr id="8197"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2707" name="Rectangle 3"/>
          <p:cNvSpPr>
            <a:spLocks noGrp="1"/>
          </p:cNvSpPr>
          <p:nvPr>
            <p:ph type="body" sz="half" idx="1"/>
          </p:nvPr>
        </p:nvSpPr>
        <p:spPr>
          <a:xfrm>
            <a:off x="250825" y="1268413"/>
            <a:ext cx="4968875" cy="5373687"/>
          </a:xfrm>
          <a:noFill/>
          <a:ln>
            <a:noFill/>
          </a:ln>
        </p:spPr>
        <p:txBody>
          <a:bodyPr/>
          <a:p>
            <a:pPr marL="0" indent="0" eaLnBrk="1" hangingPunct="1">
              <a:lnSpc>
                <a:spcPct val="80000"/>
              </a:lnSpc>
              <a:buClrTx/>
              <a:buSzTx/>
              <a:buFontTx/>
              <a:buNone/>
            </a:pPr>
            <a:endParaRPr lang="zh-CN" altLang="zh-CN"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r>
              <a:rPr lang="zh-CN" altLang="en-US" sz="1400" b="1" dirty="0">
                <a:latin typeface="仿宋" panose="02010609060101010101" pitchFamily="49" charset="-122"/>
                <a:ea typeface="仿宋" panose="02010609060101010101" pitchFamily="49" charset="-122"/>
              </a:rPr>
              <a:t>８、接地电阻测试：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8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2</a:t>
            </a:r>
            <a:r>
              <a:rPr lang="zh-CN" altLang="en-US" sz="1400" b="1" dirty="0">
                <a:latin typeface="仿宋" panose="02010609060101010101" pitchFamily="49" charset="-122"/>
                <a:ea typeface="仿宋" panose="02010609060101010101" pitchFamily="49" charset="-122"/>
              </a:rPr>
              <a:t>）牺牲阳级接地电阻测试：</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测量牺牲阳极接地电阻之前，应将牺牲阳极与</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管道断开，然后按图所示的接线示意图沿垂直</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于管道的一条直线布置电极，</a:t>
            </a:r>
            <a:r>
              <a:rPr lang="zh-CN" altLang="zh-CN" sz="1400" b="1" dirty="0">
                <a:latin typeface="仿宋" panose="02010609060101010101" pitchFamily="49" charset="-122"/>
                <a:ea typeface="仿宋" panose="02010609060101010101" pitchFamily="49" charset="-122"/>
              </a:rPr>
              <a:t>d</a:t>
            </a:r>
            <a:r>
              <a:rPr lang="zh-CN" altLang="zh-CN" sz="1400" b="1" baseline="-25000" dirty="0">
                <a:latin typeface="仿宋" panose="02010609060101010101" pitchFamily="49" charset="-122"/>
                <a:ea typeface="仿宋" panose="02010609060101010101" pitchFamily="49" charset="-122"/>
              </a:rPr>
              <a:t>13</a:t>
            </a:r>
            <a:r>
              <a:rPr lang="zh-CN" altLang="en-US" sz="1400" b="1" dirty="0">
                <a:latin typeface="仿宋" panose="02010609060101010101" pitchFamily="49" charset="-122"/>
                <a:ea typeface="仿宋" panose="02010609060101010101" pitchFamily="49" charset="-122"/>
              </a:rPr>
              <a:t>约</a:t>
            </a:r>
            <a:r>
              <a:rPr lang="zh-CN" altLang="zh-CN" sz="1400" b="1" dirty="0">
                <a:latin typeface="仿宋" panose="02010609060101010101" pitchFamily="49" charset="-122"/>
                <a:ea typeface="仿宋" panose="02010609060101010101" pitchFamily="49" charset="-122"/>
              </a:rPr>
              <a:t>40m</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d</a:t>
            </a:r>
            <a:r>
              <a:rPr lang="zh-CN" altLang="zh-CN" sz="1400" b="1" baseline="-25000" dirty="0">
                <a:latin typeface="仿宋" panose="02010609060101010101" pitchFamily="49" charset="-122"/>
                <a:ea typeface="仿宋" panose="02010609060101010101" pitchFamily="49" charset="-122"/>
              </a:rPr>
              <a:t>12</a:t>
            </a:r>
            <a:r>
              <a:rPr lang="zh-CN" altLang="en-US" sz="1400" b="1" dirty="0">
                <a:latin typeface="仿宋" panose="02010609060101010101" pitchFamily="49" charset="-122"/>
                <a:ea typeface="仿宋" panose="02010609060101010101" pitchFamily="49" charset="-122"/>
              </a:rPr>
              <a:t>取</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20m</a:t>
            </a:r>
            <a:r>
              <a:rPr lang="zh-CN" altLang="en-US" sz="1400" b="1" dirty="0">
                <a:latin typeface="仿宋" panose="02010609060101010101" pitchFamily="49" charset="-122"/>
                <a:ea typeface="仿宋" panose="02010609060101010101" pitchFamily="49" charset="-122"/>
              </a:rPr>
              <a:t>左右，按前一节所述的的操作步骤测量接</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zh-CN" sz="14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地电阻值</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400" b="1" dirty="0">
                <a:latin typeface="仿宋" panose="02010609060101010101" pitchFamily="49" charset="-122"/>
                <a:ea typeface="仿宋" panose="02010609060101010101" pitchFamily="49" charset="-122"/>
              </a:rPr>
              <a:t>　当牺牲阳极的支数较多或为带状牺牲阳极，该组</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牺牲阳极的对角线长度</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或带状牺牲阳极长度</a:t>
            </a:r>
            <a:r>
              <a:rPr lang="zh-CN" altLang="zh-CN" sz="1400" b="1" dirty="0">
                <a:latin typeface="仿宋" panose="02010609060101010101" pitchFamily="49" charset="-122"/>
                <a:ea typeface="仿宋" panose="02010609060101010101" pitchFamily="49" charset="-122"/>
              </a:rPr>
              <a:t>)</a:t>
            </a:r>
            <a:r>
              <a:rPr lang="zh-CN" altLang="en-US" sz="1400" b="1" dirty="0">
                <a:latin typeface="仿宋" panose="02010609060101010101" pitchFamily="49" charset="-122"/>
                <a:ea typeface="仿宋" panose="02010609060101010101" pitchFamily="49" charset="-122"/>
              </a:rPr>
              <a:t>大</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于</a:t>
            </a:r>
            <a:r>
              <a:rPr lang="zh-CN" altLang="zh-CN" sz="1400" b="1" dirty="0">
                <a:latin typeface="仿宋" panose="02010609060101010101" pitchFamily="49" charset="-122"/>
                <a:ea typeface="仿宋" panose="02010609060101010101" pitchFamily="49" charset="-122"/>
              </a:rPr>
              <a:t>8m</a:t>
            </a:r>
            <a:r>
              <a:rPr lang="zh-CN" altLang="en-US" sz="1400" b="1" dirty="0">
                <a:latin typeface="仿宋" panose="02010609060101010101" pitchFamily="49" charset="-122"/>
                <a:ea typeface="仿宋" panose="02010609060101010101" pitchFamily="49" charset="-122"/>
              </a:rPr>
              <a:t>时，测试接地电阻，但</a:t>
            </a:r>
            <a:r>
              <a:rPr lang="zh-CN" altLang="zh-CN" sz="1400" b="1" dirty="0">
                <a:latin typeface="仿宋" panose="02010609060101010101" pitchFamily="49" charset="-122"/>
                <a:ea typeface="仿宋" panose="02010609060101010101" pitchFamily="49" charset="-122"/>
              </a:rPr>
              <a:t>d</a:t>
            </a:r>
            <a:r>
              <a:rPr lang="zh-CN" altLang="zh-CN" sz="1400" b="1" baseline="-25000" dirty="0">
                <a:latin typeface="仿宋" panose="02010609060101010101" pitchFamily="49" charset="-122"/>
                <a:ea typeface="仿宋" panose="02010609060101010101" pitchFamily="49" charset="-122"/>
              </a:rPr>
              <a:t>13</a:t>
            </a:r>
            <a:r>
              <a:rPr lang="zh-CN" altLang="en-US" sz="1400" b="1" dirty="0">
                <a:latin typeface="仿宋" panose="02010609060101010101" pitchFamily="49" charset="-122"/>
                <a:ea typeface="仿宋" panose="02010609060101010101" pitchFamily="49" charset="-122"/>
              </a:rPr>
              <a:t>不得小于</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r>
              <a:rPr lang="zh-CN" altLang="zh-CN" sz="1400" b="1" dirty="0">
                <a:latin typeface="仿宋" panose="02010609060101010101" pitchFamily="49" charset="-122"/>
                <a:ea typeface="仿宋" panose="02010609060101010101" pitchFamily="49" charset="-122"/>
              </a:rPr>
              <a:t>40m</a:t>
            </a:r>
            <a:r>
              <a:rPr lang="zh-CN" altLang="en-US" sz="1400" b="1" dirty="0">
                <a:latin typeface="仿宋" panose="02010609060101010101" pitchFamily="49" charset="-122"/>
                <a:ea typeface="仿宋" panose="02010609060101010101" pitchFamily="49" charset="-122"/>
              </a:rPr>
              <a:t>，</a:t>
            </a:r>
            <a:r>
              <a:rPr lang="zh-CN" altLang="zh-CN" sz="1400" b="1" dirty="0">
                <a:latin typeface="仿宋" panose="02010609060101010101" pitchFamily="49" charset="-122"/>
                <a:ea typeface="仿宋" panose="02010609060101010101" pitchFamily="49" charset="-122"/>
              </a:rPr>
              <a:t>d</a:t>
            </a:r>
            <a:r>
              <a:rPr lang="zh-CN" altLang="zh-CN" sz="1400" b="1" baseline="-25000" dirty="0">
                <a:latin typeface="仿宋" panose="02010609060101010101" pitchFamily="49" charset="-122"/>
                <a:ea typeface="仿宋" panose="02010609060101010101" pitchFamily="49" charset="-122"/>
              </a:rPr>
              <a:t>12</a:t>
            </a:r>
            <a:r>
              <a:rPr lang="zh-CN" altLang="en-US" sz="1400" b="1" dirty="0">
                <a:latin typeface="仿宋" panose="02010609060101010101" pitchFamily="49" charset="-122"/>
                <a:ea typeface="仿宋" panose="02010609060101010101" pitchFamily="49" charset="-122"/>
              </a:rPr>
              <a:t>不得小于</a:t>
            </a:r>
            <a:r>
              <a:rPr lang="zh-CN" altLang="zh-CN" sz="1400" b="1" dirty="0">
                <a:latin typeface="仿宋" panose="02010609060101010101" pitchFamily="49" charset="-122"/>
                <a:ea typeface="仿宋" panose="02010609060101010101" pitchFamily="49" charset="-122"/>
              </a:rPr>
              <a:t>20m</a:t>
            </a:r>
            <a:r>
              <a:rPr lang="zh-CN" altLang="zh-CN" sz="1600" dirty="0">
                <a:latin typeface="仿宋" panose="02010609060101010101" pitchFamily="49" charset="-122"/>
                <a:ea typeface="仿宋" panose="02010609060101010101" pitchFamily="49" charset="-122"/>
              </a:rPr>
              <a:t> </a:t>
            </a:r>
            <a:br>
              <a:rPr lang="zh-CN" altLang="zh-CN" sz="16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4400" dirty="0">
              <a:latin typeface="仿宋" panose="02010609060101010101" pitchFamily="49" charset="-122"/>
              <a:ea typeface="仿宋" panose="02010609060101010101" pitchFamily="49" charset="-122"/>
            </a:endParaRPr>
          </a:p>
        </p:txBody>
      </p:sp>
      <p:sp>
        <p:nvSpPr>
          <p:cNvPr id="72708"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2709" name="Picture 5"/>
          <p:cNvPicPr>
            <a:picLocks noChangeAspect="1"/>
          </p:cNvPicPr>
          <p:nvPr/>
        </p:nvPicPr>
        <p:blipFill>
          <a:blip r:embed="rId1"/>
          <a:stretch>
            <a:fillRect/>
          </a:stretch>
        </p:blipFill>
        <p:spPr>
          <a:xfrm>
            <a:off x="5435600" y="2276475"/>
            <a:ext cx="3441700" cy="403860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3731" name="Rectangle 3"/>
          <p:cNvSpPr>
            <a:spLocks noGrp="1"/>
          </p:cNvSpPr>
          <p:nvPr>
            <p:ph type="body" sz="half" idx="1"/>
          </p:nvPr>
        </p:nvSpPr>
        <p:spPr>
          <a:xfrm>
            <a:off x="250825" y="1700213"/>
            <a:ext cx="4968875" cy="5373687"/>
          </a:xfrm>
          <a:noFill/>
          <a:ln>
            <a:noFill/>
          </a:ln>
        </p:spPr>
        <p:txBody>
          <a:bodyPr/>
          <a:p>
            <a:pPr marL="0" indent="0" eaLnBrk="1" hangingPunct="1">
              <a:buClrTx/>
              <a:buSzTx/>
              <a:buFontTx/>
              <a:buNone/>
            </a:pPr>
            <a:r>
              <a:rPr lang="zh-CN" altLang="zh-CN" sz="2000" b="1" dirty="0">
                <a:latin typeface="仿宋" panose="02010609060101010101" pitchFamily="49" charset="-122"/>
                <a:ea typeface="仿宋" panose="02010609060101010101" pitchFamily="49" charset="-122"/>
              </a:rPr>
              <a:t>9</a:t>
            </a:r>
            <a:r>
              <a:rPr lang="zh-CN" altLang="en-US" sz="2000" b="1" dirty="0">
                <a:latin typeface="仿宋" panose="02010609060101010101" pitchFamily="49" charset="-122"/>
                <a:ea typeface="仿宋" panose="02010609060101010101" pitchFamily="49" charset="-122"/>
              </a:rPr>
              <a:t>、土壤电阻率测试：</a:t>
            </a:r>
            <a:endParaRPr lang="zh-CN" altLang="en-US" sz="20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2000" b="1" dirty="0">
                <a:latin typeface="仿宋" panose="02010609060101010101" pitchFamily="49" charset="-122"/>
                <a:ea typeface="仿宋" panose="02010609060101010101" pitchFamily="49" charset="-122"/>
              </a:rPr>
              <a:t>（</a:t>
            </a:r>
            <a:r>
              <a:rPr lang="zh-CN" altLang="zh-CN" sz="2000" b="1" dirty="0">
                <a:latin typeface="仿宋" panose="02010609060101010101" pitchFamily="49" charset="-122"/>
                <a:ea typeface="仿宋" panose="02010609060101010101" pitchFamily="49" charset="-122"/>
              </a:rPr>
              <a:t>1</a:t>
            </a:r>
            <a:r>
              <a:rPr lang="zh-CN" altLang="en-US" sz="2000" b="1" dirty="0">
                <a:latin typeface="仿宋" panose="02010609060101010101" pitchFamily="49" charset="-122"/>
                <a:ea typeface="仿宋" panose="02010609060101010101" pitchFamily="49" charset="-122"/>
              </a:rPr>
              <a:t>）等距法测试：</a:t>
            </a:r>
            <a:endParaRPr lang="zh-CN" altLang="en-US" sz="20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从地表至深度为</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的平均土壤电阻率，按图所示的</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四极法测试。图中四个电极布置在一条直线上，</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间距</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b</a:t>
            </a:r>
            <a:r>
              <a:rPr lang="zh-CN" altLang="en-US" sz="1600" b="1" dirty="0">
                <a:latin typeface="仿宋" panose="02010609060101010101" pitchFamily="49" charset="-122"/>
                <a:ea typeface="仿宋" panose="02010609060101010101" pitchFamily="49" charset="-122"/>
              </a:rPr>
              <a:t>代表测试深度且</a:t>
            </a:r>
            <a:r>
              <a:rPr lang="zh-CN" altLang="zh-CN" sz="1600" b="1" dirty="0">
                <a:latin typeface="仿宋" panose="02010609060101010101" pitchFamily="49" charset="-122"/>
                <a:ea typeface="仿宋" panose="02010609060101010101" pitchFamily="49" charset="-122"/>
              </a:rPr>
              <a:t>a=b</a:t>
            </a:r>
            <a:r>
              <a:rPr lang="zh-CN" altLang="en-US" sz="1600" b="1" dirty="0">
                <a:latin typeface="仿宋" panose="02010609060101010101" pitchFamily="49" charset="-122"/>
                <a:ea typeface="仿宋" panose="02010609060101010101" pitchFamily="49" charset="-122"/>
              </a:rPr>
              <a:t>，电极入土深度应</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小于</a:t>
            </a:r>
            <a:r>
              <a:rPr lang="zh-CN" altLang="zh-CN" sz="1600" b="1" dirty="0">
                <a:latin typeface="仿宋" panose="02010609060101010101" pitchFamily="49" charset="-122"/>
                <a:ea typeface="仿宋" panose="02010609060101010101" pitchFamily="49" charset="-122"/>
              </a:rPr>
              <a:t>a/20</a:t>
            </a:r>
            <a:r>
              <a:rPr lang="zh-CN" altLang="en-US" sz="1600" b="1" dirty="0">
                <a:latin typeface="仿宋" panose="02010609060101010101" pitchFamily="49" charset="-122"/>
                <a:ea typeface="仿宋" panose="02010609060101010101" pitchFamily="49" charset="-122"/>
              </a:rPr>
              <a:t>，常用接地电阻仪为</a:t>
            </a:r>
            <a:r>
              <a:rPr lang="zh-CN" altLang="zh-CN" sz="1600" b="1" dirty="0">
                <a:latin typeface="仿宋" panose="02010609060101010101" pitchFamily="49" charset="-122"/>
                <a:ea typeface="仿宋" panose="02010609060101010101" pitchFamily="49" charset="-122"/>
              </a:rPr>
              <a:t>ZC-8</a:t>
            </a:r>
            <a:r>
              <a:rPr lang="zh-CN" altLang="zh-CN" sz="1600" dirty="0"/>
              <a:t> </a:t>
            </a:r>
            <a:endParaRPr lang="zh-CN" altLang="zh-CN"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2800" b="1" dirty="0">
                <a:latin typeface="仿宋" panose="02010609060101010101" pitchFamily="49" charset="-122"/>
                <a:ea typeface="仿宋" panose="02010609060101010101" pitchFamily="49" charset="-122"/>
              </a:rPr>
              <a:t>　</a:t>
            </a:r>
            <a:endParaRPr lang="zh-CN" altLang="en-US" sz="28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6000" dirty="0">
              <a:latin typeface="仿宋" panose="02010609060101010101" pitchFamily="49" charset="-122"/>
              <a:ea typeface="仿宋" panose="02010609060101010101" pitchFamily="49" charset="-122"/>
            </a:endParaRPr>
          </a:p>
        </p:txBody>
      </p:sp>
      <p:sp>
        <p:nvSpPr>
          <p:cNvPr id="73732"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3733" name="Picture 5"/>
          <p:cNvPicPr>
            <a:picLocks noChangeAspect="1"/>
          </p:cNvPicPr>
          <p:nvPr/>
        </p:nvPicPr>
        <p:blipFill>
          <a:blip r:embed="rId1"/>
          <a:stretch>
            <a:fillRect/>
          </a:stretch>
        </p:blipFill>
        <p:spPr>
          <a:xfrm>
            <a:off x="5724525" y="3357563"/>
            <a:ext cx="3140075" cy="2808287"/>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p:cNvPicPr>
            <a:picLocks noChangeAspect="1"/>
          </p:cNvPicPr>
          <p:nvPr/>
        </p:nvPicPr>
        <p:blipFill>
          <a:blip r:embed="rId1"/>
          <a:stretch>
            <a:fillRect/>
          </a:stretch>
        </p:blipFill>
        <p:spPr>
          <a:xfrm>
            <a:off x="5724525" y="3213100"/>
            <a:ext cx="3140075" cy="2808288"/>
          </a:xfrm>
          <a:prstGeom prst="rect">
            <a:avLst/>
          </a:prstGeom>
          <a:noFill/>
          <a:ln w="9525">
            <a:noFill/>
          </a:ln>
        </p:spPr>
      </p:pic>
      <p:sp>
        <p:nvSpPr>
          <p:cNvPr id="74755"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4756" name="Rectangle 4"/>
          <p:cNvSpPr>
            <a:spLocks noGrp="1"/>
          </p:cNvSpPr>
          <p:nvPr>
            <p:ph type="body" sz="half" idx="1"/>
          </p:nvPr>
        </p:nvSpPr>
        <p:spPr>
          <a:xfrm>
            <a:off x="468313" y="1484313"/>
            <a:ext cx="6696075" cy="5373687"/>
          </a:xfrm>
          <a:noFill/>
          <a:ln>
            <a:noFill/>
          </a:ln>
        </p:spPr>
        <p:txBody>
          <a:bodyPr/>
          <a:p>
            <a:pPr marL="0" indent="0" eaLnBrk="1" hangingPunct="1">
              <a:buClrTx/>
              <a:buSzTx/>
              <a:buFontTx/>
              <a:buNone/>
            </a:pPr>
            <a:r>
              <a:rPr lang="zh-CN" altLang="zh-CN" sz="1800" b="1" dirty="0">
                <a:latin typeface="仿宋" panose="02010609060101010101" pitchFamily="49" charset="-122"/>
                <a:ea typeface="仿宋" panose="02010609060101010101" pitchFamily="49" charset="-122"/>
              </a:rPr>
              <a:t>9</a:t>
            </a:r>
            <a:r>
              <a:rPr lang="zh-CN" altLang="en-US" sz="1800" b="1" dirty="0">
                <a:latin typeface="仿宋" panose="02010609060101010101" pitchFamily="49" charset="-122"/>
                <a:ea typeface="仿宋" panose="02010609060101010101" pitchFamily="49" charset="-122"/>
              </a:rPr>
              <a:t>、土壤电阻率测试：</a:t>
            </a:r>
            <a:endParaRPr lang="zh-CN" altLang="en-US"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1</a:t>
            </a:r>
            <a:r>
              <a:rPr lang="zh-CN" altLang="en-US" sz="1800" b="1" dirty="0">
                <a:latin typeface="仿宋" panose="02010609060101010101" pitchFamily="49" charset="-122"/>
                <a:ea typeface="仿宋" panose="02010609060101010101" pitchFamily="49" charset="-122"/>
              </a:rPr>
              <a:t>）等距法测试：</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　按辅助阳级接地电阻的测试方法</a:t>
            </a:r>
            <a:r>
              <a:rPr lang="zh-CN" altLang="en-US" sz="1600" b="1" dirty="0">
                <a:ea typeface="仿宋" panose="02010609060101010101" pitchFamily="49" charset="-122"/>
              </a:rPr>
              <a:t>测得</a:t>
            </a:r>
            <a:r>
              <a:rPr lang="zh-CN" altLang="en-US" sz="1600" b="1" dirty="0">
                <a:latin typeface="仿宋" panose="02010609060101010101" pitchFamily="49" charset="-122"/>
                <a:ea typeface="仿宋" panose="02010609060101010101" pitchFamily="49" charset="-122"/>
              </a:rPr>
              <a:t>电</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阻</a:t>
            </a:r>
            <a:r>
              <a:rPr lang="zh-CN" altLang="zh-CN" sz="1600" b="1" dirty="0">
                <a:latin typeface="仿宋" panose="02010609060101010101" pitchFamily="49" charset="-122"/>
                <a:ea typeface="仿宋" panose="02010609060101010101" pitchFamily="49" charset="-122"/>
              </a:rPr>
              <a:t>R</a:t>
            </a:r>
            <a:r>
              <a:rPr lang="zh-CN" altLang="en-US" sz="1600" b="1" dirty="0">
                <a:latin typeface="仿宋" panose="02010609060101010101" pitchFamily="49" charset="-122"/>
                <a:ea typeface="仿宋" panose="02010609060101010101" pitchFamily="49" charset="-122"/>
              </a:rPr>
              <a:t>值后，土壤电阻率按右公式计算</a:t>
            </a:r>
            <a:r>
              <a:rPr lang="zh-CN" altLang="en-US" sz="2400" dirty="0"/>
              <a:t> </a:t>
            </a:r>
            <a:endParaRPr lang="zh-CN" altLang="en-US" sz="2400" dirty="0"/>
          </a:p>
          <a:p>
            <a:pPr marL="0" indent="0" eaLnBrk="1" hangingPunct="1">
              <a:lnSpc>
                <a:spcPct val="120000"/>
              </a:lnSpc>
              <a:buClrTx/>
              <a:buSzTx/>
              <a:buFont typeface="Wingdings" panose="05000000000000000000" pitchFamily="2" charset="2"/>
              <a:buNone/>
            </a:pPr>
            <a:r>
              <a:rPr lang="zh-CN" altLang="en-US" sz="2400" dirty="0"/>
              <a:t>　</a:t>
            </a:r>
            <a:r>
              <a:rPr lang="zh-CN" altLang="en-US" sz="2000" b="1" dirty="0">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式中：</a:t>
            </a:r>
            <a:endParaRPr lang="zh-CN" altLang="en-US"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en-US"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ρ--</a:t>
            </a:r>
            <a:r>
              <a:rPr lang="zh-CN" altLang="en-US" sz="1600" b="1" dirty="0">
                <a:latin typeface="仿宋" panose="02010609060101010101" pitchFamily="49" charset="-122"/>
                <a:ea typeface="仿宋" panose="02010609060101010101" pitchFamily="49" charset="-122"/>
              </a:rPr>
              <a:t>测量点从地表至深度</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土层的平均土壤电阻率</a:t>
            </a:r>
            <a:r>
              <a:rPr lang="zh-CN" altLang="zh-CN" sz="1600" b="1" dirty="0">
                <a:latin typeface="仿宋" panose="02010609060101010101" pitchFamily="49" charset="-122"/>
                <a:ea typeface="仿宋" panose="02010609060101010101" pitchFamily="49" charset="-122"/>
              </a:rPr>
              <a:t>(Ω•m)</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相邻两电极之间的距离</a:t>
            </a:r>
            <a:r>
              <a:rPr lang="zh-CN" altLang="zh-CN" sz="1600" b="1" dirty="0">
                <a:latin typeface="仿宋" panose="02010609060101010101" pitchFamily="49" charset="-122"/>
                <a:ea typeface="仿宋" panose="02010609060101010101" pitchFamily="49" charset="-122"/>
              </a:rPr>
              <a:t>(m)</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R--</a:t>
            </a:r>
            <a:r>
              <a:rPr lang="zh-CN" altLang="en-US" sz="1600" b="1" dirty="0">
                <a:latin typeface="仿宋" panose="02010609060101010101" pitchFamily="49" charset="-122"/>
                <a:ea typeface="仿宋" panose="02010609060101010101" pitchFamily="49" charset="-122"/>
              </a:rPr>
              <a:t>接地电阻仪示值</a:t>
            </a:r>
            <a:r>
              <a:rPr lang="zh-CN" altLang="zh-CN" sz="1600" b="1" dirty="0">
                <a:latin typeface="仿宋" panose="02010609060101010101" pitchFamily="49" charset="-122"/>
                <a:ea typeface="仿宋" panose="02010609060101010101" pitchFamily="49" charset="-122"/>
              </a:rPr>
              <a:t>(Ω)</a:t>
            </a:r>
            <a:r>
              <a:rPr lang="zh-CN" altLang="en-US" sz="1600" b="1" dirty="0">
                <a:latin typeface="仿宋" panose="02010609060101010101" pitchFamily="49" charset="-122"/>
                <a:ea typeface="仿宋" panose="02010609060101010101" pitchFamily="49" charset="-122"/>
              </a:rPr>
              <a:t>。</a:t>
            </a:r>
            <a:br>
              <a:rPr lang="zh-CN" altLang="en-US" sz="1600" b="1" dirty="0"/>
            </a:br>
            <a:br>
              <a:rPr lang="zh-CN" altLang="en-US" sz="1600" b="1" dirty="0"/>
            </a:b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endParaRPr lang="zh-CN" altLang="zh-CN" sz="5400" dirty="0">
              <a:latin typeface="仿宋" panose="02010609060101010101" pitchFamily="49" charset="-122"/>
              <a:ea typeface="仿宋" panose="02010609060101010101" pitchFamily="49" charset="-122"/>
            </a:endParaRPr>
          </a:p>
        </p:txBody>
      </p:sp>
      <p:sp>
        <p:nvSpPr>
          <p:cNvPr id="74757"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4758" name="Picture 6"/>
          <p:cNvPicPr>
            <a:picLocks noChangeAspect="1"/>
          </p:cNvPicPr>
          <p:nvPr/>
        </p:nvPicPr>
        <p:blipFill>
          <a:blip r:embed="rId2"/>
          <a:stretch>
            <a:fillRect/>
          </a:stretch>
        </p:blipFill>
        <p:spPr>
          <a:xfrm>
            <a:off x="6084888" y="2205038"/>
            <a:ext cx="1800225" cy="541337"/>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2"/>
          <p:cNvPicPr>
            <a:picLocks noChangeAspect="1"/>
          </p:cNvPicPr>
          <p:nvPr/>
        </p:nvPicPr>
        <p:blipFill>
          <a:blip r:embed="rId1"/>
          <a:stretch>
            <a:fillRect/>
          </a:stretch>
        </p:blipFill>
        <p:spPr>
          <a:xfrm>
            <a:off x="5724525" y="3213100"/>
            <a:ext cx="3140075" cy="2808288"/>
          </a:xfrm>
          <a:prstGeom prst="rect">
            <a:avLst/>
          </a:prstGeom>
          <a:noFill/>
          <a:ln w="9525">
            <a:noFill/>
          </a:ln>
        </p:spPr>
      </p:pic>
      <p:sp>
        <p:nvSpPr>
          <p:cNvPr id="75779"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5780" name="Rectangle 4"/>
          <p:cNvSpPr>
            <a:spLocks noGrp="1"/>
          </p:cNvSpPr>
          <p:nvPr>
            <p:ph type="body" sz="half" idx="1"/>
          </p:nvPr>
        </p:nvSpPr>
        <p:spPr>
          <a:xfrm>
            <a:off x="468313" y="1484313"/>
            <a:ext cx="4824412" cy="5373687"/>
          </a:xfrm>
          <a:noFill/>
          <a:ln>
            <a:noFill/>
          </a:ln>
        </p:spPr>
        <p:txBody>
          <a:bodyPr/>
          <a:p>
            <a:pPr marL="0" indent="0" eaLnBrk="1" hangingPunct="1">
              <a:buClrTx/>
              <a:buSzTx/>
              <a:buFontTx/>
              <a:buNone/>
            </a:pPr>
            <a:r>
              <a:rPr lang="zh-CN" altLang="zh-CN" sz="2000" b="1" dirty="0">
                <a:latin typeface="仿宋" panose="02010609060101010101" pitchFamily="49" charset="-122"/>
                <a:ea typeface="仿宋" panose="02010609060101010101" pitchFamily="49" charset="-122"/>
              </a:rPr>
              <a:t>9</a:t>
            </a:r>
            <a:r>
              <a:rPr lang="zh-CN" altLang="en-US" sz="2000" b="1" dirty="0">
                <a:latin typeface="仿宋" panose="02010609060101010101" pitchFamily="49" charset="-122"/>
                <a:ea typeface="仿宋" panose="02010609060101010101" pitchFamily="49" charset="-122"/>
              </a:rPr>
              <a:t>、土壤电阻率测试：</a:t>
            </a:r>
            <a:endParaRPr lang="zh-CN" altLang="en-US" sz="20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2000" b="1" dirty="0">
                <a:latin typeface="仿宋" panose="02010609060101010101" pitchFamily="49" charset="-122"/>
                <a:ea typeface="仿宋" panose="02010609060101010101" pitchFamily="49" charset="-122"/>
              </a:rPr>
              <a:t>（</a:t>
            </a:r>
            <a:r>
              <a:rPr lang="zh-CN" altLang="zh-CN" sz="2000" b="1" dirty="0">
                <a:latin typeface="仿宋" panose="02010609060101010101" pitchFamily="49" charset="-122"/>
                <a:ea typeface="仿宋" panose="02010609060101010101" pitchFamily="49" charset="-122"/>
              </a:rPr>
              <a:t>2</a:t>
            </a:r>
            <a:r>
              <a:rPr lang="zh-CN" altLang="en-US" sz="2000" b="1" dirty="0">
                <a:latin typeface="仿宋" panose="02010609060101010101" pitchFamily="49" charset="-122"/>
                <a:ea typeface="仿宋" panose="02010609060101010101" pitchFamily="49" charset="-122"/>
              </a:rPr>
              <a:t>）不等距法测试：</a:t>
            </a:r>
            <a:endParaRPr lang="zh-CN" altLang="en-US" sz="20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2000" b="1"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不等距法主要用于测深不小于</a:t>
            </a:r>
            <a:r>
              <a:rPr lang="zh-CN" altLang="zh-CN" sz="1600" b="1" dirty="0">
                <a:latin typeface="仿宋" panose="02010609060101010101" pitchFamily="49" charset="-122"/>
                <a:ea typeface="仿宋" panose="02010609060101010101" pitchFamily="49" charset="-122"/>
              </a:rPr>
              <a:t>20m</a:t>
            </a:r>
            <a:r>
              <a:rPr lang="zh-CN" altLang="en-US" sz="1600" b="1" dirty="0">
                <a:latin typeface="仿宋" panose="02010609060101010101" pitchFamily="49" charset="-122"/>
                <a:ea typeface="仿宋" panose="02010609060101010101" pitchFamily="49" charset="-122"/>
              </a:rPr>
              <a:t>情况下的土</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壤电阻率测试，其测试接线示意图如图所示，</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此时</a:t>
            </a:r>
            <a:r>
              <a:rPr lang="zh-CN" altLang="zh-CN" sz="1600" b="1" dirty="0">
                <a:latin typeface="仿宋" panose="02010609060101010101" pitchFamily="49" charset="-122"/>
                <a:ea typeface="仿宋" panose="02010609060101010101" pitchFamily="49" charset="-122"/>
              </a:rPr>
              <a:t>b&gt;a</a:t>
            </a:r>
            <a:r>
              <a:rPr lang="zh-CN" altLang="en-US" sz="1600" b="1" dirty="0">
                <a:latin typeface="仿宋" panose="02010609060101010101" pitchFamily="49" charset="-122"/>
                <a:ea typeface="仿宋" panose="02010609060101010101" pitchFamily="49" charset="-122"/>
              </a:rPr>
              <a:t>。测深</a:t>
            </a:r>
            <a:r>
              <a:rPr lang="zh-CN" altLang="zh-CN" sz="1600" b="1" dirty="0">
                <a:latin typeface="仿宋" panose="02010609060101010101" pitchFamily="49" charset="-122"/>
                <a:ea typeface="仿宋" panose="02010609060101010101" pitchFamily="49" charset="-122"/>
              </a:rPr>
              <a:t>0</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20m</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a=1.6m</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b=20m</a:t>
            </a:r>
            <a:r>
              <a:rPr lang="zh-CN" altLang="en-US" sz="1600" b="1" dirty="0">
                <a:latin typeface="仿宋" panose="02010609060101010101" pitchFamily="49" charset="-122"/>
                <a:ea typeface="仿宋" panose="02010609060101010101" pitchFamily="49" charset="-122"/>
              </a:rPr>
              <a:t>；测深</a:t>
            </a:r>
            <a:endParaRPr lang="zh-CN" altLang="en-US" sz="1600" b="1" dirty="0">
              <a:latin typeface="仿宋" panose="02010609060101010101" pitchFamily="49" charset="-122"/>
              <a:ea typeface="仿宋" panose="02010609060101010101" pitchFamily="49" charset="-122"/>
            </a:endParaRPr>
          </a:p>
          <a:p>
            <a:pPr marL="0" indent="0" eaLnBrk="1" hangingPunct="1">
              <a:lnSpc>
                <a:spcPct val="5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0</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55m</a:t>
            </a:r>
            <a:r>
              <a:rPr lang="zh-CN" altLang="en-US" sz="1600" b="1" dirty="0">
                <a:latin typeface="仿宋" panose="02010609060101010101" pitchFamily="49" charset="-122"/>
                <a:ea typeface="仿宋" panose="02010609060101010101" pitchFamily="49" charset="-122"/>
              </a:rPr>
              <a:t>时，</a:t>
            </a:r>
            <a:r>
              <a:rPr lang="zh-CN" altLang="zh-CN" sz="1600" b="1" dirty="0">
                <a:latin typeface="仿宋" panose="02010609060101010101" pitchFamily="49" charset="-122"/>
                <a:ea typeface="仿宋" panose="02010609060101010101" pitchFamily="49" charset="-122"/>
              </a:rPr>
              <a:t>a=5m</a:t>
            </a:r>
            <a:r>
              <a:rPr lang="zh-CN" altLang="en-US"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b=60m</a:t>
            </a:r>
            <a:r>
              <a:rPr lang="zh-CN" altLang="zh-CN" sz="2800" dirty="0"/>
              <a:t> </a:t>
            </a:r>
            <a:r>
              <a:rPr lang="zh-CN" altLang="en-US" sz="2800" b="1" dirty="0">
                <a:latin typeface="仿宋" panose="02010609060101010101" pitchFamily="49" charset="-122"/>
                <a:ea typeface="仿宋" panose="02010609060101010101" pitchFamily="49" charset="-122"/>
              </a:rPr>
              <a:t>　</a:t>
            </a:r>
            <a:endParaRPr lang="zh-CN" altLang="en-US" sz="6000" dirty="0">
              <a:latin typeface="仿宋" panose="02010609060101010101" pitchFamily="49" charset="-122"/>
              <a:ea typeface="仿宋" panose="02010609060101010101" pitchFamily="49" charset="-122"/>
            </a:endParaRPr>
          </a:p>
        </p:txBody>
      </p:sp>
      <p:sp>
        <p:nvSpPr>
          <p:cNvPr id="75781"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7" name="Picture 2"/>
          <p:cNvPicPr>
            <a:picLocks noChangeAspect="1"/>
          </p:cNvPicPr>
          <p:nvPr/>
        </p:nvPicPr>
        <p:blipFill>
          <a:blip r:embed="rId1"/>
          <a:stretch>
            <a:fillRect/>
          </a:stretch>
        </p:blipFill>
        <p:spPr>
          <a:xfrm>
            <a:off x="5724525" y="2492375"/>
            <a:ext cx="3140075" cy="2808288"/>
          </a:xfrm>
          <a:prstGeom prst="rect">
            <a:avLst/>
          </a:prstGeom>
          <a:noFill/>
          <a:ln w="9525">
            <a:noFill/>
          </a:ln>
        </p:spPr>
      </p:pic>
      <p:sp>
        <p:nvSpPr>
          <p:cNvPr id="1028"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1029" name="Rectangle 4"/>
          <p:cNvSpPr>
            <a:spLocks noGrp="1"/>
          </p:cNvSpPr>
          <p:nvPr>
            <p:ph type="body" sz="half" idx="1"/>
          </p:nvPr>
        </p:nvSpPr>
        <p:spPr>
          <a:xfrm>
            <a:off x="395288" y="1628775"/>
            <a:ext cx="4824412" cy="5373688"/>
          </a:xfrm>
          <a:noFill/>
          <a:ln>
            <a:noFill/>
          </a:ln>
        </p:spPr>
        <p:txBody>
          <a:bodyPr/>
          <a:p>
            <a:pPr marL="0" indent="0" eaLnBrk="1" hangingPunct="1">
              <a:buClrTx/>
              <a:buSzTx/>
              <a:buFontTx/>
              <a:buNone/>
            </a:pPr>
            <a:r>
              <a:rPr lang="zh-CN" altLang="zh-CN" sz="1800" b="1" dirty="0">
                <a:latin typeface="仿宋" panose="02010609060101010101" pitchFamily="49" charset="-122"/>
                <a:ea typeface="仿宋" panose="02010609060101010101" pitchFamily="49" charset="-122"/>
              </a:rPr>
              <a:t>9</a:t>
            </a:r>
            <a:r>
              <a:rPr lang="zh-CN" altLang="en-US" sz="1800" b="1" dirty="0">
                <a:latin typeface="仿宋" panose="02010609060101010101" pitchFamily="49" charset="-122"/>
                <a:ea typeface="仿宋" panose="02010609060101010101" pitchFamily="49" charset="-122"/>
              </a:rPr>
              <a:t>、土壤电阻率测试：</a:t>
            </a:r>
            <a:endParaRPr lang="zh-CN" altLang="en-US"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2</a:t>
            </a:r>
            <a:r>
              <a:rPr lang="zh-CN" altLang="en-US" sz="1800" b="1" dirty="0">
                <a:latin typeface="仿宋" panose="02010609060101010101" pitchFamily="49" charset="-122"/>
                <a:ea typeface="仿宋" panose="02010609060101010101" pitchFamily="49" charset="-122"/>
              </a:rPr>
              <a:t>）不等距法测试：</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20000"/>
              </a:lnSpc>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此时测深</a:t>
            </a:r>
            <a:r>
              <a:rPr lang="zh-CN" altLang="zh-CN" sz="1600" b="1" dirty="0">
                <a:latin typeface="仿宋" panose="02010609060101010101" pitchFamily="49" charset="-122"/>
                <a:ea typeface="仿宋" panose="02010609060101010101" pitchFamily="49" charset="-122"/>
              </a:rPr>
              <a:t>h</a:t>
            </a:r>
            <a:r>
              <a:rPr lang="zh-CN" altLang="en-US" sz="1600" b="1" dirty="0">
                <a:latin typeface="仿宋" panose="02010609060101010101" pitchFamily="49" charset="-122"/>
                <a:ea typeface="仿宋" panose="02010609060101010101" pitchFamily="49" charset="-122"/>
              </a:rPr>
              <a:t>按下式计算：</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按上述规定布极后，按辅助阳级接地电阻的测试方法测得</a:t>
            </a:r>
            <a:r>
              <a:rPr lang="zh-CN" altLang="zh-CN" sz="1600" b="1" dirty="0">
                <a:latin typeface="仿宋" panose="02010609060101010101" pitchFamily="49" charset="-122"/>
                <a:ea typeface="仿宋" panose="02010609060101010101" pitchFamily="49" charset="-122"/>
              </a:rPr>
              <a:t>R</a:t>
            </a:r>
            <a:r>
              <a:rPr lang="zh-CN" altLang="en-US" sz="1600" b="1" dirty="0">
                <a:latin typeface="仿宋" panose="02010609060101010101" pitchFamily="49" charset="-122"/>
                <a:ea typeface="仿宋" panose="02010609060101010101" pitchFamily="49" charset="-122"/>
              </a:rPr>
              <a:t>值，测深</a:t>
            </a:r>
            <a:r>
              <a:rPr lang="zh-CN" altLang="zh-CN" sz="1600" b="1" dirty="0">
                <a:latin typeface="仿宋" panose="02010609060101010101" pitchFamily="49" charset="-122"/>
                <a:ea typeface="仿宋" panose="02010609060101010101" pitchFamily="49" charset="-122"/>
              </a:rPr>
              <a:t>h</a:t>
            </a:r>
            <a:r>
              <a:rPr lang="zh-CN" altLang="en-US" sz="1600" b="1" dirty="0">
                <a:latin typeface="仿宋" panose="02010609060101010101" pitchFamily="49" charset="-122"/>
                <a:ea typeface="仿宋" panose="02010609060101010101" pitchFamily="49" charset="-122"/>
              </a:rPr>
              <a:t>的平均土壤电阻率按下式计算：</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en-US" sz="2800" b="1" dirty="0"/>
              <a:t>　</a:t>
            </a:r>
            <a:endParaRPr lang="zh-CN" altLang="en-US" sz="2800" dirty="0"/>
          </a:p>
        </p:txBody>
      </p:sp>
      <p:sp>
        <p:nvSpPr>
          <p:cNvPr id="1030"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1031" name="Picture 6"/>
          <p:cNvPicPr>
            <a:picLocks noChangeAspect="1"/>
          </p:cNvPicPr>
          <p:nvPr/>
        </p:nvPicPr>
        <p:blipFill>
          <a:blip r:embed="rId2"/>
          <a:stretch>
            <a:fillRect/>
          </a:stretch>
        </p:blipFill>
        <p:spPr>
          <a:xfrm>
            <a:off x="1331913" y="3716338"/>
            <a:ext cx="1076325" cy="533400"/>
          </a:xfrm>
          <a:prstGeom prst="rect">
            <a:avLst/>
          </a:prstGeom>
          <a:noFill/>
          <a:ln w="9525">
            <a:noFill/>
          </a:ln>
        </p:spPr>
      </p:pic>
      <p:graphicFrame>
        <p:nvGraphicFramePr>
          <p:cNvPr id="1026" name="Object 7"/>
          <p:cNvGraphicFramePr>
            <a:graphicFrameLocks noGrp="1" noChangeAspect="1"/>
          </p:cNvGraphicFramePr>
          <p:nvPr>
            <p:ph sz="half" idx="2"/>
          </p:nvPr>
        </p:nvGraphicFramePr>
        <p:xfrm>
          <a:off x="755650" y="5373688"/>
          <a:ext cx="1930400" cy="584200"/>
        </p:xfrm>
        <a:graphic>
          <a:graphicData uri="http://schemas.openxmlformats.org/presentationml/2006/ole">
            <mc:AlternateContent xmlns:mc="http://schemas.openxmlformats.org/markup-compatibility/2006">
              <mc:Choice xmlns:v="urn:schemas-microsoft-com:vml" Requires="v">
                <p:oleObj spid="_x0000_s3076" name="" r:id="rId3" imgW="1929765" imgH="584200" progId="Equation.3">
                  <p:embed/>
                </p:oleObj>
              </mc:Choice>
              <mc:Fallback>
                <p:oleObj name="" r:id="rId3" imgW="1929765" imgH="584200" progId="Equation.3">
                  <p:embed/>
                  <p:pic>
                    <p:nvPicPr>
                      <p:cNvPr id="0" name="图片 3075"/>
                      <p:cNvPicPr/>
                      <p:nvPr/>
                    </p:nvPicPr>
                    <p:blipFill>
                      <a:blip r:embed="rId4"/>
                      <a:stretch>
                        <a:fillRect/>
                      </a:stretch>
                    </p:blipFill>
                    <p:spPr>
                      <a:xfrm>
                        <a:off x="755650" y="5373688"/>
                        <a:ext cx="1930400" cy="584200"/>
                      </a:xfrm>
                      <a:prstGeom prst="rect">
                        <a:avLst/>
                      </a:prstGeom>
                      <a:noFill/>
                      <a:ln w="38100">
                        <a:noFill/>
                        <a:miter/>
                      </a:ln>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图片 7"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76803"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6804" name="Rectangle 3"/>
          <p:cNvSpPr>
            <a:spLocks noGrp="1"/>
          </p:cNvSpPr>
          <p:nvPr>
            <p:ph type="body" sz="half" idx="1"/>
          </p:nvPr>
        </p:nvSpPr>
        <p:spPr>
          <a:xfrm>
            <a:off x="395288" y="1628775"/>
            <a:ext cx="8280400" cy="5373688"/>
          </a:xfrm>
          <a:noFill/>
          <a:ln>
            <a:noFill/>
          </a:ln>
        </p:spPr>
        <p:txBody>
          <a:bodyPr/>
          <a:p>
            <a:pPr marL="0" indent="0" eaLnBrk="1" hangingPunct="1">
              <a:buClrTx/>
              <a:buSzTx/>
              <a:buFontTx/>
              <a:buNone/>
            </a:pPr>
            <a:r>
              <a:rPr lang="zh-CN" altLang="zh-CN" sz="1800" b="1" dirty="0">
                <a:latin typeface="仿宋" panose="02010609060101010101" pitchFamily="49" charset="-122"/>
                <a:ea typeface="仿宋" panose="02010609060101010101" pitchFamily="49" charset="-122"/>
              </a:rPr>
              <a:t>10</a:t>
            </a:r>
            <a:r>
              <a:rPr lang="zh-CN" altLang="en-US" sz="1800" b="1" dirty="0">
                <a:latin typeface="仿宋" panose="02010609060101010101" pitchFamily="49" charset="-122"/>
                <a:ea typeface="仿宋" panose="02010609060101010101" pitchFamily="49" charset="-122"/>
              </a:rPr>
              <a:t>、管道外防腐层电阻测试：</a:t>
            </a:r>
            <a:endParaRPr lang="zh-CN" altLang="en-US"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a:t>
            </a:r>
            <a:r>
              <a:rPr lang="zh-CN" altLang="en-US" sz="1800" b="1" dirty="0">
                <a:latin typeface="仿宋" panose="02010609060101010101" pitchFamily="49" charset="-122"/>
                <a:ea typeface="仿宋" panose="02010609060101010101" pitchFamily="49" charset="-122"/>
              </a:rPr>
              <a:t>无分支、无接地装置的某一段</a:t>
            </a:r>
            <a:r>
              <a:rPr lang="zh-CN"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长度宜为</a:t>
            </a:r>
            <a:r>
              <a:rPr lang="zh-CN" altLang="zh-CN" sz="1800" b="1" dirty="0">
                <a:latin typeface="仿宋" panose="02010609060101010101" pitchFamily="49" charset="-122"/>
                <a:ea typeface="仿宋" panose="02010609060101010101" pitchFamily="49" charset="-122"/>
              </a:rPr>
              <a:t>500</a:t>
            </a: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10000m</a:t>
            </a:r>
            <a:r>
              <a:rPr lang="zh-CN" altLang="en-US" sz="1800" b="1" dirty="0">
                <a:latin typeface="仿宋" panose="02010609060101010101" pitchFamily="49" charset="-122"/>
                <a:ea typeface="仿宋" panose="02010609060101010101" pitchFamily="49" charset="-122"/>
              </a:rPr>
              <a:t>，一般为</a:t>
            </a:r>
            <a:r>
              <a:rPr lang="zh-CN" altLang="zh-CN" sz="1800" b="1" dirty="0">
                <a:latin typeface="仿宋" panose="02010609060101010101" pitchFamily="49" charset="-122"/>
                <a:ea typeface="仿宋" panose="02010609060101010101" pitchFamily="49" charset="-122"/>
              </a:rPr>
              <a:t>5 000m)</a:t>
            </a:r>
            <a:r>
              <a:rPr lang="zh-CN" altLang="en-US" sz="1800" b="1" dirty="0">
                <a:latin typeface="仿宋" panose="02010609060101010101" pitchFamily="49" charset="-122"/>
                <a:ea typeface="仿宋" panose="02010609060101010101" pitchFamily="49" charset="-122"/>
              </a:rPr>
              <a:t>管道，其防腐层电阻应采用本标准的方法测试，测试接线示意图见图</a:t>
            </a:r>
            <a:r>
              <a:rPr lang="zh-CN" altLang="en-US" sz="1800" dirty="0">
                <a:latin typeface="仿宋" panose="02010609060101010101" pitchFamily="49" charset="-122"/>
                <a:ea typeface="仿宋" panose="02010609060101010101" pitchFamily="49" charset="-122"/>
              </a:rPr>
              <a:t> </a:t>
            </a:r>
            <a:r>
              <a:rPr lang="zh-CN" altLang="en-US" sz="18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p:txBody>
      </p:sp>
      <p:sp>
        <p:nvSpPr>
          <p:cNvPr id="76805"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6806" name="Picture 5"/>
          <p:cNvPicPr>
            <a:picLocks noChangeAspect="1"/>
          </p:cNvPicPr>
          <p:nvPr/>
        </p:nvPicPr>
        <p:blipFill>
          <a:blip r:embed="rId2"/>
          <a:stretch>
            <a:fillRect/>
          </a:stretch>
        </p:blipFill>
        <p:spPr>
          <a:xfrm>
            <a:off x="1042988" y="3429000"/>
            <a:ext cx="6591300" cy="2552700"/>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220980" y="200025"/>
            <a:ext cx="1369695" cy="116078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590675" y="188595"/>
            <a:ext cx="3878580" cy="424180"/>
          </a:xfrm>
          <a:prstGeom prst="rect">
            <a:avLst/>
          </a:prstGeom>
        </p:spPr>
      </p:pic>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图片 7"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pic>
        <p:nvPicPr>
          <p:cNvPr id="77827" name="Picture 2"/>
          <p:cNvPicPr>
            <a:picLocks noChangeAspect="1"/>
          </p:cNvPicPr>
          <p:nvPr/>
        </p:nvPicPr>
        <p:blipFill>
          <a:blip r:embed="rId2"/>
          <a:stretch>
            <a:fillRect/>
          </a:stretch>
        </p:blipFill>
        <p:spPr>
          <a:xfrm>
            <a:off x="4568825" y="1628775"/>
            <a:ext cx="4575175" cy="1771650"/>
          </a:xfrm>
          <a:prstGeom prst="rect">
            <a:avLst/>
          </a:prstGeom>
          <a:noFill/>
          <a:ln w="9525">
            <a:noFill/>
          </a:ln>
        </p:spPr>
      </p:pic>
      <p:sp>
        <p:nvSpPr>
          <p:cNvPr id="77828"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7829" name="Rectangle 4"/>
          <p:cNvSpPr>
            <a:spLocks noGrp="1"/>
          </p:cNvSpPr>
          <p:nvPr>
            <p:ph type="body" sz="half" idx="1"/>
          </p:nvPr>
        </p:nvSpPr>
        <p:spPr>
          <a:xfrm>
            <a:off x="395288" y="1628775"/>
            <a:ext cx="8424862" cy="5373688"/>
          </a:xfrm>
          <a:noFill/>
          <a:ln>
            <a:noFill/>
          </a:ln>
        </p:spPr>
        <p:txBody>
          <a:bodyPr/>
          <a:p>
            <a:pPr marL="0" indent="0" eaLnBrk="1" hangingPunct="1">
              <a:buClrTx/>
              <a:buSzTx/>
              <a:buFontTx/>
              <a:buNone/>
            </a:pPr>
            <a:r>
              <a:rPr lang="zh-CN" altLang="zh-CN" sz="1800" b="1" dirty="0">
                <a:latin typeface="仿宋" panose="02010609060101010101" pitchFamily="49" charset="-122"/>
                <a:ea typeface="仿宋" panose="02010609060101010101" pitchFamily="49" charset="-122"/>
              </a:rPr>
              <a:t>10</a:t>
            </a:r>
            <a:r>
              <a:rPr lang="zh-CN" altLang="en-US" sz="1800" b="1" dirty="0">
                <a:latin typeface="仿宋" panose="02010609060101010101" pitchFamily="49" charset="-122"/>
                <a:ea typeface="仿宋" panose="02010609060101010101" pitchFamily="49" charset="-122"/>
              </a:rPr>
              <a:t>、管道外防腐层电阻测试：</a:t>
            </a:r>
            <a:endParaRPr lang="zh-CN" altLang="en-US"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20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a:t>
            </a:r>
            <a:r>
              <a:rPr lang="zh-CN" altLang="en-US" sz="2800" b="1" dirty="0"/>
              <a:t>　</a:t>
            </a:r>
            <a:r>
              <a:rPr lang="zh-CN" altLang="en-US" sz="1800" b="1" dirty="0">
                <a:latin typeface="仿宋" panose="02010609060101010101" pitchFamily="49" charset="-122"/>
                <a:ea typeface="仿宋" panose="02010609060101010101" pitchFamily="49" charset="-122"/>
              </a:rPr>
              <a:t>测试步骤如下：</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1</a:t>
            </a:r>
            <a:r>
              <a:rPr lang="zh-CN" altLang="en-US" sz="1800" b="1" dirty="0">
                <a:latin typeface="仿宋" panose="02010609060101010101" pitchFamily="49" charset="-122"/>
                <a:ea typeface="仿宋" panose="02010609060101010101" pitchFamily="49" charset="-122"/>
              </a:rPr>
              <a:t>　被测段</a:t>
            </a:r>
            <a:r>
              <a:rPr lang="zh-CN" altLang="zh-CN" sz="1800" b="1" dirty="0">
                <a:latin typeface="仿宋" panose="02010609060101010101" pitchFamily="49" charset="-122"/>
                <a:ea typeface="仿宋" panose="02010609060101010101" pitchFamily="49" charset="-122"/>
              </a:rPr>
              <a:t>ac</a:t>
            </a:r>
            <a:r>
              <a:rPr lang="zh-CN" altLang="en-US" sz="1800" b="1" dirty="0">
                <a:latin typeface="仿宋" panose="02010609060101010101" pitchFamily="49" charset="-122"/>
                <a:ea typeface="仿宋" panose="02010609060101010101" pitchFamily="49" charset="-122"/>
              </a:rPr>
              <a:t>距通电点应不小于</a:t>
            </a:r>
            <a:r>
              <a:rPr lang="zh-CN" altLang="zh-CN" sz="1800" b="1" dirty="0">
                <a:latin typeface="仿宋" panose="02010609060101010101" pitchFamily="49" charset="-122"/>
                <a:ea typeface="仿宋" panose="02010609060101010101" pitchFamily="49" charset="-122"/>
              </a:rPr>
              <a:t>πD</a:t>
            </a:r>
            <a:br>
              <a:rPr lang="zh-CN" altLang="zh-CN"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2</a:t>
            </a:r>
            <a:r>
              <a:rPr lang="zh-CN" altLang="en-US" sz="1800" b="1" dirty="0">
                <a:latin typeface="仿宋" panose="02010609060101010101" pitchFamily="49" charset="-122"/>
                <a:ea typeface="仿宋" panose="02010609060101010101" pitchFamily="49" charset="-122"/>
              </a:rPr>
              <a:t>　获得被测管段的长度</a:t>
            </a:r>
            <a:r>
              <a:rPr lang="zh-CN"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精确到</a:t>
            </a:r>
            <a:r>
              <a:rPr lang="zh-CN" altLang="zh-CN" sz="1800" b="1" dirty="0">
                <a:latin typeface="仿宋" panose="02010609060101010101" pitchFamily="49" charset="-122"/>
                <a:ea typeface="仿宋" panose="02010609060101010101" pitchFamily="49" charset="-122"/>
              </a:rPr>
              <a:t>m)</a:t>
            </a:r>
            <a:br>
              <a:rPr lang="zh-CN" altLang="zh-CN"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3</a:t>
            </a:r>
            <a:r>
              <a:rPr lang="zh-CN" altLang="en-US" sz="1800" b="1" dirty="0">
                <a:latin typeface="仿宋" panose="02010609060101010101" pitchFamily="49" charset="-122"/>
                <a:ea typeface="仿宋" panose="02010609060101010101" pitchFamily="49" charset="-122"/>
              </a:rPr>
              <a:t>　若</a:t>
            </a:r>
            <a:r>
              <a:rPr lang="zh-CN" altLang="zh-CN" sz="1800" b="1" dirty="0">
                <a:latin typeface="仿宋" panose="02010609060101010101" pitchFamily="49" charset="-122"/>
                <a:ea typeface="仿宋" panose="02010609060101010101" pitchFamily="49" charset="-122"/>
              </a:rPr>
              <a:t>ad</a:t>
            </a:r>
            <a:r>
              <a:rPr lang="zh-CN" altLang="en-US" sz="1800" b="1" dirty="0">
                <a:latin typeface="仿宋" panose="02010609060101010101" pitchFamily="49" charset="-122"/>
                <a:ea typeface="仿宋" panose="02010609060101010101" pitchFamily="49" charset="-122"/>
              </a:rPr>
              <a:t>段埋有牺牲阳极，则将其与管道断开</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4</a:t>
            </a:r>
            <a:r>
              <a:rPr lang="zh-CN" altLang="en-US" sz="1800" b="1" dirty="0">
                <a:latin typeface="仿宋" panose="02010609060101010101" pitchFamily="49" charset="-122"/>
                <a:ea typeface="仿宋" panose="02010609060101010101" pitchFamily="49" charset="-122"/>
              </a:rPr>
              <a:t>　在强制电流阴极保护站供电之前，测试</a:t>
            </a:r>
            <a:r>
              <a:rPr lang="zh-CN" altLang="zh-CN" sz="1800" b="1" dirty="0">
                <a:latin typeface="仿宋" panose="02010609060101010101" pitchFamily="49" charset="-122"/>
                <a:ea typeface="仿宋" panose="02010609060101010101" pitchFamily="49" charset="-122"/>
              </a:rPr>
              <a:t>a</a:t>
            </a: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c</a:t>
            </a:r>
            <a:r>
              <a:rPr lang="zh-CN" altLang="en-US" sz="1800" b="1" dirty="0">
                <a:latin typeface="仿宋" panose="02010609060101010101" pitchFamily="49" charset="-122"/>
                <a:ea typeface="仿宋" panose="02010609060101010101" pitchFamily="49" charset="-122"/>
              </a:rPr>
              <a:t>两点的自然电位值。阴极保</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护站供电</a:t>
            </a:r>
            <a:r>
              <a:rPr lang="zh-CN" altLang="zh-CN" sz="1800" b="1" dirty="0">
                <a:latin typeface="仿宋" panose="02010609060101010101" pitchFamily="49" charset="-122"/>
                <a:ea typeface="仿宋" panose="02010609060101010101" pitchFamily="49" charset="-122"/>
              </a:rPr>
              <a:t>24h</a:t>
            </a:r>
            <a:r>
              <a:rPr lang="zh-CN" altLang="en-US" sz="1800" b="1" dirty="0">
                <a:latin typeface="仿宋" panose="02010609060101010101" pitchFamily="49" charset="-122"/>
                <a:ea typeface="仿宋" panose="02010609060101010101" pitchFamily="49" charset="-122"/>
              </a:rPr>
              <a:t>后，测试</a:t>
            </a:r>
            <a:r>
              <a:rPr lang="zh-CN" altLang="zh-CN" sz="1800" b="1" dirty="0">
                <a:latin typeface="仿宋" panose="02010609060101010101" pitchFamily="49" charset="-122"/>
                <a:ea typeface="仿宋" panose="02010609060101010101" pitchFamily="49" charset="-122"/>
              </a:rPr>
              <a:t>a</a:t>
            </a: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c</a:t>
            </a:r>
            <a:r>
              <a:rPr lang="zh-CN" altLang="en-US" sz="1800" b="1" dirty="0">
                <a:latin typeface="仿宋" panose="02010609060101010101" pitchFamily="49" charset="-122"/>
                <a:ea typeface="仿宋" panose="02010609060101010101" pitchFamily="49" charset="-122"/>
              </a:rPr>
              <a:t>两点的保护电位值，并计算</a:t>
            </a:r>
            <a:r>
              <a:rPr lang="zh-CN" altLang="zh-CN" sz="1800" b="1" dirty="0">
                <a:latin typeface="仿宋" panose="02010609060101010101" pitchFamily="49" charset="-122"/>
                <a:ea typeface="仿宋" panose="02010609060101010101" pitchFamily="49" charset="-122"/>
              </a:rPr>
              <a:t>a</a:t>
            </a:r>
            <a:r>
              <a:rPr lang="zh-CN" altLang="en-US" sz="1800" b="1" dirty="0">
                <a:latin typeface="仿宋" panose="02010609060101010101" pitchFamily="49" charset="-122"/>
                <a:ea typeface="仿宋" panose="02010609060101010101" pitchFamily="49" charset="-122"/>
              </a:rPr>
              <a:t>、</a:t>
            </a:r>
            <a:r>
              <a:rPr lang="zh-CN" altLang="zh-CN" sz="1800" b="1" dirty="0">
                <a:latin typeface="仿宋" panose="02010609060101010101" pitchFamily="49" charset="-122"/>
                <a:ea typeface="仿宋" panose="02010609060101010101" pitchFamily="49" charset="-122"/>
              </a:rPr>
              <a:t>c</a:t>
            </a:r>
            <a:r>
              <a:rPr lang="zh-CN" altLang="en-US" sz="1800" b="1" dirty="0">
                <a:latin typeface="仿宋" panose="02010609060101010101" pitchFamily="49" charset="-122"/>
                <a:ea typeface="仿宋" panose="02010609060101010101" pitchFamily="49" charset="-122"/>
              </a:rPr>
              <a:t>两点的负偏移</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45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电位值</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5</a:t>
            </a:r>
            <a:r>
              <a:rPr lang="zh-CN" altLang="en-US" sz="1800" b="1" dirty="0">
                <a:latin typeface="仿宋" panose="02010609060101010101" pitchFamily="49" charset="-122"/>
                <a:ea typeface="仿宋" panose="02010609060101010101" pitchFamily="49" charset="-122"/>
              </a:rPr>
              <a:t>　按电压降法同时测试</a:t>
            </a:r>
            <a:r>
              <a:rPr lang="zh-CN" altLang="zh-CN" sz="1800" b="1" dirty="0">
                <a:latin typeface="仿宋" panose="02010609060101010101" pitchFamily="49" charset="-122"/>
                <a:ea typeface="仿宋" panose="02010609060101010101" pitchFamily="49" charset="-122"/>
              </a:rPr>
              <a:t>ab</a:t>
            </a:r>
            <a:r>
              <a:rPr lang="zh-CN" altLang="en-US" sz="1800" b="1" dirty="0">
                <a:latin typeface="仿宋" panose="02010609060101010101" pitchFamily="49" charset="-122"/>
                <a:ea typeface="仿宋" panose="02010609060101010101" pitchFamily="49" charset="-122"/>
              </a:rPr>
              <a:t>和</a:t>
            </a:r>
            <a:r>
              <a:rPr lang="zh-CN" altLang="zh-CN" sz="1800" b="1" dirty="0">
                <a:latin typeface="仿宋" panose="02010609060101010101" pitchFamily="49" charset="-122"/>
                <a:ea typeface="仿宋" panose="02010609060101010101" pitchFamily="49" charset="-122"/>
              </a:rPr>
              <a:t>cd</a:t>
            </a:r>
            <a:r>
              <a:rPr lang="zh-CN" altLang="en-US" sz="1800" b="1" dirty="0">
                <a:latin typeface="仿宋" panose="02010609060101010101" pitchFamily="49" charset="-122"/>
                <a:ea typeface="仿宋" panose="02010609060101010101" pitchFamily="49" charset="-122"/>
              </a:rPr>
              <a:t>两段的管内电流值</a:t>
            </a:r>
            <a:r>
              <a:rPr lang="zh-CN" altLang="en-US" sz="1800" dirty="0">
                <a:latin typeface="仿宋" panose="02010609060101010101" pitchFamily="49" charset="-122"/>
                <a:ea typeface="仿宋" panose="02010609060101010101" pitchFamily="49" charset="-122"/>
              </a:rPr>
              <a:t> </a:t>
            </a:r>
            <a:r>
              <a:rPr lang="zh-CN" altLang="en-US" sz="1800" b="1"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p:txBody>
      </p:sp>
      <p:sp>
        <p:nvSpPr>
          <p:cNvPr id="77830"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3"/>
            </p:custDataLst>
          </p:nvPr>
        </p:nvPicPr>
        <p:blipFill>
          <a:blip r:embed="rId4"/>
          <a:stretch>
            <a:fillRect/>
          </a:stretch>
        </p:blipFill>
        <p:spPr>
          <a:xfrm>
            <a:off x="220980" y="200025"/>
            <a:ext cx="1369695" cy="116078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590675" y="188595"/>
            <a:ext cx="3878580" cy="424180"/>
          </a:xfrm>
          <a:prstGeom prst="rect">
            <a:avLst/>
          </a:prstGeom>
        </p:spPr>
      </p:pic>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图片 8" descr="QQ截图20130415105916_副本.jpg"/>
          <p:cNvPicPr>
            <a:picLocks noChangeAspect="1"/>
          </p:cNvPicPr>
          <p:nvPr/>
        </p:nvPicPr>
        <p:blipFill>
          <a:blip r:embed="rId1"/>
          <a:stretch>
            <a:fillRect/>
          </a:stretch>
        </p:blipFill>
        <p:spPr>
          <a:xfrm>
            <a:off x="0" y="0"/>
            <a:ext cx="9144000" cy="6877050"/>
          </a:xfrm>
          <a:prstGeom prst="rect">
            <a:avLst/>
          </a:prstGeom>
          <a:noFill/>
          <a:ln w="9525">
            <a:noFill/>
          </a:ln>
        </p:spPr>
      </p:pic>
      <p:pic>
        <p:nvPicPr>
          <p:cNvPr id="78851" name="Picture 2"/>
          <p:cNvPicPr>
            <a:picLocks noChangeAspect="1"/>
          </p:cNvPicPr>
          <p:nvPr/>
        </p:nvPicPr>
        <p:blipFill>
          <a:blip r:embed="rId2"/>
          <a:stretch>
            <a:fillRect/>
          </a:stretch>
        </p:blipFill>
        <p:spPr>
          <a:xfrm>
            <a:off x="4568825" y="1628775"/>
            <a:ext cx="4575175" cy="1771650"/>
          </a:xfrm>
          <a:prstGeom prst="rect">
            <a:avLst/>
          </a:prstGeom>
          <a:noFill/>
          <a:ln w="9525">
            <a:noFill/>
          </a:ln>
        </p:spPr>
      </p:pic>
      <p:sp>
        <p:nvSpPr>
          <p:cNvPr id="78852" name="Rectangle 3"/>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8853" name="Rectangle 4"/>
          <p:cNvSpPr>
            <a:spLocks noGrp="1"/>
          </p:cNvSpPr>
          <p:nvPr>
            <p:ph type="body" sz="half" idx="1"/>
          </p:nvPr>
        </p:nvSpPr>
        <p:spPr>
          <a:xfrm>
            <a:off x="395288" y="1628775"/>
            <a:ext cx="8424862" cy="5373688"/>
          </a:xfrm>
          <a:noFill/>
          <a:ln>
            <a:noFill/>
          </a:ln>
        </p:spPr>
        <p:txBody>
          <a:bodyPr/>
          <a:p>
            <a:pPr marL="0" indent="0" eaLnBrk="1" hangingPunct="1">
              <a:buClrTx/>
              <a:buSzTx/>
              <a:buFontTx/>
              <a:buNone/>
            </a:pPr>
            <a:r>
              <a:rPr lang="zh-CN" altLang="zh-CN" sz="1600" b="1" dirty="0">
                <a:latin typeface="仿宋" panose="02010609060101010101" pitchFamily="49" charset="-122"/>
                <a:ea typeface="仿宋" panose="02010609060101010101" pitchFamily="49" charset="-122"/>
              </a:rPr>
              <a:t>10</a:t>
            </a:r>
            <a:r>
              <a:rPr lang="zh-CN" altLang="en-US" sz="1600" b="1" dirty="0">
                <a:latin typeface="仿宋" panose="02010609060101010101" pitchFamily="49" charset="-122"/>
                <a:ea typeface="仿宋" panose="02010609060101010101" pitchFamily="49" charset="-122"/>
              </a:rPr>
              <a:t>、管道外防腐层电阻测试：</a:t>
            </a:r>
            <a:endParaRPr lang="zh-CN" altLang="en-US" sz="16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Char char="Ø"/>
            </a:pPr>
            <a:r>
              <a:rPr lang="zh-CN" altLang="en-US" sz="1600" b="1" dirty="0">
                <a:latin typeface="仿宋" panose="02010609060101010101" pitchFamily="49" charset="-122"/>
                <a:ea typeface="仿宋" panose="02010609060101010101" pitchFamily="49" charset="-122"/>
              </a:rPr>
              <a:t>　</a:t>
            </a:r>
            <a:r>
              <a:rPr lang="zh-CN" altLang="en-US" sz="1600" b="1" dirty="0"/>
              <a:t>　</a:t>
            </a:r>
            <a:r>
              <a:rPr lang="zh-CN" altLang="en-US" sz="1600" b="1" dirty="0">
                <a:latin typeface="仿宋" panose="02010609060101010101" pitchFamily="49" charset="-122"/>
                <a:ea typeface="仿宋" panose="02010609060101010101" pitchFamily="49" charset="-122"/>
              </a:rPr>
              <a:t>管道防腐层电阻按所列公式计算：</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式中：</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ρA—</a:t>
            </a:r>
            <a:r>
              <a:rPr lang="zh-CN" altLang="en-US" sz="1600" b="1" dirty="0">
                <a:latin typeface="仿宋" panose="02010609060101010101" pitchFamily="49" charset="-122"/>
                <a:ea typeface="仿宋" panose="02010609060101010101" pitchFamily="49" charset="-122"/>
              </a:rPr>
              <a:t>管段防腐层电阻</a:t>
            </a:r>
            <a:r>
              <a:rPr lang="zh-CN" altLang="zh-CN" sz="1600" b="1" dirty="0">
                <a:latin typeface="仿宋" panose="02010609060101010101" pitchFamily="49" charset="-122"/>
                <a:ea typeface="仿宋" panose="02010609060101010101" pitchFamily="49" charset="-122"/>
              </a:rPr>
              <a:t>(Ω•m</a:t>
            </a:r>
            <a:r>
              <a:rPr lang="zh-CN" altLang="zh-CN" sz="1600" b="1" baseline="30000" dirty="0">
                <a:latin typeface="仿宋" panose="02010609060101010101" pitchFamily="49" charset="-122"/>
                <a:ea typeface="仿宋" panose="02010609060101010101" pitchFamily="49" charset="-122"/>
              </a:rPr>
              <a:t>2</a:t>
            </a:r>
            <a:r>
              <a:rPr lang="zh-CN" altLang="zh-CN" sz="1600" b="1" dirty="0">
                <a:latin typeface="仿宋" panose="02010609060101010101" pitchFamily="49" charset="-122"/>
                <a:ea typeface="仿宋" panose="02010609060101010101" pitchFamily="49" charset="-122"/>
              </a:rPr>
              <a:t>)</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ΔVa—</a:t>
            </a:r>
            <a:r>
              <a:rPr lang="zh-CN" altLang="en-US" sz="1600" b="1" dirty="0">
                <a:latin typeface="仿宋" panose="02010609060101010101" pitchFamily="49" charset="-122"/>
                <a:ea typeface="仿宋" panose="02010609060101010101" pitchFamily="49" charset="-122"/>
              </a:rPr>
              <a:t>管段首端</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点的负偏移电位</a:t>
            </a:r>
            <a:r>
              <a:rPr lang="zh-CN" altLang="zh-CN" sz="1600" b="1" dirty="0">
                <a:latin typeface="仿宋" panose="02010609060101010101" pitchFamily="49" charset="-122"/>
                <a:ea typeface="仿宋" panose="02010609060101010101" pitchFamily="49" charset="-122"/>
              </a:rPr>
              <a:t>(V)</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ΔVc—</a:t>
            </a:r>
            <a:r>
              <a:rPr lang="zh-CN" altLang="en-US" sz="1600" b="1" dirty="0">
                <a:latin typeface="仿宋" panose="02010609060101010101" pitchFamily="49" charset="-122"/>
                <a:ea typeface="仿宋" panose="02010609060101010101" pitchFamily="49" charset="-122"/>
              </a:rPr>
              <a:t>管段末端</a:t>
            </a:r>
            <a:r>
              <a:rPr lang="zh-CN" altLang="zh-CN" sz="1600" b="1" dirty="0">
                <a:latin typeface="仿宋" panose="02010609060101010101" pitchFamily="49" charset="-122"/>
                <a:ea typeface="仿宋" panose="02010609060101010101" pitchFamily="49" charset="-122"/>
              </a:rPr>
              <a:t>c</a:t>
            </a:r>
            <a:r>
              <a:rPr lang="zh-CN" altLang="en-US" sz="1600" b="1" dirty="0">
                <a:latin typeface="仿宋" panose="02010609060101010101" pitchFamily="49" charset="-122"/>
                <a:ea typeface="仿宋" panose="02010609060101010101" pitchFamily="49" charset="-122"/>
              </a:rPr>
              <a:t>点的负偏移电位</a:t>
            </a:r>
            <a:r>
              <a:rPr lang="zh-CN" altLang="zh-CN" sz="1600" b="1" dirty="0">
                <a:latin typeface="仿宋" panose="02010609060101010101" pitchFamily="49" charset="-122"/>
                <a:ea typeface="仿宋" panose="02010609060101010101" pitchFamily="49" charset="-122"/>
              </a:rPr>
              <a:t>(V)</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I</a:t>
            </a:r>
            <a:r>
              <a:rPr lang="zh-CN" altLang="zh-CN" sz="1600" b="1" baseline="-25000" dirty="0">
                <a:latin typeface="仿宋" panose="02010609060101010101" pitchFamily="49" charset="-122"/>
                <a:ea typeface="仿宋" panose="02010609060101010101" pitchFamily="49" charset="-122"/>
              </a:rPr>
              <a:t>1</a:t>
            </a:r>
            <a:r>
              <a:rPr lang="zh-CN" altLang="zh-CN" sz="1600" b="1" dirty="0">
                <a:latin typeface="仿宋" panose="02010609060101010101" pitchFamily="49" charset="-122"/>
                <a:ea typeface="仿宋" panose="02010609060101010101" pitchFamily="49" charset="-122"/>
              </a:rPr>
              <a:t>—ab</a:t>
            </a:r>
            <a:r>
              <a:rPr lang="zh-CN" altLang="en-US" sz="1600" b="1" dirty="0">
                <a:latin typeface="仿宋" panose="02010609060101010101" pitchFamily="49" charset="-122"/>
                <a:ea typeface="仿宋" panose="02010609060101010101" pitchFamily="49" charset="-122"/>
              </a:rPr>
              <a:t>段管内电流绝对值</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I</a:t>
            </a:r>
            <a:r>
              <a:rPr lang="zh-CN" altLang="zh-CN" sz="1600" b="1" baseline="-25000" dirty="0">
                <a:latin typeface="仿宋" panose="02010609060101010101" pitchFamily="49" charset="-122"/>
                <a:ea typeface="仿宋" panose="02010609060101010101" pitchFamily="49" charset="-122"/>
              </a:rPr>
              <a:t>2</a:t>
            </a:r>
            <a:r>
              <a:rPr lang="zh-CN" altLang="zh-CN" sz="1600" b="1" dirty="0">
                <a:latin typeface="仿宋" panose="02010609060101010101" pitchFamily="49" charset="-122"/>
                <a:ea typeface="仿宋" panose="02010609060101010101" pitchFamily="49" charset="-122"/>
              </a:rPr>
              <a:t>—cd</a:t>
            </a:r>
            <a:r>
              <a:rPr lang="zh-CN" altLang="en-US" sz="1600" b="1" dirty="0">
                <a:latin typeface="仿宋" panose="02010609060101010101" pitchFamily="49" charset="-122"/>
                <a:ea typeface="仿宋" panose="02010609060101010101" pitchFamily="49" charset="-122"/>
              </a:rPr>
              <a:t>段管内电流绝对值</a:t>
            </a:r>
            <a:r>
              <a:rPr lang="zh-CN" altLang="zh-CN" sz="1600" b="1" dirty="0">
                <a:latin typeface="仿宋" panose="02010609060101010101" pitchFamily="49" charset="-122"/>
                <a:ea typeface="仿宋" panose="02010609060101010101" pitchFamily="49" charset="-122"/>
              </a:rPr>
              <a:t>(A)</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Lac—</a:t>
            </a:r>
            <a:r>
              <a:rPr lang="zh-CN" altLang="en-US" sz="1600" b="1" dirty="0">
                <a:latin typeface="仿宋" panose="02010609060101010101" pitchFamily="49" charset="-122"/>
                <a:ea typeface="仿宋" panose="02010609060101010101" pitchFamily="49" charset="-122"/>
              </a:rPr>
              <a:t>被测管段</a:t>
            </a:r>
            <a:r>
              <a:rPr lang="zh-CN" altLang="zh-CN" sz="1600" b="1" dirty="0">
                <a:latin typeface="仿宋" panose="02010609060101010101" pitchFamily="49" charset="-122"/>
                <a:ea typeface="仿宋" panose="02010609060101010101" pitchFamily="49" charset="-122"/>
              </a:rPr>
              <a:t>ac</a:t>
            </a:r>
            <a:r>
              <a:rPr lang="zh-CN" altLang="en-US" sz="1600" b="1" dirty="0">
                <a:latin typeface="仿宋" panose="02010609060101010101" pitchFamily="49" charset="-122"/>
                <a:ea typeface="仿宋" panose="02010609060101010101" pitchFamily="49" charset="-122"/>
              </a:rPr>
              <a:t>的管道长度</a:t>
            </a:r>
            <a:r>
              <a:rPr lang="zh-CN" altLang="zh-CN" sz="1600" b="1" dirty="0">
                <a:latin typeface="仿宋" panose="02010609060101010101" pitchFamily="49" charset="-122"/>
                <a:ea typeface="仿宋" panose="02010609060101010101" pitchFamily="49" charset="-122"/>
              </a:rPr>
              <a:t>(m)</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r>
              <a:rPr lang="zh-CN" altLang="en-US" sz="1600" b="1" dirty="0">
                <a:latin typeface="仿宋" panose="02010609060101010101" pitchFamily="49" charset="-122"/>
                <a:ea typeface="仿宋" panose="02010609060101010101" pitchFamily="49" charset="-122"/>
              </a:rPr>
              <a:t>　　　</a:t>
            </a:r>
            <a:r>
              <a:rPr lang="zh-CN" altLang="zh-CN" sz="1600" b="1" dirty="0">
                <a:latin typeface="仿宋" panose="02010609060101010101" pitchFamily="49" charset="-122"/>
                <a:ea typeface="仿宋" panose="02010609060101010101" pitchFamily="49" charset="-122"/>
              </a:rPr>
              <a:t>D—</a:t>
            </a:r>
            <a:r>
              <a:rPr lang="zh-CN" altLang="en-US" sz="1600" b="1" dirty="0">
                <a:latin typeface="仿宋" panose="02010609060101010101" pitchFamily="49" charset="-122"/>
                <a:ea typeface="仿宋" panose="02010609060101010101" pitchFamily="49" charset="-122"/>
              </a:rPr>
              <a:t>管道外径（</a:t>
            </a:r>
            <a:r>
              <a:rPr lang="zh-CN" altLang="zh-CN" sz="1600" b="1" dirty="0">
                <a:latin typeface="仿宋" panose="02010609060101010101" pitchFamily="49" charset="-122"/>
                <a:ea typeface="仿宋" panose="02010609060101010101" pitchFamily="49" charset="-122"/>
              </a:rPr>
              <a:t>m</a:t>
            </a:r>
            <a:r>
              <a:rPr lang="zh-CN" altLang="en-US" sz="1600" b="1" dirty="0">
                <a:latin typeface="仿宋" panose="02010609060101010101" pitchFamily="49" charset="-122"/>
                <a:ea typeface="仿宋" panose="02010609060101010101" pitchFamily="49" charset="-122"/>
              </a:rPr>
              <a:t>）</a:t>
            </a:r>
            <a:br>
              <a:rPr lang="zh-CN" altLang="en-US" sz="1600" b="1" dirty="0">
                <a:latin typeface="仿宋" panose="02010609060101010101" pitchFamily="49" charset="-122"/>
                <a:ea typeface="仿宋" panose="02010609060101010101" pitchFamily="49" charset="-122"/>
              </a:rPr>
            </a:br>
            <a:br>
              <a:rPr lang="zh-CN" altLang="en-US" sz="2400" b="1" dirty="0"/>
            </a:br>
            <a:r>
              <a:rPr lang="zh-CN" altLang="en-US" sz="16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p:txBody>
      </p:sp>
      <p:sp>
        <p:nvSpPr>
          <p:cNvPr id="78854" name="Line 5"/>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8855" name="Picture 6"/>
          <p:cNvPicPr>
            <a:picLocks noChangeAspect="1"/>
          </p:cNvPicPr>
          <p:nvPr/>
        </p:nvPicPr>
        <p:blipFill>
          <a:blip r:embed="rId3"/>
          <a:stretch>
            <a:fillRect/>
          </a:stretch>
        </p:blipFill>
        <p:spPr>
          <a:xfrm>
            <a:off x="5292725" y="4154488"/>
            <a:ext cx="3600450" cy="595312"/>
          </a:xfrm>
          <a:prstGeom prst="rect">
            <a:avLst/>
          </a:prstGeom>
          <a:noFill/>
          <a:ln w="9525">
            <a:noFill/>
          </a:ln>
        </p:spPr>
      </p:pic>
      <p:pic>
        <p:nvPicPr>
          <p:cNvPr id="3" name="图片 2"/>
          <p:cNvPicPr>
            <a:picLocks noChangeAspect="1"/>
          </p:cNvPicPr>
          <p:nvPr>
            <p:custDataLst>
              <p:tags r:id="rId4"/>
            </p:custDataLst>
          </p:nvPr>
        </p:nvPicPr>
        <p:blipFill>
          <a:blip r:embed="rId5"/>
          <a:stretch>
            <a:fillRect/>
          </a:stretch>
        </p:blipFill>
        <p:spPr>
          <a:xfrm>
            <a:off x="220980" y="200025"/>
            <a:ext cx="1369695" cy="1160780"/>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1590675" y="188595"/>
            <a:ext cx="3878580" cy="424180"/>
          </a:xfrm>
          <a:prstGeom prst="rect">
            <a:avLst/>
          </a:prstGeom>
        </p:spPr>
      </p:pic>
      <p:pic>
        <p:nvPicPr>
          <p:cNvPr id="8" name="图片 7"/>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图片 7" descr="QQ截图20130415105916_副本.jpg"/>
          <p:cNvPicPr>
            <a:picLocks noChangeAspect="1"/>
          </p:cNvPicPr>
          <p:nvPr/>
        </p:nvPicPr>
        <p:blipFill>
          <a:blip r:embed="rId1"/>
          <a:stretch>
            <a:fillRect/>
          </a:stretch>
        </p:blipFill>
        <p:spPr>
          <a:xfrm>
            <a:off x="0" y="0"/>
            <a:ext cx="9499600" cy="7143750"/>
          </a:xfrm>
          <a:prstGeom prst="rect">
            <a:avLst/>
          </a:prstGeom>
          <a:noFill/>
          <a:ln w="9525">
            <a:noFill/>
          </a:ln>
        </p:spPr>
      </p:pic>
      <p:pic>
        <p:nvPicPr>
          <p:cNvPr id="79875" name="图片 8" descr="QQ截图20130415105916.jpg"/>
          <p:cNvPicPr>
            <a:picLocks noChangeAspect="1"/>
          </p:cNvPicPr>
          <p:nvPr/>
        </p:nvPicPr>
        <p:blipFill>
          <a:blip r:embed="rId2"/>
          <a:stretch>
            <a:fillRect/>
          </a:stretch>
        </p:blipFill>
        <p:spPr>
          <a:xfrm>
            <a:off x="0" y="0"/>
            <a:ext cx="9499600" cy="7143750"/>
          </a:xfrm>
          <a:prstGeom prst="rect">
            <a:avLst/>
          </a:prstGeom>
          <a:noFill/>
          <a:ln w="9525">
            <a:noFill/>
          </a:ln>
        </p:spPr>
      </p:pic>
      <p:sp>
        <p:nvSpPr>
          <p:cNvPr id="79876"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79877" name="Rectangle 3"/>
          <p:cNvSpPr>
            <a:spLocks noGrp="1"/>
          </p:cNvSpPr>
          <p:nvPr>
            <p:ph type="body" sz="half" idx="1"/>
          </p:nvPr>
        </p:nvSpPr>
        <p:spPr>
          <a:xfrm>
            <a:off x="395288" y="1628775"/>
            <a:ext cx="8424862" cy="5373688"/>
          </a:xfrm>
          <a:noFill/>
          <a:ln>
            <a:noFill/>
          </a:ln>
        </p:spPr>
        <p:txBody>
          <a:bodyPr/>
          <a:p>
            <a:pPr marL="0" indent="0" eaLnBrk="1" hangingPunct="1">
              <a:lnSpc>
                <a:spcPct val="90000"/>
              </a:lnSpc>
              <a:buClrTx/>
              <a:buSzTx/>
              <a:buFontTx/>
              <a:buNone/>
            </a:pPr>
            <a:r>
              <a:rPr lang="zh-CN" altLang="zh-CN" sz="1600" b="1" dirty="0">
                <a:latin typeface="仿宋" panose="02010609060101010101" pitchFamily="49" charset="-122"/>
                <a:ea typeface="仿宋" panose="02010609060101010101" pitchFamily="49" charset="-122"/>
              </a:rPr>
              <a:t>10</a:t>
            </a:r>
            <a:r>
              <a:rPr lang="zh-CN" altLang="en-US" sz="1600" b="1" dirty="0">
                <a:latin typeface="仿宋" panose="02010609060101010101" pitchFamily="49" charset="-122"/>
                <a:ea typeface="仿宋" panose="02010609060101010101" pitchFamily="49" charset="-122"/>
              </a:rPr>
              <a:t>、管道外防腐层电阻测试：</a:t>
            </a:r>
            <a:endParaRPr lang="zh-CN" altLang="en-US" sz="1600" b="1" dirty="0">
              <a:latin typeface="仿宋" panose="02010609060101010101" pitchFamily="49" charset="-122"/>
              <a:ea typeface="仿宋" panose="02010609060101010101" pitchFamily="49" charset="-122"/>
            </a:endParaRPr>
          </a:p>
          <a:p>
            <a:pPr marL="0" indent="0" eaLnBrk="1" hangingPunct="1">
              <a:lnSpc>
                <a:spcPct val="90000"/>
              </a:lnSpc>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Char char="Ø"/>
            </a:pPr>
            <a:r>
              <a:rPr lang="zh-CN" altLang="en-US" sz="1800" b="1" dirty="0">
                <a:latin typeface="仿宋" panose="02010609060101010101" pitchFamily="49" charset="-122"/>
                <a:ea typeface="仿宋" panose="02010609060101010101" pitchFamily="49" charset="-122"/>
              </a:rPr>
              <a:t>　　两端装有绝缘性能良好的绝缘法兰</a:t>
            </a:r>
            <a:r>
              <a:rPr lang="zh-CN"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接头</a:t>
            </a:r>
            <a:r>
              <a:rPr lang="zh-CN"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，又无其他分流支路，防腐层质量</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良好的管道，当其长度不超过一座阴极保护站的保护半径时，从阴极保护</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站通电点至末端管道的防腐层电阻按所列公式计算</a:t>
            </a:r>
            <a:r>
              <a:rPr lang="zh-CN" altLang="en-US" sz="1800" dirty="0">
                <a:latin typeface="仿宋" panose="02010609060101010101" pitchFamily="49" charset="-122"/>
                <a:ea typeface="仿宋" panose="02010609060101010101" pitchFamily="49" charset="-122"/>
              </a:rPr>
              <a:t> </a:t>
            </a:r>
            <a:r>
              <a:rPr lang="zh-CN" altLang="en-US" sz="1800" b="1" dirty="0">
                <a:latin typeface="仿宋" panose="02010609060101010101" pitchFamily="49" charset="-122"/>
                <a:ea typeface="仿宋" panose="02010609060101010101" pitchFamily="49" charset="-122"/>
              </a:rPr>
              <a:t>：</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式中：</a:t>
            </a:r>
            <a:endParaRPr lang="zh-CN" altLang="en-US" sz="1800" b="1" dirty="0">
              <a:latin typeface="仿宋" panose="02010609060101010101" pitchFamily="49" charset="-122"/>
              <a:ea typeface="仿宋" panose="02010609060101010101" pitchFamily="49" charset="-122"/>
            </a:endParaRPr>
          </a:p>
          <a:p>
            <a:pPr marL="0" indent="0" eaLnBrk="1" hangingPunct="1">
              <a:lnSpc>
                <a:spcPct val="150000"/>
              </a:lnSpc>
              <a:buClrTx/>
              <a:buSzTx/>
              <a:buFont typeface="Wingdings" panose="05000000000000000000" pitchFamily="2" charset="2"/>
              <a:buNone/>
            </a:pP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ΔVa—</a:t>
            </a:r>
            <a:r>
              <a:rPr lang="zh-CN" altLang="en-US" sz="1800" b="1" dirty="0">
                <a:latin typeface="仿宋" panose="02010609060101010101" pitchFamily="49" charset="-122"/>
                <a:ea typeface="仿宋" panose="02010609060101010101" pitchFamily="49" charset="-122"/>
              </a:rPr>
              <a:t>供电点管道负偏移电位值</a:t>
            </a:r>
            <a:r>
              <a:rPr lang="zh-CN" altLang="zh-CN" sz="1800" b="1" dirty="0">
                <a:latin typeface="仿宋" panose="02010609060101010101" pitchFamily="49" charset="-122"/>
                <a:ea typeface="仿宋" panose="02010609060101010101" pitchFamily="49" charset="-122"/>
              </a:rPr>
              <a:t>(V)</a:t>
            </a:r>
            <a:r>
              <a:rPr lang="zh-CN" altLang="en-US" sz="1800" b="1" dirty="0">
                <a:latin typeface="仿宋" panose="02010609060101010101" pitchFamily="49" charset="-122"/>
                <a:ea typeface="仿宋" panose="02010609060101010101" pitchFamily="49" charset="-122"/>
              </a:rPr>
              <a:t>；</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ΔVc—</a:t>
            </a:r>
            <a:r>
              <a:rPr lang="zh-CN" altLang="en-US" sz="1800" b="1" dirty="0">
                <a:latin typeface="仿宋" panose="02010609060101010101" pitchFamily="49" charset="-122"/>
                <a:ea typeface="仿宋" panose="02010609060101010101" pitchFamily="49" charset="-122"/>
              </a:rPr>
              <a:t>末端管道负偏移电位值</a:t>
            </a:r>
            <a:r>
              <a:rPr lang="zh-CN" altLang="zh-CN" sz="1800" b="1" dirty="0">
                <a:latin typeface="仿宋" panose="02010609060101010101" pitchFamily="49" charset="-122"/>
                <a:ea typeface="仿宋" panose="02010609060101010101" pitchFamily="49" charset="-122"/>
              </a:rPr>
              <a:t>(V)</a:t>
            </a:r>
            <a:r>
              <a:rPr lang="zh-CN" altLang="en-US" sz="1800" b="1" dirty="0">
                <a:latin typeface="仿宋" panose="02010609060101010101" pitchFamily="49" charset="-122"/>
                <a:ea typeface="仿宋" panose="02010609060101010101" pitchFamily="49" charset="-122"/>
              </a:rPr>
              <a:t>；</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I—</a:t>
            </a:r>
            <a:r>
              <a:rPr lang="zh-CN" altLang="en-US" sz="1800" b="1" dirty="0">
                <a:latin typeface="仿宋" panose="02010609060101010101" pitchFamily="49" charset="-122"/>
                <a:ea typeface="仿宋" panose="02010609060101010101" pitchFamily="49" charset="-122"/>
              </a:rPr>
              <a:t>向被测管道提供的阴极保护电流</a:t>
            </a:r>
            <a:r>
              <a:rPr lang="zh-CN" altLang="zh-CN" sz="1800" b="1" dirty="0">
                <a:latin typeface="仿宋" panose="02010609060101010101" pitchFamily="49" charset="-122"/>
                <a:ea typeface="仿宋" panose="02010609060101010101" pitchFamily="49" charset="-122"/>
              </a:rPr>
              <a:t>(A)</a:t>
            </a:r>
            <a:r>
              <a:rPr lang="zh-CN" altLang="en-US" sz="1800" b="1" dirty="0">
                <a:latin typeface="仿宋" panose="02010609060101010101" pitchFamily="49" charset="-122"/>
                <a:ea typeface="仿宋" panose="02010609060101010101" pitchFamily="49" charset="-122"/>
              </a:rPr>
              <a:t>；</a:t>
            </a:r>
            <a:br>
              <a:rPr lang="zh-CN" altLang="en-US" sz="1800" b="1" dirty="0">
                <a:latin typeface="仿宋" panose="02010609060101010101" pitchFamily="49" charset="-122"/>
                <a:ea typeface="仿宋" panose="02010609060101010101" pitchFamily="49" charset="-122"/>
              </a:rPr>
            </a:br>
            <a:r>
              <a:rPr lang="zh-CN" altLang="en-US" sz="1800" b="1" dirty="0">
                <a:latin typeface="仿宋" panose="02010609060101010101" pitchFamily="49" charset="-122"/>
                <a:ea typeface="仿宋" panose="02010609060101010101" pitchFamily="49" charset="-122"/>
              </a:rPr>
              <a:t>　　　</a:t>
            </a:r>
            <a:r>
              <a:rPr lang="zh-CN" altLang="zh-CN" sz="1800" b="1" dirty="0">
                <a:latin typeface="仿宋" panose="02010609060101010101" pitchFamily="49" charset="-122"/>
                <a:ea typeface="仿宋" panose="02010609060101010101" pitchFamily="49" charset="-122"/>
              </a:rPr>
              <a:t>L—</a:t>
            </a:r>
            <a:r>
              <a:rPr lang="zh-CN" altLang="en-US" sz="1800" b="1" dirty="0">
                <a:latin typeface="仿宋" panose="02010609060101010101" pitchFamily="49" charset="-122"/>
                <a:ea typeface="仿宋" panose="02010609060101010101" pitchFamily="49" charset="-122"/>
              </a:rPr>
              <a:t>被测管道长度</a:t>
            </a:r>
            <a:r>
              <a:rPr lang="zh-CN" altLang="zh-CN" sz="1800" b="1" dirty="0">
                <a:latin typeface="仿宋" panose="02010609060101010101" pitchFamily="49" charset="-122"/>
                <a:ea typeface="仿宋" panose="02010609060101010101" pitchFamily="49" charset="-122"/>
              </a:rPr>
              <a:t>(m)</a:t>
            </a:r>
            <a:br>
              <a:rPr lang="zh-CN" altLang="zh-CN" sz="1800" b="1" dirty="0">
                <a:latin typeface="仿宋" panose="02010609060101010101" pitchFamily="49" charset="-122"/>
                <a:ea typeface="仿宋" panose="02010609060101010101" pitchFamily="49" charset="-122"/>
              </a:rPr>
            </a:br>
            <a:br>
              <a:rPr lang="zh-CN" altLang="zh-CN" sz="2400" b="1" dirty="0"/>
            </a:br>
            <a:r>
              <a:rPr lang="zh-CN" altLang="en-US" sz="1600" b="1" dirty="0">
                <a:latin typeface="仿宋" panose="02010609060101010101" pitchFamily="49" charset="-122"/>
                <a:ea typeface="仿宋" panose="02010609060101010101" pitchFamily="49" charset="-122"/>
              </a:rPr>
              <a:t>　</a:t>
            </a: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400" b="1" dirty="0">
                <a:latin typeface="仿宋" panose="02010609060101010101" pitchFamily="49" charset="-122"/>
                <a:ea typeface="仿宋" panose="02010609060101010101" pitchFamily="49" charset="-122"/>
              </a:rPr>
              <a:t>　</a:t>
            </a:r>
            <a:endParaRPr lang="zh-CN" altLang="en-US" sz="14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400" b="1" dirty="0">
              <a:latin typeface="仿宋" panose="02010609060101010101" pitchFamily="49" charset="-122"/>
              <a:ea typeface="仿宋" panose="02010609060101010101" pitchFamily="49" charset="-122"/>
            </a:endParaRPr>
          </a:p>
        </p:txBody>
      </p:sp>
      <p:sp>
        <p:nvSpPr>
          <p:cNvPr id="79878"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79879" name="Picture 5"/>
          <p:cNvPicPr>
            <a:picLocks noChangeAspect="1"/>
          </p:cNvPicPr>
          <p:nvPr/>
        </p:nvPicPr>
        <p:blipFill>
          <a:blip r:embed="rId3"/>
          <a:stretch>
            <a:fillRect/>
          </a:stretch>
        </p:blipFill>
        <p:spPr>
          <a:xfrm>
            <a:off x="5292725" y="4221163"/>
            <a:ext cx="3514725" cy="847725"/>
          </a:xfrm>
          <a:prstGeom prst="rect">
            <a:avLst/>
          </a:prstGeom>
          <a:noFill/>
          <a:ln w="9525">
            <a:noFill/>
          </a:ln>
        </p:spPr>
      </p:pic>
      <p:pic>
        <p:nvPicPr>
          <p:cNvPr id="3" name="图片 2"/>
          <p:cNvPicPr>
            <a:picLocks noChangeAspect="1"/>
          </p:cNvPicPr>
          <p:nvPr>
            <p:custDataLst>
              <p:tags r:id="rId4"/>
            </p:custDataLst>
          </p:nvPr>
        </p:nvPicPr>
        <p:blipFill>
          <a:blip r:embed="rId5"/>
          <a:stretch>
            <a:fillRect/>
          </a:stretch>
        </p:blipFill>
        <p:spPr>
          <a:xfrm>
            <a:off x="220980" y="200025"/>
            <a:ext cx="1369695" cy="1160780"/>
          </a:xfrm>
          <a:prstGeom prst="rect">
            <a:avLst/>
          </a:prstGeom>
        </p:spPr>
      </p:pic>
      <p:pic>
        <p:nvPicPr>
          <p:cNvPr id="2" name="图片 1"/>
          <p:cNvPicPr>
            <a:picLocks noChangeAspect="1"/>
          </p:cNvPicPr>
          <p:nvPr>
            <p:custDataLst>
              <p:tags r:id="rId6"/>
            </p:custDataLst>
          </p:nvPr>
        </p:nvPicPr>
        <p:blipFill>
          <a:blip r:embed="rId7"/>
          <a:stretch>
            <a:fillRect/>
          </a:stretch>
        </p:blipFill>
        <p:spPr>
          <a:xfrm>
            <a:off x="5579745" y="6525260"/>
            <a:ext cx="3770630" cy="487045"/>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1590675" y="188595"/>
            <a:ext cx="7793355" cy="424180"/>
          </a:xfrm>
          <a:prstGeom prst="rect">
            <a:avLst/>
          </a:prstGeom>
        </p:spPr>
      </p:pic>
      <p:pic>
        <p:nvPicPr>
          <p:cNvPr id="8" name="图片 7"/>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图片 6"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80899" name="Rectangle 2"/>
          <p:cNvSpPr>
            <a:spLocks noGrp="1"/>
          </p:cNvSpPr>
          <p:nvPr>
            <p:ph type="title"/>
          </p:nvPr>
        </p:nvSpPr>
        <p:spPr>
          <a:xfrm>
            <a:off x="457200" y="692150"/>
            <a:ext cx="8229600" cy="725488"/>
          </a:xfrm>
          <a:noFill/>
          <a:ln>
            <a:noFill/>
          </a:ln>
        </p:spPr>
        <p:txBody>
          <a:bodyPr/>
          <a:p>
            <a:pPr eaLnBrk="1" hangingPunct="1"/>
            <a:r>
              <a:rPr lang="zh-CN" altLang="zh-CN" b="1" dirty="0"/>
              <a:t>  </a:t>
            </a:r>
            <a:r>
              <a:rPr lang="zh-CN" altLang="en-US" sz="3200" b="1" dirty="0">
                <a:solidFill>
                  <a:srgbClr val="CC0000"/>
                </a:solidFill>
              </a:rPr>
              <a:t>五、长输管道阴极保护检测技术：</a:t>
            </a:r>
            <a:endParaRPr lang="zh-CN" altLang="en-US" sz="3200" b="1" dirty="0">
              <a:solidFill>
                <a:srgbClr val="CC0000"/>
              </a:solidFill>
            </a:endParaRPr>
          </a:p>
        </p:txBody>
      </p:sp>
      <p:sp>
        <p:nvSpPr>
          <p:cNvPr id="80900" name="Rectangle 3"/>
          <p:cNvSpPr>
            <a:spLocks noGrp="1"/>
          </p:cNvSpPr>
          <p:nvPr>
            <p:ph type="body" sz="half" idx="1"/>
          </p:nvPr>
        </p:nvSpPr>
        <p:spPr>
          <a:xfrm>
            <a:off x="395288" y="1628775"/>
            <a:ext cx="8424862" cy="5373688"/>
          </a:xfrm>
          <a:noFill/>
          <a:ln>
            <a:noFill/>
          </a:ln>
        </p:spPr>
        <p:txBody>
          <a:bodyPr/>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eaLnBrk="1" hangingPunct="1">
              <a:buClrTx/>
              <a:buSzTx/>
              <a:buFontTx/>
              <a:buNone/>
            </a:pPr>
            <a:endParaRPr lang="zh-CN" altLang="zh-CN" sz="1800" b="1" dirty="0">
              <a:latin typeface="仿宋" panose="02010609060101010101" pitchFamily="49" charset="-122"/>
              <a:ea typeface="仿宋" panose="02010609060101010101" pitchFamily="49" charset="-122"/>
            </a:endParaRPr>
          </a:p>
          <a:p>
            <a:pPr marL="0" indent="0" algn="ctr" eaLnBrk="1" hangingPunct="1">
              <a:buClrTx/>
              <a:buSzTx/>
              <a:buFontTx/>
              <a:buNone/>
            </a:pPr>
            <a:r>
              <a:rPr lang="zh-CN" altLang="en-US" sz="2800" b="1" dirty="0">
                <a:hlinkClick r:id="rId2" action="ppaction://hlinkfile"/>
              </a:rPr>
              <a:t>埋地钢质管道阴极保护参数测试方法</a:t>
            </a:r>
            <a:endParaRPr lang="zh-CN" altLang="en-US" sz="2800" b="1" dirty="0">
              <a:hlinkClick r:id="rId2" action="ppaction://hlinkfile"/>
            </a:endParaRPr>
          </a:p>
          <a:p>
            <a:pPr marL="0" indent="0" algn="ctr" eaLnBrk="1" hangingPunct="1">
              <a:buClrTx/>
              <a:buSzTx/>
              <a:buFontTx/>
              <a:buNone/>
            </a:pPr>
            <a:r>
              <a:rPr lang="zh-CN" altLang="zh-CN" sz="2800" b="1" dirty="0">
                <a:hlinkClick r:id="rId2" action="ppaction://hlinkfile"/>
              </a:rPr>
              <a:t>SY/T0023-1997</a:t>
            </a:r>
            <a:r>
              <a:rPr lang="zh-CN" altLang="en-US" sz="1800" b="1" dirty="0">
                <a:latin typeface="仿宋" panose="02010609060101010101" pitchFamily="49" charset="-122"/>
                <a:ea typeface="仿宋" panose="02010609060101010101" pitchFamily="49" charset="-122"/>
              </a:rPr>
              <a:t>　</a:t>
            </a: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r>
              <a:rPr lang="zh-CN" altLang="en-US" sz="1600" b="1" dirty="0">
                <a:latin typeface="仿宋" panose="02010609060101010101" pitchFamily="49" charset="-122"/>
                <a:ea typeface="仿宋" panose="02010609060101010101" pitchFamily="49" charset="-122"/>
              </a:rPr>
              <a:t>　</a:t>
            </a:r>
            <a:endParaRPr lang="zh-CN" altLang="en-US" sz="1600" b="1" dirty="0">
              <a:latin typeface="仿宋" panose="02010609060101010101" pitchFamily="49" charset="-122"/>
              <a:ea typeface="仿宋" panose="02010609060101010101" pitchFamily="49" charset="-122"/>
            </a:endParaRPr>
          </a:p>
          <a:p>
            <a:pPr marL="0" indent="0" eaLnBrk="1" hangingPunct="1">
              <a:lnSpc>
                <a:spcPct val="120000"/>
              </a:lnSpc>
              <a:buClrTx/>
              <a:buSzTx/>
              <a:buFont typeface="Wingdings" panose="05000000000000000000" pitchFamily="2" charset="2"/>
              <a:buNone/>
            </a:pPr>
            <a:endParaRPr lang="zh-CN" altLang="zh-CN" sz="1600" b="1" dirty="0">
              <a:latin typeface="仿宋" panose="02010609060101010101" pitchFamily="49" charset="-122"/>
              <a:ea typeface="仿宋" panose="02010609060101010101" pitchFamily="49" charset="-122"/>
            </a:endParaRPr>
          </a:p>
        </p:txBody>
      </p:sp>
      <p:sp>
        <p:nvSpPr>
          <p:cNvPr id="80901" name="Line 4"/>
          <p:cNvSpPr/>
          <p:nvPr/>
        </p:nvSpPr>
        <p:spPr>
          <a:xfrm>
            <a:off x="1187450" y="1557338"/>
            <a:ext cx="6815138"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3"/>
            </p:custDataLst>
          </p:nvPr>
        </p:nvPicPr>
        <p:blipFill>
          <a:blip r:embed="rId4"/>
          <a:stretch>
            <a:fillRect/>
          </a:stretch>
        </p:blipFill>
        <p:spPr>
          <a:xfrm>
            <a:off x="220980" y="200025"/>
            <a:ext cx="1369695" cy="116078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590675" y="188595"/>
            <a:ext cx="3878580" cy="424180"/>
          </a:xfrm>
          <a:prstGeom prst="rect">
            <a:avLst/>
          </a:prstGeom>
        </p:spPr>
      </p:pic>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图片 6" descr="QQ截图20130415105916_副本.jpg"/>
          <p:cNvPicPr>
            <a:picLocks noChangeAspect="1"/>
          </p:cNvPicPr>
          <p:nvPr/>
        </p:nvPicPr>
        <p:blipFill>
          <a:blip r:embed="rId1"/>
          <a:stretch>
            <a:fillRect/>
          </a:stretch>
        </p:blipFill>
        <p:spPr>
          <a:xfrm>
            <a:off x="0" y="0"/>
            <a:ext cx="9144000" cy="6877050"/>
          </a:xfrm>
          <a:prstGeom prst="rect">
            <a:avLst/>
          </a:prstGeom>
          <a:noFill/>
          <a:ln w="9525">
            <a:noFill/>
          </a:ln>
        </p:spPr>
      </p:pic>
      <p:sp>
        <p:nvSpPr>
          <p:cNvPr id="9219"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9220" name="Rectangle 3"/>
          <p:cNvSpPr>
            <a:spLocks noGrp="1"/>
          </p:cNvSpPr>
          <p:nvPr>
            <p:ph idx="1"/>
          </p:nvPr>
        </p:nvSpPr>
        <p:spPr>
          <a:xfrm>
            <a:off x="1042988" y="1557338"/>
            <a:ext cx="7561262" cy="4608512"/>
          </a:xfrm>
          <a:noFill/>
          <a:ln>
            <a:noFill/>
          </a:ln>
        </p:spPr>
        <p:txBody>
          <a:bodyPr/>
          <a:p>
            <a:pPr marL="0" indent="0" eaLnBrk="1" hangingPunct="1">
              <a:buNone/>
            </a:pPr>
            <a:endParaRPr lang="zh-CN" altLang="zh-CN" sz="2800" b="1" dirty="0">
              <a:solidFill>
                <a:srgbClr val="000000"/>
              </a:solidFill>
              <a:latin typeface="仿宋" panose="02010609060101010101" pitchFamily="49" charset="-122"/>
              <a:ea typeface="仿宋" panose="02010609060101010101" pitchFamily="49" charset="-122"/>
            </a:endParaRPr>
          </a:p>
          <a:p>
            <a:pPr marL="0" indent="0" eaLnBrk="1" hangingPunct="1">
              <a:buNone/>
            </a:pPr>
            <a:r>
              <a:rPr lang="zh-CN" altLang="en-US" b="1" dirty="0">
                <a:latin typeface="仿宋" panose="02010609060101010101" pitchFamily="49" charset="-122"/>
                <a:ea typeface="仿宋" panose="02010609060101010101" pitchFamily="49" charset="-122"/>
              </a:rPr>
              <a:t>　　金属的常见防护方法</a:t>
            </a:r>
            <a:endParaRPr lang="zh-CN" altLang="en-US" b="1" dirty="0">
              <a:latin typeface="仿宋" panose="02010609060101010101" pitchFamily="49" charset="-122"/>
              <a:ea typeface="仿宋" panose="02010609060101010101" pitchFamily="49" charset="-122"/>
            </a:endParaRPr>
          </a:p>
          <a:p>
            <a:pPr marL="0" indent="0" eaLnBrk="1" hangingPunct="1">
              <a:buNone/>
            </a:pPr>
            <a:endParaRPr lang="zh-CN" altLang="zh-CN" b="1" dirty="0">
              <a:latin typeface="仿宋" panose="02010609060101010101" pitchFamily="49" charset="-122"/>
              <a:ea typeface="仿宋" panose="02010609060101010101" pitchFamily="49" charset="-122"/>
            </a:endParaRPr>
          </a:p>
          <a:p>
            <a:pPr marL="0" indent="0" eaLnBrk="1" hangingPunct="1">
              <a:buNone/>
            </a:pPr>
            <a:r>
              <a:rPr lang="zh-CN" altLang="en-US" sz="2400" b="1"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在金属表面覆盖保护层</a:t>
            </a:r>
            <a:r>
              <a:rPr lang="zh-CN" altLang="zh-CN" sz="2400" dirty="0">
                <a:latin typeface="仿宋" panose="02010609060101010101" pitchFamily="49" charset="-122"/>
                <a:ea typeface="仿宋" panose="02010609060101010101" pitchFamily="49" charset="-122"/>
              </a:rPr>
              <a:t>.</a:t>
            </a:r>
            <a:endParaRPr lang="zh-CN" altLang="zh-CN"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改变金属内部组成结构而增强抗腐蚀能力，如</a:t>
            </a:r>
            <a:endParaRPr lang="zh-CN" altLang="en-US"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制成不锈钢</a:t>
            </a:r>
            <a:r>
              <a:rPr lang="zh-CN" altLang="zh-CN" sz="2400" dirty="0">
                <a:latin typeface="仿宋" panose="02010609060101010101" pitchFamily="49" charset="-122"/>
                <a:ea typeface="仿宋" panose="02010609060101010101" pitchFamily="49" charset="-122"/>
              </a:rPr>
              <a:t>.</a:t>
            </a:r>
            <a:endParaRPr lang="zh-CN" altLang="zh-CN"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电化学保护法</a:t>
            </a:r>
            <a:r>
              <a:rPr lang="zh-CN" altLang="zh-CN" sz="2400" dirty="0">
                <a:latin typeface="仿宋" panose="02010609060101010101" pitchFamily="49" charset="-122"/>
                <a:ea typeface="仿宋" panose="02010609060101010101" pitchFamily="49" charset="-122"/>
              </a:rPr>
              <a:t>.</a:t>
            </a:r>
            <a:endParaRPr lang="zh-CN" altLang="zh-CN"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a.</a:t>
            </a:r>
            <a:r>
              <a:rPr lang="zh-CN" altLang="en-US" sz="2400" dirty="0">
                <a:latin typeface="仿宋" panose="02010609060101010101" pitchFamily="49" charset="-122"/>
                <a:ea typeface="仿宋" panose="02010609060101010101" pitchFamily="49" charset="-122"/>
              </a:rPr>
              <a:t>牺牲阳极的阴极保护法</a:t>
            </a:r>
            <a:r>
              <a:rPr lang="zh-CN" altLang="zh-CN" sz="2400" dirty="0">
                <a:latin typeface="仿宋" panose="02010609060101010101" pitchFamily="49" charset="-122"/>
                <a:ea typeface="仿宋" panose="02010609060101010101" pitchFamily="49" charset="-122"/>
              </a:rPr>
              <a:t>.</a:t>
            </a:r>
            <a:endParaRPr lang="zh-CN" altLang="zh-CN" sz="2400" dirty="0">
              <a:latin typeface="仿宋" panose="02010609060101010101" pitchFamily="49" charset="-122"/>
              <a:ea typeface="仿宋" panose="02010609060101010101" pitchFamily="49" charset="-122"/>
            </a:endParaRPr>
          </a:p>
          <a:p>
            <a:pPr marL="0" indent="0" eaLnBrk="1" hangingPunct="1">
              <a:buNone/>
            </a:pPr>
            <a:r>
              <a:rPr lang="zh-CN" altLang="en-US" sz="2400" dirty="0">
                <a:latin typeface="仿宋" panose="02010609060101010101" pitchFamily="49" charset="-122"/>
                <a:ea typeface="仿宋" panose="02010609060101010101" pitchFamily="49" charset="-122"/>
              </a:rPr>
              <a:t>　　　　</a:t>
            </a:r>
            <a:r>
              <a:rPr lang="zh-CN" altLang="zh-CN" sz="2400" dirty="0">
                <a:latin typeface="仿宋" panose="02010609060101010101" pitchFamily="49" charset="-122"/>
                <a:ea typeface="仿宋" panose="02010609060101010101" pitchFamily="49" charset="-122"/>
              </a:rPr>
              <a:t>b.</a:t>
            </a:r>
            <a:r>
              <a:rPr lang="zh-CN" altLang="en-US" sz="2400" dirty="0">
                <a:latin typeface="仿宋" panose="02010609060101010101" pitchFamily="49" charset="-122"/>
                <a:ea typeface="仿宋" panose="02010609060101010101" pitchFamily="49" charset="-122"/>
              </a:rPr>
              <a:t>外加电流的阴极保护法</a:t>
            </a:r>
            <a:r>
              <a:rPr lang="zh-CN"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　</a:t>
            </a: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p:txBody>
      </p:sp>
      <p:sp>
        <p:nvSpPr>
          <p:cNvPr id="9221"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04256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5490" y="3968750"/>
            <a:ext cx="30035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255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14863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7671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6" descr="QQ截图20130415105916_副本.jpg"/>
          <p:cNvPicPr>
            <a:picLocks noChangeAspect="1"/>
          </p:cNvPicPr>
          <p:nvPr/>
        </p:nvPicPr>
        <p:blipFill>
          <a:blip r:embed="rId1"/>
          <a:stretch>
            <a:fillRect/>
          </a:stretch>
        </p:blipFill>
        <p:spPr>
          <a:xfrm>
            <a:off x="0" y="0"/>
            <a:ext cx="9120188" cy="6858000"/>
          </a:xfrm>
          <a:prstGeom prst="rect">
            <a:avLst/>
          </a:prstGeom>
          <a:noFill/>
          <a:ln w="9525">
            <a:noFill/>
          </a:ln>
        </p:spPr>
      </p:pic>
      <p:sp>
        <p:nvSpPr>
          <p:cNvPr id="10243" name="Rectangle 2"/>
          <p:cNvSpPr>
            <a:spLocks noGrp="1"/>
          </p:cNvSpPr>
          <p:nvPr>
            <p:ph type="title"/>
          </p:nvPr>
        </p:nvSpPr>
        <p:spPr>
          <a:xfrm>
            <a:off x="468313" y="981075"/>
            <a:ext cx="8229600" cy="706438"/>
          </a:xfrm>
          <a:noFill/>
          <a:ln>
            <a:noFill/>
          </a:ln>
        </p:spPr>
        <p:txBody>
          <a:bodyPr/>
          <a:p>
            <a:pPr eaLnBrk="1" hangingPunct="1"/>
            <a:r>
              <a:rPr lang="zh-CN" altLang="zh-CN" b="1" dirty="0"/>
              <a:t>  </a:t>
            </a:r>
            <a:r>
              <a:rPr lang="zh-CN" altLang="en-US" sz="3200" b="1" dirty="0">
                <a:solidFill>
                  <a:srgbClr val="CC0000"/>
                </a:solidFill>
              </a:rPr>
              <a:t>三、长输管道阴极保护技术：</a:t>
            </a:r>
            <a:endParaRPr lang="zh-CN" altLang="en-US" sz="3200" b="1" dirty="0">
              <a:solidFill>
                <a:srgbClr val="CC0000"/>
              </a:solidFill>
            </a:endParaRPr>
          </a:p>
        </p:txBody>
      </p:sp>
      <p:sp>
        <p:nvSpPr>
          <p:cNvPr id="10244" name="Rectangle 3"/>
          <p:cNvSpPr>
            <a:spLocks noGrp="1"/>
          </p:cNvSpPr>
          <p:nvPr>
            <p:ph idx="1"/>
          </p:nvPr>
        </p:nvSpPr>
        <p:spPr>
          <a:xfrm>
            <a:off x="323850" y="1557338"/>
            <a:ext cx="8280400" cy="4608512"/>
          </a:xfrm>
          <a:noFill/>
          <a:ln>
            <a:noFill/>
          </a:ln>
        </p:spPr>
        <p:txBody>
          <a:bodyPr/>
          <a:p>
            <a:pPr marL="812800" indent="-812800" eaLnBrk="1" hangingPunct="1">
              <a:lnSpc>
                <a:spcPct val="80000"/>
              </a:lnSpc>
              <a:buNone/>
            </a:pPr>
            <a:endParaRPr lang="zh-CN" altLang="zh-CN" sz="2000" b="1" dirty="0">
              <a:solidFill>
                <a:srgbClr val="000000"/>
              </a:solidFill>
              <a:latin typeface="仿宋" panose="02010609060101010101" pitchFamily="49" charset="-122"/>
              <a:ea typeface="仿宋" panose="02010609060101010101" pitchFamily="49" charset="-122"/>
            </a:endParaRPr>
          </a:p>
          <a:p>
            <a:pPr marL="812800" indent="-812800" eaLnBrk="1" hangingPunct="1">
              <a:lnSpc>
                <a:spcPct val="80000"/>
              </a:lnSpc>
              <a:buNone/>
            </a:pPr>
            <a:r>
              <a:rPr lang="zh-CN" altLang="en-US" sz="2400" b="1" dirty="0">
                <a:latin typeface="仿宋" panose="02010609060101010101" pitchFamily="49" charset="-122"/>
                <a:ea typeface="仿宋" panose="02010609060101010101" pitchFamily="49" charset="-122"/>
              </a:rPr>
              <a:t>　　</a:t>
            </a:r>
            <a:r>
              <a:rPr lang="zh-CN" altLang="en-US" sz="2400" b="1" dirty="0">
                <a:ea typeface="仿宋" panose="02010609060101010101" pitchFamily="49" charset="-122"/>
              </a:rPr>
              <a:t>腐蚀电位或自然电位对腐蚀的影响</a:t>
            </a:r>
            <a:endParaRPr lang="zh-CN" altLang="en-US" sz="2400" b="1" dirty="0">
              <a:latin typeface="仿宋" panose="02010609060101010101" pitchFamily="49" charset="-122"/>
              <a:ea typeface="仿宋" panose="02010609060101010101" pitchFamily="49" charset="-122"/>
            </a:endParaRPr>
          </a:p>
          <a:p>
            <a:pPr marL="812800" indent="-812800" eaLnBrk="1" hangingPunct="1">
              <a:lnSpc>
                <a:spcPct val="80000"/>
              </a:lnSpc>
              <a:buNone/>
            </a:pPr>
            <a:endParaRPr lang="zh-CN" altLang="en-US" sz="2400" b="1" dirty="0">
              <a:latin typeface="仿宋" panose="02010609060101010101" pitchFamily="49" charset="-122"/>
              <a:ea typeface="仿宋" panose="02010609060101010101" pitchFamily="49" charset="-122"/>
            </a:endParaRPr>
          </a:p>
          <a:p>
            <a:pPr marL="812800" indent="-812800" eaLnBrk="1" hangingPunct="1">
              <a:buNone/>
            </a:pPr>
            <a:r>
              <a:rPr lang="zh-CN" altLang="en-US" sz="2400" b="1" dirty="0">
                <a:latin typeface="仿宋" panose="02010609060101010101" pitchFamily="49" charset="-122"/>
                <a:ea typeface="仿宋" panose="02010609060101010101" pitchFamily="49" charset="-122"/>
              </a:rPr>
              <a:t>　　　　</a:t>
            </a:r>
            <a:r>
              <a:rPr lang="zh-CN" altLang="en-US" sz="2400" dirty="0">
                <a:ea typeface="仿宋" panose="02010609060101010101" pitchFamily="49" charset="-122"/>
              </a:rPr>
              <a:t>每种金属浸在一定的介质中都有一定的电位，称之为该金属的腐蚀电位（自然电位）。腐蚀电位可表示金属失去电子的相对难易。腐蚀电位愈负愈容易失去电子，我们称失去电子的部位为阳极区，得到电子的部位为阴极区。阳极区由于失去电子（如，铁原子失去电子而变成铁离子溶入土壤）受到腐蚀而阴极区得到电子受到保护。</a:t>
            </a:r>
            <a:br>
              <a:rPr lang="zh-CN" altLang="en-US" sz="2400" dirty="0">
                <a:ea typeface="仿宋" panose="02010609060101010101" pitchFamily="49" charset="-122"/>
              </a:rPr>
            </a:br>
            <a:br>
              <a:rPr lang="zh-CN" altLang="en-US" sz="2400" dirty="0"/>
            </a:br>
            <a:r>
              <a:rPr lang="zh-CN" altLang="en-US" sz="1800" dirty="0">
                <a:latin typeface="仿宋" panose="02010609060101010101" pitchFamily="49" charset="-122"/>
                <a:ea typeface="仿宋" panose="02010609060101010101" pitchFamily="49" charset="-122"/>
              </a:rPr>
              <a:t>　</a:t>
            </a:r>
            <a:r>
              <a:rPr lang="zh-CN" altLang="en-US" sz="1800" b="1" dirty="0">
                <a:latin typeface="仿宋" panose="02010609060101010101" pitchFamily="49" charset="-122"/>
                <a:ea typeface="仿宋" panose="02010609060101010101" pitchFamily="49" charset="-122"/>
              </a:rPr>
              <a:t>　　</a:t>
            </a:r>
            <a:endParaRPr lang="zh-CN" altLang="en-US" sz="1800" b="1" dirty="0">
              <a:latin typeface="仿宋" panose="02010609060101010101" pitchFamily="49" charset="-122"/>
              <a:ea typeface="仿宋" panose="02010609060101010101" pitchFamily="49" charset="-122"/>
            </a:endParaRPr>
          </a:p>
        </p:txBody>
      </p:sp>
      <p:sp>
        <p:nvSpPr>
          <p:cNvPr id="10245" name="Line 4"/>
          <p:cNvSpPr/>
          <p:nvPr/>
        </p:nvSpPr>
        <p:spPr>
          <a:xfrm>
            <a:off x="1116013" y="1700213"/>
            <a:ext cx="6815137" cy="0"/>
          </a:xfrm>
          <a:prstGeom prst="line">
            <a:avLst/>
          </a:prstGeom>
          <a:ln w="57150" cap="flat" cmpd="thickThin">
            <a:solidFill>
              <a:srgbClr val="FF0000"/>
            </a:solidFill>
            <a:prstDash val="solid"/>
            <a:headEnd type="none" w="med" len="med"/>
            <a:tailEnd type="none" w="med" len="med"/>
          </a:ln>
        </p:spPr>
      </p:sp>
      <p:pic>
        <p:nvPicPr>
          <p:cNvPr id="3" name="图片 2"/>
          <p:cNvPicPr>
            <a:picLocks noChangeAspect="1"/>
          </p:cNvPicPr>
          <p:nvPr>
            <p:custDataLst>
              <p:tags r:id="rId2"/>
            </p:custDataLst>
          </p:nvPr>
        </p:nvPicPr>
        <p:blipFill>
          <a:blip r:embed="rId3"/>
          <a:stretch>
            <a:fillRect/>
          </a:stretch>
        </p:blipFill>
        <p:spPr>
          <a:xfrm>
            <a:off x="220980" y="200025"/>
            <a:ext cx="1369695" cy="116078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90675" y="188595"/>
            <a:ext cx="3878580" cy="424180"/>
          </a:xfrm>
          <a:prstGeom prst="rect">
            <a:avLst/>
          </a:prstGeom>
        </p:spPr>
      </p:pic>
      <p:pic>
        <p:nvPicPr>
          <p:cNvPr id="8" name="图片 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812345" y="116840"/>
            <a:ext cx="1197461" cy="604737"/>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6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6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69.xml><?xml version="1.0" encoding="utf-8"?>
<p:tagLst xmlns:p="http://schemas.openxmlformats.org/presentationml/2006/main">
  <p:tag name="commondata" val="eyJoZGlkIjoiNDY1MmY4MTY3YzFkZTg4NGM1MWI4N2I1NTA1MWI4MWE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just" defTabSz="914400" rtl="0" eaLnBrk="1" fontAlgn="base" latinLnBrk="0" hangingPunct="1">
          <a:lnSpc>
            <a:spcPct val="100000"/>
          </a:lnSpc>
          <a:spcBef>
            <a:spcPct val="0"/>
          </a:spcBef>
          <a:spcAft>
            <a:spcPct val="0"/>
          </a:spcAft>
          <a:buClrTx/>
          <a:buSzTx/>
          <a:buFontTx/>
          <a:buNone/>
          <a:defRPr kumimoji="0" lang="zh-CN"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just" defTabSz="914400" rtl="0" eaLnBrk="1" fontAlgn="base" latinLnBrk="0" hangingPunct="1">
          <a:lnSpc>
            <a:spcPct val="100000"/>
          </a:lnSpc>
          <a:spcBef>
            <a:spcPct val="0"/>
          </a:spcBef>
          <a:spcAft>
            <a:spcPct val="0"/>
          </a:spcAft>
          <a:buClrTx/>
          <a:buSzTx/>
          <a:buFontTx/>
          <a:buNone/>
          <a:defRPr kumimoji="0" lang="zh-CN"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11703</Words>
  <Application>WPS 演示</Application>
  <PresentationFormat/>
  <Paragraphs>886</Paragraphs>
  <Slides>80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80</vt:i4>
      </vt:variant>
    </vt:vector>
  </HeadingPairs>
  <TitlesOfParts>
    <vt:vector size="92" baseType="lpstr">
      <vt:lpstr>Arial</vt:lpstr>
      <vt:lpstr>宋体</vt:lpstr>
      <vt:lpstr>Wingdings</vt:lpstr>
      <vt:lpstr>Times New Roman</vt:lpstr>
      <vt:lpstr>仿宋</vt:lpstr>
      <vt:lpstr>微软雅黑</vt:lpstr>
      <vt:lpstr>Arial Unicode MS</vt:lpstr>
      <vt:lpstr>楷体</vt:lpstr>
      <vt:lpstr>汉仪旗黑-85S</vt:lpstr>
      <vt:lpstr>黑体</vt:lpstr>
      <vt:lpstr>自定义设计方案</vt:lpstr>
      <vt:lpstr>Equation.3</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重大危险源培训</dc:title>
  <dc:creator>南京安元科技有限公司</dc:creator>
  <cp:lastModifiedBy>little fairy</cp:lastModifiedBy>
  <cp:revision>258</cp:revision>
  <dcterms:created xsi:type="dcterms:W3CDTF">2005-05-23T01:14:21Z</dcterms:created>
  <dcterms:modified xsi:type="dcterms:W3CDTF">2024-01-12T01:26:44Z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7E4CE9434DF14A18B5BA14BACFE39AEC_13</vt:lpwstr>
  </property>
</Properties>
</file>