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67" r:id="rId3"/>
    <p:sldId id="672" r:id="rId4"/>
    <p:sldId id="268" r:id="rId5"/>
    <p:sldId id="269" r:id="rId6"/>
    <p:sldId id="270" r:id="rId7"/>
    <p:sldId id="271" r:id="rId8"/>
    <p:sldId id="272" r:id="rId9"/>
    <p:sldId id="274" r:id="rId10"/>
    <p:sldId id="276" r:id="rId11"/>
    <p:sldId id="277" r:id="rId12"/>
    <p:sldId id="278" r:id="rId13"/>
    <p:sldId id="282" r:id="rId14"/>
    <p:sldId id="293" r:id="rId15"/>
    <p:sldId id="292" r:id="rId16"/>
    <p:sldId id="291" r:id="rId17"/>
    <p:sldId id="290" r:id="rId18"/>
    <p:sldId id="289" r:id="rId19"/>
    <p:sldId id="288" r:id="rId20"/>
    <p:sldId id="283" r:id="rId21"/>
    <p:sldId id="284" r:id="rId22"/>
    <p:sldId id="285" r:id="rId23"/>
    <p:sldId id="286" r:id="rId24"/>
    <p:sldId id="287" r:id="rId25"/>
    <p:sldId id="294" r:id="rId26"/>
    <p:sldId id="295" r:id="rId27"/>
    <p:sldId id="296" r:id="rId28"/>
    <p:sldId id="670" r:id="rId29"/>
    <p:sldId id="673" r:id="rId30"/>
  </p:sldIdLst>
  <p:sldSz cx="9144000" cy="6858000" type="screen4x3"/>
  <p:notesSz cx="6858000" cy="9144000"/>
  <p:custDataLst>
    <p:tags r:id="rId3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23C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p:restoredTop sz="94660"/>
  </p:normalViewPr>
  <p:slideViewPr>
    <p:cSldViewPr showGuides="1">
      <p:cViewPr varScale="1">
        <p:scale>
          <a:sx n="81" d="100"/>
          <a:sy n="81" d="100"/>
        </p:scale>
        <p:origin x="-8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124"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1" name="Group 3"/>
            <p:cNvGrpSpPr/>
            <p:nvPr/>
          </p:nvGrpSpPr>
          <p:grpSpPr>
            <a:xfrm>
              <a:off x="183" y="1604"/>
              <a:ext cx="448" cy="299"/>
              <a:chOff x="720" y="336"/>
              <a:chExt cx="624" cy="432"/>
            </a:xfrm>
          </p:grpSpPr>
          <p:sp>
            <p:nvSpPr>
              <p:cNvPr id="2052" name="Rectangle 4"/>
              <p:cNvSpPr/>
              <p:nvPr/>
            </p:nvSpPr>
            <p:spPr>
              <a:xfrm>
                <a:off x="720" y="336"/>
                <a:ext cx="384" cy="432"/>
              </a:xfrm>
              <a:prstGeom prst="rect">
                <a:avLst/>
              </a:prstGeom>
              <a:solidFill>
                <a:schemeClr val="folHlink"/>
              </a:solidFill>
              <a:ln w="9525">
                <a:noFill/>
              </a:ln>
            </p:spPr>
            <p:txBody>
              <a:bodyPr wrap="none" anchor="ctr" anchorCtr="0"/>
              <a:p>
                <a:pPr lvl="0" eaLnBrk="0" hangingPunct="0"/>
                <a:endParaRPr lang="zh-CN" altLang="en-US" dirty="0">
                  <a:latin typeface="Arial" panose="020B0604020202020204" pitchFamily="34" charset="0"/>
                  <a:ea typeface="宋体" panose="02010600030101010101" pitchFamily="2" charset="-122"/>
                </a:endParaRPr>
              </a:p>
            </p:txBody>
          </p:sp>
          <p:sp>
            <p:nvSpPr>
              <p:cNvPr id="2053" name="Rectangle 5"/>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wrap="none" anchor="ctr" anchorCtr="0"/>
              <a:p>
                <a:pPr lvl="0" eaLnBrk="0" hangingPunct="0"/>
                <a:endParaRPr lang="zh-CN" altLang="en-US" dirty="0">
                  <a:latin typeface="Arial" panose="020B0604020202020204" pitchFamily="34" charset="0"/>
                  <a:ea typeface="宋体" panose="02010600030101010101" pitchFamily="2" charset="-122"/>
                </a:endParaRPr>
              </a:p>
            </p:txBody>
          </p:sp>
        </p:grpSp>
        <p:grpSp>
          <p:nvGrpSpPr>
            <p:cNvPr id="2054" name="Group 6"/>
            <p:cNvGrpSpPr/>
            <p:nvPr/>
          </p:nvGrpSpPr>
          <p:grpSpPr>
            <a:xfrm>
              <a:off x="261" y="1870"/>
              <a:ext cx="465" cy="299"/>
              <a:chOff x="912" y="2640"/>
              <a:chExt cx="672" cy="432"/>
            </a:xfrm>
          </p:grpSpPr>
          <p:sp>
            <p:nvSpPr>
              <p:cNvPr id="2055" name="Rectangle 7"/>
              <p:cNvSpPr/>
              <p:nvPr/>
            </p:nvSpPr>
            <p:spPr>
              <a:xfrm>
                <a:off x="912" y="2640"/>
                <a:ext cx="384" cy="432"/>
              </a:xfrm>
              <a:prstGeom prst="rect">
                <a:avLst/>
              </a:prstGeom>
              <a:solidFill>
                <a:schemeClr val="accent2"/>
              </a:solidFill>
              <a:ln w="9525">
                <a:noFill/>
              </a:ln>
            </p:spPr>
            <p:txBody>
              <a:bodyPr wrap="none" anchor="ctr" anchorCtr="0"/>
              <a:p>
                <a:pPr lvl="0" eaLnBrk="0" hangingPunct="0"/>
                <a:endParaRPr lang="zh-CN" altLang="en-US" dirty="0">
                  <a:latin typeface="Arial" panose="020B0604020202020204" pitchFamily="34" charset="0"/>
                  <a:ea typeface="宋体" panose="02010600030101010101" pitchFamily="2" charset="-122"/>
                </a:endParaRPr>
              </a:p>
            </p:txBody>
          </p:sp>
          <p:sp>
            <p:nvSpPr>
              <p:cNvPr id="2056" name="Rectangle 8"/>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wrap="none" anchor="ctr" anchorCtr="0"/>
              <a:p>
                <a:pPr lvl="0" eaLnBrk="0" hangingPunct="0"/>
                <a:endParaRPr lang="zh-CN" altLang="en-US" dirty="0">
                  <a:latin typeface="Arial" panose="020B0604020202020204" pitchFamily="34" charset="0"/>
                  <a:ea typeface="宋体" panose="02010600030101010101" pitchFamily="2" charset="-122"/>
                </a:endParaRPr>
              </a:p>
            </p:txBody>
          </p:sp>
        </p:grpSp>
        <p:sp>
          <p:nvSpPr>
            <p:cNvPr id="2057" name="Rectangle 9"/>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wrap="none" anchor="ctr" anchorCtr="0"/>
            <a:p>
              <a:pPr lvl="0" eaLnBrk="0" hangingPunct="0"/>
              <a:endParaRPr lang="zh-CN" altLang="en-US" dirty="0">
                <a:latin typeface="Arial" panose="020B0604020202020204" pitchFamily="34" charset="0"/>
                <a:ea typeface="宋体" panose="02010600030101010101" pitchFamily="2" charset="-122"/>
              </a:endParaRPr>
            </a:p>
          </p:txBody>
        </p:sp>
        <p:sp>
          <p:nvSpPr>
            <p:cNvPr id="2058" name="Rectangle 10"/>
            <p:cNvSpPr/>
            <p:nvPr/>
          </p:nvSpPr>
          <p:spPr>
            <a:xfrm>
              <a:off x="400" y="1536"/>
              <a:ext cx="20" cy="663"/>
            </a:xfrm>
            <a:prstGeom prst="rect">
              <a:avLst/>
            </a:prstGeom>
            <a:solidFill>
              <a:schemeClr val="bg2"/>
            </a:solidFill>
            <a:ln w="9525">
              <a:noFill/>
            </a:ln>
          </p:spPr>
          <p:txBody>
            <a:bodyPr wrap="none" anchor="ctr" anchorCtr="0"/>
            <a:p>
              <a:pPr lvl="0" eaLnBrk="0" hangingPunct="0"/>
              <a:endParaRPr lang="zh-CN" altLang="en-US" dirty="0">
                <a:latin typeface="Arial" panose="020B0604020202020204" pitchFamily="34" charset="0"/>
                <a:ea typeface="宋体" panose="02010600030101010101" pitchFamily="2" charset="-122"/>
              </a:endParaRPr>
            </a:p>
          </p:txBody>
        </p:sp>
        <p:sp>
          <p:nvSpPr>
            <p:cNvPr id="2059" name="Rectangle 11"/>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wrap="none" anchor="ctr" anchorCtr="0"/>
            <a:p>
              <a:pPr lvl="0" eaLnBrk="0" hangingPunct="0"/>
              <a:endParaRPr lang="zh-CN" altLang="en-US" dirty="0">
                <a:latin typeface="Arial" panose="020B0604020202020204" pitchFamily="34" charset="0"/>
                <a:ea typeface="宋体" panose="02010600030101010101" pitchFamily="2" charset="-122"/>
              </a:endParaRPr>
            </a:p>
          </p:txBody>
        </p:sp>
      </p:grpSp>
      <p:sp>
        <p:nvSpPr>
          <p:cNvPr id="23564" name="Rectangle 12"/>
          <p:cNvSpPr>
            <a:spLocks noGrp="1" noChangeArrowheads="1"/>
          </p:cNvSpPr>
          <p:nvPr>
            <p:ph type="ctrTitle"/>
          </p:nvPr>
        </p:nvSpPr>
        <p:spPr>
          <a:xfrm>
            <a:off x="990600" y="1676400"/>
            <a:ext cx="7772400" cy="1462088"/>
          </a:xfrm>
        </p:spPr>
        <p:txBody>
          <a:bodyPr/>
          <a:lstStyle>
            <a:lvl1pPr>
              <a:defRPr/>
            </a:lvl1pPr>
          </a:lstStyle>
          <a:p>
            <a:pPr lvl="0" fontAlgn="base"/>
            <a:r>
              <a:rPr lang="zh-CN" altLang="en-US" strike="noStrike" noProof="0"/>
              <a:t>单击此处编辑母版标题样式</a:t>
            </a:r>
            <a:endParaRPr lang="zh-CN" altLang="en-US" strike="noStrike" noProof="0"/>
          </a:p>
        </p:txBody>
      </p:sp>
      <p:sp>
        <p:nvSpPr>
          <p:cNvPr id="23565"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fontAlgn="base"/>
            <a:r>
              <a:rPr lang="zh-CN" altLang="en-US" strike="noStrike" noProof="0"/>
              <a:t>单击此处编辑母版副标题样式</a:t>
            </a:r>
            <a:endParaRPr lang="zh-CN" altLang="en-US" strike="noStrike" noProof="0"/>
          </a:p>
        </p:txBody>
      </p:sp>
      <p:sp>
        <p:nvSpPr>
          <p:cNvPr id="24" name="Rectangle 14"/>
          <p:cNvSpPr>
            <a:spLocks noGrp="1" noChangeArrowheads="1"/>
          </p:cNvSpPr>
          <p:nvPr>
            <p:ph type="dt" sz="half" idx="2"/>
          </p:nvPr>
        </p:nvSpPr>
        <p:spPr bwMode="auto">
          <a:xfrm>
            <a:off x="990600" y="6248400"/>
            <a:ext cx="1905000" cy="457200"/>
          </a:xfrm>
          <a:prstGeom prst="rect">
            <a:avLst/>
          </a:prstGeom>
          <a:noFill/>
          <a:ln>
            <a:noFill/>
          </a:ln>
          <a:effectLst/>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宋体" panose="02010600030101010101" pitchFamily="2" charset="-122"/>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宋体" panose="02010600030101010101" pitchFamily="2" charset="-122"/>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b" anchorCtr="0" compatLnSpc="1"/>
          <a:lstStyle>
            <a:lvl1pPr>
              <a:defRPr>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5A00E8-989E-4E37-8B74-0F3F670AA9A8}" type="slidenum">
              <a:rPr kumimoji="0" lang="en-US" altLang="zh-CN" sz="1400" b="0" i="0" u="none" strike="noStrike" kern="1200" cap="none" spc="0" normalizeH="0" baseline="0" noProof="0" smtClean="0">
                <a:ln>
                  <a:noFill/>
                </a:ln>
                <a:solidFill>
                  <a:schemeClr val="bg2"/>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bg2"/>
              </a:solidFill>
              <a:effectLst/>
              <a:uLnTx/>
              <a:uFillTx/>
              <a:latin typeface="+mn-lt"/>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1150938" y="214313"/>
            <a:ext cx="5700712" cy="59182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3081" name="图片 13"/>
          <p:cNvPicPr>
            <a:picLocks noChangeAspect="1"/>
          </p:cNvPicPr>
          <p:nvPr userDrawn="1"/>
        </p:nvPicPr>
        <p:blipFill>
          <a:blip r:embed="rId2"/>
          <a:stretch>
            <a:fillRect/>
          </a:stretch>
        </p:blipFill>
        <p:spPr>
          <a:xfrm>
            <a:off x="0" y="1588"/>
            <a:ext cx="9144000" cy="6854825"/>
          </a:xfrm>
          <a:prstGeom prst="rect">
            <a:avLst/>
          </a:prstGeom>
          <a:noFill/>
          <a:ln w="9525">
            <a:noFill/>
          </a:ln>
        </p:spPr>
      </p:pic>
      <p:sp>
        <p:nvSpPr>
          <p:cNvPr id="2" name="日期占位符 1"/>
          <p:cNvSpPr>
            <a:spLocks noGrp="1"/>
          </p:cNvSpPr>
          <p:nvPr>
            <p:ph type="dt" sz="half" idx="10"/>
          </p:nvPr>
        </p:nvSpPr>
        <p:spPr>
          <a:xfrm>
            <a:off x="1162050" y="6243638"/>
            <a:ext cx="1905000" cy="457200"/>
          </a:xfrm>
          <a:prstGeom prst="rect">
            <a:avLst/>
          </a:prstGeom>
          <a:noFill/>
          <a:ln>
            <a:noFill/>
          </a:ln>
          <a:effectLst/>
        </p:spPr>
        <p:txBody>
          <a:bodyPr vert="horz" wrap="square" lIns="91440" tIns="45720" rIns="91440" bIns="45720" numCol="1" anchor="b" anchorCtr="0" compatLnSpc="1"/>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a:xfrm>
            <a:off x="3657600" y="6243638"/>
            <a:ext cx="2895600" cy="457200"/>
          </a:xfrm>
          <a:prstGeom prst="rect">
            <a:avLst/>
          </a:prstGeom>
          <a:noFill/>
          <a:ln>
            <a:noFill/>
          </a:ln>
          <a:effectLst/>
        </p:spPr>
        <p:txBody>
          <a:bodyPr vert="horz" wrap="square" lIns="91440" tIns="45720" rIns="91440" bIns="45720" numCol="1" anchor="b"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a:xfrm>
            <a:off x="7042150" y="6243638"/>
            <a:ext cx="1905000" cy="457200"/>
          </a:xfrm>
          <a:prstGeom prst="rect">
            <a:avLst/>
          </a:prstGeom>
          <a:noFill/>
          <a:ln>
            <a:noFill/>
          </a:ln>
          <a:effectLst/>
        </p:spPr>
        <p:txBody>
          <a:bodyPr vert="horz" wrap="square" lIns="91440" tIns="45720" rIns="91440" bIns="45720" numCol="1" anchor="b" anchorCtr="0" compatLnSpc="1"/>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spd="med" advClick="0" advTm="3713">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1182688" y="2017713"/>
            <a:ext cx="3810000" cy="41148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内容占位符 3"/>
          <p:cNvSpPr>
            <a:spLocks noGrp="1"/>
          </p:cNvSpPr>
          <p:nvPr>
            <p:ph sz="half" idx="2"/>
          </p:nvPr>
        </p:nvSpPr>
        <p:spPr>
          <a:xfrm>
            <a:off x="5145088" y="2017713"/>
            <a:ext cx="3810000" cy="41148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p:nvPr userDrawn="1"/>
        </p:nvSpPr>
        <p:spPr>
          <a:xfrm>
            <a:off x="417513" y="1098550"/>
            <a:ext cx="438150" cy="474663"/>
          </a:xfrm>
          <a:prstGeom prst="rect">
            <a:avLst/>
          </a:prstGeom>
          <a:solidFill>
            <a:schemeClr val="accent2"/>
          </a:solidFill>
          <a:ln w="9525">
            <a:noFill/>
          </a:ln>
        </p:spPr>
        <p:txBody>
          <a:bodyPr wrap="none" anchor="ctr" anchorCtr="0"/>
          <a:p>
            <a:pPr lvl="0" algn="ctr" eaLnBrk="1" hangingPunct="1"/>
            <a:endParaRPr lang="zh-CN" altLang="zh-CN" sz="2400" dirty="0">
              <a:latin typeface="Tahoma" panose="020B0604030504040204" pitchFamily="34" charset="0"/>
              <a:ea typeface="宋体" panose="02010600030101010101" pitchFamily="2" charset="-122"/>
            </a:endParaRPr>
          </a:p>
        </p:txBody>
      </p:sp>
      <p:sp>
        <p:nvSpPr>
          <p:cNvPr id="1027" name="Rectangle 3"/>
          <p:cNvSpPr/>
          <p:nvPr userDrawn="1"/>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nchorCtr="0"/>
          <a:p>
            <a:pPr lvl="0" algn="ctr" eaLnBrk="1" hangingPunct="1"/>
            <a:endParaRPr lang="zh-CN" altLang="zh-CN" sz="2400" dirty="0">
              <a:latin typeface="Tahoma" panose="020B0604030504040204" pitchFamily="34" charset="0"/>
              <a:ea typeface="宋体" panose="02010600030101010101" pitchFamily="2" charset="-122"/>
            </a:endParaRPr>
          </a:p>
        </p:txBody>
      </p:sp>
      <p:sp>
        <p:nvSpPr>
          <p:cNvPr id="1028" name="Rectangle 4"/>
          <p:cNvSpPr/>
          <p:nvPr userDrawn="1"/>
        </p:nvSpPr>
        <p:spPr>
          <a:xfrm>
            <a:off x="541338" y="1520825"/>
            <a:ext cx="422275" cy="474663"/>
          </a:xfrm>
          <a:prstGeom prst="rect">
            <a:avLst/>
          </a:prstGeom>
          <a:solidFill>
            <a:schemeClr val="folHlink"/>
          </a:solidFill>
          <a:ln w="9525">
            <a:noFill/>
          </a:ln>
        </p:spPr>
        <p:txBody>
          <a:bodyPr wrap="none" anchor="ctr" anchorCtr="0"/>
          <a:p>
            <a:pPr lvl="0" algn="ctr" eaLnBrk="1" hangingPunct="1"/>
            <a:endParaRPr lang="zh-CN" altLang="zh-CN" sz="2400" dirty="0">
              <a:latin typeface="Tahoma" panose="020B0604030504040204" pitchFamily="34" charset="0"/>
              <a:ea typeface="宋体" panose="02010600030101010101" pitchFamily="2" charset="-122"/>
            </a:endParaRPr>
          </a:p>
        </p:txBody>
      </p:sp>
      <p:sp>
        <p:nvSpPr>
          <p:cNvPr id="1029" name="Rectangle 5"/>
          <p:cNvSpPr/>
          <p:nvPr userDrawn="1"/>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nchorCtr="0"/>
          <a:p>
            <a:pPr lvl="0" algn="ctr" eaLnBrk="1" hangingPunct="1"/>
            <a:endParaRPr lang="zh-CN" altLang="zh-CN" sz="2400" dirty="0">
              <a:latin typeface="Tahoma" panose="020B0604030504040204" pitchFamily="34" charset="0"/>
              <a:ea typeface="宋体" panose="02010600030101010101" pitchFamily="2" charset="-122"/>
            </a:endParaRPr>
          </a:p>
        </p:txBody>
      </p:sp>
      <p:sp>
        <p:nvSpPr>
          <p:cNvPr id="1030" name="Rectangle 6"/>
          <p:cNvSpPr/>
          <p:nvPr userDrawn="1"/>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nchorCtr="0"/>
          <a:p>
            <a:pPr lvl="0" algn="ctr" eaLnBrk="1" hangingPunct="1"/>
            <a:endParaRPr lang="zh-CN" altLang="zh-CN" sz="2400" dirty="0">
              <a:latin typeface="Tahoma" panose="020B0604030504040204" pitchFamily="34" charset="0"/>
              <a:ea typeface="宋体" panose="02010600030101010101" pitchFamily="2" charset="-122"/>
            </a:endParaRPr>
          </a:p>
        </p:txBody>
      </p:sp>
      <p:sp>
        <p:nvSpPr>
          <p:cNvPr id="1031" name="Rectangle 7"/>
          <p:cNvSpPr/>
          <p:nvPr userDrawn="1"/>
        </p:nvSpPr>
        <p:spPr>
          <a:xfrm>
            <a:off x="762000" y="990600"/>
            <a:ext cx="31750" cy="1052513"/>
          </a:xfrm>
          <a:prstGeom prst="rect">
            <a:avLst/>
          </a:prstGeom>
          <a:solidFill>
            <a:schemeClr val="bg2"/>
          </a:solidFill>
          <a:ln w="9525">
            <a:noFill/>
          </a:ln>
        </p:spPr>
        <p:txBody>
          <a:bodyPr wrap="none" anchor="ctr" anchorCtr="0"/>
          <a:p>
            <a:pPr lvl="0" algn="ctr" eaLnBrk="1" hangingPunct="1"/>
            <a:endParaRPr lang="zh-CN" altLang="zh-CN" sz="2400" dirty="0">
              <a:latin typeface="Tahoma" panose="020B0604030504040204" pitchFamily="34" charset="0"/>
              <a:ea typeface="宋体" panose="02010600030101010101" pitchFamily="2" charset="-122"/>
            </a:endParaRPr>
          </a:p>
        </p:txBody>
      </p:sp>
      <p:sp>
        <p:nvSpPr>
          <p:cNvPr id="1032" name="Rectangle 8"/>
          <p:cNvSpPr/>
          <p:nvPr userDrawn="1"/>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nchorCtr="0"/>
          <a:p>
            <a:pPr lvl="0" algn="ctr" eaLnBrk="1" hangingPunct="1"/>
            <a:endParaRPr lang="zh-CN" altLang="zh-CN" sz="2400" dirty="0">
              <a:latin typeface="Tahoma" panose="020B0604030504040204" pitchFamily="34" charset="0"/>
              <a:ea typeface="宋体" panose="02010600030101010101" pitchFamily="2" charset="-122"/>
            </a:endParaRPr>
          </a:p>
        </p:txBody>
      </p:sp>
      <p:sp>
        <p:nvSpPr>
          <p:cNvPr id="1033" name="Rectangle 9"/>
          <p:cNvSpPr>
            <a:spLocks noGrp="1"/>
          </p:cNvSpPr>
          <p:nvPr>
            <p:ph type="title"/>
          </p:nvPr>
        </p:nvSpPr>
        <p:spPr>
          <a:xfrm>
            <a:off x="1150938" y="214313"/>
            <a:ext cx="7793037" cy="1462087"/>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34" name="Rectangle 10"/>
          <p:cNvSpPr>
            <a:spLocks noGrp="1"/>
          </p:cNvSpPr>
          <p:nvPr>
            <p:ph type="body"/>
          </p:nvPr>
        </p:nvSpPr>
        <p:spPr>
          <a:xfrm>
            <a:off x="1182688" y="2017713"/>
            <a:ext cx="7772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2539" name="Rectangle 11"/>
          <p:cNvSpPr>
            <a:spLocks noGrp="1" noChangeArrowheads="1"/>
          </p:cNvSpPr>
          <p:nvPr>
            <p:ph type="dt" sz="half" idx="2"/>
          </p:nvPr>
        </p:nvSpPr>
        <p:spPr bwMode="auto">
          <a:xfrm>
            <a:off x="1162050" y="6243638"/>
            <a:ext cx="1905000" cy="457200"/>
          </a:xfrm>
          <a:prstGeom prst="rect">
            <a:avLst/>
          </a:prstGeom>
          <a:noFill/>
          <a:ln>
            <a:noFill/>
          </a:ln>
          <a:effectLst/>
        </p:spPr>
        <p:txBody>
          <a:bodyPr vert="horz" wrap="square" lIns="91440" tIns="45720" rIns="91440" bIns="45720" numCol="1" anchor="b"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540" name="Rectangle 12"/>
          <p:cNvSpPr>
            <a:spLocks noGrp="1" noChangeArrowheads="1"/>
          </p:cNvSpPr>
          <p:nvPr>
            <p:ph type="ftr" sz="quarter" idx="3"/>
          </p:nvPr>
        </p:nvSpPr>
        <p:spPr bwMode="auto">
          <a:xfrm>
            <a:off x="3657600" y="6243638"/>
            <a:ext cx="2895600" cy="457200"/>
          </a:xfrm>
          <a:prstGeom prst="rect">
            <a:avLst/>
          </a:prstGeom>
          <a:noFill/>
          <a:ln>
            <a:noFill/>
          </a:ln>
          <a:effectLst/>
        </p:spPr>
        <p:txBody>
          <a:bodyPr vert="horz" wrap="square" lIns="91440" tIns="45720" rIns="91440" bIns="45720" numCol="1" anchor="b"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541" name="Rectangle 13"/>
          <p:cNvSpPr>
            <a:spLocks noGrp="1" noChangeArrowheads="1"/>
          </p:cNvSpPr>
          <p:nvPr>
            <p:ph type="sldNum" sz="quarter" idx="4"/>
          </p:nvPr>
        </p:nvSpPr>
        <p:spPr bwMode="auto">
          <a:xfrm>
            <a:off x="7042150" y="6243638"/>
            <a:ext cx="1905000" cy="457200"/>
          </a:xfrm>
          <a:prstGeom prst="rect">
            <a:avLst/>
          </a:prstGeom>
          <a:noFill/>
          <a:ln>
            <a:noFill/>
          </a:ln>
          <a:effectLst/>
        </p:spPr>
        <p:txBody>
          <a:bodyPr vert="horz" wrap="square" lIns="91440" tIns="45720" rIns="91440" bIns="45720" numCol="1" anchor="b" anchorCtr="0" compatLnSpc="1"/>
          <a:lstStyle>
            <a:lvl1pPr algn="r" eaLnBrk="1" hangingPunct="1">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5EC0CC7-A790-4099-B71F-D43B8F9073F9}" type="slidenum">
              <a:rPr kumimoji="0" lang="en-US" altLang="zh-CN" sz="1400" b="0" i="0" u="none" strike="noStrike" kern="1200" cap="none" spc="0" normalizeH="0" baseline="0" noProof="0" smtClean="0">
                <a:ln>
                  <a:noFill/>
                </a:ln>
                <a:solidFill>
                  <a:schemeClr val="tx1"/>
                </a:solidFill>
                <a:effectLst/>
                <a:uLnTx/>
                <a:uFillTx/>
                <a:latin typeface="+mn-lt"/>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9.jpeg"/><Relationship Id="rId4" Type="http://schemas.openxmlformats.org/officeDocument/2006/relationships/tags" Target="../tags/tag18.xml"/><Relationship Id="rId3" Type="http://schemas.openxmlformats.org/officeDocument/2006/relationships/image" Target="../media/image8.jpeg"/><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p:cNvSpPr>
          <p:nvPr>
            <p:ph type="title"/>
            <p:custDataLst>
              <p:tags r:id="rId1"/>
            </p:custDataLst>
          </p:nvPr>
        </p:nvSpPr>
        <p:spPr>
          <a:xfrm>
            <a:off x="1187450" y="188913"/>
            <a:ext cx="7793038" cy="1462087"/>
          </a:xfrm>
          <a:ln/>
        </p:spPr>
        <p:txBody>
          <a:bodyPr vert="horz" wrap="square" lIns="91440" tIns="45720" rIns="91440" bIns="45720" anchor="b" anchorCtr="0"/>
          <a:p>
            <a:r>
              <a:t>专职消防队的管理与训练</a:t>
            </a:r>
          </a:p>
        </p:txBody>
      </p:sp>
      <p:graphicFrame>
        <p:nvGraphicFramePr>
          <p:cNvPr id="6147" name="Object 5">
            <a:hlinkHover r:id="" action="ppaction://ole?verb="/>
          </p:cNvPr>
          <p:cNvGraphicFramePr>
            <a:graphicFrameLocks noGrp="1" noChangeAspect="1"/>
          </p:cNvGraphicFramePr>
          <p:nvPr>
            <p:ph idx="1"/>
          </p:nvPr>
        </p:nvGraphicFramePr>
        <p:xfrm>
          <a:off x="2568575" y="2708275"/>
          <a:ext cx="4006850" cy="2857500"/>
        </p:xfrm>
        <a:graphic>
          <a:graphicData uri="http://schemas.openxmlformats.org/presentationml/2006/ole">
            <mc:AlternateContent xmlns:mc="http://schemas.openxmlformats.org/markup-compatibility/2006">
              <mc:Choice xmlns:v="urn:schemas-microsoft-com:vml" Requires="v">
                <p:oleObj spid="_x0000_s3076" name="" r:id="rId2" imgW="4006850" imgH="2857500" progId="MS_ClipArt_Gallery.2">
                  <p:embed/>
                </p:oleObj>
              </mc:Choice>
              <mc:Fallback>
                <p:oleObj name="" r:id="rId2" imgW="4006850" imgH="2857500" progId="MS_ClipArt_Gallery.2">
                  <p:embed/>
                  <p:pic>
                    <p:nvPicPr>
                      <p:cNvPr id="0" name="图片 3075"/>
                      <p:cNvPicPr/>
                      <p:nvPr/>
                    </p:nvPicPr>
                    <p:blipFill>
                      <a:blip r:embed="rId3"/>
                      <a:stretch>
                        <a:fillRect/>
                      </a:stretch>
                    </p:blipFill>
                    <p:spPr>
                      <a:xfrm>
                        <a:off x="2568575" y="2708275"/>
                        <a:ext cx="4006850" cy="2857500"/>
                      </a:xfrm>
                      <a:prstGeom prst="rect">
                        <a:avLst/>
                      </a:prstGeom>
                      <a:noFill/>
                      <a:ln w="38100">
                        <a:miter/>
                      </a:ln>
                    </p:spPr>
                  </p:pic>
                </p:oleObj>
              </mc:Fallback>
            </mc:AlternateContent>
          </a:graphicData>
        </a:graphic>
      </p:graphicFrame>
      <p:sp>
        <p:nvSpPr>
          <p:cNvPr id="3" name="文本框 2" descr="7b0a2020202022776f7264617274223a20227b5c2269645c223a32353030343531362c5c227469645c223a31333439377d220a7d0a"/>
          <p:cNvSpPr txBox="1"/>
          <p:nvPr>
            <p:custDataLst>
              <p:tags r:id="rId4"/>
            </p:custDataLst>
          </p:nvPr>
        </p:nvSpPr>
        <p:spPr>
          <a:xfrm>
            <a:off x="5774214" y="177266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5"/>
            </p:custDataLst>
          </p:nvPr>
        </p:nvSpPr>
        <p:spPr>
          <a:xfrm>
            <a:off x="6323174" y="5660724"/>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6"/>
            </p:custDataLst>
          </p:nvPr>
        </p:nvSpPr>
        <p:spPr>
          <a:xfrm>
            <a:off x="7255510" y="56611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7"/>
            </p:custDataLst>
          </p:nvPr>
        </p:nvSpPr>
        <p:spPr>
          <a:xfrm>
            <a:off x="8187846" y="56607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a:spLocks noGrp="1"/>
          </p:cNvSpPr>
          <p:nvPr>
            <p:ph type="title"/>
          </p:nvPr>
        </p:nvSpPr>
        <p:spPr>
          <a:ln/>
        </p:spPr>
        <p:txBody>
          <a:bodyPr vert="horz" wrap="square" lIns="91440" tIns="45720" rIns="91440" bIns="45720" anchor="b" anchorCtr="0"/>
          <a:p/>
        </p:txBody>
      </p:sp>
      <p:sp>
        <p:nvSpPr>
          <p:cNvPr id="35843" name="Rectangle 3"/>
          <p:cNvSpPr>
            <a:spLocks noGrp="1"/>
          </p:cNvSpPr>
          <p:nvPr>
            <p:ph idx="1"/>
          </p:nvPr>
        </p:nvSpPr>
        <p:spPr>
          <a:xfrm>
            <a:off x="539750" y="2133600"/>
            <a:ext cx="7772400" cy="4114800"/>
          </a:xfrm>
          <a:ln/>
        </p:spPr>
        <p:txBody>
          <a:bodyPr vert="horz" wrap="square" lIns="91440" tIns="45720" rIns="91440" bIns="45720" anchor="t" anchorCtr="0"/>
          <a:p>
            <a:pPr eaLnBrk="1" hangingPunct="1">
              <a:lnSpc>
                <a:spcPct val="80000"/>
              </a:lnSpc>
              <a:buNone/>
            </a:pPr>
            <a:r>
              <a:rPr lang="zh-CN" altLang="en-US" sz="2400" b="1" dirty="0">
                <a:solidFill>
                  <a:schemeClr val="hlink"/>
                </a:solidFill>
                <a:ea typeface="楷体_GB2312" pitchFamily="49" charset="-122"/>
              </a:rPr>
              <a:t>专职消防队的任务和职责：</a:t>
            </a:r>
            <a:endParaRPr lang="zh-CN" altLang="en-US" sz="2400" b="1" dirty="0">
              <a:solidFill>
                <a:schemeClr val="hlink"/>
              </a:solidFill>
              <a:ea typeface="楷体_GB2312" pitchFamily="49" charset="-122"/>
            </a:endParaRPr>
          </a:p>
          <a:p>
            <a:pPr eaLnBrk="1" hangingPunct="1">
              <a:lnSpc>
                <a:spcPct val="80000"/>
              </a:lnSpc>
              <a:buNone/>
            </a:pPr>
            <a:r>
              <a:rPr lang="zh-CN" altLang="en-US" sz="1000" b="1" dirty="0">
                <a:ea typeface="楷体_GB2312" pitchFamily="49" charset="-122"/>
              </a:rPr>
              <a:t>  </a:t>
            </a:r>
            <a:r>
              <a:rPr lang="zh-CN" altLang="en-US" sz="1800" b="1" dirty="0">
                <a:solidFill>
                  <a:srgbClr val="2323CB"/>
                </a:solidFill>
                <a:ea typeface="楷体_GB2312" pitchFamily="49" charset="-122"/>
              </a:rPr>
              <a:t>（一）任务：</a:t>
            </a:r>
            <a:endParaRPr lang="zh-CN" altLang="en-US" sz="1800" b="1" dirty="0">
              <a:solidFill>
                <a:srgbClr val="2323CB"/>
              </a:solidFill>
              <a:ea typeface="楷体_GB2312" pitchFamily="49" charset="-122"/>
            </a:endParaRPr>
          </a:p>
          <a:p>
            <a:pPr eaLnBrk="1" hangingPunct="1">
              <a:lnSpc>
                <a:spcPct val="80000"/>
              </a:lnSpc>
              <a:buNone/>
            </a:pPr>
            <a:r>
              <a:rPr lang="zh-CN" altLang="en-US" sz="900" b="1" dirty="0"/>
              <a:t>       </a:t>
            </a:r>
            <a:r>
              <a:rPr lang="zh-CN" altLang="en-US" sz="1600" b="1" dirty="0"/>
              <a:t>专职消防队在当地公安消防部门的指导下，承担所在地区企业、事业单位火灾预防和灭火救援工作</a:t>
            </a:r>
            <a:r>
              <a:rPr lang="zh-CN" altLang="en-US" sz="1200" b="1" dirty="0"/>
              <a:t>。</a:t>
            </a:r>
            <a:endParaRPr lang="zh-CN" altLang="en-US" sz="1200" b="1" dirty="0"/>
          </a:p>
          <a:p>
            <a:pPr eaLnBrk="1" hangingPunct="1">
              <a:lnSpc>
                <a:spcPct val="80000"/>
              </a:lnSpc>
              <a:buNone/>
            </a:pPr>
            <a:r>
              <a:rPr lang="zh-CN" altLang="en-US" sz="1000" b="1" dirty="0"/>
              <a:t>  </a:t>
            </a:r>
            <a:r>
              <a:rPr lang="zh-CN" altLang="en-US" sz="1800" b="1" dirty="0">
                <a:solidFill>
                  <a:srgbClr val="2323CB"/>
                </a:solidFill>
              </a:rPr>
              <a:t>（二）</a:t>
            </a:r>
            <a:r>
              <a:rPr lang="zh-CN" altLang="en-US" sz="1800" b="1" dirty="0">
                <a:solidFill>
                  <a:srgbClr val="2323CB"/>
                </a:solidFill>
                <a:ea typeface="楷体_GB2312" pitchFamily="49" charset="-122"/>
              </a:rPr>
              <a:t>职责</a:t>
            </a:r>
            <a:r>
              <a:rPr lang="zh-CN" altLang="en-US" sz="1800" b="1" dirty="0">
                <a:solidFill>
                  <a:srgbClr val="2323CB"/>
                </a:solidFill>
              </a:rPr>
              <a:t>：</a:t>
            </a:r>
            <a:endParaRPr lang="zh-CN" altLang="en-US" sz="1800" b="1" dirty="0">
              <a:solidFill>
                <a:srgbClr val="2323CB"/>
              </a:solidFill>
            </a:endParaRPr>
          </a:p>
          <a:p>
            <a:pPr eaLnBrk="1" hangingPunct="1">
              <a:lnSpc>
                <a:spcPct val="80000"/>
              </a:lnSpc>
              <a:buNone/>
            </a:pPr>
            <a:r>
              <a:rPr lang="zh-CN" altLang="en-US" sz="800" b="1" dirty="0"/>
              <a:t>          </a:t>
            </a:r>
            <a:r>
              <a:rPr lang="en-US" altLang="zh-CN" sz="1600" b="1" dirty="0"/>
              <a:t>1</a:t>
            </a:r>
            <a:r>
              <a:rPr lang="zh-CN" altLang="en-US" sz="1600" b="1" dirty="0"/>
              <a:t>、开展防火安全检查，对违反消防法规的行为或火灾隐患，及时提出纠正和整改意见，向本单位领导和当地公安消防部门报告消防工作情况，建立防火档案．</a:t>
            </a:r>
            <a:endParaRPr lang="zh-CN" altLang="en-US" sz="1600" b="1" dirty="0"/>
          </a:p>
          <a:p>
            <a:pPr eaLnBrk="1" hangingPunct="1">
              <a:lnSpc>
                <a:spcPct val="80000"/>
              </a:lnSpc>
              <a:buNone/>
            </a:pPr>
            <a:r>
              <a:rPr lang="zh-CN" altLang="en-US" sz="1600" b="1" dirty="0"/>
              <a:t>     </a:t>
            </a:r>
            <a:r>
              <a:rPr lang="en-US" altLang="zh-CN" sz="1600" b="1" dirty="0"/>
              <a:t>2</a:t>
            </a:r>
            <a:r>
              <a:rPr lang="zh-CN" altLang="en-US" sz="1600" b="1" dirty="0"/>
              <a:t>、熟悉本单位、本地区建筑结构、火灾特点，生产布局、工艺流程、交通道路、消防水源设施等情况。针对本区域、本单位的消防安全重点保卫部位，制定灭火救援预案，开展实地演练。</a:t>
            </a:r>
            <a:endParaRPr lang="zh-CN" altLang="en-US" sz="1600" b="1" dirty="0"/>
          </a:p>
          <a:p>
            <a:pPr eaLnBrk="1" hangingPunct="1">
              <a:lnSpc>
                <a:spcPct val="80000"/>
              </a:lnSpc>
              <a:buNone/>
            </a:pPr>
            <a:r>
              <a:rPr lang="zh-CN" altLang="en-US" sz="1600" b="1" dirty="0"/>
              <a:t>     </a:t>
            </a:r>
            <a:r>
              <a:rPr lang="en-US" altLang="zh-CN" sz="1600" b="1" dirty="0"/>
              <a:t>3</a:t>
            </a:r>
            <a:r>
              <a:rPr lang="zh-CN" altLang="en-US" sz="1600" b="1" dirty="0"/>
              <a:t>、开展普及消防知识的宣传活动，推动消防安全制度的落实，负责义务消防队的训练工作。</a:t>
            </a:r>
            <a:endParaRPr lang="zh-CN" altLang="en-US" sz="1600" b="1" dirty="0"/>
          </a:p>
          <a:p>
            <a:pPr eaLnBrk="1" hangingPunct="1">
              <a:lnSpc>
                <a:spcPct val="80000"/>
              </a:lnSpc>
              <a:buNone/>
            </a:pPr>
            <a:r>
              <a:rPr lang="zh-CN" altLang="en-US" sz="1600" b="1" dirty="0"/>
              <a:t>     </a:t>
            </a:r>
            <a:r>
              <a:rPr lang="en-US" altLang="zh-CN" sz="1600" b="1" dirty="0"/>
              <a:t>4</a:t>
            </a:r>
            <a:r>
              <a:rPr lang="zh-CN" altLang="en-US" sz="1600" b="1" dirty="0"/>
              <a:t>、指导安全用火、用电、用油、用气。</a:t>
            </a:r>
            <a:endParaRPr lang="zh-CN" altLang="en-US" sz="1600" b="1" dirty="0"/>
          </a:p>
          <a:p>
            <a:pPr eaLnBrk="1" hangingPunct="1">
              <a:lnSpc>
                <a:spcPct val="80000"/>
              </a:lnSpc>
              <a:buNone/>
            </a:pPr>
            <a:r>
              <a:rPr lang="zh-CN" altLang="en-US" sz="1600" b="1" dirty="0"/>
              <a:t>     </a:t>
            </a:r>
            <a:r>
              <a:rPr lang="en-US" altLang="zh-CN" sz="1600" b="1" dirty="0"/>
              <a:t>5</a:t>
            </a:r>
            <a:r>
              <a:rPr lang="zh-CN" altLang="en-US" sz="1600" b="1" dirty="0"/>
              <a:t>、参照</a:t>
            </a:r>
            <a:r>
              <a:rPr lang="en-US" altLang="zh-CN" sz="1600" b="1" dirty="0"/>
              <a:t>《</a:t>
            </a:r>
            <a:r>
              <a:rPr lang="zh-CN" altLang="en-US" sz="1600" b="1" dirty="0"/>
              <a:t>公安消防部队执勤条令</a:t>
            </a:r>
            <a:r>
              <a:rPr lang="en-US" altLang="zh-CN" sz="1600" b="1" dirty="0"/>
              <a:t>》</a:t>
            </a:r>
            <a:r>
              <a:rPr lang="zh-CN" altLang="en-US" sz="1600" b="1" dirty="0"/>
              <a:t>的要求，建立正规的执勤秩序，实行昼夜执勤，维护、保养消防装备、随时做好出动的战斗准备。</a:t>
            </a:r>
            <a:endParaRPr lang="zh-CN" altLang="en-US" sz="1600" b="1" dirty="0"/>
          </a:p>
          <a:p>
            <a:pPr eaLnBrk="1" hangingPunct="1">
              <a:lnSpc>
                <a:spcPct val="80000"/>
              </a:lnSpc>
              <a:buNone/>
            </a:pPr>
            <a:r>
              <a:rPr lang="zh-CN" altLang="en-US" sz="1600" b="1" dirty="0"/>
              <a:t>     </a:t>
            </a:r>
            <a:r>
              <a:rPr lang="en-US" altLang="zh-CN" sz="1600" b="1" dirty="0"/>
              <a:t>6</a:t>
            </a:r>
            <a:r>
              <a:rPr lang="zh-CN" altLang="en-US" sz="1600" b="1" dirty="0"/>
              <a:t>、按照当地公安消防部门的调动命令，支援其他地区或单位的火灾扑救和抢险救援。</a:t>
            </a:r>
            <a:endParaRPr lang="zh-CN" altLang="en-US" sz="1600" b="1" dirty="0"/>
          </a:p>
          <a:p>
            <a:pPr eaLnBrk="1" hangingPunct="1">
              <a:lnSpc>
                <a:spcPct val="80000"/>
              </a:lnSpc>
            </a:pPr>
            <a:endParaRPr lang="en-US" altLang="zh-CN" sz="16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5843">
                                            <p:txEl>
                                              <p:charRg st="0" end="13"/>
                                            </p:txEl>
                                          </p:spTgt>
                                        </p:tgtEl>
                                        <p:attrNameLst>
                                          <p:attrName>style.visibility</p:attrName>
                                        </p:attrNameLst>
                                      </p:cBhvr>
                                      <p:to>
                                        <p:strVal val="visible"/>
                                      </p:to>
                                    </p:set>
                                    <p:animEffect transition="in" filter="strips(downLeft)">
                                      <p:cBhvr>
                                        <p:cTn id="7" dur="2000"/>
                                        <p:tgtEl>
                                          <p:spTgt spid="35843">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843">
                                            <p:txEl>
                                              <p:charRg st="13" end="22"/>
                                            </p:txEl>
                                          </p:spTgt>
                                        </p:tgtEl>
                                        <p:attrNameLst>
                                          <p:attrName>style.visibility</p:attrName>
                                        </p:attrNameLst>
                                      </p:cBhvr>
                                      <p:to>
                                        <p:strVal val="visible"/>
                                      </p:to>
                                    </p:set>
                                    <p:animEffect transition="in" filter="checkerboard(across)">
                                      <p:cBhvr>
                                        <p:cTn id="12" dur="2000"/>
                                        <p:tgtEl>
                                          <p:spTgt spid="35843">
                                            <p:txEl>
                                              <p:charRg st="13" end="2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5843">
                                            <p:txEl>
                                              <p:charRg st="22" end="74"/>
                                            </p:txEl>
                                          </p:spTgt>
                                        </p:tgtEl>
                                        <p:attrNameLst>
                                          <p:attrName>style.visibility</p:attrName>
                                        </p:attrNameLst>
                                      </p:cBhvr>
                                      <p:to>
                                        <p:strVal val="visible"/>
                                      </p:to>
                                    </p:set>
                                    <p:animEffect transition="in" filter="checkerboard(across)">
                                      <p:cBhvr>
                                        <p:cTn id="15" dur="500"/>
                                        <p:tgtEl>
                                          <p:spTgt spid="35843">
                                            <p:txEl>
                                              <p:charRg st="22" end="7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5843">
                                            <p:txEl>
                                              <p:charRg st="74" end="83"/>
                                            </p:txEl>
                                          </p:spTgt>
                                        </p:tgtEl>
                                        <p:attrNameLst>
                                          <p:attrName>style.visibility</p:attrName>
                                        </p:attrNameLst>
                                      </p:cBhvr>
                                      <p:to>
                                        <p:strVal val="visible"/>
                                      </p:to>
                                    </p:set>
                                    <p:animEffect transition="in" filter="slide(fromBottom)">
                                      <p:cBhvr>
                                        <p:cTn id="20" dur="2000"/>
                                        <p:tgtEl>
                                          <p:spTgt spid="35843">
                                            <p:txEl>
                                              <p:charRg st="74" end="8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5843">
                                            <p:txEl>
                                              <p:charRg st="83" end="164"/>
                                            </p:txEl>
                                          </p:spTgt>
                                        </p:tgtEl>
                                        <p:attrNameLst>
                                          <p:attrName>style.visibility</p:attrName>
                                        </p:attrNameLst>
                                      </p:cBhvr>
                                      <p:to>
                                        <p:strVal val="visible"/>
                                      </p:to>
                                    </p:set>
                                    <p:animEffect transition="in" filter="slide(fromBottom)">
                                      <p:cBhvr>
                                        <p:cTn id="23" dur="2000"/>
                                        <p:tgtEl>
                                          <p:spTgt spid="35843">
                                            <p:txEl>
                                              <p:charRg st="83" end="16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5843">
                                            <p:txEl>
                                              <p:charRg st="164" end="253"/>
                                            </p:txEl>
                                          </p:spTgt>
                                        </p:tgtEl>
                                        <p:attrNameLst>
                                          <p:attrName>style.visibility</p:attrName>
                                        </p:attrNameLst>
                                      </p:cBhvr>
                                      <p:to>
                                        <p:strVal val="visible"/>
                                      </p:to>
                                    </p:set>
                                    <p:animEffect transition="in" filter="slide(fromBottom)">
                                      <p:cBhvr>
                                        <p:cTn id="26" dur="2000"/>
                                        <p:tgtEl>
                                          <p:spTgt spid="35843">
                                            <p:txEl>
                                              <p:charRg st="164" end="25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5843">
                                            <p:txEl>
                                              <p:charRg st="253" end="300"/>
                                            </p:txEl>
                                          </p:spTgt>
                                        </p:tgtEl>
                                        <p:attrNameLst>
                                          <p:attrName>style.visibility</p:attrName>
                                        </p:attrNameLst>
                                      </p:cBhvr>
                                      <p:to>
                                        <p:strVal val="visible"/>
                                      </p:to>
                                    </p:set>
                                    <p:animEffect transition="in" filter="slide(fromBottom)">
                                      <p:cBhvr>
                                        <p:cTn id="29" dur="2000"/>
                                        <p:tgtEl>
                                          <p:spTgt spid="35843">
                                            <p:txEl>
                                              <p:charRg st="253" end="300"/>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5843">
                                            <p:txEl>
                                              <p:charRg st="300" end="324"/>
                                            </p:txEl>
                                          </p:spTgt>
                                        </p:tgtEl>
                                        <p:attrNameLst>
                                          <p:attrName>style.visibility</p:attrName>
                                        </p:attrNameLst>
                                      </p:cBhvr>
                                      <p:to>
                                        <p:strVal val="visible"/>
                                      </p:to>
                                    </p:set>
                                    <p:animEffect transition="in" filter="slide(fromBottom)">
                                      <p:cBhvr>
                                        <p:cTn id="32" dur="2000"/>
                                        <p:tgtEl>
                                          <p:spTgt spid="35843">
                                            <p:txEl>
                                              <p:charRg st="300" end="324"/>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5843">
                                            <p:txEl>
                                              <p:charRg st="324" end="389"/>
                                            </p:txEl>
                                          </p:spTgt>
                                        </p:tgtEl>
                                        <p:attrNameLst>
                                          <p:attrName>style.visibility</p:attrName>
                                        </p:attrNameLst>
                                      </p:cBhvr>
                                      <p:to>
                                        <p:strVal val="visible"/>
                                      </p:to>
                                    </p:set>
                                    <p:animEffect transition="in" filter="slide(fromBottom)">
                                      <p:cBhvr>
                                        <p:cTn id="35" dur="2000"/>
                                        <p:tgtEl>
                                          <p:spTgt spid="35843">
                                            <p:txEl>
                                              <p:charRg st="324" end="389"/>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35843">
                                            <p:txEl>
                                              <p:charRg st="389" end="433"/>
                                            </p:txEl>
                                          </p:spTgt>
                                        </p:tgtEl>
                                        <p:attrNameLst>
                                          <p:attrName>style.visibility</p:attrName>
                                        </p:attrNameLst>
                                      </p:cBhvr>
                                      <p:to>
                                        <p:strVal val="visible"/>
                                      </p:to>
                                    </p:set>
                                    <p:animEffect transition="in" filter="slide(fromBottom)">
                                      <p:cBhvr>
                                        <p:cTn id="38" dur="2000"/>
                                        <p:tgtEl>
                                          <p:spTgt spid="35843">
                                            <p:txEl>
                                              <p:charRg st="389" end="4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ln/>
        </p:spPr>
        <p:txBody>
          <a:bodyPr vert="horz" wrap="square" lIns="91440" tIns="45720" rIns="91440" bIns="45720" anchor="b" anchorCtr="0"/>
          <a:p/>
        </p:txBody>
      </p:sp>
      <p:sp>
        <p:nvSpPr>
          <p:cNvPr id="36867" name="Rectangle 3"/>
          <p:cNvSpPr>
            <a:spLocks noGrp="1"/>
          </p:cNvSpPr>
          <p:nvPr>
            <p:ph idx="1"/>
          </p:nvPr>
        </p:nvSpPr>
        <p:spPr>
          <a:xfrm>
            <a:off x="1042988" y="2205038"/>
            <a:ext cx="7772400" cy="3716337"/>
          </a:xfrm>
          <a:ln/>
        </p:spPr>
        <p:txBody>
          <a:bodyPr vert="horz" wrap="square" lIns="91440" tIns="45720" rIns="91440" bIns="45720" anchor="t" anchorCtr="0"/>
          <a:p>
            <a:pPr eaLnBrk="1" hangingPunct="1">
              <a:buNone/>
            </a:pPr>
            <a:r>
              <a:rPr lang="en-US" altLang="zh-CN" sz="1800" b="1" dirty="0">
                <a:solidFill>
                  <a:srgbClr val="2323CB"/>
                </a:solidFill>
              </a:rPr>
              <a:t>    </a:t>
            </a:r>
            <a:r>
              <a:rPr lang="zh-CN" altLang="en-US" sz="2400" b="1" dirty="0">
                <a:solidFill>
                  <a:srgbClr val="2323CB"/>
                </a:solidFill>
              </a:rPr>
              <a:t>（一）个别领导对专职消防队的认识有偏差，有些政府、部门及企业领导对消防安全工作重视不够，对建立专职消防队伍的重要性和必要性缺乏认识。</a:t>
            </a:r>
            <a:endParaRPr lang="zh-CN" altLang="en-US" sz="2400" b="1" dirty="0">
              <a:solidFill>
                <a:srgbClr val="2323CB"/>
              </a:solidFill>
            </a:endParaRPr>
          </a:p>
          <a:p>
            <a:pPr eaLnBrk="1" hangingPunct="1">
              <a:buNone/>
            </a:pPr>
            <a:r>
              <a:rPr lang="zh-CN" altLang="en-US" sz="1800" dirty="0"/>
              <a:t>     从政府方面来来，部分政府领导认为专职消防队是企业内部的事，认识不到企业专职队对全市消防灭火救援力量的补充作用，从而对专职消防队的建设关心不够 。</a:t>
            </a:r>
            <a:endParaRPr lang="zh-CN" altLang="en-US" sz="1800" dirty="0"/>
          </a:p>
          <a:p>
            <a:pPr eaLnBrk="1" hangingPunct="1">
              <a:buNone/>
            </a:pPr>
            <a:r>
              <a:rPr lang="zh-CN" altLang="en-US" sz="1800" dirty="0"/>
              <a:t>     从公安消防部门来说，对企业专职消防队的指导不够，缺乏一套完整的指导方案、考核措施 。</a:t>
            </a:r>
            <a:endParaRPr lang="zh-CN" altLang="en-US" sz="1800" dirty="0"/>
          </a:p>
          <a:p>
            <a:pPr eaLnBrk="1" hangingPunct="1">
              <a:buNone/>
            </a:pPr>
            <a:r>
              <a:rPr lang="zh-CN" altLang="en-US" sz="1800" dirty="0"/>
              <a:t>     从企业内部来说，企业的管理者大都看重的是能直接产生经济效益的部门，对企业专职消防队这种只要投入、一年或几年都发挥不了几次作用的消防队关心较少 。</a:t>
            </a:r>
            <a:endParaRPr lang="zh-CN" altLang="en-US" sz="1800" dirty="0"/>
          </a:p>
        </p:txBody>
      </p:sp>
      <p:sp>
        <p:nvSpPr>
          <p:cNvPr id="36869" name="Rectangle 5"/>
          <p:cNvSpPr/>
          <p:nvPr/>
        </p:nvSpPr>
        <p:spPr>
          <a:xfrm>
            <a:off x="611188" y="1993900"/>
            <a:ext cx="647700" cy="3935413"/>
          </a:xfrm>
          <a:prstGeom prst="rect">
            <a:avLst/>
          </a:prstGeom>
          <a:noFill/>
          <a:ln w="9525">
            <a:noFill/>
          </a:ln>
        </p:spPr>
        <p:txBody>
          <a:bodyPr anchor="ctr" anchorCtr="0">
            <a:spAutoFit/>
          </a:bodyPr>
          <a:p>
            <a:r>
              <a:rPr lang="zh-CN" altLang="en-US" sz="2800" b="1" dirty="0">
                <a:solidFill>
                  <a:schemeClr val="hlink"/>
                </a:solidFill>
                <a:latin typeface="Arial" panose="020B0604020202020204" pitchFamily="34" charset="0"/>
                <a:ea typeface="宋体" panose="02010600030101010101" pitchFamily="2" charset="-122"/>
              </a:rPr>
              <a:t>专职消防队训练现状</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2000" fill="hold"/>
                                        <p:tgtEl>
                                          <p:spTgt spid="36869"/>
                                        </p:tgtEl>
                                        <p:attrNameLst>
                                          <p:attrName>ppt_x</p:attrName>
                                        </p:attrNameLst>
                                      </p:cBhvr>
                                      <p:tavLst>
                                        <p:tav tm="0">
                                          <p:val>
                                            <p:strVal val="#ppt_x"/>
                                          </p:val>
                                        </p:tav>
                                        <p:tav tm="100000">
                                          <p:val>
                                            <p:strVal val="#ppt_x"/>
                                          </p:val>
                                        </p:tav>
                                      </p:tavLst>
                                    </p:anim>
                                    <p:anim calcmode="lin" valueType="num">
                                      <p:cBhvr additive="base">
                                        <p:cTn id="8" dur="20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6867">
                                            <p:txEl>
                                              <p:charRg st="0" end="71"/>
                                            </p:txEl>
                                          </p:spTgt>
                                        </p:tgtEl>
                                        <p:attrNameLst>
                                          <p:attrName>style.visibility</p:attrName>
                                        </p:attrNameLst>
                                      </p:cBhvr>
                                      <p:to>
                                        <p:strVal val="visible"/>
                                      </p:to>
                                    </p:set>
                                    <p:animEffect transition="in" filter="slide(fromBottom)">
                                      <p:cBhvr>
                                        <p:cTn id="13" dur="2000"/>
                                        <p:tgtEl>
                                          <p:spTgt spid="36867">
                                            <p:txEl>
                                              <p:charRg st="0" end="7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6867">
                                            <p:txEl>
                                              <p:charRg st="71" end="149"/>
                                            </p:txEl>
                                          </p:spTgt>
                                        </p:tgtEl>
                                        <p:attrNameLst>
                                          <p:attrName>style.visibility</p:attrName>
                                        </p:attrNameLst>
                                      </p:cBhvr>
                                      <p:to>
                                        <p:strVal val="visible"/>
                                      </p:to>
                                    </p:set>
                                    <p:animEffect transition="in" filter="slide(fromBottom)">
                                      <p:cBhvr>
                                        <p:cTn id="18" dur="2000"/>
                                        <p:tgtEl>
                                          <p:spTgt spid="36867">
                                            <p:txEl>
                                              <p:charRg st="71" end="14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6867">
                                            <p:txEl>
                                              <p:charRg st="149" end="197"/>
                                            </p:txEl>
                                          </p:spTgt>
                                        </p:tgtEl>
                                        <p:attrNameLst>
                                          <p:attrName>style.visibility</p:attrName>
                                        </p:attrNameLst>
                                      </p:cBhvr>
                                      <p:to>
                                        <p:strVal val="visible"/>
                                      </p:to>
                                    </p:set>
                                    <p:animEffect transition="in" filter="slide(fromBottom)">
                                      <p:cBhvr>
                                        <p:cTn id="23" dur="2000"/>
                                        <p:tgtEl>
                                          <p:spTgt spid="36867">
                                            <p:txEl>
                                              <p:charRg st="149" end="19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6867">
                                            <p:txEl>
                                              <p:charRg st="197" end="275"/>
                                            </p:txEl>
                                          </p:spTgt>
                                        </p:tgtEl>
                                        <p:attrNameLst>
                                          <p:attrName>style.visibility</p:attrName>
                                        </p:attrNameLst>
                                      </p:cBhvr>
                                      <p:to>
                                        <p:strVal val="visible"/>
                                      </p:to>
                                    </p:set>
                                    <p:animEffect transition="in" filter="slide(fromBottom)">
                                      <p:cBhvr>
                                        <p:cTn id="28" dur="2000"/>
                                        <p:tgtEl>
                                          <p:spTgt spid="36867">
                                            <p:txEl>
                                              <p:charRg st="197" end="2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368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a:ln/>
        </p:spPr>
        <p:txBody>
          <a:bodyPr vert="horz" wrap="square" lIns="91440" tIns="45720" rIns="91440" bIns="45720" anchor="b" anchorCtr="0"/>
          <a:p/>
        </p:txBody>
      </p:sp>
      <p:sp>
        <p:nvSpPr>
          <p:cNvPr id="40963" name="Rectangle 3"/>
          <p:cNvSpPr>
            <a:spLocks noGrp="1"/>
          </p:cNvSpPr>
          <p:nvPr>
            <p:ph idx="1"/>
          </p:nvPr>
        </p:nvSpPr>
        <p:spPr>
          <a:xfrm>
            <a:off x="1042988" y="2276475"/>
            <a:ext cx="7988300" cy="3714750"/>
          </a:xfrm>
          <a:ln/>
        </p:spPr>
        <p:txBody>
          <a:bodyPr vert="horz" wrap="square" lIns="91440" tIns="45720" rIns="91440" bIns="45720" anchor="t" anchorCtr="0"/>
          <a:p>
            <a:pPr eaLnBrk="1" hangingPunct="1">
              <a:buNone/>
            </a:pPr>
            <a:r>
              <a:rPr lang="zh-CN" altLang="en-US" sz="2800" b="1" dirty="0">
                <a:solidFill>
                  <a:srgbClr val="2323CB"/>
                </a:solidFill>
              </a:rPr>
              <a:t>（二）认识步入误区，在思想上没有先</a:t>
            </a:r>
            <a:r>
              <a:rPr lang="zh-CN" altLang="en-US" sz="2800" b="1" dirty="0">
                <a:solidFill>
                  <a:srgbClr val="2323CB"/>
                </a:solidFill>
                <a:latin typeface="Arial" panose="020B0604020202020204" pitchFamily="34" charset="0"/>
              </a:rPr>
              <a:t>“</a:t>
            </a:r>
            <a:r>
              <a:rPr lang="zh-CN" altLang="en-US" sz="2800" b="1" dirty="0">
                <a:solidFill>
                  <a:srgbClr val="2323CB"/>
                </a:solidFill>
              </a:rPr>
              <a:t>动</a:t>
            </a:r>
            <a:r>
              <a:rPr lang="zh-CN" altLang="en-US" sz="2800" b="1" dirty="0">
                <a:solidFill>
                  <a:srgbClr val="2323CB"/>
                </a:solidFill>
                <a:latin typeface="Arial" panose="020B0604020202020204" pitchFamily="34" charset="0"/>
              </a:rPr>
              <a:t>”</a:t>
            </a:r>
            <a:r>
              <a:rPr lang="zh-CN" altLang="en-US" sz="2800" b="1" dirty="0">
                <a:solidFill>
                  <a:srgbClr val="2323CB"/>
                </a:solidFill>
              </a:rPr>
              <a:t>起来</a:t>
            </a:r>
            <a:r>
              <a:rPr lang="zh-CN" altLang="en-US" sz="2800" dirty="0">
                <a:solidFill>
                  <a:srgbClr val="2323CB"/>
                </a:solidFill>
              </a:rPr>
              <a:t>。</a:t>
            </a:r>
            <a:endParaRPr lang="zh-CN" altLang="en-US" sz="2800" dirty="0">
              <a:solidFill>
                <a:srgbClr val="2323CB"/>
              </a:solidFill>
            </a:endParaRPr>
          </a:p>
          <a:p>
            <a:pPr eaLnBrk="1" hangingPunct="1">
              <a:buNone/>
            </a:pPr>
            <a:r>
              <a:rPr lang="zh-CN" altLang="en-US" sz="1800" dirty="0"/>
              <a:t>     </a:t>
            </a:r>
            <a:r>
              <a:rPr lang="zh-CN" altLang="en-US" sz="2400" dirty="0"/>
              <a:t>一是片面理解训练的意义，认为岗位练兵活动是可练可             不练的事，练的好与练的不好是无所谓的事，与自己的  工作关系不大。 </a:t>
            </a:r>
            <a:endParaRPr lang="zh-CN" altLang="en-US" sz="2400" dirty="0"/>
          </a:p>
          <a:p>
            <a:pPr eaLnBrk="1" hangingPunct="1">
              <a:buNone/>
            </a:pPr>
            <a:r>
              <a:rPr lang="zh-CN" altLang="en-US" sz="2400" dirty="0"/>
              <a:t>     二是对训练的重要性和长远意义认识不到位，以工作忙为籍口，多是学学文件通知，开会或汇报工作时象征性的提一提，而后</a:t>
            </a:r>
            <a:r>
              <a:rPr lang="zh-CN" altLang="en-US" sz="2400" dirty="0">
                <a:latin typeface="Arial" panose="020B0604020202020204" pitchFamily="34" charset="0"/>
              </a:rPr>
              <a:t>“</a:t>
            </a:r>
            <a:r>
              <a:rPr lang="zh-CN" altLang="en-US" sz="2400" dirty="0"/>
              <a:t>束之高阁</a:t>
            </a:r>
            <a:r>
              <a:rPr lang="zh-CN" altLang="en-US" sz="2400" dirty="0">
                <a:latin typeface="Arial" panose="020B0604020202020204" pitchFamily="34" charset="0"/>
              </a:rPr>
              <a:t>”</a:t>
            </a:r>
            <a:r>
              <a:rPr lang="zh-CN" altLang="en-US" sz="2400" dirty="0"/>
              <a:t>，抛之脑后，没有真正有效地开展起来</a:t>
            </a:r>
            <a:r>
              <a:rPr lang="zh-CN" altLang="en-US" sz="2400" b="1" dirty="0"/>
              <a:t>。</a:t>
            </a:r>
            <a:r>
              <a:rPr lang="zh-CN" altLang="en-US" sz="2400" dirty="0"/>
              <a:t> </a:t>
            </a:r>
            <a:endParaRPr lang="zh-CN" altLang="en-US" sz="2400" dirty="0"/>
          </a:p>
        </p:txBody>
      </p:sp>
      <p:sp>
        <p:nvSpPr>
          <p:cNvPr id="40966" name="Rectangle 6"/>
          <p:cNvSpPr/>
          <p:nvPr/>
        </p:nvSpPr>
        <p:spPr>
          <a:xfrm>
            <a:off x="611188" y="2133600"/>
            <a:ext cx="504825" cy="3935413"/>
          </a:xfrm>
          <a:prstGeom prst="rect">
            <a:avLst/>
          </a:prstGeom>
          <a:noFill/>
          <a:ln w="9525">
            <a:noFill/>
          </a:ln>
        </p:spPr>
        <p:txBody>
          <a:bodyPr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专职消防队训练现状</a:t>
            </a:r>
            <a:endParaRPr lang="zh-CN" altLang="en-US" sz="2800" b="1" dirty="0">
              <a:solidFill>
                <a:schemeClr val="hlink"/>
              </a:solidFill>
              <a:latin typeface="Arial" panose="020B0604020202020204" pitchFamily="34" charset="0"/>
              <a:ea typeface="宋体" panose="02010600030101010101"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2000" fill="hold"/>
                                        <p:tgtEl>
                                          <p:spTgt spid="40966"/>
                                        </p:tgtEl>
                                        <p:attrNameLst>
                                          <p:attrName>ppt_x</p:attrName>
                                        </p:attrNameLst>
                                      </p:cBhvr>
                                      <p:tavLst>
                                        <p:tav tm="0">
                                          <p:val>
                                            <p:strVal val="#ppt_x"/>
                                          </p:val>
                                        </p:tav>
                                        <p:tav tm="100000">
                                          <p:val>
                                            <p:strVal val="#ppt_x"/>
                                          </p:val>
                                        </p:tav>
                                      </p:tavLst>
                                    </p:anim>
                                    <p:anim calcmode="lin" valueType="num">
                                      <p:cBhvr additive="base">
                                        <p:cTn id="8" dur="20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40963">
                                            <p:txEl>
                                              <p:charRg st="0" end="24"/>
                                            </p:txEl>
                                          </p:spTgt>
                                        </p:tgtEl>
                                        <p:attrNameLst>
                                          <p:attrName>style.visibility</p:attrName>
                                        </p:attrNameLst>
                                      </p:cBhvr>
                                      <p:to>
                                        <p:strVal val="visible"/>
                                      </p:to>
                                    </p:set>
                                    <p:animEffect transition="in" filter="strips(downRight)">
                                      <p:cBhvr>
                                        <p:cTn id="13" dur="2000"/>
                                        <p:tgtEl>
                                          <p:spTgt spid="40963">
                                            <p:txEl>
                                              <p:charRg st="0" end="2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0963">
                                            <p:txEl>
                                              <p:charRg st="24" end="101"/>
                                            </p:txEl>
                                          </p:spTgt>
                                        </p:tgtEl>
                                        <p:attrNameLst>
                                          <p:attrName>style.visibility</p:attrName>
                                        </p:attrNameLst>
                                      </p:cBhvr>
                                      <p:to>
                                        <p:strVal val="visible"/>
                                      </p:to>
                                    </p:set>
                                    <p:animEffect transition="in" filter="strips(downRight)">
                                      <p:cBhvr>
                                        <p:cTn id="18" dur="2000"/>
                                        <p:tgtEl>
                                          <p:spTgt spid="40963">
                                            <p:txEl>
                                              <p:charRg st="24" end="10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0963">
                                            <p:txEl>
                                              <p:charRg st="101" end="187"/>
                                            </p:txEl>
                                          </p:spTgt>
                                        </p:tgtEl>
                                        <p:attrNameLst>
                                          <p:attrName>style.visibility</p:attrName>
                                        </p:attrNameLst>
                                      </p:cBhvr>
                                      <p:to>
                                        <p:strVal val="visible"/>
                                      </p:to>
                                    </p:set>
                                    <p:animEffect transition="in" filter="strips(downRight)">
                                      <p:cBhvr>
                                        <p:cTn id="23" dur="2000"/>
                                        <p:tgtEl>
                                          <p:spTgt spid="40963">
                                            <p:txEl>
                                              <p:charRg st="101" end="1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P spid="409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title"/>
          </p:nvPr>
        </p:nvSpPr>
        <p:spPr>
          <a:ln/>
        </p:spPr>
        <p:txBody>
          <a:bodyPr vert="horz" wrap="square" lIns="91440" tIns="45720" rIns="91440" bIns="45720" anchor="b" anchorCtr="0"/>
          <a:p/>
        </p:txBody>
      </p:sp>
      <p:sp>
        <p:nvSpPr>
          <p:cNvPr id="57347" name="Rectangle 3"/>
          <p:cNvSpPr>
            <a:spLocks noGrp="1"/>
          </p:cNvSpPr>
          <p:nvPr>
            <p:ph idx="1"/>
          </p:nvPr>
        </p:nvSpPr>
        <p:spPr>
          <a:ln/>
        </p:spPr>
        <p:txBody>
          <a:bodyPr vert="horz" wrap="square" lIns="91440" tIns="45720" rIns="91440" bIns="45720" anchor="t" anchorCtr="0"/>
          <a:p>
            <a:pPr eaLnBrk="1" hangingPunct="1">
              <a:buNone/>
            </a:pPr>
            <a:r>
              <a:rPr lang="zh-CN" altLang="en-US" b="1" dirty="0">
                <a:solidFill>
                  <a:srgbClr val="2323CB"/>
                </a:solidFill>
              </a:rPr>
              <a:t>（三）练兵的针对性和坚决性不够。</a:t>
            </a:r>
            <a:endParaRPr lang="zh-CN" altLang="en-US" b="1" dirty="0">
              <a:solidFill>
                <a:srgbClr val="2323CB"/>
              </a:solidFill>
            </a:endParaRPr>
          </a:p>
          <a:p>
            <a:pPr eaLnBrk="1" hangingPunct="1">
              <a:buNone/>
            </a:pPr>
            <a:endParaRPr lang="zh-CN" altLang="en-US" sz="1600" b="1" dirty="0">
              <a:solidFill>
                <a:srgbClr val="2323CB"/>
              </a:solidFill>
            </a:endParaRPr>
          </a:p>
          <a:p>
            <a:pPr eaLnBrk="1" hangingPunct="1">
              <a:buNone/>
            </a:pPr>
            <a:r>
              <a:rPr lang="zh-CN" altLang="en-US" sz="2000" dirty="0"/>
              <a:t>     </a:t>
            </a:r>
            <a:r>
              <a:rPr lang="zh-CN" altLang="en-US" sz="2400" dirty="0"/>
              <a:t>一是部分专职消防部队的训练课目的安排和计划上，没有结合本部队实际和岗位特点进行实事求是的分析，作出长远考虑和短期的合理安排，课目设置在一定程度上存在随意性和盲目性，缺乏针对性和前瞻性 。</a:t>
            </a:r>
            <a:endParaRPr lang="zh-CN" altLang="en-US" sz="2400" dirty="0"/>
          </a:p>
          <a:p>
            <a:pPr eaLnBrk="1" hangingPunct="1">
              <a:buNone/>
            </a:pPr>
            <a:endParaRPr lang="zh-CN" altLang="en-US" sz="2400" dirty="0"/>
          </a:p>
          <a:p>
            <a:pPr eaLnBrk="1" hangingPunct="1">
              <a:buNone/>
            </a:pPr>
            <a:r>
              <a:rPr lang="zh-CN" altLang="en-US" sz="2400" dirty="0"/>
              <a:t>    二是畏难情绪重。 </a:t>
            </a:r>
            <a:endParaRPr lang="zh-CN" altLang="en-US" sz="2400" dirty="0"/>
          </a:p>
        </p:txBody>
      </p:sp>
      <p:sp>
        <p:nvSpPr>
          <p:cNvPr id="57349" name="Rectangle 5"/>
          <p:cNvSpPr/>
          <p:nvPr/>
        </p:nvSpPr>
        <p:spPr>
          <a:xfrm>
            <a:off x="611188" y="2133600"/>
            <a:ext cx="504825" cy="3935413"/>
          </a:xfrm>
          <a:prstGeom prst="rect">
            <a:avLst/>
          </a:prstGeom>
          <a:noFill/>
          <a:ln w="9525">
            <a:noFill/>
          </a:ln>
        </p:spPr>
        <p:txBody>
          <a:bodyPr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专职消防队训练现状</a:t>
            </a:r>
            <a:endParaRPr lang="zh-CN" altLang="en-US" sz="2800" b="1" dirty="0">
              <a:solidFill>
                <a:schemeClr val="hlink"/>
              </a:solidFill>
              <a:latin typeface="Arial" panose="020B0604020202020204" pitchFamily="34" charset="0"/>
              <a:ea typeface="宋体" panose="02010600030101010101" pitchFamily="2" charset="-122"/>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additive="base">
                                        <p:cTn id="7" dur="2000" fill="hold"/>
                                        <p:tgtEl>
                                          <p:spTgt spid="57349"/>
                                        </p:tgtEl>
                                        <p:attrNameLst>
                                          <p:attrName>ppt_x</p:attrName>
                                        </p:attrNameLst>
                                      </p:cBhvr>
                                      <p:tavLst>
                                        <p:tav tm="0">
                                          <p:val>
                                            <p:strVal val="#ppt_x"/>
                                          </p:val>
                                        </p:tav>
                                        <p:tav tm="100000">
                                          <p:val>
                                            <p:strVal val="#ppt_x"/>
                                          </p:val>
                                        </p:tav>
                                      </p:tavLst>
                                    </p:anim>
                                    <p:anim calcmode="lin" valueType="num">
                                      <p:cBhvr additive="base">
                                        <p:cTn id="8" dur="2000" fill="hold"/>
                                        <p:tgtEl>
                                          <p:spTgt spid="573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57347">
                                            <p:txEl>
                                              <p:charRg st="0" end="17"/>
                                            </p:txEl>
                                          </p:spTgt>
                                        </p:tgtEl>
                                        <p:attrNameLst>
                                          <p:attrName>style.visibility</p:attrName>
                                        </p:attrNameLst>
                                      </p:cBhvr>
                                      <p:to>
                                        <p:strVal val="visible"/>
                                      </p:to>
                                    </p:set>
                                    <p:animEffect transition="in" filter="plus(in)">
                                      <p:cBhvr>
                                        <p:cTn id="13" dur="2000"/>
                                        <p:tgtEl>
                                          <p:spTgt spid="57347">
                                            <p:txEl>
                                              <p:charRg st="0" end="1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7347">
                                            <p:txEl>
                                              <p:charRg st="18" end="117"/>
                                            </p:txEl>
                                          </p:spTgt>
                                        </p:tgtEl>
                                        <p:attrNameLst>
                                          <p:attrName>style.visibility</p:attrName>
                                        </p:attrNameLst>
                                      </p:cBhvr>
                                      <p:to>
                                        <p:strVal val="visible"/>
                                      </p:to>
                                    </p:set>
                                    <p:animEffect transition="in" filter="dissolve">
                                      <p:cBhvr>
                                        <p:cTn id="18" dur="2000"/>
                                        <p:tgtEl>
                                          <p:spTgt spid="57347">
                                            <p:txEl>
                                              <p:charRg st="18" end="11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57347">
                                            <p:txEl>
                                              <p:charRg st="118" end="132"/>
                                            </p:txEl>
                                          </p:spTgt>
                                        </p:tgtEl>
                                        <p:attrNameLst>
                                          <p:attrName>style.visibility</p:attrName>
                                        </p:attrNameLst>
                                      </p:cBhvr>
                                      <p:to>
                                        <p:strVal val="visible"/>
                                      </p:to>
                                    </p:set>
                                    <p:animEffect transition="in" filter="blinds(vertical)">
                                      <p:cBhvr>
                                        <p:cTn id="23" dur="2000"/>
                                        <p:tgtEl>
                                          <p:spTgt spid="57347">
                                            <p:txEl>
                                              <p:charRg st="118" end="1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title"/>
          </p:nvPr>
        </p:nvSpPr>
        <p:spPr>
          <a:ln/>
        </p:spPr>
        <p:txBody>
          <a:bodyPr vert="horz" wrap="square" lIns="91440" tIns="45720" rIns="91440" bIns="45720" anchor="b" anchorCtr="0"/>
          <a:p/>
        </p:txBody>
      </p:sp>
      <p:sp>
        <p:nvSpPr>
          <p:cNvPr id="56323" name="Rectangle 3"/>
          <p:cNvSpPr>
            <a:spLocks noGrp="1"/>
          </p:cNvSpPr>
          <p:nvPr>
            <p:ph idx="1"/>
          </p:nvPr>
        </p:nvSpPr>
        <p:spPr>
          <a:xfrm>
            <a:off x="1258888" y="2349500"/>
            <a:ext cx="7696200" cy="4114800"/>
          </a:xfrm>
          <a:ln/>
        </p:spPr>
        <p:txBody>
          <a:bodyPr vert="horz" wrap="square" lIns="91440" tIns="45720" rIns="91440" bIns="45720" anchor="t" anchorCtr="0"/>
          <a:p>
            <a:pPr eaLnBrk="1" hangingPunct="1">
              <a:buNone/>
            </a:pPr>
            <a:r>
              <a:rPr lang="en-US" altLang="zh-CN" sz="2400" b="1" dirty="0">
                <a:solidFill>
                  <a:srgbClr val="2323CB"/>
                </a:solidFill>
              </a:rPr>
              <a:t>  </a:t>
            </a:r>
            <a:r>
              <a:rPr lang="zh-CN" altLang="en-US" sz="2800" b="1" dirty="0">
                <a:solidFill>
                  <a:srgbClr val="2323CB"/>
                </a:solidFill>
              </a:rPr>
              <a:t>（四）企业事业单位专职消防队伍在人员招聘、录用、使用、培训方面存在着一些问题，导致训练条件先天不足。</a:t>
            </a:r>
            <a:r>
              <a:rPr lang="zh-CN" altLang="en-US" dirty="0"/>
              <a:t> </a:t>
            </a:r>
            <a:endParaRPr lang="zh-CN" altLang="en-US" dirty="0"/>
          </a:p>
          <a:p>
            <a:pPr eaLnBrk="1" hangingPunct="1">
              <a:buNone/>
            </a:pPr>
            <a:r>
              <a:rPr lang="zh-CN" altLang="en-US" dirty="0"/>
              <a:t>   </a:t>
            </a:r>
            <a:r>
              <a:rPr lang="zh-CN" altLang="en-US" sz="2400" dirty="0"/>
              <a:t>一是专职消防队中没有一个或几个管理上、业务上综合素质较高的骨干 。</a:t>
            </a:r>
            <a:endParaRPr lang="zh-CN" altLang="en-US" sz="2400" dirty="0"/>
          </a:p>
          <a:p>
            <a:pPr eaLnBrk="1" hangingPunct="1">
              <a:buNone/>
            </a:pPr>
            <a:r>
              <a:rPr lang="zh-CN" altLang="en-US" sz="2400" dirty="0"/>
              <a:t>    二是平时忙于从事一些有收益的劳务活动，从培训、训练时间上都不能得到保障，只是在接近达标验收时临阵磨枪，应付差事。 </a:t>
            </a:r>
            <a:endParaRPr lang="zh-CN" altLang="en-US" sz="2400" dirty="0"/>
          </a:p>
        </p:txBody>
      </p:sp>
      <p:sp>
        <p:nvSpPr>
          <p:cNvPr id="56325" name="Rectangle 5"/>
          <p:cNvSpPr/>
          <p:nvPr/>
        </p:nvSpPr>
        <p:spPr>
          <a:xfrm>
            <a:off x="684213" y="2133600"/>
            <a:ext cx="596900" cy="3935413"/>
          </a:xfrm>
          <a:prstGeom prst="rect">
            <a:avLst/>
          </a:prstGeom>
          <a:noFill/>
          <a:ln w="9525">
            <a:noFill/>
          </a:ln>
        </p:spPr>
        <p:txBody>
          <a:bodyPr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专职消防队训练现状</a:t>
            </a:r>
            <a:endParaRPr lang="zh-CN" altLang="en-US" sz="2800" b="1" dirty="0">
              <a:solidFill>
                <a:schemeClr val="hlink"/>
              </a:solidFill>
              <a:latin typeface="Arial" panose="020B0604020202020204" pitchFamily="34" charset="0"/>
              <a:ea typeface="宋体" panose="02010600030101010101"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additive="base">
                                        <p:cTn id="7" dur="2000" fill="hold"/>
                                        <p:tgtEl>
                                          <p:spTgt spid="56325"/>
                                        </p:tgtEl>
                                        <p:attrNameLst>
                                          <p:attrName>ppt_x</p:attrName>
                                        </p:attrNameLst>
                                      </p:cBhvr>
                                      <p:tavLst>
                                        <p:tav tm="0">
                                          <p:val>
                                            <p:strVal val="#ppt_x"/>
                                          </p:val>
                                        </p:tav>
                                        <p:tav tm="100000">
                                          <p:val>
                                            <p:strVal val="#ppt_x"/>
                                          </p:val>
                                        </p:tav>
                                      </p:tavLst>
                                    </p:anim>
                                    <p:anim calcmode="lin" valueType="num">
                                      <p:cBhvr additive="base">
                                        <p:cTn id="8" dur="20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6323">
                                            <p:txEl>
                                              <p:charRg st="0" end="54"/>
                                            </p:txEl>
                                          </p:spTgt>
                                        </p:tgtEl>
                                        <p:attrNameLst>
                                          <p:attrName>style.visibility</p:attrName>
                                        </p:attrNameLst>
                                      </p:cBhvr>
                                      <p:to>
                                        <p:strVal val="visible"/>
                                      </p:to>
                                    </p:set>
                                    <p:animEffect transition="in" filter="wheel(4)">
                                      <p:cBhvr>
                                        <p:cTn id="13" dur="2000"/>
                                        <p:tgtEl>
                                          <p:spTgt spid="56323">
                                            <p:txEl>
                                              <p:charRg st="0" end="5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6323">
                                            <p:txEl>
                                              <p:charRg st="54" end="91"/>
                                            </p:txEl>
                                          </p:spTgt>
                                        </p:tgtEl>
                                        <p:attrNameLst>
                                          <p:attrName>style.visibility</p:attrName>
                                        </p:attrNameLst>
                                      </p:cBhvr>
                                      <p:to>
                                        <p:strVal val="visible"/>
                                      </p:to>
                                    </p:set>
                                    <p:animEffect transition="in" filter="wheel(4)">
                                      <p:cBhvr>
                                        <p:cTn id="18" dur="2000"/>
                                        <p:tgtEl>
                                          <p:spTgt spid="56323">
                                            <p:txEl>
                                              <p:charRg st="54" end="9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6323">
                                            <p:txEl>
                                              <p:charRg st="91" end="153"/>
                                            </p:txEl>
                                          </p:spTgt>
                                        </p:tgtEl>
                                        <p:attrNameLst>
                                          <p:attrName>style.visibility</p:attrName>
                                        </p:attrNameLst>
                                      </p:cBhvr>
                                      <p:to>
                                        <p:strVal val="visible"/>
                                      </p:to>
                                    </p:set>
                                    <p:animEffect transition="in" filter="wheel(4)">
                                      <p:cBhvr>
                                        <p:cTn id="23" dur="2000"/>
                                        <p:tgtEl>
                                          <p:spTgt spid="56323">
                                            <p:txEl>
                                              <p:charRg st="91" end="15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P spid="563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ln/>
        </p:spPr>
        <p:txBody>
          <a:bodyPr vert="horz" wrap="square" lIns="91440" tIns="45720" rIns="91440" bIns="45720" anchor="b" anchorCtr="0"/>
          <a:p/>
        </p:txBody>
      </p:sp>
      <p:sp>
        <p:nvSpPr>
          <p:cNvPr id="55299" name="Rectangle 3"/>
          <p:cNvSpPr>
            <a:spLocks noGrp="1"/>
          </p:cNvSpPr>
          <p:nvPr>
            <p:ph idx="1"/>
          </p:nvPr>
        </p:nvSpPr>
        <p:spPr>
          <a:xfrm>
            <a:off x="1116013" y="2133600"/>
            <a:ext cx="7772400" cy="4114800"/>
          </a:xfrm>
          <a:ln/>
        </p:spPr>
        <p:txBody>
          <a:bodyPr vert="horz" wrap="square" lIns="91440" tIns="45720" rIns="91440" bIns="45720" anchor="t" anchorCtr="0"/>
          <a:p>
            <a:pPr eaLnBrk="1" hangingPunct="1">
              <a:lnSpc>
                <a:spcPct val="90000"/>
              </a:lnSpc>
              <a:buNone/>
            </a:pPr>
            <a:r>
              <a:rPr lang="en-US" altLang="zh-CN" b="1" dirty="0"/>
              <a:t>  </a:t>
            </a:r>
            <a:r>
              <a:rPr lang="zh-CN" altLang="en-US" b="1" dirty="0">
                <a:solidFill>
                  <a:srgbClr val="2323CB"/>
                </a:solidFill>
              </a:rPr>
              <a:t>（五）部分专职消防队营房设施陈旧，业务训练无场所，设施配备不齐。</a:t>
            </a:r>
            <a:endParaRPr lang="zh-CN" altLang="en-US" b="1" dirty="0">
              <a:solidFill>
                <a:srgbClr val="2323CB"/>
              </a:solidFill>
            </a:endParaRPr>
          </a:p>
          <a:p>
            <a:pPr eaLnBrk="1" hangingPunct="1">
              <a:lnSpc>
                <a:spcPct val="90000"/>
              </a:lnSpc>
              <a:buNone/>
            </a:pPr>
            <a:r>
              <a:rPr lang="zh-CN" altLang="en-US" sz="1800" dirty="0"/>
              <a:t>     </a:t>
            </a:r>
            <a:r>
              <a:rPr lang="zh-CN" altLang="en-US" sz="2000" dirty="0"/>
              <a:t>从营房情况看，大多数专职消防队满足不了目前专职消防队管理和执勤训练的需要，对队员的工作、学习、休息等造成了严重影响。</a:t>
            </a:r>
            <a:endParaRPr lang="zh-CN" altLang="en-US" sz="2000" dirty="0"/>
          </a:p>
          <a:p>
            <a:pPr eaLnBrk="1" hangingPunct="1">
              <a:lnSpc>
                <a:spcPct val="90000"/>
              </a:lnSpc>
              <a:buNone/>
            </a:pPr>
            <a:r>
              <a:rPr lang="zh-CN" altLang="en-US" sz="2000" dirty="0"/>
              <a:t>    从训练场地来看，大部分专职消防队都没有专门的训练场所，导致正常业务训练工作相对薄弱。</a:t>
            </a:r>
            <a:endParaRPr lang="zh-CN" altLang="en-US" sz="2000" dirty="0"/>
          </a:p>
          <a:p>
            <a:pPr eaLnBrk="1" hangingPunct="1">
              <a:lnSpc>
                <a:spcPct val="90000"/>
              </a:lnSpc>
              <a:buNone/>
            </a:pPr>
            <a:r>
              <a:rPr lang="zh-CN" altLang="en-US" sz="2000" dirty="0"/>
              <a:t>    从办公生活设施配备情况来看，个别专职消防队连电脑等必要的办公设施没有配备到位，执勤队员的文化生活设施也非常缺乏。</a:t>
            </a:r>
            <a:endParaRPr lang="zh-CN" altLang="en-US" sz="2000" dirty="0"/>
          </a:p>
          <a:p>
            <a:pPr eaLnBrk="1" hangingPunct="1">
              <a:lnSpc>
                <a:spcPct val="90000"/>
              </a:lnSpc>
              <a:buNone/>
            </a:pPr>
            <a:r>
              <a:rPr lang="zh-CN" altLang="en-US" sz="2000" dirty="0"/>
              <a:t>    从经费保障方面来看，各专职消防队经费均存在不同程度缺口。</a:t>
            </a:r>
            <a:endParaRPr lang="zh-CN" altLang="en-US" sz="2000" dirty="0"/>
          </a:p>
          <a:p>
            <a:pPr eaLnBrk="1" hangingPunct="1">
              <a:lnSpc>
                <a:spcPct val="90000"/>
              </a:lnSpc>
              <a:buNone/>
            </a:pPr>
            <a:r>
              <a:rPr lang="zh-CN" altLang="en-US" dirty="0"/>
              <a:t> </a:t>
            </a:r>
            <a:endParaRPr lang="zh-CN" altLang="en-US" dirty="0"/>
          </a:p>
        </p:txBody>
      </p:sp>
      <p:sp>
        <p:nvSpPr>
          <p:cNvPr id="55301" name="Rectangle 5"/>
          <p:cNvSpPr/>
          <p:nvPr/>
        </p:nvSpPr>
        <p:spPr>
          <a:xfrm>
            <a:off x="611188" y="2205038"/>
            <a:ext cx="360362" cy="3935412"/>
          </a:xfrm>
          <a:prstGeom prst="rect">
            <a:avLst/>
          </a:prstGeom>
          <a:noFill/>
          <a:ln w="9525">
            <a:noFill/>
          </a:ln>
        </p:spPr>
        <p:txBody>
          <a:bodyPr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专职消防队训练现状</a:t>
            </a:r>
            <a:endParaRPr lang="zh-CN" altLang="en-US" sz="2800" b="1" dirty="0">
              <a:solidFill>
                <a:schemeClr val="hlink"/>
              </a:solidFill>
              <a:latin typeface="Arial" panose="020B0604020202020204" pitchFamily="34" charset="0"/>
              <a:ea typeface="宋体" panose="02010600030101010101" pitchFamily="2" charset="-122"/>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2000" fill="hold"/>
                                        <p:tgtEl>
                                          <p:spTgt spid="55301"/>
                                        </p:tgtEl>
                                        <p:attrNameLst>
                                          <p:attrName>ppt_x</p:attrName>
                                        </p:attrNameLst>
                                      </p:cBhvr>
                                      <p:tavLst>
                                        <p:tav tm="0">
                                          <p:val>
                                            <p:strVal val="#ppt_x"/>
                                          </p:val>
                                        </p:tav>
                                        <p:tav tm="100000">
                                          <p:val>
                                            <p:strVal val="#ppt_x"/>
                                          </p:val>
                                        </p:tav>
                                      </p:tavLst>
                                    </p:anim>
                                    <p:anim calcmode="lin" valueType="num">
                                      <p:cBhvr additive="base">
                                        <p:cTn id="8" dur="20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5299">
                                            <p:txEl>
                                              <p:charRg st="0" end="35"/>
                                            </p:txEl>
                                          </p:spTgt>
                                        </p:tgtEl>
                                        <p:attrNameLst>
                                          <p:attrName>style.visibility</p:attrName>
                                        </p:attrNameLst>
                                      </p:cBhvr>
                                      <p:to>
                                        <p:strVal val="visible"/>
                                      </p:to>
                                    </p:set>
                                    <p:animEffect transition="in" filter="wedge">
                                      <p:cBhvr>
                                        <p:cTn id="13" dur="2000"/>
                                        <p:tgtEl>
                                          <p:spTgt spid="55299">
                                            <p:txEl>
                                              <p:charRg st="0" end="3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55299">
                                            <p:txEl>
                                              <p:charRg st="35" end="99"/>
                                            </p:txEl>
                                          </p:spTgt>
                                        </p:tgtEl>
                                        <p:attrNameLst>
                                          <p:attrName>style.visibility</p:attrName>
                                        </p:attrNameLst>
                                      </p:cBhvr>
                                      <p:to>
                                        <p:strVal val="visible"/>
                                      </p:to>
                                    </p:set>
                                    <p:animEffect transition="in" filter="wedge">
                                      <p:cBhvr>
                                        <p:cTn id="18" dur="2000"/>
                                        <p:tgtEl>
                                          <p:spTgt spid="55299">
                                            <p:txEl>
                                              <p:charRg st="35" end="9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299">
                                            <p:txEl>
                                              <p:charRg st="99" end="146"/>
                                            </p:txEl>
                                          </p:spTgt>
                                        </p:tgtEl>
                                        <p:attrNameLst>
                                          <p:attrName>style.visibility</p:attrName>
                                        </p:attrNameLst>
                                      </p:cBhvr>
                                      <p:to>
                                        <p:strVal val="visible"/>
                                      </p:to>
                                    </p:set>
                                    <p:animEffect transition="in" filter="wedge">
                                      <p:cBhvr>
                                        <p:cTn id="23" dur="2000"/>
                                        <p:tgtEl>
                                          <p:spTgt spid="55299">
                                            <p:txEl>
                                              <p:charRg st="99" end="14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55299">
                                            <p:txEl>
                                              <p:charRg st="146" end="207"/>
                                            </p:txEl>
                                          </p:spTgt>
                                        </p:tgtEl>
                                        <p:attrNameLst>
                                          <p:attrName>style.visibility</p:attrName>
                                        </p:attrNameLst>
                                      </p:cBhvr>
                                      <p:to>
                                        <p:strVal val="visible"/>
                                      </p:to>
                                    </p:set>
                                    <p:animEffect transition="in" filter="wedge">
                                      <p:cBhvr>
                                        <p:cTn id="28" dur="2000"/>
                                        <p:tgtEl>
                                          <p:spTgt spid="55299">
                                            <p:txEl>
                                              <p:charRg st="146" end="20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55299">
                                            <p:txEl>
                                              <p:charRg st="207" end="240"/>
                                            </p:txEl>
                                          </p:spTgt>
                                        </p:tgtEl>
                                        <p:attrNameLst>
                                          <p:attrName>style.visibility</p:attrName>
                                        </p:attrNameLst>
                                      </p:cBhvr>
                                      <p:to>
                                        <p:strVal val="visible"/>
                                      </p:to>
                                    </p:set>
                                    <p:animEffect transition="in" filter="wedge">
                                      <p:cBhvr>
                                        <p:cTn id="33" dur="2000"/>
                                        <p:tgtEl>
                                          <p:spTgt spid="55299">
                                            <p:txEl>
                                              <p:charRg st="207" end="2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P spid="553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title"/>
          </p:nvPr>
        </p:nvSpPr>
        <p:spPr>
          <a:ln/>
        </p:spPr>
        <p:txBody>
          <a:bodyPr vert="horz" wrap="square" lIns="91440" tIns="45720" rIns="91440" bIns="45720" anchor="b" anchorCtr="0"/>
          <a:p/>
        </p:txBody>
      </p:sp>
      <p:sp>
        <p:nvSpPr>
          <p:cNvPr id="54275" name="Rectangle 3"/>
          <p:cNvSpPr>
            <a:spLocks noGrp="1"/>
          </p:cNvSpPr>
          <p:nvPr>
            <p:ph idx="1"/>
          </p:nvPr>
        </p:nvSpPr>
        <p:spPr>
          <a:xfrm>
            <a:off x="1187450" y="2565400"/>
            <a:ext cx="7772400" cy="3282950"/>
          </a:xfrm>
          <a:ln/>
        </p:spPr>
        <p:txBody>
          <a:bodyPr vert="horz" wrap="square" lIns="91440" tIns="45720" rIns="91440" bIns="45720" anchor="t" anchorCtr="0"/>
          <a:p>
            <a:pPr eaLnBrk="1" hangingPunct="1">
              <a:buNone/>
            </a:pPr>
            <a:r>
              <a:rPr lang="zh-CN" altLang="en-US" b="1" dirty="0">
                <a:solidFill>
                  <a:srgbClr val="2323CB"/>
                </a:solidFill>
              </a:rPr>
              <a:t>（六）各项业务基础工作发展不平衡。</a:t>
            </a:r>
            <a:endParaRPr lang="zh-CN" altLang="en-US" b="1" dirty="0">
              <a:solidFill>
                <a:srgbClr val="2323CB"/>
              </a:solidFill>
            </a:endParaRPr>
          </a:p>
          <a:p>
            <a:pPr eaLnBrk="1" hangingPunct="1">
              <a:buNone/>
            </a:pPr>
            <a:endParaRPr lang="zh-CN" altLang="en-US" sz="800" b="1" dirty="0">
              <a:solidFill>
                <a:srgbClr val="2323CB"/>
              </a:solidFill>
            </a:endParaRPr>
          </a:p>
          <a:p>
            <a:pPr eaLnBrk="1" hangingPunct="1">
              <a:buNone/>
            </a:pPr>
            <a:r>
              <a:rPr lang="zh-CN" altLang="en-US" dirty="0"/>
              <a:t>  </a:t>
            </a:r>
            <a:r>
              <a:rPr lang="zh-CN" altLang="en-US" sz="2400" dirty="0"/>
              <a:t>一是基础建设管理不规范、不到位。单位领导对专职队伍不够重视，组织制度、组织机构不健全。</a:t>
            </a:r>
            <a:endParaRPr lang="zh-CN" altLang="en-US" sz="2400" dirty="0"/>
          </a:p>
          <a:p>
            <a:pPr eaLnBrk="1" hangingPunct="1">
              <a:buNone/>
            </a:pPr>
            <a:r>
              <a:rPr lang="zh-CN" altLang="en-US" sz="2400" dirty="0"/>
              <a:t>   二是专职消防队员编制数不足。</a:t>
            </a:r>
            <a:endParaRPr lang="zh-CN" altLang="en-US" sz="2400" dirty="0"/>
          </a:p>
          <a:p>
            <a:pPr eaLnBrk="1" hangingPunct="1">
              <a:buNone/>
            </a:pPr>
            <a:r>
              <a:rPr lang="zh-CN" altLang="en-US" sz="2400" dirty="0"/>
              <a:t>   三是训练工作发展不平衡。</a:t>
            </a:r>
            <a:endParaRPr lang="zh-CN" altLang="en-US" sz="2400" dirty="0"/>
          </a:p>
          <a:p>
            <a:pPr eaLnBrk="1" hangingPunct="1">
              <a:buNone/>
            </a:pPr>
            <a:r>
              <a:rPr lang="zh-CN" altLang="en-US" sz="2400" dirty="0"/>
              <a:t>   四是车辆器材老化且数量不足。  </a:t>
            </a:r>
            <a:endParaRPr lang="zh-CN" altLang="en-US" sz="2400" dirty="0"/>
          </a:p>
        </p:txBody>
      </p:sp>
      <p:sp>
        <p:nvSpPr>
          <p:cNvPr id="54277" name="Rectangle 5"/>
          <p:cNvSpPr/>
          <p:nvPr/>
        </p:nvSpPr>
        <p:spPr>
          <a:xfrm>
            <a:off x="684213" y="2133600"/>
            <a:ext cx="431800" cy="3935413"/>
          </a:xfrm>
          <a:prstGeom prst="rect">
            <a:avLst/>
          </a:prstGeom>
          <a:noFill/>
          <a:ln w="9525">
            <a:noFill/>
          </a:ln>
        </p:spPr>
        <p:txBody>
          <a:bodyPr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专职消防队训练现状</a:t>
            </a:r>
            <a:endParaRPr lang="zh-CN" altLang="en-US" sz="2800" b="1" dirty="0">
              <a:solidFill>
                <a:schemeClr val="hlink"/>
              </a:solidFill>
              <a:latin typeface="Arial" panose="020B0604020202020204" pitchFamily="34" charset="0"/>
              <a:ea typeface="宋体" panose="02010600030101010101" pitchFamily="2" charset="-122"/>
            </a:endParaRP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additive="base">
                                        <p:cTn id="7" dur="2000" fill="hold"/>
                                        <p:tgtEl>
                                          <p:spTgt spid="54277"/>
                                        </p:tgtEl>
                                        <p:attrNameLst>
                                          <p:attrName>ppt_x</p:attrName>
                                        </p:attrNameLst>
                                      </p:cBhvr>
                                      <p:tavLst>
                                        <p:tav tm="0">
                                          <p:val>
                                            <p:strVal val="#ppt_x"/>
                                          </p:val>
                                        </p:tav>
                                        <p:tav tm="100000">
                                          <p:val>
                                            <p:strVal val="#ppt_x"/>
                                          </p:val>
                                        </p:tav>
                                      </p:tavLst>
                                    </p:anim>
                                    <p:anim calcmode="lin" valueType="num">
                                      <p:cBhvr additive="base">
                                        <p:cTn id="8" dur="2000" fill="hold"/>
                                        <p:tgtEl>
                                          <p:spTgt spid="542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4275">
                                            <p:txEl>
                                              <p:charRg st="0" end="18"/>
                                            </p:txEl>
                                          </p:spTgt>
                                        </p:tgtEl>
                                        <p:attrNameLst>
                                          <p:attrName>style.visibility</p:attrName>
                                        </p:attrNameLst>
                                      </p:cBhvr>
                                      <p:to>
                                        <p:strVal val="visible"/>
                                      </p:to>
                                    </p:set>
                                    <p:animEffect transition="in" filter="wheel(4)">
                                      <p:cBhvr>
                                        <p:cTn id="13" dur="2000"/>
                                        <p:tgtEl>
                                          <p:spTgt spid="54275">
                                            <p:txEl>
                                              <p:charRg st="0" end="1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4275">
                                            <p:txEl>
                                              <p:charRg st="19" end="65"/>
                                            </p:txEl>
                                          </p:spTgt>
                                        </p:tgtEl>
                                        <p:attrNameLst>
                                          <p:attrName>style.visibility</p:attrName>
                                        </p:attrNameLst>
                                      </p:cBhvr>
                                      <p:to>
                                        <p:strVal val="visible"/>
                                      </p:to>
                                    </p:set>
                                    <p:animEffect transition="in" filter="wheel(4)">
                                      <p:cBhvr>
                                        <p:cTn id="18" dur="2000"/>
                                        <p:tgtEl>
                                          <p:spTgt spid="54275">
                                            <p:txEl>
                                              <p:charRg st="19" end="6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4275">
                                            <p:txEl>
                                              <p:charRg st="65" end="83"/>
                                            </p:txEl>
                                          </p:spTgt>
                                        </p:tgtEl>
                                        <p:attrNameLst>
                                          <p:attrName>style.visibility</p:attrName>
                                        </p:attrNameLst>
                                      </p:cBhvr>
                                      <p:to>
                                        <p:strVal val="visible"/>
                                      </p:to>
                                    </p:set>
                                    <p:animEffect transition="in" filter="wheel(4)">
                                      <p:cBhvr>
                                        <p:cTn id="23" dur="2000"/>
                                        <p:tgtEl>
                                          <p:spTgt spid="54275">
                                            <p:txEl>
                                              <p:charRg st="65" end="8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54275">
                                            <p:txEl>
                                              <p:charRg st="83" end="99"/>
                                            </p:txEl>
                                          </p:spTgt>
                                        </p:tgtEl>
                                        <p:attrNameLst>
                                          <p:attrName>style.visibility</p:attrName>
                                        </p:attrNameLst>
                                      </p:cBhvr>
                                      <p:to>
                                        <p:strVal val="visible"/>
                                      </p:to>
                                    </p:set>
                                    <p:animEffect transition="in" filter="wheel(4)">
                                      <p:cBhvr>
                                        <p:cTn id="28" dur="2000"/>
                                        <p:tgtEl>
                                          <p:spTgt spid="54275">
                                            <p:txEl>
                                              <p:charRg st="83" end="9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54275">
                                            <p:txEl>
                                              <p:charRg st="99" end="119"/>
                                            </p:txEl>
                                          </p:spTgt>
                                        </p:tgtEl>
                                        <p:attrNameLst>
                                          <p:attrName>style.visibility</p:attrName>
                                        </p:attrNameLst>
                                      </p:cBhvr>
                                      <p:to>
                                        <p:strVal val="visible"/>
                                      </p:to>
                                    </p:set>
                                    <p:animEffect transition="in" filter="wheel(4)">
                                      <p:cBhvr>
                                        <p:cTn id="33" dur="2000"/>
                                        <p:tgtEl>
                                          <p:spTgt spid="54275">
                                            <p:txEl>
                                              <p:charRg st="99"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P spid="542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ln/>
        </p:spPr>
        <p:txBody>
          <a:bodyPr vert="horz" wrap="square" lIns="91440" tIns="45720" rIns="91440" bIns="45720" anchor="b" anchorCtr="0"/>
          <a:p/>
        </p:txBody>
      </p:sp>
      <p:sp>
        <p:nvSpPr>
          <p:cNvPr id="53251" name="Rectangle 3"/>
          <p:cNvSpPr>
            <a:spLocks noGrp="1"/>
          </p:cNvSpPr>
          <p:nvPr>
            <p:ph idx="1"/>
          </p:nvPr>
        </p:nvSpPr>
        <p:spPr>
          <a:xfrm>
            <a:off x="1042988" y="2565400"/>
            <a:ext cx="7489825" cy="3455988"/>
          </a:xfrm>
          <a:ln/>
        </p:spPr>
        <p:txBody>
          <a:bodyPr vert="horz" wrap="square" lIns="91440" tIns="45720" rIns="91440" bIns="45720" anchor="t" anchorCtr="0"/>
          <a:p>
            <a:pPr eaLnBrk="1" hangingPunct="1">
              <a:lnSpc>
                <a:spcPct val="90000"/>
              </a:lnSpc>
              <a:buNone/>
            </a:pPr>
            <a:r>
              <a:rPr lang="en-US" altLang="zh-CN" dirty="0"/>
              <a:t>   </a:t>
            </a:r>
            <a:r>
              <a:rPr lang="zh-CN" altLang="en-US" sz="2400" dirty="0">
                <a:solidFill>
                  <a:srgbClr val="2323CB"/>
                </a:solidFill>
              </a:rPr>
              <a:t>消防部队的灭火业务训练大体可分为技术训练和战术训练两大部分。灭火技术训练是指消防部队为适应灭火工作的需要，立足于现有器材装备，进行最基本的操作方法和操作技能的训练。如水带的铺设和连接方法，各种消防梯的操作方法和各类消防车的使用方法等，都属于技术训练的范围。技术训练是战术训练的基础，战术训练则是对技术训练的升华和具体应用。因此，逐步实现技术训练体制的合理化，是消防战训工作改革的一个重要方面。</a:t>
            </a:r>
            <a:endParaRPr lang="zh-CN" altLang="en-US" sz="2400" dirty="0">
              <a:solidFill>
                <a:srgbClr val="2323CB"/>
              </a:solidFill>
            </a:endParaRPr>
          </a:p>
        </p:txBody>
      </p:sp>
      <p:sp>
        <p:nvSpPr>
          <p:cNvPr id="53254" name="Rectangle 6"/>
          <p:cNvSpPr/>
          <p:nvPr/>
        </p:nvSpPr>
        <p:spPr>
          <a:xfrm>
            <a:off x="1042988" y="1700213"/>
            <a:ext cx="4891087" cy="519112"/>
          </a:xfrm>
          <a:prstGeom prst="rect">
            <a:avLst/>
          </a:prstGeom>
          <a:noFill/>
          <a:ln w="9525">
            <a:noFill/>
          </a:ln>
        </p:spPr>
        <p:txBody>
          <a:bodyPr wrap="none" anchor="ctr" anchorCtr="0">
            <a:spAutoFit/>
          </a:bodyPr>
          <a:p>
            <a:r>
              <a:rPr lang="zh-CN" altLang="en-US" sz="2800" b="1" dirty="0">
                <a:solidFill>
                  <a:schemeClr val="hlink"/>
                </a:solidFill>
                <a:latin typeface="Arial" panose="020B0604020202020204" pitchFamily="34" charset="0"/>
                <a:ea typeface="宋体" panose="02010600030101010101" pitchFamily="2" charset="-122"/>
              </a:rPr>
              <a:t>专职消防队训练应注意的方面</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3254"/>
                                        </p:tgtEl>
                                        <p:attrNameLst>
                                          <p:attrName>style.visibility</p:attrName>
                                        </p:attrNameLst>
                                      </p:cBhvr>
                                      <p:to>
                                        <p:strVal val="visible"/>
                                      </p:to>
                                    </p:set>
                                    <p:anim calcmode="discrete" valueType="clr">
                                      <p:cBhvr override="childStyle">
                                        <p:cTn id="7" dur="500"/>
                                        <p:tgtEl>
                                          <p:spTgt spid="5325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3254"/>
                                        </p:tgtEl>
                                        <p:attrNameLst>
                                          <p:attrName>fillcolor</p:attrName>
                                        </p:attrNameLst>
                                      </p:cBhvr>
                                      <p:tavLst>
                                        <p:tav tm="0">
                                          <p:val>
                                            <p:clrVal>
                                              <a:schemeClr val="accent2"/>
                                            </p:clrVal>
                                          </p:val>
                                        </p:tav>
                                        <p:tav tm="50000">
                                          <p:val>
                                            <p:clrVal>
                                              <a:schemeClr val="hlink"/>
                                            </p:clrVal>
                                          </p:val>
                                        </p:tav>
                                      </p:tavLst>
                                    </p:anim>
                                    <p:set>
                                      <p:cBhvr>
                                        <p:cTn id="9" dur="500"/>
                                        <p:tgtEl>
                                          <p:spTgt spid="5325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3251">
                                            <p:txEl>
                                              <p:charRg st="0" end="200"/>
                                            </p:txEl>
                                          </p:spTgt>
                                        </p:tgtEl>
                                        <p:attrNameLst>
                                          <p:attrName>style.visibility</p:attrName>
                                        </p:attrNameLst>
                                      </p:cBhvr>
                                      <p:to>
                                        <p:strVal val="visible"/>
                                      </p:to>
                                    </p:set>
                                    <p:animEffect transition="in" filter="plus(in)">
                                      <p:cBhvr>
                                        <p:cTn id="14" dur="2000"/>
                                        <p:tgtEl>
                                          <p:spTgt spid="53251">
                                            <p:txEl>
                                              <p:charRg st="0" end="2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532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xfrm>
            <a:off x="1042988" y="260350"/>
            <a:ext cx="7793037" cy="1462088"/>
          </a:xfrm>
          <a:ln/>
        </p:spPr>
        <p:txBody>
          <a:bodyPr vert="horz" wrap="square" lIns="91440" tIns="45720" rIns="91440" bIns="45720" anchor="b" anchorCtr="0"/>
          <a:p/>
        </p:txBody>
      </p:sp>
      <p:sp>
        <p:nvSpPr>
          <p:cNvPr id="52227" name="Rectangle 3"/>
          <p:cNvSpPr>
            <a:spLocks noGrp="1"/>
          </p:cNvSpPr>
          <p:nvPr>
            <p:ph idx="1"/>
          </p:nvPr>
        </p:nvSpPr>
        <p:spPr>
          <a:xfrm>
            <a:off x="900113" y="2997200"/>
            <a:ext cx="7772400" cy="3024188"/>
          </a:xfrm>
          <a:ln/>
        </p:spPr>
        <p:txBody>
          <a:bodyPr vert="horz" wrap="square" lIns="91440" tIns="45720" rIns="91440" bIns="45720" anchor="t" anchorCtr="0"/>
          <a:p>
            <a:pPr eaLnBrk="1" hangingPunct="1">
              <a:lnSpc>
                <a:spcPct val="90000"/>
              </a:lnSpc>
              <a:buNone/>
            </a:pPr>
            <a:r>
              <a:rPr lang="zh-CN" altLang="en-US" sz="2400" b="1" dirty="0">
                <a:solidFill>
                  <a:srgbClr val="2323CB"/>
                </a:solidFill>
              </a:rPr>
              <a:t>（一）积极争取政府、单位领导的重视与支持。</a:t>
            </a:r>
            <a:r>
              <a:rPr lang="zh-CN" altLang="en-US" sz="2400" dirty="0">
                <a:solidFill>
                  <a:srgbClr val="2323CB"/>
                </a:solidFill>
              </a:rPr>
              <a:t> </a:t>
            </a:r>
            <a:endParaRPr lang="zh-CN" altLang="en-US" sz="2400" dirty="0">
              <a:solidFill>
                <a:srgbClr val="2323CB"/>
              </a:solidFill>
            </a:endParaRPr>
          </a:p>
          <a:p>
            <a:pPr eaLnBrk="1" hangingPunct="1">
              <a:lnSpc>
                <a:spcPct val="90000"/>
              </a:lnSpc>
              <a:buNone/>
            </a:pPr>
            <a:r>
              <a:rPr lang="zh-CN" altLang="en-US" sz="2400" b="1" dirty="0">
                <a:solidFill>
                  <a:srgbClr val="2323CB"/>
                </a:solidFill>
              </a:rPr>
              <a:t>（二）增加训练内容，扩大训练面。</a:t>
            </a:r>
            <a:r>
              <a:rPr lang="zh-CN" altLang="en-US" sz="2400" dirty="0">
                <a:solidFill>
                  <a:srgbClr val="2323CB"/>
                </a:solidFill>
              </a:rPr>
              <a:t> </a:t>
            </a:r>
            <a:endParaRPr lang="zh-CN" altLang="en-US" sz="2400" dirty="0">
              <a:solidFill>
                <a:srgbClr val="2323CB"/>
              </a:solidFill>
            </a:endParaRPr>
          </a:p>
          <a:p>
            <a:pPr eaLnBrk="1" hangingPunct="1">
              <a:lnSpc>
                <a:spcPct val="90000"/>
              </a:lnSpc>
              <a:buNone/>
            </a:pPr>
            <a:r>
              <a:rPr lang="zh-CN" altLang="en-US" sz="2400" b="1" dirty="0">
                <a:solidFill>
                  <a:srgbClr val="2323CB"/>
                </a:solidFill>
              </a:rPr>
              <a:t>（三）技术训练的时间安排要适当。</a:t>
            </a:r>
            <a:r>
              <a:rPr lang="zh-CN" altLang="en-US" sz="2400" dirty="0">
                <a:solidFill>
                  <a:srgbClr val="2323CB"/>
                </a:solidFill>
              </a:rPr>
              <a:t> </a:t>
            </a:r>
            <a:endParaRPr lang="zh-CN" altLang="en-US" sz="2400" dirty="0">
              <a:solidFill>
                <a:srgbClr val="2323CB"/>
              </a:solidFill>
            </a:endParaRPr>
          </a:p>
          <a:p>
            <a:pPr eaLnBrk="1" hangingPunct="1">
              <a:lnSpc>
                <a:spcPct val="90000"/>
              </a:lnSpc>
              <a:buNone/>
            </a:pPr>
            <a:r>
              <a:rPr lang="zh-CN" altLang="en-US" sz="2400" b="1" dirty="0">
                <a:solidFill>
                  <a:srgbClr val="2323CB"/>
                </a:solidFill>
              </a:rPr>
              <a:t>（四）实行技术训练达标制度。</a:t>
            </a:r>
            <a:r>
              <a:rPr lang="zh-CN" altLang="en-US" sz="2400" dirty="0">
                <a:solidFill>
                  <a:srgbClr val="2323CB"/>
                </a:solidFill>
              </a:rPr>
              <a:t> </a:t>
            </a:r>
            <a:endParaRPr lang="zh-CN" altLang="en-US" sz="2400" dirty="0">
              <a:solidFill>
                <a:srgbClr val="2323CB"/>
              </a:solidFill>
            </a:endParaRPr>
          </a:p>
          <a:p>
            <a:pPr eaLnBrk="1" hangingPunct="1">
              <a:lnSpc>
                <a:spcPct val="90000"/>
              </a:lnSpc>
              <a:buNone/>
            </a:pPr>
            <a:r>
              <a:rPr lang="zh-CN" altLang="en-US" sz="2400" b="1" dirty="0">
                <a:solidFill>
                  <a:srgbClr val="2323CB"/>
                </a:solidFill>
              </a:rPr>
              <a:t>（五）强化区域协同作战。</a:t>
            </a:r>
            <a:r>
              <a:rPr lang="zh-CN" altLang="en-US" sz="2400" dirty="0">
                <a:solidFill>
                  <a:srgbClr val="2323CB"/>
                </a:solidFill>
              </a:rPr>
              <a:t> </a:t>
            </a:r>
            <a:endParaRPr lang="zh-CN" altLang="en-US" sz="2400" dirty="0">
              <a:solidFill>
                <a:srgbClr val="2323CB"/>
              </a:solidFill>
            </a:endParaRPr>
          </a:p>
          <a:p>
            <a:pPr eaLnBrk="1" hangingPunct="1">
              <a:lnSpc>
                <a:spcPct val="90000"/>
              </a:lnSpc>
              <a:buNone/>
            </a:pPr>
            <a:r>
              <a:rPr lang="zh-CN" altLang="en-US" sz="2400" b="1" dirty="0">
                <a:solidFill>
                  <a:srgbClr val="2323CB"/>
                </a:solidFill>
              </a:rPr>
              <a:t>（六）加强沟通交流，增强公安消防队与企事业专职消防队互动性</a:t>
            </a:r>
            <a:r>
              <a:rPr lang="zh-CN" altLang="en-US" sz="2400" dirty="0">
                <a:solidFill>
                  <a:srgbClr val="2323CB"/>
                </a:solidFill>
              </a:rPr>
              <a:t> 。</a:t>
            </a:r>
            <a:endParaRPr lang="zh-CN" altLang="en-US" sz="2400" dirty="0">
              <a:solidFill>
                <a:srgbClr val="2323CB"/>
              </a:solidFill>
            </a:endParaRPr>
          </a:p>
        </p:txBody>
      </p:sp>
      <p:sp>
        <p:nvSpPr>
          <p:cNvPr id="52229" name="Rectangle 5"/>
          <p:cNvSpPr/>
          <p:nvPr/>
        </p:nvSpPr>
        <p:spPr>
          <a:xfrm>
            <a:off x="1042988" y="1700213"/>
            <a:ext cx="4827587" cy="519112"/>
          </a:xfrm>
          <a:prstGeom prst="rect">
            <a:avLst/>
          </a:prstGeom>
          <a:noFill/>
          <a:ln w="9525">
            <a:noFill/>
          </a:ln>
        </p:spPr>
        <p:txBody>
          <a:bodyPr wrap="none"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专职消防队训练应注意的方面</a:t>
            </a:r>
            <a:endParaRPr lang="zh-CN" altLang="en-US" sz="2800" b="1" dirty="0">
              <a:solidFill>
                <a:schemeClr val="hlink"/>
              </a:solidFill>
              <a:latin typeface="Arial" panose="020B0604020202020204" pitchFamily="34" charset="0"/>
              <a:ea typeface="宋体" panose="02010600030101010101" pitchFamily="2" charset="-122"/>
            </a:endParaRPr>
          </a:p>
        </p:txBody>
      </p:sp>
      <p:sp>
        <p:nvSpPr>
          <p:cNvPr id="52230" name="AutoShape 6"/>
          <p:cNvSpPr/>
          <p:nvPr/>
        </p:nvSpPr>
        <p:spPr>
          <a:xfrm>
            <a:off x="3779838" y="3644900"/>
            <a:ext cx="4608512" cy="2808288"/>
          </a:xfrm>
          <a:prstGeom prst="wedgeRectCallout">
            <a:avLst>
              <a:gd name="adj1" fmla="val -58750"/>
              <a:gd name="adj2" fmla="val -62324"/>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200" dirty="0">
                <a:latin typeface="Arial" panose="020B0604020202020204" pitchFamily="34" charset="0"/>
                <a:ea typeface="宋体" panose="02010600030101010101" pitchFamily="2" charset="-122"/>
              </a:rPr>
              <a:t>一支队伍建设的好坏直接与领导本身工作有关，与领导的支持也有关。而且，对企业消防人员实行培训，培训合格后发给上岗证书，方能上岗。在消防队内部要实行末尾下岗、待岗制度。每年要进行一次综合性考核，末尾者下岗、待岗，工资的收入也随之降低。让大家认识到：只有安心消防工作才能有稳定的工作和收入，才能增强队伍的凝聚力。尤其是对于装备的更新，作为领导应该重视，在物质上做好灭大火、打恶仗的各项准备工作，因为只有保证消防员的人身安全，才能保证火灾扑救的成功。另外，大家都知道，专职队的待遇比较低，这与企业的主要领导有关，大多数单位的专职队没有执行“三部一委”</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企业事业单位专职消防队组织条例</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的要求，专职队员实行本单位工资奖金制度，享受本单位生产职工同等福利待遇。单位的领导要关心消防队员的生活，消防局的领导也应该给予呼吁帮助解决提高，只有这样才能保证队伍的稳定和灭火战斗力。 </a:t>
            </a:r>
            <a:endParaRPr lang="zh-CN" altLang="en-US" sz="1200" dirty="0">
              <a:latin typeface="Arial" panose="020B0604020202020204" pitchFamily="34" charset="0"/>
              <a:ea typeface="宋体" panose="02010600030101010101" pitchFamily="2" charset="-122"/>
            </a:endParaRPr>
          </a:p>
        </p:txBody>
      </p:sp>
      <p:sp>
        <p:nvSpPr>
          <p:cNvPr id="52231" name="AutoShape 7"/>
          <p:cNvSpPr/>
          <p:nvPr/>
        </p:nvSpPr>
        <p:spPr>
          <a:xfrm>
            <a:off x="5435600" y="1628775"/>
            <a:ext cx="3384550" cy="5040313"/>
          </a:xfrm>
          <a:prstGeom prst="wedgeEllipseCallout">
            <a:avLst>
              <a:gd name="adj1" fmla="val -101407"/>
              <a:gd name="adj2" fmla="val -8204"/>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200" dirty="0">
                <a:latin typeface="Arial" panose="020B0604020202020204" pitchFamily="34" charset="0"/>
                <a:ea typeface="宋体" panose="02010600030101010101" pitchFamily="2" charset="-122"/>
              </a:rPr>
              <a:t>目前，公安消防队的技术训练主要是以公安部一九七九年颁布的消防战士二十二项基本功为依据，但随着消防技术装备的改进，其中的一些项目已经不能满足实际需要。因此，增加训练内容，拓宽训练路子，已是大势所趋。虽然，二十二项基本功是技术训练的重要内容，有些项目不能丢，还要继续练。但从战训改革的需要看，应立足于现有装备，大胆创新，研究制定一些新的技术训练项目，特别在应用性项目上要有所突破。如根据火场的实际需要研究登高救人灭火操、氧呼器实战操、战斗展开操等，都有研究和探讨的必要。只有拓宽训练路子，让我们的队员多练几手，多学几招，战术训练才能立足于坚实的基础之上。</a:t>
            </a:r>
            <a:endParaRPr lang="zh-CN" altLang="en-US" sz="1200" dirty="0">
              <a:latin typeface="Arial" panose="020B0604020202020204" pitchFamily="34" charset="0"/>
              <a:ea typeface="宋体" panose="02010600030101010101" pitchFamily="2" charset="-122"/>
            </a:endParaRPr>
          </a:p>
        </p:txBody>
      </p:sp>
      <p:sp>
        <p:nvSpPr>
          <p:cNvPr id="52232" name="AutoShape 8"/>
          <p:cNvSpPr/>
          <p:nvPr/>
        </p:nvSpPr>
        <p:spPr>
          <a:xfrm>
            <a:off x="5614988" y="693738"/>
            <a:ext cx="3529012" cy="6164262"/>
          </a:xfrm>
          <a:prstGeom prst="cloudCallout">
            <a:avLst>
              <a:gd name="adj1" fmla="val -103486"/>
              <a:gd name="adj2" fmla="val 4676"/>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200" dirty="0">
                <a:latin typeface="Arial" panose="020B0604020202020204" pitchFamily="34" charset="0"/>
                <a:ea typeface="宋体" panose="02010600030101010101" pitchFamily="2" charset="-122"/>
              </a:rPr>
              <a:t>技术训练固然重要，但它只是灭火业务训练的一部分，部队训练的重点是战术训练。战术训练是接近于实战的训练，如果把大量的时间用在技术训练上，就会偏离训练重心，影响战术训练的效果。因此，在制定训练计划，组织训练的过程中，必须抓住重点，合理安排技术训练的时间，把战术训练和技术训练在时间安排上比例失调的状况扭转过来。尤其要纠正在实际训练中认为技术训练容易组织，因而在这上面花费大量时间的错误作法。那么，怎样安排才能算适当呢？自己认为，从队员工作年限看，四年中有一年至一年半的时间来进行技术训练比较适宜，具体安排则可根据训练项目的难易程度，采取集中和分年限相结合的方法来进行。从每年总的训练时间上看，技术与战术训练的比例可按</a:t>
            </a:r>
            <a:r>
              <a:rPr lang="en-US" altLang="zh-CN" sz="1200" dirty="0">
                <a:latin typeface="Arial" panose="020B0604020202020204" pitchFamily="34" charset="0"/>
                <a:ea typeface="宋体" panose="02010600030101010101" pitchFamily="2" charset="-122"/>
              </a:rPr>
              <a:t>4</a:t>
            </a:r>
            <a:r>
              <a:rPr lang="zh-CN" altLang="en-US" sz="1200" dirty="0">
                <a:latin typeface="Arial" panose="020B0604020202020204" pitchFamily="34" charset="0"/>
                <a:ea typeface="宋体" panose="02010600030101010101" pitchFamily="2" charset="-122"/>
              </a:rPr>
              <a:t>：</a:t>
            </a:r>
            <a:r>
              <a:rPr lang="en-US" altLang="zh-CN" sz="1200" dirty="0">
                <a:latin typeface="Arial" panose="020B0604020202020204" pitchFamily="34" charset="0"/>
                <a:ea typeface="宋体" panose="02010600030101010101" pitchFamily="2" charset="-122"/>
              </a:rPr>
              <a:t>6</a:t>
            </a:r>
            <a:r>
              <a:rPr lang="zh-CN" altLang="en-US" sz="1200" dirty="0">
                <a:latin typeface="Arial" panose="020B0604020202020204" pitchFamily="34" charset="0"/>
                <a:ea typeface="宋体" panose="02010600030101010101" pitchFamily="2" charset="-122"/>
              </a:rPr>
              <a:t>安排，即技术训练为</a:t>
            </a:r>
            <a:r>
              <a:rPr lang="en-US" altLang="zh-CN" sz="1200" dirty="0">
                <a:latin typeface="Arial" panose="020B0604020202020204" pitchFamily="34" charset="0"/>
                <a:ea typeface="宋体" panose="02010600030101010101" pitchFamily="2" charset="-122"/>
              </a:rPr>
              <a:t>4</a:t>
            </a:r>
            <a:r>
              <a:rPr lang="zh-CN" altLang="en-US" sz="1200" dirty="0">
                <a:latin typeface="Arial" panose="020B0604020202020204" pitchFamily="34" charset="0"/>
                <a:ea typeface="宋体" panose="02010600030101010101" pitchFamily="2" charset="-122"/>
              </a:rPr>
              <a:t>，战术训练为</a:t>
            </a:r>
            <a:r>
              <a:rPr lang="en-US" altLang="zh-CN" sz="1200" dirty="0">
                <a:latin typeface="Arial" panose="020B0604020202020204" pitchFamily="34" charset="0"/>
                <a:ea typeface="宋体" panose="02010600030101010101" pitchFamily="2" charset="-122"/>
              </a:rPr>
              <a:t>6</a:t>
            </a:r>
            <a:r>
              <a:rPr lang="zh-CN" altLang="en-US" sz="1200" dirty="0">
                <a:latin typeface="Arial" panose="020B0604020202020204" pitchFamily="34" charset="0"/>
                <a:ea typeface="宋体" panose="02010600030101010101" pitchFamily="2" charset="-122"/>
              </a:rPr>
              <a:t>。</a:t>
            </a:r>
            <a:endParaRPr lang="zh-CN" altLang="en-US" sz="1200" dirty="0">
              <a:latin typeface="Arial" panose="020B0604020202020204" pitchFamily="34" charset="0"/>
              <a:ea typeface="宋体" panose="02010600030101010101" pitchFamily="2" charset="-122"/>
            </a:endParaRPr>
          </a:p>
        </p:txBody>
      </p:sp>
      <p:sp>
        <p:nvSpPr>
          <p:cNvPr id="52233" name="AutoShape 9"/>
          <p:cNvSpPr/>
          <p:nvPr/>
        </p:nvSpPr>
        <p:spPr>
          <a:xfrm>
            <a:off x="5580063" y="1628775"/>
            <a:ext cx="3457575" cy="5040313"/>
          </a:xfrm>
          <a:prstGeom prst="wedgeEllipseCallout">
            <a:avLst>
              <a:gd name="adj1" fmla="val -103306"/>
              <a:gd name="adj2" fmla="val 7542"/>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200" dirty="0">
                <a:latin typeface="Arial" panose="020B0604020202020204" pitchFamily="34" charset="0"/>
                <a:ea typeface="宋体" panose="02010600030101010101" pitchFamily="2" charset="-122"/>
              </a:rPr>
              <a:t>所谓技术训练达标，就是对技术训练的项目（内容），规定统一的标准，战斗员经过严格的训练，达到标准后就不再重复训练，适时转入其它项目或科目的训练。关于训练项目所要达到标准的确定，应结合训练实际，考虑以下几个因素：①从灭火战斗的实际需要看，消防队员在火场上必须具备娴熟的技能、过硬的本领，能熟练地使用手中武器，在复杂情况下，迅速扑灭火灾，因此标准不应过低；②根据消防员的身体素质状况，考虑经过必要的训练后，达标者能占相当的比例，不能使人感到可望而不可及，所以标准不能定的过高。③还要使训练时间和训练标准有机地结合起来，多长时间能达标，也是制定达标时不可忽视的一方面。 </a:t>
            </a:r>
            <a:endParaRPr lang="zh-CN" altLang="en-US" sz="1200" dirty="0">
              <a:latin typeface="Arial" panose="020B0604020202020204" pitchFamily="34" charset="0"/>
              <a:ea typeface="宋体" panose="02010600030101010101" pitchFamily="2" charset="-122"/>
            </a:endParaRPr>
          </a:p>
        </p:txBody>
      </p:sp>
      <p:sp>
        <p:nvSpPr>
          <p:cNvPr id="52234" name="AutoShape 10"/>
          <p:cNvSpPr/>
          <p:nvPr/>
        </p:nvSpPr>
        <p:spPr>
          <a:xfrm>
            <a:off x="5724525" y="1916113"/>
            <a:ext cx="2952750" cy="4464050"/>
          </a:xfrm>
          <a:prstGeom prst="wedgeRectCallout">
            <a:avLst>
              <a:gd name="adj1" fmla="val -127310"/>
              <a:gd name="adj2" fmla="val 17639"/>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区域协同作战是如何进行集中优势兵力的方法问题，这是一个打破行政区域、打破隶属建制，便于快速集结，以事故发生地点为中心的相对集中的问题。在公安消防队、专职队及各义务消防队上下之间、相互之间建立网络通讯是最重要的。区域作战的目的在于相对方便、快捷、迅速地集结兵力打歼灭战。不同地区、不同建制、不同类型的灭火救援队伍，集结起来共同完成一个任务时，如果没有高度的统一、配合、分工，又怎能搞好协同呢？  </a:t>
            </a:r>
            <a:endParaRPr lang="zh-CN" altLang="en-US" sz="1600" dirty="0">
              <a:latin typeface="Arial" panose="020B0604020202020204" pitchFamily="34" charset="0"/>
              <a:ea typeface="宋体" panose="02010600030101010101" pitchFamily="2" charset="-122"/>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2229"/>
                                        </p:tgtEl>
                                        <p:attrNameLst>
                                          <p:attrName>style.visibility</p:attrName>
                                        </p:attrNameLst>
                                      </p:cBhvr>
                                      <p:to>
                                        <p:strVal val="visible"/>
                                      </p:to>
                                    </p:set>
                                    <p:anim calcmode="discrete" valueType="clr">
                                      <p:cBhvr override="childStyle">
                                        <p:cTn id="7" dur="500"/>
                                        <p:tgtEl>
                                          <p:spTgt spid="52229"/>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2229"/>
                                        </p:tgtEl>
                                        <p:attrNameLst>
                                          <p:attrName>fillcolor</p:attrName>
                                        </p:attrNameLst>
                                      </p:cBhvr>
                                      <p:tavLst>
                                        <p:tav tm="0">
                                          <p:val>
                                            <p:clrVal>
                                              <a:schemeClr val="accent2"/>
                                            </p:clrVal>
                                          </p:val>
                                        </p:tav>
                                        <p:tav tm="50000">
                                          <p:val>
                                            <p:clrVal>
                                              <a:schemeClr val="hlink"/>
                                            </p:clrVal>
                                          </p:val>
                                        </p:tav>
                                      </p:tavLst>
                                    </p:anim>
                                    <p:set>
                                      <p:cBhvr>
                                        <p:cTn id="9" dur="500"/>
                                        <p:tgtEl>
                                          <p:spTgt spid="5222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2227">
                                            <p:txEl>
                                              <p:charRg st="0" end="23"/>
                                            </p:txEl>
                                          </p:spTgt>
                                        </p:tgtEl>
                                        <p:attrNameLst>
                                          <p:attrName>style.visibility</p:attrName>
                                        </p:attrNameLst>
                                      </p:cBhvr>
                                      <p:to>
                                        <p:strVal val="visible"/>
                                      </p:to>
                                    </p:set>
                                    <p:anim calcmode="lin" valueType="num">
                                      <p:cBhvr additive="base">
                                        <p:cTn id="14" dur="2000" fill="hold"/>
                                        <p:tgtEl>
                                          <p:spTgt spid="52227">
                                            <p:txEl>
                                              <p:charRg st="0" end="23"/>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52227">
                                            <p:txEl>
                                              <p:charRg st="0" end="2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52230"/>
                                        </p:tgtEl>
                                        <p:attrNameLst>
                                          <p:attrName>style.visibility</p:attrName>
                                        </p:attrNameLst>
                                      </p:cBhvr>
                                      <p:to>
                                        <p:strVal val="visible"/>
                                      </p:to>
                                    </p:set>
                                    <p:anim calcmode="lin" valueType="num">
                                      <p:cBhvr>
                                        <p:cTn id="20" dur="2000" fill="hold"/>
                                        <p:tgtEl>
                                          <p:spTgt spid="52230"/>
                                        </p:tgtEl>
                                        <p:attrNameLst>
                                          <p:attrName>ppt_w</p:attrName>
                                        </p:attrNameLst>
                                      </p:cBhvr>
                                      <p:tavLst>
                                        <p:tav tm="0">
                                          <p:val>
                                            <p:fltVal val="0.000000"/>
                                          </p:val>
                                        </p:tav>
                                        <p:tav tm="100000">
                                          <p:val>
                                            <p:strVal val="#ppt_w"/>
                                          </p:val>
                                        </p:tav>
                                      </p:tavLst>
                                    </p:anim>
                                    <p:anim calcmode="lin" valueType="num">
                                      <p:cBhvr>
                                        <p:cTn id="21" dur="2000" fill="hold"/>
                                        <p:tgtEl>
                                          <p:spTgt spid="52230"/>
                                        </p:tgtEl>
                                        <p:attrNameLst>
                                          <p:attrName>ppt_h</p:attrName>
                                        </p:attrNameLst>
                                      </p:cBhvr>
                                      <p:tavLst>
                                        <p:tav tm="0">
                                          <p:val>
                                            <p:fltVal val="0.000000"/>
                                          </p:val>
                                        </p:tav>
                                        <p:tav tm="100000">
                                          <p:val>
                                            <p:strVal val="#ppt_h"/>
                                          </p:val>
                                        </p:tav>
                                      </p:tavLst>
                                    </p:anim>
                                    <p:anim calcmode="lin" valueType="num">
                                      <p:cBhvr>
                                        <p:cTn id="22" dur="2000" fill="hold"/>
                                        <p:tgtEl>
                                          <p:spTgt spid="52230"/>
                                        </p:tgtEl>
                                        <p:attrNameLst>
                                          <p:attrName>ppt_x</p:attrName>
                                        </p:attrNameLst>
                                      </p:cBhvr>
                                      <p:tavLst>
                                        <p:tav tm="0" fmla="#ppt_x+(cos(-2*pi*(1-$))*-#ppt_x-sin(-2*pi*(1-$))*(1-#ppt_y))*(1-$)">
                                          <p:val>
                                            <p:fltVal val="0.000000"/>
                                          </p:val>
                                        </p:tav>
                                        <p:tav tm="100000">
                                          <p:val>
                                            <p:fltVal val="1.000000"/>
                                          </p:val>
                                        </p:tav>
                                      </p:tavLst>
                                    </p:anim>
                                    <p:anim calcmode="lin" valueType="num">
                                      <p:cBhvr>
                                        <p:cTn id="23" dur="2000" fill="hold"/>
                                        <p:tgtEl>
                                          <p:spTgt spid="5223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2000"/>
                                        <p:tgtEl>
                                          <p:spTgt spid="52230"/>
                                        </p:tgtEl>
                                      </p:cBhvr>
                                    </p:animEffect>
                                    <p:set>
                                      <p:cBhvr>
                                        <p:cTn id="28" dur="1" fill="hold">
                                          <p:stCondLst>
                                            <p:cond delay="1999"/>
                                          </p:stCondLst>
                                        </p:cTn>
                                        <p:tgtEl>
                                          <p:spTgt spid="52230"/>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52227">
                                            <p:txEl>
                                              <p:charRg st="23" end="41"/>
                                            </p:txEl>
                                          </p:spTgt>
                                        </p:tgtEl>
                                        <p:attrNameLst>
                                          <p:attrName>style.visibility</p:attrName>
                                        </p:attrNameLst>
                                      </p:cBhvr>
                                      <p:to>
                                        <p:strVal val="visible"/>
                                      </p:to>
                                    </p:set>
                                    <p:anim calcmode="lin" valueType="num">
                                      <p:cBhvr additive="base">
                                        <p:cTn id="31" dur="2000" fill="hold"/>
                                        <p:tgtEl>
                                          <p:spTgt spid="52227">
                                            <p:txEl>
                                              <p:charRg st="23" end="41"/>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2227">
                                            <p:txEl>
                                              <p:charRg st="23" end="4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2231"/>
                                        </p:tgtEl>
                                        <p:attrNameLst>
                                          <p:attrName>style.visibility</p:attrName>
                                        </p:attrNameLst>
                                      </p:cBhvr>
                                      <p:to>
                                        <p:strVal val="visible"/>
                                      </p:to>
                                    </p:set>
                                    <p:animEffect transition="in" filter="wipe(down)">
                                      <p:cBhvr>
                                        <p:cTn id="37" dur="580">
                                          <p:stCondLst>
                                            <p:cond delay="0"/>
                                          </p:stCondLst>
                                        </p:cTn>
                                        <p:tgtEl>
                                          <p:spTgt spid="52231"/>
                                        </p:tgtEl>
                                      </p:cBhvr>
                                    </p:animEffect>
                                    <p:anim calcmode="lin" valueType="num">
                                      <p:cBhvr>
                                        <p:cTn id="38" dur="1822" tmFilter="0,0; 0.14,0.36; 0.43,0.73; 0.71,0.91; 1.0,1.0">
                                          <p:stCondLst>
                                            <p:cond delay="0"/>
                                          </p:stCondLst>
                                        </p:cTn>
                                        <p:tgtEl>
                                          <p:spTgt spid="5223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2231"/>
                                        </p:tgtEl>
                                        <p:attrNameLst>
                                          <p:attrName>ppt_y</p:attrName>
                                        </p:attrNameLst>
                                      </p:cBhvr>
                                      <p:tavLst>
                                        <p:tav tm="0" fmla="#ppt_y-sin(pi*$)/3">
                                          <p:val>
                                            <p:fltVal val="0.500000"/>
                                          </p:val>
                                        </p:tav>
                                        <p:tav tm="100000">
                                          <p:val>
                                            <p:fltVal val="1.000000"/>
                                          </p:val>
                                        </p:tav>
                                      </p:tavLst>
                                    </p:anim>
                                    <p:anim calcmode="lin" valueType="num">
                                      <p:cBhvr>
                                        <p:cTn id="40" dur="664" tmFilter="0, 0; 0.125,0.2665; 0.25,0.4; 0.375,0.465; 0.5,0.5;  0.625,0.535; 0.75,0.6; 0.875,0.7335; 1,1">
                                          <p:stCondLst>
                                            <p:cond delay="664"/>
                                          </p:stCondLst>
                                        </p:cTn>
                                        <p:tgtEl>
                                          <p:spTgt spid="52231"/>
                                        </p:tgtEl>
                                        <p:attrNameLst>
                                          <p:attrName>ppt_y</p:attrName>
                                        </p:attrNameLst>
                                      </p:cBhvr>
                                      <p:tavLst>
                                        <p:tav tm="0" fmla="#ppt_y-sin(pi*$)/9">
                                          <p:val>
                                            <p:fltVal val="0.000000"/>
                                          </p:val>
                                        </p:tav>
                                        <p:tav tm="100000">
                                          <p:val>
                                            <p:fltVal val="1.000000"/>
                                          </p:val>
                                        </p:tav>
                                      </p:tavLst>
                                    </p:anim>
                                    <p:anim calcmode="lin" valueType="num">
                                      <p:cBhvr>
                                        <p:cTn id="41" dur="332" tmFilter="0, 0; 0.125,0.2665; 0.25,0.4; 0.375,0.465; 0.5,0.5;  0.625,0.535; 0.75,0.6; 0.875,0.7335; 1,1">
                                          <p:stCondLst>
                                            <p:cond delay="1324"/>
                                          </p:stCondLst>
                                        </p:cTn>
                                        <p:tgtEl>
                                          <p:spTgt spid="52231"/>
                                        </p:tgtEl>
                                        <p:attrNameLst>
                                          <p:attrName>ppt_y</p:attrName>
                                        </p:attrNameLst>
                                      </p:cBhvr>
                                      <p:tavLst>
                                        <p:tav tm="0" fmla="#ppt_y-sin(pi*$)/27">
                                          <p:val>
                                            <p:fltVal val="0.000000"/>
                                          </p:val>
                                        </p:tav>
                                        <p:tav tm="100000">
                                          <p:val>
                                            <p:fltVal val="1.000000"/>
                                          </p:val>
                                        </p:tav>
                                      </p:tavLst>
                                    </p:anim>
                                    <p:anim calcmode="lin" valueType="num">
                                      <p:cBhvr>
                                        <p:cTn id="42" dur="164" tmFilter="0, 0; 0.125,0.2665; 0.25,0.4; 0.375,0.465; 0.5,0.5;  0.625,0.535; 0.75,0.6; 0.875,0.7335; 1,1">
                                          <p:stCondLst>
                                            <p:cond delay="1656"/>
                                          </p:stCondLst>
                                        </p:cTn>
                                        <p:tgtEl>
                                          <p:spTgt spid="52231"/>
                                        </p:tgtEl>
                                        <p:attrNameLst>
                                          <p:attrName>ppt_y</p:attrName>
                                        </p:attrNameLst>
                                      </p:cBhvr>
                                      <p:tavLst>
                                        <p:tav tm="0" fmla="#ppt_y-sin(pi*$)/81">
                                          <p:val>
                                            <p:fltVal val="0.000000"/>
                                          </p:val>
                                        </p:tav>
                                        <p:tav tm="100000">
                                          <p:val>
                                            <p:fltVal val="1.000000"/>
                                          </p:val>
                                        </p:tav>
                                      </p:tavLst>
                                    </p:anim>
                                    <p:animScale>
                                      <p:cBhvr>
                                        <p:cTn id="43" dur="26">
                                          <p:stCondLst>
                                            <p:cond delay="650"/>
                                          </p:stCondLst>
                                        </p:cTn>
                                        <p:tgtEl>
                                          <p:spTgt spid="52231"/>
                                        </p:tgtEl>
                                      </p:cBhvr>
                                      <p:to x="100000" y="60000"/>
                                    </p:animScale>
                                    <p:animScale>
                                      <p:cBhvr>
                                        <p:cTn id="44" dur="166" decel="50000">
                                          <p:stCondLst>
                                            <p:cond delay="676"/>
                                          </p:stCondLst>
                                        </p:cTn>
                                        <p:tgtEl>
                                          <p:spTgt spid="52231"/>
                                        </p:tgtEl>
                                      </p:cBhvr>
                                      <p:to x="100000" y="100000"/>
                                    </p:animScale>
                                    <p:animScale>
                                      <p:cBhvr>
                                        <p:cTn id="45" dur="26">
                                          <p:stCondLst>
                                            <p:cond delay="1312"/>
                                          </p:stCondLst>
                                        </p:cTn>
                                        <p:tgtEl>
                                          <p:spTgt spid="52231"/>
                                        </p:tgtEl>
                                      </p:cBhvr>
                                      <p:to x="100000" y="80000"/>
                                    </p:animScale>
                                    <p:animScale>
                                      <p:cBhvr>
                                        <p:cTn id="46" dur="166" decel="50000">
                                          <p:stCondLst>
                                            <p:cond delay="1338"/>
                                          </p:stCondLst>
                                        </p:cTn>
                                        <p:tgtEl>
                                          <p:spTgt spid="52231"/>
                                        </p:tgtEl>
                                      </p:cBhvr>
                                      <p:to x="100000" y="100000"/>
                                    </p:animScale>
                                    <p:animScale>
                                      <p:cBhvr>
                                        <p:cTn id="47" dur="26">
                                          <p:stCondLst>
                                            <p:cond delay="1642"/>
                                          </p:stCondLst>
                                        </p:cTn>
                                        <p:tgtEl>
                                          <p:spTgt spid="52231"/>
                                        </p:tgtEl>
                                      </p:cBhvr>
                                      <p:to x="100000" y="90000"/>
                                    </p:animScale>
                                    <p:animScale>
                                      <p:cBhvr>
                                        <p:cTn id="48" dur="166" decel="50000">
                                          <p:stCondLst>
                                            <p:cond delay="1668"/>
                                          </p:stCondLst>
                                        </p:cTn>
                                        <p:tgtEl>
                                          <p:spTgt spid="52231"/>
                                        </p:tgtEl>
                                      </p:cBhvr>
                                      <p:to x="100000" y="100000"/>
                                    </p:animScale>
                                    <p:animScale>
                                      <p:cBhvr>
                                        <p:cTn id="49" dur="26">
                                          <p:stCondLst>
                                            <p:cond delay="1808"/>
                                          </p:stCondLst>
                                        </p:cTn>
                                        <p:tgtEl>
                                          <p:spTgt spid="52231"/>
                                        </p:tgtEl>
                                      </p:cBhvr>
                                      <p:to x="100000" y="95000"/>
                                    </p:animScale>
                                    <p:animScale>
                                      <p:cBhvr>
                                        <p:cTn id="50" dur="166" decel="50000">
                                          <p:stCondLst>
                                            <p:cond delay="1834"/>
                                          </p:stCondLst>
                                        </p:cTn>
                                        <p:tgtEl>
                                          <p:spTgt spid="5223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2000"/>
                                        <p:tgtEl>
                                          <p:spTgt spid="52231"/>
                                        </p:tgtEl>
                                      </p:cBhvr>
                                    </p:animEffect>
                                    <p:set>
                                      <p:cBhvr>
                                        <p:cTn id="55" dur="1" fill="hold">
                                          <p:stCondLst>
                                            <p:cond delay="1999"/>
                                          </p:stCondLst>
                                        </p:cTn>
                                        <p:tgtEl>
                                          <p:spTgt spid="52231"/>
                                        </p:tgtEl>
                                        <p:attrNameLst>
                                          <p:attrName>style.visibility</p:attrName>
                                        </p:attrNameLst>
                                      </p:cBhvr>
                                      <p:to>
                                        <p:strVal val="hidden"/>
                                      </p:to>
                                    </p:set>
                                  </p:childTnLst>
                                </p:cTn>
                              </p:par>
                              <p:par>
                                <p:cTn id="56" presetID="2" presetClass="entr" presetSubtype="4" fill="hold" grpId="0" nodeType="withEffect">
                                  <p:stCondLst>
                                    <p:cond delay="0"/>
                                  </p:stCondLst>
                                  <p:childTnLst>
                                    <p:set>
                                      <p:cBhvr>
                                        <p:cTn id="57" dur="1" fill="hold">
                                          <p:stCondLst>
                                            <p:cond delay="0"/>
                                          </p:stCondLst>
                                        </p:cTn>
                                        <p:tgtEl>
                                          <p:spTgt spid="52227">
                                            <p:txEl>
                                              <p:charRg st="41" end="59"/>
                                            </p:txEl>
                                          </p:spTgt>
                                        </p:tgtEl>
                                        <p:attrNameLst>
                                          <p:attrName>style.visibility</p:attrName>
                                        </p:attrNameLst>
                                      </p:cBhvr>
                                      <p:to>
                                        <p:strVal val="visible"/>
                                      </p:to>
                                    </p:set>
                                    <p:anim calcmode="lin" valueType="num">
                                      <p:cBhvr additive="base">
                                        <p:cTn id="58" dur="2000" fill="hold"/>
                                        <p:tgtEl>
                                          <p:spTgt spid="52227">
                                            <p:txEl>
                                              <p:charRg st="41" end="59"/>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52227">
                                            <p:txEl>
                                              <p:charRg st="41" end="59"/>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grpId="0" nodeType="clickEffect">
                                  <p:stCondLst>
                                    <p:cond delay="0"/>
                                  </p:stCondLst>
                                  <p:childTnLst>
                                    <p:set>
                                      <p:cBhvr>
                                        <p:cTn id="63" dur="1" fill="hold">
                                          <p:stCondLst>
                                            <p:cond delay="0"/>
                                          </p:stCondLst>
                                        </p:cTn>
                                        <p:tgtEl>
                                          <p:spTgt spid="52232"/>
                                        </p:tgtEl>
                                        <p:attrNameLst>
                                          <p:attrName>style.visibility</p:attrName>
                                        </p:attrNameLst>
                                      </p:cBhvr>
                                      <p:to>
                                        <p:strVal val="visible"/>
                                      </p:to>
                                    </p:set>
                                    <p:animEffect transition="in" filter="wedge">
                                      <p:cBhvr>
                                        <p:cTn id="64" dur="2000"/>
                                        <p:tgtEl>
                                          <p:spTgt spid="52232"/>
                                        </p:tgtEl>
                                      </p:cBhvr>
                                    </p:animEffect>
                                  </p:childTnLst>
                                </p:cTn>
                              </p:par>
                            </p:childTnLst>
                          </p:cTn>
                        </p:par>
                      </p:childTnLst>
                    </p:cTn>
                  </p:par>
                  <p:par>
                    <p:cTn id="65" fill="hold">
                      <p:stCondLst>
                        <p:cond delay="indefinite"/>
                      </p:stCondLst>
                      <p:childTnLst>
                        <p:par>
                          <p:cTn id="66" fill="hold">
                            <p:stCondLst>
                              <p:cond delay="0"/>
                            </p:stCondLst>
                            <p:childTnLst>
                              <p:par>
                                <p:cTn id="67" presetID="13" presetClass="exit" presetSubtype="16" fill="hold" grpId="1" nodeType="clickEffect">
                                  <p:stCondLst>
                                    <p:cond delay="0"/>
                                  </p:stCondLst>
                                  <p:childTnLst>
                                    <p:animEffect transition="out" filter="plus(in)">
                                      <p:cBhvr>
                                        <p:cTn id="68" dur="2000"/>
                                        <p:tgtEl>
                                          <p:spTgt spid="52232"/>
                                        </p:tgtEl>
                                      </p:cBhvr>
                                    </p:animEffect>
                                    <p:set>
                                      <p:cBhvr>
                                        <p:cTn id="69" dur="1" fill="hold">
                                          <p:stCondLst>
                                            <p:cond delay="1999"/>
                                          </p:stCondLst>
                                        </p:cTn>
                                        <p:tgtEl>
                                          <p:spTgt spid="52232"/>
                                        </p:tgtEl>
                                        <p:attrNameLst>
                                          <p:attrName>style.visibility</p:attrName>
                                        </p:attrNameLst>
                                      </p:cBhvr>
                                      <p:to>
                                        <p:strVal val="hidden"/>
                                      </p:to>
                                    </p:set>
                                  </p:childTnLst>
                                </p:cTn>
                              </p:par>
                              <p:par>
                                <p:cTn id="70" presetID="2" presetClass="entr" presetSubtype="4" fill="hold" grpId="0" nodeType="withEffect">
                                  <p:stCondLst>
                                    <p:cond delay="0"/>
                                  </p:stCondLst>
                                  <p:childTnLst>
                                    <p:set>
                                      <p:cBhvr>
                                        <p:cTn id="71" dur="1" fill="hold">
                                          <p:stCondLst>
                                            <p:cond delay="0"/>
                                          </p:stCondLst>
                                        </p:cTn>
                                        <p:tgtEl>
                                          <p:spTgt spid="52227">
                                            <p:txEl>
                                              <p:charRg st="59" end="75"/>
                                            </p:txEl>
                                          </p:spTgt>
                                        </p:tgtEl>
                                        <p:attrNameLst>
                                          <p:attrName>style.visibility</p:attrName>
                                        </p:attrNameLst>
                                      </p:cBhvr>
                                      <p:to>
                                        <p:strVal val="visible"/>
                                      </p:to>
                                    </p:set>
                                    <p:anim calcmode="lin" valueType="num">
                                      <p:cBhvr additive="base">
                                        <p:cTn id="72" dur="2000" fill="hold"/>
                                        <p:tgtEl>
                                          <p:spTgt spid="52227">
                                            <p:txEl>
                                              <p:charRg st="59" end="75"/>
                                            </p:txEl>
                                          </p:spTgt>
                                        </p:tgtEl>
                                        <p:attrNameLst>
                                          <p:attrName>ppt_x</p:attrName>
                                        </p:attrNameLst>
                                      </p:cBhvr>
                                      <p:tavLst>
                                        <p:tav tm="0">
                                          <p:val>
                                            <p:strVal val="#ppt_x"/>
                                          </p:val>
                                        </p:tav>
                                        <p:tav tm="100000">
                                          <p:val>
                                            <p:strVal val="#ppt_x"/>
                                          </p:val>
                                        </p:tav>
                                      </p:tavLst>
                                    </p:anim>
                                    <p:anim calcmode="lin" valueType="num">
                                      <p:cBhvr additive="base">
                                        <p:cTn id="73" dur="2000" fill="hold"/>
                                        <p:tgtEl>
                                          <p:spTgt spid="52227">
                                            <p:txEl>
                                              <p:charRg st="59" end="7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5" presetClass="entr" presetSubtype="0" fill="hold" grpId="0" nodeType="clickEffect">
                                  <p:stCondLst>
                                    <p:cond delay="0"/>
                                  </p:stCondLst>
                                  <p:iterate type="lt">
                                    <p:tmAbs val="0"/>
                                  </p:iterate>
                                  <p:childTnLst>
                                    <p:set>
                                      <p:cBhvr>
                                        <p:cTn id="77" dur="1" fill="hold">
                                          <p:stCondLst>
                                            <p:cond delay="0"/>
                                          </p:stCondLst>
                                        </p:cTn>
                                        <p:tgtEl>
                                          <p:spTgt spid="52233"/>
                                        </p:tgtEl>
                                        <p:attrNameLst>
                                          <p:attrName>style.visibility</p:attrName>
                                        </p:attrNameLst>
                                      </p:cBhvr>
                                      <p:to>
                                        <p:strVal val="visible"/>
                                      </p:to>
                                    </p:set>
                                    <p:animEffect transition="in" filter="fade">
                                      <p:cBhvr>
                                        <p:cTn id="78" dur="2000"/>
                                        <p:tgtEl>
                                          <p:spTgt spid="52233"/>
                                        </p:tgtEl>
                                      </p:cBhvr>
                                    </p:animEffect>
                                    <p:anim calcmode="lin" valueType="num">
                                      <p:cBhvr>
                                        <p:cTn id="79" dur="2000" fill="hold"/>
                                        <p:tgtEl>
                                          <p:spTgt spid="52233"/>
                                        </p:tgtEl>
                                        <p:attrNameLst>
                                          <p:attrName>style.rotation</p:attrName>
                                        </p:attrNameLst>
                                      </p:cBhvr>
                                      <p:tavLst>
                                        <p:tav tm="0">
                                          <p:val>
                                            <p:fltVal val="720.000000"/>
                                          </p:val>
                                        </p:tav>
                                        <p:tav tm="100000">
                                          <p:val>
                                            <p:fltVal val="0.000000"/>
                                          </p:val>
                                        </p:tav>
                                      </p:tavLst>
                                    </p:anim>
                                    <p:anim calcmode="lin" valueType="num">
                                      <p:cBhvr>
                                        <p:cTn id="80" dur="2000" fill="hold"/>
                                        <p:tgtEl>
                                          <p:spTgt spid="52233"/>
                                        </p:tgtEl>
                                        <p:attrNameLst>
                                          <p:attrName>ppt_h</p:attrName>
                                        </p:attrNameLst>
                                      </p:cBhvr>
                                      <p:tavLst>
                                        <p:tav tm="0">
                                          <p:val>
                                            <p:fltVal val="0.000000"/>
                                          </p:val>
                                        </p:tav>
                                        <p:tav tm="100000">
                                          <p:val>
                                            <p:strVal val="#ppt_h"/>
                                          </p:val>
                                        </p:tav>
                                      </p:tavLst>
                                    </p:anim>
                                    <p:anim calcmode="lin" valueType="num">
                                      <p:cBhvr>
                                        <p:cTn id="81" dur="2000" fill="hold"/>
                                        <p:tgtEl>
                                          <p:spTgt spid="52233"/>
                                        </p:tgtEl>
                                        <p:attrNameLst>
                                          <p:attrName>ppt_w</p:attrName>
                                        </p:attrNameLst>
                                      </p:cBhvr>
                                      <p:tavLst>
                                        <p:tav tm="0">
                                          <p:val>
                                            <p:fltVal val="0.000000"/>
                                          </p:val>
                                        </p:tav>
                                        <p:tav tm="100000">
                                          <p:val>
                                            <p:strVal val="#ppt_w"/>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xit" presetSubtype="26" fill="hold" grpId="1" nodeType="clickEffect">
                                  <p:stCondLst>
                                    <p:cond delay="0"/>
                                  </p:stCondLst>
                                  <p:iterate type="lt">
                                    <p:tmAbs val="0"/>
                                  </p:iterate>
                                  <p:childTnLst>
                                    <p:animEffect transition="out" filter="barn(inHorizontal)">
                                      <p:cBhvr>
                                        <p:cTn id="85" dur="2000"/>
                                        <p:tgtEl>
                                          <p:spTgt spid="52233"/>
                                        </p:tgtEl>
                                      </p:cBhvr>
                                    </p:animEffect>
                                    <p:set>
                                      <p:cBhvr>
                                        <p:cTn id="86" dur="1" fill="hold">
                                          <p:stCondLst>
                                            <p:cond delay="1999"/>
                                          </p:stCondLst>
                                        </p:cTn>
                                        <p:tgtEl>
                                          <p:spTgt spid="52233"/>
                                        </p:tgtEl>
                                        <p:attrNameLst>
                                          <p:attrName>style.visibility</p:attrName>
                                        </p:attrNameLst>
                                      </p:cBhvr>
                                      <p:to>
                                        <p:strVal val="hidden"/>
                                      </p:to>
                                    </p:set>
                                  </p:childTnLst>
                                </p:cTn>
                              </p:par>
                              <p:par>
                                <p:cTn id="87" presetID="2" presetClass="entr" presetSubtype="4" fill="hold" grpId="0" nodeType="withEffect">
                                  <p:stCondLst>
                                    <p:cond delay="0"/>
                                  </p:stCondLst>
                                  <p:childTnLst>
                                    <p:set>
                                      <p:cBhvr>
                                        <p:cTn id="88" dur="1" fill="hold">
                                          <p:stCondLst>
                                            <p:cond delay="0"/>
                                          </p:stCondLst>
                                        </p:cTn>
                                        <p:tgtEl>
                                          <p:spTgt spid="52227">
                                            <p:txEl>
                                              <p:charRg st="75" end="89"/>
                                            </p:txEl>
                                          </p:spTgt>
                                        </p:tgtEl>
                                        <p:attrNameLst>
                                          <p:attrName>style.visibility</p:attrName>
                                        </p:attrNameLst>
                                      </p:cBhvr>
                                      <p:to>
                                        <p:strVal val="visible"/>
                                      </p:to>
                                    </p:set>
                                    <p:anim calcmode="lin" valueType="num">
                                      <p:cBhvr additive="base">
                                        <p:cTn id="89" dur="2000" fill="hold"/>
                                        <p:tgtEl>
                                          <p:spTgt spid="52227">
                                            <p:txEl>
                                              <p:charRg st="75" end="89"/>
                                            </p:txEl>
                                          </p:spTgt>
                                        </p:tgtEl>
                                        <p:attrNameLst>
                                          <p:attrName>ppt_x</p:attrName>
                                        </p:attrNameLst>
                                      </p:cBhvr>
                                      <p:tavLst>
                                        <p:tav tm="0">
                                          <p:val>
                                            <p:strVal val="#ppt_x"/>
                                          </p:val>
                                        </p:tav>
                                        <p:tav tm="100000">
                                          <p:val>
                                            <p:strVal val="#ppt_x"/>
                                          </p:val>
                                        </p:tav>
                                      </p:tavLst>
                                    </p:anim>
                                    <p:anim calcmode="lin" valueType="num">
                                      <p:cBhvr additive="base">
                                        <p:cTn id="90" dur="2000" fill="hold"/>
                                        <p:tgtEl>
                                          <p:spTgt spid="52227">
                                            <p:txEl>
                                              <p:charRg st="75" end="89"/>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3" presetClass="entr" presetSubtype="0" fill="hold" grpId="0" nodeType="clickEffect">
                                  <p:stCondLst>
                                    <p:cond delay="0"/>
                                  </p:stCondLst>
                                  <p:childTnLst>
                                    <p:set>
                                      <p:cBhvr>
                                        <p:cTn id="94" dur="1" fill="hold">
                                          <p:stCondLst>
                                            <p:cond delay="0"/>
                                          </p:stCondLst>
                                        </p:cTn>
                                        <p:tgtEl>
                                          <p:spTgt spid="52234"/>
                                        </p:tgtEl>
                                        <p:attrNameLst>
                                          <p:attrName>style.visibility</p:attrName>
                                        </p:attrNameLst>
                                      </p:cBhvr>
                                      <p:to>
                                        <p:strVal val="visible"/>
                                      </p:to>
                                    </p:set>
                                    <p:animEffect transition="in" filter="fade">
                                      <p:cBhvr>
                                        <p:cTn id="95" dur="200"/>
                                        <p:tgtEl>
                                          <p:spTgt spid="52234"/>
                                        </p:tgtEl>
                                      </p:cBhvr>
                                    </p:animEffect>
                                    <p:anim calcmode="lin" valueType="num">
                                      <p:cBhvr>
                                        <p:cTn id="96" dur="800" fill="hold"/>
                                        <p:tgtEl>
                                          <p:spTgt spid="52234"/>
                                        </p:tgtEl>
                                        <p:attrNameLst>
                                          <p:attrName>ppt_x</p:attrName>
                                        </p:attrNameLst>
                                      </p:cBhvr>
                                      <p:tavLst>
                                        <p:tav tm="0">
                                          <p:val>
                                            <p:strVal val="#ppt_x"/>
                                          </p:val>
                                        </p:tav>
                                        <p:tav tm="100000">
                                          <p:val>
                                            <p:strVal val="#ppt_x"/>
                                          </p:val>
                                        </p:tav>
                                      </p:tavLst>
                                    </p:anim>
                                    <p:anim calcmode="lin" valueType="num">
                                      <p:cBhvr>
                                        <p:cTn id="97" dur="800" fill="hold"/>
                                        <p:tgtEl>
                                          <p:spTgt spid="52234"/>
                                        </p:tgtEl>
                                        <p:attrNameLst>
                                          <p:attrName>ppt_y</p:attrName>
                                        </p:attrNameLst>
                                      </p:cBhvr>
                                      <p:tavLst>
                                        <p:tav tm="0">
                                          <p:val>
                                            <p:strVal val="#ppt_y+0.31"/>
                                          </p:val>
                                        </p:tav>
                                        <p:tav tm="100000">
                                          <p:val>
                                            <p:strVal val="#ppt_y+0.31"/>
                                          </p:val>
                                        </p:tav>
                                      </p:tavLst>
                                    </p:anim>
                                    <p:anim calcmode="lin" valueType="num">
                                      <p:cBhvr>
                                        <p:cTn id="98" dur="1200" decel="50000" fill="hold">
                                          <p:stCondLst>
                                            <p:cond delay="800"/>
                                          </p:stCondLst>
                                        </p:cTn>
                                        <p:tgtEl>
                                          <p:spTgt spid="522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9" dur="1200" decel="50000" fill="hold">
                                          <p:stCondLst>
                                            <p:cond delay="800"/>
                                          </p:stCondLst>
                                        </p:cTn>
                                        <p:tgtEl>
                                          <p:spTgt spid="522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3" presetClass="exit" presetSubtype="16" fill="hold" grpId="1" nodeType="clickEffect">
                                  <p:stCondLst>
                                    <p:cond delay="0"/>
                                  </p:stCondLst>
                                  <p:childTnLst>
                                    <p:animEffect transition="out" filter="plus(in)">
                                      <p:cBhvr>
                                        <p:cTn id="103" dur="2000"/>
                                        <p:tgtEl>
                                          <p:spTgt spid="52234"/>
                                        </p:tgtEl>
                                      </p:cBhvr>
                                    </p:animEffect>
                                    <p:set>
                                      <p:cBhvr>
                                        <p:cTn id="104" dur="1" fill="hold">
                                          <p:stCondLst>
                                            <p:cond delay="1999"/>
                                          </p:stCondLst>
                                        </p:cTn>
                                        <p:tgtEl>
                                          <p:spTgt spid="52234"/>
                                        </p:tgtEl>
                                        <p:attrNameLst>
                                          <p:attrName>style.visibility</p:attrName>
                                        </p:attrNameLst>
                                      </p:cBhvr>
                                      <p:to>
                                        <p:strVal val="hidden"/>
                                      </p:to>
                                    </p:set>
                                  </p:childTnLst>
                                </p:cTn>
                              </p:par>
                              <p:par>
                                <p:cTn id="105" presetID="2" presetClass="entr" presetSubtype="4" fill="hold" grpId="0" nodeType="withEffect">
                                  <p:stCondLst>
                                    <p:cond delay="0"/>
                                  </p:stCondLst>
                                  <p:childTnLst>
                                    <p:set>
                                      <p:cBhvr>
                                        <p:cTn id="106" dur="1" fill="hold">
                                          <p:stCondLst>
                                            <p:cond delay="0"/>
                                          </p:stCondLst>
                                        </p:cTn>
                                        <p:tgtEl>
                                          <p:spTgt spid="52227">
                                            <p:txEl>
                                              <p:charRg st="89" end="121"/>
                                            </p:txEl>
                                          </p:spTgt>
                                        </p:tgtEl>
                                        <p:attrNameLst>
                                          <p:attrName>style.visibility</p:attrName>
                                        </p:attrNameLst>
                                      </p:cBhvr>
                                      <p:to>
                                        <p:strVal val="visible"/>
                                      </p:to>
                                    </p:set>
                                    <p:anim calcmode="lin" valueType="num">
                                      <p:cBhvr additive="base">
                                        <p:cTn id="107" dur="2000" fill="hold"/>
                                        <p:tgtEl>
                                          <p:spTgt spid="52227">
                                            <p:txEl>
                                              <p:charRg st="89" end="121"/>
                                            </p:txEl>
                                          </p:spTgt>
                                        </p:tgtEl>
                                        <p:attrNameLst>
                                          <p:attrName>ppt_x</p:attrName>
                                        </p:attrNameLst>
                                      </p:cBhvr>
                                      <p:tavLst>
                                        <p:tav tm="0">
                                          <p:val>
                                            <p:strVal val="#ppt_x"/>
                                          </p:val>
                                        </p:tav>
                                        <p:tav tm="100000">
                                          <p:val>
                                            <p:strVal val="#ppt_x"/>
                                          </p:val>
                                        </p:tav>
                                      </p:tavLst>
                                    </p:anim>
                                    <p:anim calcmode="lin" valueType="num">
                                      <p:cBhvr additive="base">
                                        <p:cTn id="108" dur="2000" fill="hold"/>
                                        <p:tgtEl>
                                          <p:spTgt spid="52227">
                                            <p:txEl>
                                              <p:charRg st="89" end="1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52229" grpId="0"/>
      <p:bldP spid="52230" grpId="0" animBg="1"/>
      <p:bldP spid="52230" grpId="1" animBg="1"/>
      <p:bldP spid="52231" grpId="0" animBg="1"/>
      <p:bldP spid="52231" grpId="1" animBg="1"/>
      <p:bldP spid="52232" grpId="0" animBg="1"/>
      <p:bldP spid="52232" grpId="1" animBg="1"/>
      <p:bldP spid="52233" grpId="0" animBg="1"/>
      <p:bldP spid="52233" grpId="1" animBg="1"/>
      <p:bldP spid="52234" grpId="0" animBg="1"/>
      <p:bldP spid="522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ln/>
        </p:spPr>
        <p:txBody>
          <a:bodyPr vert="horz" wrap="square" lIns="91440" tIns="45720" rIns="91440" bIns="45720" anchor="b" anchorCtr="0"/>
          <a:p/>
        </p:txBody>
      </p:sp>
      <p:sp>
        <p:nvSpPr>
          <p:cNvPr id="41987" name="Rectangle 3"/>
          <p:cNvSpPr>
            <a:spLocks noGrp="1"/>
          </p:cNvSpPr>
          <p:nvPr>
            <p:ph idx="1"/>
          </p:nvPr>
        </p:nvSpPr>
        <p:spPr>
          <a:xfrm>
            <a:off x="900113" y="2997200"/>
            <a:ext cx="7772400" cy="2924175"/>
          </a:xfrm>
          <a:ln/>
        </p:spPr>
        <p:txBody>
          <a:bodyPr vert="horz" wrap="square" lIns="91440" tIns="45720" rIns="91440" bIns="45720" anchor="t" anchorCtr="0"/>
          <a:p>
            <a:pPr eaLnBrk="1" hangingPunct="1">
              <a:buNone/>
            </a:pPr>
            <a:r>
              <a:rPr lang="en-US" altLang="zh-CN" dirty="0"/>
              <a:t>  </a:t>
            </a:r>
            <a:r>
              <a:rPr lang="zh-CN" altLang="en-US" dirty="0">
                <a:solidFill>
                  <a:srgbClr val="2323CB"/>
                </a:solidFill>
              </a:rPr>
              <a:t>在练兵实践中，我们应遵循</a:t>
            </a:r>
            <a:r>
              <a:rPr lang="zh-CN" altLang="en-US" dirty="0">
                <a:solidFill>
                  <a:srgbClr val="2323CB"/>
                </a:solidFill>
                <a:latin typeface="Arial" panose="020B0604020202020204" pitchFamily="34" charset="0"/>
              </a:rPr>
              <a:t>“</a:t>
            </a:r>
            <a:r>
              <a:rPr lang="zh-CN" altLang="en-US" dirty="0">
                <a:solidFill>
                  <a:srgbClr val="2323CB"/>
                </a:solidFill>
              </a:rPr>
              <a:t>由数量规模型向质量效能型转变，由人力密集型向科技密集型转变</a:t>
            </a:r>
            <a:r>
              <a:rPr lang="zh-CN" altLang="en-US" dirty="0">
                <a:solidFill>
                  <a:srgbClr val="2323CB"/>
                </a:solidFill>
                <a:latin typeface="Arial" panose="020B0604020202020204" pitchFamily="34" charset="0"/>
              </a:rPr>
              <a:t>”</a:t>
            </a:r>
            <a:r>
              <a:rPr lang="zh-CN" altLang="en-US" dirty="0">
                <a:solidFill>
                  <a:srgbClr val="2323CB"/>
                </a:solidFill>
              </a:rPr>
              <a:t>的战略方针，加快训练改革，走出一条专职消防队伍特有的精兵之路。</a:t>
            </a:r>
            <a:r>
              <a:rPr lang="zh-CN" altLang="en-US" dirty="0"/>
              <a:t> </a:t>
            </a:r>
            <a:endParaRPr lang="zh-CN" altLang="en-US" dirty="0"/>
          </a:p>
        </p:txBody>
      </p:sp>
      <p:sp>
        <p:nvSpPr>
          <p:cNvPr id="41989" name="Rectangle 5"/>
          <p:cNvSpPr/>
          <p:nvPr/>
        </p:nvSpPr>
        <p:spPr>
          <a:xfrm>
            <a:off x="2484438" y="1700213"/>
            <a:ext cx="4176712" cy="519112"/>
          </a:xfrm>
          <a:prstGeom prst="rect">
            <a:avLst/>
          </a:prstGeom>
          <a:noFill/>
          <a:ln w="9525">
            <a:noFill/>
          </a:ln>
        </p:spPr>
        <p:txBody>
          <a:bodyPr wrap="none" anchor="ctr" anchorCtr="0">
            <a:spAutoFit/>
          </a:bodyPr>
          <a:p>
            <a:r>
              <a:rPr lang="zh-CN" altLang="en-US" sz="2800" b="1" dirty="0">
                <a:solidFill>
                  <a:schemeClr val="hlink"/>
                </a:solidFill>
                <a:latin typeface="Arial" panose="020B0604020202020204" pitchFamily="34" charset="0"/>
                <a:ea typeface="宋体" panose="02010600030101010101" pitchFamily="2" charset="-122"/>
              </a:rPr>
              <a:t>专职消防队训练方式方法</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edge">
                                      <p:cBhvr>
                                        <p:cTn id="7" dur="20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987">
                                            <p:txEl>
                                              <p:charRg st="0" end="78"/>
                                            </p:txEl>
                                          </p:spTgt>
                                        </p:tgtEl>
                                        <p:attrNameLst>
                                          <p:attrName>style.visibility</p:attrName>
                                        </p:attrNameLst>
                                      </p:cBhvr>
                                      <p:to>
                                        <p:strVal val="visible"/>
                                      </p:to>
                                    </p:set>
                                    <p:animEffect transition="in" filter="wheel(4)">
                                      <p:cBhvr>
                                        <p:cTn id="12" dur="2000"/>
                                        <p:tgtEl>
                                          <p:spTgt spid="41987">
                                            <p:txEl>
                                              <p:charRg st="0" end="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858010"/>
            <a:ext cx="602361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a:ln/>
        </p:spPr>
        <p:txBody>
          <a:bodyPr vert="horz" wrap="square" lIns="91440" tIns="45720" rIns="91440" bIns="45720" anchor="b" anchorCtr="0"/>
          <a:p/>
        </p:txBody>
      </p:sp>
      <p:sp>
        <p:nvSpPr>
          <p:cNvPr id="43011" name="Rectangle 3"/>
          <p:cNvSpPr>
            <a:spLocks noGrp="1"/>
          </p:cNvSpPr>
          <p:nvPr>
            <p:ph idx="1"/>
          </p:nvPr>
        </p:nvSpPr>
        <p:spPr>
          <a:xfrm>
            <a:off x="900113" y="2492375"/>
            <a:ext cx="7772400" cy="2924175"/>
          </a:xfrm>
          <a:ln/>
        </p:spPr>
        <p:txBody>
          <a:bodyPr vert="horz" wrap="square" lIns="91440" tIns="45720" rIns="91440" bIns="45720" anchor="t" anchorCtr="0"/>
          <a:p>
            <a:pPr eaLnBrk="1" hangingPunct="1">
              <a:lnSpc>
                <a:spcPct val="90000"/>
              </a:lnSpc>
              <a:buNone/>
            </a:pPr>
            <a:r>
              <a:rPr lang="zh-CN" altLang="en-US" b="1" dirty="0">
                <a:solidFill>
                  <a:srgbClr val="2323CB"/>
                </a:solidFill>
              </a:rPr>
              <a:t>一、要做到</a:t>
            </a:r>
            <a:r>
              <a:rPr lang="zh-CN" altLang="en-US" b="1" dirty="0">
                <a:solidFill>
                  <a:srgbClr val="2323CB"/>
                </a:solidFill>
                <a:latin typeface="Arial" panose="020B0604020202020204" pitchFamily="34" charset="0"/>
              </a:rPr>
              <a:t>“</a:t>
            </a:r>
            <a:r>
              <a:rPr lang="zh-CN" altLang="en-US" b="1" dirty="0">
                <a:solidFill>
                  <a:srgbClr val="2323CB"/>
                </a:solidFill>
              </a:rPr>
              <a:t>四抓</a:t>
            </a:r>
            <a:r>
              <a:rPr lang="zh-CN" altLang="en-US" b="1" dirty="0">
                <a:solidFill>
                  <a:srgbClr val="2323CB"/>
                </a:solidFill>
                <a:latin typeface="Arial" panose="020B0604020202020204" pitchFamily="34" charset="0"/>
              </a:rPr>
              <a:t>”</a:t>
            </a:r>
            <a:r>
              <a:rPr lang="zh-CN" altLang="en-US" b="1" dirty="0">
                <a:solidFill>
                  <a:srgbClr val="2323CB"/>
                </a:solidFill>
              </a:rPr>
              <a:t>。</a:t>
            </a:r>
            <a:endParaRPr lang="zh-CN" altLang="en-US" b="1" dirty="0">
              <a:solidFill>
                <a:srgbClr val="2323CB"/>
              </a:solidFill>
            </a:endParaRPr>
          </a:p>
          <a:p>
            <a:pPr eaLnBrk="1" hangingPunct="1">
              <a:lnSpc>
                <a:spcPct val="90000"/>
              </a:lnSpc>
              <a:buNone/>
            </a:pPr>
            <a:endParaRPr lang="zh-CN" altLang="en-US" sz="2800" b="1" dirty="0">
              <a:solidFill>
                <a:srgbClr val="2323CB"/>
              </a:solidFill>
            </a:endParaRPr>
          </a:p>
          <a:p>
            <a:pPr eaLnBrk="1" hangingPunct="1">
              <a:lnSpc>
                <a:spcPct val="90000"/>
              </a:lnSpc>
              <a:buNone/>
            </a:pPr>
            <a:r>
              <a:rPr lang="zh-CN" altLang="en-US" sz="2800" b="1" dirty="0"/>
              <a:t>    （</a:t>
            </a:r>
            <a:r>
              <a:rPr lang="en-US" altLang="zh-CN" sz="2800" b="1" dirty="0"/>
              <a:t>1</a:t>
            </a:r>
            <a:r>
              <a:rPr lang="zh-CN" altLang="en-US" sz="2800" b="1" dirty="0"/>
              <a:t>）抓认识</a:t>
            </a:r>
            <a:r>
              <a:rPr lang="zh-CN" altLang="en-US" sz="2800" dirty="0"/>
              <a:t> </a:t>
            </a:r>
            <a:endParaRPr lang="zh-CN" altLang="en-US" sz="2800" dirty="0"/>
          </a:p>
          <a:p>
            <a:pPr eaLnBrk="1" hangingPunct="1">
              <a:lnSpc>
                <a:spcPct val="90000"/>
              </a:lnSpc>
              <a:buNone/>
            </a:pPr>
            <a:r>
              <a:rPr lang="zh-CN" altLang="en-US" sz="2800" b="1" dirty="0"/>
              <a:t>    （</a:t>
            </a:r>
            <a:r>
              <a:rPr lang="en-US" altLang="zh-CN" sz="2800" b="1" dirty="0"/>
              <a:t>2</a:t>
            </a:r>
            <a:r>
              <a:rPr lang="zh-CN" altLang="en-US" sz="2800" b="1" dirty="0"/>
              <a:t>）抓领导</a:t>
            </a:r>
            <a:r>
              <a:rPr lang="zh-CN" altLang="en-US" sz="2800" dirty="0"/>
              <a:t> </a:t>
            </a:r>
            <a:endParaRPr lang="zh-CN" altLang="en-US" sz="2800" dirty="0"/>
          </a:p>
          <a:p>
            <a:pPr eaLnBrk="1" hangingPunct="1">
              <a:lnSpc>
                <a:spcPct val="90000"/>
              </a:lnSpc>
              <a:buNone/>
            </a:pPr>
            <a:r>
              <a:rPr lang="zh-CN" altLang="en-US" sz="2800" b="1" dirty="0"/>
              <a:t>    （</a:t>
            </a:r>
            <a:r>
              <a:rPr lang="en-US" altLang="zh-CN" sz="2800" b="1" dirty="0"/>
              <a:t>3</a:t>
            </a:r>
            <a:r>
              <a:rPr lang="zh-CN" altLang="en-US" sz="2800" b="1" dirty="0"/>
              <a:t>）抓内容</a:t>
            </a:r>
            <a:r>
              <a:rPr lang="zh-CN" altLang="en-US" sz="2800" dirty="0"/>
              <a:t> </a:t>
            </a:r>
            <a:endParaRPr lang="zh-CN" altLang="en-US" sz="2800" dirty="0"/>
          </a:p>
          <a:p>
            <a:pPr eaLnBrk="1" hangingPunct="1">
              <a:lnSpc>
                <a:spcPct val="90000"/>
              </a:lnSpc>
              <a:buNone/>
            </a:pPr>
            <a:r>
              <a:rPr lang="zh-CN" altLang="en-US" sz="2800" b="1" dirty="0"/>
              <a:t>    （</a:t>
            </a:r>
            <a:r>
              <a:rPr lang="en-US" altLang="zh-CN" sz="2800" b="1" dirty="0"/>
              <a:t>4</a:t>
            </a:r>
            <a:r>
              <a:rPr lang="zh-CN" altLang="en-US" sz="2800" b="1" dirty="0"/>
              <a:t>）抓责任</a:t>
            </a:r>
            <a:r>
              <a:rPr lang="zh-CN" altLang="en-US" sz="2800" dirty="0"/>
              <a:t> </a:t>
            </a:r>
            <a:endParaRPr lang="zh-CN" altLang="en-US" sz="2800" dirty="0"/>
          </a:p>
        </p:txBody>
      </p:sp>
      <p:pic>
        <p:nvPicPr>
          <p:cNvPr id="24579" name="Picture 4" descr="logo_2"/>
          <p:cNvPicPr>
            <a:picLocks noChangeAspect="1"/>
          </p:cNvPicPr>
          <p:nvPr/>
        </p:nvPicPr>
        <p:blipFill>
          <a:blip r:embed="rId1"/>
          <a:stretch>
            <a:fillRect/>
          </a:stretch>
        </p:blipFill>
        <p:spPr>
          <a:xfrm>
            <a:off x="7812088" y="0"/>
            <a:ext cx="1331912" cy="1773238"/>
          </a:xfrm>
          <a:prstGeom prst="rect">
            <a:avLst/>
          </a:prstGeom>
          <a:noFill/>
          <a:ln w="9525">
            <a:noFill/>
          </a:ln>
        </p:spPr>
      </p:pic>
      <p:sp>
        <p:nvSpPr>
          <p:cNvPr id="43014" name="Rectangle 6"/>
          <p:cNvSpPr/>
          <p:nvPr/>
        </p:nvSpPr>
        <p:spPr>
          <a:xfrm>
            <a:off x="2411413" y="1700213"/>
            <a:ext cx="4113212" cy="519112"/>
          </a:xfrm>
          <a:prstGeom prst="rect">
            <a:avLst/>
          </a:prstGeom>
          <a:noFill/>
          <a:ln w="9525">
            <a:noFill/>
          </a:ln>
        </p:spPr>
        <p:txBody>
          <a:bodyPr wrap="none"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专职消防队训练方式方法</a:t>
            </a:r>
            <a:endParaRPr lang="zh-CN" altLang="en-US" sz="2800" b="1" dirty="0">
              <a:solidFill>
                <a:schemeClr val="hlink"/>
              </a:solidFill>
              <a:latin typeface="Arial" panose="020B0604020202020204" pitchFamily="34" charset="0"/>
              <a:ea typeface="宋体" panose="02010600030101010101" pitchFamily="2" charset="-122"/>
            </a:endParaRPr>
          </a:p>
        </p:txBody>
      </p:sp>
      <p:sp>
        <p:nvSpPr>
          <p:cNvPr id="43015" name="AutoShape 7"/>
          <p:cNvSpPr/>
          <p:nvPr/>
        </p:nvSpPr>
        <p:spPr>
          <a:xfrm>
            <a:off x="6084888" y="1773238"/>
            <a:ext cx="2663825" cy="4824412"/>
          </a:xfrm>
          <a:prstGeom prst="wedgeRoundRectCallout">
            <a:avLst>
              <a:gd name="adj1" fmla="val -146245"/>
              <a:gd name="adj2" fmla="val -9722"/>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各级领导首先要转变练兵片面性，明确练兵不仅限于一般性的理论学习和常规性的体能训练，而且是全范围岗位练兵；转变练兵与己无关的模糊认识，明确练兵是整个专职消防部队尤其是一线指挥部经常性的中心工作；转变临时性观念，明确练兵是长期性中心工作，只有不断学习新知识，掌握新技能，才能掌握现代灭火救援的主动权。思想观念的转变，使各级领导树立了练兵长期性思想。 </a:t>
            </a:r>
            <a:endParaRPr lang="zh-CN" altLang="en-US" sz="1600" dirty="0">
              <a:latin typeface="Arial" panose="020B0604020202020204" pitchFamily="34" charset="0"/>
              <a:ea typeface="宋体" panose="02010600030101010101" pitchFamily="2" charset="-122"/>
            </a:endParaRPr>
          </a:p>
        </p:txBody>
      </p:sp>
      <p:sp>
        <p:nvSpPr>
          <p:cNvPr id="43016" name="AutoShape 8"/>
          <p:cNvSpPr/>
          <p:nvPr/>
        </p:nvSpPr>
        <p:spPr>
          <a:xfrm>
            <a:off x="5364163" y="836613"/>
            <a:ext cx="3384550" cy="5759450"/>
          </a:xfrm>
          <a:prstGeom prst="cloudCallout">
            <a:avLst>
              <a:gd name="adj1" fmla="val -101500"/>
              <a:gd name="adj2" fmla="val 7579"/>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领导是训练的“火车头”，领导自身形象就是无声的命令，各级领导在练兵活动中要亲知、亲为，定人员、定时间、定标准、定措施，以硬性指标促进练兵内容落实，还要会带领部属精练，要有从我练起、向我看齐的勇气和本领。要把考核领导的各项技能是否过硬作为检验练兵活动的标准，逐一过关，改变以往只考一般专职消防队员，不考领导的陋习，把练兵与建设过硬班子紧密结合起来，为带好一流队伍，创造一流业绩奠定坚实的基础。 </a:t>
            </a:r>
            <a:endParaRPr lang="zh-CN" altLang="en-US" sz="1400" dirty="0">
              <a:latin typeface="Arial" panose="020B0604020202020204" pitchFamily="34" charset="0"/>
              <a:ea typeface="宋体" panose="02010600030101010101" pitchFamily="2" charset="-122"/>
            </a:endParaRPr>
          </a:p>
        </p:txBody>
      </p:sp>
      <p:sp>
        <p:nvSpPr>
          <p:cNvPr id="43017" name="AutoShape 9"/>
          <p:cNvSpPr/>
          <p:nvPr/>
        </p:nvSpPr>
        <p:spPr>
          <a:xfrm>
            <a:off x="5975350" y="1628775"/>
            <a:ext cx="3168650" cy="4824413"/>
          </a:xfrm>
          <a:prstGeom prst="wedgeEllipseCallout">
            <a:avLst>
              <a:gd name="adj1" fmla="val -127005"/>
              <a:gd name="adj2" fmla="val 13773"/>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练兵活动是一项系统性的工作，必须对各个岗位人员应掌握的知识与技能进行细化，对应达到的要求进行硬化，对要考核的内容进行量化，使专职消防队员学有内容、练有标准、对照有内容、考核有依据，做到训练内容公开、训练什么清楚、考核什么明白、考核标准公平，奖惩措施明确。</a:t>
            </a:r>
            <a:endParaRPr lang="zh-CN" altLang="en-US" sz="1600" dirty="0">
              <a:latin typeface="Arial" panose="020B0604020202020204" pitchFamily="34" charset="0"/>
              <a:ea typeface="宋体" panose="02010600030101010101" pitchFamily="2" charset="-122"/>
            </a:endParaRPr>
          </a:p>
        </p:txBody>
      </p:sp>
      <p:sp>
        <p:nvSpPr>
          <p:cNvPr id="43018" name="AutoShape 10"/>
          <p:cNvSpPr/>
          <p:nvPr/>
        </p:nvSpPr>
        <p:spPr>
          <a:xfrm>
            <a:off x="5508625" y="1700213"/>
            <a:ext cx="3240088" cy="4465637"/>
          </a:xfrm>
          <a:prstGeom prst="wedgeRoundRectCallout">
            <a:avLst>
              <a:gd name="adj1" fmla="val -108306"/>
              <a:gd name="adj2" fmla="val 26181"/>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algn="ctr" eaLnBrk="0" hangingPunct="0"/>
            <a:r>
              <a:rPr lang="zh-CN" altLang="en-US" sz="1600" dirty="0">
                <a:latin typeface="Arial" panose="020B0604020202020204" pitchFamily="34" charset="0"/>
                <a:ea typeface="宋体" panose="02010600030101010101" pitchFamily="2" charset="-122"/>
              </a:rPr>
              <a:t>抓责任落实是确保练兵活动得到有效开展的重要手段，也是训练出战斗力的重要保证。企事业单位主要领导是练兵活动的第一责任人，每名队员是岗位的具体责任人的要求必须毫不动摇。要切实加强练兵活动奖惩机制，通过考核、竞赛检验训练成果，发现优秀人才，储备优秀骨干，对工作不认真、训练不上心、能力提不高的官兵，坚决实行责任倒查，该训诫的训诫，该延期使用的延期使用，该处罚的要处罚，才能达到治病救人的效果，才能推动练兵活动健康发展。</a:t>
            </a:r>
            <a:endParaRPr lang="zh-CN" altLang="en-US" sz="1600" dirty="0">
              <a:latin typeface="Arial" panose="020B0604020202020204" pitchFamily="34" charset="0"/>
              <a:ea typeface="宋体" panose="02010600030101010101" pitchFamily="2" charset="-122"/>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edge">
                                      <p:cBhvr>
                                        <p:cTn id="7" dur="2000"/>
                                        <p:tgtEl>
                                          <p:spTgt spid="4301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3011">
                                            <p:txEl>
                                              <p:charRg st="0" end="11"/>
                                            </p:txEl>
                                          </p:spTgt>
                                        </p:tgtEl>
                                        <p:attrNameLst>
                                          <p:attrName>style.visibility</p:attrName>
                                        </p:attrNameLst>
                                      </p:cBhvr>
                                      <p:to>
                                        <p:strVal val="visible"/>
                                      </p:to>
                                    </p:set>
                                    <p:animEffect transition="in" filter="fade">
                                      <p:cBhvr>
                                        <p:cTn id="12" dur="2000"/>
                                        <p:tgtEl>
                                          <p:spTgt spid="43011">
                                            <p:txEl>
                                              <p:charRg st="0" end="11"/>
                                            </p:txEl>
                                          </p:spTgt>
                                        </p:tgtEl>
                                      </p:cBhvr>
                                    </p:animEffect>
                                    <p:anim calcmode="lin" valueType="num">
                                      <p:cBhvr>
                                        <p:cTn id="13" dur="2000" fill="hold"/>
                                        <p:tgtEl>
                                          <p:spTgt spid="43011">
                                            <p:txEl>
                                              <p:charRg st="0" end="11"/>
                                            </p:txEl>
                                          </p:spTgt>
                                        </p:tgtEl>
                                        <p:attrNameLst>
                                          <p:attrName>style.rotation</p:attrName>
                                        </p:attrNameLst>
                                      </p:cBhvr>
                                      <p:tavLst>
                                        <p:tav tm="0">
                                          <p:val>
                                            <p:fltVal val="720.000000"/>
                                          </p:val>
                                        </p:tav>
                                        <p:tav tm="100000">
                                          <p:val>
                                            <p:fltVal val="0.000000"/>
                                          </p:val>
                                        </p:tav>
                                      </p:tavLst>
                                    </p:anim>
                                    <p:anim calcmode="lin" valueType="num">
                                      <p:cBhvr>
                                        <p:cTn id="14" dur="2000" fill="hold"/>
                                        <p:tgtEl>
                                          <p:spTgt spid="43011">
                                            <p:txEl>
                                              <p:charRg st="0" end="11"/>
                                            </p:txEl>
                                          </p:spTgt>
                                        </p:tgtEl>
                                        <p:attrNameLst>
                                          <p:attrName>ppt_h</p:attrName>
                                        </p:attrNameLst>
                                      </p:cBhvr>
                                      <p:tavLst>
                                        <p:tav tm="0">
                                          <p:val>
                                            <p:fltVal val="0.000000"/>
                                          </p:val>
                                        </p:tav>
                                        <p:tav tm="100000">
                                          <p:val>
                                            <p:strVal val="#ppt_h"/>
                                          </p:val>
                                        </p:tav>
                                      </p:tavLst>
                                    </p:anim>
                                    <p:anim calcmode="lin" valueType="num">
                                      <p:cBhvr>
                                        <p:cTn id="15" dur="2000" fill="hold"/>
                                        <p:tgtEl>
                                          <p:spTgt spid="43011">
                                            <p:txEl>
                                              <p:charRg st="0" end="11"/>
                                            </p:txEl>
                                          </p:spTgt>
                                        </p:tgtEl>
                                        <p:attrNameLst>
                                          <p:attrName>ppt_w</p:attrName>
                                        </p:attrNameLst>
                                      </p:cBhvr>
                                      <p:tavLst>
                                        <p:tav tm="0">
                                          <p:val>
                                            <p:fltVal val="0.00000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43011">
                                            <p:txEl>
                                              <p:charRg st="12" end="24"/>
                                            </p:txEl>
                                          </p:spTgt>
                                        </p:tgtEl>
                                        <p:attrNameLst>
                                          <p:attrName>style.visibility</p:attrName>
                                        </p:attrNameLst>
                                      </p:cBhvr>
                                      <p:to>
                                        <p:strVal val="visible"/>
                                      </p:to>
                                    </p:set>
                                    <p:animEffect transition="in" filter="fade">
                                      <p:cBhvr>
                                        <p:cTn id="20" dur="2000"/>
                                        <p:tgtEl>
                                          <p:spTgt spid="43011">
                                            <p:txEl>
                                              <p:charRg st="12" end="24"/>
                                            </p:txEl>
                                          </p:spTgt>
                                        </p:tgtEl>
                                      </p:cBhvr>
                                    </p:animEffect>
                                    <p:anim calcmode="lin" valueType="num">
                                      <p:cBhvr>
                                        <p:cTn id="21" dur="2000" fill="hold"/>
                                        <p:tgtEl>
                                          <p:spTgt spid="43011">
                                            <p:txEl>
                                              <p:charRg st="12" end="24"/>
                                            </p:txEl>
                                          </p:spTgt>
                                        </p:tgtEl>
                                        <p:attrNameLst>
                                          <p:attrName>style.rotation</p:attrName>
                                        </p:attrNameLst>
                                      </p:cBhvr>
                                      <p:tavLst>
                                        <p:tav tm="0">
                                          <p:val>
                                            <p:fltVal val="720.000000"/>
                                          </p:val>
                                        </p:tav>
                                        <p:tav tm="100000">
                                          <p:val>
                                            <p:fltVal val="0.000000"/>
                                          </p:val>
                                        </p:tav>
                                      </p:tavLst>
                                    </p:anim>
                                    <p:anim calcmode="lin" valueType="num">
                                      <p:cBhvr>
                                        <p:cTn id="22" dur="2000" fill="hold"/>
                                        <p:tgtEl>
                                          <p:spTgt spid="43011">
                                            <p:txEl>
                                              <p:charRg st="12" end="24"/>
                                            </p:txEl>
                                          </p:spTgt>
                                        </p:tgtEl>
                                        <p:attrNameLst>
                                          <p:attrName>ppt_h</p:attrName>
                                        </p:attrNameLst>
                                      </p:cBhvr>
                                      <p:tavLst>
                                        <p:tav tm="0">
                                          <p:val>
                                            <p:fltVal val="0.000000"/>
                                          </p:val>
                                        </p:tav>
                                        <p:tav tm="100000">
                                          <p:val>
                                            <p:strVal val="#ppt_h"/>
                                          </p:val>
                                        </p:tav>
                                      </p:tavLst>
                                    </p:anim>
                                    <p:anim calcmode="lin" valueType="num">
                                      <p:cBhvr>
                                        <p:cTn id="23" dur="2000" fill="hold"/>
                                        <p:tgtEl>
                                          <p:spTgt spid="43011">
                                            <p:txEl>
                                              <p:charRg st="12" end="24"/>
                                            </p:txEl>
                                          </p:spTgt>
                                        </p:tgtEl>
                                        <p:attrNameLst>
                                          <p:attrName>ppt_w</p:attrName>
                                        </p:attrNameLst>
                                      </p:cBhvr>
                                      <p:tavLst>
                                        <p:tav tm="0">
                                          <p:val>
                                            <p:fltVal val="0.00000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43015"/>
                                        </p:tgtEl>
                                        <p:attrNameLst>
                                          <p:attrName>style.visibility</p:attrName>
                                        </p:attrNameLst>
                                      </p:cBhvr>
                                      <p:to>
                                        <p:strVal val="visible"/>
                                      </p:to>
                                    </p:set>
                                    <p:anim calcmode="lin" valueType="num">
                                      <p:cBhvr>
                                        <p:cTn id="28" dur="2000" fill="hold"/>
                                        <p:tgtEl>
                                          <p:spTgt spid="43015"/>
                                        </p:tgtEl>
                                        <p:attrNameLst>
                                          <p:attrName>ppt_w</p:attrName>
                                        </p:attrNameLst>
                                      </p:cBhvr>
                                      <p:tavLst>
                                        <p:tav tm="0">
                                          <p:val>
                                            <p:strVal val="#ppt_w*0.05"/>
                                          </p:val>
                                        </p:tav>
                                        <p:tav tm="100000">
                                          <p:val>
                                            <p:strVal val="#ppt_w"/>
                                          </p:val>
                                        </p:tav>
                                      </p:tavLst>
                                    </p:anim>
                                    <p:anim calcmode="lin" valueType="num">
                                      <p:cBhvr>
                                        <p:cTn id="29" dur="2000" fill="hold"/>
                                        <p:tgtEl>
                                          <p:spTgt spid="43015"/>
                                        </p:tgtEl>
                                        <p:attrNameLst>
                                          <p:attrName>ppt_h</p:attrName>
                                        </p:attrNameLst>
                                      </p:cBhvr>
                                      <p:tavLst>
                                        <p:tav tm="0">
                                          <p:val>
                                            <p:strVal val="#ppt_h"/>
                                          </p:val>
                                        </p:tav>
                                        <p:tav tm="100000">
                                          <p:val>
                                            <p:strVal val="#ppt_h"/>
                                          </p:val>
                                        </p:tav>
                                      </p:tavLst>
                                    </p:anim>
                                    <p:anim calcmode="lin" valueType="num">
                                      <p:cBhvr>
                                        <p:cTn id="30" dur="2000" fill="hold"/>
                                        <p:tgtEl>
                                          <p:spTgt spid="43015"/>
                                        </p:tgtEl>
                                        <p:attrNameLst>
                                          <p:attrName>ppt_x</p:attrName>
                                        </p:attrNameLst>
                                      </p:cBhvr>
                                      <p:tavLst>
                                        <p:tav tm="0">
                                          <p:val>
                                            <p:strVal val="#ppt_x-.2"/>
                                          </p:val>
                                        </p:tav>
                                        <p:tav tm="100000">
                                          <p:val>
                                            <p:strVal val="#ppt_x"/>
                                          </p:val>
                                        </p:tav>
                                      </p:tavLst>
                                    </p:anim>
                                    <p:anim calcmode="lin" valueType="num">
                                      <p:cBhvr>
                                        <p:cTn id="31" dur="2000" fill="hold"/>
                                        <p:tgtEl>
                                          <p:spTgt spid="43015"/>
                                        </p:tgtEl>
                                        <p:attrNameLst>
                                          <p:attrName>ppt_y</p:attrName>
                                        </p:attrNameLst>
                                      </p:cBhvr>
                                      <p:tavLst>
                                        <p:tav tm="0">
                                          <p:val>
                                            <p:strVal val="#ppt_y"/>
                                          </p:val>
                                        </p:tav>
                                        <p:tav tm="100000">
                                          <p:val>
                                            <p:strVal val="#ppt_y"/>
                                          </p:val>
                                        </p:tav>
                                      </p:tavLst>
                                    </p:anim>
                                    <p:animEffect transition="in" filter="fade">
                                      <p:cBhvr>
                                        <p:cTn id="32" dur="2000"/>
                                        <p:tgtEl>
                                          <p:spTgt spid="430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2000"/>
                                        <p:tgtEl>
                                          <p:spTgt spid="43015"/>
                                        </p:tgtEl>
                                      </p:cBhvr>
                                    </p:animEffect>
                                    <p:set>
                                      <p:cBhvr>
                                        <p:cTn id="37" dur="1" fill="hold">
                                          <p:stCondLst>
                                            <p:cond delay="1999"/>
                                          </p:stCondLst>
                                        </p:cTn>
                                        <p:tgtEl>
                                          <p:spTgt spid="43015"/>
                                        </p:tgtEl>
                                        <p:attrNameLst>
                                          <p:attrName>style.visibility</p:attrName>
                                        </p:attrNameLst>
                                      </p:cBhvr>
                                      <p:to>
                                        <p:strVal val="hidden"/>
                                      </p:to>
                                    </p:set>
                                  </p:childTnLst>
                                </p:cTn>
                              </p:par>
                              <p:par>
                                <p:cTn id="38" presetID="35" presetClass="entr" presetSubtype="0" fill="hold" grpId="0" nodeType="withEffect">
                                  <p:stCondLst>
                                    <p:cond delay="0"/>
                                  </p:stCondLst>
                                  <p:childTnLst>
                                    <p:set>
                                      <p:cBhvr>
                                        <p:cTn id="39" dur="1" fill="hold">
                                          <p:stCondLst>
                                            <p:cond delay="0"/>
                                          </p:stCondLst>
                                        </p:cTn>
                                        <p:tgtEl>
                                          <p:spTgt spid="43011">
                                            <p:txEl>
                                              <p:charRg st="24" end="36"/>
                                            </p:txEl>
                                          </p:spTgt>
                                        </p:tgtEl>
                                        <p:attrNameLst>
                                          <p:attrName>style.visibility</p:attrName>
                                        </p:attrNameLst>
                                      </p:cBhvr>
                                      <p:to>
                                        <p:strVal val="visible"/>
                                      </p:to>
                                    </p:set>
                                    <p:animEffect transition="in" filter="fade">
                                      <p:cBhvr>
                                        <p:cTn id="40" dur="2000"/>
                                        <p:tgtEl>
                                          <p:spTgt spid="43011">
                                            <p:txEl>
                                              <p:charRg st="24" end="36"/>
                                            </p:txEl>
                                          </p:spTgt>
                                        </p:tgtEl>
                                      </p:cBhvr>
                                    </p:animEffect>
                                    <p:anim calcmode="lin" valueType="num">
                                      <p:cBhvr>
                                        <p:cTn id="41" dur="2000" fill="hold"/>
                                        <p:tgtEl>
                                          <p:spTgt spid="43011">
                                            <p:txEl>
                                              <p:charRg st="24" end="36"/>
                                            </p:txEl>
                                          </p:spTgt>
                                        </p:tgtEl>
                                        <p:attrNameLst>
                                          <p:attrName>style.rotation</p:attrName>
                                        </p:attrNameLst>
                                      </p:cBhvr>
                                      <p:tavLst>
                                        <p:tav tm="0">
                                          <p:val>
                                            <p:fltVal val="720.000000"/>
                                          </p:val>
                                        </p:tav>
                                        <p:tav tm="100000">
                                          <p:val>
                                            <p:fltVal val="0.000000"/>
                                          </p:val>
                                        </p:tav>
                                      </p:tavLst>
                                    </p:anim>
                                    <p:anim calcmode="lin" valueType="num">
                                      <p:cBhvr>
                                        <p:cTn id="42" dur="2000" fill="hold"/>
                                        <p:tgtEl>
                                          <p:spTgt spid="43011">
                                            <p:txEl>
                                              <p:charRg st="24" end="36"/>
                                            </p:txEl>
                                          </p:spTgt>
                                        </p:tgtEl>
                                        <p:attrNameLst>
                                          <p:attrName>ppt_h</p:attrName>
                                        </p:attrNameLst>
                                      </p:cBhvr>
                                      <p:tavLst>
                                        <p:tav tm="0">
                                          <p:val>
                                            <p:fltVal val="0.000000"/>
                                          </p:val>
                                        </p:tav>
                                        <p:tav tm="100000">
                                          <p:val>
                                            <p:strVal val="#ppt_h"/>
                                          </p:val>
                                        </p:tav>
                                      </p:tavLst>
                                    </p:anim>
                                    <p:anim calcmode="lin" valueType="num">
                                      <p:cBhvr>
                                        <p:cTn id="43" dur="2000" fill="hold"/>
                                        <p:tgtEl>
                                          <p:spTgt spid="43011">
                                            <p:txEl>
                                              <p:charRg st="24" end="36"/>
                                            </p:txEl>
                                          </p:spTgt>
                                        </p:tgtEl>
                                        <p:attrNameLst>
                                          <p:attrName>ppt_w</p:attrName>
                                        </p:attrNameLst>
                                      </p:cBhvr>
                                      <p:tavLst>
                                        <p:tav tm="0">
                                          <p:val>
                                            <p:fltVal val="0.00000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43016"/>
                                        </p:tgtEl>
                                        <p:attrNameLst>
                                          <p:attrName>style.visibility</p:attrName>
                                        </p:attrNameLst>
                                      </p:cBhvr>
                                      <p:to>
                                        <p:strVal val="visible"/>
                                      </p:to>
                                    </p:set>
                                    <p:animEffect transition="in" filter="fade">
                                      <p:cBhvr>
                                        <p:cTn id="48" dur="2000"/>
                                        <p:tgtEl>
                                          <p:spTgt spid="43016"/>
                                        </p:tgtEl>
                                      </p:cBhvr>
                                    </p:animEffect>
                                    <p:anim calcmode="lin" valueType="num">
                                      <p:cBhvr>
                                        <p:cTn id="49" dur="2000" fill="hold"/>
                                        <p:tgtEl>
                                          <p:spTgt spid="43016"/>
                                        </p:tgtEl>
                                        <p:attrNameLst>
                                          <p:attrName>style.rotation</p:attrName>
                                        </p:attrNameLst>
                                      </p:cBhvr>
                                      <p:tavLst>
                                        <p:tav tm="0">
                                          <p:val>
                                            <p:fltVal val="720.000000"/>
                                          </p:val>
                                        </p:tav>
                                        <p:tav tm="100000">
                                          <p:val>
                                            <p:fltVal val="0.000000"/>
                                          </p:val>
                                        </p:tav>
                                      </p:tavLst>
                                    </p:anim>
                                    <p:anim calcmode="lin" valueType="num">
                                      <p:cBhvr>
                                        <p:cTn id="50" dur="2000" fill="hold"/>
                                        <p:tgtEl>
                                          <p:spTgt spid="43016"/>
                                        </p:tgtEl>
                                        <p:attrNameLst>
                                          <p:attrName>ppt_h</p:attrName>
                                        </p:attrNameLst>
                                      </p:cBhvr>
                                      <p:tavLst>
                                        <p:tav tm="0">
                                          <p:val>
                                            <p:fltVal val="0.000000"/>
                                          </p:val>
                                        </p:tav>
                                        <p:tav tm="100000">
                                          <p:val>
                                            <p:strVal val="#ppt_h"/>
                                          </p:val>
                                        </p:tav>
                                      </p:tavLst>
                                    </p:anim>
                                    <p:anim calcmode="lin" valueType="num">
                                      <p:cBhvr>
                                        <p:cTn id="51" dur="2000" fill="hold"/>
                                        <p:tgtEl>
                                          <p:spTgt spid="43016"/>
                                        </p:tgtEl>
                                        <p:attrNameLst>
                                          <p:attrName>ppt_w</p:attrName>
                                        </p:attrNameLst>
                                      </p:cBhvr>
                                      <p:tavLst>
                                        <p:tav tm="0">
                                          <p:val>
                                            <p:fltVal val="0.00000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xit" presetSubtype="6" fill="hold" grpId="1" nodeType="clickEffect">
                                  <p:stCondLst>
                                    <p:cond delay="0"/>
                                  </p:stCondLst>
                                  <p:childTnLst>
                                    <p:animEffect transition="out" filter="strips(downRight)">
                                      <p:cBhvr>
                                        <p:cTn id="55" dur="2000"/>
                                        <p:tgtEl>
                                          <p:spTgt spid="43016"/>
                                        </p:tgtEl>
                                      </p:cBhvr>
                                    </p:animEffect>
                                    <p:set>
                                      <p:cBhvr>
                                        <p:cTn id="56" dur="1" fill="hold">
                                          <p:stCondLst>
                                            <p:cond delay="1999"/>
                                          </p:stCondLst>
                                        </p:cTn>
                                        <p:tgtEl>
                                          <p:spTgt spid="43016"/>
                                        </p:tgtEl>
                                        <p:attrNameLst>
                                          <p:attrName>style.visibility</p:attrName>
                                        </p:attrNameLst>
                                      </p:cBhvr>
                                      <p:to>
                                        <p:strVal val="hidden"/>
                                      </p:to>
                                    </p:set>
                                  </p:childTnLst>
                                </p:cTn>
                              </p:par>
                              <p:par>
                                <p:cTn id="57" presetID="35" presetClass="entr" presetSubtype="0" fill="hold" grpId="0" nodeType="withEffect">
                                  <p:stCondLst>
                                    <p:cond delay="0"/>
                                  </p:stCondLst>
                                  <p:childTnLst>
                                    <p:set>
                                      <p:cBhvr>
                                        <p:cTn id="58" dur="1" fill="hold">
                                          <p:stCondLst>
                                            <p:cond delay="0"/>
                                          </p:stCondLst>
                                        </p:cTn>
                                        <p:tgtEl>
                                          <p:spTgt spid="43011">
                                            <p:txEl>
                                              <p:charRg st="36" end="48"/>
                                            </p:txEl>
                                          </p:spTgt>
                                        </p:tgtEl>
                                        <p:attrNameLst>
                                          <p:attrName>style.visibility</p:attrName>
                                        </p:attrNameLst>
                                      </p:cBhvr>
                                      <p:to>
                                        <p:strVal val="visible"/>
                                      </p:to>
                                    </p:set>
                                    <p:animEffect transition="in" filter="fade">
                                      <p:cBhvr>
                                        <p:cTn id="59" dur="2000"/>
                                        <p:tgtEl>
                                          <p:spTgt spid="43011">
                                            <p:txEl>
                                              <p:charRg st="36" end="48"/>
                                            </p:txEl>
                                          </p:spTgt>
                                        </p:tgtEl>
                                      </p:cBhvr>
                                    </p:animEffect>
                                    <p:anim calcmode="lin" valueType="num">
                                      <p:cBhvr>
                                        <p:cTn id="60" dur="2000" fill="hold"/>
                                        <p:tgtEl>
                                          <p:spTgt spid="43011">
                                            <p:txEl>
                                              <p:charRg st="36" end="48"/>
                                            </p:txEl>
                                          </p:spTgt>
                                        </p:tgtEl>
                                        <p:attrNameLst>
                                          <p:attrName>style.rotation</p:attrName>
                                        </p:attrNameLst>
                                      </p:cBhvr>
                                      <p:tavLst>
                                        <p:tav tm="0">
                                          <p:val>
                                            <p:fltVal val="720.000000"/>
                                          </p:val>
                                        </p:tav>
                                        <p:tav tm="100000">
                                          <p:val>
                                            <p:fltVal val="0.000000"/>
                                          </p:val>
                                        </p:tav>
                                      </p:tavLst>
                                    </p:anim>
                                    <p:anim calcmode="lin" valueType="num">
                                      <p:cBhvr>
                                        <p:cTn id="61" dur="2000" fill="hold"/>
                                        <p:tgtEl>
                                          <p:spTgt spid="43011">
                                            <p:txEl>
                                              <p:charRg st="36" end="48"/>
                                            </p:txEl>
                                          </p:spTgt>
                                        </p:tgtEl>
                                        <p:attrNameLst>
                                          <p:attrName>ppt_h</p:attrName>
                                        </p:attrNameLst>
                                      </p:cBhvr>
                                      <p:tavLst>
                                        <p:tav tm="0">
                                          <p:val>
                                            <p:fltVal val="0.000000"/>
                                          </p:val>
                                        </p:tav>
                                        <p:tav tm="100000">
                                          <p:val>
                                            <p:strVal val="#ppt_h"/>
                                          </p:val>
                                        </p:tav>
                                      </p:tavLst>
                                    </p:anim>
                                    <p:anim calcmode="lin" valueType="num">
                                      <p:cBhvr>
                                        <p:cTn id="62" dur="2000" fill="hold"/>
                                        <p:tgtEl>
                                          <p:spTgt spid="43011">
                                            <p:txEl>
                                              <p:charRg st="36" end="48"/>
                                            </p:txEl>
                                          </p:spTgt>
                                        </p:tgtEl>
                                        <p:attrNameLst>
                                          <p:attrName>ppt_w</p:attrName>
                                        </p:attrNameLst>
                                      </p:cBhvr>
                                      <p:tavLst>
                                        <p:tav tm="0">
                                          <p:val>
                                            <p:fltVal val="0.000000"/>
                                          </p:val>
                                        </p:tav>
                                        <p:tav tm="100000">
                                          <p:val>
                                            <p:strVal val="#ppt_w"/>
                                          </p:val>
                                        </p:tav>
                                      </p:tavLst>
                                    </p:anim>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grpId="0" nodeType="clickEffect">
                                  <p:stCondLst>
                                    <p:cond delay="0"/>
                                  </p:stCondLst>
                                  <p:childTnLst>
                                    <p:set>
                                      <p:cBhvr>
                                        <p:cTn id="66" dur="1" fill="hold">
                                          <p:stCondLst>
                                            <p:cond delay="0"/>
                                          </p:stCondLst>
                                        </p:cTn>
                                        <p:tgtEl>
                                          <p:spTgt spid="43017"/>
                                        </p:tgtEl>
                                        <p:attrNameLst>
                                          <p:attrName>style.visibility</p:attrName>
                                        </p:attrNameLst>
                                      </p:cBhvr>
                                      <p:to>
                                        <p:strVal val="visible"/>
                                      </p:to>
                                    </p:set>
                                    <p:anim calcmode="lin" valueType="num">
                                      <p:cBhvr>
                                        <p:cTn id="67" dur="2000" fill="hold"/>
                                        <p:tgtEl>
                                          <p:spTgt spid="43017"/>
                                        </p:tgtEl>
                                        <p:attrNameLst>
                                          <p:attrName>ppt_h</p:attrName>
                                        </p:attrNameLst>
                                      </p:cBhvr>
                                      <p:tavLst>
                                        <p:tav tm="0">
                                          <p:val>
                                            <p:strVal val="#ppt_h/20"/>
                                          </p:val>
                                        </p:tav>
                                        <p:tav tm="50000">
                                          <p:val>
                                            <p:strVal val="#ppt_h/20"/>
                                          </p:val>
                                        </p:tav>
                                        <p:tav tm="100000">
                                          <p:val>
                                            <p:strVal val="#ppt_h"/>
                                          </p:val>
                                        </p:tav>
                                      </p:tavLst>
                                    </p:anim>
                                    <p:anim calcmode="lin" valueType="num">
                                      <p:cBhvr>
                                        <p:cTn id="68" dur="2000" fill="hold"/>
                                        <p:tgtEl>
                                          <p:spTgt spid="43017"/>
                                        </p:tgtEl>
                                        <p:attrNameLst>
                                          <p:attrName>ppt_w</p:attrName>
                                        </p:attrNameLst>
                                      </p:cBhvr>
                                      <p:tavLst>
                                        <p:tav tm="0">
                                          <p:val>
                                            <p:strVal val="#ppt_w+.3"/>
                                          </p:val>
                                        </p:tav>
                                        <p:tav tm="50000">
                                          <p:val>
                                            <p:strVal val="#ppt_w+.3"/>
                                          </p:val>
                                        </p:tav>
                                        <p:tav tm="100000">
                                          <p:val>
                                            <p:strVal val="#ppt_w"/>
                                          </p:val>
                                        </p:tav>
                                      </p:tavLst>
                                    </p:anim>
                                    <p:anim calcmode="lin" valueType="num">
                                      <p:cBhvr>
                                        <p:cTn id="69" dur="2000" fill="hold"/>
                                        <p:tgtEl>
                                          <p:spTgt spid="43017"/>
                                        </p:tgtEl>
                                        <p:attrNameLst>
                                          <p:attrName>ppt_x</p:attrName>
                                        </p:attrNameLst>
                                      </p:cBhvr>
                                      <p:tavLst>
                                        <p:tav tm="0">
                                          <p:val>
                                            <p:strVal val="#ppt_x-.3"/>
                                          </p:val>
                                        </p:tav>
                                        <p:tav tm="50000">
                                          <p:val>
                                            <p:strVal val="#ppt_x"/>
                                          </p:val>
                                        </p:tav>
                                        <p:tav tm="100000">
                                          <p:val>
                                            <p:strVal val="#ppt_x"/>
                                          </p:val>
                                        </p:tav>
                                      </p:tavLst>
                                    </p:anim>
                                    <p:anim calcmode="lin" valueType="num">
                                      <p:cBhvr>
                                        <p:cTn id="70" dur="2000" fill="hold"/>
                                        <p:tgtEl>
                                          <p:spTgt spid="4301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8" presetClass="exit" presetSubtype="16" fill="hold" grpId="1" nodeType="clickEffect">
                                  <p:stCondLst>
                                    <p:cond delay="0"/>
                                  </p:stCondLst>
                                  <p:childTnLst>
                                    <p:animEffect transition="out" filter="diamond(in)">
                                      <p:cBhvr>
                                        <p:cTn id="74" dur="2000"/>
                                        <p:tgtEl>
                                          <p:spTgt spid="43017"/>
                                        </p:tgtEl>
                                      </p:cBhvr>
                                    </p:animEffect>
                                    <p:set>
                                      <p:cBhvr>
                                        <p:cTn id="75" dur="1" fill="hold">
                                          <p:stCondLst>
                                            <p:cond delay="1999"/>
                                          </p:stCondLst>
                                        </p:cTn>
                                        <p:tgtEl>
                                          <p:spTgt spid="43017"/>
                                        </p:tgtEl>
                                        <p:attrNameLst>
                                          <p:attrName>style.visibility</p:attrName>
                                        </p:attrNameLst>
                                      </p:cBhvr>
                                      <p:to>
                                        <p:strVal val="hidden"/>
                                      </p:to>
                                    </p:set>
                                  </p:childTnLst>
                                </p:cTn>
                              </p:par>
                              <p:par>
                                <p:cTn id="76" presetID="35" presetClass="entr" presetSubtype="0" fill="hold" grpId="0" nodeType="withEffect">
                                  <p:stCondLst>
                                    <p:cond delay="0"/>
                                  </p:stCondLst>
                                  <p:childTnLst>
                                    <p:set>
                                      <p:cBhvr>
                                        <p:cTn id="77" dur="1" fill="hold">
                                          <p:stCondLst>
                                            <p:cond delay="0"/>
                                          </p:stCondLst>
                                        </p:cTn>
                                        <p:tgtEl>
                                          <p:spTgt spid="43011">
                                            <p:txEl>
                                              <p:charRg st="48" end="60"/>
                                            </p:txEl>
                                          </p:spTgt>
                                        </p:tgtEl>
                                        <p:attrNameLst>
                                          <p:attrName>style.visibility</p:attrName>
                                        </p:attrNameLst>
                                      </p:cBhvr>
                                      <p:to>
                                        <p:strVal val="visible"/>
                                      </p:to>
                                    </p:set>
                                    <p:animEffect transition="in" filter="fade">
                                      <p:cBhvr>
                                        <p:cTn id="78" dur="2000"/>
                                        <p:tgtEl>
                                          <p:spTgt spid="43011">
                                            <p:txEl>
                                              <p:charRg st="48" end="60"/>
                                            </p:txEl>
                                          </p:spTgt>
                                        </p:tgtEl>
                                      </p:cBhvr>
                                    </p:animEffect>
                                    <p:anim calcmode="lin" valueType="num">
                                      <p:cBhvr>
                                        <p:cTn id="79" dur="2000" fill="hold"/>
                                        <p:tgtEl>
                                          <p:spTgt spid="43011">
                                            <p:txEl>
                                              <p:charRg st="48" end="60"/>
                                            </p:txEl>
                                          </p:spTgt>
                                        </p:tgtEl>
                                        <p:attrNameLst>
                                          <p:attrName>style.rotation</p:attrName>
                                        </p:attrNameLst>
                                      </p:cBhvr>
                                      <p:tavLst>
                                        <p:tav tm="0">
                                          <p:val>
                                            <p:fltVal val="720.000000"/>
                                          </p:val>
                                        </p:tav>
                                        <p:tav tm="100000">
                                          <p:val>
                                            <p:fltVal val="0.000000"/>
                                          </p:val>
                                        </p:tav>
                                      </p:tavLst>
                                    </p:anim>
                                    <p:anim calcmode="lin" valueType="num">
                                      <p:cBhvr>
                                        <p:cTn id="80" dur="2000" fill="hold"/>
                                        <p:tgtEl>
                                          <p:spTgt spid="43011">
                                            <p:txEl>
                                              <p:charRg st="48" end="60"/>
                                            </p:txEl>
                                          </p:spTgt>
                                        </p:tgtEl>
                                        <p:attrNameLst>
                                          <p:attrName>ppt_h</p:attrName>
                                        </p:attrNameLst>
                                      </p:cBhvr>
                                      <p:tavLst>
                                        <p:tav tm="0">
                                          <p:val>
                                            <p:fltVal val="0.000000"/>
                                          </p:val>
                                        </p:tav>
                                        <p:tav tm="100000">
                                          <p:val>
                                            <p:strVal val="#ppt_h"/>
                                          </p:val>
                                        </p:tav>
                                      </p:tavLst>
                                    </p:anim>
                                    <p:anim calcmode="lin" valueType="num">
                                      <p:cBhvr>
                                        <p:cTn id="81" dur="2000" fill="hold"/>
                                        <p:tgtEl>
                                          <p:spTgt spid="43011">
                                            <p:txEl>
                                              <p:charRg st="48" end="60"/>
                                            </p:txEl>
                                          </p:spTgt>
                                        </p:tgtEl>
                                        <p:attrNameLst>
                                          <p:attrName>ppt_w</p:attrName>
                                        </p:attrNameLst>
                                      </p:cBhvr>
                                      <p:tavLst>
                                        <p:tav tm="0">
                                          <p:val>
                                            <p:fltVal val="0.000000"/>
                                          </p:val>
                                        </p:tav>
                                        <p:tav tm="100000">
                                          <p:val>
                                            <p:strVal val="#ppt_w"/>
                                          </p:val>
                                        </p:tav>
                                      </p:tavLst>
                                    </p:anim>
                                  </p:childTnLst>
                                </p:cTn>
                              </p:par>
                            </p:childTnLst>
                          </p:cTn>
                        </p:par>
                      </p:childTnLst>
                    </p:cTn>
                  </p:par>
                  <p:par>
                    <p:cTn id="82" fill="hold">
                      <p:stCondLst>
                        <p:cond delay="indefinite"/>
                      </p:stCondLst>
                      <p:childTnLst>
                        <p:par>
                          <p:cTn id="83" fill="hold">
                            <p:stCondLst>
                              <p:cond delay="0"/>
                            </p:stCondLst>
                            <p:childTnLst>
                              <p:par>
                                <p:cTn id="84" presetID="50" presetClass="entr" presetSubtype="0" decel="100000" fill="hold" grpId="0" nodeType="clickEffect">
                                  <p:stCondLst>
                                    <p:cond delay="0"/>
                                  </p:stCondLst>
                                  <p:childTnLst>
                                    <p:set>
                                      <p:cBhvr>
                                        <p:cTn id="85" dur="1" fill="hold">
                                          <p:stCondLst>
                                            <p:cond delay="0"/>
                                          </p:stCondLst>
                                        </p:cTn>
                                        <p:tgtEl>
                                          <p:spTgt spid="43018"/>
                                        </p:tgtEl>
                                        <p:attrNameLst>
                                          <p:attrName>style.visibility</p:attrName>
                                        </p:attrNameLst>
                                      </p:cBhvr>
                                      <p:to>
                                        <p:strVal val="visible"/>
                                      </p:to>
                                    </p:set>
                                    <p:anim calcmode="lin" valueType="num">
                                      <p:cBhvr>
                                        <p:cTn id="86" dur="1000" fill="hold"/>
                                        <p:tgtEl>
                                          <p:spTgt spid="43018"/>
                                        </p:tgtEl>
                                        <p:attrNameLst>
                                          <p:attrName>ppt_w</p:attrName>
                                        </p:attrNameLst>
                                      </p:cBhvr>
                                      <p:tavLst>
                                        <p:tav tm="0">
                                          <p:val>
                                            <p:strVal val="#ppt_w+.3"/>
                                          </p:val>
                                        </p:tav>
                                        <p:tav tm="100000">
                                          <p:val>
                                            <p:strVal val="#ppt_w"/>
                                          </p:val>
                                        </p:tav>
                                      </p:tavLst>
                                    </p:anim>
                                    <p:anim calcmode="lin" valueType="num">
                                      <p:cBhvr>
                                        <p:cTn id="87" dur="1000" fill="hold"/>
                                        <p:tgtEl>
                                          <p:spTgt spid="43018"/>
                                        </p:tgtEl>
                                        <p:attrNameLst>
                                          <p:attrName>ppt_h</p:attrName>
                                        </p:attrNameLst>
                                      </p:cBhvr>
                                      <p:tavLst>
                                        <p:tav tm="0">
                                          <p:val>
                                            <p:strVal val="#ppt_h"/>
                                          </p:val>
                                        </p:tav>
                                        <p:tav tm="100000">
                                          <p:val>
                                            <p:strVal val="#ppt_h"/>
                                          </p:val>
                                        </p:tav>
                                      </p:tavLst>
                                    </p:anim>
                                    <p:animEffect transition="in" filter="fade">
                                      <p:cBhvr>
                                        <p:cTn id="88" dur="10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allAtOnce"/>
      <p:bldP spid="43014" grpId="0"/>
      <p:bldP spid="43015" grpId="0" animBg="1"/>
      <p:bldP spid="43015" grpId="1" animBg="1"/>
      <p:bldP spid="43016" grpId="0" animBg="1"/>
      <p:bldP spid="43016" grpId="1" animBg="1"/>
      <p:bldP spid="43017" grpId="0" animBg="1"/>
      <p:bldP spid="43017" grpId="1" animBg="1"/>
      <p:bldP spid="430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ln/>
        </p:spPr>
        <p:txBody>
          <a:bodyPr vert="horz" wrap="square" lIns="91440" tIns="45720" rIns="91440" bIns="45720" anchor="b" anchorCtr="0"/>
          <a:p/>
        </p:txBody>
      </p:sp>
      <p:sp>
        <p:nvSpPr>
          <p:cNvPr id="44035" name="Rectangle 3"/>
          <p:cNvSpPr>
            <a:spLocks noGrp="1"/>
          </p:cNvSpPr>
          <p:nvPr>
            <p:ph idx="1"/>
          </p:nvPr>
        </p:nvSpPr>
        <p:spPr>
          <a:xfrm>
            <a:off x="971550" y="2708275"/>
            <a:ext cx="7772400" cy="2635250"/>
          </a:xfrm>
          <a:ln/>
        </p:spPr>
        <p:txBody>
          <a:bodyPr vert="horz" wrap="square" lIns="91440" tIns="45720" rIns="91440" bIns="45720" anchor="t" anchorCtr="0"/>
          <a:p>
            <a:pPr eaLnBrk="1" hangingPunct="1">
              <a:lnSpc>
                <a:spcPct val="90000"/>
              </a:lnSpc>
              <a:buNone/>
            </a:pPr>
            <a:r>
              <a:rPr lang="zh-CN" altLang="en-US" b="1" dirty="0">
                <a:solidFill>
                  <a:srgbClr val="2323CB"/>
                </a:solidFill>
              </a:rPr>
              <a:t>二、要</a:t>
            </a:r>
            <a:r>
              <a:rPr lang="zh-CN" altLang="en-US" b="1" dirty="0">
                <a:solidFill>
                  <a:srgbClr val="2323CB"/>
                </a:solidFill>
                <a:latin typeface="Arial" panose="020B0604020202020204" pitchFamily="34" charset="0"/>
              </a:rPr>
              <a:t>“</a:t>
            </a:r>
            <a:r>
              <a:rPr lang="zh-CN" altLang="en-US" b="1" dirty="0">
                <a:solidFill>
                  <a:srgbClr val="2323CB"/>
                </a:solidFill>
              </a:rPr>
              <a:t>三过关</a:t>
            </a:r>
            <a:r>
              <a:rPr lang="zh-CN" altLang="en-US" b="1" dirty="0">
                <a:solidFill>
                  <a:srgbClr val="2323CB"/>
                </a:solidFill>
                <a:latin typeface="Arial" panose="020B0604020202020204" pitchFamily="34" charset="0"/>
              </a:rPr>
              <a:t>”</a:t>
            </a:r>
            <a:r>
              <a:rPr lang="zh-CN" altLang="en-US" b="1" dirty="0">
                <a:solidFill>
                  <a:srgbClr val="2323CB"/>
                </a:solidFill>
              </a:rPr>
              <a:t>。</a:t>
            </a:r>
            <a:endParaRPr lang="zh-CN" altLang="en-US" b="1" dirty="0">
              <a:solidFill>
                <a:srgbClr val="2323CB"/>
              </a:solidFill>
            </a:endParaRPr>
          </a:p>
          <a:p>
            <a:pPr eaLnBrk="1" hangingPunct="1">
              <a:lnSpc>
                <a:spcPct val="90000"/>
              </a:lnSpc>
              <a:buNone/>
            </a:pPr>
            <a:endParaRPr lang="zh-CN" altLang="en-US" b="1" dirty="0">
              <a:solidFill>
                <a:srgbClr val="2323CB"/>
              </a:solidFill>
            </a:endParaRPr>
          </a:p>
          <a:p>
            <a:pPr eaLnBrk="1" hangingPunct="1">
              <a:lnSpc>
                <a:spcPct val="90000"/>
              </a:lnSpc>
              <a:buNone/>
            </a:pPr>
            <a:r>
              <a:rPr lang="zh-CN" altLang="en-US" sz="2800" b="1" dirty="0"/>
              <a:t>    （</a:t>
            </a:r>
            <a:r>
              <a:rPr lang="en-US" altLang="zh-CN" sz="2800" b="1" dirty="0"/>
              <a:t>1</a:t>
            </a:r>
            <a:r>
              <a:rPr lang="zh-CN" altLang="en-US" sz="2800" b="1" dirty="0"/>
              <a:t>）基本体能要过关</a:t>
            </a:r>
            <a:r>
              <a:rPr lang="zh-CN" altLang="en-US" sz="2800" dirty="0"/>
              <a:t> </a:t>
            </a:r>
            <a:endParaRPr lang="zh-CN" altLang="en-US" sz="2800" dirty="0"/>
          </a:p>
          <a:p>
            <a:pPr eaLnBrk="1" hangingPunct="1">
              <a:lnSpc>
                <a:spcPct val="90000"/>
              </a:lnSpc>
              <a:buNone/>
            </a:pPr>
            <a:r>
              <a:rPr lang="zh-CN" altLang="en-US" sz="2800" b="1" dirty="0"/>
              <a:t>    （</a:t>
            </a:r>
            <a:r>
              <a:rPr lang="en-US" altLang="zh-CN" sz="2800" b="1" dirty="0"/>
              <a:t>2</a:t>
            </a:r>
            <a:r>
              <a:rPr lang="zh-CN" altLang="en-US" sz="2800" b="1" dirty="0"/>
              <a:t>）基本技能要过关</a:t>
            </a:r>
            <a:r>
              <a:rPr lang="zh-CN" altLang="en-US" sz="2800" dirty="0"/>
              <a:t> </a:t>
            </a:r>
            <a:endParaRPr lang="zh-CN" altLang="en-US" sz="2800" dirty="0"/>
          </a:p>
          <a:p>
            <a:pPr eaLnBrk="1" hangingPunct="1">
              <a:lnSpc>
                <a:spcPct val="90000"/>
              </a:lnSpc>
              <a:spcBef>
                <a:spcPct val="0"/>
              </a:spcBef>
              <a:buNone/>
            </a:pPr>
            <a:r>
              <a:rPr lang="zh-CN" altLang="en-US" sz="2800" b="1" dirty="0"/>
              <a:t>    （</a:t>
            </a:r>
            <a:r>
              <a:rPr lang="en-US" altLang="zh-CN" sz="2800" b="1" dirty="0"/>
              <a:t>3</a:t>
            </a:r>
            <a:r>
              <a:rPr lang="zh-CN" altLang="en-US" sz="2800" b="1" dirty="0"/>
              <a:t>）组织指挥要过关</a:t>
            </a:r>
            <a:r>
              <a:rPr lang="zh-CN" altLang="en-US" dirty="0"/>
              <a:t> </a:t>
            </a:r>
            <a:endParaRPr lang="zh-CN" altLang="en-US" dirty="0"/>
          </a:p>
        </p:txBody>
      </p:sp>
      <p:sp>
        <p:nvSpPr>
          <p:cNvPr id="44037" name="Rectangle 5"/>
          <p:cNvSpPr/>
          <p:nvPr/>
        </p:nvSpPr>
        <p:spPr>
          <a:xfrm>
            <a:off x="2627313" y="1700213"/>
            <a:ext cx="4113212" cy="519112"/>
          </a:xfrm>
          <a:prstGeom prst="rect">
            <a:avLst/>
          </a:prstGeom>
          <a:noFill/>
          <a:ln w="9525">
            <a:noFill/>
          </a:ln>
        </p:spPr>
        <p:txBody>
          <a:bodyPr wrap="none"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专职消防队训练方式方法</a:t>
            </a:r>
            <a:endParaRPr lang="zh-CN" altLang="en-US" sz="2800" b="1" dirty="0">
              <a:solidFill>
                <a:schemeClr val="hlink"/>
              </a:solidFill>
              <a:latin typeface="Arial" panose="020B0604020202020204" pitchFamily="34" charset="0"/>
              <a:ea typeface="宋体" panose="02010600030101010101" pitchFamily="2" charset="-122"/>
            </a:endParaRPr>
          </a:p>
        </p:txBody>
      </p:sp>
      <p:sp>
        <p:nvSpPr>
          <p:cNvPr id="44038" name="AutoShape 6"/>
          <p:cNvSpPr/>
          <p:nvPr/>
        </p:nvSpPr>
        <p:spPr>
          <a:xfrm>
            <a:off x="6084888" y="1844675"/>
            <a:ext cx="2879725" cy="4176713"/>
          </a:xfrm>
          <a:prstGeom prst="wedgeRoundRectCallout">
            <a:avLst>
              <a:gd name="adj1" fmla="val -89306"/>
              <a:gd name="adj2" fmla="val 1731"/>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endParaRPr lang="en-US" altLang="zh-CN"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为适应现代火灾扑救的需要，必须加强体能训练，重点是要加强耐力训练，如</a:t>
            </a:r>
            <a:r>
              <a:rPr lang="en-US" altLang="zh-CN" sz="1600" dirty="0">
                <a:latin typeface="Arial" panose="020B0604020202020204" pitchFamily="34" charset="0"/>
                <a:ea typeface="宋体" panose="02010600030101010101" pitchFamily="2" charset="-122"/>
              </a:rPr>
              <a:t>5000</a:t>
            </a:r>
            <a:r>
              <a:rPr lang="zh-CN" altLang="en-US" sz="1600" dirty="0">
                <a:latin typeface="Arial" panose="020B0604020202020204" pitchFamily="34" charset="0"/>
                <a:ea typeface="宋体" panose="02010600030101010101" pitchFamily="2" charset="-122"/>
              </a:rPr>
              <a:t>米跑、</a:t>
            </a:r>
            <a:r>
              <a:rPr lang="en-US" altLang="zh-CN" sz="1600" dirty="0">
                <a:latin typeface="Arial" panose="020B0604020202020204" pitchFamily="34" charset="0"/>
                <a:ea typeface="宋体" panose="02010600030101010101" pitchFamily="2" charset="-122"/>
              </a:rPr>
              <a:t>400</a:t>
            </a:r>
            <a:r>
              <a:rPr lang="zh-CN" altLang="en-US" sz="1600" dirty="0">
                <a:latin typeface="Arial" panose="020B0604020202020204" pitchFamily="34" charset="0"/>
                <a:ea typeface="宋体" panose="02010600030101010101" pitchFamily="2" charset="-122"/>
              </a:rPr>
              <a:t>米负重跑、游泳等项目，增强队员身体的耐力；加强暴发力训练，如</a:t>
            </a:r>
            <a:r>
              <a:rPr lang="en-US" altLang="zh-CN" sz="1600" dirty="0">
                <a:latin typeface="Arial" panose="020B0604020202020204" pitchFamily="34" charset="0"/>
                <a:ea typeface="宋体" panose="02010600030101010101" pitchFamily="2" charset="-122"/>
              </a:rPr>
              <a:t>100</a:t>
            </a:r>
            <a:r>
              <a:rPr lang="zh-CN" altLang="en-US" sz="1600" dirty="0">
                <a:latin typeface="Arial" panose="020B0604020202020204" pitchFamily="34" charset="0"/>
                <a:ea typeface="宋体" panose="02010600030101010101" pitchFamily="2" charset="-122"/>
              </a:rPr>
              <a:t>米跑、杠铃负重下蹲、单杠引体向上、双杠曲臂支撑等项目，增强队员身体的暴发力；加强协调性训练，如变速跑、踢足球、打篮球、打排球、跳绳等项目，增强队员身体的协调性。</a:t>
            </a:r>
            <a:endParaRPr lang="zh-CN" altLang="en-US" sz="1600" dirty="0">
              <a:latin typeface="Arial" panose="020B0604020202020204" pitchFamily="34" charset="0"/>
              <a:ea typeface="宋体" panose="02010600030101010101" pitchFamily="2" charset="-122"/>
            </a:endParaRPr>
          </a:p>
        </p:txBody>
      </p:sp>
      <p:sp>
        <p:nvSpPr>
          <p:cNvPr id="44039" name="AutoShape 7"/>
          <p:cNvSpPr/>
          <p:nvPr/>
        </p:nvSpPr>
        <p:spPr>
          <a:xfrm>
            <a:off x="5580063" y="1528763"/>
            <a:ext cx="3455987" cy="5329237"/>
          </a:xfrm>
          <a:prstGeom prst="cloudCallout">
            <a:avLst>
              <a:gd name="adj1" fmla="val -67361"/>
              <a:gd name="adj2" fmla="val 5139"/>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200" dirty="0">
                <a:latin typeface="Arial" panose="020B0604020202020204" pitchFamily="34" charset="0"/>
                <a:ea typeface="宋体" panose="02010600030101010101" pitchFamily="2" charset="-122"/>
              </a:rPr>
              <a:t>消防工作涉及面广，政策性强，影响直接。没有过硬的本领，与时俱进、开拓创新无从谈起；没有过硬本领，谈不上保一方平安。因此，开展练兵活动，就要紧紧抓住岗位工作实际，立足本职本岗练兵的原则，针对日常工作和专项检查中发现的问题和薄弱环节，精心筹划，精心准备，勤训精练，并通过阶段性的考核验收来检验练兵成果，做到训练科目考核不过关不上岗，实际操作不符合标准不上岗，缺的内容没有补上不上岗。只有这样，才能真正使整体素质在练兵活动中得到提高。 </a:t>
            </a:r>
            <a:endParaRPr lang="zh-CN" altLang="en-US" sz="1200" dirty="0">
              <a:latin typeface="Arial" panose="020B0604020202020204" pitchFamily="34" charset="0"/>
              <a:ea typeface="宋体" panose="02010600030101010101" pitchFamily="2" charset="-122"/>
            </a:endParaRPr>
          </a:p>
        </p:txBody>
      </p:sp>
      <p:sp>
        <p:nvSpPr>
          <p:cNvPr id="44040" name="AutoShape 8"/>
          <p:cNvSpPr/>
          <p:nvPr/>
        </p:nvSpPr>
        <p:spPr>
          <a:xfrm>
            <a:off x="5832475" y="1773238"/>
            <a:ext cx="3311525" cy="4752975"/>
          </a:xfrm>
          <a:prstGeom prst="wedgeEllipseCallout">
            <a:avLst>
              <a:gd name="adj1" fmla="val -77324"/>
              <a:gd name="adj2" fmla="val 17935"/>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作为实战单位，要求每名成员必须具备指挥员的素质，在开展具体岗位的日常工作时，每个领导都要有能够独挡一面，出色履行职责的本领。在组织灭火救援、抢险救灾、处置突发事件、学习训练时，每个人又必须是指挥员，要有冷静、果敢，调动得起，控制得住，解决得了的本事。为此，开展训练活动不能单纯地停留在练个体岗位的实际操作，而要在练好个体素质的同时，努力在全面提升组织指挥能力与艺术上下功夫。 </a:t>
            </a:r>
            <a:endParaRPr lang="zh-CN" altLang="en-US" sz="1400" dirty="0">
              <a:latin typeface="Arial" panose="020B0604020202020204" pitchFamily="34" charset="0"/>
              <a:ea typeface="宋体" panose="02010600030101010101" pitchFamily="2" charset="-122"/>
            </a:endParaRPr>
          </a:p>
        </p:txBody>
      </p:sp>
    </p:spTree>
  </p:cSld>
  <p:clrMapOvr>
    <a:masterClrMapping/>
  </p:clrMapOvr>
  <p:transition spd="med">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edge">
                                      <p:cBhvr>
                                        <p:cTn id="7" dur="20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44035">
                                            <p:txEl>
                                              <p:charRg st="0" end="10"/>
                                            </p:txEl>
                                          </p:spTgt>
                                        </p:tgtEl>
                                        <p:attrNameLst>
                                          <p:attrName>style.visibility</p:attrName>
                                        </p:attrNameLst>
                                      </p:cBhvr>
                                      <p:to>
                                        <p:strVal val="visible"/>
                                      </p:to>
                                    </p:set>
                                    <p:anim calcmode="lin" valueType="num">
                                      <p:cBhvr>
                                        <p:cTn id="12" dur="2000" fill="hold"/>
                                        <p:tgtEl>
                                          <p:spTgt spid="44035">
                                            <p:txEl>
                                              <p:charRg st="0" end="10"/>
                                            </p:txEl>
                                          </p:spTgt>
                                        </p:tgtEl>
                                        <p:attrNameLst>
                                          <p:attrName>ppt_w</p:attrName>
                                        </p:attrNameLst>
                                      </p:cBhvr>
                                      <p:tavLst>
                                        <p:tav tm="0">
                                          <p:val>
                                            <p:strVal val="#ppt_w*0.05"/>
                                          </p:val>
                                        </p:tav>
                                        <p:tav tm="100000">
                                          <p:val>
                                            <p:strVal val="#ppt_w"/>
                                          </p:val>
                                        </p:tav>
                                      </p:tavLst>
                                    </p:anim>
                                    <p:anim calcmode="lin" valueType="num">
                                      <p:cBhvr>
                                        <p:cTn id="13" dur="2000" fill="hold"/>
                                        <p:tgtEl>
                                          <p:spTgt spid="44035">
                                            <p:txEl>
                                              <p:charRg st="0" end="10"/>
                                            </p:txEl>
                                          </p:spTgt>
                                        </p:tgtEl>
                                        <p:attrNameLst>
                                          <p:attrName>ppt_h</p:attrName>
                                        </p:attrNameLst>
                                      </p:cBhvr>
                                      <p:tavLst>
                                        <p:tav tm="0">
                                          <p:val>
                                            <p:strVal val="#ppt_h"/>
                                          </p:val>
                                        </p:tav>
                                        <p:tav tm="100000">
                                          <p:val>
                                            <p:strVal val="#ppt_h"/>
                                          </p:val>
                                        </p:tav>
                                      </p:tavLst>
                                    </p:anim>
                                    <p:anim calcmode="lin" valueType="num">
                                      <p:cBhvr>
                                        <p:cTn id="14" dur="2000" fill="hold"/>
                                        <p:tgtEl>
                                          <p:spTgt spid="44035">
                                            <p:txEl>
                                              <p:charRg st="0" end="10"/>
                                            </p:txEl>
                                          </p:spTgt>
                                        </p:tgtEl>
                                        <p:attrNameLst>
                                          <p:attrName>ppt_x</p:attrName>
                                        </p:attrNameLst>
                                      </p:cBhvr>
                                      <p:tavLst>
                                        <p:tav tm="0">
                                          <p:val>
                                            <p:strVal val="#ppt_x-.2"/>
                                          </p:val>
                                        </p:tav>
                                        <p:tav tm="100000">
                                          <p:val>
                                            <p:strVal val="#ppt_x"/>
                                          </p:val>
                                        </p:tav>
                                      </p:tavLst>
                                    </p:anim>
                                    <p:anim calcmode="lin" valueType="num">
                                      <p:cBhvr>
                                        <p:cTn id="15" dur="2000" fill="hold"/>
                                        <p:tgtEl>
                                          <p:spTgt spid="44035">
                                            <p:txEl>
                                              <p:charRg st="0" end="10"/>
                                            </p:txEl>
                                          </p:spTgt>
                                        </p:tgtEl>
                                        <p:attrNameLst>
                                          <p:attrName>ppt_y</p:attrName>
                                        </p:attrNameLst>
                                      </p:cBhvr>
                                      <p:tavLst>
                                        <p:tav tm="0">
                                          <p:val>
                                            <p:strVal val="#ppt_y"/>
                                          </p:val>
                                        </p:tav>
                                        <p:tav tm="100000">
                                          <p:val>
                                            <p:strVal val="#ppt_y"/>
                                          </p:val>
                                        </p:tav>
                                      </p:tavLst>
                                    </p:anim>
                                    <p:animEffect transition="in" filter="fade">
                                      <p:cBhvr>
                                        <p:cTn id="16" dur="2000"/>
                                        <p:tgtEl>
                                          <p:spTgt spid="44035">
                                            <p:txEl>
                                              <p:charRg st="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44035">
                                            <p:txEl>
                                              <p:charRg st="11" end="27"/>
                                            </p:txEl>
                                          </p:spTgt>
                                        </p:tgtEl>
                                        <p:attrNameLst>
                                          <p:attrName>style.visibility</p:attrName>
                                        </p:attrNameLst>
                                      </p:cBhvr>
                                      <p:to>
                                        <p:strVal val="visible"/>
                                      </p:to>
                                    </p:set>
                                    <p:anim calcmode="lin" valueType="num">
                                      <p:cBhvr>
                                        <p:cTn id="21" dur="2000" fill="hold"/>
                                        <p:tgtEl>
                                          <p:spTgt spid="44035">
                                            <p:txEl>
                                              <p:charRg st="11" end="27"/>
                                            </p:txEl>
                                          </p:spTgt>
                                        </p:tgtEl>
                                        <p:attrNameLst>
                                          <p:attrName>ppt_w</p:attrName>
                                        </p:attrNameLst>
                                      </p:cBhvr>
                                      <p:tavLst>
                                        <p:tav tm="0">
                                          <p:val>
                                            <p:strVal val="#ppt_w*0.05"/>
                                          </p:val>
                                        </p:tav>
                                        <p:tav tm="100000">
                                          <p:val>
                                            <p:strVal val="#ppt_w"/>
                                          </p:val>
                                        </p:tav>
                                      </p:tavLst>
                                    </p:anim>
                                    <p:anim calcmode="lin" valueType="num">
                                      <p:cBhvr>
                                        <p:cTn id="22" dur="2000" fill="hold"/>
                                        <p:tgtEl>
                                          <p:spTgt spid="44035">
                                            <p:txEl>
                                              <p:charRg st="11" end="27"/>
                                            </p:txEl>
                                          </p:spTgt>
                                        </p:tgtEl>
                                        <p:attrNameLst>
                                          <p:attrName>ppt_h</p:attrName>
                                        </p:attrNameLst>
                                      </p:cBhvr>
                                      <p:tavLst>
                                        <p:tav tm="0">
                                          <p:val>
                                            <p:strVal val="#ppt_h"/>
                                          </p:val>
                                        </p:tav>
                                        <p:tav tm="100000">
                                          <p:val>
                                            <p:strVal val="#ppt_h"/>
                                          </p:val>
                                        </p:tav>
                                      </p:tavLst>
                                    </p:anim>
                                    <p:anim calcmode="lin" valueType="num">
                                      <p:cBhvr>
                                        <p:cTn id="23" dur="2000" fill="hold"/>
                                        <p:tgtEl>
                                          <p:spTgt spid="44035">
                                            <p:txEl>
                                              <p:charRg st="11" end="27"/>
                                            </p:txEl>
                                          </p:spTgt>
                                        </p:tgtEl>
                                        <p:attrNameLst>
                                          <p:attrName>ppt_x</p:attrName>
                                        </p:attrNameLst>
                                      </p:cBhvr>
                                      <p:tavLst>
                                        <p:tav tm="0">
                                          <p:val>
                                            <p:strVal val="#ppt_x-.2"/>
                                          </p:val>
                                        </p:tav>
                                        <p:tav tm="100000">
                                          <p:val>
                                            <p:strVal val="#ppt_x"/>
                                          </p:val>
                                        </p:tav>
                                      </p:tavLst>
                                    </p:anim>
                                    <p:anim calcmode="lin" valueType="num">
                                      <p:cBhvr>
                                        <p:cTn id="24" dur="2000" fill="hold"/>
                                        <p:tgtEl>
                                          <p:spTgt spid="44035">
                                            <p:txEl>
                                              <p:charRg st="11" end="27"/>
                                            </p:txEl>
                                          </p:spTgt>
                                        </p:tgtEl>
                                        <p:attrNameLst>
                                          <p:attrName>ppt_y</p:attrName>
                                        </p:attrNameLst>
                                      </p:cBhvr>
                                      <p:tavLst>
                                        <p:tav tm="0">
                                          <p:val>
                                            <p:strVal val="#ppt_y"/>
                                          </p:val>
                                        </p:tav>
                                        <p:tav tm="100000">
                                          <p:val>
                                            <p:strVal val="#ppt_y"/>
                                          </p:val>
                                        </p:tav>
                                      </p:tavLst>
                                    </p:anim>
                                    <p:animEffect transition="in" filter="fade">
                                      <p:cBhvr>
                                        <p:cTn id="25" dur="2000"/>
                                        <p:tgtEl>
                                          <p:spTgt spid="44035">
                                            <p:txEl>
                                              <p:charRg st="11" end="2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44038"/>
                                        </p:tgtEl>
                                        <p:attrNameLst>
                                          <p:attrName>style.visibility</p:attrName>
                                        </p:attrNameLst>
                                      </p:cBhvr>
                                      <p:to>
                                        <p:strVal val="visible"/>
                                      </p:to>
                                    </p:set>
                                    <p:animEffect transition="in" filter="fade">
                                      <p:cBhvr>
                                        <p:cTn id="30" dur="2000"/>
                                        <p:tgtEl>
                                          <p:spTgt spid="44038"/>
                                        </p:tgtEl>
                                      </p:cBhvr>
                                    </p:animEffect>
                                    <p:anim calcmode="lin" valueType="num">
                                      <p:cBhvr>
                                        <p:cTn id="31" dur="2000" fill="hold"/>
                                        <p:tgtEl>
                                          <p:spTgt spid="44038"/>
                                        </p:tgtEl>
                                        <p:attrNameLst>
                                          <p:attrName>style.rotation</p:attrName>
                                        </p:attrNameLst>
                                      </p:cBhvr>
                                      <p:tavLst>
                                        <p:tav tm="0">
                                          <p:val>
                                            <p:fltVal val="720.000000"/>
                                          </p:val>
                                        </p:tav>
                                        <p:tav tm="100000">
                                          <p:val>
                                            <p:fltVal val="0.000000"/>
                                          </p:val>
                                        </p:tav>
                                      </p:tavLst>
                                    </p:anim>
                                    <p:anim calcmode="lin" valueType="num">
                                      <p:cBhvr>
                                        <p:cTn id="32" dur="2000" fill="hold"/>
                                        <p:tgtEl>
                                          <p:spTgt spid="44038"/>
                                        </p:tgtEl>
                                        <p:attrNameLst>
                                          <p:attrName>ppt_h</p:attrName>
                                        </p:attrNameLst>
                                      </p:cBhvr>
                                      <p:tavLst>
                                        <p:tav tm="0">
                                          <p:val>
                                            <p:fltVal val="0.000000"/>
                                          </p:val>
                                        </p:tav>
                                        <p:tav tm="100000">
                                          <p:val>
                                            <p:strVal val="#ppt_h"/>
                                          </p:val>
                                        </p:tav>
                                      </p:tavLst>
                                    </p:anim>
                                    <p:anim calcmode="lin" valueType="num">
                                      <p:cBhvr>
                                        <p:cTn id="33" dur="2000" fill="hold"/>
                                        <p:tgtEl>
                                          <p:spTgt spid="44038"/>
                                        </p:tgtEl>
                                        <p:attrNameLst>
                                          <p:attrName>ppt_w</p:attrName>
                                        </p:attrNameLst>
                                      </p:cBhvr>
                                      <p:tavLst>
                                        <p:tav tm="0">
                                          <p:val>
                                            <p:fltVal val="0.00000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2000"/>
                                        <p:tgtEl>
                                          <p:spTgt spid="44038"/>
                                        </p:tgtEl>
                                      </p:cBhvr>
                                    </p:animEffect>
                                    <p:set>
                                      <p:cBhvr>
                                        <p:cTn id="38" dur="1" fill="hold">
                                          <p:stCondLst>
                                            <p:cond delay="1999"/>
                                          </p:stCondLst>
                                        </p:cTn>
                                        <p:tgtEl>
                                          <p:spTgt spid="44038"/>
                                        </p:tgtEl>
                                        <p:attrNameLst>
                                          <p:attrName>style.visibility</p:attrName>
                                        </p:attrNameLst>
                                      </p:cBhvr>
                                      <p:to>
                                        <p:strVal val="hidden"/>
                                      </p:to>
                                    </p:set>
                                  </p:childTnLst>
                                </p:cTn>
                              </p:par>
                              <p:par>
                                <p:cTn id="39" presetID="54" presetClass="entr" presetSubtype="0" accel="100000" fill="hold" grpId="0" nodeType="withEffect">
                                  <p:stCondLst>
                                    <p:cond delay="0"/>
                                  </p:stCondLst>
                                  <p:childTnLst>
                                    <p:set>
                                      <p:cBhvr>
                                        <p:cTn id="40" dur="1" fill="hold">
                                          <p:stCondLst>
                                            <p:cond delay="0"/>
                                          </p:stCondLst>
                                        </p:cTn>
                                        <p:tgtEl>
                                          <p:spTgt spid="44035">
                                            <p:txEl>
                                              <p:charRg st="27" end="43"/>
                                            </p:txEl>
                                          </p:spTgt>
                                        </p:tgtEl>
                                        <p:attrNameLst>
                                          <p:attrName>style.visibility</p:attrName>
                                        </p:attrNameLst>
                                      </p:cBhvr>
                                      <p:to>
                                        <p:strVal val="visible"/>
                                      </p:to>
                                    </p:set>
                                    <p:anim calcmode="lin" valueType="num">
                                      <p:cBhvr>
                                        <p:cTn id="41" dur="2000" fill="hold"/>
                                        <p:tgtEl>
                                          <p:spTgt spid="44035">
                                            <p:txEl>
                                              <p:charRg st="27" end="43"/>
                                            </p:txEl>
                                          </p:spTgt>
                                        </p:tgtEl>
                                        <p:attrNameLst>
                                          <p:attrName>ppt_w</p:attrName>
                                        </p:attrNameLst>
                                      </p:cBhvr>
                                      <p:tavLst>
                                        <p:tav tm="0">
                                          <p:val>
                                            <p:strVal val="#ppt_w*0.05"/>
                                          </p:val>
                                        </p:tav>
                                        <p:tav tm="100000">
                                          <p:val>
                                            <p:strVal val="#ppt_w"/>
                                          </p:val>
                                        </p:tav>
                                      </p:tavLst>
                                    </p:anim>
                                    <p:anim calcmode="lin" valueType="num">
                                      <p:cBhvr>
                                        <p:cTn id="42" dur="2000" fill="hold"/>
                                        <p:tgtEl>
                                          <p:spTgt spid="44035">
                                            <p:txEl>
                                              <p:charRg st="27" end="43"/>
                                            </p:txEl>
                                          </p:spTgt>
                                        </p:tgtEl>
                                        <p:attrNameLst>
                                          <p:attrName>ppt_h</p:attrName>
                                        </p:attrNameLst>
                                      </p:cBhvr>
                                      <p:tavLst>
                                        <p:tav tm="0">
                                          <p:val>
                                            <p:strVal val="#ppt_h"/>
                                          </p:val>
                                        </p:tav>
                                        <p:tav tm="100000">
                                          <p:val>
                                            <p:strVal val="#ppt_h"/>
                                          </p:val>
                                        </p:tav>
                                      </p:tavLst>
                                    </p:anim>
                                    <p:anim calcmode="lin" valueType="num">
                                      <p:cBhvr>
                                        <p:cTn id="43" dur="2000" fill="hold"/>
                                        <p:tgtEl>
                                          <p:spTgt spid="44035">
                                            <p:txEl>
                                              <p:charRg st="27" end="43"/>
                                            </p:txEl>
                                          </p:spTgt>
                                        </p:tgtEl>
                                        <p:attrNameLst>
                                          <p:attrName>ppt_x</p:attrName>
                                        </p:attrNameLst>
                                      </p:cBhvr>
                                      <p:tavLst>
                                        <p:tav tm="0">
                                          <p:val>
                                            <p:strVal val="#ppt_x-.2"/>
                                          </p:val>
                                        </p:tav>
                                        <p:tav tm="100000">
                                          <p:val>
                                            <p:strVal val="#ppt_x"/>
                                          </p:val>
                                        </p:tav>
                                      </p:tavLst>
                                    </p:anim>
                                    <p:anim calcmode="lin" valueType="num">
                                      <p:cBhvr>
                                        <p:cTn id="44" dur="2000" fill="hold"/>
                                        <p:tgtEl>
                                          <p:spTgt spid="44035">
                                            <p:txEl>
                                              <p:charRg st="27" end="43"/>
                                            </p:txEl>
                                          </p:spTgt>
                                        </p:tgtEl>
                                        <p:attrNameLst>
                                          <p:attrName>ppt_y</p:attrName>
                                        </p:attrNameLst>
                                      </p:cBhvr>
                                      <p:tavLst>
                                        <p:tav tm="0">
                                          <p:val>
                                            <p:strVal val="#ppt_y"/>
                                          </p:val>
                                        </p:tav>
                                        <p:tav tm="100000">
                                          <p:val>
                                            <p:strVal val="#ppt_y"/>
                                          </p:val>
                                        </p:tav>
                                      </p:tavLst>
                                    </p:anim>
                                    <p:animEffect transition="in" filter="fade">
                                      <p:cBhvr>
                                        <p:cTn id="45" dur="2000"/>
                                        <p:tgtEl>
                                          <p:spTgt spid="44035">
                                            <p:txEl>
                                              <p:charRg st="27" end="4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4039"/>
                                        </p:tgtEl>
                                        <p:attrNameLst>
                                          <p:attrName>style.visibility</p:attrName>
                                        </p:attrNameLst>
                                      </p:cBhvr>
                                      <p:to>
                                        <p:strVal val="visible"/>
                                      </p:to>
                                    </p:set>
                                    <p:anim calcmode="lin" valueType="num">
                                      <p:cBhvr>
                                        <p:cTn id="50" dur="2000" fill="hold"/>
                                        <p:tgtEl>
                                          <p:spTgt spid="44039"/>
                                        </p:tgtEl>
                                        <p:attrNameLst>
                                          <p:attrName>ppt_w</p:attrName>
                                        </p:attrNameLst>
                                      </p:cBhvr>
                                      <p:tavLst>
                                        <p:tav tm="0">
                                          <p:val>
                                            <p:fltVal val="0.000000"/>
                                          </p:val>
                                        </p:tav>
                                        <p:tav tm="100000">
                                          <p:val>
                                            <p:strVal val="#ppt_w"/>
                                          </p:val>
                                        </p:tav>
                                      </p:tavLst>
                                    </p:anim>
                                    <p:anim calcmode="lin" valueType="num">
                                      <p:cBhvr>
                                        <p:cTn id="51" dur="2000" fill="hold"/>
                                        <p:tgtEl>
                                          <p:spTgt spid="44039"/>
                                        </p:tgtEl>
                                        <p:attrNameLst>
                                          <p:attrName>ppt_h</p:attrName>
                                        </p:attrNameLst>
                                      </p:cBhvr>
                                      <p:tavLst>
                                        <p:tav tm="0">
                                          <p:val>
                                            <p:fltVal val="0.000000"/>
                                          </p:val>
                                        </p:tav>
                                        <p:tav tm="100000">
                                          <p:val>
                                            <p:strVal val="#ppt_h"/>
                                          </p:val>
                                        </p:tav>
                                      </p:tavLst>
                                    </p:anim>
                                    <p:animEffect transition="in" filter="fade">
                                      <p:cBhvr>
                                        <p:cTn id="52" dur="2000"/>
                                        <p:tgtEl>
                                          <p:spTgt spid="44039"/>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xit" presetSubtype="0" fill="hold" grpId="1" nodeType="clickEffect">
                                  <p:stCondLst>
                                    <p:cond delay="0"/>
                                  </p:stCondLst>
                                  <p:childTnLst>
                                    <p:animScale>
                                      <p:cBhvr>
                                        <p:cTn id="56" dur="2000" accel="50000">
                                          <p:stCondLst>
                                            <p:cond delay="0"/>
                                          </p:stCondLst>
                                        </p:cTn>
                                        <p:tgtEl>
                                          <p:spTgt spid="4403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cBhvr>
                                        <p:cTn id="57" dur="2000" accel="50000">
                                          <p:stCondLst>
                                            <p:cond delay="0"/>
                                          </p:stCondLst>
                                        </p:cTn>
                                        <p:tgtEl>
                                          <p:spTgt spid="44039"/>
                                        </p:tgtEl>
                                        <p:attrNameLst>
                                          <p:attrName>ppt_x</p:attrName>
                                          <p:attrName>ppt_y</p:attrName>
                                        </p:attrNameLst>
                                      </p:cBhvr>
                                    </p:animMotion>
                                    <p:animEffect transition="out" filter="fade">
                                      <p:cBhvr>
                                        <p:cTn id="58" dur="2000"/>
                                        <p:tgtEl>
                                          <p:spTgt spid="44039"/>
                                        </p:tgtEl>
                                      </p:cBhvr>
                                    </p:animEffect>
                                    <p:set>
                                      <p:cBhvr>
                                        <p:cTn id="59" dur="1" fill="hold">
                                          <p:stCondLst>
                                            <p:cond delay="1999"/>
                                          </p:stCondLst>
                                        </p:cTn>
                                        <p:tgtEl>
                                          <p:spTgt spid="44039"/>
                                        </p:tgtEl>
                                        <p:attrNameLst>
                                          <p:attrName>style.visibility</p:attrName>
                                        </p:attrNameLst>
                                      </p:cBhvr>
                                      <p:to>
                                        <p:strVal val="hidden"/>
                                      </p:to>
                                    </p:set>
                                  </p:childTnLst>
                                </p:cTn>
                              </p:par>
                              <p:par>
                                <p:cTn id="60" presetID="54" presetClass="entr" presetSubtype="0" accel="100000" fill="hold" grpId="0" nodeType="withEffect">
                                  <p:stCondLst>
                                    <p:cond delay="0"/>
                                  </p:stCondLst>
                                  <p:childTnLst>
                                    <p:set>
                                      <p:cBhvr>
                                        <p:cTn id="61" dur="1" fill="hold">
                                          <p:stCondLst>
                                            <p:cond delay="0"/>
                                          </p:stCondLst>
                                        </p:cTn>
                                        <p:tgtEl>
                                          <p:spTgt spid="44035">
                                            <p:txEl>
                                              <p:charRg st="43" end="59"/>
                                            </p:txEl>
                                          </p:spTgt>
                                        </p:tgtEl>
                                        <p:attrNameLst>
                                          <p:attrName>style.visibility</p:attrName>
                                        </p:attrNameLst>
                                      </p:cBhvr>
                                      <p:to>
                                        <p:strVal val="visible"/>
                                      </p:to>
                                    </p:set>
                                    <p:anim calcmode="lin" valueType="num">
                                      <p:cBhvr>
                                        <p:cTn id="62" dur="2000" fill="hold"/>
                                        <p:tgtEl>
                                          <p:spTgt spid="44035">
                                            <p:txEl>
                                              <p:charRg st="43" end="59"/>
                                            </p:txEl>
                                          </p:spTgt>
                                        </p:tgtEl>
                                        <p:attrNameLst>
                                          <p:attrName>ppt_w</p:attrName>
                                        </p:attrNameLst>
                                      </p:cBhvr>
                                      <p:tavLst>
                                        <p:tav tm="0">
                                          <p:val>
                                            <p:strVal val="#ppt_w*0.05"/>
                                          </p:val>
                                        </p:tav>
                                        <p:tav tm="100000">
                                          <p:val>
                                            <p:strVal val="#ppt_w"/>
                                          </p:val>
                                        </p:tav>
                                      </p:tavLst>
                                    </p:anim>
                                    <p:anim calcmode="lin" valueType="num">
                                      <p:cBhvr>
                                        <p:cTn id="63" dur="2000" fill="hold"/>
                                        <p:tgtEl>
                                          <p:spTgt spid="44035">
                                            <p:txEl>
                                              <p:charRg st="43" end="59"/>
                                            </p:txEl>
                                          </p:spTgt>
                                        </p:tgtEl>
                                        <p:attrNameLst>
                                          <p:attrName>ppt_h</p:attrName>
                                        </p:attrNameLst>
                                      </p:cBhvr>
                                      <p:tavLst>
                                        <p:tav tm="0">
                                          <p:val>
                                            <p:strVal val="#ppt_h"/>
                                          </p:val>
                                        </p:tav>
                                        <p:tav tm="100000">
                                          <p:val>
                                            <p:strVal val="#ppt_h"/>
                                          </p:val>
                                        </p:tav>
                                      </p:tavLst>
                                    </p:anim>
                                    <p:anim calcmode="lin" valueType="num">
                                      <p:cBhvr>
                                        <p:cTn id="64" dur="2000" fill="hold"/>
                                        <p:tgtEl>
                                          <p:spTgt spid="44035">
                                            <p:txEl>
                                              <p:charRg st="43" end="59"/>
                                            </p:txEl>
                                          </p:spTgt>
                                        </p:tgtEl>
                                        <p:attrNameLst>
                                          <p:attrName>ppt_x</p:attrName>
                                        </p:attrNameLst>
                                      </p:cBhvr>
                                      <p:tavLst>
                                        <p:tav tm="0">
                                          <p:val>
                                            <p:strVal val="#ppt_x-.2"/>
                                          </p:val>
                                        </p:tav>
                                        <p:tav tm="100000">
                                          <p:val>
                                            <p:strVal val="#ppt_x"/>
                                          </p:val>
                                        </p:tav>
                                      </p:tavLst>
                                    </p:anim>
                                    <p:anim calcmode="lin" valueType="num">
                                      <p:cBhvr>
                                        <p:cTn id="65" dur="2000" fill="hold"/>
                                        <p:tgtEl>
                                          <p:spTgt spid="44035">
                                            <p:txEl>
                                              <p:charRg st="43" end="59"/>
                                            </p:txEl>
                                          </p:spTgt>
                                        </p:tgtEl>
                                        <p:attrNameLst>
                                          <p:attrName>ppt_y</p:attrName>
                                        </p:attrNameLst>
                                      </p:cBhvr>
                                      <p:tavLst>
                                        <p:tav tm="0">
                                          <p:val>
                                            <p:strVal val="#ppt_y"/>
                                          </p:val>
                                        </p:tav>
                                        <p:tav tm="100000">
                                          <p:val>
                                            <p:strVal val="#ppt_y"/>
                                          </p:val>
                                        </p:tav>
                                      </p:tavLst>
                                    </p:anim>
                                    <p:animEffect transition="in" filter="fade">
                                      <p:cBhvr>
                                        <p:cTn id="66" dur="2000"/>
                                        <p:tgtEl>
                                          <p:spTgt spid="44035">
                                            <p:txEl>
                                              <p:charRg st="43" end="5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6" fill="hold" grpId="0" nodeType="clickEffect">
                                  <p:stCondLst>
                                    <p:cond delay="0"/>
                                  </p:stCondLst>
                                  <p:childTnLst>
                                    <p:set>
                                      <p:cBhvr>
                                        <p:cTn id="70" dur="1" fill="hold">
                                          <p:stCondLst>
                                            <p:cond delay="0"/>
                                          </p:stCondLst>
                                        </p:cTn>
                                        <p:tgtEl>
                                          <p:spTgt spid="44040"/>
                                        </p:tgtEl>
                                        <p:attrNameLst>
                                          <p:attrName>style.visibility</p:attrName>
                                        </p:attrNameLst>
                                      </p:cBhvr>
                                      <p:to>
                                        <p:strVal val="visible"/>
                                      </p:to>
                                    </p:set>
                                    <p:animEffect transition="in" filter="barn(inHorizontal)">
                                      <p:cBhvr>
                                        <p:cTn id="71"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P spid="44037" grpId="0"/>
      <p:bldP spid="44038" grpId="0" animBg="1"/>
      <p:bldP spid="44038" grpId="1" animBg="1"/>
      <p:bldP spid="44039" grpId="0" animBg="1"/>
      <p:bldP spid="44039" grpId="1" animBg="1"/>
      <p:bldP spid="440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ln/>
        </p:spPr>
        <p:txBody>
          <a:bodyPr vert="horz" wrap="square" lIns="91440" tIns="45720" rIns="91440" bIns="45720" anchor="b" anchorCtr="0"/>
          <a:p/>
        </p:txBody>
      </p:sp>
      <p:sp>
        <p:nvSpPr>
          <p:cNvPr id="45059" name="Rectangle 3"/>
          <p:cNvSpPr>
            <a:spLocks noGrp="1"/>
          </p:cNvSpPr>
          <p:nvPr>
            <p:ph idx="1"/>
          </p:nvPr>
        </p:nvSpPr>
        <p:spPr>
          <a:xfrm>
            <a:off x="971550" y="2781300"/>
            <a:ext cx="7772400" cy="2851150"/>
          </a:xfrm>
          <a:ln/>
        </p:spPr>
        <p:txBody>
          <a:bodyPr vert="horz" wrap="square" lIns="91440" tIns="45720" rIns="91440" bIns="45720" anchor="t" anchorCtr="0"/>
          <a:p>
            <a:pPr eaLnBrk="1" hangingPunct="1">
              <a:buNone/>
            </a:pPr>
            <a:r>
              <a:rPr lang="zh-CN" altLang="en-US" b="1" dirty="0">
                <a:solidFill>
                  <a:srgbClr val="2323CB"/>
                </a:solidFill>
              </a:rPr>
              <a:t>三、要做到</a:t>
            </a:r>
            <a:r>
              <a:rPr lang="zh-CN" altLang="en-US" b="1" dirty="0">
                <a:solidFill>
                  <a:srgbClr val="2323CB"/>
                </a:solidFill>
                <a:latin typeface="Arial" panose="020B0604020202020204" pitchFamily="34" charset="0"/>
              </a:rPr>
              <a:t>“</a:t>
            </a:r>
            <a:r>
              <a:rPr lang="zh-CN" altLang="en-US" b="1" dirty="0">
                <a:solidFill>
                  <a:srgbClr val="2323CB"/>
                </a:solidFill>
              </a:rPr>
              <a:t>三个立足</a:t>
            </a:r>
            <a:r>
              <a:rPr lang="zh-CN" altLang="en-US" b="1" dirty="0">
                <a:solidFill>
                  <a:srgbClr val="2323CB"/>
                </a:solidFill>
                <a:latin typeface="Arial" panose="020B0604020202020204" pitchFamily="34" charset="0"/>
              </a:rPr>
              <a:t>”</a:t>
            </a:r>
            <a:r>
              <a:rPr lang="zh-CN" altLang="en-US" b="1" dirty="0">
                <a:solidFill>
                  <a:srgbClr val="2323CB"/>
                </a:solidFill>
              </a:rPr>
              <a:t>。</a:t>
            </a:r>
            <a:endParaRPr lang="zh-CN" altLang="en-US" b="1" dirty="0">
              <a:solidFill>
                <a:srgbClr val="2323CB"/>
              </a:solidFill>
            </a:endParaRPr>
          </a:p>
          <a:p>
            <a:pPr eaLnBrk="1" hangingPunct="1">
              <a:buNone/>
            </a:pPr>
            <a:endParaRPr lang="zh-CN" altLang="en-US" b="1" dirty="0">
              <a:solidFill>
                <a:srgbClr val="2323CB"/>
              </a:solidFill>
            </a:endParaRPr>
          </a:p>
          <a:p>
            <a:pPr eaLnBrk="1" hangingPunct="1">
              <a:buNone/>
            </a:pPr>
            <a:r>
              <a:rPr lang="zh-CN" altLang="en-US" sz="2800" b="1" dirty="0"/>
              <a:t>    （</a:t>
            </a:r>
            <a:r>
              <a:rPr lang="en-US" altLang="zh-CN" sz="2800" b="1" dirty="0"/>
              <a:t>1</a:t>
            </a:r>
            <a:r>
              <a:rPr lang="zh-CN" altLang="en-US" sz="2800" b="1" dirty="0"/>
              <a:t>）立足实战</a:t>
            </a:r>
            <a:r>
              <a:rPr lang="zh-CN" altLang="en-US" sz="2800" dirty="0"/>
              <a:t> </a:t>
            </a:r>
            <a:endParaRPr lang="zh-CN" altLang="en-US" sz="2800" dirty="0"/>
          </a:p>
          <a:p>
            <a:pPr eaLnBrk="1" hangingPunct="1">
              <a:buNone/>
            </a:pPr>
            <a:r>
              <a:rPr lang="zh-CN" altLang="en-US" sz="2800" b="1" dirty="0"/>
              <a:t>    （</a:t>
            </a:r>
            <a:r>
              <a:rPr lang="en-US" altLang="zh-CN" sz="2800" b="1" dirty="0"/>
              <a:t>2</a:t>
            </a:r>
            <a:r>
              <a:rPr lang="zh-CN" altLang="en-US" sz="2800" b="1" dirty="0"/>
              <a:t>）立足岗位</a:t>
            </a:r>
            <a:r>
              <a:rPr lang="zh-CN" altLang="en-US" sz="2800" dirty="0"/>
              <a:t> </a:t>
            </a:r>
            <a:endParaRPr lang="zh-CN" altLang="en-US" sz="2800" dirty="0"/>
          </a:p>
          <a:p>
            <a:pPr eaLnBrk="1" hangingPunct="1">
              <a:spcBef>
                <a:spcPct val="0"/>
              </a:spcBef>
              <a:buNone/>
            </a:pPr>
            <a:r>
              <a:rPr lang="zh-CN" altLang="en-US" sz="2800" b="1" dirty="0"/>
              <a:t>    （</a:t>
            </a:r>
            <a:r>
              <a:rPr lang="en-US" altLang="zh-CN" sz="2800" b="1" dirty="0"/>
              <a:t>3</a:t>
            </a:r>
            <a:r>
              <a:rPr lang="zh-CN" altLang="en-US" sz="2800" b="1" dirty="0"/>
              <a:t>）立足长远</a:t>
            </a:r>
            <a:r>
              <a:rPr lang="zh-CN" altLang="en-US" dirty="0"/>
              <a:t> </a:t>
            </a:r>
            <a:endParaRPr lang="zh-CN" altLang="en-US" dirty="0"/>
          </a:p>
        </p:txBody>
      </p:sp>
      <p:sp>
        <p:nvSpPr>
          <p:cNvPr id="45061" name="Rectangle 5"/>
          <p:cNvSpPr/>
          <p:nvPr/>
        </p:nvSpPr>
        <p:spPr>
          <a:xfrm>
            <a:off x="2555875" y="1700213"/>
            <a:ext cx="4113213" cy="519112"/>
          </a:xfrm>
          <a:prstGeom prst="rect">
            <a:avLst/>
          </a:prstGeom>
          <a:noFill/>
          <a:ln w="9525">
            <a:noFill/>
          </a:ln>
        </p:spPr>
        <p:txBody>
          <a:bodyPr wrap="none"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专职消防队训练方式方法</a:t>
            </a:r>
            <a:endParaRPr lang="zh-CN" altLang="en-US" sz="2800" b="1" dirty="0">
              <a:solidFill>
                <a:schemeClr val="hlink"/>
              </a:solidFill>
              <a:latin typeface="Arial" panose="020B0604020202020204" pitchFamily="34" charset="0"/>
              <a:ea typeface="宋体" panose="02010600030101010101" pitchFamily="2" charset="-122"/>
            </a:endParaRPr>
          </a:p>
        </p:txBody>
      </p:sp>
      <p:sp>
        <p:nvSpPr>
          <p:cNvPr id="45062" name="AutoShape 6"/>
          <p:cNvSpPr/>
          <p:nvPr/>
        </p:nvSpPr>
        <p:spPr>
          <a:xfrm>
            <a:off x="6372225" y="2133600"/>
            <a:ext cx="2592388" cy="4464050"/>
          </a:xfrm>
          <a:prstGeom prst="wedgeRectCallout">
            <a:avLst>
              <a:gd name="adj1" fmla="val -144731"/>
              <a:gd name="adj2" fmla="val -3023"/>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拉得出，打得响、攻得下训练的目标。因此，我们开展训练活动要紧贴实际，立足优势练特色，牢固树立训为战的思想，战训结合，把工作中普遍存在的问题，每个岗位必须熟练掌握的知识，练兵后要达到的目标，一一列出，形成教材，采取自学与集训，岗位练与个别辅导的办法，逐个过关。每个阶段结束后，必须对下达的任务进行考核，检验训练成果，切忌假大空，热衷于搞形式，走过场。 </a:t>
            </a:r>
            <a:endParaRPr lang="zh-CN" altLang="en-US" sz="1600" dirty="0">
              <a:latin typeface="Arial" panose="020B0604020202020204" pitchFamily="34" charset="0"/>
              <a:ea typeface="宋体" panose="02010600030101010101" pitchFamily="2" charset="-122"/>
            </a:endParaRPr>
          </a:p>
        </p:txBody>
      </p:sp>
      <p:sp>
        <p:nvSpPr>
          <p:cNvPr id="45063" name="AutoShape 7"/>
          <p:cNvSpPr/>
          <p:nvPr/>
        </p:nvSpPr>
        <p:spPr>
          <a:xfrm>
            <a:off x="5508625" y="1196975"/>
            <a:ext cx="3384550" cy="5543550"/>
          </a:xfrm>
          <a:prstGeom prst="wedgeEllipseCallout">
            <a:avLst>
              <a:gd name="adj1" fmla="val -98171"/>
              <a:gd name="adj2" fmla="val 1291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200" dirty="0">
                <a:latin typeface="Arial" panose="020B0604020202020204" pitchFamily="34" charset="0"/>
                <a:ea typeface="宋体" panose="02010600030101010101" pitchFamily="2" charset="-122"/>
              </a:rPr>
              <a:t>立足岗位，就是要本着干什么、学什么，重精不重泛的原则，分类指导，勤学精练。企事业单位每个人所担负的任务、工作方法各有其特点，在练兵活动开展中既要注意共性与个性的有机结合，又要做到训与战的有机结合。政治理论教育和共性的业务讲座可以进行集中授课，集中讲评，不同岗位不同的业务技能，采取个别辅导和干中学，学中干的办法，在工作中寻找差距，在缩短差距中得到提高。为了启发练兵的自觉性，各部门应将岗位练兵与绩效考评相结合，与评功评奖相结合，并通过开展一定形式和规模的知识和业务竞赛，激发自觉投身练兵活动的积极性，从而促进练兵活动的健康发展。 </a:t>
            </a:r>
            <a:endParaRPr lang="zh-CN" altLang="en-US" sz="1200" dirty="0">
              <a:latin typeface="Arial" panose="020B0604020202020204" pitchFamily="34" charset="0"/>
              <a:ea typeface="宋体" panose="02010600030101010101" pitchFamily="2" charset="-122"/>
            </a:endParaRPr>
          </a:p>
        </p:txBody>
      </p:sp>
      <p:sp>
        <p:nvSpPr>
          <p:cNvPr id="45064" name="AutoShape 8"/>
          <p:cNvSpPr/>
          <p:nvPr/>
        </p:nvSpPr>
        <p:spPr>
          <a:xfrm>
            <a:off x="4895850" y="981075"/>
            <a:ext cx="4248150" cy="5876925"/>
          </a:xfrm>
          <a:prstGeom prst="cloudCallout">
            <a:avLst>
              <a:gd name="adj1" fmla="val -69468"/>
              <a:gd name="adj2" fmla="val 22824"/>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开展消防训练活动，万万不可有短期行为或阶段性的思想，要以科学的发展观和正确的政绩观去研究短期强化与长远发展的关系，从练兵与实战中不断摸索、总结、完善、改进教、训、学、用的理论与实践，把练兵活动作为不断提高思想素质、理论水平、实战能力的长期性任务坚持不懈地、持之以恒地开展下去，并在练兵中建立长效机制，除了做到“三个必训”外，也要根据工作实际，采取岗位传帮带、与会代训和每年适当集中培训的方法，把训练成果转化为战斗力，确实增强维护社会长治久安，保障人民安居乐业的政治和社会责任能力。 </a:t>
            </a:r>
            <a:endParaRPr lang="zh-CN" altLang="en-US" sz="1400" dirty="0">
              <a:latin typeface="Arial" panose="020B0604020202020204" pitchFamily="34" charset="0"/>
              <a:ea typeface="宋体" panose="02010600030101010101" pitchFamily="2"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wedge">
                                      <p:cBhvr>
                                        <p:cTn id="7" dur="20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5059">
                                            <p:txEl>
                                              <p:charRg st="0" end="13"/>
                                            </p:txEl>
                                          </p:spTgt>
                                        </p:tgtEl>
                                        <p:attrNameLst>
                                          <p:attrName>style.visibility</p:attrName>
                                        </p:attrNameLst>
                                      </p:cBhvr>
                                      <p:to>
                                        <p:strVal val="visible"/>
                                      </p:to>
                                    </p:set>
                                    <p:anim calcmode="lin" valueType="num">
                                      <p:cBhvr>
                                        <p:cTn id="12" dur="2000" fill="hold"/>
                                        <p:tgtEl>
                                          <p:spTgt spid="45059">
                                            <p:txEl>
                                              <p:charRg st="0" end="13"/>
                                            </p:txEl>
                                          </p:spTgt>
                                        </p:tgtEl>
                                        <p:attrNameLst>
                                          <p:attrName>ppt_w</p:attrName>
                                        </p:attrNameLst>
                                      </p:cBhvr>
                                      <p:tavLst>
                                        <p:tav tm="0">
                                          <p:val>
                                            <p:strVal val="#ppt_w+.3"/>
                                          </p:val>
                                        </p:tav>
                                        <p:tav tm="100000">
                                          <p:val>
                                            <p:strVal val="#ppt_w"/>
                                          </p:val>
                                        </p:tav>
                                      </p:tavLst>
                                    </p:anim>
                                    <p:anim calcmode="lin" valueType="num">
                                      <p:cBhvr>
                                        <p:cTn id="13" dur="2000" fill="hold"/>
                                        <p:tgtEl>
                                          <p:spTgt spid="45059">
                                            <p:txEl>
                                              <p:charRg st="0" end="13"/>
                                            </p:txEl>
                                          </p:spTgt>
                                        </p:tgtEl>
                                        <p:attrNameLst>
                                          <p:attrName>ppt_h</p:attrName>
                                        </p:attrNameLst>
                                      </p:cBhvr>
                                      <p:tavLst>
                                        <p:tav tm="0">
                                          <p:val>
                                            <p:strVal val="#ppt_h"/>
                                          </p:val>
                                        </p:tav>
                                        <p:tav tm="100000">
                                          <p:val>
                                            <p:strVal val="#ppt_h"/>
                                          </p:val>
                                        </p:tav>
                                      </p:tavLst>
                                    </p:anim>
                                    <p:animEffect transition="in" filter="fade">
                                      <p:cBhvr>
                                        <p:cTn id="14" dur="2000"/>
                                        <p:tgtEl>
                                          <p:spTgt spid="45059">
                                            <p:txEl>
                                              <p:charRg st="0" end="1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5059">
                                            <p:txEl>
                                              <p:charRg st="14" end="27"/>
                                            </p:txEl>
                                          </p:spTgt>
                                        </p:tgtEl>
                                        <p:attrNameLst>
                                          <p:attrName>style.visibility</p:attrName>
                                        </p:attrNameLst>
                                      </p:cBhvr>
                                      <p:to>
                                        <p:strVal val="visible"/>
                                      </p:to>
                                    </p:set>
                                    <p:anim calcmode="lin" valueType="num">
                                      <p:cBhvr>
                                        <p:cTn id="19" dur="2000" fill="hold"/>
                                        <p:tgtEl>
                                          <p:spTgt spid="45059">
                                            <p:txEl>
                                              <p:charRg st="14" end="27"/>
                                            </p:txEl>
                                          </p:spTgt>
                                        </p:tgtEl>
                                        <p:attrNameLst>
                                          <p:attrName>ppt_w</p:attrName>
                                        </p:attrNameLst>
                                      </p:cBhvr>
                                      <p:tavLst>
                                        <p:tav tm="0">
                                          <p:val>
                                            <p:strVal val="#ppt_w+.3"/>
                                          </p:val>
                                        </p:tav>
                                        <p:tav tm="100000">
                                          <p:val>
                                            <p:strVal val="#ppt_w"/>
                                          </p:val>
                                        </p:tav>
                                      </p:tavLst>
                                    </p:anim>
                                    <p:anim calcmode="lin" valueType="num">
                                      <p:cBhvr>
                                        <p:cTn id="20" dur="2000" fill="hold"/>
                                        <p:tgtEl>
                                          <p:spTgt spid="45059">
                                            <p:txEl>
                                              <p:charRg st="14" end="27"/>
                                            </p:txEl>
                                          </p:spTgt>
                                        </p:tgtEl>
                                        <p:attrNameLst>
                                          <p:attrName>ppt_h</p:attrName>
                                        </p:attrNameLst>
                                      </p:cBhvr>
                                      <p:tavLst>
                                        <p:tav tm="0">
                                          <p:val>
                                            <p:strVal val="#ppt_h"/>
                                          </p:val>
                                        </p:tav>
                                        <p:tav tm="100000">
                                          <p:val>
                                            <p:strVal val="#ppt_h"/>
                                          </p:val>
                                        </p:tav>
                                      </p:tavLst>
                                    </p:anim>
                                    <p:animEffect transition="in" filter="fade">
                                      <p:cBhvr>
                                        <p:cTn id="21" dur="2000"/>
                                        <p:tgtEl>
                                          <p:spTgt spid="45059">
                                            <p:txEl>
                                              <p:charRg st="14" end="2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5062"/>
                                        </p:tgtEl>
                                        <p:attrNameLst>
                                          <p:attrName>style.visibility</p:attrName>
                                        </p:attrNameLst>
                                      </p:cBhvr>
                                      <p:to>
                                        <p:strVal val="visible"/>
                                      </p:to>
                                    </p:set>
                                    <p:anim calcmode="lin" valueType="num">
                                      <p:cBhvr>
                                        <p:cTn id="26" dur="2000" fill="hold"/>
                                        <p:tgtEl>
                                          <p:spTgt spid="45062"/>
                                        </p:tgtEl>
                                        <p:attrNameLst>
                                          <p:attrName>ppt_w</p:attrName>
                                        </p:attrNameLst>
                                      </p:cBhvr>
                                      <p:tavLst>
                                        <p:tav tm="0">
                                          <p:val>
                                            <p:fltVal val="0.000000"/>
                                          </p:val>
                                        </p:tav>
                                        <p:tav tm="100000">
                                          <p:val>
                                            <p:strVal val="#ppt_w"/>
                                          </p:val>
                                        </p:tav>
                                      </p:tavLst>
                                    </p:anim>
                                    <p:anim calcmode="lin" valueType="num">
                                      <p:cBhvr>
                                        <p:cTn id="27" dur="2000" fill="hold"/>
                                        <p:tgtEl>
                                          <p:spTgt spid="45062"/>
                                        </p:tgtEl>
                                        <p:attrNameLst>
                                          <p:attrName>ppt_h</p:attrName>
                                        </p:attrNameLst>
                                      </p:cBhvr>
                                      <p:tavLst>
                                        <p:tav tm="0">
                                          <p:val>
                                            <p:fltVal val="0.000000"/>
                                          </p:val>
                                        </p:tav>
                                        <p:tav tm="100000">
                                          <p:val>
                                            <p:strVal val="#ppt_h"/>
                                          </p:val>
                                        </p:tav>
                                      </p:tavLst>
                                    </p:anim>
                                    <p:animEffect transition="in" filter="fade">
                                      <p:cBhvr>
                                        <p:cTn id="28" dur="2000"/>
                                        <p:tgtEl>
                                          <p:spTgt spid="45062"/>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xit" presetSubtype="16" fill="hold" grpId="1" nodeType="clickEffect">
                                  <p:stCondLst>
                                    <p:cond delay="0"/>
                                  </p:stCondLst>
                                  <p:childTnLst>
                                    <p:animEffect transition="out" filter="plus(in)">
                                      <p:cBhvr>
                                        <p:cTn id="32" dur="2000"/>
                                        <p:tgtEl>
                                          <p:spTgt spid="45062"/>
                                        </p:tgtEl>
                                      </p:cBhvr>
                                    </p:animEffect>
                                    <p:set>
                                      <p:cBhvr>
                                        <p:cTn id="33" dur="1" fill="hold">
                                          <p:stCondLst>
                                            <p:cond delay="1999"/>
                                          </p:stCondLst>
                                        </p:cTn>
                                        <p:tgtEl>
                                          <p:spTgt spid="45062"/>
                                        </p:tgtEl>
                                        <p:attrNameLst>
                                          <p:attrName>style.visibility</p:attrName>
                                        </p:attrNameLst>
                                      </p:cBhvr>
                                      <p:to>
                                        <p:strVal val="hidden"/>
                                      </p:to>
                                    </p:set>
                                  </p:childTnLst>
                                </p:cTn>
                              </p:par>
                              <p:par>
                                <p:cTn id="34" presetID="50" presetClass="entr" presetSubtype="0" decel="100000" fill="hold" grpId="0" nodeType="withEffect">
                                  <p:stCondLst>
                                    <p:cond delay="0"/>
                                  </p:stCondLst>
                                  <p:childTnLst>
                                    <p:set>
                                      <p:cBhvr>
                                        <p:cTn id="35" dur="1" fill="hold">
                                          <p:stCondLst>
                                            <p:cond delay="0"/>
                                          </p:stCondLst>
                                        </p:cTn>
                                        <p:tgtEl>
                                          <p:spTgt spid="45059">
                                            <p:txEl>
                                              <p:charRg st="27" end="40"/>
                                            </p:txEl>
                                          </p:spTgt>
                                        </p:tgtEl>
                                        <p:attrNameLst>
                                          <p:attrName>style.visibility</p:attrName>
                                        </p:attrNameLst>
                                      </p:cBhvr>
                                      <p:to>
                                        <p:strVal val="visible"/>
                                      </p:to>
                                    </p:set>
                                    <p:anim calcmode="lin" valueType="num">
                                      <p:cBhvr>
                                        <p:cTn id="36" dur="2000" fill="hold"/>
                                        <p:tgtEl>
                                          <p:spTgt spid="45059">
                                            <p:txEl>
                                              <p:charRg st="27" end="40"/>
                                            </p:txEl>
                                          </p:spTgt>
                                        </p:tgtEl>
                                        <p:attrNameLst>
                                          <p:attrName>ppt_w</p:attrName>
                                        </p:attrNameLst>
                                      </p:cBhvr>
                                      <p:tavLst>
                                        <p:tav tm="0">
                                          <p:val>
                                            <p:strVal val="#ppt_w+.3"/>
                                          </p:val>
                                        </p:tav>
                                        <p:tav tm="100000">
                                          <p:val>
                                            <p:strVal val="#ppt_w"/>
                                          </p:val>
                                        </p:tav>
                                      </p:tavLst>
                                    </p:anim>
                                    <p:anim calcmode="lin" valueType="num">
                                      <p:cBhvr>
                                        <p:cTn id="37" dur="2000" fill="hold"/>
                                        <p:tgtEl>
                                          <p:spTgt spid="45059">
                                            <p:txEl>
                                              <p:charRg st="27" end="40"/>
                                            </p:txEl>
                                          </p:spTgt>
                                        </p:tgtEl>
                                        <p:attrNameLst>
                                          <p:attrName>ppt_h</p:attrName>
                                        </p:attrNameLst>
                                      </p:cBhvr>
                                      <p:tavLst>
                                        <p:tav tm="0">
                                          <p:val>
                                            <p:strVal val="#ppt_h"/>
                                          </p:val>
                                        </p:tav>
                                        <p:tav tm="100000">
                                          <p:val>
                                            <p:strVal val="#ppt_h"/>
                                          </p:val>
                                        </p:tav>
                                      </p:tavLst>
                                    </p:anim>
                                    <p:animEffect transition="in" filter="fade">
                                      <p:cBhvr>
                                        <p:cTn id="38" dur="2000"/>
                                        <p:tgtEl>
                                          <p:spTgt spid="45059">
                                            <p:txEl>
                                              <p:charRg st="27" end="4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grpId="0" nodeType="clickEffect">
                                  <p:stCondLst>
                                    <p:cond delay="0"/>
                                  </p:stCondLst>
                                  <p:childTnLst>
                                    <p:set>
                                      <p:cBhvr>
                                        <p:cTn id="42" dur="1" fill="hold">
                                          <p:stCondLst>
                                            <p:cond delay="0"/>
                                          </p:stCondLst>
                                        </p:cTn>
                                        <p:tgtEl>
                                          <p:spTgt spid="45063"/>
                                        </p:tgtEl>
                                        <p:attrNameLst>
                                          <p:attrName>style.visibility</p:attrName>
                                        </p:attrNameLst>
                                      </p:cBhvr>
                                      <p:to>
                                        <p:strVal val="visible"/>
                                      </p:to>
                                    </p:set>
                                    <p:anim calcmode="lin" valueType="num">
                                      <p:cBhvr>
                                        <p:cTn id="43" dur="2000" fill="hold"/>
                                        <p:tgtEl>
                                          <p:spTgt spid="45063"/>
                                        </p:tgtEl>
                                        <p:attrNameLst>
                                          <p:attrName>ppt_w</p:attrName>
                                        </p:attrNameLst>
                                      </p:cBhvr>
                                      <p:tavLst>
                                        <p:tav tm="0" fmla="#ppt_w*sin(2.5*pi*$)">
                                          <p:val>
                                            <p:fltVal val="0.000000"/>
                                          </p:val>
                                        </p:tav>
                                        <p:tav tm="100000">
                                          <p:val>
                                            <p:fltVal val="1.000000"/>
                                          </p:val>
                                        </p:tav>
                                      </p:tavLst>
                                    </p:anim>
                                    <p:anim calcmode="lin" valueType="num">
                                      <p:cBhvr>
                                        <p:cTn id="44" dur="2000" fill="hold"/>
                                        <p:tgtEl>
                                          <p:spTgt spid="4506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grpId="1" nodeType="clickEffect">
                                  <p:stCondLst>
                                    <p:cond delay="0"/>
                                  </p:stCondLst>
                                  <p:childTnLst>
                                    <p:animEffect transition="out" filter="box(in)">
                                      <p:cBhvr>
                                        <p:cTn id="48" dur="2000"/>
                                        <p:tgtEl>
                                          <p:spTgt spid="45063"/>
                                        </p:tgtEl>
                                      </p:cBhvr>
                                    </p:animEffect>
                                    <p:set>
                                      <p:cBhvr>
                                        <p:cTn id="49" dur="1" fill="hold">
                                          <p:stCondLst>
                                            <p:cond delay="1999"/>
                                          </p:stCondLst>
                                        </p:cTn>
                                        <p:tgtEl>
                                          <p:spTgt spid="45063"/>
                                        </p:tgtEl>
                                        <p:attrNameLst>
                                          <p:attrName>style.visibility</p:attrName>
                                        </p:attrNameLst>
                                      </p:cBhvr>
                                      <p:to>
                                        <p:strVal val="hidden"/>
                                      </p:to>
                                    </p:set>
                                  </p:childTnLst>
                                </p:cTn>
                              </p:par>
                              <p:par>
                                <p:cTn id="50" presetID="50" presetClass="entr" presetSubtype="0" decel="100000" fill="hold" grpId="0" nodeType="withEffect">
                                  <p:stCondLst>
                                    <p:cond delay="0"/>
                                  </p:stCondLst>
                                  <p:childTnLst>
                                    <p:set>
                                      <p:cBhvr>
                                        <p:cTn id="51" dur="1" fill="hold">
                                          <p:stCondLst>
                                            <p:cond delay="0"/>
                                          </p:stCondLst>
                                        </p:cTn>
                                        <p:tgtEl>
                                          <p:spTgt spid="45059">
                                            <p:txEl>
                                              <p:charRg st="40" end="53"/>
                                            </p:txEl>
                                          </p:spTgt>
                                        </p:tgtEl>
                                        <p:attrNameLst>
                                          <p:attrName>style.visibility</p:attrName>
                                        </p:attrNameLst>
                                      </p:cBhvr>
                                      <p:to>
                                        <p:strVal val="visible"/>
                                      </p:to>
                                    </p:set>
                                    <p:anim calcmode="lin" valueType="num">
                                      <p:cBhvr>
                                        <p:cTn id="52" dur="2000" fill="hold"/>
                                        <p:tgtEl>
                                          <p:spTgt spid="45059">
                                            <p:txEl>
                                              <p:charRg st="40" end="53"/>
                                            </p:txEl>
                                          </p:spTgt>
                                        </p:tgtEl>
                                        <p:attrNameLst>
                                          <p:attrName>ppt_w</p:attrName>
                                        </p:attrNameLst>
                                      </p:cBhvr>
                                      <p:tavLst>
                                        <p:tav tm="0">
                                          <p:val>
                                            <p:strVal val="#ppt_w+.3"/>
                                          </p:val>
                                        </p:tav>
                                        <p:tav tm="100000">
                                          <p:val>
                                            <p:strVal val="#ppt_w"/>
                                          </p:val>
                                        </p:tav>
                                      </p:tavLst>
                                    </p:anim>
                                    <p:anim calcmode="lin" valueType="num">
                                      <p:cBhvr>
                                        <p:cTn id="53" dur="2000" fill="hold"/>
                                        <p:tgtEl>
                                          <p:spTgt spid="45059">
                                            <p:txEl>
                                              <p:charRg st="40" end="53"/>
                                            </p:txEl>
                                          </p:spTgt>
                                        </p:tgtEl>
                                        <p:attrNameLst>
                                          <p:attrName>ppt_h</p:attrName>
                                        </p:attrNameLst>
                                      </p:cBhvr>
                                      <p:tavLst>
                                        <p:tav tm="0">
                                          <p:val>
                                            <p:strVal val="#ppt_h"/>
                                          </p:val>
                                        </p:tav>
                                        <p:tav tm="100000">
                                          <p:val>
                                            <p:strVal val="#ppt_h"/>
                                          </p:val>
                                        </p:tav>
                                      </p:tavLst>
                                    </p:anim>
                                    <p:animEffect transition="in" filter="fade">
                                      <p:cBhvr>
                                        <p:cTn id="54" dur="2000"/>
                                        <p:tgtEl>
                                          <p:spTgt spid="45059">
                                            <p:txEl>
                                              <p:charRg st="40" end="5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8" presetClass="entr" presetSubtype="0" accel="50000" fill="hold" grpId="0" nodeType="clickEffect">
                                  <p:stCondLst>
                                    <p:cond delay="0"/>
                                  </p:stCondLst>
                                  <p:childTnLst>
                                    <p:set>
                                      <p:cBhvr>
                                        <p:cTn id="58" dur="1" fill="hold">
                                          <p:stCondLst>
                                            <p:cond delay="0"/>
                                          </p:stCondLst>
                                        </p:cTn>
                                        <p:tgtEl>
                                          <p:spTgt spid="45064"/>
                                        </p:tgtEl>
                                        <p:attrNameLst>
                                          <p:attrName>style.visibility</p:attrName>
                                        </p:attrNameLst>
                                      </p:cBhvr>
                                      <p:to>
                                        <p:strVal val="visible"/>
                                      </p:to>
                                    </p:set>
                                    <p:anim calcmode="lin" valueType="num">
                                      <p:cBhvr>
                                        <p:cTn id="59" dur="2000" fill="hold"/>
                                        <p:tgtEl>
                                          <p:spTgt spid="45064"/>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60" dur="2000" fill="hold"/>
                                        <p:tgtEl>
                                          <p:spTgt spid="45064"/>
                                        </p:tgtEl>
                                        <p:attrNameLst>
                                          <p:attrName>ppt_x</p:attrName>
                                        </p:attrNameLst>
                                      </p:cBhvr>
                                      <p:tavLst>
                                        <p:tav tm="0">
                                          <p:val>
                                            <p:fltVal val="-1.000000"/>
                                          </p:val>
                                        </p:tav>
                                        <p:tav tm="50000">
                                          <p:val>
                                            <p:fltVal val="0.950000"/>
                                          </p:val>
                                        </p:tav>
                                        <p:tav tm="100000">
                                          <p:val>
                                            <p:strVal val="#ppt_x"/>
                                          </p:val>
                                        </p:tav>
                                      </p:tavLst>
                                    </p:anim>
                                    <p:anim calcmode="lin" valueType="num">
                                      <p:cBhvr>
                                        <p:cTn id="61" dur="2000" fill="hold"/>
                                        <p:tgtEl>
                                          <p:spTgt spid="45064"/>
                                        </p:tgtEl>
                                        <p:attrNameLst>
                                          <p:attrName>ppt_y</p:attrName>
                                        </p:attrNameLst>
                                      </p:cBhvr>
                                      <p:tavLst>
                                        <p:tav tm="0">
                                          <p:val>
                                            <p:strVal val="#ppt_y"/>
                                          </p:val>
                                        </p:tav>
                                        <p:tav tm="100000">
                                          <p:val>
                                            <p:strVal val="#ppt_y"/>
                                          </p:val>
                                        </p:tav>
                                      </p:tavLst>
                                    </p:anim>
                                    <p:animEffect transition="in" filter="fade">
                                      <p:cBhvr>
                                        <p:cTn id="62"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P spid="45061" grpId="0"/>
      <p:bldP spid="45062" grpId="0" animBg="1"/>
      <p:bldP spid="45062" grpId="1" animBg="1"/>
      <p:bldP spid="45063" grpId="0" animBg="1"/>
      <p:bldP spid="45063" grpId="1" animBg="1"/>
      <p:bldP spid="450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type="title"/>
          </p:nvPr>
        </p:nvSpPr>
        <p:spPr>
          <a:ln/>
        </p:spPr>
        <p:txBody>
          <a:bodyPr vert="horz" wrap="square" lIns="91440" tIns="45720" rIns="91440" bIns="45720" anchor="b" anchorCtr="0"/>
          <a:p/>
        </p:txBody>
      </p:sp>
      <p:sp>
        <p:nvSpPr>
          <p:cNvPr id="46083" name="Rectangle 3"/>
          <p:cNvSpPr>
            <a:spLocks noGrp="1"/>
          </p:cNvSpPr>
          <p:nvPr>
            <p:ph idx="1"/>
          </p:nvPr>
        </p:nvSpPr>
        <p:spPr>
          <a:xfrm>
            <a:off x="1042988" y="2708275"/>
            <a:ext cx="7772400" cy="3211513"/>
          </a:xfrm>
          <a:ln/>
        </p:spPr>
        <p:txBody>
          <a:bodyPr vert="horz" wrap="square" lIns="91440" tIns="45720" rIns="91440" bIns="45720" anchor="t" anchorCtr="0"/>
          <a:p>
            <a:pPr eaLnBrk="1" hangingPunct="1">
              <a:buNone/>
            </a:pPr>
            <a:r>
              <a:rPr lang="zh-CN" altLang="en-US" sz="2800" b="1" dirty="0">
                <a:solidFill>
                  <a:srgbClr val="2323CB"/>
                </a:solidFill>
              </a:rPr>
              <a:t>四、坚持</a:t>
            </a:r>
            <a:r>
              <a:rPr lang="zh-CN" altLang="en-US" sz="2800" b="1" dirty="0">
                <a:solidFill>
                  <a:srgbClr val="2323CB"/>
                </a:solidFill>
                <a:latin typeface="Arial" panose="020B0604020202020204" pitchFamily="34" charset="0"/>
              </a:rPr>
              <a:t>“</a:t>
            </a:r>
            <a:r>
              <a:rPr lang="zh-CN" altLang="en-US" sz="2800" b="1" dirty="0">
                <a:solidFill>
                  <a:srgbClr val="2323CB"/>
                </a:solidFill>
              </a:rPr>
              <a:t>四个结合</a:t>
            </a:r>
            <a:r>
              <a:rPr lang="zh-CN" altLang="en-US" sz="2800" b="1" dirty="0">
                <a:solidFill>
                  <a:srgbClr val="2323CB"/>
                </a:solidFill>
                <a:latin typeface="Arial" panose="020B0604020202020204" pitchFamily="34" charset="0"/>
              </a:rPr>
              <a:t>”</a:t>
            </a:r>
            <a:r>
              <a:rPr lang="zh-CN" altLang="en-US" sz="2800" b="1" dirty="0">
                <a:solidFill>
                  <a:srgbClr val="2323CB"/>
                </a:solidFill>
              </a:rPr>
              <a:t>，追求训练的科学性。</a:t>
            </a:r>
            <a:r>
              <a:rPr lang="zh-CN" altLang="en-US" dirty="0"/>
              <a:t> </a:t>
            </a:r>
            <a:endParaRPr lang="zh-CN" altLang="en-US" dirty="0"/>
          </a:p>
          <a:p>
            <a:pPr eaLnBrk="1" hangingPunct="1">
              <a:buNone/>
            </a:pPr>
            <a:endParaRPr lang="zh-CN" altLang="en-US" dirty="0"/>
          </a:p>
          <a:p>
            <a:pPr eaLnBrk="1" hangingPunct="1">
              <a:buNone/>
            </a:pPr>
            <a:r>
              <a:rPr lang="zh-CN" altLang="en-US" sz="2400" b="1" dirty="0"/>
              <a:t>（</a:t>
            </a:r>
            <a:r>
              <a:rPr lang="en-US" altLang="zh-CN" sz="2400" b="1" dirty="0"/>
              <a:t>1</a:t>
            </a:r>
            <a:r>
              <a:rPr lang="zh-CN" altLang="en-US" sz="2400" b="1" dirty="0"/>
              <a:t>）坚持统放相结合</a:t>
            </a:r>
            <a:r>
              <a:rPr lang="zh-CN" altLang="en-US" sz="2400" dirty="0"/>
              <a:t> </a:t>
            </a:r>
            <a:endParaRPr lang="zh-CN" altLang="en-US" sz="2400" dirty="0"/>
          </a:p>
          <a:p>
            <a:pPr eaLnBrk="1" hangingPunct="1">
              <a:buNone/>
            </a:pPr>
            <a:r>
              <a:rPr lang="zh-CN" altLang="en-US" sz="2400" b="1" dirty="0"/>
              <a:t>（</a:t>
            </a:r>
            <a:r>
              <a:rPr lang="en-US" altLang="zh-CN" sz="2400" b="1" dirty="0"/>
              <a:t>2</a:t>
            </a:r>
            <a:r>
              <a:rPr lang="zh-CN" altLang="en-US" sz="2400" b="1" dirty="0"/>
              <a:t>）坚持知己和知彼相结合</a:t>
            </a:r>
            <a:r>
              <a:rPr lang="zh-CN" altLang="en-US" sz="2400" dirty="0"/>
              <a:t> </a:t>
            </a:r>
            <a:endParaRPr lang="zh-CN" altLang="en-US" sz="2400" dirty="0"/>
          </a:p>
          <a:p>
            <a:pPr eaLnBrk="1" hangingPunct="1">
              <a:buNone/>
            </a:pPr>
            <a:r>
              <a:rPr lang="zh-CN" altLang="en-US" sz="2400" b="1" dirty="0"/>
              <a:t>（</a:t>
            </a:r>
            <a:r>
              <a:rPr lang="en-US" altLang="zh-CN" sz="2400" b="1" dirty="0"/>
              <a:t>3</a:t>
            </a:r>
            <a:r>
              <a:rPr lang="zh-CN" altLang="en-US" sz="2400" b="1" dirty="0"/>
              <a:t>）坚持防与灭相结合</a:t>
            </a:r>
            <a:r>
              <a:rPr lang="zh-CN" altLang="en-US" sz="2400" dirty="0"/>
              <a:t> </a:t>
            </a:r>
            <a:endParaRPr lang="zh-CN" altLang="en-US" sz="2400" dirty="0"/>
          </a:p>
          <a:p>
            <a:pPr eaLnBrk="1" hangingPunct="1">
              <a:spcBef>
                <a:spcPct val="0"/>
              </a:spcBef>
              <a:buNone/>
            </a:pPr>
            <a:r>
              <a:rPr lang="zh-CN" altLang="en-US" sz="2400" b="1" dirty="0"/>
              <a:t>（</a:t>
            </a:r>
            <a:r>
              <a:rPr lang="en-US" altLang="zh-CN" sz="2400" b="1" dirty="0"/>
              <a:t>4</a:t>
            </a:r>
            <a:r>
              <a:rPr lang="zh-CN" altLang="en-US" sz="2400" b="1" dirty="0"/>
              <a:t>）坚持装备、人员和作战对象相结合</a:t>
            </a:r>
            <a:r>
              <a:rPr lang="zh-CN" altLang="en-US" dirty="0"/>
              <a:t> </a:t>
            </a:r>
            <a:endParaRPr lang="zh-CN" altLang="en-US" dirty="0"/>
          </a:p>
        </p:txBody>
      </p:sp>
      <p:sp>
        <p:nvSpPr>
          <p:cNvPr id="46085" name="Rectangle 5"/>
          <p:cNvSpPr/>
          <p:nvPr/>
        </p:nvSpPr>
        <p:spPr>
          <a:xfrm>
            <a:off x="2484438" y="1700213"/>
            <a:ext cx="4124325" cy="519112"/>
          </a:xfrm>
          <a:prstGeom prst="rect">
            <a:avLst/>
          </a:prstGeom>
          <a:noFill/>
          <a:ln w="9525">
            <a:noFill/>
          </a:ln>
        </p:spPr>
        <p:txBody>
          <a:bodyPr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专职消防队训练方式方法</a:t>
            </a:r>
            <a:endParaRPr lang="zh-CN" altLang="en-US" sz="2800" b="1" dirty="0">
              <a:solidFill>
                <a:schemeClr val="hlink"/>
              </a:solidFill>
              <a:latin typeface="Arial" panose="020B0604020202020204" pitchFamily="34" charset="0"/>
              <a:ea typeface="宋体" panose="02010600030101010101" pitchFamily="2" charset="-122"/>
            </a:endParaRPr>
          </a:p>
        </p:txBody>
      </p:sp>
      <p:sp>
        <p:nvSpPr>
          <p:cNvPr id="46086" name="AutoShape 6"/>
          <p:cNvSpPr/>
          <p:nvPr/>
        </p:nvSpPr>
        <p:spPr>
          <a:xfrm>
            <a:off x="5292725" y="1700213"/>
            <a:ext cx="3673475" cy="4824412"/>
          </a:xfrm>
          <a:prstGeom prst="wedgeRectCallout">
            <a:avLst>
              <a:gd name="adj1" fmla="val -82324"/>
              <a:gd name="adj2" fmla="val -315"/>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消防专职队伍练兵涉及人员多、岗位多、内容多，还具有“远、散、小”的特点，除开展共同及基本的训练课目外，不同的人员要求掌握的内容不完全相同，相同的人员对同样的内容掌握的标准要求也不尽一样。因此，在训练上就必须因人、因要求而定。一是做到“统”。与训练教育现役官兵一样，凡是需要大家都掌握的消防基本常识、消防基本技能、法律法规、条令条例、军事素质、体能素质、合成训练、网上训练和部队各级另有统一要求的项目及达到同样标准的采取统一部署，统一规定，统一集训，统一考核。二是做到“放”。每个专职队员首先可以选择自己岗位上的项目，通过训练考核全部达到标准后，还可以选择造应于自己岗位的其他项目进行训练。其次，可以选择合练对象，和谁搭档、和谁配合最默契、最能发挥优势由各自决定。再次，自己的训练课目成熟后，可以逐级申请考核，考核的时间，考核的项目选择也可以由自己决定。以便能够充分调动每个人的训练积极性，发挥大家的聪明才智。 </a:t>
            </a:r>
            <a:endParaRPr lang="zh-CN" altLang="en-US" sz="1400" dirty="0">
              <a:latin typeface="Arial" panose="020B0604020202020204" pitchFamily="34" charset="0"/>
              <a:ea typeface="宋体" panose="02010600030101010101" pitchFamily="2" charset="-122"/>
            </a:endParaRPr>
          </a:p>
        </p:txBody>
      </p:sp>
      <p:sp>
        <p:nvSpPr>
          <p:cNvPr id="46087" name="AutoShape 7"/>
          <p:cNvSpPr/>
          <p:nvPr/>
        </p:nvSpPr>
        <p:spPr>
          <a:xfrm>
            <a:off x="5651500" y="1196975"/>
            <a:ext cx="3313113" cy="5256213"/>
          </a:xfrm>
          <a:prstGeom prst="wedgeEllipseCallout">
            <a:avLst>
              <a:gd name="adj1" fmla="val -68685"/>
              <a:gd name="adj2" fmla="val 15569"/>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消防专职业务训练既要保证质量，又要提高效率。如湖北化肥厂消防队，既担负本厂的防灭火救援工作，还担负支援枝江市的防灭火救援工作。具体练兵中，他们首先对本厂辖区情况进行熟悉，特别对厂区重点部位做到底数清、情况明，同时，还对枝江市的重点企业、村庄情况进行“六熟悉”，做到知己知彼。</a:t>
            </a:r>
            <a:endParaRPr lang="zh-CN" altLang="en-US" sz="1600" dirty="0">
              <a:latin typeface="Arial" panose="020B0604020202020204" pitchFamily="34" charset="0"/>
              <a:ea typeface="宋体" panose="02010600030101010101" pitchFamily="2" charset="-122"/>
            </a:endParaRPr>
          </a:p>
        </p:txBody>
      </p:sp>
      <p:sp>
        <p:nvSpPr>
          <p:cNvPr id="46088" name="AutoShape 8"/>
          <p:cNvSpPr/>
          <p:nvPr/>
        </p:nvSpPr>
        <p:spPr>
          <a:xfrm>
            <a:off x="5580063" y="1773238"/>
            <a:ext cx="3455987" cy="5084762"/>
          </a:xfrm>
          <a:prstGeom prst="wedgeRoundRectCallout">
            <a:avLst>
              <a:gd name="adj1" fmla="val -83120"/>
              <a:gd name="adj2" fmla="val 12130"/>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algn="ctr" eaLnBrk="0" hangingPunct="0"/>
            <a:r>
              <a:rPr lang="zh-CN" altLang="en-US" sz="1200" dirty="0">
                <a:latin typeface="Arial" panose="020B0604020202020204" pitchFamily="34" charset="0"/>
                <a:ea typeface="宋体" panose="02010600030101010101" pitchFamily="2" charset="-122"/>
              </a:rPr>
              <a:t>如山东信发铝电集团，</a:t>
            </a:r>
            <a:r>
              <a:rPr lang="en-US" altLang="zh-CN" sz="1200" dirty="0">
                <a:latin typeface="Arial" panose="020B0604020202020204" pitchFamily="34" charset="0"/>
                <a:ea typeface="宋体" panose="02010600030101010101" pitchFamily="2" charset="-122"/>
              </a:rPr>
              <a:t>2005</a:t>
            </a:r>
            <a:r>
              <a:rPr lang="zh-CN" altLang="en-US" sz="1200" dirty="0">
                <a:latin typeface="Arial" panose="020B0604020202020204" pitchFamily="34" charset="0"/>
                <a:ea typeface="宋体" panose="02010600030101010101" pitchFamily="2" charset="-122"/>
              </a:rPr>
              <a:t>年公司成立了专职消防大队，由大队长、教导员、副大队长、副教导员、消防业务知识培训员、消防技能知识培训员和军事教练七人组成，下设一个专职消防中队，编配人员</a:t>
            </a:r>
            <a:r>
              <a:rPr lang="en-US" altLang="zh-CN" sz="1200" dirty="0">
                <a:latin typeface="Arial" panose="020B0604020202020204" pitchFamily="34" charset="0"/>
                <a:ea typeface="宋体" panose="02010600030101010101" pitchFamily="2" charset="-122"/>
              </a:rPr>
              <a:t>22</a:t>
            </a:r>
            <a:r>
              <a:rPr lang="zh-CN" altLang="en-US" sz="1200" dirty="0">
                <a:latin typeface="Arial" panose="020B0604020202020204" pitchFamily="34" charset="0"/>
                <a:ea typeface="宋体" panose="02010600030101010101" pitchFamily="2" charset="-122"/>
              </a:rPr>
              <a:t>名，全部由消防安保队员组成，具体承担消防中控室值班、防火巡查、消防宣传、灭火救援等工作。公司先后投资</a:t>
            </a:r>
            <a:r>
              <a:rPr lang="en-US" altLang="zh-CN" sz="1200" dirty="0">
                <a:latin typeface="Arial" panose="020B0604020202020204" pitchFamily="34" charset="0"/>
                <a:ea typeface="宋体" panose="02010600030101010101" pitchFamily="2" charset="-122"/>
              </a:rPr>
              <a:t>120</a:t>
            </a:r>
            <a:r>
              <a:rPr lang="zh-CN" altLang="en-US" sz="1200" dirty="0">
                <a:latin typeface="Arial" panose="020B0604020202020204" pitchFamily="34" charset="0"/>
                <a:ea typeface="宋体" panose="02010600030101010101" pitchFamily="2" charset="-122"/>
              </a:rPr>
              <a:t>多万元，购置消防车</a:t>
            </a:r>
            <a:r>
              <a:rPr lang="en-US" altLang="zh-CN" sz="1200" dirty="0">
                <a:latin typeface="Arial" panose="020B0604020202020204" pitchFamily="34" charset="0"/>
                <a:ea typeface="宋体" panose="02010600030101010101" pitchFamily="2" charset="-122"/>
              </a:rPr>
              <a:t>3</a:t>
            </a:r>
            <a:r>
              <a:rPr lang="zh-CN" altLang="en-US" sz="1200" dirty="0">
                <a:latin typeface="Arial" panose="020B0604020202020204" pitchFamily="34" charset="0"/>
                <a:ea typeface="宋体" panose="02010600030101010101" pitchFamily="2" charset="-122"/>
              </a:rPr>
              <a:t>部，机动泵</a:t>
            </a:r>
            <a:r>
              <a:rPr lang="en-US" altLang="zh-CN" sz="1200" dirty="0">
                <a:latin typeface="Arial" panose="020B0604020202020204" pitchFamily="34" charset="0"/>
                <a:ea typeface="宋体" panose="02010600030101010101" pitchFamily="2" charset="-122"/>
              </a:rPr>
              <a:t>4</a:t>
            </a:r>
            <a:r>
              <a:rPr lang="zh-CN" altLang="en-US" sz="1200" dirty="0">
                <a:latin typeface="Arial" panose="020B0604020202020204" pitchFamily="34" charset="0"/>
                <a:ea typeface="宋体" panose="02010600030101010101" pitchFamily="2" charset="-122"/>
              </a:rPr>
              <a:t>台，安装消火栓</a:t>
            </a:r>
            <a:r>
              <a:rPr lang="en-US" altLang="zh-CN" sz="1200" dirty="0">
                <a:latin typeface="Arial" panose="020B0604020202020204" pitchFamily="34" charset="0"/>
                <a:ea typeface="宋体" panose="02010600030101010101" pitchFamily="2" charset="-122"/>
              </a:rPr>
              <a:t>480</a:t>
            </a:r>
            <a:r>
              <a:rPr lang="zh-CN" altLang="en-US" sz="1200" dirty="0">
                <a:latin typeface="Arial" panose="020B0604020202020204" pitchFamily="34" charset="0"/>
                <a:ea typeface="宋体" panose="02010600030101010101" pitchFamily="2" charset="-122"/>
              </a:rPr>
              <a:t>个，购买灭火器</a:t>
            </a:r>
            <a:r>
              <a:rPr lang="en-US" altLang="zh-CN" sz="1200" dirty="0">
                <a:latin typeface="Arial" panose="020B0604020202020204" pitchFamily="34" charset="0"/>
                <a:ea typeface="宋体" panose="02010600030101010101" pitchFamily="2" charset="-122"/>
              </a:rPr>
              <a:t>800</a:t>
            </a:r>
            <a:r>
              <a:rPr lang="zh-CN" altLang="en-US" sz="1200" dirty="0">
                <a:latin typeface="Arial" panose="020B0604020202020204" pitchFamily="34" charset="0"/>
                <a:ea typeface="宋体" panose="02010600030101010101" pitchFamily="2" charset="-122"/>
              </a:rPr>
              <a:t>具，为安保队员配备了空气呼吸器和防化服，并购置了消防专用器材、对讲机及微机控制系统，在重点部位安装了监视器、应急照明灯和疏散指示标志等设施，夯实了消防安全工作基础。针对重点防火、厂区分散、人员较多的实际情况，公司分别制定了</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安全防火规定</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易燃物品存、运规定</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消防工作细则</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等制度，建立了培训基地，对上岗前以及在职职工进行消防教育和培训。常年聘请了消防大队的官兵为辅导员。利用录像、黑板报、宣传栏等多种形式向职工宣传</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消防法</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a:t>
            </a:r>
            <a:r>
              <a:rPr lang="en-US" altLang="zh-CN" sz="1200" dirty="0">
                <a:latin typeface="Arial" panose="020B0604020202020204" pitchFamily="34" charset="0"/>
                <a:ea typeface="宋体" panose="02010600030101010101" pitchFamily="2" charset="-122"/>
              </a:rPr>
              <a:t>《73</a:t>
            </a:r>
            <a:r>
              <a:rPr lang="zh-CN" altLang="en-US" sz="1200" dirty="0">
                <a:latin typeface="Arial" panose="020B0604020202020204" pitchFamily="34" charset="0"/>
                <a:ea typeface="宋体" panose="02010600030101010101" pitchFamily="2" charset="-122"/>
              </a:rPr>
              <a:t>号令</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两个能力</a:t>
            </a:r>
            <a:r>
              <a:rPr lang="en-US" altLang="zh-CN" sz="1200" dirty="0">
                <a:latin typeface="Arial" panose="020B0604020202020204" pitchFamily="34" charset="0"/>
                <a:ea typeface="宋体" panose="02010600030101010101" pitchFamily="2" charset="-122"/>
              </a:rPr>
              <a:t>》</a:t>
            </a:r>
            <a:r>
              <a:rPr lang="zh-CN" altLang="en-US" sz="1200" dirty="0">
                <a:latin typeface="Arial" panose="020B0604020202020204" pitchFamily="34" charset="0"/>
                <a:ea typeface="宋体" panose="02010600030101010101" pitchFamily="2" charset="-122"/>
              </a:rPr>
              <a:t>建设等方面的消防知识，开辟专栏介绍防火案例，交流学习体会，及时向员工发放有关学习资料。通过一系列的活动，提高了防火灭火的技能，增强了消防安全意识。 </a:t>
            </a:r>
            <a:endParaRPr lang="zh-CN" altLang="en-US" sz="1200" dirty="0">
              <a:latin typeface="Arial" panose="020B0604020202020204" pitchFamily="34" charset="0"/>
              <a:ea typeface="宋体" panose="02010600030101010101" pitchFamily="2" charset="-122"/>
            </a:endParaRPr>
          </a:p>
        </p:txBody>
      </p:sp>
      <p:sp>
        <p:nvSpPr>
          <p:cNvPr id="46089" name="AutoShape 9"/>
          <p:cNvSpPr/>
          <p:nvPr/>
        </p:nvSpPr>
        <p:spPr>
          <a:xfrm>
            <a:off x="5400675" y="1773238"/>
            <a:ext cx="3743325" cy="4608512"/>
          </a:xfrm>
          <a:prstGeom prst="cloudCallout">
            <a:avLst>
              <a:gd name="adj1" fmla="val -70866"/>
              <a:gd name="adj2" fmla="val 24542"/>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战斗力的形成由三部分组成：一是训练有素的人，二是现代化的装备，三是灭火救援的对象。只有实现人和装备的最佳结合，才能对灭火救援对象实施有效处置。练兵中，针对农村、企业等火灾特点，突出机动泵抽水打水、消防车单双干线出水操等练兵活动。去年，湖北总队结合建设社会主义新农村，对全省中心镇和较大村庄装备了消防摩托车，真正做到实训为了实战。 </a:t>
            </a:r>
            <a:endParaRPr lang="zh-CN" altLang="en-US" sz="1400" dirty="0">
              <a:latin typeface="Arial" panose="020B0604020202020204" pitchFamily="34" charset="0"/>
              <a:ea typeface="宋体" panose="02010600030101010101"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edge">
                                      <p:cBhvr>
                                        <p:cTn id="7" dur="20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46083">
                                            <p:txEl>
                                              <p:charRg st="0" end="22"/>
                                            </p:txEl>
                                          </p:spTgt>
                                        </p:tgtEl>
                                        <p:attrNameLst>
                                          <p:attrName>style.visibility</p:attrName>
                                        </p:attrNameLst>
                                      </p:cBhvr>
                                      <p:to>
                                        <p:strVal val="visible"/>
                                      </p:to>
                                    </p:set>
                                    <p:animEffect transition="in" filter="fade">
                                      <p:cBhvr>
                                        <p:cTn id="12" dur="200"/>
                                        <p:tgtEl>
                                          <p:spTgt spid="46083">
                                            <p:txEl>
                                              <p:charRg st="0" end="22"/>
                                            </p:txEl>
                                          </p:spTgt>
                                        </p:tgtEl>
                                      </p:cBhvr>
                                    </p:animEffect>
                                    <p:anim calcmode="lin" valueType="num">
                                      <p:cBhvr>
                                        <p:cTn id="13" dur="800" fill="hold"/>
                                        <p:tgtEl>
                                          <p:spTgt spid="46083">
                                            <p:txEl>
                                              <p:charRg st="0" end="22"/>
                                            </p:txEl>
                                          </p:spTgt>
                                        </p:tgtEl>
                                        <p:attrNameLst>
                                          <p:attrName>ppt_x</p:attrName>
                                        </p:attrNameLst>
                                      </p:cBhvr>
                                      <p:tavLst>
                                        <p:tav tm="0">
                                          <p:val>
                                            <p:strVal val="#ppt_x"/>
                                          </p:val>
                                        </p:tav>
                                        <p:tav tm="100000">
                                          <p:val>
                                            <p:strVal val="#ppt_x"/>
                                          </p:val>
                                        </p:tav>
                                      </p:tavLst>
                                    </p:anim>
                                    <p:anim calcmode="lin" valueType="num">
                                      <p:cBhvr>
                                        <p:cTn id="14" dur="800" fill="hold"/>
                                        <p:tgtEl>
                                          <p:spTgt spid="46083">
                                            <p:txEl>
                                              <p:charRg st="0" end="22"/>
                                            </p:txEl>
                                          </p:spTgt>
                                        </p:tgtEl>
                                        <p:attrNameLst>
                                          <p:attrName>ppt_y</p:attrName>
                                        </p:attrNameLst>
                                      </p:cBhvr>
                                      <p:tavLst>
                                        <p:tav tm="0">
                                          <p:val>
                                            <p:strVal val="#ppt_y+0.31"/>
                                          </p:val>
                                        </p:tav>
                                        <p:tav tm="100000">
                                          <p:val>
                                            <p:strVal val="#ppt_y+0.31"/>
                                          </p:val>
                                        </p:tav>
                                      </p:tavLst>
                                    </p:anim>
                                    <p:anim calcmode="lin" valueType="num">
                                      <p:cBhvr>
                                        <p:cTn id="15" dur="1200" decel="50000" fill="hold">
                                          <p:stCondLst>
                                            <p:cond delay="800"/>
                                          </p:stCondLst>
                                        </p:cTn>
                                        <p:tgtEl>
                                          <p:spTgt spid="46083">
                                            <p:txEl>
                                              <p:charRg st="0" end="2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1200" decel="50000" fill="hold">
                                          <p:stCondLst>
                                            <p:cond delay="800"/>
                                          </p:stCondLst>
                                        </p:cTn>
                                        <p:tgtEl>
                                          <p:spTgt spid="46083">
                                            <p:txEl>
                                              <p:charRg st="0" end="2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6083">
                                            <p:txEl>
                                              <p:charRg st="23" end="35"/>
                                            </p:txEl>
                                          </p:spTgt>
                                        </p:tgtEl>
                                        <p:attrNameLst>
                                          <p:attrName>style.visibility</p:attrName>
                                        </p:attrNameLst>
                                      </p:cBhvr>
                                      <p:to>
                                        <p:strVal val="visible"/>
                                      </p:to>
                                    </p:set>
                                    <p:animEffect transition="in" filter="fade">
                                      <p:cBhvr>
                                        <p:cTn id="21" dur="200"/>
                                        <p:tgtEl>
                                          <p:spTgt spid="46083">
                                            <p:txEl>
                                              <p:charRg st="23" end="35"/>
                                            </p:txEl>
                                          </p:spTgt>
                                        </p:tgtEl>
                                      </p:cBhvr>
                                    </p:animEffect>
                                    <p:anim calcmode="lin" valueType="num">
                                      <p:cBhvr>
                                        <p:cTn id="22" dur="800" fill="hold"/>
                                        <p:tgtEl>
                                          <p:spTgt spid="46083">
                                            <p:txEl>
                                              <p:charRg st="23" end="35"/>
                                            </p:txEl>
                                          </p:spTgt>
                                        </p:tgtEl>
                                        <p:attrNameLst>
                                          <p:attrName>ppt_x</p:attrName>
                                        </p:attrNameLst>
                                      </p:cBhvr>
                                      <p:tavLst>
                                        <p:tav tm="0">
                                          <p:val>
                                            <p:strVal val="#ppt_x"/>
                                          </p:val>
                                        </p:tav>
                                        <p:tav tm="100000">
                                          <p:val>
                                            <p:strVal val="#ppt_x"/>
                                          </p:val>
                                        </p:tav>
                                      </p:tavLst>
                                    </p:anim>
                                    <p:anim calcmode="lin" valueType="num">
                                      <p:cBhvr>
                                        <p:cTn id="23" dur="800" fill="hold"/>
                                        <p:tgtEl>
                                          <p:spTgt spid="46083">
                                            <p:txEl>
                                              <p:charRg st="23" end="35"/>
                                            </p:txEl>
                                          </p:spTgt>
                                        </p:tgtEl>
                                        <p:attrNameLst>
                                          <p:attrName>ppt_y</p:attrName>
                                        </p:attrNameLst>
                                      </p:cBhvr>
                                      <p:tavLst>
                                        <p:tav tm="0">
                                          <p:val>
                                            <p:strVal val="#ppt_y+0.31"/>
                                          </p:val>
                                        </p:tav>
                                        <p:tav tm="100000">
                                          <p:val>
                                            <p:strVal val="#ppt_y+0.31"/>
                                          </p:val>
                                        </p:tav>
                                      </p:tavLst>
                                    </p:anim>
                                    <p:anim calcmode="lin" valueType="num">
                                      <p:cBhvr>
                                        <p:cTn id="24" dur="1200" decel="50000" fill="hold">
                                          <p:stCondLst>
                                            <p:cond delay="800"/>
                                          </p:stCondLst>
                                        </p:cTn>
                                        <p:tgtEl>
                                          <p:spTgt spid="46083">
                                            <p:txEl>
                                              <p:charRg st="23" end="3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200" decel="50000" fill="hold">
                                          <p:stCondLst>
                                            <p:cond delay="800"/>
                                          </p:stCondLst>
                                        </p:cTn>
                                        <p:tgtEl>
                                          <p:spTgt spid="46083">
                                            <p:txEl>
                                              <p:charRg st="23" end="3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46086"/>
                                        </p:tgtEl>
                                        <p:attrNameLst>
                                          <p:attrName>style.visibility</p:attrName>
                                        </p:attrNameLst>
                                      </p:cBhvr>
                                      <p:to>
                                        <p:strVal val="visible"/>
                                      </p:to>
                                    </p:set>
                                    <p:anim calcmode="lin" valueType="num">
                                      <p:cBhvr>
                                        <p:cTn id="30" dur="2000" fill="hold"/>
                                        <p:tgtEl>
                                          <p:spTgt spid="46086"/>
                                        </p:tgtEl>
                                        <p:attrNameLst>
                                          <p:attrName>ppt_w</p:attrName>
                                        </p:attrNameLst>
                                      </p:cBhvr>
                                      <p:tavLst>
                                        <p:tav tm="0" fmla="#ppt_w*sin(2.5*pi*$)">
                                          <p:val>
                                            <p:fltVal val="0.000000"/>
                                          </p:val>
                                        </p:tav>
                                        <p:tav tm="100000">
                                          <p:val>
                                            <p:fltVal val="1.000000"/>
                                          </p:val>
                                        </p:tav>
                                      </p:tavLst>
                                    </p:anim>
                                    <p:anim calcmode="lin" valueType="num">
                                      <p:cBhvr>
                                        <p:cTn id="31" dur="2000" fill="hold"/>
                                        <p:tgtEl>
                                          <p:spTgt spid="4608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childTnLst>
                                    <p:animEffect transition="out" filter="diamond(in)">
                                      <p:cBhvr>
                                        <p:cTn id="35" dur="2000"/>
                                        <p:tgtEl>
                                          <p:spTgt spid="46086"/>
                                        </p:tgtEl>
                                      </p:cBhvr>
                                    </p:animEffect>
                                    <p:set>
                                      <p:cBhvr>
                                        <p:cTn id="36" dur="1" fill="hold">
                                          <p:stCondLst>
                                            <p:cond delay="1999"/>
                                          </p:stCondLst>
                                        </p:cTn>
                                        <p:tgtEl>
                                          <p:spTgt spid="46086"/>
                                        </p:tgtEl>
                                        <p:attrNameLst>
                                          <p:attrName>style.visibility</p:attrName>
                                        </p:attrNameLst>
                                      </p:cBhvr>
                                      <p:to>
                                        <p:strVal val="hidden"/>
                                      </p:to>
                                    </p:set>
                                  </p:childTnLst>
                                </p:cTn>
                              </p:par>
                              <p:par>
                                <p:cTn id="37" presetID="43" presetClass="entr" presetSubtype="0" fill="hold" grpId="0" nodeType="withEffect">
                                  <p:stCondLst>
                                    <p:cond delay="0"/>
                                  </p:stCondLst>
                                  <p:childTnLst>
                                    <p:set>
                                      <p:cBhvr>
                                        <p:cTn id="38" dur="1" fill="hold">
                                          <p:stCondLst>
                                            <p:cond delay="0"/>
                                          </p:stCondLst>
                                        </p:cTn>
                                        <p:tgtEl>
                                          <p:spTgt spid="46083">
                                            <p:txEl>
                                              <p:charRg st="35" end="50"/>
                                            </p:txEl>
                                          </p:spTgt>
                                        </p:tgtEl>
                                        <p:attrNameLst>
                                          <p:attrName>style.visibility</p:attrName>
                                        </p:attrNameLst>
                                      </p:cBhvr>
                                      <p:to>
                                        <p:strVal val="visible"/>
                                      </p:to>
                                    </p:set>
                                    <p:animEffect transition="in" filter="fade">
                                      <p:cBhvr>
                                        <p:cTn id="39" dur="200"/>
                                        <p:tgtEl>
                                          <p:spTgt spid="46083">
                                            <p:txEl>
                                              <p:charRg st="35" end="50"/>
                                            </p:txEl>
                                          </p:spTgt>
                                        </p:tgtEl>
                                      </p:cBhvr>
                                    </p:animEffect>
                                    <p:anim calcmode="lin" valueType="num">
                                      <p:cBhvr>
                                        <p:cTn id="40" dur="800" fill="hold"/>
                                        <p:tgtEl>
                                          <p:spTgt spid="46083">
                                            <p:txEl>
                                              <p:charRg st="35" end="50"/>
                                            </p:txEl>
                                          </p:spTgt>
                                        </p:tgtEl>
                                        <p:attrNameLst>
                                          <p:attrName>ppt_x</p:attrName>
                                        </p:attrNameLst>
                                      </p:cBhvr>
                                      <p:tavLst>
                                        <p:tav tm="0">
                                          <p:val>
                                            <p:strVal val="#ppt_x"/>
                                          </p:val>
                                        </p:tav>
                                        <p:tav tm="100000">
                                          <p:val>
                                            <p:strVal val="#ppt_x"/>
                                          </p:val>
                                        </p:tav>
                                      </p:tavLst>
                                    </p:anim>
                                    <p:anim calcmode="lin" valueType="num">
                                      <p:cBhvr>
                                        <p:cTn id="41" dur="800" fill="hold"/>
                                        <p:tgtEl>
                                          <p:spTgt spid="46083">
                                            <p:txEl>
                                              <p:charRg st="35" end="50"/>
                                            </p:txEl>
                                          </p:spTgt>
                                        </p:tgtEl>
                                        <p:attrNameLst>
                                          <p:attrName>ppt_y</p:attrName>
                                        </p:attrNameLst>
                                      </p:cBhvr>
                                      <p:tavLst>
                                        <p:tav tm="0">
                                          <p:val>
                                            <p:strVal val="#ppt_y+0.31"/>
                                          </p:val>
                                        </p:tav>
                                        <p:tav tm="100000">
                                          <p:val>
                                            <p:strVal val="#ppt_y+0.31"/>
                                          </p:val>
                                        </p:tav>
                                      </p:tavLst>
                                    </p:anim>
                                    <p:anim calcmode="lin" valueType="num">
                                      <p:cBhvr>
                                        <p:cTn id="42" dur="1200" decel="50000" fill="hold">
                                          <p:stCondLst>
                                            <p:cond delay="800"/>
                                          </p:stCondLst>
                                        </p:cTn>
                                        <p:tgtEl>
                                          <p:spTgt spid="46083">
                                            <p:txEl>
                                              <p:charRg st="35" end="5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1200" decel="50000" fill="hold">
                                          <p:stCondLst>
                                            <p:cond delay="800"/>
                                          </p:stCondLst>
                                        </p:cTn>
                                        <p:tgtEl>
                                          <p:spTgt spid="46083">
                                            <p:txEl>
                                              <p:charRg st="35" end="5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6087"/>
                                        </p:tgtEl>
                                        <p:attrNameLst>
                                          <p:attrName>style.visibility</p:attrName>
                                        </p:attrNameLst>
                                      </p:cBhvr>
                                      <p:to>
                                        <p:strVal val="visible"/>
                                      </p:to>
                                    </p:set>
                                    <p:anim calcmode="lin" valueType="num">
                                      <p:cBhvr>
                                        <p:cTn id="48" dur="2000" fill="hold"/>
                                        <p:tgtEl>
                                          <p:spTgt spid="46087"/>
                                        </p:tgtEl>
                                        <p:attrNameLst>
                                          <p:attrName>ppt_w</p:attrName>
                                        </p:attrNameLst>
                                      </p:cBhvr>
                                      <p:tavLst>
                                        <p:tav tm="0">
                                          <p:val>
                                            <p:fltVal val="0.000000"/>
                                          </p:val>
                                        </p:tav>
                                        <p:tav tm="100000">
                                          <p:val>
                                            <p:strVal val="#ppt_w"/>
                                          </p:val>
                                        </p:tav>
                                      </p:tavLst>
                                    </p:anim>
                                    <p:anim calcmode="lin" valueType="num">
                                      <p:cBhvr>
                                        <p:cTn id="49" dur="2000" fill="hold"/>
                                        <p:tgtEl>
                                          <p:spTgt spid="46087"/>
                                        </p:tgtEl>
                                        <p:attrNameLst>
                                          <p:attrName>ppt_h</p:attrName>
                                        </p:attrNameLst>
                                      </p:cBhvr>
                                      <p:tavLst>
                                        <p:tav tm="0">
                                          <p:val>
                                            <p:fltVal val="0.000000"/>
                                          </p:val>
                                        </p:tav>
                                        <p:tav tm="100000">
                                          <p:val>
                                            <p:strVal val="#ppt_h"/>
                                          </p:val>
                                        </p:tav>
                                      </p:tavLst>
                                    </p:anim>
                                    <p:animEffect transition="in" filter="fade">
                                      <p:cBhvr>
                                        <p:cTn id="50" dur="2000"/>
                                        <p:tgtEl>
                                          <p:spTgt spid="46087"/>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2000"/>
                                        <p:tgtEl>
                                          <p:spTgt spid="46087"/>
                                        </p:tgtEl>
                                      </p:cBhvr>
                                    </p:animEffect>
                                    <p:set>
                                      <p:cBhvr>
                                        <p:cTn id="55" dur="1" fill="hold">
                                          <p:stCondLst>
                                            <p:cond delay="1999"/>
                                          </p:stCondLst>
                                        </p:cTn>
                                        <p:tgtEl>
                                          <p:spTgt spid="46087"/>
                                        </p:tgtEl>
                                        <p:attrNameLst>
                                          <p:attrName>style.visibility</p:attrName>
                                        </p:attrNameLst>
                                      </p:cBhvr>
                                      <p:to>
                                        <p:strVal val="hidden"/>
                                      </p:to>
                                    </p:set>
                                  </p:childTnLst>
                                </p:cTn>
                              </p:par>
                              <p:par>
                                <p:cTn id="56" presetID="43" presetClass="entr" presetSubtype="0" fill="hold" grpId="0" nodeType="withEffect">
                                  <p:stCondLst>
                                    <p:cond delay="0"/>
                                  </p:stCondLst>
                                  <p:childTnLst>
                                    <p:set>
                                      <p:cBhvr>
                                        <p:cTn id="57" dur="1" fill="hold">
                                          <p:stCondLst>
                                            <p:cond delay="0"/>
                                          </p:stCondLst>
                                        </p:cTn>
                                        <p:tgtEl>
                                          <p:spTgt spid="46083">
                                            <p:txEl>
                                              <p:charRg st="50" end="63"/>
                                            </p:txEl>
                                          </p:spTgt>
                                        </p:tgtEl>
                                        <p:attrNameLst>
                                          <p:attrName>style.visibility</p:attrName>
                                        </p:attrNameLst>
                                      </p:cBhvr>
                                      <p:to>
                                        <p:strVal val="visible"/>
                                      </p:to>
                                    </p:set>
                                    <p:animEffect transition="in" filter="fade">
                                      <p:cBhvr>
                                        <p:cTn id="58" dur="200"/>
                                        <p:tgtEl>
                                          <p:spTgt spid="46083">
                                            <p:txEl>
                                              <p:charRg st="50" end="63"/>
                                            </p:txEl>
                                          </p:spTgt>
                                        </p:tgtEl>
                                      </p:cBhvr>
                                    </p:animEffect>
                                    <p:anim calcmode="lin" valueType="num">
                                      <p:cBhvr>
                                        <p:cTn id="59" dur="800" fill="hold"/>
                                        <p:tgtEl>
                                          <p:spTgt spid="46083">
                                            <p:txEl>
                                              <p:charRg st="50" end="63"/>
                                            </p:txEl>
                                          </p:spTgt>
                                        </p:tgtEl>
                                        <p:attrNameLst>
                                          <p:attrName>ppt_x</p:attrName>
                                        </p:attrNameLst>
                                      </p:cBhvr>
                                      <p:tavLst>
                                        <p:tav tm="0">
                                          <p:val>
                                            <p:strVal val="#ppt_x"/>
                                          </p:val>
                                        </p:tav>
                                        <p:tav tm="100000">
                                          <p:val>
                                            <p:strVal val="#ppt_x"/>
                                          </p:val>
                                        </p:tav>
                                      </p:tavLst>
                                    </p:anim>
                                    <p:anim calcmode="lin" valueType="num">
                                      <p:cBhvr>
                                        <p:cTn id="60" dur="800" fill="hold"/>
                                        <p:tgtEl>
                                          <p:spTgt spid="46083">
                                            <p:txEl>
                                              <p:charRg st="50" end="63"/>
                                            </p:txEl>
                                          </p:spTgt>
                                        </p:tgtEl>
                                        <p:attrNameLst>
                                          <p:attrName>ppt_y</p:attrName>
                                        </p:attrNameLst>
                                      </p:cBhvr>
                                      <p:tavLst>
                                        <p:tav tm="0">
                                          <p:val>
                                            <p:strVal val="#ppt_y+0.31"/>
                                          </p:val>
                                        </p:tav>
                                        <p:tav tm="100000">
                                          <p:val>
                                            <p:strVal val="#ppt_y+0.31"/>
                                          </p:val>
                                        </p:tav>
                                      </p:tavLst>
                                    </p:anim>
                                    <p:anim calcmode="lin" valueType="num">
                                      <p:cBhvr>
                                        <p:cTn id="61" dur="1200" decel="50000" fill="hold">
                                          <p:stCondLst>
                                            <p:cond delay="800"/>
                                          </p:stCondLst>
                                        </p:cTn>
                                        <p:tgtEl>
                                          <p:spTgt spid="46083">
                                            <p:txEl>
                                              <p:charRg st="50" end="6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1200" decel="50000" fill="hold">
                                          <p:stCondLst>
                                            <p:cond delay="800"/>
                                          </p:stCondLst>
                                        </p:cTn>
                                        <p:tgtEl>
                                          <p:spTgt spid="46083">
                                            <p:txEl>
                                              <p:charRg st="50" end="6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6088"/>
                                        </p:tgtEl>
                                        <p:attrNameLst>
                                          <p:attrName>style.visibility</p:attrName>
                                        </p:attrNameLst>
                                      </p:cBhvr>
                                      <p:to>
                                        <p:strVal val="visible"/>
                                      </p:to>
                                    </p:set>
                                    <p:animEffect transition="in" filter="dissolve">
                                      <p:cBhvr>
                                        <p:cTn id="67" dur="2000"/>
                                        <p:tgtEl>
                                          <p:spTgt spid="460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4" fill="hold" grpId="1" nodeType="clickEffect">
                                  <p:stCondLst>
                                    <p:cond delay="0"/>
                                  </p:stCondLst>
                                  <p:childTnLst>
                                    <p:animEffect transition="out" filter="wipe(down)">
                                      <p:cBhvr>
                                        <p:cTn id="71" dur="2000"/>
                                        <p:tgtEl>
                                          <p:spTgt spid="46088"/>
                                        </p:tgtEl>
                                      </p:cBhvr>
                                    </p:animEffect>
                                    <p:set>
                                      <p:cBhvr>
                                        <p:cTn id="72" dur="1" fill="hold">
                                          <p:stCondLst>
                                            <p:cond delay="1999"/>
                                          </p:stCondLst>
                                        </p:cTn>
                                        <p:tgtEl>
                                          <p:spTgt spid="46088"/>
                                        </p:tgtEl>
                                        <p:attrNameLst>
                                          <p:attrName>style.visibility</p:attrName>
                                        </p:attrNameLst>
                                      </p:cBhvr>
                                      <p:to>
                                        <p:strVal val="hidden"/>
                                      </p:to>
                                    </p:set>
                                  </p:childTnLst>
                                </p:cTn>
                              </p:par>
                              <p:par>
                                <p:cTn id="73" presetID="43" presetClass="entr" presetSubtype="0" fill="hold" grpId="0" nodeType="withEffect">
                                  <p:stCondLst>
                                    <p:cond delay="0"/>
                                  </p:stCondLst>
                                  <p:childTnLst>
                                    <p:set>
                                      <p:cBhvr>
                                        <p:cTn id="74" dur="1" fill="hold">
                                          <p:stCondLst>
                                            <p:cond delay="0"/>
                                          </p:stCondLst>
                                        </p:cTn>
                                        <p:tgtEl>
                                          <p:spTgt spid="46083">
                                            <p:txEl>
                                              <p:charRg st="63" end="83"/>
                                            </p:txEl>
                                          </p:spTgt>
                                        </p:tgtEl>
                                        <p:attrNameLst>
                                          <p:attrName>style.visibility</p:attrName>
                                        </p:attrNameLst>
                                      </p:cBhvr>
                                      <p:to>
                                        <p:strVal val="visible"/>
                                      </p:to>
                                    </p:set>
                                    <p:animEffect transition="in" filter="fade">
                                      <p:cBhvr>
                                        <p:cTn id="75" dur="200"/>
                                        <p:tgtEl>
                                          <p:spTgt spid="46083">
                                            <p:txEl>
                                              <p:charRg st="63" end="83"/>
                                            </p:txEl>
                                          </p:spTgt>
                                        </p:tgtEl>
                                      </p:cBhvr>
                                    </p:animEffect>
                                    <p:anim calcmode="lin" valueType="num">
                                      <p:cBhvr>
                                        <p:cTn id="76" dur="800" fill="hold"/>
                                        <p:tgtEl>
                                          <p:spTgt spid="46083">
                                            <p:txEl>
                                              <p:charRg st="63" end="83"/>
                                            </p:txEl>
                                          </p:spTgt>
                                        </p:tgtEl>
                                        <p:attrNameLst>
                                          <p:attrName>ppt_x</p:attrName>
                                        </p:attrNameLst>
                                      </p:cBhvr>
                                      <p:tavLst>
                                        <p:tav tm="0">
                                          <p:val>
                                            <p:strVal val="#ppt_x"/>
                                          </p:val>
                                        </p:tav>
                                        <p:tav tm="100000">
                                          <p:val>
                                            <p:strVal val="#ppt_x"/>
                                          </p:val>
                                        </p:tav>
                                      </p:tavLst>
                                    </p:anim>
                                    <p:anim calcmode="lin" valueType="num">
                                      <p:cBhvr>
                                        <p:cTn id="77" dur="800" fill="hold"/>
                                        <p:tgtEl>
                                          <p:spTgt spid="46083">
                                            <p:txEl>
                                              <p:charRg st="63" end="83"/>
                                            </p:txEl>
                                          </p:spTgt>
                                        </p:tgtEl>
                                        <p:attrNameLst>
                                          <p:attrName>ppt_y</p:attrName>
                                        </p:attrNameLst>
                                      </p:cBhvr>
                                      <p:tavLst>
                                        <p:tav tm="0">
                                          <p:val>
                                            <p:strVal val="#ppt_y+0.31"/>
                                          </p:val>
                                        </p:tav>
                                        <p:tav tm="100000">
                                          <p:val>
                                            <p:strVal val="#ppt_y+0.31"/>
                                          </p:val>
                                        </p:tav>
                                      </p:tavLst>
                                    </p:anim>
                                    <p:anim calcmode="lin" valueType="num">
                                      <p:cBhvr>
                                        <p:cTn id="78" dur="1200" decel="50000" fill="hold">
                                          <p:stCondLst>
                                            <p:cond delay="800"/>
                                          </p:stCondLst>
                                        </p:cTn>
                                        <p:tgtEl>
                                          <p:spTgt spid="46083">
                                            <p:txEl>
                                              <p:charRg st="63" end="8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1200" decel="50000" fill="hold">
                                          <p:stCondLst>
                                            <p:cond delay="800"/>
                                          </p:stCondLst>
                                        </p:cTn>
                                        <p:tgtEl>
                                          <p:spTgt spid="46083">
                                            <p:txEl>
                                              <p:charRg st="63" end="8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46089"/>
                                        </p:tgtEl>
                                        <p:attrNameLst>
                                          <p:attrName>style.visibility</p:attrName>
                                        </p:attrNameLst>
                                      </p:cBhvr>
                                      <p:to>
                                        <p:strVal val="visible"/>
                                      </p:to>
                                    </p:set>
                                    <p:animEffect transition="in" filter="slide(fromLeft)">
                                      <p:cBhvr>
                                        <p:cTn id="84"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P spid="46085" grpId="0"/>
      <p:bldP spid="46086" grpId="0" animBg="1"/>
      <p:bldP spid="46086" grpId="1" animBg="1"/>
      <p:bldP spid="46087" grpId="0" animBg="1"/>
      <p:bldP spid="46087" grpId="1" animBg="1"/>
      <p:bldP spid="46088" grpId="0" animBg="1"/>
      <p:bldP spid="46088" grpId="1" animBg="1"/>
      <p:bldP spid="460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xfrm>
            <a:off x="1116013" y="188913"/>
            <a:ext cx="7793037" cy="1462087"/>
          </a:xfrm>
          <a:ln/>
        </p:spPr>
        <p:txBody>
          <a:bodyPr vert="horz" wrap="square" lIns="91440" tIns="45720" rIns="91440" bIns="45720" anchor="b" anchorCtr="0"/>
          <a:p/>
        </p:txBody>
      </p:sp>
      <p:sp>
        <p:nvSpPr>
          <p:cNvPr id="58371" name="Rectangle 3"/>
          <p:cNvSpPr>
            <a:spLocks noGrp="1"/>
          </p:cNvSpPr>
          <p:nvPr>
            <p:ph idx="1"/>
          </p:nvPr>
        </p:nvSpPr>
        <p:spPr>
          <a:xfrm>
            <a:off x="1042988" y="3068638"/>
            <a:ext cx="7772400" cy="2924175"/>
          </a:xfrm>
          <a:ln/>
        </p:spPr>
        <p:txBody>
          <a:bodyPr vert="horz" wrap="square" lIns="91440" tIns="45720" rIns="91440" bIns="45720" anchor="t" anchorCtr="0"/>
          <a:p>
            <a:pPr eaLnBrk="1" hangingPunct="1">
              <a:buNone/>
            </a:pPr>
            <a:r>
              <a:rPr lang="zh-CN" altLang="en-US" sz="2800" b="1" dirty="0">
                <a:solidFill>
                  <a:srgbClr val="2323CB"/>
                </a:solidFill>
              </a:rPr>
              <a:t>五、创新</a:t>
            </a:r>
            <a:r>
              <a:rPr lang="zh-CN" altLang="en-US" sz="2800" b="1" dirty="0">
                <a:solidFill>
                  <a:srgbClr val="2323CB"/>
                </a:solidFill>
                <a:latin typeface="Arial" panose="020B0604020202020204" pitchFamily="34" charset="0"/>
              </a:rPr>
              <a:t>“</a:t>
            </a:r>
            <a:r>
              <a:rPr lang="zh-CN" altLang="en-US" sz="2800" b="1" dirty="0">
                <a:solidFill>
                  <a:srgbClr val="2323CB"/>
                </a:solidFill>
              </a:rPr>
              <a:t>七种模式</a:t>
            </a:r>
            <a:r>
              <a:rPr lang="zh-CN" altLang="en-US" sz="2800" b="1" dirty="0">
                <a:solidFill>
                  <a:srgbClr val="2323CB"/>
                </a:solidFill>
                <a:latin typeface="Arial" panose="020B0604020202020204" pitchFamily="34" charset="0"/>
              </a:rPr>
              <a:t>”</a:t>
            </a:r>
            <a:r>
              <a:rPr lang="zh-CN" altLang="en-US" sz="2800" b="1" dirty="0">
                <a:solidFill>
                  <a:srgbClr val="2323CB"/>
                </a:solidFill>
              </a:rPr>
              <a:t>，加强练兵的针对性。</a:t>
            </a:r>
            <a:endParaRPr lang="zh-CN" altLang="en-US" sz="2800" b="1" dirty="0">
              <a:solidFill>
                <a:srgbClr val="2323CB"/>
              </a:solidFill>
            </a:endParaRPr>
          </a:p>
          <a:p>
            <a:pPr eaLnBrk="1" hangingPunct="1">
              <a:buNone/>
            </a:pPr>
            <a:endParaRPr lang="zh-CN" altLang="en-US" sz="2800" b="1" dirty="0">
              <a:solidFill>
                <a:srgbClr val="2323CB"/>
              </a:solidFill>
            </a:endParaRPr>
          </a:p>
          <a:p>
            <a:pPr eaLnBrk="1" hangingPunct="1">
              <a:buNone/>
            </a:pPr>
            <a:r>
              <a:rPr lang="zh-CN" altLang="en-US" sz="2400" b="1" dirty="0"/>
              <a:t>（</a:t>
            </a:r>
            <a:r>
              <a:rPr lang="en-US" altLang="zh-CN" sz="2400" b="1" dirty="0"/>
              <a:t>1</a:t>
            </a:r>
            <a:r>
              <a:rPr lang="zh-CN" altLang="en-US" sz="2400" b="1" dirty="0"/>
              <a:t>）自我训练模式</a:t>
            </a:r>
            <a:endParaRPr lang="zh-CN" altLang="en-US" sz="2400" dirty="0"/>
          </a:p>
          <a:p>
            <a:pPr eaLnBrk="1" hangingPunct="1">
              <a:buNone/>
            </a:pPr>
            <a:r>
              <a:rPr lang="zh-CN" altLang="en-US" sz="2400" b="1" dirty="0"/>
              <a:t>（</a:t>
            </a:r>
            <a:r>
              <a:rPr lang="en-US" altLang="zh-CN" sz="2400" b="1" dirty="0"/>
              <a:t>2</a:t>
            </a:r>
            <a:r>
              <a:rPr lang="zh-CN" altLang="en-US" sz="2400" b="1" dirty="0"/>
              <a:t>）自选训练模式</a:t>
            </a:r>
            <a:endParaRPr lang="zh-CN" altLang="en-US" sz="2400" dirty="0"/>
          </a:p>
          <a:p>
            <a:pPr eaLnBrk="1" hangingPunct="1">
              <a:buNone/>
            </a:pPr>
            <a:r>
              <a:rPr lang="zh-CN" altLang="en-US" sz="2400" b="1" dirty="0"/>
              <a:t>（</a:t>
            </a:r>
            <a:r>
              <a:rPr lang="en-US" altLang="zh-CN" sz="2400" b="1" dirty="0"/>
              <a:t>3</a:t>
            </a:r>
            <a:r>
              <a:rPr lang="zh-CN" altLang="en-US" sz="2400" b="1" dirty="0"/>
              <a:t>）综合训练模式</a:t>
            </a:r>
            <a:endParaRPr lang="zh-CN" altLang="en-US" sz="2400" dirty="0"/>
          </a:p>
          <a:p>
            <a:pPr eaLnBrk="1" hangingPunct="1">
              <a:buNone/>
            </a:pPr>
            <a:r>
              <a:rPr lang="zh-CN" altLang="en-US" sz="2400" b="1" dirty="0"/>
              <a:t>（</a:t>
            </a:r>
            <a:r>
              <a:rPr lang="en-US" altLang="zh-CN" sz="2400" b="1" dirty="0"/>
              <a:t>4</a:t>
            </a:r>
            <a:r>
              <a:rPr lang="zh-CN" altLang="en-US" sz="2400" b="1" dirty="0"/>
              <a:t>）合成训练模式</a:t>
            </a:r>
            <a:r>
              <a:rPr lang="zh-CN" altLang="en-US" sz="2400" dirty="0"/>
              <a:t> </a:t>
            </a:r>
            <a:endParaRPr lang="zh-CN" altLang="en-US" sz="2400" dirty="0"/>
          </a:p>
          <a:p>
            <a:pPr eaLnBrk="1" hangingPunct="1">
              <a:buNone/>
            </a:pPr>
            <a:endParaRPr lang="en-US" altLang="zh-CN" sz="2400" dirty="0"/>
          </a:p>
        </p:txBody>
      </p:sp>
      <p:sp>
        <p:nvSpPr>
          <p:cNvPr id="58373" name="Rectangle 5"/>
          <p:cNvSpPr/>
          <p:nvPr/>
        </p:nvSpPr>
        <p:spPr>
          <a:xfrm>
            <a:off x="2484438" y="1700213"/>
            <a:ext cx="4113212" cy="519112"/>
          </a:xfrm>
          <a:prstGeom prst="rect">
            <a:avLst/>
          </a:prstGeom>
          <a:noFill/>
          <a:ln w="9525">
            <a:noFill/>
          </a:ln>
        </p:spPr>
        <p:txBody>
          <a:bodyPr wrap="none"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专职消防队训练方式方法</a:t>
            </a:r>
            <a:endParaRPr lang="zh-CN" altLang="en-US" sz="2800" b="1" dirty="0">
              <a:solidFill>
                <a:schemeClr val="hlink"/>
              </a:solidFill>
              <a:latin typeface="Arial" panose="020B0604020202020204" pitchFamily="34" charset="0"/>
              <a:ea typeface="宋体" panose="02010600030101010101" pitchFamily="2" charset="-122"/>
            </a:endParaRPr>
          </a:p>
        </p:txBody>
      </p:sp>
      <p:sp>
        <p:nvSpPr>
          <p:cNvPr id="58376" name="Rectangle 8"/>
          <p:cNvSpPr/>
          <p:nvPr/>
        </p:nvSpPr>
        <p:spPr>
          <a:xfrm>
            <a:off x="4787900" y="4005263"/>
            <a:ext cx="4572000" cy="1187450"/>
          </a:xfrm>
          <a:prstGeom prst="rect">
            <a:avLst/>
          </a:prstGeom>
          <a:noFill/>
          <a:ln w="9525">
            <a:noFill/>
          </a:ln>
        </p:spPr>
        <p:txBody>
          <a:bodyPr anchor="t" anchorCtr="0">
            <a:spAutoFit/>
          </a:bodyPr>
          <a:p>
            <a:pPr eaLnBrk="0" hangingPunct="0"/>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5</a:t>
            </a:r>
            <a:r>
              <a:rPr lang="zh-CN" altLang="en-US" sz="2400" b="1" dirty="0">
                <a:latin typeface="Arial" panose="020B0604020202020204" pitchFamily="34" charset="0"/>
                <a:ea typeface="宋体" panose="02010600030101010101" pitchFamily="2" charset="-122"/>
              </a:rPr>
              <a:t>）模仿训练模式</a:t>
            </a:r>
            <a:r>
              <a:rPr lang="zh-CN" altLang="en-US" sz="2400" dirty="0">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a:p>
            <a:pPr eaLnBrk="0" hangingPunct="0"/>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6</a:t>
            </a:r>
            <a:r>
              <a:rPr lang="zh-CN" altLang="en-US" sz="2400" b="1" dirty="0">
                <a:latin typeface="Arial" panose="020B0604020202020204" pitchFamily="34" charset="0"/>
                <a:ea typeface="宋体" panose="02010600030101010101" pitchFamily="2" charset="-122"/>
              </a:rPr>
              <a:t>）网上训练模式</a:t>
            </a:r>
            <a:endParaRPr lang="zh-CN" altLang="en-US" sz="2400" b="1" dirty="0">
              <a:latin typeface="Arial" panose="020B0604020202020204" pitchFamily="34" charset="0"/>
              <a:ea typeface="宋体" panose="02010600030101010101" pitchFamily="2" charset="-122"/>
            </a:endParaRPr>
          </a:p>
          <a:p>
            <a:pPr eaLnBrk="0" hangingPunct="0"/>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7</a:t>
            </a:r>
            <a:r>
              <a:rPr lang="zh-CN" altLang="en-US" sz="2400" b="1" dirty="0">
                <a:latin typeface="Arial" panose="020B0604020202020204" pitchFamily="34" charset="0"/>
                <a:ea typeface="宋体" panose="02010600030101010101" pitchFamily="2" charset="-122"/>
              </a:rPr>
              <a:t>）集中训练模式</a:t>
            </a:r>
            <a:endParaRPr lang="zh-CN" altLang="en-US" sz="2400" b="1" dirty="0">
              <a:latin typeface="Arial" panose="020B0604020202020204" pitchFamily="34" charset="0"/>
              <a:ea typeface="宋体" panose="02010600030101010101" pitchFamily="2" charset="-122"/>
            </a:endParaRPr>
          </a:p>
        </p:txBody>
      </p:sp>
      <p:sp>
        <p:nvSpPr>
          <p:cNvPr id="58377" name="AutoShape 9"/>
          <p:cNvSpPr/>
          <p:nvPr/>
        </p:nvSpPr>
        <p:spPr>
          <a:xfrm>
            <a:off x="6516688" y="1844675"/>
            <a:ext cx="2449512" cy="3600450"/>
          </a:xfrm>
          <a:prstGeom prst="wedgeRectCallout">
            <a:avLst>
              <a:gd name="adj1" fmla="val -163157"/>
              <a:gd name="adj2" fmla="val 17991"/>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endParaRPr lang="en-US" altLang="zh-CN" sz="1600" dirty="0">
              <a:latin typeface="Arial" panose="020B0604020202020204" pitchFamily="34" charset="0"/>
              <a:ea typeface="宋体" panose="02010600030101010101" pitchFamily="2" charset="-122"/>
            </a:endParaRPr>
          </a:p>
          <a:p>
            <a:pPr eaLnBrk="0" hangingPunct="0"/>
            <a:endParaRPr lang="en-US" altLang="zh-CN"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消防专职队伍层次和岗位分工比较复杂，因此，在平时的训练组织形式上适度放开，在保证训练任务完成的前提下，每个人可根据自己承担的训练任务自己制定训练计划，确定训练时间和训练方法，充分发挥自己的特长和主观能动性。 </a:t>
            </a:r>
            <a:endParaRPr lang="zh-CN" altLang="en-US" sz="1600" dirty="0">
              <a:latin typeface="Arial" panose="020B0604020202020204" pitchFamily="34" charset="0"/>
              <a:ea typeface="宋体" panose="02010600030101010101" pitchFamily="2" charset="-122"/>
            </a:endParaRPr>
          </a:p>
        </p:txBody>
      </p:sp>
      <p:sp>
        <p:nvSpPr>
          <p:cNvPr id="58378" name="AutoShape 10"/>
          <p:cNvSpPr/>
          <p:nvPr/>
        </p:nvSpPr>
        <p:spPr>
          <a:xfrm>
            <a:off x="5724525" y="1916113"/>
            <a:ext cx="3313113" cy="4535487"/>
          </a:xfrm>
          <a:prstGeom prst="wedgeEllipseCallout">
            <a:avLst>
              <a:gd name="adj1" fmla="val -105968"/>
              <a:gd name="adj2" fmla="val 12829"/>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根据任务需要和个人特点，在“训练大纲”规定的训练内容里自由选取训练项目，首先是本岗位需要完成的内容，有能力的也可以在其他岗位上选择适合自己的训练项目。这样，既可以使每个人做到力所能及，自己能干什么就干什么，也可使能力强的人做到人尽其才。 </a:t>
            </a:r>
            <a:endParaRPr lang="zh-CN" altLang="en-US" sz="1600" dirty="0">
              <a:latin typeface="Arial" panose="020B0604020202020204" pitchFamily="34" charset="0"/>
              <a:ea typeface="宋体" panose="02010600030101010101" pitchFamily="2" charset="-122"/>
            </a:endParaRPr>
          </a:p>
        </p:txBody>
      </p:sp>
      <p:sp>
        <p:nvSpPr>
          <p:cNvPr id="58379" name="AutoShape 11"/>
          <p:cNvSpPr/>
          <p:nvPr/>
        </p:nvSpPr>
        <p:spPr>
          <a:xfrm>
            <a:off x="6372225" y="1916113"/>
            <a:ext cx="2520950" cy="3600450"/>
          </a:xfrm>
          <a:prstGeom prst="wedgeRoundRectCallout">
            <a:avLst>
              <a:gd name="adj1" fmla="val -149181"/>
              <a:gd name="adj2" fmla="val 40343"/>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endParaRPr lang="en-US" altLang="zh-CN"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针对各单位所承担的灭火救援任务，充分考虑各种作战需要，开展各类与其适应的综合训练。如破拆综合训练、救人综合训练、大风天气下农村灭火综合训练等等。在综合训练的基础上与现役中队再进行合成训练，实现协同作战。 </a:t>
            </a:r>
            <a:endParaRPr lang="zh-CN" altLang="en-US" sz="1600" dirty="0">
              <a:latin typeface="Arial" panose="020B0604020202020204" pitchFamily="34" charset="0"/>
              <a:ea typeface="宋体" panose="02010600030101010101" pitchFamily="2" charset="-122"/>
            </a:endParaRPr>
          </a:p>
        </p:txBody>
      </p:sp>
      <p:sp>
        <p:nvSpPr>
          <p:cNvPr id="58380" name="AutoShape 12"/>
          <p:cNvSpPr/>
          <p:nvPr/>
        </p:nvSpPr>
        <p:spPr>
          <a:xfrm>
            <a:off x="5543550" y="1700213"/>
            <a:ext cx="3600450" cy="4824412"/>
          </a:xfrm>
          <a:prstGeom prst="cloudCallout">
            <a:avLst>
              <a:gd name="adj1" fmla="val -93606"/>
              <a:gd name="adj2" fmla="val 33282"/>
            </a:avLst>
          </a:prstGeom>
          <a:solidFill>
            <a:schemeClr val="accent1"/>
          </a:solidFill>
          <a:ln w="9525" cap="flat" cmpd="sng">
            <a:solidFill>
              <a:schemeClr val="tx1"/>
            </a:solidFill>
            <a:prstDash val="solid"/>
            <a:round/>
            <a:headEnd type="none" w="med" len="med"/>
            <a:tailEnd type="none" w="med" len="med"/>
          </a:ln>
        </p:spPr>
        <p:txBody>
          <a:bodyPr anchor="t" anchorCtr="0"/>
          <a:p>
            <a:pPr algn="ctr" eaLnBrk="0" hangingPunct="0"/>
            <a:r>
              <a:rPr lang="zh-CN" altLang="en-US" sz="1400" dirty="0">
                <a:latin typeface="Arial" panose="020B0604020202020204" pitchFamily="34" charset="0"/>
                <a:ea typeface="宋体" panose="02010600030101010101" pitchFamily="2" charset="-122"/>
              </a:rPr>
              <a:t>合成训练是检验各类人员整体训练水平的重要举措，也是提高专职消防队整体战斗力的有效手段，合成训练大体可分为模拟训练和实地演练。训练中要紧紧抓住规范单位“两个梯队”这一重心，辅导单位以售货员、服务员、安保人员、巡查人员和管理工作人员为主体，因地制宜地组建“两个梯队”，成立灭火行动、通讯联络、疏散引导三个小组，并帮助单位完善消防安全管理制度，规范消防器材配备，制定详细的灭火疏散预案，组织联合演练。 </a:t>
            </a:r>
            <a:endParaRPr lang="zh-CN" altLang="en-US" sz="1400" dirty="0">
              <a:latin typeface="Arial" panose="020B0604020202020204" pitchFamily="34" charset="0"/>
              <a:ea typeface="宋体" panose="02010600030101010101" pitchFamily="2" charset="-122"/>
            </a:endParaRPr>
          </a:p>
        </p:txBody>
      </p:sp>
      <p:sp>
        <p:nvSpPr>
          <p:cNvPr id="58381" name="AutoShape 13"/>
          <p:cNvSpPr/>
          <p:nvPr/>
        </p:nvSpPr>
        <p:spPr>
          <a:xfrm>
            <a:off x="684213" y="2420938"/>
            <a:ext cx="2232025" cy="3744912"/>
          </a:xfrm>
          <a:prstGeom prst="wedgeEllipseCallout">
            <a:avLst>
              <a:gd name="adj1" fmla="val 157398"/>
              <a:gd name="adj2" fmla="val -403"/>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endParaRPr lang="en-US" altLang="zh-CN" sz="1600" dirty="0">
              <a:latin typeface="Arial" panose="020B0604020202020204" pitchFamily="34" charset="0"/>
              <a:ea typeface="宋体" panose="02010600030101010101" pitchFamily="2" charset="-122"/>
            </a:endParaRPr>
          </a:p>
          <a:p>
            <a:pPr eaLnBrk="0" hangingPunct="0"/>
            <a:endParaRPr lang="en-US" altLang="zh-CN" sz="1600" dirty="0">
              <a:latin typeface="Arial" panose="020B0604020202020204" pitchFamily="34" charset="0"/>
              <a:ea typeface="宋体" panose="02010600030101010101" pitchFamily="2" charset="-122"/>
            </a:endParaRPr>
          </a:p>
          <a:p>
            <a:pPr eaLnBrk="0" hangingPunct="0"/>
            <a:r>
              <a:rPr lang="zh-CN" altLang="en-US" sz="1600" dirty="0">
                <a:latin typeface="Arial" panose="020B0604020202020204" pitchFamily="34" charset="0"/>
                <a:ea typeface="宋体" panose="02010600030101010101" pitchFamily="2" charset="-122"/>
              </a:rPr>
              <a:t>针对一些有毒、爆炸、深井、大风等恶劣环境往往无法真实的进行模拟训练和实地演练。 </a:t>
            </a:r>
            <a:endParaRPr lang="zh-CN" altLang="en-US" sz="1600" dirty="0">
              <a:latin typeface="Arial" panose="020B0604020202020204" pitchFamily="34" charset="0"/>
              <a:ea typeface="宋体" panose="02010600030101010101" pitchFamily="2" charset="-122"/>
            </a:endParaRPr>
          </a:p>
        </p:txBody>
      </p:sp>
      <p:sp>
        <p:nvSpPr>
          <p:cNvPr id="58382" name="AutoShape 14"/>
          <p:cNvSpPr/>
          <p:nvPr/>
        </p:nvSpPr>
        <p:spPr>
          <a:xfrm>
            <a:off x="611188" y="2133600"/>
            <a:ext cx="2282825" cy="3490913"/>
          </a:xfrm>
          <a:prstGeom prst="wedgeRoundRectCallout">
            <a:avLst>
              <a:gd name="adj1" fmla="val 125731"/>
              <a:gd name="adj2" fmla="val 19213"/>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将所有作战对象录入计算机，组织理论教学、网上研讨、案例评析、问题解析、模拟指挥，着力提高专职消防队指挥技能、灭火能力估算、灭火救援计算机制图的能力和水平。这样，训练的科技含量增加了，练兵也更为方便。</a:t>
            </a:r>
            <a:endParaRPr lang="zh-CN" altLang="en-US" sz="1600" dirty="0">
              <a:latin typeface="Arial" panose="020B0604020202020204" pitchFamily="34" charset="0"/>
              <a:ea typeface="宋体" panose="02010600030101010101" pitchFamily="2" charset="-122"/>
            </a:endParaRPr>
          </a:p>
        </p:txBody>
      </p:sp>
      <p:sp>
        <p:nvSpPr>
          <p:cNvPr id="58384" name="AutoShape 16"/>
          <p:cNvSpPr/>
          <p:nvPr/>
        </p:nvSpPr>
        <p:spPr>
          <a:xfrm>
            <a:off x="0" y="1557338"/>
            <a:ext cx="2663825" cy="5040312"/>
          </a:xfrm>
          <a:prstGeom prst="cloudCallout">
            <a:avLst>
              <a:gd name="adj1" fmla="val 121157"/>
              <a:gd name="adj2" fmla="val 17088"/>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根据专职消防队伍建设的需要，适时开展多种业务培训，着力解决专职消防队伍建设、训练和管理等方面遇到的新情况、新问题、应该采取的新措施，灭火救援工作中需要消防队员充分注意的问题、特殊灾害事故处置应掌握的新方法、新对策，使专职消防队员真正成为“行家里手”。</a:t>
            </a:r>
            <a:endParaRPr lang="zh-CN" altLang="en-US" sz="1400" dirty="0">
              <a:latin typeface="Arial" panose="020B0604020202020204" pitchFamily="34" charset="0"/>
              <a:ea typeface="宋体" panose="02010600030101010101" pitchFamily="2" charset="-12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wedge">
                                      <p:cBhvr>
                                        <p:cTn id="7" dur="2000"/>
                                        <p:tgtEl>
                                          <p:spTgt spid="5837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8371">
                                            <p:txEl>
                                              <p:charRg st="0" end="21"/>
                                            </p:txEl>
                                          </p:spTgt>
                                        </p:tgtEl>
                                        <p:attrNameLst>
                                          <p:attrName>style.visibility</p:attrName>
                                        </p:attrNameLst>
                                      </p:cBhvr>
                                      <p:to>
                                        <p:strVal val="visible"/>
                                      </p:to>
                                    </p:set>
                                    <p:anim calcmode="lin" valueType="num">
                                      <p:cBhvr>
                                        <p:cTn id="12" dur="2000" fill="hold"/>
                                        <p:tgtEl>
                                          <p:spTgt spid="58371">
                                            <p:txEl>
                                              <p:charRg st="0" end="21"/>
                                            </p:txEl>
                                          </p:spTgt>
                                        </p:tgtEl>
                                        <p:attrNameLst>
                                          <p:attrName>ppt_x</p:attrName>
                                        </p:attrNameLst>
                                      </p:cBhvr>
                                      <p:tavLst>
                                        <p:tav tm="0">
                                          <p:val>
                                            <p:strVal val="#ppt_x-.2"/>
                                          </p:val>
                                        </p:tav>
                                        <p:tav tm="100000">
                                          <p:val>
                                            <p:strVal val="#ppt_x"/>
                                          </p:val>
                                        </p:tav>
                                      </p:tavLst>
                                    </p:anim>
                                    <p:anim calcmode="lin" valueType="num">
                                      <p:cBhvr>
                                        <p:cTn id="13" dur="2000" fill="hold"/>
                                        <p:tgtEl>
                                          <p:spTgt spid="58371">
                                            <p:txEl>
                                              <p:charRg st="0" end="21"/>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58371">
                                            <p:txEl>
                                              <p:charRg st="0" end="2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8371">
                                            <p:txEl>
                                              <p:charRg st="22" end="32"/>
                                            </p:txEl>
                                          </p:spTgt>
                                        </p:tgtEl>
                                        <p:attrNameLst>
                                          <p:attrName>style.visibility</p:attrName>
                                        </p:attrNameLst>
                                      </p:cBhvr>
                                      <p:to>
                                        <p:strVal val="visible"/>
                                      </p:to>
                                    </p:set>
                                    <p:anim calcmode="lin" valueType="num">
                                      <p:cBhvr>
                                        <p:cTn id="19" dur="2000" fill="hold"/>
                                        <p:tgtEl>
                                          <p:spTgt spid="58371">
                                            <p:txEl>
                                              <p:charRg st="22" end="32"/>
                                            </p:txEl>
                                          </p:spTgt>
                                        </p:tgtEl>
                                        <p:attrNameLst>
                                          <p:attrName>ppt_x</p:attrName>
                                        </p:attrNameLst>
                                      </p:cBhvr>
                                      <p:tavLst>
                                        <p:tav tm="0">
                                          <p:val>
                                            <p:strVal val="#ppt_x-.2"/>
                                          </p:val>
                                        </p:tav>
                                        <p:tav tm="100000">
                                          <p:val>
                                            <p:strVal val="#ppt_x"/>
                                          </p:val>
                                        </p:tav>
                                      </p:tavLst>
                                    </p:anim>
                                    <p:anim calcmode="lin" valueType="num">
                                      <p:cBhvr>
                                        <p:cTn id="20" dur="2000" fill="hold"/>
                                        <p:tgtEl>
                                          <p:spTgt spid="58371">
                                            <p:txEl>
                                              <p:charRg st="22" end="32"/>
                                            </p:tx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58371">
                                            <p:txEl>
                                              <p:charRg st="22" end="3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8377"/>
                                        </p:tgtEl>
                                        <p:attrNameLst>
                                          <p:attrName>style.visibility</p:attrName>
                                        </p:attrNameLst>
                                      </p:cBhvr>
                                      <p:to>
                                        <p:strVal val="visible"/>
                                      </p:to>
                                    </p:set>
                                    <p:anim calcmode="lin" valueType="num">
                                      <p:cBhvr>
                                        <p:cTn id="26" dur="2000" fill="hold"/>
                                        <p:tgtEl>
                                          <p:spTgt spid="58377"/>
                                        </p:tgtEl>
                                        <p:attrNameLst>
                                          <p:attrName>ppt_w</p:attrName>
                                        </p:attrNameLst>
                                      </p:cBhvr>
                                      <p:tavLst>
                                        <p:tav tm="0">
                                          <p:val>
                                            <p:fltVal val="0.000000"/>
                                          </p:val>
                                        </p:tav>
                                        <p:tav tm="100000">
                                          <p:val>
                                            <p:strVal val="#ppt_w"/>
                                          </p:val>
                                        </p:tav>
                                      </p:tavLst>
                                    </p:anim>
                                    <p:anim calcmode="lin" valueType="num">
                                      <p:cBhvr>
                                        <p:cTn id="27" dur="2000" fill="hold"/>
                                        <p:tgtEl>
                                          <p:spTgt spid="58377"/>
                                        </p:tgtEl>
                                        <p:attrNameLst>
                                          <p:attrName>ppt_h</p:attrName>
                                        </p:attrNameLst>
                                      </p:cBhvr>
                                      <p:tavLst>
                                        <p:tav tm="0">
                                          <p:val>
                                            <p:fltVal val="0.000000"/>
                                          </p:val>
                                        </p:tav>
                                        <p:tav tm="100000">
                                          <p:val>
                                            <p:strVal val="#ppt_h"/>
                                          </p:val>
                                        </p:tav>
                                      </p:tavLst>
                                    </p:anim>
                                    <p:animEffect transition="in" filter="fade">
                                      <p:cBhvr>
                                        <p:cTn id="28" dur="2000"/>
                                        <p:tgtEl>
                                          <p:spTgt spid="5837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1" fill="hold" grpId="1" nodeType="clickEffect">
                                  <p:stCondLst>
                                    <p:cond delay="0"/>
                                  </p:stCondLst>
                                  <p:childTnLst>
                                    <p:animEffect transition="out" filter="wipe(up)">
                                      <p:cBhvr>
                                        <p:cTn id="32" dur="2000"/>
                                        <p:tgtEl>
                                          <p:spTgt spid="58377"/>
                                        </p:tgtEl>
                                      </p:cBhvr>
                                    </p:animEffect>
                                    <p:set>
                                      <p:cBhvr>
                                        <p:cTn id="33" dur="1" fill="hold">
                                          <p:stCondLst>
                                            <p:cond delay="1999"/>
                                          </p:stCondLst>
                                        </p:cTn>
                                        <p:tgtEl>
                                          <p:spTgt spid="58377"/>
                                        </p:tgtEl>
                                        <p:attrNameLst>
                                          <p:attrName>style.visibility</p:attrName>
                                        </p:attrNameLst>
                                      </p:cBhvr>
                                      <p:to>
                                        <p:strVal val="hidden"/>
                                      </p:to>
                                    </p:set>
                                  </p:childTnLst>
                                </p:cTn>
                              </p:par>
                              <p:par>
                                <p:cTn id="34" presetID="29" presetClass="entr" presetSubtype="0" fill="hold" grpId="0" nodeType="withEffect">
                                  <p:stCondLst>
                                    <p:cond delay="0"/>
                                  </p:stCondLst>
                                  <p:childTnLst>
                                    <p:set>
                                      <p:cBhvr>
                                        <p:cTn id="35" dur="1" fill="hold">
                                          <p:stCondLst>
                                            <p:cond delay="0"/>
                                          </p:stCondLst>
                                        </p:cTn>
                                        <p:tgtEl>
                                          <p:spTgt spid="58371">
                                            <p:txEl>
                                              <p:charRg st="32" end="42"/>
                                            </p:txEl>
                                          </p:spTgt>
                                        </p:tgtEl>
                                        <p:attrNameLst>
                                          <p:attrName>style.visibility</p:attrName>
                                        </p:attrNameLst>
                                      </p:cBhvr>
                                      <p:to>
                                        <p:strVal val="visible"/>
                                      </p:to>
                                    </p:set>
                                    <p:anim calcmode="lin" valueType="num">
                                      <p:cBhvr>
                                        <p:cTn id="36" dur="2000" fill="hold"/>
                                        <p:tgtEl>
                                          <p:spTgt spid="58371">
                                            <p:txEl>
                                              <p:charRg st="32" end="42"/>
                                            </p:txEl>
                                          </p:spTgt>
                                        </p:tgtEl>
                                        <p:attrNameLst>
                                          <p:attrName>ppt_x</p:attrName>
                                        </p:attrNameLst>
                                      </p:cBhvr>
                                      <p:tavLst>
                                        <p:tav tm="0">
                                          <p:val>
                                            <p:strVal val="#ppt_x-.2"/>
                                          </p:val>
                                        </p:tav>
                                        <p:tav tm="100000">
                                          <p:val>
                                            <p:strVal val="#ppt_x"/>
                                          </p:val>
                                        </p:tav>
                                      </p:tavLst>
                                    </p:anim>
                                    <p:anim calcmode="lin" valueType="num">
                                      <p:cBhvr>
                                        <p:cTn id="37" dur="2000" fill="hold"/>
                                        <p:tgtEl>
                                          <p:spTgt spid="58371">
                                            <p:txEl>
                                              <p:charRg st="32" end="42"/>
                                            </p:txEl>
                                          </p:spTgt>
                                        </p:tgtEl>
                                        <p:attrNameLst>
                                          <p:attrName>ppt_y</p:attrName>
                                        </p:attrNameLst>
                                      </p:cBhvr>
                                      <p:tavLst>
                                        <p:tav tm="0">
                                          <p:val>
                                            <p:strVal val="#ppt_y"/>
                                          </p:val>
                                        </p:tav>
                                        <p:tav tm="100000">
                                          <p:val>
                                            <p:strVal val="#ppt_y"/>
                                          </p:val>
                                        </p:tav>
                                      </p:tavLst>
                                    </p:anim>
                                    <p:animEffect transition="in" filter="wipe(right)" prLst="gradientSize: 0.1">
                                      <p:cBhvr>
                                        <p:cTn id="38" dur="2000"/>
                                        <p:tgtEl>
                                          <p:spTgt spid="58371">
                                            <p:txEl>
                                              <p:charRg st="32" end="4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58378"/>
                                        </p:tgtEl>
                                        <p:attrNameLst>
                                          <p:attrName>style.visibility</p:attrName>
                                        </p:attrNameLst>
                                      </p:cBhvr>
                                      <p:to>
                                        <p:strVal val="visible"/>
                                      </p:to>
                                    </p:set>
                                    <p:animEffect transition="in" filter="barn(outVertical)">
                                      <p:cBhvr>
                                        <p:cTn id="43" dur="2000"/>
                                        <p:tgtEl>
                                          <p:spTgt spid="5837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xit" presetSubtype="32" fill="hold" grpId="1" nodeType="clickEffect">
                                  <p:stCondLst>
                                    <p:cond delay="0"/>
                                  </p:stCondLst>
                                  <p:childTnLst>
                                    <p:animEffect transition="out" filter="box(out)">
                                      <p:cBhvr>
                                        <p:cTn id="47" dur="2000"/>
                                        <p:tgtEl>
                                          <p:spTgt spid="58378"/>
                                        </p:tgtEl>
                                      </p:cBhvr>
                                    </p:animEffect>
                                    <p:set>
                                      <p:cBhvr>
                                        <p:cTn id="48" dur="1" fill="hold">
                                          <p:stCondLst>
                                            <p:cond delay="1999"/>
                                          </p:stCondLst>
                                        </p:cTn>
                                        <p:tgtEl>
                                          <p:spTgt spid="58378"/>
                                        </p:tgtEl>
                                        <p:attrNameLst>
                                          <p:attrName>style.visibility</p:attrName>
                                        </p:attrNameLst>
                                      </p:cBhvr>
                                      <p:to>
                                        <p:strVal val="hidden"/>
                                      </p:to>
                                    </p:set>
                                  </p:childTnLst>
                                </p:cTn>
                              </p:par>
                              <p:par>
                                <p:cTn id="49" presetID="29" presetClass="entr" presetSubtype="0" fill="hold" grpId="0" nodeType="withEffect">
                                  <p:stCondLst>
                                    <p:cond delay="0"/>
                                  </p:stCondLst>
                                  <p:childTnLst>
                                    <p:set>
                                      <p:cBhvr>
                                        <p:cTn id="50" dur="1" fill="hold">
                                          <p:stCondLst>
                                            <p:cond delay="0"/>
                                          </p:stCondLst>
                                        </p:cTn>
                                        <p:tgtEl>
                                          <p:spTgt spid="58371">
                                            <p:txEl>
                                              <p:charRg st="42" end="52"/>
                                            </p:txEl>
                                          </p:spTgt>
                                        </p:tgtEl>
                                        <p:attrNameLst>
                                          <p:attrName>style.visibility</p:attrName>
                                        </p:attrNameLst>
                                      </p:cBhvr>
                                      <p:to>
                                        <p:strVal val="visible"/>
                                      </p:to>
                                    </p:set>
                                    <p:anim calcmode="lin" valueType="num">
                                      <p:cBhvr>
                                        <p:cTn id="51" dur="2000" fill="hold"/>
                                        <p:tgtEl>
                                          <p:spTgt spid="58371">
                                            <p:txEl>
                                              <p:charRg st="42" end="52"/>
                                            </p:txEl>
                                          </p:spTgt>
                                        </p:tgtEl>
                                        <p:attrNameLst>
                                          <p:attrName>ppt_x</p:attrName>
                                        </p:attrNameLst>
                                      </p:cBhvr>
                                      <p:tavLst>
                                        <p:tav tm="0">
                                          <p:val>
                                            <p:strVal val="#ppt_x-.2"/>
                                          </p:val>
                                        </p:tav>
                                        <p:tav tm="100000">
                                          <p:val>
                                            <p:strVal val="#ppt_x"/>
                                          </p:val>
                                        </p:tav>
                                      </p:tavLst>
                                    </p:anim>
                                    <p:anim calcmode="lin" valueType="num">
                                      <p:cBhvr>
                                        <p:cTn id="52" dur="2000" fill="hold"/>
                                        <p:tgtEl>
                                          <p:spTgt spid="58371">
                                            <p:txEl>
                                              <p:charRg st="42" end="52"/>
                                            </p:txEl>
                                          </p:spTgt>
                                        </p:tgtEl>
                                        <p:attrNameLst>
                                          <p:attrName>ppt_y</p:attrName>
                                        </p:attrNameLst>
                                      </p:cBhvr>
                                      <p:tavLst>
                                        <p:tav tm="0">
                                          <p:val>
                                            <p:strVal val="#ppt_y"/>
                                          </p:val>
                                        </p:tav>
                                        <p:tav tm="100000">
                                          <p:val>
                                            <p:strVal val="#ppt_y"/>
                                          </p:val>
                                        </p:tav>
                                      </p:tavLst>
                                    </p:anim>
                                    <p:animEffect transition="in" filter="wipe(right)" prLst="gradientSize: 0.1">
                                      <p:cBhvr>
                                        <p:cTn id="53" dur="2000"/>
                                        <p:tgtEl>
                                          <p:spTgt spid="58371">
                                            <p:txEl>
                                              <p:charRg st="42" end="5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1" fill="hold" grpId="0" nodeType="clickEffect">
                                  <p:stCondLst>
                                    <p:cond delay="0"/>
                                  </p:stCondLst>
                                  <p:childTnLst>
                                    <p:set>
                                      <p:cBhvr>
                                        <p:cTn id="57" dur="1" fill="hold">
                                          <p:stCondLst>
                                            <p:cond delay="0"/>
                                          </p:stCondLst>
                                        </p:cTn>
                                        <p:tgtEl>
                                          <p:spTgt spid="58379"/>
                                        </p:tgtEl>
                                        <p:attrNameLst>
                                          <p:attrName>style.visibility</p:attrName>
                                        </p:attrNameLst>
                                      </p:cBhvr>
                                      <p:to>
                                        <p:strVal val="visible"/>
                                      </p:to>
                                    </p:set>
                                    <p:animEffect transition="in" filter="slide(fromTop)">
                                      <p:cBhvr>
                                        <p:cTn id="58" dur="2000"/>
                                        <p:tgtEl>
                                          <p:spTgt spid="58379"/>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xit" presetSubtype="3" fill="hold" grpId="1" nodeType="clickEffect">
                                  <p:stCondLst>
                                    <p:cond delay="0"/>
                                  </p:stCondLst>
                                  <p:childTnLst>
                                    <p:animEffect transition="out" filter="strips(upRight)">
                                      <p:cBhvr>
                                        <p:cTn id="62" dur="2000"/>
                                        <p:tgtEl>
                                          <p:spTgt spid="58379"/>
                                        </p:tgtEl>
                                      </p:cBhvr>
                                    </p:animEffect>
                                    <p:set>
                                      <p:cBhvr>
                                        <p:cTn id="63" dur="1" fill="hold">
                                          <p:stCondLst>
                                            <p:cond delay="1999"/>
                                          </p:stCondLst>
                                        </p:cTn>
                                        <p:tgtEl>
                                          <p:spTgt spid="58379"/>
                                        </p:tgtEl>
                                        <p:attrNameLst>
                                          <p:attrName>style.visibility</p:attrName>
                                        </p:attrNameLst>
                                      </p:cBhvr>
                                      <p:to>
                                        <p:strVal val="hidden"/>
                                      </p:to>
                                    </p:set>
                                  </p:childTnLst>
                                </p:cTn>
                              </p:par>
                              <p:par>
                                <p:cTn id="64" presetID="29" presetClass="entr" presetSubtype="0" fill="hold" grpId="0" nodeType="withEffect">
                                  <p:stCondLst>
                                    <p:cond delay="0"/>
                                  </p:stCondLst>
                                  <p:childTnLst>
                                    <p:set>
                                      <p:cBhvr>
                                        <p:cTn id="65" dur="1" fill="hold">
                                          <p:stCondLst>
                                            <p:cond delay="0"/>
                                          </p:stCondLst>
                                        </p:cTn>
                                        <p:tgtEl>
                                          <p:spTgt spid="58371">
                                            <p:txEl>
                                              <p:charRg st="52" end="63"/>
                                            </p:txEl>
                                          </p:spTgt>
                                        </p:tgtEl>
                                        <p:attrNameLst>
                                          <p:attrName>style.visibility</p:attrName>
                                        </p:attrNameLst>
                                      </p:cBhvr>
                                      <p:to>
                                        <p:strVal val="visible"/>
                                      </p:to>
                                    </p:set>
                                    <p:anim calcmode="lin" valueType="num">
                                      <p:cBhvr>
                                        <p:cTn id="66" dur="2000" fill="hold"/>
                                        <p:tgtEl>
                                          <p:spTgt spid="58371">
                                            <p:txEl>
                                              <p:charRg st="52" end="63"/>
                                            </p:txEl>
                                          </p:spTgt>
                                        </p:tgtEl>
                                        <p:attrNameLst>
                                          <p:attrName>ppt_x</p:attrName>
                                        </p:attrNameLst>
                                      </p:cBhvr>
                                      <p:tavLst>
                                        <p:tav tm="0">
                                          <p:val>
                                            <p:strVal val="#ppt_x-.2"/>
                                          </p:val>
                                        </p:tav>
                                        <p:tav tm="100000">
                                          <p:val>
                                            <p:strVal val="#ppt_x"/>
                                          </p:val>
                                        </p:tav>
                                      </p:tavLst>
                                    </p:anim>
                                    <p:anim calcmode="lin" valueType="num">
                                      <p:cBhvr>
                                        <p:cTn id="67" dur="2000" fill="hold"/>
                                        <p:tgtEl>
                                          <p:spTgt spid="58371">
                                            <p:txEl>
                                              <p:charRg st="52" end="63"/>
                                            </p:txEl>
                                          </p:spTgt>
                                        </p:tgtEl>
                                        <p:attrNameLst>
                                          <p:attrName>ppt_y</p:attrName>
                                        </p:attrNameLst>
                                      </p:cBhvr>
                                      <p:tavLst>
                                        <p:tav tm="0">
                                          <p:val>
                                            <p:strVal val="#ppt_y"/>
                                          </p:val>
                                        </p:tav>
                                        <p:tav tm="100000">
                                          <p:val>
                                            <p:strVal val="#ppt_y"/>
                                          </p:val>
                                        </p:tav>
                                      </p:tavLst>
                                    </p:anim>
                                    <p:animEffect transition="in" filter="wipe(right)" prLst="gradientSize: 0.1">
                                      <p:cBhvr>
                                        <p:cTn id="68" dur="2000"/>
                                        <p:tgtEl>
                                          <p:spTgt spid="58371">
                                            <p:txEl>
                                              <p:charRg st="52" end="6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58380"/>
                                        </p:tgtEl>
                                        <p:attrNameLst>
                                          <p:attrName>style.visibility</p:attrName>
                                        </p:attrNameLst>
                                      </p:cBhvr>
                                      <p:to>
                                        <p:strVal val="visible"/>
                                      </p:to>
                                    </p:set>
                                    <p:anim calcmode="lin" valueType="num">
                                      <p:cBhvr>
                                        <p:cTn id="73" dur="2000" fill="hold"/>
                                        <p:tgtEl>
                                          <p:spTgt spid="58380"/>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74" dur="2000" fill="hold"/>
                                        <p:tgtEl>
                                          <p:spTgt spid="58380"/>
                                        </p:tgtEl>
                                        <p:attrNameLst>
                                          <p:attrName>ppt_x</p:attrName>
                                        </p:attrNameLst>
                                      </p:cBhvr>
                                      <p:tavLst>
                                        <p:tav tm="0">
                                          <p:val>
                                            <p:fltVal val="-1.000000"/>
                                          </p:val>
                                        </p:tav>
                                        <p:tav tm="50000">
                                          <p:val>
                                            <p:fltVal val="0.950000"/>
                                          </p:val>
                                        </p:tav>
                                        <p:tav tm="100000">
                                          <p:val>
                                            <p:strVal val="#ppt_x"/>
                                          </p:val>
                                        </p:tav>
                                      </p:tavLst>
                                    </p:anim>
                                    <p:anim calcmode="lin" valueType="num">
                                      <p:cBhvr>
                                        <p:cTn id="75" dur="2000" fill="hold"/>
                                        <p:tgtEl>
                                          <p:spTgt spid="58380"/>
                                        </p:tgtEl>
                                        <p:attrNameLst>
                                          <p:attrName>ppt_y</p:attrName>
                                        </p:attrNameLst>
                                      </p:cBhvr>
                                      <p:tavLst>
                                        <p:tav tm="0">
                                          <p:val>
                                            <p:strVal val="#ppt_y"/>
                                          </p:val>
                                        </p:tav>
                                        <p:tav tm="100000">
                                          <p:val>
                                            <p:strVal val="#ppt_y"/>
                                          </p:val>
                                        </p:tav>
                                      </p:tavLst>
                                    </p:anim>
                                    <p:animEffect transition="in" filter="fade">
                                      <p:cBhvr>
                                        <p:cTn id="76" dur="2000"/>
                                        <p:tgtEl>
                                          <p:spTgt spid="58380"/>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xit" presetSubtype="16" fill="hold" grpId="1" nodeType="clickEffect">
                                  <p:stCondLst>
                                    <p:cond delay="0"/>
                                  </p:stCondLst>
                                  <p:childTnLst>
                                    <p:animEffect transition="out" filter="diamond(in)">
                                      <p:cBhvr>
                                        <p:cTn id="80" dur="2000"/>
                                        <p:tgtEl>
                                          <p:spTgt spid="58380"/>
                                        </p:tgtEl>
                                      </p:cBhvr>
                                    </p:animEffect>
                                    <p:set>
                                      <p:cBhvr>
                                        <p:cTn id="81" dur="1" fill="hold">
                                          <p:stCondLst>
                                            <p:cond delay="1999"/>
                                          </p:stCondLst>
                                        </p:cTn>
                                        <p:tgtEl>
                                          <p:spTgt spid="58380"/>
                                        </p:tgtEl>
                                        <p:attrNameLst>
                                          <p:attrName>style.visibility</p:attrName>
                                        </p:attrNameLst>
                                      </p:cBhvr>
                                      <p:to>
                                        <p:strVal val="hidden"/>
                                      </p:to>
                                    </p:set>
                                  </p:childTnLst>
                                </p:cTn>
                              </p:par>
                              <p:par>
                                <p:cTn id="82" presetID="29" presetClass="entr" presetSubtype="0" fill="hold" nodeType="withEffect">
                                  <p:stCondLst>
                                    <p:cond delay="0"/>
                                  </p:stCondLst>
                                  <p:childTnLst>
                                    <p:set>
                                      <p:cBhvr>
                                        <p:cTn id="83" dur="1" fill="hold">
                                          <p:stCondLst>
                                            <p:cond delay="0"/>
                                          </p:stCondLst>
                                        </p:cTn>
                                        <p:tgtEl>
                                          <p:spTgt spid="58376">
                                            <p:txEl>
                                              <p:charRg st="0" end="11"/>
                                            </p:txEl>
                                          </p:spTgt>
                                        </p:tgtEl>
                                        <p:attrNameLst>
                                          <p:attrName>style.visibility</p:attrName>
                                        </p:attrNameLst>
                                      </p:cBhvr>
                                      <p:to>
                                        <p:strVal val="visible"/>
                                      </p:to>
                                    </p:set>
                                    <p:anim calcmode="lin" valueType="num">
                                      <p:cBhvr>
                                        <p:cTn id="84" dur="2000" fill="hold"/>
                                        <p:tgtEl>
                                          <p:spTgt spid="58376">
                                            <p:txEl>
                                              <p:charRg st="0" end="11"/>
                                            </p:txEl>
                                          </p:spTgt>
                                        </p:tgtEl>
                                        <p:attrNameLst>
                                          <p:attrName>ppt_x</p:attrName>
                                        </p:attrNameLst>
                                      </p:cBhvr>
                                      <p:tavLst>
                                        <p:tav tm="0">
                                          <p:val>
                                            <p:strVal val="#ppt_x-.2"/>
                                          </p:val>
                                        </p:tav>
                                        <p:tav tm="100000">
                                          <p:val>
                                            <p:strVal val="#ppt_x"/>
                                          </p:val>
                                        </p:tav>
                                      </p:tavLst>
                                    </p:anim>
                                    <p:anim calcmode="lin" valueType="num">
                                      <p:cBhvr>
                                        <p:cTn id="85" dur="2000" fill="hold"/>
                                        <p:tgtEl>
                                          <p:spTgt spid="58376">
                                            <p:txEl>
                                              <p:charRg st="0" end="11"/>
                                            </p:txEl>
                                          </p:spTgt>
                                        </p:tgtEl>
                                        <p:attrNameLst>
                                          <p:attrName>ppt_y</p:attrName>
                                        </p:attrNameLst>
                                      </p:cBhvr>
                                      <p:tavLst>
                                        <p:tav tm="0">
                                          <p:val>
                                            <p:strVal val="#ppt_y"/>
                                          </p:val>
                                        </p:tav>
                                        <p:tav tm="100000">
                                          <p:val>
                                            <p:strVal val="#ppt_y"/>
                                          </p:val>
                                        </p:tav>
                                      </p:tavLst>
                                    </p:anim>
                                    <p:animEffect transition="in" filter="wipe(right)" prLst="gradientSize: 0.1">
                                      <p:cBhvr>
                                        <p:cTn id="86" dur="2000"/>
                                        <p:tgtEl>
                                          <p:spTgt spid="58376">
                                            <p:txEl>
                                              <p:charRg st="0"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5" presetClass="entr" presetSubtype="0" fill="hold" grpId="0" nodeType="clickEffect">
                                  <p:stCondLst>
                                    <p:cond delay="0"/>
                                  </p:stCondLst>
                                  <p:childTnLst>
                                    <p:set>
                                      <p:cBhvr>
                                        <p:cTn id="90" dur="1" fill="hold">
                                          <p:stCondLst>
                                            <p:cond delay="0"/>
                                          </p:stCondLst>
                                        </p:cTn>
                                        <p:tgtEl>
                                          <p:spTgt spid="58381"/>
                                        </p:tgtEl>
                                        <p:attrNameLst>
                                          <p:attrName>style.visibility</p:attrName>
                                        </p:attrNameLst>
                                      </p:cBhvr>
                                      <p:to>
                                        <p:strVal val="visible"/>
                                      </p:to>
                                    </p:set>
                                    <p:animEffect transition="in" filter="fade">
                                      <p:cBhvr>
                                        <p:cTn id="91" dur="2000"/>
                                        <p:tgtEl>
                                          <p:spTgt spid="58381"/>
                                        </p:tgtEl>
                                      </p:cBhvr>
                                    </p:animEffect>
                                    <p:anim calcmode="lin" valueType="num">
                                      <p:cBhvr>
                                        <p:cTn id="92" dur="2000" fill="hold"/>
                                        <p:tgtEl>
                                          <p:spTgt spid="58381"/>
                                        </p:tgtEl>
                                        <p:attrNameLst>
                                          <p:attrName>style.rotation</p:attrName>
                                        </p:attrNameLst>
                                      </p:cBhvr>
                                      <p:tavLst>
                                        <p:tav tm="0">
                                          <p:val>
                                            <p:fltVal val="720.000000"/>
                                          </p:val>
                                        </p:tav>
                                        <p:tav tm="100000">
                                          <p:val>
                                            <p:fltVal val="0.000000"/>
                                          </p:val>
                                        </p:tav>
                                      </p:tavLst>
                                    </p:anim>
                                    <p:anim calcmode="lin" valueType="num">
                                      <p:cBhvr>
                                        <p:cTn id="93" dur="2000" fill="hold"/>
                                        <p:tgtEl>
                                          <p:spTgt spid="58381"/>
                                        </p:tgtEl>
                                        <p:attrNameLst>
                                          <p:attrName>ppt_h</p:attrName>
                                        </p:attrNameLst>
                                      </p:cBhvr>
                                      <p:tavLst>
                                        <p:tav tm="0">
                                          <p:val>
                                            <p:fltVal val="0.000000"/>
                                          </p:val>
                                        </p:tav>
                                        <p:tav tm="100000">
                                          <p:val>
                                            <p:strVal val="#ppt_h"/>
                                          </p:val>
                                        </p:tav>
                                      </p:tavLst>
                                    </p:anim>
                                    <p:anim calcmode="lin" valueType="num">
                                      <p:cBhvr>
                                        <p:cTn id="94" dur="2000" fill="hold"/>
                                        <p:tgtEl>
                                          <p:spTgt spid="58381"/>
                                        </p:tgtEl>
                                        <p:attrNameLst>
                                          <p:attrName>ppt_w</p:attrName>
                                        </p:attrNameLst>
                                      </p:cBhvr>
                                      <p:tavLst>
                                        <p:tav tm="0">
                                          <p:val>
                                            <p:fltVal val="0.000000"/>
                                          </p:val>
                                        </p:tav>
                                        <p:tav tm="100000">
                                          <p:val>
                                            <p:strVal val="#ppt_w"/>
                                          </p:val>
                                        </p:tav>
                                      </p:tavLst>
                                    </p:anim>
                                  </p:childTnLst>
                                </p:cTn>
                              </p:par>
                            </p:childTnLst>
                          </p:cTn>
                        </p:par>
                      </p:childTnLst>
                    </p:cTn>
                  </p:par>
                  <p:par>
                    <p:cTn id="95" fill="hold">
                      <p:stCondLst>
                        <p:cond delay="indefinite"/>
                      </p:stCondLst>
                      <p:childTnLst>
                        <p:par>
                          <p:cTn id="96" fill="hold">
                            <p:stCondLst>
                              <p:cond delay="0"/>
                            </p:stCondLst>
                            <p:childTnLst>
                              <p:par>
                                <p:cTn id="97" presetID="16" presetClass="exit" presetSubtype="42" fill="hold" grpId="1" nodeType="clickEffect">
                                  <p:stCondLst>
                                    <p:cond delay="0"/>
                                  </p:stCondLst>
                                  <p:childTnLst>
                                    <p:animEffect transition="out" filter="barn(outHorizontal)">
                                      <p:cBhvr>
                                        <p:cTn id="98" dur="2000"/>
                                        <p:tgtEl>
                                          <p:spTgt spid="58381"/>
                                        </p:tgtEl>
                                      </p:cBhvr>
                                    </p:animEffect>
                                    <p:set>
                                      <p:cBhvr>
                                        <p:cTn id="99" dur="1" fill="hold">
                                          <p:stCondLst>
                                            <p:cond delay="1999"/>
                                          </p:stCondLst>
                                        </p:cTn>
                                        <p:tgtEl>
                                          <p:spTgt spid="58381"/>
                                        </p:tgtEl>
                                        <p:attrNameLst>
                                          <p:attrName>style.visibility</p:attrName>
                                        </p:attrNameLst>
                                      </p:cBhvr>
                                      <p:to>
                                        <p:strVal val="hidden"/>
                                      </p:to>
                                    </p:set>
                                  </p:childTnLst>
                                </p:cTn>
                              </p:par>
                              <p:par>
                                <p:cTn id="100" presetID="29" presetClass="entr" presetSubtype="0" fill="hold" nodeType="withEffect">
                                  <p:stCondLst>
                                    <p:cond delay="0"/>
                                  </p:stCondLst>
                                  <p:childTnLst>
                                    <p:set>
                                      <p:cBhvr>
                                        <p:cTn id="101" dur="1" fill="hold">
                                          <p:stCondLst>
                                            <p:cond delay="0"/>
                                          </p:stCondLst>
                                        </p:cTn>
                                        <p:tgtEl>
                                          <p:spTgt spid="58376">
                                            <p:txEl>
                                              <p:charRg st="11" end="21"/>
                                            </p:txEl>
                                          </p:spTgt>
                                        </p:tgtEl>
                                        <p:attrNameLst>
                                          <p:attrName>style.visibility</p:attrName>
                                        </p:attrNameLst>
                                      </p:cBhvr>
                                      <p:to>
                                        <p:strVal val="visible"/>
                                      </p:to>
                                    </p:set>
                                    <p:anim calcmode="lin" valueType="num">
                                      <p:cBhvr>
                                        <p:cTn id="102" dur="2000" fill="hold"/>
                                        <p:tgtEl>
                                          <p:spTgt spid="58376">
                                            <p:txEl>
                                              <p:charRg st="11" end="21"/>
                                            </p:txEl>
                                          </p:spTgt>
                                        </p:tgtEl>
                                        <p:attrNameLst>
                                          <p:attrName>ppt_x</p:attrName>
                                        </p:attrNameLst>
                                      </p:cBhvr>
                                      <p:tavLst>
                                        <p:tav tm="0">
                                          <p:val>
                                            <p:strVal val="#ppt_x-.2"/>
                                          </p:val>
                                        </p:tav>
                                        <p:tav tm="100000">
                                          <p:val>
                                            <p:strVal val="#ppt_x"/>
                                          </p:val>
                                        </p:tav>
                                      </p:tavLst>
                                    </p:anim>
                                    <p:anim calcmode="lin" valueType="num">
                                      <p:cBhvr>
                                        <p:cTn id="103" dur="2000" fill="hold"/>
                                        <p:tgtEl>
                                          <p:spTgt spid="58376">
                                            <p:txEl>
                                              <p:charRg st="11" end="21"/>
                                            </p:txEl>
                                          </p:spTgt>
                                        </p:tgtEl>
                                        <p:attrNameLst>
                                          <p:attrName>ppt_y</p:attrName>
                                        </p:attrNameLst>
                                      </p:cBhvr>
                                      <p:tavLst>
                                        <p:tav tm="0">
                                          <p:val>
                                            <p:strVal val="#ppt_y"/>
                                          </p:val>
                                        </p:tav>
                                        <p:tav tm="100000">
                                          <p:val>
                                            <p:strVal val="#ppt_y"/>
                                          </p:val>
                                        </p:tav>
                                      </p:tavLst>
                                    </p:anim>
                                    <p:animEffect transition="in" filter="wipe(right)" prLst="gradientSize: 0.1">
                                      <p:cBhvr>
                                        <p:cTn id="104" dur="2000"/>
                                        <p:tgtEl>
                                          <p:spTgt spid="58376">
                                            <p:txEl>
                                              <p:charRg st="11" end="2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58382"/>
                                        </p:tgtEl>
                                        <p:attrNameLst>
                                          <p:attrName>style.visibility</p:attrName>
                                        </p:attrNameLst>
                                      </p:cBhvr>
                                      <p:to>
                                        <p:strVal val="visible"/>
                                      </p:to>
                                    </p:set>
                                    <p:animEffect transition="in" filter="dissolve">
                                      <p:cBhvr>
                                        <p:cTn id="109" dur="2000"/>
                                        <p:tgtEl>
                                          <p:spTgt spid="58382"/>
                                        </p:tgtEl>
                                      </p:cBhvr>
                                    </p:animEffect>
                                  </p:childTnLst>
                                </p:cTn>
                              </p:par>
                            </p:childTnLst>
                          </p:cTn>
                        </p:par>
                      </p:childTnLst>
                    </p:cTn>
                  </p:par>
                  <p:par>
                    <p:cTn id="110" fill="hold">
                      <p:stCondLst>
                        <p:cond delay="indefinite"/>
                      </p:stCondLst>
                      <p:childTnLst>
                        <p:par>
                          <p:cTn id="111" fill="hold">
                            <p:stCondLst>
                              <p:cond delay="0"/>
                            </p:stCondLst>
                            <p:childTnLst>
                              <p:par>
                                <p:cTn id="112" presetID="13" presetClass="exit" presetSubtype="16" fill="hold" grpId="1" nodeType="clickEffect">
                                  <p:stCondLst>
                                    <p:cond delay="0"/>
                                  </p:stCondLst>
                                  <p:childTnLst>
                                    <p:animEffect transition="out" filter="plus(in)">
                                      <p:cBhvr>
                                        <p:cTn id="113" dur="2000"/>
                                        <p:tgtEl>
                                          <p:spTgt spid="58382"/>
                                        </p:tgtEl>
                                      </p:cBhvr>
                                    </p:animEffect>
                                    <p:set>
                                      <p:cBhvr>
                                        <p:cTn id="114" dur="1" fill="hold">
                                          <p:stCondLst>
                                            <p:cond delay="1999"/>
                                          </p:stCondLst>
                                        </p:cTn>
                                        <p:tgtEl>
                                          <p:spTgt spid="58382"/>
                                        </p:tgtEl>
                                        <p:attrNameLst>
                                          <p:attrName>style.visibility</p:attrName>
                                        </p:attrNameLst>
                                      </p:cBhvr>
                                      <p:to>
                                        <p:strVal val="hidden"/>
                                      </p:to>
                                    </p:set>
                                  </p:childTnLst>
                                </p:cTn>
                              </p:par>
                              <p:par>
                                <p:cTn id="115" presetID="29" presetClass="entr" presetSubtype="0" fill="hold" nodeType="withEffect">
                                  <p:stCondLst>
                                    <p:cond delay="0"/>
                                  </p:stCondLst>
                                  <p:childTnLst>
                                    <p:set>
                                      <p:cBhvr>
                                        <p:cTn id="116" dur="1" fill="hold">
                                          <p:stCondLst>
                                            <p:cond delay="0"/>
                                          </p:stCondLst>
                                        </p:cTn>
                                        <p:tgtEl>
                                          <p:spTgt spid="58376">
                                            <p:txEl>
                                              <p:charRg st="21" end="31"/>
                                            </p:txEl>
                                          </p:spTgt>
                                        </p:tgtEl>
                                        <p:attrNameLst>
                                          <p:attrName>style.visibility</p:attrName>
                                        </p:attrNameLst>
                                      </p:cBhvr>
                                      <p:to>
                                        <p:strVal val="visible"/>
                                      </p:to>
                                    </p:set>
                                    <p:anim calcmode="lin" valueType="num">
                                      <p:cBhvr>
                                        <p:cTn id="117" dur="2000" fill="hold"/>
                                        <p:tgtEl>
                                          <p:spTgt spid="58376">
                                            <p:txEl>
                                              <p:charRg st="21" end="31"/>
                                            </p:txEl>
                                          </p:spTgt>
                                        </p:tgtEl>
                                        <p:attrNameLst>
                                          <p:attrName>ppt_x</p:attrName>
                                        </p:attrNameLst>
                                      </p:cBhvr>
                                      <p:tavLst>
                                        <p:tav tm="0">
                                          <p:val>
                                            <p:strVal val="#ppt_x-.2"/>
                                          </p:val>
                                        </p:tav>
                                        <p:tav tm="100000">
                                          <p:val>
                                            <p:strVal val="#ppt_x"/>
                                          </p:val>
                                        </p:tav>
                                      </p:tavLst>
                                    </p:anim>
                                    <p:anim calcmode="lin" valueType="num">
                                      <p:cBhvr>
                                        <p:cTn id="118" dur="2000" fill="hold"/>
                                        <p:tgtEl>
                                          <p:spTgt spid="58376">
                                            <p:txEl>
                                              <p:charRg st="21" end="31"/>
                                            </p:txEl>
                                          </p:spTgt>
                                        </p:tgtEl>
                                        <p:attrNameLst>
                                          <p:attrName>ppt_y</p:attrName>
                                        </p:attrNameLst>
                                      </p:cBhvr>
                                      <p:tavLst>
                                        <p:tav tm="0">
                                          <p:val>
                                            <p:strVal val="#ppt_y"/>
                                          </p:val>
                                        </p:tav>
                                        <p:tav tm="100000">
                                          <p:val>
                                            <p:strVal val="#ppt_y"/>
                                          </p:val>
                                        </p:tav>
                                      </p:tavLst>
                                    </p:anim>
                                    <p:animEffect transition="in" filter="wipe(right)" prLst="gradientSize: 0.1">
                                      <p:cBhvr>
                                        <p:cTn id="119" dur="2000"/>
                                        <p:tgtEl>
                                          <p:spTgt spid="58376">
                                            <p:txEl>
                                              <p:charRg st="21" end="3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5" fill="hold" grpId="0" nodeType="clickEffect">
                                  <p:stCondLst>
                                    <p:cond delay="0"/>
                                  </p:stCondLst>
                                  <p:childTnLst>
                                    <p:set>
                                      <p:cBhvr>
                                        <p:cTn id="123" dur="1" fill="hold">
                                          <p:stCondLst>
                                            <p:cond delay="0"/>
                                          </p:stCondLst>
                                        </p:cTn>
                                        <p:tgtEl>
                                          <p:spTgt spid="58384"/>
                                        </p:tgtEl>
                                        <p:attrNameLst>
                                          <p:attrName>style.visibility</p:attrName>
                                        </p:attrNameLst>
                                      </p:cBhvr>
                                      <p:to>
                                        <p:strVal val="visible"/>
                                      </p:to>
                                    </p:set>
                                    <p:animEffect transition="in" filter="randombar(vertical)">
                                      <p:cBhvr>
                                        <p:cTn id="124" dur="2000"/>
                                        <p:tgtEl>
                                          <p:spTgt spid="5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P spid="58373" grpId="0"/>
      <p:bldP spid="58377" grpId="0" animBg="1"/>
      <p:bldP spid="58377" grpId="1" animBg="1"/>
      <p:bldP spid="58378" grpId="0" animBg="1"/>
      <p:bldP spid="58378" grpId="1" animBg="1"/>
      <p:bldP spid="58379" grpId="0" animBg="1"/>
      <p:bldP spid="58379" grpId="1" animBg="1"/>
      <p:bldP spid="58380" grpId="0" animBg="1"/>
      <p:bldP spid="58380" grpId="1" animBg="1"/>
      <p:bldP spid="58381" grpId="0" animBg="1"/>
      <p:bldP spid="58381" grpId="1" animBg="1"/>
      <p:bldP spid="58382" grpId="0" animBg="1"/>
      <p:bldP spid="58382" grpId="1" animBg="1"/>
      <p:bldP spid="583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ln/>
        </p:spPr>
        <p:txBody>
          <a:bodyPr vert="horz" wrap="square" lIns="91440" tIns="45720" rIns="91440" bIns="45720" anchor="b" anchorCtr="0"/>
          <a:p/>
        </p:txBody>
      </p:sp>
      <p:sp>
        <p:nvSpPr>
          <p:cNvPr id="59395" name="Rectangle 3"/>
          <p:cNvSpPr>
            <a:spLocks noGrp="1"/>
          </p:cNvSpPr>
          <p:nvPr>
            <p:ph idx="1"/>
          </p:nvPr>
        </p:nvSpPr>
        <p:spPr>
          <a:xfrm>
            <a:off x="900113" y="2781300"/>
            <a:ext cx="7772400" cy="3282950"/>
          </a:xfrm>
          <a:ln/>
        </p:spPr>
        <p:txBody>
          <a:bodyPr vert="horz" wrap="square" lIns="91440" tIns="45720" rIns="91440" bIns="45720" anchor="t" anchorCtr="0"/>
          <a:p>
            <a:pPr eaLnBrk="1" hangingPunct="1">
              <a:buNone/>
            </a:pPr>
            <a:r>
              <a:rPr lang="zh-CN" altLang="en-US" sz="2800" b="1" dirty="0">
                <a:solidFill>
                  <a:srgbClr val="2323CB"/>
                </a:solidFill>
              </a:rPr>
              <a:t>六、抓好</a:t>
            </a:r>
            <a:r>
              <a:rPr lang="zh-CN" altLang="en-US" sz="2800" b="1" dirty="0">
                <a:solidFill>
                  <a:srgbClr val="2323CB"/>
                </a:solidFill>
                <a:latin typeface="Arial" panose="020B0604020202020204" pitchFamily="34" charset="0"/>
              </a:rPr>
              <a:t>“</a:t>
            </a:r>
            <a:r>
              <a:rPr lang="zh-CN" altLang="en-US" sz="2800" b="1" dirty="0">
                <a:solidFill>
                  <a:srgbClr val="2323CB"/>
                </a:solidFill>
              </a:rPr>
              <a:t>四个统筹</a:t>
            </a:r>
            <a:r>
              <a:rPr lang="zh-CN" altLang="en-US" sz="2800" b="1" dirty="0">
                <a:solidFill>
                  <a:srgbClr val="2323CB"/>
                </a:solidFill>
                <a:latin typeface="Arial" panose="020B0604020202020204" pitchFamily="34" charset="0"/>
              </a:rPr>
              <a:t>”</a:t>
            </a:r>
            <a:r>
              <a:rPr lang="zh-CN" altLang="en-US" sz="2800" b="1" dirty="0">
                <a:solidFill>
                  <a:srgbClr val="2323CB"/>
                </a:solidFill>
              </a:rPr>
              <a:t>，确保练兵的实效性。</a:t>
            </a:r>
            <a:endParaRPr lang="zh-CN" altLang="en-US" sz="2800" b="1" dirty="0">
              <a:solidFill>
                <a:srgbClr val="2323CB"/>
              </a:solidFill>
            </a:endParaRPr>
          </a:p>
          <a:p>
            <a:pPr eaLnBrk="1" hangingPunct="1">
              <a:buNone/>
            </a:pPr>
            <a:endParaRPr lang="zh-CN" altLang="en-US" sz="2800" b="1" dirty="0">
              <a:solidFill>
                <a:srgbClr val="2323CB"/>
              </a:solidFill>
            </a:endParaRPr>
          </a:p>
          <a:p>
            <a:pPr eaLnBrk="1" hangingPunct="1">
              <a:buNone/>
            </a:pPr>
            <a:r>
              <a:rPr lang="zh-CN" altLang="en-US" sz="2400" b="1" dirty="0"/>
              <a:t>（</a:t>
            </a:r>
            <a:r>
              <a:rPr lang="en-US" altLang="zh-CN" sz="2400" b="1" dirty="0"/>
              <a:t>1</a:t>
            </a:r>
            <a:r>
              <a:rPr lang="zh-CN" altLang="en-US" sz="2400" b="1" dirty="0"/>
              <a:t>）坚持自我管理、分类管理和领导管理相统筹</a:t>
            </a:r>
            <a:r>
              <a:rPr lang="zh-CN" altLang="en-US" sz="2400" dirty="0"/>
              <a:t> </a:t>
            </a:r>
            <a:endParaRPr lang="zh-CN" altLang="en-US" sz="2400" dirty="0"/>
          </a:p>
          <a:p>
            <a:pPr eaLnBrk="1" hangingPunct="1">
              <a:buNone/>
            </a:pPr>
            <a:r>
              <a:rPr lang="zh-CN" altLang="en-US" sz="2400" b="1" dirty="0"/>
              <a:t>（</a:t>
            </a:r>
            <a:r>
              <a:rPr lang="en-US" altLang="zh-CN" sz="2400" b="1" dirty="0"/>
              <a:t>2</a:t>
            </a:r>
            <a:r>
              <a:rPr lang="zh-CN" altLang="en-US" sz="2400" b="1" dirty="0"/>
              <a:t>）坚持装备器材管理、人员场地管理和时间分配管理相统筹</a:t>
            </a:r>
            <a:r>
              <a:rPr lang="zh-CN" altLang="en-US" sz="2400" dirty="0"/>
              <a:t> </a:t>
            </a:r>
            <a:endParaRPr lang="zh-CN" altLang="en-US" sz="2400" dirty="0"/>
          </a:p>
          <a:p>
            <a:pPr eaLnBrk="1" hangingPunct="1">
              <a:buNone/>
            </a:pPr>
            <a:r>
              <a:rPr lang="zh-CN" altLang="en-US" sz="2400" b="1" dirty="0"/>
              <a:t>（</a:t>
            </a:r>
            <a:r>
              <a:rPr lang="en-US" altLang="zh-CN" sz="2400" b="1" dirty="0"/>
              <a:t>3</a:t>
            </a:r>
            <a:r>
              <a:rPr lang="zh-CN" altLang="en-US" sz="2400" b="1" dirty="0"/>
              <a:t>）坚持申请考核、定时考核和随机考核相统筹</a:t>
            </a:r>
            <a:r>
              <a:rPr lang="zh-CN" altLang="en-US" sz="2400" dirty="0"/>
              <a:t> </a:t>
            </a:r>
            <a:endParaRPr lang="zh-CN" altLang="en-US" sz="2400" dirty="0"/>
          </a:p>
          <a:p>
            <a:pPr eaLnBrk="1" hangingPunct="1">
              <a:buNone/>
            </a:pPr>
            <a:r>
              <a:rPr lang="zh-CN" altLang="en-US" sz="2400" b="1" dirty="0"/>
              <a:t>（</a:t>
            </a:r>
            <a:r>
              <a:rPr lang="en-US" altLang="zh-CN" sz="2400" b="1" dirty="0"/>
              <a:t>4</a:t>
            </a:r>
            <a:r>
              <a:rPr lang="zh-CN" altLang="en-US" sz="2400" b="1" dirty="0"/>
              <a:t>）坚持奖勤罚懒、奖能惩弱和鼓励为主相统筹</a:t>
            </a:r>
            <a:r>
              <a:rPr lang="zh-CN" altLang="en-US" sz="2400" dirty="0"/>
              <a:t> </a:t>
            </a:r>
            <a:endParaRPr lang="zh-CN" altLang="en-US" sz="2400" dirty="0"/>
          </a:p>
        </p:txBody>
      </p:sp>
      <p:sp>
        <p:nvSpPr>
          <p:cNvPr id="59397" name="Rectangle 5"/>
          <p:cNvSpPr/>
          <p:nvPr/>
        </p:nvSpPr>
        <p:spPr>
          <a:xfrm>
            <a:off x="2555875" y="1700213"/>
            <a:ext cx="4113213" cy="519112"/>
          </a:xfrm>
          <a:prstGeom prst="rect">
            <a:avLst/>
          </a:prstGeom>
          <a:noFill/>
          <a:ln w="9525">
            <a:noFill/>
          </a:ln>
        </p:spPr>
        <p:txBody>
          <a:bodyPr wrap="none" anchor="t" anchorCtr="0">
            <a:spAutoFit/>
          </a:bodyPr>
          <a:p>
            <a:pPr eaLnBrk="0" hangingPunct="0"/>
            <a:r>
              <a:rPr lang="zh-CN" altLang="en-US" sz="2800" b="1" dirty="0">
                <a:solidFill>
                  <a:schemeClr val="hlink"/>
                </a:solidFill>
                <a:latin typeface="Arial" panose="020B0604020202020204" pitchFamily="34" charset="0"/>
                <a:ea typeface="宋体" panose="02010600030101010101" pitchFamily="2" charset="-122"/>
              </a:rPr>
              <a:t>专职消防队训练方式方法</a:t>
            </a:r>
            <a:endParaRPr lang="zh-CN" altLang="en-US" sz="2800" b="1" dirty="0">
              <a:solidFill>
                <a:schemeClr val="hlink"/>
              </a:solidFill>
              <a:latin typeface="Arial" panose="020B0604020202020204" pitchFamily="34" charset="0"/>
              <a:ea typeface="宋体" panose="02010600030101010101" pitchFamily="2" charset="-122"/>
            </a:endParaRPr>
          </a:p>
        </p:txBody>
      </p:sp>
      <p:sp>
        <p:nvSpPr>
          <p:cNvPr id="59398" name="AutoShape 6"/>
          <p:cNvSpPr/>
          <p:nvPr/>
        </p:nvSpPr>
        <p:spPr>
          <a:xfrm>
            <a:off x="6156325" y="1844675"/>
            <a:ext cx="2736850" cy="3313113"/>
          </a:xfrm>
          <a:prstGeom prst="wedgeRectCallout">
            <a:avLst>
              <a:gd name="adj1" fmla="val -137991"/>
              <a:gd name="adj2" fmla="val 1372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不论在那种模式下开展训练，消防训练的人员、项目、场地、时间都比较分散。因此管理也要跟上形式，建立因地制宜、因人利导、因事而异的训练管理机制，促进自我管理、分类管理和领导管理相统筹，既要强调领导责任，也要强调种类项目训练责任人的管理义务，更加突出每个人在训练中的管理要求，保证训练管理不失控，放而不散，分而不乱。</a:t>
            </a:r>
            <a:endParaRPr lang="zh-CN" altLang="en-US" sz="1400" dirty="0">
              <a:latin typeface="Arial" panose="020B0604020202020204" pitchFamily="34" charset="0"/>
              <a:ea typeface="宋体" panose="02010600030101010101" pitchFamily="2" charset="-122"/>
            </a:endParaRPr>
          </a:p>
        </p:txBody>
      </p:sp>
      <p:sp>
        <p:nvSpPr>
          <p:cNvPr id="59399" name="AutoShape 7"/>
          <p:cNvSpPr/>
          <p:nvPr/>
        </p:nvSpPr>
        <p:spPr>
          <a:xfrm>
            <a:off x="5111750" y="1557338"/>
            <a:ext cx="4032250" cy="5184775"/>
          </a:xfrm>
          <a:prstGeom prst="cloudCallout">
            <a:avLst>
              <a:gd name="adj1" fmla="val -116102"/>
              <a:gd name="adj2" fmla="val 14116"/>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虽然消防员是训练的主体，但训练需要器材、场地和时间等条件来支撑，有了这些条件才能使训练工作正常展开，所以要加强对装备器材的控制管理，而且训练前、训练中、训练后对装备器材都要有详细的管理要求。由于放开训练，点多面广，场地的使用也要科学合理的安排，要与时间的划分相协调、相统筹。也就是说，使用什么器材训练，在什么地点训练，什么时间训练，哪些人训练，无论是事先制定计划，还是临时组织都必须互兼顾，不能顾此失彼，更不能相互影响。 </a:t>
            </a:r>
            <a:endParaRPr lang="zh-CN" altLang="en-US" sz="1400" dirty="0">
              <a:latin typeface="Arial" panose="020B0604020202020204" pitchFamily="34" charset="0"/>
              <a:ea typeface="宋体" panose="02010600030101010101" pitchFamily="2" charset="-122"/>
            </a:endParaRPr>
          </a:p>
        </p:txBody>
      </p:sp>
      <p:sp>
        <p:nvSpPr>
          <p:cNvPr id="59400" name="AutoShape 8"/>
          <p:cNvSpPr/>
          <p:nvPr/>
        </p:nvSpPr>
        <p:spPr>
          <a:xfrm>
            <a:off x="5435600" y="1700213"/>
            <a:ext cx="3384550" cy="4897437"/>
          </a:xfrm>
          <a:prstGeom prst="wedgeRoundRectCallout">
            <a:avLst>
              <a:gd name="adj1" fmla="val -101644"/>
              <a:gd name="adj2" fmla="val 25074"/>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endParaRPr lang="en-US" altLang="zh-CN" sz="1200" dirty="0">
              <a:latin typeface="Arial" panose="020B0604020202020204" pitchFamily="34" charset="0"/>
              <a:ea typeface="宋体" panose="02010600030101010101" pitchFamily="2" charset="-122"/>
            </a:endParaRPr>
          </a:p>
          <a:p>
            <a:pPr eaLnBrk="0" hangingPunct="0"/>
            <a:r>
              <a:rPr lang="zh-CN" altLang="en-US" sz="1200" dirty="0">
                <a:latin typeface="Arial" panose="020B0604020202020204" pitchFamily="34" charset="0"/>
                <a:ea typeface="宋体" panose="02010600030101010101" pitchFamily="2" charset="-122"/>
              </a:rPr>
              <a:t>对专职队消防员的考核既是训练的环节，也是管理的环节。改革和加强训练考核工作，既有利于推动训练的开展，也有利于加强对训练的管理。对部分训练人员、训练项目可以实行申请考核的办法，既什么人在时间考核什么项目，由个人申请，充分考虑到个人的主动性，申请考核一般由辖区大、中队组考，支队在指导的基础上随机抽考。消防预案演练实行“四级考核”，第一级考核是以班组为基本单位进行自我考核。按照专职大队战训每月下达的现场演练预案计划，中队班组每周到现场进行灭火预案演练和考核两次；第二级考核就是中队对班组每周一次的不定时、不定点的抽查，重点检查班组的训练效果，及时发现不足，制定整改措施，并把演练完成情况的记录和总结材料上报大队战训；第三级考核则由大队每月对中队考核一次，按照预案要求，采取演习形式对中队的战术、战斗力量布署方面进行一次综合水平的考核；第四级考核是公司每季度举行一次全厂性的综合消防演习。 </a:t>
            </a:r>
            <a:endParaRPr lang="zh-CN" altLang="en-US" sz="1200" dirty="0">
              <a:latin typeface="Arial" panose="020B0604020202020204" pitchFamily="34" charset="0"/>
              <a:ea typeface="宋体" panose="02010600030101010101" pitchFamily="2" charset="-122"/>
            </a:endParaRPr>
          </a:p>
        </p:txBody>
      </p:sp>
      <p:sp>
        <p:nvSpPr>
          <p:cNvPr id="59401" name="AutoShape 9"/>
          <p:cNvSpPr/>
          <p:nvPr/>
        </p:nvSpPr>
        <p:spPr>
          <a:xfrm>
            <a:off x="5472113" y="1484313"/>
            <a:ext cx="3671887" cy="5184775"/>
          </a:xfrm>
          <a:prstGeom prst="wedgeEllipseCallout">
            <a:avLst>
              <a:gd name="adj1" fmla="val -96000"/>
              <a:gd name="adj2" fmla="val 30130"/>
            </a:avLst>
          </a:prstGeom>
          <a:solidFill>
            <a:schemeClr val="accent1"/>
          </a:solidFill>
          <a:ln w="9525" cap="flat" cmpd="sng">
            <a:solidFill>
              <a:schemeClr val="tx1"/>
            </a:solidFill>
            <a:prstDash val="solid"/>
            <a:miter/>
            <a:headEnd type="none" w="med" len="med"/>
            <a:tailEnd type="none" w="med" len="med"/>
          </a:ln>
        </p:spPr>
        <p:txBody>
          <a:bodyPr anchor="t" anchorCtr="0"/>
          <a:p>
            <a:pPr algn="ctr" eaLnBrk="0" hangingPunct="0"/>
            <a:r>
              <a:rPr lang="zh-CN" altLang="en-US" sz="1400" dirty="0">
                <a:latin typeface="Arial" panose="020B0604020202020204" pitchFamily="34" charset="0"/>
                <a:ea typeface="宋体" panose="02010600030101010101" pitchFamily="2" charset="-122"/>
              </a:rPr>
              <a:t>由于专职队消防员每个人的身体条件、智能条件不尽相同，要求每个人都达到同等相当高的水准不实际也不客观，因此，只要个人主观上努力了就不应该因成绩不理想而受到处罚。但是，对那些平时训练不参加，训练不积极，消极怠工或拈轻怕重，怕苦怕累，因此导致成绩不理想的应该要采取处罚措施。处罚的主要方法还是以批评教育为主，辅以处分，总体精神是鼓励为主，多表扬训练积极分子、先进分子，创造“要我训”为“我要训”的良好氛围，形成和谐的练兵环境，推动专职消防队伍岗位练兵良性发展和文明进步。 </a:t>
            </a:r>
            <a:endParaRPr lang="zh-CN" altLang="en-US" sz="1400" dirty="0">
              <a:latin typeface="Arial" panose="020B0604020202020204" pitchFamily="34" charset="0"/>
              <a:ea typeface="宋体" panose="02010600030101010101"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wedge">
                                      <p:cBhvr>
                                        <p:cTn id="7" dur="20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9395">
                                            <p:txEl>
                                              <p:charRg st="0" end="21"/>
                                            </p:txEl>
                                          </p:spTgt>
                                        </p:tgtEl>
                                        <p:attrNameLst>
                                          <p:attrName>style.visibility</p:attrName>
                                        </p:attrNameLst>
                                      </p:cBhvr>
                                      <p:to>
                                        <p:strVal val="visible"/>
                                      </p:to>
                                    </p:set>
                                    <p:anim calcmode="lin" valueType="num">
                                      <p:cBhvr>
                                        <p:cTn id="12" dur="2000" fill="hold"/>
                                        <p:tgtEl>
                                          <p:spTgt spid="59395">
                                            <p:txEl>
                                              <p:charRg st="0" end="21"/>
                                            </p:txEl>
                                          </p:spTgt>
                                        </p:tgtEl>
                                        <p:attrNameLst>
                                          <p:attrName>ppt_w</p:attrName>
                                        </p:attrNameLst>
                                      </p:cBhvr>
                                      <p:tavLst>
                                        <p:tav tm="0">
                                          <p:val>
                                            <p:fltVal val="0.000000"/>
                                          </p:val>
                                        </p:tav>
                                        <p:tav tm="100000">
                                          <p:val>
                                            <p:strVal val="#ppt_w"/>
                                          </p:val>
                                        </p:tav>
                                      </p:tavLst>
                                    </p:anim>
                                    <p:anim calcmode="lin" valueType="num">
                                      <p:cBhvr>
                                        <p:cTn id="13" dur="2000" fill="hold"/>
                                        <p:tgtEl>
                                          <p:spTgt spid="59395">
                                            <p:txEl>
                                              <p:charRg st="0" end="21"/>
                                            </p:txEl>
                                          </p:spTgt>
                                        </p:tgtEl>
                                        <p:attrNameLst>
                                          <p:attrName>ppt_h</p:attrName>
                                        </p:attrNameLst>
                                      </p:cBhvr>
                                      <p:tavLst>
                                        <p:tav tm="0">
                                          <p:val>
                                            <p:fltVal val="0.00000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9395">
                                            <p:txEl>
                                              <p:charRg st="22" end="46"/>
                                            </p:txEl>
                                          </p:spTgt>
                                        </p:tgtEl>
                                        <p:attrNameLst>
                                          <p:attrName>style.visibility</p:attrName>
                                        </p:attrNameLst>
                                      </p:cBhvr>
                                      <p:to>
                                        <p:strVal val="visible"/>
                                      </p:to>
                                    </p:set>
                                    <p:anim calcmode="lin" valueType="num">
                                      <p:cBhvr>
                                        <p:cTn id="18" dur="2000" fill="hold"/>
                                        <p:tgtEl>
                                          <p:spTgt spid="59395">
                                            <p:txEl>
                                              <p:charRg st="22" end="46"/>
                                            </p:txEl>
                                          </p:spTgt>
                                        </p:tgtEl>
                                        <p:attrNameLst>
                                          <p:attrName>ppt_w</p:attrName>
                                        </p:attrNameLst>
                                      </p:cBhvr>
                                      <p:tavLst>
                                        <p:tav tm="0">
                                          <p:val>
                                            <p:fltVal val="0.000000"/>
                                          </p:val>
                                        </p:tav>
                                        <p:tav tm="100000">
                                          <p:val>
                                            <p:strVal val="#ppt_w"/>
                                          </p:val>
                                        </p:tav>
                                      </p:tavLst>
                                    </p:anim>
                                    <p:anim calcmode="lin" valueType="num">
                                      <p:cBhvr>
                                        <p:cTn id="19" dur="2000" fill="hold"/>
                                        <p:tgtEl>
                                          <p:spTgt spid="59395">
                                            <p:txEl>
                                              <p:charRg st="22" end="46"/>
                                            </p:txEl>
                                          </p:spTgt>
                                        </p:tgtEl>
                                        <p:attrNameLst>
                                          <p:attrName>ppt_h</p:attrName>
                                        </p:attrNameLst>
                                      </p:cBhvr>
                                      <p:tavLst>
                                        <p:tav tm="0">
                                          <p:val>
                                            <p:fltVal val="0.00000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59398"/>
                                        </p:tgtEl>
                                        <p:attrNameLst>
                                          <p:attrName>style.visibility</p:attrName>
                                        </p:attrNameLst>
                                      </p:cBhvr>
                                      <p:to>
                                        <p:strVal val="visible"/>
                                      </p:to>
                                    </p:set>
                                    <p:anim calcmode="lin" valueType="num">
                                      <p:cBhvr>
                                        <p:cTn id="24" dur="2000" fill="hold"/>
                                        <p:tgtEl>
                                          <p:spTgt spid="59398"/>
                                        </p:tgtEl>
                                        <p:attrNameLst>
                                          <p:attrName>ppt_w</p:attrName>
                                        </p:attrNameLst>
                                      </p:cBhvr>
                                      <p:tavLst>
                                        <p:tav tm="0">
                                          <p:val>
                                            <p:strVal val="#ppt_w+.3"/>
                                          </p:val>
                                        </p:tav>
                                        <p:tav tm="100000">
                                          <p:val>
                                            <p:strVal val="#ppt_w"/>
                                          </p:val>
                                        </p:tav>
                                      </p:tavLst>
                                    </p:anim>
                                    <p:anim calcmode="lin" valueType="num">
                                      <p:cBhvr>
                                        <p:cTn id="25" dur="2000" fill="hold"/>
                                        <p:tgtEl>
                                          <p:spTgt spid="59398"/>
                                        </p:tgtEl>
                                        <p:attrNameLst>
                                          <p:attrName>ppt_h</p:attrName>
                                        </p:attrNameLst>
                                      </p:cBhvr>
                                      <p:tavLst>
                                        <p:tav tm="0">
                                          <p:val>
                                            <p:strVal val="#ppt_h"/>
                                          </p:val>
                                        </p:tav>
                                        <p:tav tm="100000">
                                          <p:val>
                                            <p:strVal val="#ppt_h"/>
                                          </p:val>
                                        </p:tav>
                                      </p:tavLst>
                                    </p:anim>
                                    <p:animEffect transition="in" filter="fade">
                                      <p:cBhvr>
                                        <p:cTn id="26" dur="2000"/>
                                        <p:tgtEl>
                                          <p:spTgt spid="59398"/>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xit" presetSubtype="16" fill="hold" grpId="1" nodeType="clickEffect">
                                  <p:stCondLst>
                                    <p:cond delay="0"/>
                                  </p:stCondLst>
                                  <p:childTnLst>
                                    <p:animEffect transition="out" filter="plus(in)">
                                      <p:cBhvr>
                                        <p:cTn id="30" dur="2000"/>
                                        <p:tgtEl>
                                          <p:spTgt spid="59398"/>
                                        </p:tgtEl>
                                      </p:cBhvr>
                                    </p:animEffect>
                                    <p:set>
                                      <p:cBhvr>
                                        <p:cTn id="31" dur="1" fill="hold">
                                          <p:stCondLst>
                                            <p:cond delay="1999"/>
                                          </p:stCondLst>
                                        </p:cTn>
                                        <p:tgtEl>
                                          <p:spTgt spid="59398"/>
                                        </p:tgtEl>
                                        <p:attrNameLst>
                                          <p:attrName>style.visibility</p:attrName>
                                        </p:attrNameLst>
                                      </p:cBhvr>
                                      <p:to>
                                        <p:strVal val="hidden"/>
                                      </p:to>
                                    </p:set>
                                  </p:childTnLst>
                                </p:cTn>
                              </p:par>
                              <p:par>
                                <p:cTn id="32" presetID="23" presetClass="entr" presetSubtype="16" fill="hold" grpId="0" nodeType="withEffect">
                                  <p:stCondLst>
                                    <p:cond delay="0"/>
                                  </p:stCondLst>
                                  <p:childTnLst>
                                    <p:set>
                                      <p:cBhvr>
                                        <p:cTn id="33" dur="1" fill="hold">
                                          <p:stCondLst>
                                            <p:cond delay="0"/>
                                          </p:stCondLst>
                                        </p:cTn>
                                        <p:tgtEl>
                                          <p:spTgt spid="59395">
                                            <p:txEl>
                                              <p:charRg st="46" end="76"/>
                                            </p:txEl>
                                          </p:spTgt>
                                        </p:tgtEl>
                                        <p:attrNameLst>
                                          <p:attrName>style.visibility</p:attrName>
                                        </p:attrNameLst>
                                      </p:cBhvr>
                                      <p:to>
                                        <p:strVal val="visible"/>
                                      </p:to>
                                    </p:set>
                                    <p:anim calcmode="lin" valueType="num">
                                      <p:cBhvr>
                                        <p:cTn id="34" dur="2000" fill="hold"/>
                                        <p:tgtEl>
                                          <p:spTgt spid="59395">
                                            <p:txEl>
                                              <p:charRg st="46" end="76"/>
                                            </p:txEl>
                                          </p:spTgt>
                                        </p:tgtEl>
                                        <p:attrNameLst>
                                          <p:attrName>ppt_w</p:attrName>
                                        </p:attrNameLst>
                                      </p:cBhvr>
                                      <p:tavLst>
                                        <p:tav tm="0">
                                          <p:val>
                                            <p:fltVal val="0.000000"/>
                                          </p:val>
                                        </p:tav>
                                        <p:tav tm="100000">
                                          <p:val>
                                            <p:strVal val="#ppt_w"/>
                                          </p:val>
                                        </p:tav>
                                      </p:tavLst>
                                    </p:anim>
                                    <p:anim calcmode="lin" valueType="num">
                                      <p:cBhvr>
                                        <p:cTn id="35" dur="2000" fill="hold"/>
                                        <p:tgtEl>
                                          <p:spTgt spid="59395">
                                            <p:txEl>
                                              <p:charRg st="46" end="76"/>
                                            </p:txEl>
                                          </p:spTgt>
                                        </p:tgtEl>
                                        <p:attrNameLst>
                                          <p:attrName>ppt_h</p:attrName>
                                        </p:attrNameLst>
                                      </p:cBhvr>
                                      <p:tavLst>
                                        <p:tav tm="0">
                                          <p:val>
                                            <p:fltVal val="0.00000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5" fill="hold" grpId="0" nodeType="clickEffect">
                                  <p:stCondLst>
                                    <p:cond delay="0"/>
                                  </p:stCondLst>
                                  <p:childTnLst>
                                    <p:set>
                                      <p:cBhvr>
                                        <p:cTn id="39" dur="1" fill="hold">
                                          <p:stCondLst>
                                            <p:cond delay="0"/>
                                          </p:stCondLst>
                                        </p:cTn>
                                        <p:tgtEl>
                                          <p:spTgt spid="59399"/>
                                        </p:tgtEl>
                                        <p:attrNameLst>
                                          <p:attrName>style.visibility</p:attrName>
                                        </p:attrNameLst>
                                      </p:cBhvr>
                                      <p:to>
                                        <p:strVal val="visible"/>
                                      </p:to>
                                    </p:set>
                                    <p:anim calcmode="lin" valueType="num">
                                      <p:cBhvr>
                                        <p:cTn id="40" dur="2000" fill="hold"/>
                                        <p:tgtEl>
                                          <p:spTgt spid="59399"/>
                                        </p:tgtEl>
                                        <p:attrNameLst>
                                          <p:attrName>ppt_w</p:attrName>
                                        </p:attrNameLst>
                                      </p:cBhvr>
                                      <p:tavLst>
                                        <p:tav tm="0">
                                          <p:val>
                                            <p:strVal val="#ppt_w"/>
                                          </p:val>
                                        </p:tav>
                                        <p:tav tm="100000">
                                          <p:val>
                                            <p:strVal val="#ppt_w"/>
                                          </p:val>
                                        </p:tav>
                                      </p:tavLst>
                                    </p:anim>
                                    <p:anim calcmode="lin" valueType="num">
                                      <p:cBhvr>
                                        <p:cTn id="41" dur="2000" fill="hold"/>
                                        <p:tgtEl>
                                          <p:spTgt spid="59399"/>
                                        </p:tgtEl>
                                        <p:attrNameLst>
                                          <p:attrName>ppt_h</p:attrName>
                                        </p:attrNameLst>
                                      </p:cBhvr>
                                      <p:tavLst>
                                        <p:tav tm="0" fmla="#ppt_h*sin(2.5*pi*$)">
                                          <p:val>
                                            <p:fltVal val="0.000000"/>
                                          </p:val>
                                        </p:tav>
                                        <p:tav tm="100000">
                                          <p:val>
                                            <p:fltVal val="1.000000"/>
                                          </p:val>
                                        </p:tav>
                                      </p:tavLst>
                                    </p:anim>
                                  </p:childTnLst>
                                </p:cTn>
                              </p:par>
                            </p:childTnLst>
                          </p:cTn>
                        </p:par>
                      </p:childTnLst>
                    </p:cTn>
                  </p:par>
                  <p:par>
                    <p:cTn id="42" fill="hold">
                      <p:stCondLst>
                        <p:cond delay="indefinite"/>
                      </p:stCondLst>
                      <p:childTnLst>
                        <p:par>
                          <p:cTn id="43" fill="hold">
                            <p:stCondLst>
                              <p:cond delay="0"/>
                            </p:stCondLst>
                            <p:childTnLst>
                              <p:par>
                                <p:cTn id="44" presetID="5" presetClass="exit" presetSubtype="5" fill="hold" grpId="1" nodeType="clickEffect">
                                  <p:stCondLst>
                                    <p:cond delay="0"/>
                                  </p:stCondLst>
                                  <p:childTnLst>
                                    <p:animEffect transition="out" filter="checkerboard(down)">
                                      <p:cBhvr>
                                        <p:cTn id="45" dur="2000"/>
                                        <p:tgtEl>
                                          <p:spTgt spid="59399"/>
                                        </p:tgtEl>
                                      </p:cBhvr>
                                    </p:animEffect>
                                    <p:set>
                                      <p:cBhvr>
                                        <p:cTn id="46" dur="1" fill="hold">
                                          <p:stCondLst>
                                            <p:cond delay="1999"/>
                                          </p:stCondLst>
                                        </p:cTn>
                                        <p:tgtEl>
                                          <p:spTgt spid="59399"/>
                                        </p:tgtEl>
                                        <p:attrNameLst>
                                          <p:attrName>style.visibility</p:attrName>
                                        </p:attrNameLst>
                                      </p:cBhvr>
                                      <p:to>
                                        <p:strVal val="hidden"/>
                                      </p:to>
                                    </p:set>
                                  </p:childTnLst>
                                </p:cTn>
                              </p:par>
                              <p:par>
                                <p:cTn id="47" presetID="23" presetClass="entr" presetSubtype="16" fill="hold" grpId="0" nodeType="withEffect">
                                  <p:stCondLst>
                                    <p:cond delay="0"/>
                                  </p:stCondLst>
                                  <p:childTnLst>
                                    <p:set>
                                      <p:cBhvr>
                                        <p:cTn id="48" dur="1" fill="hold">
                                          <p:stCondLst>
                                            <p:cond delay="0"/>
                                          </p:stCondLst>
                                        </p:cTn>
                                        <p:tgtEl>
                                          <p:spTgt spid="59395">
                                            <p:txEl>
                                              <p:charRg st="76" end="100"/>
                                            </p:txEl>
                                          </p:spTgt>
                                        </p:tgtEl>
                                        <p:attrNameLst>
                                          <p:attrName>style.visibility</p:attrName>
                                        </p:attrNameLst>
                                      </p:cBhvr>
                                      <p:to>
                                        <p:strVal val="visible"/>
                                      </p:to>
                                    </p:set>
                                    <p:anim calcmode="lin" valueType="num">
                                      <p:cBhvr>
                                        <p:cTn id="49" dur="2000" fill="hold"/>
                                        <p:tgtEl>
                                          <p:spTgt spid="59395">
                                            <p:txEl>
                                              <p:charRg st="76" end="100"/>
                                            </p:txEl>
                                          </p:spTgt>
                                        </p:tgtEl>
                                        <p:attrNameLst>
                                          <p:attrName>ppt_w</p:attrName>
                                        </p:attrNameLst>
                                      </p:cBhvr>
                                      <p:tavLst>
                                        <p:tav tm="0">
                                          <p:val>
                                            <p:fltVal val="0.000000"/>
                                          </p:val>
                                        </p:tav>
                                        <p:tav tm="100000">
                                          <p:val>
                                            <p:strVal val="#ppt_w"/>
                                          </p:val>
                                        </p:tav>
                                      </p:tavLst>
                                    </p:anim>
                                    <p:anim calcmode="lin" valueType="num">
                                      <p:cBhvr>
                                        <p:cTn id="50" dur="2000" fill="hold"/>
                                        <p:tgtEl>
                                          <p:spTgt spid="59395">
                                            <p:txEl>
                                              <p:charRg st="76" end="100"/>
                                            </p:txEl>
                                          </p:spTgt>
                                        </p:tgtEl>
                                        <p:attrNameLst>
                                          <p:attrName>ppt_h</p:attrName>
                                        </p:attrNameLst>
                                      </p:cBhvr>
                                      <p:tavLst>
                                        <p:tav tm="0">
                                          <p:val>
                                            <p:fltVal val="0.00000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400"/>
                                        </p:tgtEl>
                                        <p:attrNameLst>
                                          <p:attrName>style.visibility</p:attrName>
                                        </p:attrNameLst>
                                      </p:cBhvr>
                                      <p:to>
                                        <p:strVal val="visible"/>
                                      </p:to>
                                    </p:set>
                                    <p:animEffect transition="in" filter="dissolve">
                                      <p:cBhvr>
                                        <p:cTn id="55" dur="2000"/>
                                        <p:tgtEl>
                                          <p:spTgt spid="59400"/>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xit" presetSubtype="4" fill="hold" grpId="1" nodeType="clickEffect">
                                  <p:stCondLst>
                                    <p:cond delay="0"/>
                                  </p:stCondLst>
                                  <p:childTnLst>
                                    <p:animEffect transition="out" filter="wheel(4)">
                                      <p:cBhvr>
                                        <p:cTn id="59" dur="2000"/>
                                        <p:tgtEl>
                                          <p:spTgt spid="59400"/>
                                        </p:tgtEl>
                                      </p:cBhvr>
                                    </p:animEffect>
                                    <p:set>
                                      <p:cBhvr>
                                        <p:cTn id="60" dur="1" fill="hold">
                                          <p:stCondLst>
                                            <p:cond delay="1999"/>
                                          </p:stCondLst>
                                        </p:cTn>
                                        <p:tgtEl>
                                          <p:spTgt spid="59400"/>
                                        </p:tgtEl>
                                        <p:attrNameLst>
                                          <p:attrName>style.visibility</p:attrName>
                                        </p:attrNameLst>
                                      </p:cBhvr>
                                      <p:to>
                                        <p:strVal val="hidden"/>
                                      </p:to>
                                    </p:set>
                                  </p:childTnLst>
                                </p:cTn>
                              </p:par>
                              <p:par>
                                <p:cTn id="61" presetID="23" presetClass="entr" presetSubtype="16" fill="hold" grpId="0" nodeType="withEffect">
                                  <p:stCondLst>
                                    <p:cond delay="0"/>
                                  </p:stCondLst>
                                  <p:childTnLst>
                                    <p:set>
                                      <p:cBhvr>
                                        <p:cTn id="62" dur="1" fill="hold">
                                          <p:stCondLst>
                                            <p:cond delay="0"/>
                                          </p:stCondLst>
                                        </p:cTn>
                                        <p:tgtEl>
                                          <p:spTgt spid="59395">
                                            <p:txEl>
                                              <p:charRg st="100" end="124"/>
                                            </p:txEl>
                                          </p:spTgt>
                                        </p:tgtEl>
                                        <p:attrNameLst>
                                          <p:attrName>style.visibility</p:attrName>
                                        </p:attrNameLst>
                                      </p:cBhvr>
                                      <p:to>
                                        <p:strVal val="visible"/>
                                      </p:to>
                                    </p:set>
                                    <p:anim calcmode="lin" valueType="num">
                                      <p:cBhvr>
                                        <p:cTn id="63" dur="2000" fill="hold"/>
                                        <p:tgtEl>
                                          <p:spTgt spid="59395">
                                            <p:txEl>
                                              <p:charRg st="100" end="124"/>
                                            </p:txEl>
                                          </p:spTgt>
                                        </p:tgtEl>
                                        <p:attrNameLst>
                                          <p:attrName>ppt_w</p:attrName>
                                        </p:attrNameLst>
                                      </p:cBhvr>
                                      <p:tavLst>
                                        <p:tav tm="0">
                                          <p:val>
                                            <p:fltVal val="0.000000"/>
                                          </p:val>
                                        </p:tav>
                                        <p:tav tm="100000">
                                          <p:val>
                                            <p:strVal val="#ppt_w"/>
                                          </p:val>
                                        </p:tav>
                                      </p:tavLst>
                                    </p:anim>
                                    <p:anim calcmode="lin" valueType="num">
                                      <p:cBhvr>
                                        <p:cTn id="64" dur="2000" fill="hold"/>
                                        <p:tgtEl>
                                          <p:spTgt spid="59395">
                                            <p:txEl>
                                              <p:charRg st="100" end="124"/>
                                            </p:txEl>
                                          </p:spTgt>
                                        </p:tgtEl>
                                        <p:attrNameLst>
                                          <p:attrName>ppt_h</p:attrName>
                                        </p:attrNameLst>
                                      </p:cBhvr>
                                      <p:tavLst>
                                        <p:tav tm="0">
                                          <p:val>
                                            <p:fltVal val="0.00000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grpId="0" nodeType="clickEffect">
                                  <p:stCondLst>
                                    <p:cond delay="0"/>
                                  </p:stCondLst>
                                  <p:childTnLst>
                                    <p:set>
                                      <p:cBhvr>
                                        <p:cTn id="68" dur="1" fill="hold">
                                          <p:stCondLst>
                                            <p:cond delay="0"/>
                                          </p:stCondLst>
                                        </p:cTn>
                                        <p:tgtEl>
                                          <p:spTgt spid="59401"/>
                                        </p:tgtEl>
                                        <p:attrNameLst>
                                          <p:attrName>style.visibility</p:attrName>
                                        </p:attrNameLst>
                                      </p:cBhvr>
                                      <p:to>
                                        <p:strVal val="visible"/>
                                      </p:to>
                                    </p:set>
                                    <p:animEffect transition="in" filter="fade">
                                      <p:cBhvr>
                                        <p:cTn id="69" dur="2000"/>
                                        <p:tgtEl>
                                          <p:spTgt spid="59401"/>
                                        </p:tgtEl>
                                      </p:cBhvr>
                                    </p:animEffect>
                                    <p:anim calcmode="lin" valueType="num">
                                      <p:cBhvr>
                                        <p:cTn id="70" dur="2000" fill="hold"/>
                                        <p:tgtEl>
                                          <p:spTgt spid="59401"/>
                                        </p:tgtEl>
                                        <p:attrNameLst>
                                          <p:attrName>style.rotation</p:attrName>
                                        </p:attrNameLst>
                                      </p:cBhvr>
                                      <p:tavLst>
                                        <p:tav tm="0">
                                          <p:val>
                                            <p:fltVal val="720.000000"/>
                                          </p:val>
                                        </p:tav>
                                        <p:tav tm="100000">
                                          <p:val>
                                            <p:fltVal val="0.000000"/>
                                          </p:val>
                                        </p:tav>
                                      </p:tavLst>
                                    </p:anim>
                                    <p:anim calcmode="lin" valueType="num">
                                      <p:cBhvr>
                                        <p:cTn id="71" dur="2000" fill="hold"/>
                                        <p:tgtEl>
                                          <p:spTgt spid="59401"/>
                                        </p:tgtEl>
                                        <p:attrNameLst>
                                          <p:attrName>ppt_h</p:attrName>
                                        </p:attrNameLst>
                                      </p:cBhvr>
                                      <p:tavLst>
                                        <p:tav tm="0">
                                          <p:val>
                                            <p:fltVal val="0.000000"/>
                                          </p:val>
                                        </p:tav>
                                        <p:tav tm="100000">
                                          <p:val>
                                            <p:strVal val="#ppt_h"/>
                                          </p:val>
                                        </p:tav>
                                      </p:tavLst>
                                    </p:anim>
                                    <p:anim calcmode="lin" valueType="num">
                                      <p:cBhvr>
                                        <p:cTn id="72" dur="2000" fill="hold"/>
                                        <p:tgtEl>
                                          <p:spTgt spid="59401"/>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P spid="59397" grpId="0"/>
      <p:bldP spid="59398" grpId="0" animBg="1"/>
      <p:bldP spid="59398" grpId="1" animBg="1"/>
      <p:bldP spid="59399" grpId="0" animBg="1"/>
      <p:bldP spid="59399" grpId="1" animBg="1"/>
      <p:bldP spid="59400" grpId="0" animBg="1"/>
      <p:bldP spid="59400" grpId="1" animBg="1"/>
      <p:bldP spid="5940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ln/>
        </p:spPr>
        <p:txBody>
          <a:bodyPr vert="horz" wrap="square" lIns="91440" tIns="45720" rIns="91440" bIns="45720" anchor="b" anchorCtr="0"/>
          <a:p/>
        </p:txBody>
      </p:sp>
      <p:sp>
        <p:nvSpPr>
          <p:cNvPr id="60419" name="Rectangle 3"/>
          <p:cNvSpPr>
            <a:spLocks noGrp="1"/>
          </p:cNvSpPr>
          <p:nvPr>
            <p:ph idx="1"/>
          </p:nvPr>
        </p:nvSpPr>
        <p:spPr>
          <a:xfrm>
            <a:off x="684213" y="2205038"/>
            <a:ext cx="8064500" cy="4319587"/>
          </a:xfrm>
          <a:ln/>
        </p:spPr>
        <p:txBody>
          <a:bodyPr vert="horz" wrap="square" lIns="91440" tIns="45720" rIns="91440" bIns="45720" anchor="t" anchorCtr="0"/>
          <a:p>
            <a:pPr eaLnBrk="1" hangingPunct="1">
              <a:lnSpc>
                <a:spcPct val="80000"/>
              </a:lnSpc>
              <a:buNone/>
            </a:pPr>
            <a:r>
              <a:rPr lang="zh-CN" altLang="en-US" sz="1600" dirty="0">
                <a:solidFill>
                  <a:srgbClr val="000000"/>
                </a:solidFill>
              </a:rPr>
              <a:t>　　　</a:t>
            </a:r>
            <a:r>
              <a:rPr lang="zh-CN" altLang="en-US" sz="2400" dirty="0">
                <a:solidFill>
                  <a:srgbClr val="000000"/>
                </a:solidFill>
              </a:rPr>
              <a:t>各级公安消防机构要切实加强对专职消防队伍建设的业务指导。要定期进行考核，激发广大专职队员的工作积极性。要加强对专职消防队员的培训，积极参与专职队用工和轮流上岗工作，不断提高他们防火、灭火方面的业务水平。要定期举办体育运行会、岗位大比武等竞赛活动，现役消防部队举办的大型赛会也可以吸收他们参加，以赛促训，这样既可以扩大专职队的影响，又能提高训练队员的业务素质，还可以促进企事业对专职队的重视和投入。同时，要积极争取各级党委政府对专职消防队建设的重视和支持，公安消防部门要积极主动地向地方党委、政府提出发展专职消防队伍的意见、建议、思路和办法，使地方党委、政府认识到发展地方专职消防的重要性和必要性，借政府的力量督促企业的管理者重视消防工作和专职消防队建设。</a:t>
            </a:r>
            <a:endParaRPr lang="zh-CN"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419">
                                            <p:txEl>
                                              <p:charRg st="0" end="331"/>
                                            </p:txEl>
                                          </p:spTgt>
                                        </p:tgtEl>
                                        <p:attrNameLst>
                                          <p:attrName>style.visibility</p:attrName>
                                        </p:attrNameLst>
                                      </p:cBhvr>
                                      <p:to>
                                        <p:strVal val="visible"/>
                                      </p:to>
                                    </p:set>
                                    <p:anim calcmode="lin" valueType="num">
                                      <p:cBhvr>
                                        <p:cTn id="7" dur="2000" fill="hold"/>
                                        <p:tgtEl>
                                          <p:spTgt spid="60419">
                                            <p:txEl>
                                              <p:charRg st="0" end="331"/>
                                            </p:txEl>
                                          </p:spTgt>
                                        </p:tgtEl>
                                        <p:attrNameLst>
                                          <p:attrName>ppt_w</p:attrName>
                                        </p:attrNameLst>
                                      </p:cBhvr>
                                      <p:tavLst>
                                        <p:tav tm="0">
                                          <p:val>
                                            <p:fltVal val="0.000000"/>
                                          </p:val>
                                        </p:tav>
                                        <p:tav tm="100000">
                                          <p:val>
                                            <p:strVal val="#ppt_w"/>
                                          </p:val>
                                        </p:tav>
                                      </p:tavLst>
                                    </p:anim>
                                    <p:anim calcmode="lin" valueType="num">
                                      <p:cBhvr>
                                        <p:cTn id="8" dur="2000" fill="hold"/>
                                        <p:tgtEl>
                                          <p:spTgt spid="60419">
                                            <p:txEl>
                                              <p:charRg st="0" end="331"/>
                                            </p:txEl>
                                          </p:spTgt>
                                        </p:tgtEl>
                                        <p:attrNameLst>
                                          <p:attrName>ppt_h</p:attrName>
                                        </p:attrNameLst>
                                      </p:cBhvr>
                                      <p:tavLst>
                                        <p:tav tm="0">
                                          <p:val>
                                            <p:fltVal val="0.000000"/>
                                          </p:val>
                                        </p:tav>
                                        <p:tav tm="100000">
                                          <p:val>
                                            <p:strVal val="#ppt_h"/>
                                          </p:val>
                                        </p:tav>
                                      </p:tavLst>
                                    </p:anim>
                                    <p:animEffect transition="in" filter="fade">
                                      <p:cBhvr>
                                        <p:cTn id="9" dur="2000"/>
                                        <p:tgtEl>
                                          <p:spTgt spid="60419">
                                            <p:txEl>
                                              <p:charRg st="0" end="3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34822"/>
          <p:cNvSpPr txBox="1"/>
          <p:nvPr/>
        </p:nvSpPr>
        <p:spPr>
          <a:xfrm>
            <a:off x="1219200" y="2438400"/>
            <a:ext cx="5576888" cy="2586038"/>
          </a:xfrm>
          <a:prstGeom prst="rect">
            <a:avLst/>
          </a:prstGeom>
          <a:noFill/>
          <a:ln w="9525">
            <a:noFill/>
          </a:ln>
        </p:spPr>
        <p:txBody>
          <a:bodyPr wrap="square" anchor="t">
            <a:spAutoFit/>
          </a:bodyPr>
          <a:lstStyle/>
          <a:p>
            <a:pPr marR="0" defTabSz="914400" eaLnBrk="0" hangingPunct="0">
              <a:buClrTx/>
              <a:buSzTx/>
              <a:buFontTx/>
              <a:buNone/>
              <a:defRPr/>
            </a:pPr>
            <a:r>
              <a:rPr kumimoji="0" lang="zh-CN" altLang="en-US" sz="5400" b="1" kern="1200" cap="none" spc="0" normalizeH="0" baseline="0" noProof="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知识回顾</a:t>
            </a:r>
            <a:r>
              <a:rPr kumimoji="0" lang="en-US" altLang="zh-CN" sz="5400" b="1" kern="1200" cap="none" spc="0" normalizeH="0" baseline="0" noProof="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Knowledge Review</a:t>
            </a:r>
            <a:endParaRPr kumimoji="0" lang="zh-CN" altLang="en-US" sz="5400" b="1" kern="1200" cap="none" spc="0" normalizeH="0" baseline="0" noProof="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a:stretch>
            <a:fillRect/>
          </a:stretch>
        </p:blipFill>
        <p:spPr>
          <a:xfrm>
            <a:off x="5257783" y="1667193"/>
            <a:ext cx="3486784" cy="2915285"/>
          </a:xfrm>
          <a:prstGeom prst="ellipse">
            <a:avLst/>
          </a:prstGeom>
        </p:spPr>
      </p:pic>
    </p:spTree>
  </p:cSld>
  <p:clrMapOvr>
    <a:masterClrMapping/>
  </p:clrMapOvr>
  <p:transition spd="med" advClick="0" advTm="3713">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3740" y="3968750"/>
            <a:ext cx="30353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6445" y="4215765"/>
            <a:ext cx="102489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a:ln/>
        </p:spPr>
        <p:txBody>
          <a:bodyPr vert="horz" wrap="square" lIns="91440" tIns="45720" rIns="91440" bIns="45720" anchor="b" anchorCtr="0"/>
          <a:p/>
        </p:txBody>
      </p:sp>
      <p:sp>
        <p:nvSpPr>
          <p:cNvPr id="26627" name="Rectangle 3"/>
          <p:cNvSpPr>
            <a:spLocks noGrp="1"/>
          </p:cNvSpPr>
          <p:nvPr>
            <p:ph idx="1"/>
          </p:nvPr>
        </p:nvSpPr>
        <p:spPr>
          <a:xfrm>
            <a:off x="539750" y="2276475"/>
            <a:ext cx="7772400" cy="4114800"/>
          </a:xfrm>
          <a:ln/>
        </p:spPr>
        <p:txBody>
          <a:bodyPr vert="horz" wrap="square" lIns="91440" tIns="45720" rIns="91440" bIns="45720" anchor="t" anchorCtr="0"/>
          <a:p>
            <a:pPr eaLnBrk="1" hangingPunct="1">
              <a:buNone/>
            </a:pPr>
            <a:r>
              <a:rPr lang="zh-CN" altLang="en-US" dirty="0">
                <a:solidFill>
                  <a:schemeClr val="hlink"/>
                </a:solidFill>
                <a:ea typeface="楷体_GB2312" pitchFamily="49" charset="-122"/>
              </a:rPr>
              <a:t>学习的主要内容</a:t>
            </a:r>
            <a:r>
              <a:rPr lang="en-US" altLang="zh-CN" dirty="0">
                <a:solidFill>
                  <a:schemeClr val="hlink"/>
                </a:solidFill>
                <a:ea typeface="楷体_GB2312" pitchFamily="49" charset="-122"/>
              </a:rPr>
              <a:t>:</a:t>
            </a:r>
            <a:endParaRPr lang="en-US" altLang="zh-CN" dirty="0">
              <a:solidFill>
                <a:schemeClr val="hlink"/>
              </a:solidFill>
              <a:ea typeface="楷体_GB2312" pitchFamily="49" charset="-122"/>
            </a:endParaRPr>
          </a:p>
          <a:p>
            <a:pPr eaLnBrk="1" hangingPunct="1">
              <a:buNone/>
            </a:pPr>
            <a:r>
              <a:rPr lang="en-US" altLang="zh-CN" dirty="0">
                <a:solidFill>
                  <a:schemeClr val="folHlink"/>
                </a:solidFill>
                <a:ea typeface="楷体_GB2312" pitchFamily="49" charset="-122"/>
              </a:rPr>
              <a:t>1</a:t>
            </a:r>
            <a:r>
              <a:rPr lang="zh-CN" altLang="en-US" dirty="0">
                <a:solidFill>
                  <a:schemeClr val="folHlink"/>
                </a:solidFill>
                <a:ea typeface="楷体_GB2312" pitchFamily="49" charset="-122"/>
              </a:rPr>
              <a:t>、掌握专职消防队的任务与日常管理；</a:t>
            </a:r>
            <a:endParaRPr lang="zh-CN" altLang="en-US" dirty="0">
              <a:solidFill>
                <a:schemeClr val="folHlink"/>
              </a:solidFill>
              <a:ea typeface="楷体_GB2312" pitchFamily="49" charset="-122"/>
            </a:endParaRPr>
          </a:p>
          <a:p>
            <a:pPr eaLnBrk="1" hangingPunct="1">
              <a:buNone/>
            </a:pPr>
            <a:r>
              <a:rPr lang="en-US" altLang="zh-CN" dirty="0">
                <a:solidFill>
                  <a:schemeClr val="folHlink"/>
                </a:solidFill>
                <a:ea typeface="楷体_GB2312" pitchFamily="49" charset="-122"/>
              </a:rPr>
              <a:t>2</a:t>
            </a:r>
            <a:r>
              <a:rPr lang="zh-CN" altLang="en-US" dirty="0">
                <a:solidFill>
                  <a:schemeClr val="folHlink"/>
                </a:solidFill>
                <a:ea typeface="楷体_GB2312" pitchFamily="49" charset="-122"/>
              </a:rPr>
              <a:t>、了解专职消防队经费预算与后勤管理；</a:t>
            </a:r>
            <a:endParaRPr lang="zh-CN" altLang="en-US" dirty="0">
              <a:solidFill>
                <a:schemeClr val="folHlink"/>
              </a:solidFill>
              <a:ea typeface="楷体_GB2312" pitchFamily="49" charset="-122"/>
            </a:endParaRPr>
          </a:p>
          <a:p>
            <a:pPr eaLnBrk="1" hangingPunct="1">
              <a:buNone/>
            </a:pPr>
            <a:r>
              <a:rPr lang="en-US" altLang="zh-CN" dirty="0">
                <a:solidFill>
                  <a:schemeClr val="folHlink"/>
                </a:solidFill>
                <a:ea typeface="楷体_GB2312" pitchFamily="49" charset="-122"/>
              </a:rPr>
              <a:t>3</a:t>
            </a:r>
            <a:r>
              <a:rPr lang="zh-CN" altLang="en-US" dirty="0">
                <a:solidFill>
                  <a:schemeClr val="folHlink"/>
                </a:solidFill>
                <a:ea typeface="楷体_GB2312" pitchFamily="49" charset="-122"/>
              </a:rPr>
              <a:t>、了解专职消防队的训练内容。</a:t>
            </a:r>
            <a:endParaRPr lang="zh-CN" altLang="en-US" dirty="0">
              <a:solidFill>
                <a:schemeClr val="folHlink"/>
              </a:solidFill>
              <a:ea typeface="楷体_GB2312" pitchFamily="49" charset="-122"/>
            </a:endParaRPr>
          </a:p>
          <a:p>
            <a:pPr eaLnBrk="1" hangingPunct="1"/>
            <a:endParaRPr lang="en-US" altLang="zh-CN" dirty="0">
              <a:solidFill>
                <a:schemeClr val="folHlink"/>
              </a:solidFill>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charRg st="0" end="9"/>
                                            </p:txEl>
                                          </p:spTgt>
                                        </p:tgtEl>
                                        <p:attrNameLst>
                                          <p:attrName>style.visibility</p:attrName>
                                        </p:attrNameLst>
                                      </p:cBhvr>
                                      <p:to>
                                        <p:strVal val="visible"/>
                                      </p:to>
                                    </p:set>
                                    <p:animEffect transition="in" filter="dissolve">
                                      <p:cBhvr>
                                        <p:cTn id="7" dur="500"/>
                                        <p:tgtEl>
                                          <p:spTgt spid="26627">
                                            <p:txEl>
                                              <p:charRg st="0" end="9"/>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27">
                                            <p:txEl>
                                              <p:charRg st="9" end="28"/>
                                            </p:txEl>
                                          </p:spTgt>
                                        </p:tgtEl>
                                        <p:attrNameLst>
                                          <p:attrName>style.visibility</p:attrName>
                                        </p:attrNameLst>
                                      </p:cBhvr>
                                      <p:to>
                                        <p:strVal val="visible"/>
                                      </p:to>
                                    </p:set>
                                    <p:animEffect transition="in" filter="dissolve">
                                      <p:cBhvr>
                                        <p:cTn id="10" dur="500"/>
                                        <p:tgtEl>
                                          <p:spTgt spid="26627">
                                            <p:txEl>
                                              <p:charRg st="9" end="28"/>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627">
                                            <p:txEl>
                                              <p:charRg st="28" end="48"/>
                                            </p:txEl>
                                          </p:spTgt>
                                        </p:tgtEl>
                                        <p:attrNameLst>
                                          <p:attrName>style.visibility</p:attrName>
                                        </p:attrNameLst>
                                      </p:cBhvr>
                                      <p:to>
                                        <p:strVal val="visible"/>
                                      </p:to>
                                    </p:set>
                                    <p:animEffect transition="in" filter="dissolve">
                                      <p:cBhvr>
                                        <p:cTn id="13" dur="500"/>
                                        <p:tgtEl>
                                          <p:spTgt spid="26627">
                                            <p:txEl>
                                              <p:charRg st="28" end="48"/>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627">
                                            <p:txEl>
                                              <p:charRg st="48" end="64"/>
                                            </p:txEl>
                                          </p:spTgt>
                                        </p:tgtEl>
                                        <p:attrNameLst>
                                          <p:attrName>style.visibility</p:attrName>
                                        </p:attrNameLst>
                                      </p:cBhvr>
                                      <p:to>
                                        <p:strVal val="visible"/>
                                      </p:to>
                                    </p:set>
                                    <p:animEffect transition="in" filter="dissolve">
                                      <p:cBhvr>
                                        <p:cTn id="16" dur="500"/>
                                        <p:tgtEl>
                                          <p:spTgt spid="26627">
                                            <p:txEl>
                                              <p:charRg st="48" end="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a:ln/>
        </p:spPr>
        <p:txBody>
          <a:bodyPr vert="horz" wrap="square" lIns="91440" tIns="45720" rIns="91440" bIns="45720" anchor="b" anchorCtr="0"/>
          <a:p/>
        </p:txBody>
      </p:sp>
      <p:sp>
        <p:nvSpPr>
          <p:cNvPr id="27651" name="Rectangle 3"/>
          <p:cNvSpPr>
            <a:spLocks noGrp="1"/>
          </p:cNvSpPr>
          <p:nvPr>
            <p:ph idx="1"/>
          </p:nvPr>
        </p:nvSpPr>
        <p:spPr>
          <a:xfrm>
            <a:off x="755650" y="2349500"/>
            <a:ext cx="7772400" cy="4114800"/>
          </a:xfrm>
          <a:ln/>
        </p:spPr>
        <p:txBody>
          <a:bodyPr vert="horz" wrap="square" lIns="91440" tIns="45720" rIns="91440" bIns="45720" anchor="t" anchorCtr="0"/>
          <a:p>
            <a:pPr eaLnBrk="1" hangingPunct="1">
              <a:buNone/>
            </a:pPr>
            <a:r>
              <a:rPr lang="en-US" altLang="zh-CN" sz="2800" dirty="0">
                <a:solidFill>
                  <a:srgbClr val="000000"/>
                </a:solidFill>
              </a:rPr>
              <a:t>   </a:t>
            </a:r>
            <a:r>
              <a:rPr lang="en-US" altLang="zh-CN" sz="2800" dirty="0">
                <a:solidFill>
                  <a:srgbClr val="000000"/>
                </a:solidFill>
                <a:latin typeface="Arial" panose="020B0604020202020204" pitchFamily="34" charset="0"/>
              </a:rPr>
              <a:t>“</a:t>
            </a:r>
            <a:r>
              <a:rPr lang="zh-CN" altLang="en-US" sz="2800" dirty="0">
                <a:solidFill>
                  <a:srgbClr val="000000"/>
                </a:solidFill>
              </a:rPr>
              <a:t>二十公</a:t>
            </a:r>
            <a:r>
              <a:rPr lang="zh-CN" altLang="en-US" sz="2800" dirty="0">
                <a:solidFill>
                  <a:srgbClr val="000000"/>
                </a:solidFill>
                <a:latin typeface="Arial" panose="020B0604020202020204" pitchFamily="34" charset="0"/>
              </a:rPr>
              <a:t>”</a:t>
            </a:r>
            <a:r>
              <a:rPr lang="zh-CN" altLang="en-US" sz="2800" dirty="0">
                <a:solidFill>
                  <a:srgbClr val="000000"/>
                </a:solidFill>
              </a:rPr>
              <a:t>会议以来，全国各地坚持</a:t>
            </a:r>
            <a:r>
              <a:rPr lang="zh-CN" altLang="en-US" sz="2800" dirty="0">
                <a:solidFill>
                  <a:srgbClr val="000000"/>
                </a:solidFill>
                <a:latin typeface="Arial" panose="020B0604020202020204" pitchFamily="34" charset="0"/>
              </a:rPr>
              <a:t>“</a:t>
            </a:r>
            <a:r>
              <a:rPr lang="zh-CN" altLang="en-US" sz="2800" dirty="0">
                <a:solidFill>
                  <a:srgbClr val="000000"/>
                </a:solidFill>
              </a:rPr>
              <a:t>现役为主、多种力量、多策并举、综合治理</a:t>
            </a:r>
            <a:r>
              <a:rPr lang="zh-CN" altLang="en-US" sz="2800" dirty="0">
                <a:solidFill>
                  <a:srgbClr val="000000"/>
                </a:solidFill>
                <a:latin typeface="Arial" panose="020B0604020202020204" pitchFamily="34" charset="0"/>
              </a:rPr>
              <a:t>”</a:t>
            </a:r>
            <a:r>
              <a:rPr lang="zh-CN" altLang="en-US" sz="2800" dirty="0">
                <a:solidFill>
                  <a:srgbClr val="000000"/>
                </a:solidFill>
              </a:rPr>
              <a:t>的指导思想，从保障经济社会发展和提高城镇抗御火灾能力的需要出发，大力加强了多种形式消防队伍建设，具有中国特色的消防保卫力量体系正在逐步建立，形成了以现役消防队伍为主体、具有较强素质的合同制消防员和企事业单位专职消防队等地方消防力量为重要补充、多种形式消防队伍并存的消防力量体系。 </a:t>
            </a:r>
            <a:endParaRPr lang="zh-CN" altLang="en-US" sz="2800" dirty="0">
              <a:solidFill>
                <a:srgbClr val="000000"/>
              </a:solidFill>
            </a:endParaRPr>
          </a:p>
          <a:p>
            <a:pPr eaLnBrk="1" hangingPunct="1"/>
            <a:endParaRPr lang="en-US" altLang="zh-CN" sz="2800" dirty="0">
              <a:solidFill>
                <a:srgbClr val="000000"/>
              </a:solidFill>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7651">
                                            <p:txEl>
                                              <p:charRg st="0" end="181"/>
                                            </p:txEl>
                                          </p:spTgt>
                                        </p:tgtEl>
                                        <p:attrNameLst>
                                          <p:attrName>style.visibility</p:attrName>
                                        </p:attrNameLst>
                                      </p:cBhvr>
                                      <p:to>
                                        <p:strVal val="visible"/>
                                      </p:to>
                                    </p:set>
                                    <p:animEffect transition="in" filter="box(in)">
                                      <p:cBhvr>
                                        <p:cTn id="7" dur="2000"/>
                                        <p:tgtEl>
                                          <p:spTgt spid="27651">
                                            <p:txEl>
                                              <p:charRg st="0" end="1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p:nvPr>
        </p:nvSpPr>
        <p:spPr>
          <a:ln/>
        </p:spPr>
        <p:txBody>
          <a:bodyPr vert="horz" wrap="square" lIns="91440" tIns="45720" rIns="91440" bIns="45720" anchor="b" anchorCtr="0"/>
          <a:p/>
        </p:txBody>
      </p:sp>
      <p:sp>
        <p:nvSpPr>
          <p:cNvPr id="28675" name="Rectangle 3"/>
          <p:cNvSpPr>
            <a:spLocks noGrp="1"/>
          </p:cNvSpPr>
          <p:nvPr>
            <p:ph idx="1"/>
          </p:nvPr>
        </p:nvSpPr>
        <p:spPr>
          <a:xfrm>
            <a:off x="539750" y="2420938"/>
            <a:ext cx="8128000" cy="3927475"/>
          </a:xfrm>
          <a:ln/>
        </p:spPr>
        <p:txBody>
          <a:bodyPr vert="horz" wrap="square" lIns="91440" tIns="45720" rIns="91440" bIns="45720" anchor="t" anchorCtr="0"/>
          <a:p>
            <a:pPr eaLnBrk="1" hangingPunct="1">
              <a:buNone/>
            </a:pPr>
            <a:r>
              <a:rPr lang="en-US" altLang="zh-CN" sz="2800" dirty="0">
                <a:solidFill>
                  <a:srgbClr val="000000"/>
                </a:solidFill>
              </a:rPr>
              <a:t>   </a:t>
            </a:r>
            <a:r>
              <a:rPr lang="zh-CN" altLang="en-US" sz="2800" dirty="0">
                <a:solidFill>
                  <a:srgbClr val="000000"/>
                </a:solidFill>
              </a:rPr>
              <a:t>企事业专职消防队伍作为一支扑救火灾的特殊力量，为保卫国家、集体、人民生命财产安全，保障改革开放和经济建设作出了重要贡献。多年来，这支队伍不仅在保障企事业单位内部消防安全中发挥着重要作用，而且还担负着根据公安消防队的统一调度指挥，参加社会灭火救援的光荣任务，为保卫经济建设和社会稳定，做出了积极的贡献。</a:t>
            </a:r>
            <a:endParaRPr lang="zh-CN" altLang="en-US" sz="2800" dirty="0">
              <a:solidFill>
                <a:srgbClr val="000000"/>
              </a:solidFill>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charRg st="0" end="154"/>
                                            </p:txEl>
                                          </p:spTgt>
                                        </p:tgtEl>
                                        <p:attrNameLst>
                                          <p:attrName>style.visibility</p:attrName>
                                        </p:attrNameLst>
                                      </p:cBhvr>
                                      <p:to>
                                        <p:strVal val="visible"/>
                                      </p:to>
                                    </p:set>
                                    <p:animEffect transition="in" filter="blinds(horizontal)">
                                      <p:cBhvr>
                                        <p:cTn id="7" dur="2000"/>
                                        <p:tgtEl>
                                          <p:spTgt spid="28675">
                                            <p:txEl>
                                              <p:charRg st="0" end="1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p:cNvSpPr>
          <p:nvPr>
            <p:ph type="title"/>
          </p:nvPr>
        </p:nvSpPr>
        <p:spPr>
          <a:ln/>
        </p:spPr>
        <p:txBody>
          <a:bodyPr vert="horz" wrap="square" lIns="91440" tIns="45720" rIns="91440" bIns="45720" anchor="b" anchorCtr="0"/>
          <a:p/>
        </p:txBody>
      </p:sp>
      <p:sp>
        <p:nvSpPr>
          <p:cNvPr id="29699" name="Rectangle 3"/>
          <p:cNvSpPr>
            <a:spLocks noGrp="1"/>
          </p:cNvSpPr>
          <p:nvPr>
            <p:ph idx="1"/>
          </p:nvPr>
        </p:nvSpPr>
        <p:spPr>
          <a:ln/>
        </p:spPr>
        <p:txBody>
          <a:bodyPr vert="horz" wrap="square" lIns="91440" tIns="45720" rIns="91440" bIns="45720" anchor="t" anchorCtr="0"/>
          <a:p>
            <a:pPr eaLnBrk="1" hangingPunct="1">
              <a:lnSpc>
                <a:spcPct val="90000"/>
              </a:lnSpc>
              <a:buNone/>
            </a:pPr>
            <a:r>
              <a:rPr lang="en-US" altLang="zh-CN" sz="2800" dirty="0"/>
              <a:t>   </a:t>
            </a:r>
            <a:r>
              <a:rPr lang="zh-CN" altLang="en-US" sz="2800" dirty="0"/>
              <a:t>随着社会经济的快速发展，消防装备的更新，作战对象在客观和主观上的变化，专职消防员基本素质的提高，要求专职消防队伍必须在练兵上 </a:t>
            </a:r>
            <a:r>
              <a:rPr lang="en-US" altLang="zh-CN" sz="2800" dirty="0"/>
              <a:t>:</a:t>
            </a:r>
            <a:endParaRPr lang="en-US" altLang="zh-CN" sz="2800" dirty="0"/>
          </a:p>
          <a:p>
            <a:pPr eaLnBrk="1" hangingPunct="1">
              <a:lnSpc>
                <a:spcPct val="90000"/>
              </a:lnSpc>
              <a:buNone/>
            </a:pPr>
            <a:r>
              <a:rPr lang="en-US" altLang="zh-CN" dirty="0"/>
              <a:t>      </a:t>
            </a:r>
            <a:r>
              <a:rPr lang="zh-CN" altLang="en-US" dirty="0">
                <a:solidFill>
                  <a:schemeClr val="hlink"/>
                </a:solidFill>
              </a:rPr>
              <a:t>形式上多样性</a:t>
            </a:r>
            <a:endParaRPr lang="zh-CN" altLang="en-US" dirty="0">
              <a:solidFill>
                <a:schemeClr val="hlink"/>
              </a:solidFill>
            </a:endParaRPr>
          </a:p>
          <a:p>
            <a:pPr eaLnBrk="1" hangingPunct="1">
              <a:lnSpc>
                <a:spcPct val="90000"/>
              </a:lnSpc>
              <a:buNone/>
            </a:pPr>
            <a:r>
              <a:rPr lang="zh-CN" altLang="en-US" dirty="0">
                <a:solidFill>
                  <a:schemeClr val="hlink"/>
                </a:solidFill>
              </a:rPr>
              <a:t>      手段上灵活性</a:t>
            </a:r>
            <a:endParaRPr lang="zh-CN" altLang="en-US" dirty="0">
              <a:solidFill>
                <a:schemeClr val="hlink"/>
              </a:solidFill>
            </a:endParaRPr>
          </a:p>
          <a:p>
            <a:pPr eaLnBrk="1" hangingPunct="1">
              <a:lnSpc>
                <a:spcPct val="90000"/>
              </a:lnSpc>
              <a:buNone/>
            </a:pPr>
            <a:r>
              <a:rPr lang="zh-CN" altLang="en-US" dirty="0">
                <a:solidFill>
                  <a:schemeClr val="hlink"/>
                </a:solidFill>
              </a:rPr>
              <a:t>      方法上科学性</a:t>
            </a:r>
            <a:endParaRPr lang="zh-CN" altLang="en-US" dirty="0">
              <a:solidFill>
                <a:schemeClr val="hlink"/>
              </a:solidFill>
            </a:endParaRPr>
          </a:p>
          <a:p>
            <a:pPr eaLnBrk="1" hangingPunct="1">
              <a:lnSpc>
                <a:spcPct val="90000"/>
              </a:lnSpc>
              <a:buNone/>
            </a:pPr>
            <a:r>
              <a:rPr lang="zh-CN" altLang="en-US" dirty="0">
                <a:solidFill>
                  <a:schemeClr val="hlink"/>
                </a:solidFill>
              </a:rPr>
              <a:t>      模式上新颖性</a:t>
            </a:r>
            <a:r>
              <a:rPr lang="zh-CN" altLang="en-US" dirty="0"/>
              <a:t> </a:t>
            </a:r>
            <a:endParaRPr lang="zh-CN" altLang="en-US" dirty="0"/>
          </a:p>
          <a:p>
            <a:pPr eaLnBrk="1" hangingPunct="1">
              <a:lnSpc>
                <a:spcPct val="90000"/>
              </a:lnSpc>
            </a:pPr>
            <a:endParaRPr lang="en-US" altLang="zh-CN"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charRg st="0" end="68"/>
                                            </p:txEl>
                                          </p:spTgt>
                                        </p:tgtEl>
                                        <p:attrNameLst>
                                          <p:attrName>style.visibility</p:attrName>
                                        </p:attrNameLst>
                                      </p:cBhvr>
                                      <p:to>
                                        <p:strVal val="visible"/>
                                      </p:to>
                                    </p:set>
                                    <p:anim calcmode="lin" valueType="num">
                                      <p:cBhvr additive="base">
                                        <p:cTn id="7" dur="2000" fill="hold"/>
                                        <p:tgtEl>
                                          <p:spTgt spid="29699">
                                            <p:txEl>
                                              <p:charRg st="0" end="68"/>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9699">
                                            <p:txEl>
                                              <p:charRg st="0" end="6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9">
                                            <p:txEl>
                                              <p:charRg st="68" end="81"/>
                                            </p:txEl>
                                          </p:spTgt>
                                        </p:tgtEl>
                                        <p:attrNameLst>
                                          <p:attrName>style.visibility</p:attrName>
                                        </p:attrNameLst>
                                      </p:cBhvr>
                                      <p:to>
                                        <p:strVal val="visible"/>
                                      </p:to>
                                    </p:set>
                                    <p:anim calcmode="lin" valueType="num">
                                      <p:cBhvr additive="base">
                                        <p:cTn id="11" dur="2000" fill="hold"/>
                                        <p:tgtEl>
                                          <p:spTgt spid="29699">
                                            <p:txEl>
                                              <p:charRg st="68" end="8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9699">
                                            <p:txEl>
                                              <p:charRg st="68" end="8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699">
                                            <p:txEl>
                                              <p:charRg st="81" end="94"/>
                                            </p:txEl>
                                          </p:spTgt>
                                        </p:tgtEl>
                                        <p:attrNameLst>
                                          <p:attrName>style.visibility</p:attrName>
                                        </p:attrNameLst>
                                      </p:cBhvr>
                                      <p:to>
                                        <p:strVal val="visible"/>
                                      </p:to>
                                    </p:set>
                                    <p:anim calcmode="lin" valueType="num">
                                      <p:cBhvr additive="base">
                                        <p:cTn id="15" dur="2000" fill="hold"/>
                                        <p:tgtEl>
                                          <p:spTgt spid="29699">
                                            <p:txEl>
                                              <p:charRg st="81" end="9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9699">
                                            <p:txEl>
                                              <p:charRg st="81" end="9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699">
                                            <p:txEl>
                                              <p:charRg st="94" end="107"/>
                                            </p:txEl>
                                          </p:spTgt>
                                        </p:tgtEl>
                                        <p:attrNameLst>
                                          <p:attrName>style.visibility</p:attrName>
                                        </p:attrNameLst>
                                      </p:cBhvr>
                                      <p:to>
                                        <p:strVal val="visible"/>
                                      </p:to>
                                    </p:set>
                                    <p:anim calcmode="lin" valueType="num">
                                      <p:cBhvr additive="base">
                                        <p:cTn id="19" dur="2000" fill="hold"/>
                                        <p:tgtEl>
                                          <p:spTgt spid="29699">
                                            <p:txEl>
                                              <p:charRg st="94" end="107"/>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9699">
                                            <p:txEl>
                                              <p:charRg st="94" end="10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699">
                                            <p:txEl>
                                              <p:charRg st="107" end="121"/>
                                            </p:txEl>
                                          </p:spTgt>
                                        </p:tgtEl>
                                        <p:attrNameLst>
                                          <p:attrName>style.visibility</p:attrName>
                                        </p:attrNameLst>
                                      </p:cBhvr>
                                      <p:to>
                                        <p:strVal val="visible"/>
                                      </p:to>
                                    </p:set>
                                    <p:anim calcmode="lin" valueType="num">
                                      <p:cBhvr additive="base">
                                        <p:cTn id="23" dur="2000" fill="hold"/>
                                        <p:tgtEl>
                                          <p:spTgt spid="29699">
                                            <p:txEl>
                                              <p:charRg st="107" end="121"/>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9699">
                                            <p:txEl>
                                              <p:charRg st="107" end="12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29699">
                                            <p:txEl>
                                              <p:charRg st="68" end="81"/>
                                            </p:txEl>
                                          </p:spTgt>
                                        </p:tgtEl>
                                      </p:cBhvr>
                                      <p:by x="150000" y="150000"/>
                                    </p:animScale>
                                  </p:childTnLst>
                                </p:cTn>
                              </p:par>
                              <p:par>
                                <p:cTn id="29" presetID="6" presetClass="emph" presetSubtype="0" fill="hold" nodeType="withEffect">
                                  <p:stCondLst>
                                    <p:cond delay="0"/>
                                  </p:stCondLst>
                                  <p:childTnLst>
                                    <p:animScale>
                                      <p:cBhvr>
                                        <p:cTn id="30" dur="2000" fill="hold"/>
                                        <p:tgtEl>
                                          <p:spTgt spid="29699">
                                            <p:txEl>
                                              <p:charRg st="81" end="94"/>
                                            </p:txEl>
                                          </p:spTgt>
                                        </p:tgtEl>
                                      </p:cBhvr>
                                      <p:by x="150000" y="150000"/>
                                    </p:animScale>
                                  </p:childTnLst>
                                </p:cTn>
                              </p:par>
                              <p:par>
                                <p:cTn id="31" presetID="6" presetClass="emph" presetSubtype="0" fill="hold" nodeType="withEffect">
                                  <p:stCondLst>
                                    <p:cond delay="0"/>
                                  </p:stCondLst>
                                  <p:childTnLst>
                                    <p:animScale>
                                      <p:cBhvr>
                                        <p:cTn id="32" dur="2000" fill="hold"/>
                                        <p:tgtEl>
                                          <p:spTgt spid="29699">
                                            <p:txEl>
                                              <p:charRg st="94" end="107"/>
                                            </p:txEl>
                                          </p:spTgt>
                                        </p:tgtEl>
                                      </p:cBhvr>
                                      <p:by x="150000" y="150000"/>
                                    </p:animScale>
                                  </p:childTnLst>
                                </p:cTn>
                              </p:par>
                              <p:par>
                                <p:cTn id="33" presetID="6" presetClass="emph" presetSubtype="0" fill="hold" nodeType="withEffect">
                                  <p:stCondLst>
                                    <p:cond delay="0"/>
                                  </p:stCondLst>
                                  <p:childTnLst>
                                    <p:animScale>
                                      <p:cBhvr>
                                        <p:cTn id="34" dur="2000" fill="hold"/>
                                        <p:tgtEl>
                                          <p:spTgt spid="29699">
                                            <p:txEl>
                                              <p:charRg st="107" end="12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p:nvPr>
        </p:nvSpPr>
        <p:spPr>
          <a:ln/>
        </p:spPr>
        <p:txBody>
          <a:bodyPr vert="horz" wrap="square" lIns="91440" tIns="45720" rIns="91440" bIns="45720" anchor="b" anchorCtr="0"/>
          <a:p/>
        </p:txBody>
      </p:sp>
      <p:sp>
        <p:nvSpPr>
          <p:cNvPr id="30723" name="Rectangle 3"/>
          <p:cNvSpPr>
            <a:spLocks noGrp="1"/>
          </p:cNvSpPr>
          <p:nvPr>
            <p:ph idx="1"/>
          </p:nvPr>
        </p:nvSpPr>
        <p:spPr>
          <a:xfrm>
            <a:off x="611188" y="2636838"/>
            <a:ext cx="8135937" cy="3384550"/>
          </a:xfrm>
          <a:ln/>
        </p:spPr>
        <p:txBody>
          <a:bodyPr vert="horz" wrap="square" lIns="91440" tIns="45720" rIns="91440" bIns="45720" anchor="t" anchorCtr="0"/>
          <a:p>
            <a:pPr eaLnBrk="1" hangingPunct="1">
              <a:buNone/>
            </a:pPr>
            <a:r>
              <a:rPr lang="zh-CN" altLang="en-US" b="1" dirty="0">
                <a:solidFill>
                  <a:schemeClr val="hlink"/>
                </a:solidFill>
              </a:rPr>
              <a:t>什么是专职消防队？</a:t>
            </a:r>
            <a:endParaRPr lang="zh-CN" altLang="en-US" b="1" dirty="0">
              <a:solidFill>
                <a:schemeClr val="hlink"/>
              </a:solidFill>
            </a:endParaRPr>
          </a:p>
          <a:p>
            <a:pPr eaLnBrk="1" hangingPunct="1">
              <a:buNone/>
            </a:pPr>
            <a:endParaRPr lang="zh-CN" altLang="en-US" sz="1800" b="1" dirty="0">
              <a:solidFill>
                <a:schemeClr val="hlink"/>
              </a:solidFill>
            </a:endParaRPr>
          </a:p>
          <a:p>
            <a:pPr eaLnBrk="1" hangingPunct="1">
              <a:buNone/>
            </a:pPr>
            <a:r>
              <a:rPr lang="zh-CN" altLang="en-US" dirty="0"/>
              <a:t>   </a:t>
            </a:r>
            <a:r>
              <a:rPr lang="zh-CN" altLang="en-US" b="1" dirty="0">
                <a:solidFill>
                  <a:srgbClr val="2323CB"/>
                </a:solidFill>
                <a:ea typeface="楷体_GB2312" pitchFamily="49" charset="-122"/>
              </a:rPr>
              <a:t>专职消防队，是指有消防站、消防车、消防人员和经费保障，担负所在地区或企业、事业单位消防安全保卫工作，昼夜执勤、具备灭火救援能力的专职消防队伍。</a:t>
            </a:r>
            <a:endParaRPr lang="zh-CN" altLang="en-US" b="1" dirty="0">
              <a:solidFill>
                <a:srgbClr val="2323CB"/>
              </a:solidFill>
              <a:ea typeface="楷体_GB2312" pitchFamily="49" charset="-122"/>
            </a:endParaRPr>
          </a:p>
          <a:p>
            <a:pPr eaLnBrk="1" hangingPunct="1"/>
            <a:endParaRPr lang="en-US" altLang="zh-CN" dirty="0">
              <a:solidFill>
                <a:srgbClr val="2323CB"/>
              </a:solidFill>
            </a:endParaRPr>
          </a:p>
        </p:txBody>
      </p:sp>
      <p:sp>
        <p:nvSpPr>
          <p:cNvPr id="30725" name="AutoShape 5"/>
          <p:cNvSpPr/>
          <p:nvPr/>
        </p:nvSpPr>
        <p:spPr>
          <a:xfrm>
            <a:off x="6300788" y="1989138"/>
            <a:ext cx="2016125" cy="2952750"/>
          </a:xfrm>
          <a:prstGeom prst="cloudCallout">
            <a:avLst>
              <a:gd name="adj1" fmla="val -108032"/>
              <a:gd name="adj2" fmla="val 53495"/>
            </a:avLst>
          </a:prstGeom>
          <a:solidFill>
            <a:schemeClr val="accent1"/>
          </a:solidFill>
          <a:ln w="9525" cap="flat" cmpd="sng">
            <a:solidFill>
              <a:schemeClr val="tx1"/>
            </a:solidFill>
            <a:prstDash val="solid"/>
            <a:round/>
            <a:headEnd type="none" w="med" len="med"/>
            <a:tailEnd type="none" w="med" len="med"/>
          </a:ln>
        </p:spPr>
        <p:txBody>
          <a:bodyPr anchor="t" anchorCtr="0"/>
          <a:p>
            <a:pPr algn="ctr"/>
            <a:endParaRPr lang="en-US" altLang="zh-CN" dirty="0">
              <a:latin typeface="Arial" panose="020B0604020202020204" pitchFamily="34" charset="0"/>
              <a:ea typeface="宋体" panose="02010600030101010101" pitchFamily="2" charset="-122"/>
            </a:endParaRPr>
          </a:p>
          <a:p>
            <a:pPr algn="ctr"/>
            <a:r>
              <a:rPr lang="zh-CN" altLang="en-US" dirty="0">
                <a:latin typeface="Arial" panose="020B0604020202020204" pitchFamily="34" charset="0"/>
                <a:ea typeface="宋体" panose="02010600030101010101" pitchFamily="2" charset="-122"/>
              </a:rPr>
              <a:t>目前</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全省估计有专职队</a:t>
            </a:r>
            <a:r>
              <a:rPr lang="en-US" altLang="zh-CN" dirty="0">
                <a:latin typeface="Arial" panose="020B0604020202020204" pitchFamily="34" charset="0"/>
                <a:ea typeface="宋体" panose="02010600030101010101" pitchFamily="2" charset="-122"/>
              </a:rPr>
              <a:t>400</a:t>
            </a:r>
            <a:r>
              <a:rPr lang="zh-CN" altLang="en-US" dirty="0">
                <a:latin typeface="Arial" panose="020B0604020202020204" pitchFamily="34" charset="0"/>
                <a:ea typeface="宋体" panose="02010600030101010101" pitchFamily="2" charset="-122"/>
              </a:rPr>
              <a:t>多支</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宜昌市有</a:t>
            </a:r>
            <a:r>
              <a:rPr lang="en-US" altLang="zh-CN" dirty="0">
                <a:latin typeface="Arial" panose="020B0604020202020204" pitchFamily="34" charset="0"/>
                <a:ea typeface="宋体" panose="02010600030101010101" pitchFamily="2" charset="-122"/>
              </a:rPr>
              <a:t>20</a:t>
            </a:r>
            <a:r>
              <a:rPr lang="zh-CN" altLang="en-US" dirty="0">
                <a:latin typeface="Arial" panose="020B0604020202020204" pitchFamily="34" charset="0"/>
                <a:ea typeface="宋体" panose="02010600030101010101" pitchFamily="2" charset="-122"/>
              </a:rPr>
              <a:t>多支</a:t>
            </a:r>
            <a:r>
              <a:rPr lang="en-US" altLang="zh-CN" dirty="0">
                <a:latin typeface="Arial" panose="020B0604020202020204" pitchFamily="34" charset="0"/>
                <a:ea typeface="宋体" panose="02010600030101010101" pitchFamily="2" charset="-122"/>
              </a:rPr>
              <a:t>.</a:t>
            </a:r>
            <a:endParaRPr lang="en-US" altLang="zh-CN" dirty="0">
              <a:latin typeface="Arial" panose="020B0604020202020204" pitchFamily="34" charset="0"/>
              <a:ea typeface="宋体" panose="02010600030101010101" pitchFamily="2" charset="-122"/>
            </a:endParaRPr>
          </a:p>
          <a:p>
            <a:pPr algn="ctr" eaLnBrk="0" hangingPunct="0"/>
            <a:endParaRPr lang="en-US" altLang="zh-CN" dirty="0">
              <a:latin typeface="Arial" panose="020B0604020202020204" pitchFamily="34" charset="0"/>
              <a:ea typeface="宋体" panose="02010600030101010101"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xEl>
                                              <p:charRg st="0" end="10"/>
                                            </p:txEl>
                                          </p:spTgt>
                                        </p:tgtEl>
                                        <p:attrNameLst>
                                          <p:attrName>style.visibility</p:attrName>
                                        </p:attrNameLst>
                                      </p:cBhvr>
                                      <p:to>
                                        <p:strVal val="visible"/>
                                      </p:to>
                                    </p:set>
                                    <p:animEffect transition="in" filter="checkerboard(across)">
                                      <p:cBhvr>
                                        <p:cTn id="7" dur="2000"/>
                                        <p:tgtEl>
                                          <p:spTgt spid="30723">
                                            <p:txEl>
                                              <p:charRg st="0" end="1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3">
                                            <p:txEl>
                                              <p:charRg st="11" end="86"/>
                                            </p:txEl>
                                          </p:spTgt>
                                        </p:tgtEl>
                                        <p:attrNameLst>
                                          <p:attrName>style.visibility</p:attrName>
                                        </p:attrNameLst>
                                      </p:cBhvr>
                                      <p:to>
                                        <p:strVal val="visible"/>
                                      </p:to>
                                    </p:set>
                                    <p:animEffect transition="in" filter="checkerboard(across)">
                                      <p:cBhvr>
                                        <p:cTn id="10" dur="2000"/>
                                        <p:tgtEl>
                                          <p:spTgt spid="30723">
                                            <p:txEl>
                                              <p:charRg st="11" end="8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diamond(in)">
                                      <p:cBhvr>
                                        <p:cTn id="15" dur="2000"/>
                                        <p:tgtEl>
                                          <p:spTgt spid="3072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grpId="1" nodeType="clickEffect">
                                  <p:stCondLst>
                                    <p:cond delay="0"/>
                                  </p:stCondLst>
                                  <p:childTnLst>
                                    <p:animEffect transition="out" filter="diamond(in)">
                                      <p:cBhvr>
                                        <p:cTn id="19" dur="2000"/>
                                        <p:tgtEl>
                                          <p:spTgt spid="30725"/>
                                        </p:tgtEl>
                                      </p:cBhvr>
                                    </p:animEffect>
                                    <p:set>
                                      <p:cBhvr>
                                        <p:cTn id="20" dur="1" fill="hold">
                                          <p:stCondLst>
                                            <p:cond delay="1999"/>
                                          </p:stCondLst>
                                        </p:cTn>
                                        <p:tgtEl>
                                          <p:spTgt spid="307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ln/>
        </p:spPr>
        <p:txBody>
          <a:bodyPr vert="horz" wrap="square" lIns="91440" tIns="45720" rIns="91440" bIns="45720" anchor="b" anchorCtr="0"/>
          <a:p/>
        </p:txBody>
      </p:sp>
      <p:sp>
        <p:nvSpPr>
          <p:cNvPr id="32771" name="Rectangle 3"/>
          <p:cNvSpPr>
            <a:spLocks noGrp="1"/>
          </p:cNvSpPr>
          <p:nvPr>
            <p:ph idx="1"/>
          </p:nvPr>
        </p:nvSpPr>
        <p:spPr>
          <a:xfrm>
            <a:off x="755650" y="2060575"/>
            <a:ext cx="7772400" cy="4114800"/>
          </a:xfrm>
          <a:ln/>
        </p:spPr>
        <p:txBody>
          <a:bodyPr vert="horz" wrap="square" lIns="91440" tIns="45720" rIns="91440" bIns="45720" anchor="t" anchorCtr="0"/>
          <a:p>
            <a:pPr eaLnBrk="1" hangingPunct="1">
              <a:lnSpc>
                <a:spcPct val="90000"/>
              </a:lnSpc>
              <a:buNone/>
            </a:pPr>
            <a:r>
              <a:rPr lang="en-US" altLang="zh-CN" sz="2800" b="1" dirty="0">
                <a:solidFill>
                  <a:schemeClr val="hlink"/>
                </a:solidFill>
                <a:ea typeface="楷体_GB2312" pitchFamily="49" charset="-122"/>
              </a:rPr>
              <a:t>    </a:t>
            </a:r>
            <a:r>
              <a:rPr lang="zh-CN" altLang="en-US" sz="2800" b="1" dirty="0">
                <a:solidFill>
                  <a:schemeClr val="hlink"/>
                </a:solidFill>
                <a:ea typeface="楷体_GB2312" pitchFamily="49" charset="-122"/>
              </a:rPr>
              <a:t>依据</a:t>
            </a:r>
            <a:r>
              <a:rPr lang="en-US" altLang="zh-CN" sz="2800" b="1" dirty="0">
                <a:solidFill>
                  <a:schemeClr val="hlink"/>
                </a:solidFill>
                <a:ea typeface="楷体_GB2312" pitchFamily="49" charset="-122"/>
              </a:rPr>
              <a:t>《</a:t>
            </a:r>
            <a:r>
              <a:rPr lang="zh-CN" altLang="en-US" sz="2800" b="1" dirty="0">
                <a:solidFill>
                  <a:schemeClr val="hlink"/>
                </a:solidFill>
                <a:ea typeface="楷体_GB2312" pitchFamily="49" charset="-122"/>
              </a:rPr>
              <a:t>中华人民共和国消防法</a:t>
            </a:r>
            <a:r>
              <a:rPr lang="en-US" altLang="zh-CN" sz="2800" b="1" dirty="0">
                <a:solidFill>
                  <a:schemeClr val="hlink"/>
                </a:solidFill>
                <a:ea typeface="楷体_GB2312" pitchFamily="49" charset="-122"/>
              </a:rPr>
              <a:t>》</a:t>
            </a:r>
            <a:r>
              <a:rPr lang="zh-CN" altLang="en-US" sz="2800" b="1" dirty="0">
                <a:solidFill>
                  <a:schemeClr val="hlink"/>
                </a:solidFill>
                <a:ea typeface="楷体_GB2312" pitchFamily="49" charset="-122"/>
              </a:rPr>
              <a:t>和各级人民政府的有关规定，通常下列地区、企业、事业单位应建立专职消防队：</a:t>
            </a:r>
            <a:endParaRPr lang="zh-CN" altLang="en-US" sz="2800" b="1" dirty="0">
              <a:solidFill>
                <a:schemeClr val="hlink"/>
              </a:solidFill>
              <a:ea typeface="楷体_GB2312" pitchFamily="49" charset="-122"/>
            </a:endParaRPr>
          </a:p>
          <a:p>
            <a:pPr eaLnBrk="1" hangingPunct="1">
              <a:lnSpc>
                <a:spcPct val="90000"/>
              </a:lnSpc>
              <a:buNone/>
            </a:pPr>
            <a:r>
              <a:rPr lang="zh-CN" altLang="en-US" sz="2000" b="1" dirty="0">
                <a:solidFill>
                  <a:schemeClr val="folHlink"/>
                </a:solidFill>
              </a:rPr>
              <a:t>    ⑴未设立公安消防队的县、市、区，经济发达的乡镇。</a:t>
            </a:r>
            <a:endParaRPr lang="zh-CN" altLang="en-US" sz="2000" b="1" dirty="0">
              <a:solidFill>
                <a:schemeClr val="folHlink"/>
              </a:solidFill>
            </a:endParaRPr>
          </a:p>
          <a:p>
            <a:pPr eaLnBrk="1" hangingPunct="1">
              <a:lnSpc>
                <a:spcPct val="90000"/>
              </a:lnSpc>
              <a:buNone/>
            </a:pPr>
            <a:r>
              <a:rPr lang="zh-CN" altLang="en-US" sz="2000" b="1" dirty="0">
                <a:solidFill>
                  <a:schemeClr val="folHlink"/>
                </a:solidFill>
              </a:rPr>
              <a:t>    ⑵核电厂、大型发电厂、民用机厂、大型港口。</a:t>
            </a:r>
            <a:endParaRPr lang="zh-CN" altLang="en-US" sz="2000" b="1" dirty="0">
              <a:solidFill>
                <a:schemeClr val="folHlink"/>
              </a:solidFill>
            </a:endParaRPr>
          </a:p>
          <a:p>
            <a:pPr eaLnBrk="1" hangingPunct="1">
              <a:lnSpc>
                <a:spcPct val="90000"/>
              </a:lnSpc>
              <a:buNone/>
            </a:pPr>
            <a:r>
              <a:rPr lang="zh-CN" altLang="en-US" sz="2000" b="1" dirty="0">
                <a:solidFill>
                  <a:schemeClr val="folHlink"/>
                </a:solidFill>
              </a:rPr>
              <a:t>    ⑶生产、储存易燃易爆危险化学品的大型企业。</a:t>
            </a:r>
            <a:endParaRPr lang="zh-CN" altLang="en-US" sz="2000" b="1" dirty="0">
              <a:solidFill>
                <a:schemeClr val="folHlink"/>
              </a:solidFill>
            </a:endParaRPr>
          </a:p>
          <a:p>
            <a:pPr eaLnBrk="1" hangingPunct="1">
              <a:lnSpc>
                <a:spcPct val="90000"/>
              </a:lnSpc>
              <a:buNone/>
            </a:pPr>
            <a:r>
              <a:rPr lang="zh-CN" altLang="en-US" sz="2000" b="1" dirty="0">
                <a:solidFill>
                  <a:schemeClr val="folHlink"/>
                </a:solidFill>
              </a:rPr>
              <a:t>    ⑷储存可燃的重要物资的大型仓库、基地。</a:t>
            </a:r>
            <a:endParaRPr lang="zh-CN" altLang="en-US" sz="2000" b="1" dirty="0">
              <a:solidFill>
                <a:schemeClr val="folHlink"/>
              </a:solidFill>
            </a:endParaRPr>
          </a:p>
          <a:p>
            <a:pPr eaLnBrk="1" hangingPunct="1">
              <a:lnSpc>
                <a:spcPct val="90000"/>
              </a:lnSpc>
              <a:buNone/>
            </a:pPr>
            <a:r>
              <a:rPr lang="zh-CN" altLang="en-US" sz="2000" b="1" dirty="0">
                <a:solidFill>
                  <a:schemeClr val="folHlink"/>
                </a:solidFill>
              </a:rPr>
              <a:t>    ⑸火灾危险性大，距离当地公安消防队较远的大、中型企业。</a:t>
            </a:r>
            <a:endParaRPr lang="zh-CN" altLang="en-US" sz="2000" b="1" dirty="0">
              <a:solidFill>
                <a:schemeClr val="folHlink"/>
              </a:solidFill>
            </a:endParaRPr>
          </a:p>
          <a:p>
            <a:pPr eaLnBrk="1" hangingPunct="1">
              <a:lnSpc>
                <a:spcPct val="90000"/>
              </a:lnSpc>
              <a:buNone/>
            </a:pPr>
            <a:r>
              <a:rPr lang="zh-CN" altLang="en-US" sz="2000" b="1" dirty="0">
                <a:solidFill>
                  <a:schemeClr val="folHlink"/>
                </a:solidFill>
              </a:rPr>
              <a:t>    ⑹国家列为重点文物古建筑群。</a:t>
            </a:r>
            <a:endParaRPr lang="zh-CN" altLang="en-US" sz="2000" b="1" dirty="0">
              <a:solidFill>
                <a:schemeClr val="folHlink"/>
              </a:solidFill>
            </a:endParaRPr>
          </a:p>
          <a:p>
            <a:pPr eaLnBrk="1" hangingPunct="1">
              <a:lnSpc>
                <a:spcPct val="90000"/>
              </a:lnSpc>
              <a:buNone/>
            </a:pPr>
            <a:r>
              <a:rPr lang="zh-CN" altLang="en-US" sz="2000" b="1" dirty="0">
                <a:solidFill>
                  <a:schemeClr val="folHlink"/>
                </a:solidFill>
              </a:rPr>
              <a:t>    ⑺当地政府及公安消防机构认为应当建立的区域或单位。</a:t>
            </a:r>
            <a:endParaRPr lang="zh-CN" altLang="en-US" sz="2000" b="1" dirty="0">
              <a:solidFill>
                <a:schemeClr val="folHlink"/>
              </a:solidFill>
            </a:endParaRPr>
          </a:p>
          <a:p>
            <a:pPr eaLnBrk="1" hangingPunct="1">
              <a:lnSpc>
                <a:spcPct val="90000"/>
              </a:lnSpc>
            </a:pPr>
            <a:endParaRPr lang="en-US" altLang="zh-CN" sz="2000"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1">
                                            <p:txEl>
                                              <p:charRg st="0" end="55"/>
                                            </p:txEl>
                                          </p:spTgt>
                                        </p:tgtEl>
                                        <p:attrNameLst>
                                          <p:attrName>style.visibility</p:attrName>
                                        </p:attrNameLst>
                                      </p:cBhvr>
                                      <p:to>
                                        <p:strVal val="visible"/>
                                      </p:to>
                                    </p:set>
                                    <p:anim calcmode="lin" valueType="num">
                                      <p:cBhvr additive="base">
                                        <p:cTn id="7" dur="2000" fill="hold"/>
                                        <p:tgtEl>
                                          <p:spTgt spid="32771">
                                            <p:txEl>
                                              <p:charRg st="0" end="55"/>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2771">
                                            <p:txEl>
                                              <p:charRg st="0" end="55"/>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71">
                                            <p:txEl>
                                              <p:charRg st="55" end="84"/>
                                            </p:txEl>
                                          </p:spTgt>
                                        </p:tgtEl>
                                        <p:attrNameLst>
                                          <p:attrName>style.visibility</p:attrName>
                                        </p:attrNameLst>
                                      </p:cBhvr>
                                      <p:to>
                                        <p:strVal val="visible"/>
                                      </p:to>
                                    </p:set>
                                    <p:anim calcmode="lin" valueType="num">
                                      <p:cBhvr additive="base">
                                        <p:cTn id="11" dur="2000" fill="hold"/>
                                        <p:tgtEl>
                                          <p:spTgt spid="32771">
                                            <p:txEl>
                                              <p:charRg st="55" end="84"/>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2771">
                                            <p:txEl>
                                              <p:charRg st="55" end="8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771">
                                            <p:txEl>
                                              <p:charRg st="84" end="110"/>
                                            </p:txEl>
                                          </p:spTgt>
                                        </p:tgtEl>
                                        <p:attrNameLst>
                                          <p:attrName>style.visibility</p:attrName>
                                        </p:attrNameLst>
                                      </p:cBhvr>
                                      <p:to>
                                        <p:strVal val="visible"/>
                                      </p:to>
                                    </p:set>
                                    <p:anim calcmode="lin" valueType="num">
                                      <p:cBhvr additive="base">
                                        <p:cTn id="15" dur="2000" fill="hold"/>
                                        <p:tgtEl>
                                          <p:spTgt spid="32771">
                                            <p:txEl>
                                              <p:charRg st="84" end="110"/>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32771">
                                            <p:txEl>
                                              <p:charRg st="84" end="11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771">
                                            <p:txEl>
                                              <p:charRg st="110" end="136"/>
                                            </p:txEl>
                                          </p:spTgt>
                                        </p:tgtEl>
                                        <p:attrNameLst>
                                          <p:attrName>style.visibility</p:attrName>
                                        </p:attrNameLst>
                                      </p:cBhvr>
                                      <p:to>
                                        <p:strVal val="visible"/>
                                      </p:to>
                                    </p:set>
                                    <p:anim calcmode="lin" valueType="num">
                                      <p:cBhvr additive="base">
                                        <p:cTn id="19" dur="2000" fill="hold"/>
                                        <p:tgtEl>
                                          <p:spTgt spid="32771">
                                            <p:txEl>
                                              <p:charRg st="110" end="136"/>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2771">
                                            <p:txEl>
                                              <p:charRg st="110" end="13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2771">
                                            <p:txEl>
                                              <p:charRg st="136" end="160"/>
                                            </p:txEl>
                                          </p:spTgt>
                                        </p:tgtEl>
                                        <p:attrNameLst>
                                          <p:attrName>style.visibility</p:attrName>
                                        </p:attrNameLst>
                                      </p:cBhvr>
                                      <p:to>
                                        <p:strVal val="visible"/>
                                      </p:to>
                                    </p:set>
                                    <p:anim calcmode="lin" valueType="num">
                                      <p:cBhvr additive="base">
                                        <p:cTn id="23" dur="2000" fill="hold"/>
                                        <p:tgtEl>
                                          <p:spTgt spid="32771">
                                            <p:txEl>
                                              <p:charRg st="136" end="160"/>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2771">
                                            <p:txEl>
                                              <p:charRg st="136" end="16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2771">
                                            <p:txEl>
                                              <p:charRg st="160" end="192"/>
                                            </p:txEl>
                                          </p:spTgt>
                                        </p:tgtEl>
                                        <p:attrNameLst>
                                          <p:attrName>style.visibility</p:attrName>
                                        </p:attrNameLst>
                                      </p:cBhvr>
                                      <p:to>
                                        <p:strVal val="visible"/>
                                      </p:to>
                                    </p:set>
                                    <p:anim calcmode="lin" valueType="num">
                                      <p:cBhvr additive="base">
                                        <p:cTn id="27" dur="2000" fill="hold"/>
                                        <p:tgtEl>
                                          <p:spTgt spid="32771">
                                            <p:txEl>
                                              <p:charRg st="160" end="192"/>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2771">
                                            <p:txEl>
                                              <p:charRg st="160" end="19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2771">
                                            <p:txEl>
                                              <p:charRg st="192" end="211"/>
                                            </p:txEl>
                                          </p:spTgt>
                                        </p:tgtEl>
                                        <p:attrNameLst>
                                          <p:attrName>style.visibility</p:attrName>
                                        </p:attrNameLst>
                                      </p:cBhvr>
                                      <p:to>
                                        <p:strVal val="visible"/>
                                      </p:to>
                                    </p:set>
                                    <p:anim calcmode="lin" valueType="num">
                                      <p:cBhvr additive="base">
                                        <p:cTn id="31" dur="2000" fill="hold"/>
                                        <p:tgtEl>
                                          <p:spTgt spid="32771">
                                            <p:txEl>
                                              <p:charRg st="192" end="211"/>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2771">
                                            <p:txEl>
                                              <p:charRg st="192" end="211"/>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2771">
                                            <p:txEl>
                                              <p:charRg st="211" end="241"/>
                                            </p:txEl>
                                          </p:spTgt>
                                        </p:tgtEl>
                                        <p:attrNameLst>
                                          <p:attrName>style.visibility</p:attrName>
                                        </p:attrNameLst>
                                      </p:cBhvr>
                                      <p:to>
                                        <p:strVal val="visible"/>
                                      </p:to>
                                    </p:set>
                                    <p:anim calcmode="lin" valueType="num">
                                      <p:cBhvr additive="base">
                                        <p:cTn id="35" dur="2000" fill="hold"/>
                                        <p:tgtEl>
                                          <p:spTgt spid="32771">
                                            <p:txEl>
                                              <p:charRg st="211" end="241"/>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32771">
                                            <p:txEl>
                                              <p:charRg st="211" end="24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1042988" y="260350"/>
            <a:ext cx="7793037" cy="1462088"/>
          </a:xfrm>
          <a:ln/>
        </p:spPr>
        <p:txBody>
          <a:bodyPr vert="horz" wrap="square" lIns="91440" tIns="45720" rIns="91440" bIns="45720" anchor="b" anchorCtr="0"/>
          <a:p/>
        </p:txBody>
      </p:sp>
      <p:sp>
        <p:nvSpPr>
          <p:cNvPr id="34819" name="Rectangle 3"/>
          <p:cNvSpPr>
            <a:spLocks noGrp="1"/>
          </p:cNvSpPr>
          <p:nvPr>
            <p:ph idx="1"/>
          </p:nvPr>
        </p:nvSpPr>
        <p:spPr>
          <a:xfrm>
            <a:off x="539750" y="1916113"/>
            <a:ext cx="7839075" cy="4143375"/>
          </a:xfrm>
          <a:ln/>
        </p:spPr>
        <p:txBody>
          <a:bodyPr vert="horz" wrap="square" lIns="91440" tIns="45720" rIns="91440" bIns="45720" anchor="t" anchorCtr="0"/>
          <a:p>
            <a:pPr eaLnBrk="1" hangingPunct="1">
              <a:buNone/>
            </a:pPr>
            <a:r>
              <a:rPr lang="en-US" altLang="zh-CN" sz="3600" b="1" dirty="0">
                <a:solidFill>
                  <a:schemeClr val="hlink"/>
                </a:solidFill>
              </a:rPr>
              <a:t>   </a:t>
            </a:r>
            <a:r>
              <a:rPr lang="zh-CN" altLang="en-US" sz="3600" b="1" dirty="0">
                <a:solidFill>
                  <a:schemeClr val="hlink"/>
                </a:solidFill>
              </a:rPr>
              <a:t>专职消防队的形式：</a:t>
            </a:r>
            <a:endParaRPr lang="zh-CN" altLang="en-US" sz="3600" b="1" dirty="0">
              <a:solidFill>
                <a:schemeClr val="hlink"/>
              </a:solidFill>
            </a:endParaRPr>
          </a:p>
          <a:p>
            <a:pPr eaLnBrk="1" hangingPunct="1">
              <a:buNone/>
            </a:pPr>
            <a:endParaRPr lang="zh-CN" altLang="en-US" sz="900" b="1" dirty="0">
              <a:solidFill>
                <a:schemeClr val="hlink"/>
              </a:solidFill>
            </a:endParaRPr>
          </a:p>
          <a:p>
            <a:pPr eaLnBrk="1" hangingPunct="1">
              <a:buNone/>
            </a:pPr>
            <a:r>
              <a:rPr lang="zh-CN" altLang="en-US" sz="2800" b="1" dirty="0">
                <a:solidFill>
                  <a:srgbClr val="2323CB"/>
                </a:solidFill>
              </a:rPr>
              <a:t>   县、市、区组建的专职消防队。</a:t>
            </a:r>
            <a:endParaRPr lang="zh-CN" altLang="en-US" sz="2800" b="1" dirty="0">
              <a:solidFill>
                <a:srgbClr val="2323CB"/>
              </a:solidFill>
            </a:endParaRPr>
          </a:p>
          <a:p>
            <a:pPr eaLnBrk="1" hangingPunct="1">
              <a:buNone/>
            </a:pPr>
            <a:r>
              <a:rPr lang="zh-CN" altLang="en-US" sz="2800" b="1" dirty="0">
                <a:solidFill>
                  <a:srgbClr val="2323CB"/>
                </a:solidFill>
              </a:rPr>
              <a:t>   政企合一的专职消防队</a:t>
            </a:r>
            <a:r>
              <a:rPr lang="zh-CN" altLang="en-US" sz="2800" dirty="0">
                <a:solidFill>
                  <a:srgbClr val="2323CB"/>
                </a:solidFill>
              </a:rPr>
              <a:t>。 </a:t>
            </a:r>
            <a:endParaRPr lang="zh-CN" altLang="en-US" sz="2800" dirty="0">
              <a:solidFill>
                <a:srgbClr val="2323CB"/>
              </a:solidFill>
            </a:endParaRPr>
          </a:p>
          <a:p>
            <a:pPr eaLnBrk="1" hangingPunct="1">
              <a:buNone/>
            </a:pPr>
            <a:r>
              <a:rPr lang="zh-CN" altLang="en-US" sz="2800" b="1" dirty="0">
                <a:solidFill>
                  <a:srgbClr val="2323CB"/>
                </a:solidFill>
              </a:rPr>
              <a:t>   企业、事业单位专职消防队</a:t>
            </a:r>
            <a:r>
              <a:rPr lang="zh-CN" altLang="en-US" sz="2800" dirty="0">
                <a:solidFill>
                  <a:srgbClr val="2323CB"/>
                </a:solidFill>
              </a:rPr>
              <a:t>。 </a:t>
            </a:r>
            <a:endParaRPr lang="zh-CN" altLang="en-US" sz="2800" dirty="0">
              <a:solidFill>
                <a:srgbClr val="2323CB"/>
              </a:solidFill>
            </a:endParaRPr>
          </a:p>
          <a:p>
            <a:pPr eaLnBrk="1" hangingPunct="1">
              <a:buNone/>
            </a:pPr>
            <a:r>
              <a:rPr lang="zh-CN" altLang="en-US" sz="2800" b="1" dirty="0">
                <a:solidFill>
                  <a:srgbClr val="2323CB"/>
                </a:solidFill>
              </a:rPr>
              <a:t>   乡镇专职消防队</a:t>
            </a:r>
            <a:r>
              <a:rPr lang="zh-CN" altLang="en-US" sz="2800" dirty="0">
                <a:solidFill>
                  <a:srgbClr val="2323CB"/>
                </a:solidFill>
              </a:rPr>
              <a:t>。 </a:t>
            </a:r>
            <a:endParaRPr lang="zh-CN" altLang="en-US" sz="2800" dirty="0">
              <a:solidFill>
                <a:srgbClr val="2323CB"/>
              </a:solidFill>
            </a:endParaRPr>
          </a:p>
          <a:p>
            <a:pPr eaLnBrk="1" hangingPunct="1">
              <a:buNone/>
            </a:pPr>
            <a:r>
              <a:rPr lang="zh-CN" altLang="en-US" sz="2800" b="1" dirty="0">
                <a:solidFill>
                  <a:srgbClr val="2323CB"/>
                </a:solidFill>
              </a:rPr>
              <a:t>   保安服务型的消防组织</a:t>
            </a:r>
            <a:r>
              <a:rPr lang="zh-CN" altLang="en-US" sz="2800" dirty="0">
                <a:solidFill>
                  <a:srgbClr val="2323CB"/>
                </a:solidFill>
              </a:rPr>
              <a:t>。</a:t>
            </a:r>
            <a:r>
              <a:rPr lang="zh-CN" altLang="en-US" dirty="0"/>
              <a:t> </a:t>
            </a:r>
            <a:endParaRPr lang="zh-CN" altLang="en-US" dirty="0"/>
          </a:p>
          <a:p>
            <a:pPr eaLnBrk="1" hangingPunct="1"/>
            <a:endParaRPr lang="en-US" altLang="zh-CN" dirty="0"/>
          </a:p>
        </p:txBody>
      </p:sp>
      <p:sp>
        <p:nvSpPr>
          <p:cNvPr id="34822" name="AutoShape 6"/>
          <p:cNvSpPr/>
          <p:nvPr/>
        </p:nvSpPr>
        <p:spPr>
          <a:xfrm>
            <a:off x="6588125" y="1773238"/>
            <a:ext cx="2447925" cy="4537075"/>
          </a:xfrm>
          <a:prstGeom prst="wedgeRoundRectCallout">
            <a:avLst>
              <a:gd name="adj1" fmla="val -99870"/>
              <a:gd name="adj2" fmla="val -23130"/>
              <a:gd name="adj3" fmla="val 16667"/>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在一些过去未设现役制消防队的县、市、区，随着经济的发展和消防保卫工作的实际需要，当地政府陆续组建了一批专职消防队，队员为合同制，多数是从部队退伍战士或青年农民中招收，集中住宿执勤。每队十几人到二十几人不等，工资随当地收入水平而定。一般装备消防车一至两辆，由当地公安消防机构直接管理、训练和指挥。 </a:t>
            </a:r>
            <a:endParaRPr lang="zh-CN" altLang="en-US" sz="1600" dirty="0">
              <a:latin typeface="Arial" panose="020B0604020202020204" pitchFamily="34" charset="0"/>
              <a:ea typeface="宋体" panose="02010600030101010101" pitchFamily="2" charset="-122"/>
            </a:endParaRPr>
          </a:p>
        </p:txBody>
      </p:sp>
      <p:sp>
        <p:nvSpPr>
          <p:cNvPr id="34823" name="AutoShape 7"/>
          <p:cNvSpPr/>
          <p:nvPr/>
        </p:nvSpPr>
        <p:spPr>
          <a:xfrm>
            <a:off x="5508625" y="1844675"/>
            <a:ext cx="3240088" cy="4608513"/>
          </a:xfrm>
          <a:prstGeom prst="wedgeEllipseCallout">
            <a:avLst>
              <a:gd name="adj1" fmla="val -88509"/>
              <a:gd name="adj2" fmla="val -12898"/>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400" dirty="0">
                <a:latin typeface="Arial" panose="020B0604020202020204" pitchFamily="34" charset="0"/>
                <a:ea typeface="宋体" panose="02010600030101010101" pitchFamily="2" charset="-122"/>
              </a:rPr>
              <a:t>黑龙江省的大庆市、伊春市、大兴安岭区、内蒙古大兴安岭地区、新疆克拉玛依市、湖北十堰市和辽宁辽阳市宏伟区等地，现有一支政企合一的专职消防队伍。这支队伍原为义务兵役制，</a:t>
            </a:r>
            <a:r>
              <a:rPr lang="en-US" altLang="zh-CN" sz="1400" dirty="0">
                <a:latin typeface="Arial" panose="020B0604020202020204" pitchFamily="34" charset="0"/>
                <a:ea typeface="宋体" panose="02010600030101010101" pitchFamily="2" charset="-122"/>
              </a:rPr>
              <a:t>1983</a:t>
            </a:r>
            <a:r>
              <a:rPr lang="zh-CN" altLang="en-US" sz="1400" dirty="0">
                <a:latin typeface="Arial" panose="020B0604020202020204" pitchFamily="34" charset="0"/>
                <a:ea typeface="宋体" panose="02010600030101010101" pitchFamily="2" charset="-122"/>
              </a:rPr>
              <a:t>年组建武警部队时，这支队伍由于是企业的编制，未能纳入武警序列，并于</a:t>
            </a:r>
            <a:r>
              <a:rPr lang="en-US" altLang="zh-CN" sz="1400" dirty="0">
                <a:latin typeface="Arial" panose="020B0604020202020204" pitchFamily="34" charset="0"/>
                <a:ea typeface="宋体" panose="02010600030101010101" pitchFamily="2" charset="-122"/>
              </a:rPr>
              <a:t>1985</a:t>
            </a:r>
            <a:r>
              <a:rPr lang="zh-CN" altLang="en-US" sz="1400" dirty="0">
                <a:latin typeface="Arial" panose="020B0604020202020204" pitchFamily="34" charset="0"/>
                <a:ea typeface="宋体" panose="02010600030101010101" pitchFamily="2" charset="-122"/>
              </a:rPr>
              <a:t>年</a:t>
            </a:r>
            <a:r>
              <a:rPr lang="en-US" altLang="zh-CN" sz="1400" dirty="0">
                <a:latin typeface="Arial" panose="020B0604020202020204" pitchFamily="34" charset="0"/>
                <a:ea typeface="宋体" panose="02010600030101010101" pitchFamily="2" charset="-122"/>
              </a:rPr>
              <a:t>6</a:t>
            </a:r>
            <a:r>
              <a:rPr lang="zh-CN" altLang="en-US" sz="1400" dirty="0">
                <a:latin typeface="Arial" panose="020B0604020202020204" pitchFamily="34" charset="0"/>
                <a:ea typeface="宋体" panose="02010600030101010101" pitchFamily="2" charset="-122"/>
              </a:rPr>
              <a:t>月，按照国家有关规定成建制地退出现役，改为政企合一的专职消防队。现除管理干部仍为公安干警外，其队员多改为合同制企业职工。 </a:t>
            </a:r>
            <a:endParaRPr lang="zh-CN" altLang="en-US" sz="1400" dirty="0">
              <a:latin typeface="Arial" panose="020B0604020202020204" pitchFamily="34" charset="0"/>
              <a:ea typeface="宋体" panose="02010600030101010101" pitchFamily="2" charset="-122"/>
            </a:endParaRPr>
          </a:p>
        </p:txBody>
      </p:sp>
      <p:sp>
        <p:nvSpPr>
          <p:cNvPr id="34824" name="AutoShape 8"/>
          <p:cNvSpPr/>
          <p:nvPr/>
        </p:nvSpPr>
        <p:spPr>
          <a:xfrm>
            <a:off x="5903913" y="1557338"/>
            <a:ext cx="3240087" cy="4824412"/>
          </a:xfrm>
          <a:prstGeom prst="cloudCallout">
            <a:avLst>
              <a:gd name="adj1" fmla="val -73370"/>
              <a:gd name="adj2" fmla="val 773"/>
            </a:avLst>
          </a:prstGeom>
          <a:solidFill>
            <a:schemeClr val="accent1"/>
          </a:solidFill>
          <a:ln w="9525" cap="flat" cmpd="sng">
            <a:solidFill>
              <a:schemeClr val="tx1"/>
            </a:solidFill>
            <a:prstDash val="solid"/>
            <a:round/>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多年来，我国一些大中型的石化、军工、轻纺、储运以及铁路、港务、林业、民航等企业按照国家规定建立了专职消防队。近年来，这支专业消防力量一直保持在</a:t>
            </a:r>
            <a:r>
              <a:rPr lang="en-US" altLang="zh-CN" sz="1600" dirty="0">
                <a:latin typeface="Arial" panose="020B0604020202020204" pitchFamily="34" charset="0"/>
                <a:ea typeface="宋体" panose="02010600030101010101" pitchFamily="2" charset="-122"/>
              </a:rPr>
              <a:t>10</a:t>
            </a:r>
            <a:r>
              <a:rPr lang="zh-CN" altLang="en-US" sz="1600" dirty="0">
                <a:latin typeface="Arial" panose="020B0604020202020204" pitchFamily="34" charset="0"/>
                <a:ea typeface="宋体" panose="02010600030101010101" pitchFamily="2" charset="-122"/>
              </a:rPr>
              <a:t>万人左右，有消防队</a:t>
            </a:r>
            <a:r>
              <a:rPr lang="en-US" altLang="zh-CN" sz="1600" dirty="0">
                <a:latin typeface="Arial" panose="020B0604020202020204" pitchFamily="34" charset="0"/>
                <a:ea typeface="宋体" panose="02010600030101010101" pitchFamily="2" charset="-122"/>
              </a:rPr>
              <a:t>5000</a:t>
            </a:r>
            <a:r>
              <a:rPr lang="zh-CN" altLang="en-US" sz="1600" dirty="0">
                <a:latin typeface="Arial" panose="020B0604020202020204" pitchFamily="34" charset="0"/>
                <a:ea typeface="宋体" panose="02010600030101010101" pitchFamily="2" charset="-122"/>
              </a:rPr>
              <a:t>多个，消防车 </a:t>
            </a:r>
            <a:r>
              <a:rPr lang="en-US" altLang="zh-CN" sz="1600" dirty="0">
                <a:latin typeface="Arial" panose="020B0604020202020204" pitchFamily="34" charset="0"/>
                <a:ea typeface="宋体" panose="02010600030101010101" pitchFamily="2" charset="-122"/>
              </a:rPr>
              <a:t>9000</a:t>
            </a:r>
            <a:r>
              <a:rPr lang="zh-CN" altLang="en-US" sz="1600" dirty="0">
                <a:latin typeface="Arial" panose="020B0604020202020204" pitchFamily="34" charset="0"/>
                <a:ea typeface="宋体" panose="02010600030101010101" pitchFamily="2" charset="-122"/>
              </a:rPr>
              <a:t>余辆，为保卫本单位的消防安全发挥了重要的作用。 </a:t>
            </a:r>
            <a:endParaRPr lang="zh-CN" altLang="en-US" sz="1600" dirty="0">
              <a:latin typeface="Arial" panose="020B0604020202020204" pitchFamily="34" charset="0"/>
              <a:ea typeface="宋体" panose="02010600030101010101" pitchFamily="2" charset="-122"/>
            </a:endParaRPr>
          </a:p>
        </p:txBody>
      </p:sp>
      <p:sp>
        <p:nvSpPr>
          <p:cNvPr id="34825" name="AutoShape 9"/>
          <p:cNvSpPr/>
          <p:nvPr/>
        </p:nvSpPr>
        <p:spPr>
          <a:xfrm>
            <a:off x="5795963" y="2276475"/>
            <a:ext cx="2447925" cy="3933825"/>
          </a:xfrm>
          <a:prstGeom prst="wedgeRectCallout">
            <a:avLst>
              <a:gd name="adj1" fmla="val -144292"/>
              <a:gd name="adj2" fmla="val 7060"/>
            </a:avLst>
          </a:prstGeom>
          <a:solidFill>
            <a:schemeClr val="accent1"/>
          </a:solidFill>
          <a:ln w="9525" cap="flat" cmpd="sng">
            <a:solidFill>
              <a:schemeClr val="tx1"/>
            </a:solidFill>
            <a:prstDash val="solid"/>
            <a:miter/>
            <a:headEnd type="none" w="med" len="med"/>
            <a:tailEnd type="none" w="med" len="med"/>
          </a:ln>
        </p:spPr>
        <p:txBody>
          <a:bodyPr anchor="t" anchorCtr="0"/>
          <a:p>
            <a:pPr eaLnBrk="0" hangingPunct="0"/>
            <a:r>
              <a:rPr lang="zh-CN" altLang="en-US" sz="1600" dirty="0">
                <a:latin typeface="Arial" panose="020B0604020202020204" pitchFamily="34" charset="0"/>
                <a:ea typeface="宋体" panose="02010600030101010101" pitchFamily="2" charset="-122"/>
              </a:rPr>
              <a:t>在我国经济比较发达地区，一些乡镇的专职消防队伍有较快的发展，据不完全统计，目前已有</a:t>
            </a:r>
            <a:r>
              <a:rPr lang="en-US" altLang="zh-CN" sz="1600" dirty="0">
                <a:latin typeface="Arial" panose="020B0604020202020204" pitchFamily="34" charset="0"/>
                <a:ea typeface="宋体" panose="02010600030101010101" pitchFamily="2" charset="-122"/>
              </a:rPr>
              <a:t>760</a:t>
            </a:r>
            <a:r>
              <a:rPr lang="zh-CN" altLang="en-US" sz="1600" dirty="0">
                <a:latin typeface="Arial" panose="020B0604020202020204" pitchFamily="34" charset="0"/>
                <a:ea typeface="宋体" panose="02010600030101010101" pitchFamily="2" charset="-122"/>
              </a:rPr>
              <a:t>多个队，</a:t>
            </a:r>
            <a:r>
              <a:rPr lang="en-US" altLang="zh-CN" sz="1600" dirty="0">
                <a:latin typeface="Arial" panose="020B0604020202020204" pitchFamily="34" charset="0"/>
                <a:ea typeface="宋体" panose="02010600030101010101" pitchFamily="2" charset="-122"/>
              </a:rPr>
              <a:t>7200</a:t>
            </a:r>
            <a:r>
              <a:rPr lang="zh-CN" altLang="en-US" sz="1600" dirty="0">
                <a:latin typeface="Arial" panose="020B0604020202020204" pitchFamily="34" charset="0"/>
                <a:ea typeface="宋体" panose="02010600030101010101" pitchFamily="2" charset="-122"/>
              </a:rPr>
              <a:t>多人。这支队伍由乡镇政府牵头组织，招用农民合同工或乡镇企业职工，每队一般十几人，配置轻型消防车辆或手抬泵浦。乡镇消防队大多数实行集中住宿，由当地公安消防机构进行业务培训和指导。 </a:t>
            </a:r>
            <a:endParaRPr lang="zh-CN" altLang="en-US" sz="1600" dirty="0">
              <a:latin typeface="Arial" panose="020B0604020202020204" pitchFamily="34" charset="0"/>
              <a:ea typeface="宋体" panose="02010600030101010101" pitchFamily="2" charset="-122"/>
            </a:endParaRPr>
          </a:p>
        </p:txBody>
      </p:sp>
      <p:sp>
        <p:nvSpPr>
          <p:cNvPr id="34826" name="AutoShape 10"/>
          <p:cNvSpPr/>
          <p:nvPr/>
        </p:nvSpPr>
        <p:spPr>
          <a:xfrm>
            <a:off x="5364163" y="1700213"/>
            <a:ext cx="3168650" cy="4681537"/>
          </a:xfrm>
          <a:prstGeom prst="wedgeEllipseCallout">
            <a:avLst>
              <a:gd name="adj1" fmla="val -77005"/>
              <a:gd name="adj2" fmla="val 22870"/>
            </a:avLst>
          </a:prstGeom>
          <a:solidFill>
            <a:schemeClr val="accent1"/>
          </a:solidFill>
          <a:ln w="9525" cap="flat" cmpd="sng">
            <a:solidFill>
              <a:schemeClr val="tx1"/>
            </a:solidFill>
            <a:prstDash val="solid"/>
            <a:miter/>
            <a:headEnd type="none" w="med" len="med"/>
            <a:tailEnd type="none" w="med" len="med"/>
          </a:ln>
        </p:spPr>
        <p:txBody>
          <a:bodyPr anchor="t" anchorCtr="0"/>
          <a:p>
            <a:pPr algn="ctr" eaLnBrk="0" hangingPunct="0"/>
            <a:r>
              <a:rPr lang="zh-CN" altLang="en-US" sz="1600" dirty="0">
                <a:latin typeface="Arial" panose="020B0604020202020204" pitchFamily="34" charset="0"/>
                <a:ea typeface="宋体" panose="02010600030101010101" pitchFamily="2" charset="-122"/>
              </a:rPr>
              <a:t>近年来，一些消防任务较重，但又难以建立专门消防队的企业提出，希望有关部门提供类似保安性质的消防服务。上海、江苏、天津等地方已开始试办消防保安服务组织。他们从社会青年或退伍消防战士中招募人员，经消防专业培训后，向所需用户派出，收取相应的消防保安服务费用。</a:t>
            </a:r>
            <a:endParaRPr lang="zh-CN" altLang="en-US" sz="1600" dirty="0">
              <a:latin typeface="Arial" panose="020B0604020202020204" pitchFamily="34" charset="0"/>
              <a:ea typeface="宋体" panose="02010600030101010101" pitchFamily="2" charset="-122"/>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charRg st="0" end="13"/>
                                            </p:txEl>
                                          </p:spTgt>
                                        </p:tgtEl>
                                        <p:attrNameLst>
                                          <p:attrName>style.visibility</p:attrName>
                                        </p:attrNameLst>
                                      </p:cBhvr>
                                      <p:to>
                                        <p:strVal val="visible"/>
                                      </p:to>
                                    </p:set>
                                    <p:animEffect transition="in" filter="blinds(horizontal)">
                                      <p:cBhvr>
                                        <p:cTn id="7" dur="2000"/>
                                        <p:tgtEl>
                                          <p:spTgt spid="34819">
                                            <p:txEl>
                                              <p:charRg st="0" end="13"/>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19">
                                            <p:txEl>
                                              <p:charRg st="14" end="32"/>
                                            </p:txEl>
                                          </p:spTgt>
                                        </p:tgtEl>
                                        <p:attrNameLst>
                                          <p:attrName>style.visibility</p:attrName>
                                        </p:attrNameLst>
                                      </p:cBhvr>
                                      <p:to>
                                        <p:strVal val="visible"/>
                                      </p:to>
                                    </p:set>
                                    <p:animEffect transition="in" filter="blinds(horizontal)">
                                      <p:cBhvr>
                                        <p:cTn id="10" dur="2000"/>
                                        <p:tgtEl>
                                          <p:spTgt spid="34819">
                                            <p:txEl>
                                              <p:charRg st="14" end="3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819">
                                            <p:txEl>
                                              <p:charRg st="32" end="48"/>
                                            </p:txEl>
                                          </p:spTgt>
                                        </p:tgtEl>
                                        <p:attrNameLst>
                                          <p:attrName>style.visibility</p:attrName>
                                        </p:attrNameLst>
                                      </p:cBhvr>
                                      <p:to>
                                        <p:strVal val="visible"/>
                                      </p:to>
                                    </p:set>
                                    <p:animEffect transition="in" filter="blinds(horizontal)">
                                      <p:cBhvr>
                                        <p:cTn id="13" dur="2000"/>
                                        <p:tgtEl>
                                          <p:spTgt spid="34819">
                                            <p:txEl>
                                              <p:charRg st="32" end="48"/>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819">
                                            <p:txEl>
                                              <p:charRg st="48" end="66"/>
                                            </p:txEl>
                                          </p:spTgt>
                                        </p:tgtEl>
                                        <p:attrNameLst>
                                          <p:attrName>style.visibility</p:attrName>
                                        </p:attrNameLst>
                                      </p:cBhvr>
                                      <p:to>
                                        <p:strVal val="visible"/>
                                      </p:to>
                                    </p:set>
                                    <p:animEffect transition="in" filter="blinds(horizontal)">
                                      <p:cBhvr>
                                        <p:cTn id="16" dur="2000"/>
                                        <p:tgtEl>
                                          <p:spTgt spid="34819">
                                            <p:txEl>
                                              <p:charRg st="48" end="66"/>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4819">
                                            <p:txEl>
                                              <p:charRg st="66" end="79"/>
                                            </p:txEl>
                                          </p:spTgt>
                                        </p:tgtEl>
                                        <p:attrNameLst>
                                          <p:attrName>style.visibility</p:attrName>
                                        </p:attrNameLst>
                                      </p:cBhvr>
                                      <p:to>
                                        <p:strVal val="visible"/>
                                      </p:to>
                                    </p:set>
                                    <p:animEffect transition="in" filter="blinds(horizontal)">
                                      <p:cBhvr>
                                        <p:cTn id="19" dur="2000"/>
                                        <p:tgtEl>
                                          <p:spTgt spid="34819">
                                            <p:txEl>
                                              <p:charRg st="66" end="79"/>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819">
                                            <p:txEl>
                                              <p:charRg st="79" end="95"/>
                                            </p:txEl>
                                          </p:spTgt>
                                        </p:tgtEl>
                                        <p:attrNameLst>
                                          <p:attrName>style.visibility</p:attrName>
                                        </p:attrNameLst>
                                      </p:cBhvr>
                                      <p:to>
                                        <p:strVal val="visible"/>
                                      </p:to>
                                    </p:set>
                                    <p:animEffect transition="in" filter="blinds(horizontal)">
                                      <p:cBhvr>
                                        <p:cTn id="22" dur="2000"/>
                                        <p:tgtEl>
                                          <p:spTgt spid="34819">
                                            <p:txEl>
                                              <p:charRg st="79" end="9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4822"/>
                                        </p:tgtEl>
                                        <p:attrNameLst>
                                          <p:attrName>style.visibility</p:attrName>
                                        </p:attrNameLst>
                                      </p:cBhvr>
                                      <p:to>
                                        <p:strVal val="visible"/>
                                      </p:to>
                                    </p:set>
                                    <p:anim calcmode="lin" valueType="num">
                                      <p:cBhvr>
                                        <p:cTn id="27" dur="2000" fill="hold"/>
                                        <p:tgtEl>
                                          <p:spTgt spid="34822"/>
                                        </p:tgtEl>
                                        <p:attrNameLst>
                                          <p:attrName>ppt_w</p:attrName>
                                        </p:attrNameLst>
                                      </p:cBhvr>
                                      <p:tavLst>
                                        <p:tav tm="0">
                                          <p:val>
                                            <p:strVal val="#ppt_w+.3"/>
                                          </p:val>
                                        </p:tav>
                                        <p:tav tm="100000">
                                          <p:val>
                                            <p:strVal val="#ppt_w"/>
                                          </p:val>
                                        </p:tav>
                                      </p:tavLst>
                                    </p:anim>
                                    <p:anim calcmode="lin" valueType="num">
                                      <p:cBhvr>
                                        <p:cTn id="28" dur="2000" fill="hold"/>
                                        <p:tgtEl>
                                          <p:spTgt spid="34822"/>
                                        </p:tgtEl>
                                        <p:attrNameLst>
                                          <p:attrName>ppt_h</p:attrName>
                                        </p:attrNameLst>
                                      </p:cBhvr>
                                      <p:tavLst>
                                        <p:tav tm="0">
                                          <p:val>
                                            <p:strVal val="#ppt_h"/>
                                          </p:val>
                                        </p:tav>
                                        <p:tav tm="100000">
                                          <p:val>
                                            <p:strVal val="#ppt_h"/>
                                          </p:val>
                                        </p:tav>
                                      </p:tavLst>
                                    </p:anim>
                                    <p:animEffect transition="in" filter="fade">
                                      <p:cBhvr>
                                        <p:cTn id="29" dur="2000"/>
                                        <p:tgtEl>
                                          <p:spTgt spid="348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2000"/>
                                        <p:tgtEl>
                                          <p:spTgt spid="34822"/>
                                        </p:tgtEl>
                                        <p:attrNameLst>
                                          <p:attrName>ppt_x</p:attrName>
                                        </p:attrNameLst>
                                      </p:cBhvr>
                                      <p:tavLst>
                                        <p:tav tm="0">
                                          <p:val>
                                            <p:strVal val="ppt_x"/>
                                          </p:val>
                                        </p:tav>
                                        <p:tav tm="100000">
                                          <p:val>
                                            <p:strVal val="ppt_x"/>
                                          </p:val>
                                        </p:tav>
                                      </p:tavLst>
                                    </p:anim>
                                    <p:anim calcmode="lin" valueType="num">
                                      <p:cBhvr additive="base">
                                        <p:cTn id="34" dur="2000"/>
                                        <p:tgtEl>
                                          <p:spTgt spid="34822"/>
                                        </p:tgtEl>
                                        <p:attrNameLst>
                                          <p:attrName>ppt_y</p:attrName>
                                        </p:attrNameLst>
                                      </p:cBhvr>
                                      <p:tavLst>
                                        <p:tav tm="0">
                                          <p:val>
                                            <p:strVal val="ppt_y"/>
                                          </p:val>
                                        </p:tav>
                                        <p:tav tm="100000">
                                          <p:val>
                                            <p:strVal val="1+ppt_h/2"/>
                                          </p:val>
                                        </p:tav>
                                      </p:tavLst>
                                    </p:anim>
                                    <p:set>
                                      <p:cBhvr>
                                        <p:cTn id="35" dur="1" fill="hold">
                                          <p:stCondLst>
                                            <p:cond delay="1999"/>
                                          </p:stCondLst>
                                        </p:cTn>
                                        <p:tgtEl>
                                          <p:spTgt spid="3482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34823"/>
                                        </p:tgtEl>
                                        <p:attrNameLst>
                                          <p:attrName>style.visibility</p:attrName>
                                        </p:attrNameLst>
                                      </p:cBhvr>
                                      <p:to>
                                        <p:strVal val="visible"/>
                                      </p:to>
                                    </p:set>
                                    <p:anim calcmode="lin" valueType="num">
                                      <p:cBhvr>
                                        <p:cTn id="40" dur="2000" fill="hold"/>
                                        <p:tgtEl>
                                          <p:spTgt spid="34823"/>
                                        </p:tgtEl>
                                        <p:attrNameLst>
                                          <p:attrName>ppt_w</p:attrName>
                                        </p:attrNameLst>
                                      </p:cBhvr>
                                      <p:tavLst>
                                        <p:tav tm="0">
                                          <p:val>
                                            <p:fltVal val="0.000000"/>
                                          </p:val>
                                        </p:tav>
                                        <p:tav tm="100000">
                                          <p:val>
                                            <p:strVal val="#ppt_w"/>
                                          </p:val>
                                        </p:tav>
                                      </p:tavLst>
                                    </p:anim>
                                    <p:anim calcmode="lin" valueType="num">
                                      <p:cBhvr>
                                        <p:cTn id="41" dur="2000" fill="hold"/>
                                        <p:tgtEl>
                                          <p:spTgt spid="34823"/>
                                        </p:tgtEl>
                                        <p:attrNameLst>
                                          <p:attrName>ppt_h</p:attrName>
                                        </p:attrNameLst>
                                      </p:cBhvr>
                                      <p:tavLst>
                                        <p:tav tm="0">
                                          <p:val>
                                            <p:fltVal val="0.000000"/>
                                          </p:val>
                                        </p:tav>
                                        <p:tav tm="100000">
                                          <p:val>
                                            <p:strVal val="#ppt_h"/>
                                          </p:val>
                                        </p:tav>
                                      </p:tavLst>
                                    </p:anim>
                                    <p:anim calcmode="lin" valueType="num">
                                      <p:cBhvr>
                                        <p:cTn id="42" dur="2000" fill="hold"/>
                                        <p:tgtEl>
                                          <p:spTgt spid="34823"/>
                                        </p:tgtEl>
                                        <p:attrNameLst>
                                          <p:attrName>ppt_x</p:attrName>
                                        </p:attrNameLst>
                                      </p:cBhvr>
                                      <p:tavLst>
                                        <p:tav tm="0" fmla="#ppt_x+(cos(-2*pi*(1-$))*-#ppt_x-sin(-2*pi*(1-$))*(1-#ppt_y))*(1-$)">
                                          <p:val>
                                            <p:fltVal val="0.000000"/>
                                          </p:val>
                                        </p:tav>
                                        <p:tav tm="100000">
                                          <p:val>
                                            <p:fltVal val="1.000000"/>
                                          </p:val>
                                        </p:tav>
                                      </p:tavLst>
                                    </p:anim>
                                    <p:anim calcmode="lin" valueType="num">
                                      <p:cBhvr>
                                        <p:cTn id="43" dur="2000" fill="hold"/>
                                        <p:tgtEl>
                                          <p:spTgt spid="3482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grpId="1" nodeType="clickEffect">
                                  <p:stCondLst>
                                    <p:cond delay="0"/>
                                  </p:stCondLst>
                                  <p:childTnLst>
                                    <p:animEffect transition="out" filter="diamond(in)">
                                      <p:cBhvr>
                                        <p:cTn id="47" dur="2000"/>
                                        <p:tgtEl>
                                          <p:spTgt spid="34823"/>
                                        </p:tgtEl>
                                      </p:cBhvr>
                                    </p:animEffect>
                                    <p:set>
                                      <p:cBhvr>
                                        <p:cTn id="48" dur="1" fill="hold">
                                          <p:stCondLst>
                                            <p:cond delay="1999"/>
                                          </p:stCondLst>
                                        </p:cTn>
                                        <p:tgtEl>
                                          <p:spTgt spid="348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34824"/>
                                        </p:tgtEl>
                                        <p:attrNameLst>
                                          <p:attrName>style.visibility</p:attrName>
                                        </p:attrNameLst>
                                      </p:cBhvr>
                                      <p:to>
                                        <p:strVal val="visible"/>
                                      </p:to>
                                    </p:set>
                                    <p:anim calcmode="lin" valueType="num">
                                      <p:cBhvr>
                                        <p:cTn id="53" dur="2000" fill="hold"/>
                                        <p:tgtEl>
                                          <p:spTgt spid="34824"/>
                                        </p:tgtEl>
                                        <p:attrNameLst>
                                          <p:attrName>ppt_w</p:attrName>
                                        </p:attrNameLst>
                                      </p:cBhvr>
                                      <p:tavLst>
                                        <p:tav tm="0">
                                          <p:val>
                                            <p:strVal val="#ppt_w*0.05"/>
                                          </p:val>
                                        </p:tav>
                                        <p:tav tm="100000">
                                          <p:val>
                                            <p:strVal val="#ppt_w"/>
                                          </p:val>
                                        </p:tav>
                                      </p:tavLst>
                                    </p:anim>
                                    <p:anim calcmode="lin" valueType="num">
                                      <p:cBhvr>
                                        <p:cTn id="54" dur="2000" fill="hold"/>
                                        <p:tgtEl>
                                          <p:spTgt spid="34824"/>
                                        </p:tgtEl>
                                        <p:attrNameLst>
                                          <p:attrName>ppt_h</p:attrName>
                                        </p:attrNameLst>
                                      </p:cBhvr>
                                      <p:tavLst>
                                        <p:tav tm="0">
                                          <p:val>
                                            <p:strVal val="#ppt_h"/>
                                          </p:val>
                                        </p:tav>
                                        <p:tav tm="100000">
                                          <p:val>
                                            <p:strVal val="#ppt_h"/>
                                          </p:val>
                                        </p:tav>
                                      </p:tavLst>
                                    </p:anim>
                                    <p:anim calcmode="lin" valueType="num">
                                      <p:cBhvr>
                                        <p:cTn id="55" dur="2000" fill="hold"/>
                                        <p:tgtEl>
                                          <p:spTgt spid="34824"/>
                                        </p:tgtEl>
                                        <p:attrNameLst>
                                          <p:attrName>ppt_x</p:attrName>
                                        </p:attrNameLst>
                                      </p:cBhvr>
                                      <p:tavLst>
                                        <p:tav tm="0">
                                          <p:val>
                                            <p:strVal val="#ppt_x-.2"/>
                                          </p:val>
                                        </p:tav>
                                        <p:tav tm="100000">
                                          <p:val>
                                            <p:strVal val="#ppt_x"/>
                                          </p:val>
                                        </p:tav>
                                      </p:tavLst>
                                    </p:anim>
                                    <p:anim calcmode="lin" valueType="num">
                                      <p:cBhvr>
                                        <p:cTn id="56" dur="2000" fill="hold"/>
                                        <p:tgtEl>
                                          <p:spTgt spid="34824"/>
                                        </p:tgtEl>
                                        <p:attrNameLst>
                                          <p:attrName>ppt_y</p:attrName>
                                        </p:attrNameLst>
                                      </p:cBhvr>
                                      <p:tavLst>
                                        <p:tav tm="0">
                                          <p:val>
                                            <p:strVal val="#ppt_y"/>
                                          </p:val>
                                        </p:tav>
                                        <p:tav tm="100000">
                                          <p:val>
                                            <p:strVal val="#ppt_y"/>
                                          </p:val>
                                        </p:tav>
                                      </p:tavLst>
                                    </p:anim>
                                    <p:animEffect transition="in" filter="fade">
                                      <p:cBhvr>
                                        <p:cTn id="57" dur="2000"/>
                                        <p:tgtEl>
                                          <p:spTgt spid="3482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xit" presetSubtype="4" fill="hold" grpId="1" nodeType="clickEffect">
                                  <p:stCondLst>
                                    <p:cond delay="0"/>
                                  </p:stCondLst>
                                  <p:childTnLst>
                                    <p:animEffect transition="out" filter="wheel(4)">
                                      <p:cBhvr>
                                        <p:cTn id="61" dur="2000"/>
                                        <p:tgtEl>
                                          <p:spTgt spid="34824"/>
                                        </p:tgtEl>
                                      </p:cBhvr>
                                    </p:animEffect>
                                    <p:set>
                                      <p:cBhvr>
                                        <p:cTn id="62" dur="1" fill="hold">
                                          <p:stCondLst>
                                            <p:cond delay="1999"/>
                                          </p:stCondLst>
                                        </p:cTn>
                                        <p:tgtEl>
                                          <p:spTgt spid="348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34825"/>
                                        </p:tgtEl>
                                        <p:attrNameLst>
                                          <p:attrName>style.visibility</p:attrName>
                                        </p:attrNameLst>
                                      </p:cBhvr>
                                      <p:to>
                                        <p:strVal val="visible"/>
                                      </p:to>
                                    </p:set>
                                    <p:anim calcmode="lin" valueType="num">
                                      <p:cBhvr>
                                        <p:cTn id="67" dur="2000" fill="hold"/>
                                        <p:tgtEl>
                                          <p:spTgt spid="34825"/>
                                        </p:tgtEl>
                                        <p:attrNameLst>
                                          <p:attrName>ppt_w</p:attrName>
                                        </p:attrNameLst>
                                      </p:cBhvr>
                                      <p:tavLst>
                                        <p:tav tm="0">
                                          <p:val>
                                            <p:fltVal val="0.000000"/>
                                          </p:val>
                                        </p:tav>
                                        <p:tav tm="100000">
                                          <p:val>
                                            <p:strVal val="#ppt_w"/>
                                          </p:val>
                                        </p:tav>
                                      </p:tavLst>
                                    </p:anim>
                                    <p:anim calcmode="lin" valueType="num">
                                      <p:cBhvr>
                                        <p:cTn id="68" dur="2000" fill="hold"/>
                                        <p:tgtEl>
                                          <p:spTgt spid="34825"/>
                                        </p:tgtEl>
                                        <p:attrNameLst>
                                          <p:attrName>ppt_h</p:attrName>
                                        </p:attrNameLst>
                                      </p:cBhvr>
                                      <p:tavLst>
                                        <p:tav tm="0">
                                          <p:val>
                                            <p:fltVal val="0.000000"/>
                                          </p:val>
                                        </p:tav>
                                        <p:tav tm="100000">
                                          <p:val>
                                            <p:strVal val="#ppt_h"/>
                                          </p:val>
                                        </p:tav>
                                      </p:tavLst>
                                    </p:anim>
                                    <p:anim calcmode="lin" valueType="num">
                                      <p:cBhvr>
                                        <p:cTn id="69" dur="2000" fill="hold"/>
                                        <p:tgtEl>
                                          <p:spTgt spid="34825"/>
                                        </p:tgtEl>
                                        <p:attrNameLst>
                                          <p:attrName>ppt_x</p:attrName>
                                        </p:attrNameLst>
                                      </p:cBhvr>
                                      <p:tavLst>
                                        <p:tav tm="0" fmla="#ppt_x+(cos(-2*pi*(1-$))*-#ppt_x-sin(-2*pi*(1-$))*(1-#ppt_y))*(1-$)">
                                          <p:val>
                                            <p:fltVal val="0.000000"/>
                                          </p:val>
                                        </p:tav>
                                        <p:tav tm="100000">
                                          <p:val>
                                            <p:fltVal val="1.000000"/>
                                          </p:val>
                                        </p:tav>
                                      </p:tavLst>
                                    </p:anim>
                                    <p:anim calcmode="lin" valueType="num">
                                      <p:cBhvr>
                                        <p:cTn id="70" dur="2000" fill="hold"/>
                                        <p:tgtEl>
                                          <p:spTgt spid="34825"/>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71" fill="hold">
                      <p:stCondLst>
                        <p:cond delay="indefinite"/>
                      </p:stCondLst>
                      <p:childTnLst>
                        <p:par>
                          <p:cTn id="72" fill="hold">
                            <p:stCondLst>
                              <p:cond delay="0"/>
                            </p:stCondLst>
                            <p:childTnLst>
                              <p:par>
                                <p:cTn id="73" presetID="18" presetClass="exit" presetSubtype="12" fill="hold" grpId="1" nodeType="clickEffect">
                                  <p:stCondLst>
                                    <p:cond delay="0"/>
                                  </p:stCondLst>
                                  <p:childTnLst>
                                    <p:animEffect transition="out" filter="strips(downLeft)">
                                      <p:cBhvr>
                                        <p:cTn id="74" dur="2000"/>
                                        <p:tgtEl>
                                          <p:spTgt spid="34825"/>
                                        </p:tgtEl>
                                      </p:cBhvr>
                                    </p:animEffect>
                                    <p:set>
                                      <p:cBhvr>
                                        <p:cTn id="75" dur="1" fill="hold">
                                          <p:stCondLst>
                                            <p:cond delay="1999"/>
                                          </p:stCondLst>
                                        </p:cTn>
                                        <p:tgtEl>
                                          <p:spTgt spid="3482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34826"/>
                                        </p:tgtEl>
                                        <p:attrNameLst>
                                          <p:attrName>style.visibility</p:attrName>
                                        </p:attrNameLst>
                                      </p:cBhvr>
                                      <p:to>
                                        <p:strVal val="visible"/>
                                      </p:to>
                                    </p:set>
                                    <p:animEffect transition="in" filter="fade">
                                      <p:cBhvr>
                                        <p:cTn id="80" dur="200"/>
                                        <p:tgtEl>
                                          <p:spTgt spid="34826"/>
                                        </p:tgtEl>
                                      </p:cBhvr>
                                    </p:animEffect>
                                    <p:anim calcmode="lin" valueType="num">
                                      <p:cBhvr>
                                        <p:cTn id="81" dur="800" fill="hold"/>
                                        <p:tgtEl>
                                          <p:spTgt spid="34826"/>
                                        </p:tgtEl>
                                        <p:attrNameLst>
                                          <p:attrName>ppt_x</p:attrName>
                                        </p:attrNameLst>
                                      </p:cBhvr>
                                      <p:tavLst>
                                        <p:tav tm="0">
                                          <p:val>
                                            <p:strVal val="#ppt_x"/>
                                          </p:val>
                                        </p:tav>
                                        <p:tav tm="100000">
                                          <p:val>
                                            <p:strVal val="#ppt_x"/>
                                          </p:val>
                                        </p:tav>
                                      </p:tavLst>
                                    </p:anim>
                                    <p:anim calcmode="lin" valueType="num">
                                      <p:cBhvr>
                                        <p:cTn id="82" dur="800" fill="hold"/>
                                        <p:tgtEl>
                                          <p:spTgt spid="34826"/>
                                        </p:tgtEl>
                                        <p:attrNameLst>
                                          <p:attrName>ppt_y</p:attrName>
                                        </p:attrNameLst>
                                      </p:cBhvr>
                                      <p:tavLst>
                                        <p:tav tm="0">
                                          <p:val>
                                            <p:strVal val="#ppt_y+0.31"/>
                                          </p:val>
                                        </p:tav>
                                        <p:tav tm="100000">
                                          <p:val>
                                            <p:strVal val="#ppt_y+0.31"/>
                                          </p:val>
                                        </p:tav>
                                      </p:tavLst>
                                    </p:anim>
                                    <p:anim calcmode="lin" valueType="num">
                                      <p:cBhvr>
                                        <p:cTn id="83" dur="1200" decel="50000" fill="hold">
                                          <p:stCondLst>
                                            <p:cond delay="800"/>
                                          </p:stCondLst>
                                        </p:cTn>
                                        <p:tgtEl>
                                          <p:spTgt spid="348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1200" decel="50000" fill="hold">
                                          <p:stCondLst>
                                            <p:cond delay="800"/>
                                          </p:stCondLst>
                                        </p:cTn>
                                        <p:tgtEl>
                                          <p:spTgt spid="348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34822" grpId="0" animBg="1"/>
      <p:bldP spid="34822" grpId="1" animBg="1"/>
      <p:bldP spid="34823" grpId="0" animBg="1"/>
      <p:bldP spid="34823" grpId="1" animBg="1"/>
      <p:bldP spid="34824" grpId="0" animBg="1"/>
      <p:bldP spid="34824" grpId="1" animBg="1"/>
      <p:bldP spid="34825" grpId="0" animBg="1"/>
      <p:bldP spid="34825" grpId="1" animBg="1"/>
      <p:bldP spid="34826"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2302.499212598425,&quot;width&quot;:12272.499212598424}"/>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11254</Words>
  <Application>WPS 演示</Application>
  <PresentationFormat>全屏显示(4:3)</PresentationFormat>
  <Paragraphs>286</Paragraphs>
  <Slides>28</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46" baseType="lpstr">
      <vt:lpstr>Arial</vt:lpstr>
      <vt:lpstr>宋体</vt:lpstr>
      <vt:lpstr>Wingdings</vt:lpstr>
      <vt:lpstr>Tahoma</vt:lpstr>
      <vt:lpstr>等线</vt:lpstr>
      <vt:lpstr>汉鼎简长宋</vt:lpstr>
      <vt:lpstr>汉鼎简隶书</vt:lpstr>
      <vt:lpstr>隶书</vt:lpstr>
      <vt:lpstr>微软雅黑</vt:lpstr>
      <vt:lpstr>楷体_GB2312</vt:lpstr>
      <vt:lpstr>新宋体</vt:lpstr>
      <vt:lpstr>楷体</vt:lpstr>
      <vt:lpstr>Arial Unicode MS</vt:lpstr>
      <vt:lpstr>Calibri</vt:lpstr>
      <vt:lpstr>汉仪旗黑-85S</vt:lpstr>
      <vt:lpstr>黑体</vt:lpstr>
      <vt:lpstr>Blends</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胡才洲</dc:creator>
  <cp:lastModifiedBy>little fairy</cp:lastModifiedBy>
  <cp:revision>140</cp:revision>
  <dcterms:created xsi:type="dcterms:W3CDTF">2007-07-04T01:11:55Z</dcterms:created>
  <dcterms:modified xsi:type="dcterms:W3CDTF">2024-01-15T03:17:27Z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81F98B722404438F8291EE90EEF41567_13</vt:lpwstr>
  </property>
  <property fmtid="{D5CDD505-2E9C-101B-9397-08002B2CF9AE}" pid="3" name="KSOProductBuildVer">
    <vt:lpwstr>2052-12.1.0.16120</vt:lpwstr>
  </property>
</Properties>
</file>