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3" r:id="rId3"/>
    <p:sldId id="292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9" r:id="rId14"/>
    <p:sldId id="278" r:id="rId15"/>
    <p:sldId id="279" r:id="rId16"/>
    <p:sldId id="280" r:id="rId17"/>
    <p:sldId id="281" r:id="rId18"/>
    <p:sldId id="282" r:id="rId19"/>
    <p:sldId id="283" r:id="rId20"/>
    <p:sldId id="294" r:id="rId21"/>
  </p:sldIdLst>
  <p:sldSz cx="10080625" cy="7056755"/>
  <p:notesSz cx="6858000" cy="9715500"/>
  <p:custDataLst>
    <p:tags r:id="rId27"/>
  </p:custDataLst>
  <p:defaultTextStyle>
    <a:defPPr>
      <a:defRPr lang="zh-CN"/>
    </a:defPPr>
    <a:lvl1pPr marL="0" lvl="0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31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  <a:srgbClr val="0000CC"/>
    <a:srgbClr val="CC0000"/>
    <a:srgbClr val="006699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7"/>
        <p:guide pos="319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lIns="94690" tIns="47345" rIns="94690" bIns="47345"/>
          <a:p>
            <a:pPr lvl="0" defTabSz="948055"/>
            <a:endParaRPr lang="zh-CN" altLang="en-US" sz="120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lIns="94690" tIns="47345" rIns="94690" bIns="47345"/>
          <a:p>
            <a:pPr lvl="0" algn="r" defTabSz="948055"/>
            <a:endParaRPr lang="zh-CN" altLang="en-US" sz="120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828675" y="728663"/>
            <a:ext cx="5205413" cy="364331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</a:ln>
        </p:spPr>
        <p:txBody>
          <a:bodyPr lIns="94690" tIns="47345" rIns="94690" bIns="47345" anchor="ctr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lIns="94690" tIns="47345" rIns="94690" bIns="47345" anchor="b" anchorCtr="0"/>
          <a:p>
            <a:pPr lvl="0" defTabSz="948055"/>
            <a:endParaRPr lang="zh-CN" altLang="en-US" sz="120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lIns="94690" tIns="47345" rIns="94690" bIns="47345" anchor="b" anchorCtr="0"/>
          <a:p>
            <a:pPr lvl="0" algn="r" defTabSz="948055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54891"/>
            <a:ext cx="7560469" cy="2456796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706430"/>
            <a:ext cx="7560469" cy="170374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90395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4505" indent="0" algn="ctr">
              <a:buNone/>
              <a:defRPr sz="13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056" y="282575"/>
            <a:ext cx="2267744" cy="6021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825" y="282575"/>
            <a:ext cx="6671768" cy="6021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88200" y="827370"/>
            <a:ext cx="4466718" cy="555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473158" y="1852546"/>
            <a:ext cx="2957897" cy="3681104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85656" y="2739827"/>
            <a:ext cx="4369262" cy="1213794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95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85656" y="4064861"/>
            <a:ext cx="4369262" cy="84289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77825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59289"/>
            <a:ext cx="8694539" cy="29354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722472"/>
            <a:ext cx="8694539" cy="1543665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9039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450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825" y="1647825"/>
            <a:ext cx="4444778" cy="46561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31022" y="1647825"/>
            <a:ext cx="4444778" cy="46561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75707"/>
            <a:ext cx="8694539" cy="136398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1252" y="1829980"/>
            <a:ext cx="4029583" cy="847790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90395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4505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1252" y="2742626"/>
            <a:ext cx="4029583" cy="36264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73380" y="1829980"/>
            <a:ext cx="4049428" cy="847790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90395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4505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73380" y="2742626"/>
            <a:ext cx="4049428" cy="36264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70450"/>
            <a:ext cx="3251264" cy="164657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1016042"/>
            <a:ext cx="5103316" cy="501487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117027"/>
            <a:ext cx="3251264" cy="3922053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60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90395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4505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70450"/>
            <a:ext cx="3444006" cy="164657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470451"/>
            <a:ext cx="5103316" cy="5560462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90395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4505" indent="0">
              <a:buNone/>
              <a:defRPr sz="16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117027"/>
            <a:ext cx="3444006" cy="3922053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60"/>
            </a:lvl4pPr>
            <a:lvl5pPr marL="1511935" indent="0">
              <a:buNone/>
              <a:defRPr sz="1160"/>
            </a:lvl5pPr>
            <a:lvl6pPr marL="1890395" indent="0">
              <a:buNone/>
              <a:defRPr sz="1160"/>
            </a:lvl6pPr>
            <a:lvl7pPr marL="2268220" indent="0">
              <a:buNone/>
              <a:defRPr sz="1160"/>
            </a:lvl7pPr>
            <a:lvl8pPr marL="2646045" indent="0">
              <a:buNone/>
              <a:defRPr sz="1160"/>
            </a:lvl8pPr>
            <a:lvl9pPr marL="3024505" indent="0">
              <a:buNone/>
              <a:defRPr sz="11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04825" y="282575"/>
            <a:ext cx="9070975" cy="1174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504825" y="1647825"/>
            <a:ext cx="9070975" cy="4656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00063" y="6565900"/>
            <a:ext cx="2352675" cy="4905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444875" y="6426200"/>
            <a:ext cx="3190875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224713" y="6426200"/>
            <a:ext cx="2351087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19" y="288431"/>
            <a:ext cx="990088" cy="500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8.png"/><Relationship Id="rId7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1.wmf"/><Relationship Id="rId7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1.wmf"/><Relationship Id="rId7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20.jpeg"/><Relationship Id="rId4" Type="http://schemas.openxmlformats.org/officeDocument/2006/relationships/tags" Target="../tags/tag19.xml"/><Relationship Id="rId3" Type="http://schemas.openxmlformats.org/officeDocument/2006/relationships/image" Target="../media/image19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.wmf"/><Relationship Id="rId7" Type="http://schemas.openxmlformats.org/officeDocument/2006/relationships/image" Target="../media/image16.png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.wmf"/><Relationship Id="rId7" Type="http://schemas.openxmlformats.org/officeDocument/2006/relationships/image" Target="../media/image16.png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99135" y="1767840"/>
            <a:ext cx="8509000" cy="14541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职业危害告知卡</a:t>
            </a:r>
            <a:endParaRPr lang="zh-CN" altLang="en-US" sz="600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6552023" y="3960565"/>
            <a:ext cx="1955221" cy="3948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98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98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985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6179953" y="4992383"/>
            <a:ext cx="744141" cy="744141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207789" y="4992890"/>
            <a:ext cx="744141" cy="744141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8235625" y="4992383"/>
            <a:ext cx="744141" cy="744141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42" name="内容占位符 10241"/>
          <p:cNvGraphicFramePr/>
          <p:nvPr>
            <p:ph idx="1"/>
          </p:nvPr>
        </p:nvGraphicFramePr>
        <p:xfrm>
          <a:off x="0" y="0"/>
          <a:ext cx="10080625" cy="6943725"/>
        </p:xfrm>
        <a:graphic>
          <a:graphicData uri="http://schemas.openxmlformats.org/drawingml/2006/table">
            <a:tbl>
              <a:tblPr/>
              <a:tblGrid>
                <a:gridCol w="2174875"/>
                <a:gridCol w="5529263"/>
                <a:gridCol w="2376487"/>
              </a:tblGrid>
              <a:tr h="43021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02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/>
                        <a:t>甲醛</a:t>
                      </a:r>
                      <a:endParaRPr lang="zh-CN" altLang="en-US" sz="24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Formaldehyde  </a:t>
                      </a:r>
                      <a:endParaRPr lang="zh-CN" altLang="en-US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090738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本品对粘膜、上呼吸道、眼睛和皮肤有强烈刺激性。接触其蒸气，引起结膜炎、角膜炎、鼻炎、支气管炎；重者发生喉痉挛、声门水肿和肺炎等。对皮肤有原发性刺激和致敏作用；浓溶液可引起皮肤凝固性坏死。口服灼伤口腔和消化道，可致死。</a:t>
                      </a:r>
                      <a:endParaRPr lang="zh-CN" altLang="en-US" sz="12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其蒸气与空气形成爆炸性混合物，遇明火、高热能引起燃烧爆炸。若遇高热，容器内压增大，有开裂和爆炸的危险。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2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3191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疏散泄漏污染区人员至安全区，禁止无关人员进入污染区，切断火源。建议应急处理人员戴自给式呼吸器，穿化学防护服。不要直接接触泄漏物，在确保安全情况下堵漏。喷水雾能减少蒸发但不要使水进入储存容器内。用沙土或其它不燃性吸附剂混合吸收，然后收集运至集运至废物处理场所处置。也可以用大量水冲洗，经稀释的洗水放入废水系统。</a:t>
                      </a:r>
                      <a:endParaRPr lang="zh-CN" altLang="en-US" sz="12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732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3537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6" name="图片 10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263" y="5111750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图片 10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图片 10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63" y="4895850"/>
            <a:ext cx="1241425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图片 102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4968875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图片 102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75" y="5111750"/>
            <a:ext cx="1023938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图片 102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7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图片 102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5111750"/>
            <a:ext cx="1293813" cy="131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3" name="图片 10272"/>
          <p:cNvPicPr>
            <a:picLocks noRot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3168650"/>
            <a:ext cx="1181100" cy="158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" name="内容占位符 11265"/>
          <p:cNvGraphicFramePr/>
          <p:nvPr>
            <p:ph idx="1"/>
          </p:nvPr>
        </p:nvGraphicFramePr>
        <p:xfrm>
          <a:off x="0" y="0"/>
          <a:ext cx="10080625" cy="7102475"/>
        </p:xfrm>
        <a:graphic>
          <a:graphicData uri="http://schemas.openxmlformats.org/drawingml/2006/table">
            <a:tbl>
              <a:tblPr/>
              <a:tblGrid>
                <a:gridCol w="2160588"/>
                <a:gridCol w="5543550"/>
                <a:gridCol w="2376487"/>
              </a:tblGrid>
              <a:tr h="43021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02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/>
                        <a:t>氯化铵</a:t>
                      </a:r>
                      <a:endParaRPr lang="zh-CN" altLang="en-US" sz="24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ammonium chloride</a:t>
                      </a:r>
                      <a:endParaRPr lang="zh-CN" altLang="en-US" b="1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5241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本品对皮肤、粘膜有刺激性，可引起肝肾功能损害，诱发肝昏迷，造成氮质血症和代谢性酸中毒等。健康人
应用</a:t>
                      </a:r>
                      <a:r>
                        <a:rPr lang="en-US" altLang="zh-CN" sz="1400"/>
                        <a:t>50g </a:t>
                      </a:r>
                      <a:r>
                        <a:rPr lang="zh-CN" altLang="en-US" sz="1400"/>
                        <a:t>氯化铵可致重度中毒，有肝病、肾病、慢性心脏病的患者，</a:t>
                      </a:r>
                      <a:r>
                        <a:rPr lang="en-US" altLang="zh-CN" sz="1400"/>
                        <a:t>5g</a:t>
                      </a:r>
                      <a:r>
                        <a:rPr lang="zh-CN" altLang="en-US" sz="1400"/>
                        <a:t>即可引起严重中毒。口服中毒引起化学性胃炎，严重者由于血氨显著增高，诱发肝昏迷。严重中毒时造成肝、肾损害，出现代谢性酸中毒，同时支气管分泌物大量增加。职业性接触，可引起呼吸道粘膜的刺激和灼伤。慢性影响</a:t>
                      </a:r>
                      <a:r>
                        <a:rPr lang="en-US" altLang="zh-CN" sz="1400"/>
                        <a:t>: </a:t>
                      </a:r>
                      <a:r>
                        <a:rPr lang="zh-CN" altLang="en-US" sz="1400"/>
                        <a:t>经常性接触氯化铵，
可引起眼结膜及呼吸道粘膜慢性炎症。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br>
                        <a:rPr lang="zh-CN" altLang="en-US"/>
                      </a:b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未有特殊的燃烧爆炸特性。受高热分解产生有毒的腐蚀性烟气。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572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隔离泄漏污染区，限制出入。建议应急处理人员戴防尘面具（全面罩），穿防毒服。避免扬尘，小心扫起，
置于袋中转移至安全场所。若大量泄漏，用塑料布、帆布覆盖。收集回收或运至废物处理场所处置。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732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3537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    </a:t>
                      </a: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90" name="图片 112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88" y="3384550"/>
            <a:ext cx="1360487" cy="144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1" name="图片 112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968875"/>
            <a:ext cx="1433513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2" name="图片 11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63" y="4968875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3" name="图片 112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4" name="图片 112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463" y="4895850"/>
            <a:ext cx="1241425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5" name="图片 112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450" y="4968875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6" name="图片 112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875" y="5111750"/>
            <a:ext cx="1023938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7" name="图片 112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27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表格占位符 12289"/>
          <p:cNvGraphicFramePr/>
          <p:nvPr>
            <p:ph type="tbl" idx="1"/>
          </p:nvPr>
        </p:nvGraphicFramePr>
        <p:xfrm>
          <a:off x="0" y="1588"/>
          <a:ext cx="10080625" cy="6983412"/>
        </p:xfrm>
        <a:graphic>
          <a:graphicData uri="http://schemas.openxmlformats.org/drawingml/2006/table">
            <a:tbl>
              <a:tblPr/>
              <a:tblGrid>
                <a:gridCol w="2162175"/>
                <a:gridCol w="5541963"/>
                <a:gridCol w="2376487"/>
              </a:tblGrid>
              <a:tr h="45561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98475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/>
                        <a:t>磷酸三钠</a:t>
                      </a:r>
                      <a:endParaRPr lang="zh-CN" altLang="en-US" sz="40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sodium phosphate</a:t>
                      </a:r>
                      <a:endParaRPr lang="zh-CN" altLang="en-US" b="1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45268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br>
                        <a:rPr lang="en-US" altLang="zh-CN"/>
                      </a:br>
                      <a:r>
                        <a:rPr lang="zh-CN" altLang="en-US"/>
                        <a:t>对粘膜有轻度刺激作用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本品不燃受热分解产生剧毒的氧化磷烟气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937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隔离泄漏污染区，限制出入。建议应急处理人员戴防尘面具（全面罩），穿一般作业工作服。用砂土、干燥石灰或苏打灰混合。收集于干燥、洁净、有盖的容器中，转移至安全场所。若大量泄漏，收集回收或运至废物处理场所处置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700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</a:t>
                      </a: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314" name="图片 12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3600450"/>
            <a:ext cx="1360487" cy="144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5" name="图片 12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4968875"/>
            <a:ext cx="1433513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6" name="图片 123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63" y="4895850"/>
            <a:ext cx="1241425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7" name="图片 123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4968875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8" name="图片 123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75" y="5111750"/>
            <a:ext cx="1023938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9" name="图片 123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7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0" name="图片 123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263" y="5111750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1" name="图片 123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表格占位符 13313"/>
          <p:cNvGraphicFramePr/>
          <p:nvPr>
            <p:ph type="tbl" idx="1"/>
          </p:nvPr>
        </p:nvGraphicFramePr>
        <p:xfrm>
          <a:off x="0" y="1588"/>
          <a:ext cx="10009188" cy="6983412"/>
        </p:xfrm>
        <a:graphic>
          <a:graphicData uri="http://schemas.openxmlformats.org/drawingml/2006/table">
            <a:tbl>
              <a:tblPr/>
              <a:tblGrid>
                <a:gridCol w="2146300"/>
                <a:gridCol w="5502275"/>
                <a:gridCol w="2360613"/>
              </a:tblGrid>
              <a:tr h="496888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1337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/>
                        <a:t>2246</a:t>
                      </a:r>
                      <a:endParaRPr lang="zh-CN" altLang="en-US" sz="4000" b="1" dirty="0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antioxidant</a:t>
                      </a:r>
                      <a:r>
                        <a:rPr lang="zh-CN" altLang="en-US" b="1" dirty="0"/>
                        <a:t>2246</a:t>
                      </a:r>
                      <a:endParaRPr lang="zh-CN" altLang="en-US" b="1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224088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br>
                        <a:rPr lang="en-US" altLang="zh-CN"/>
                      </a:br>
                      <a:r>
                        <a:rPr lang="zh-CN" altLang="en-US"/>
                        <a:t>本品有致敏作用，对眼睛有刺激作用。有毒。受热分解会释出氮氧化物。 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遇明火、高热可燃。粉体与空气可形成爆炸性混合物。受高热分解放出有毒的气体。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7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826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隔离泄漏污染区，限制出入。切断火源。建议应急处理人员戴防尘口罩，穿一般作业工作服。不要直接接触泄漏物。小量泄漏：避免扬尘，用洁净的铲子收集于密闭容器中。大量泄漏：收集回收或运至废物处理场所处置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446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96888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</a:t>
                      </a:r>
                      <a:endParaRPr lang="zh-CN" altLang="en-US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38" name="图片 13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3600450"/>
            <a:ext cx="1360487" cy="144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9" name="图片 13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4968875"/>
            <a:ext cx="1433513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0" name="图片 133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63" y="4895850"/>
            <a:ext cx="1241425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1" name="图片 13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4968875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2" name="图片 133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75" y="5111750"/>
            <a:ext cx="1023938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3" name="图片 133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7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4" name="图片 133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263" y="5111750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5" name="图片 133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8" name="表格占位符 14337"/>
          <p:cNvGraphicFramePr/>
          <p:nvPr>
            <p:ph type="tbl" idx="1"/>
          </p:nvPr>
        </p:nvGraphicFramePr>
        <p:xfrm>
          <a:off x="3175" y="1588"/>
          <a:ext cx="10080625" cy="6983412"/>
        </p:xfrm>
        <a:graphic>
          <a:graphicData uri="http://schemas.openxmlformats.org/drawingml/2006/table">
            <a:tbl>
              <a:tblPr/>
              <a:tblGrid>
                <a:gridCol w="2162175"/>
                <a:gridCol w="5541963"/>
                <a:gridCol w="2376487"/>
              </a:tblGrid>
              <a:tr h="50482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/>
                        <a:t>活性炭</a:t>
                      </a:r>
                      <a:r>
                        <a:rPr lang="zh-CN" altLang="en-US" b="1" dirty="0"/>
                        <a:t>Carbon activated</a:t>
                      </a:r>
                      <a:endParaRPr lang="zh-CN" altLang="en-US" b="1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160588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br>
                        <a:rPr lang="en-US" altLang="zh-CN"/>
                      </a:br>
                      <a:r>
                        <a:rPr lang="zh-CN" altLang="en-US"/>
                        <a:t>症状有结膜炎，角膜再生不良、湿疹和支气管炎等。吸入粉尘有中等程度危险。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易燃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017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采用安全的方法将泄漏物收集回收或运至废物处理场所处理，</a:t>
                      </a:r>
                      <a:r>
                        <a:rPr lang="en-US" altLang="zh-CN" sz="1400"/>
                        <a:t> </a:t>
                      </a:r>
                      <a:r>
                        <a:rPr lang="zh-CN" altLang="en-US" sz="1400"/>
                        <a:t>根据化学品性质进一步处置。清理污染区，洗液排入废水处理池。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5576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</a:t>
                      </a:r>
                      <a:endParaRPr lang="zh-CN" altLang="en-US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62" name="图片 14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4321175"/>
            <a:ext cx="1433512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3" name="图片 14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4968875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4" name="图片 14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613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5" name="图片 143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663" y="5111750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6" name="图片 143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888" y="5184775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表格占位符 15361"/>
          <p:cNvGraphicFramePr/>
          <p:nvPr>
            <p:ph type="tbl" idx="1"/>
          </p:nvPr>
        </p:nvGraphicFramePr>
        <p:xfrm>
          <a:off x="-69850" y="-142875"/>
          <a:ext cx="10079038" cy="7318375"/>
        </p:xfrm>
        <a:graphic>
          <a:graphicData uri="http://schemas.openxmlformats.org/drawingml/2006/table">
            <a:tbl>
              <a:tblPr/>
              <a:tblGrid>
                <a:gridCol w="2162175"/>
                <a:gridCol w="5540375"/>
                <a:gridCol w="2376488"/>
              </a:tblGrid>
              <a:tr h="528638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79437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/>
                        <a:t>工业盐</a:t>
                      </a:r>
                      <a:endParaRPr lang="zh-CN" altLang="en-US" sz="4000" b="1" dirty="0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sodium chloride</a:t>
                      </a:r>
                      <a:endParaRPr lang="zh-CN" altLang="en-US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2637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br>
                        <a:rPr lang="en-US" altLang="zh-CN"/>
                      </a:br>
                      <a:r>
                        <a:rPr lang="zh-CN" altLang="en-US"/>
                        <a:t>大量食入会有反胃，呕吐症状。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本品不燃未有特殊的燃烧爆炸特性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557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采用安全的方法将泄漏物收集回收或运至废物处理场所处理，</a:t>
                      </a:r>
                      <a:r>
                        <a:rPr lang="en-US" altLang="zh-CN" sz="1400"/>
                        <a:t> </a:t>
                      </a:r>
                      <a:r>
                        <a:rPr lang="zh-CN" altLang="en-US" sz="1400"/>
                        <a:t>根据化学品性质进一步处置。清理污染区，洗液排入废水处理池。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335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8637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</a:t>
                      </a:r>
                      <a:endParaRPr lang="zh-CN" altLang="en-US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6" name="图片 15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4176713"/>
            <a:ext cx="1433513" cy="145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7" name="图片 15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25" y="5040313"/>
            <a:ext cx="1295400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8" name="图片 15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75" y="5184775"/>
            <a:ext cx="1023938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9" name="图片 15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27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0" name="图片 153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6" name="表格占位符 16385"/>
          <p:cNvGraphicFramePr/>
          <p:nvPr>
            <p:ph type="tbl" idx="1"/>
          </p:nvPr>
        </p:nvGraphicFramePr>
        <p:xfrm>
          <a:off x="1588" y="0"/>
          <a:ext cx="10152062" cy="7345363"/>
        </p:xfrm>
        <a:graphic>
          <a:graphicData uri="http://schemas.openxmlformats.org/drawingml/2006/table">
            <a:tbl>
              <a:tblPr/>
              <a:tblGrid>
                <a:gridCol w="2181225"/>
                <a:gridCol w="5575300"/>
                <a:gridCol w="2395538"/>
              </a:tblGrid>
              <a:tr h="579438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699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/>
                        <a:t>二甲胺</a:t>
                      </a:r>
                      <a:r>
                        <a:rPr lang="zh-CN" altLang="en-US" b="1" dirty="0"/>
                        <a:t>dimethylamine solution in 
water </a:t>
                      </a:r>
                      <a:endParaRPr lang="zh-CN" altLang="en-US" b="1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3114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/>
                        <a:t>对眼及呼吸道有强烈的刺激作用，吸入后引起咳嗽、呼吸困难。重者发生肺水肿。皮肤接触液态二甲胺可引起坏死，眼睛接触可引起角膜损伤、混浊。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燃烧性：可燃</a:t>
                      </a:r>
                      <a:r>
                        <a:rPr lang="en-US" altLang="zh-CN" sz="1600"/>
                        <a:t>    </a:t>
                      </a:r>
                      <a:r>
                        <a:rPr lang="zh-CN" altLang="en-US" sz="1600"/>
                        <a:t>险特性：火灾</a:t>
                      </a:r>
                      <a:r>
                        <a:rPr lang="en-US" altLang="zh-CN" sz="1600"/>
                        <a:t> </a:t>
                      </a:r>
                      <a:r>
                        <a:rPr lang="zh-CN" altLang="en-US" sz="1600"/>
                        <a:t>爆炸</a:t>
                      </a:r>
                      <a:r>
                        <a:rPr lang="en-US" altLang="zh-CN" sz="1600"/>
                        <a:t> </a:t>
                      </a:r>
                      <a:r>
                        <a:rPr lang="zh-CN" altLang="en-US" sz="1600"/>
                        <a:t>中毒</a:t>
                      </a:r>
                      <a:r>
                        <a:rPr lang="en-US" altLang="zh-CN" sz="1600"/>
                        <a:t> 
</a:t>
                      </a:r>
                      <a:r>
                        <a:rPr lang="zh-CN" altLang="en-US" sz="1600"/>
                        <a:t>燃烧（分解）产物：一氧化碳、氮氧化物。</a:t>
                      </a:r>
                      <a:r>
                        <a:rPr lang="en-US" altLang="zh-CN" sz="1600"/>
                        <a:t> </a:t>
                      </a:r>
                      <a:r>
                        <a:rPr lang="zh-CN" altLang="en-US" sz="1600"/>
                        <a:t>稳定性：稳定</a:t>
                      </a:r>
                      <a:r>
                        <a:rPr lang="en-US" altLang="zh-CN" sz="1600"/>
                        <a:t>      </a:t>
                      </a:r>
                      <a:r>
                        <a:rPr lang="zh-CN" altLang="en-US" sz="1600"/>
                        <a:t>聚合危害：不聚合</a:t>
                      </a:r>
                      <a:r>
                        <a:rPr lang="en-US" altLang="zh-CN" sz="1600"/>
                        <a:t> </a:t>
                      </a:r>
                      <a:r>
                        <a:rPr lang="zh-CN" altLang="en-US" sz="1600"/>
                        <a:t>避免接触的条件：</a:t>
                      </a:r>
                      <a:r>
                        <a:rPr lang="en-US" altLang="zh-CN" sz="1600"/>
                        <a:t> 
</a:t>
                      </a:r>
                      <a:r>
                        <a:rPr lang="zh-CN" altLang="en-US" sz="1600"/>
                        <a:t>禁忌物：强氧化剂（如浓硝酸等）、水银、卤素、酸类、氯。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3823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疏散泄漏污染区人员至安全区，禁止无关人员进入污染区，切断火源。建议应急处理人员戴自给式呼吸器，穿防静电消防防护服。在确保安全情况下堵漏。喷水雾稀释。用砂土或其它不燃性吸附剂吸收，然后收集运至废物处理场所处置。少量泄漏用大量水冲洗，经稀释的洗水放入废水系统。如大量泄漏，利用围堤收容，然后收集、转移、回收或无害处理后废弃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03388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</a:t>
                      </a:r>
                      <a:endParaRPr lang="zh-CN" altLang="en-US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10" name="图片 164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4824413"/>
            <a:ext cx="1435100" cy="145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1" name="图片 16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256213"/>
            <a:ext cx="1241425" cy="168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2" name="图片 164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5329238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3" name="图片 16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3" y="5545138"/>
            <a:ext cx="1023937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4" name="图片 164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275" y="5545138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5" name="图片 164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263" y="5545138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6" name="图片 164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225" y="5545138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0" name="表格占位符 17409"/>
          <p:cNvGraphicFramePr/>
          <p:nvPr>
            <p:ph type="tbl" idx="1"/>
          </p:nvPr>
        </p:nvGraphicFramePr>
        <p:xfrm>
          <a:off x="0" y="0"/>
          <a:ext cx="10080625" cy="6967538"/>
        </p:xfrm>
        <a:graphic>
          <a:graphicData uri="http://schemas.openxmlformats.org/drawingml/2006/table">
            <a:tbl>
              <a:tblPr/>
              <a:tblGrid>
                <a:gridCol w="2165350"/>
                <a:gridCol w="5537200"/>
                <a:gridCol w="2378075"/>
              </a:tblGrid>
              <a:tr h="407988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/>
                        <a:t>氯化钙</a:t>
                      </a:r>
                      <a:r>
                        <a:rPr lang="zh-CN" altLang="en-US" b="1" dirty="0"/>
                        <a:t>calciun chloride</a:t>
                      </a:r>
                      <a:endParaRPr lang="zh-CN" altLang="en-US" b="1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16693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/>
                        <a:t>粉尘会灼烧、刺激鼻腔、口、喉，还可引起鼻出血和破坏鼻组织；干粉会刺激皮肤，溶液会严重刺激甚至灼伤皮肤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不燃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953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隔离泄漏污染区，限制出入。避免扬尘，小心扫起，置于袋中转移至安全场所或运至废物处理场所处置。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463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306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</a:t>
                      </a:r>
                      <a:endParaRPr lang="zh-CN" altLang="en-US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4" name="图片 174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3960813"/>
            <a:ext cx="1435100" cy="145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图片 17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4679950"/>
            <a:ext cx="1241425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6" name="图片 174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50" y="4824413"/>
            <a:ext cx="1295400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7" name="图片 174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38" y="5111750"/>
            <a:ext cx="1023937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8" name="图片 174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2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9" name="图片 174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4" name="表格占位符 18433"/>
          <p:cNvGraphicFramePr/>
          <p:nvPr>
            <p:ph type="tbl" idx="1"/>
          </p:nvPr>
        </p:nvGraphicFramePr>
        <p:xfrm>
          <a:off x="-69850" y="0"/>
          <a:ext cx="10150475" cy="7129463"/>
        </p:xfrm>
        <a:graphic>
          <a:graphicData uri="http://schemas.openxmlformats.org/drawingml/2006/table">
            <a:tbl>
              <a:tblPr/>
              <a:tblGrid>
                <a:gridCol w="2181225"/>
                <a:gridCol w="5573713"/>
                <a:gridCol w="2395537"/>
              </a:tblGrid>
              <a:tr h="44767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000" b="1" dirty="0"/>
                        <a:t>氧化铝</a:t>
                      </a:r>
                      <a:r>
                        <a:rPr lang="zh-CN" altLang="en-US" b="1" dirty="0"/>
                        <a:t>Active Alumina</a:t>
                      </a:r>
                      <a:endParaRPr lang="zh-CN" altLang="en-US" b="1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395538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 </a:t>
                      </a:r>
                      <a:r>
                        <a:rPr lang="zh-CN" altLang="en-US"/>
                        <a:t>对机体一般不易引起毒害，对粘膜和上呼吸道有刺激作用。经呼吸道</a:t>
                      </a:r>
                      <a:r>
                        <a:rPr lang="en-US" altLang="zh-CN"/>
                        <a:t> 
</a:t>
                      </a:r>
                      <a:r>
                        <a:rPr lang="zh-CN" altLang="en-US"/>
                        <a:t>吸入其粉尘可引起。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不燃未有特殊的燃烧爆炸特性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应急处理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747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/>
                        <a:t> </a:t>
                      </a:r>
                      <a:r>
                        <a:rPr lang="zh-CN" altLang="en-US" sz="1400"/>
                        <a:t>隔离泄漏污染区，限制出入。建议应急处理人员戴防尘面具（全面</a:t>
                      </a:r>
                      <a:r>
                        <a:rPr lang="en-US" altLang="zh-CN" sz="1400"/>
                        <a:t> 
</a:t>
                      </a:r>
                      <a:r>
                        <a:rPr lang="zh-CN" altLang="en-US" sz="1400"/>
                        <a:t>罩），穿防毒服。避免扬尘，小心扫起，置于袋中转移至安全场所。若大量泄漏，用塑料布、帆布覆盖。收集回收或运至废物处理场所处置。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113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 </a:t>
                      </a:r>
                      <a:endParaRPr lang="zh-CN" altLang="en-US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8" name="图片 18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3960813"/>
            <a:ext cx="1435100" cy="145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9" name="图片 184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4679950"/>
            <a:ext cx="1241425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0" name="图片 184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50" y="4824413"/>
            <a:ext cx="1295400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1" name="图片 184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38" y="5111750"/>
            <a:ext cx="1023937" cy="133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2" name="图片 184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2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3" name="图片 184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2529" y="1920820"/>
            <a:ext cx="4369262" cy="975326"/>
          </a:xfrm>
        </p:spPr>
        <p:txBody>
          <a:bodyPr>
            <a:noAutofit/>
          </a:bodyPr>
          <a:lstStyle/>
          <a:p>
            <a:r>
              <a:rPr sz="5455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5455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352540" y="4123690"/>
            <a:ext cx="3380105" cy="13100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1" y="4176784"/>
            <a:ext cx="982266" cy="98226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463030" y="4412615"/>
            <a:ext cx="1136650" cy="718820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16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16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16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16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8731816" y="4221413"/>
            <a:ext cx="915069" cy="89296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08874" y="4242623"/>
            <a:ext cx="3323869" cy="877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32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32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32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16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16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16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16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16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6760" y="3171150"/>
            <a:ext cx="2601536" cy="86682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32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32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32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32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16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32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32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32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32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9054" y="5159050"/>
            <a:ext cx="773992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10" dirty="0">
                <a:solidFill>
                  <a:schemeClr val="bg1"/>
                </a:solidFill>
              </a:rPr>
              <a:t>微信公众号</a:t>
            </a:r>
            <a:endParaRPr lang="zh-CN" altLang="en-US" sz="91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56054" y="5158012"/>
            <a:ext cx="773992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10" dirty="0">
                <a:solidFill>
                  <a:schemeClr val="bg1"/>
                </a:solidFill>
              </a:rPr>
              <a:t>抖音</a:t>
            </a:r>
            <a:endParaRPr lang="zh-CN" altLang="en-US" sz="910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55" y="1638300"/>
            <a:ext cx="6653530" cy="2157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780234" y="4284424"/>
            <a:ext cx="5676127" cy="1239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65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65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65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655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6452" y="3969405"/>
            <a:ext cx="3111868" cy="2074089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25405" y="1638260"/>
            <a:ext cx="3097167" cy="2064428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98706" y="849136"/>
            <a:ext cx="5635174" cy="493531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31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315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4" name="内容占位符 3073"/>
          <p:cNvGraphicFramePr/>
          <p:nvPr>
            <p:ph idx="1"/>
          </p:nvPr>
        </p:nvGraphicFramePr>
        <p:xfrm>
          <a:off x="0" y="0"/>
          <a:ext cx="10080625" cy="7483475"/>
        </p:xfrm>
        <a:graphic>
          <a:graphicData uri="http://schemas.openxmlformats.org/drawingml/2006/table">
            <a:tbl>
              <a:tblPr/>
              <a:tblGrid>
                <a:gridCol w="2160588"/>
                <a:gridCol w="5543550"/>
                <a:gridCol w="2376487"/>
              </a:tblGrid>
              <a:tr h="42862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0213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5400" b="1" dirty="0"/>
                        <a:t>片碱</a:t>
                      </a:r>
                      <a:endParaRPr lang="zh-CN" altLang="en-US" sz="5400" b="1" dirty="0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odiun hydroxide；Caustic soda</a:t>
                      </a:r>
                      <a:endParaRPr lang="zh-CN" altLang="en-US" sz="2400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健  康  危  害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理  化  特  性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4828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本品有强烈刺激和腐蚀性。粉尘刺激眼和呼吸道，腐蚀鼻中隔；皮肤和眼直接接触可引起灼伤；误服可造成消化道灼伤，粘膜糜烂、出血和休克。 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与酸发生中和反应并放热。遇潮时对铝、锌和锡有腐蚀性，并放出易燃易爆的氢气。本品不会燃烧</a:t>
                      </a:r>
                      <a:r>
                        <a:rPr lang="en-US" altLang="zh-CN" sz="1600"/>
                        <a:t>, </a:t>
                      </a:r>
                      <a:r>
                        <a:rPr lang="zh-CN" altLang="en-US" sz="1600"/>
                        <a:t>遇水和水蒸气大量放热</a:t>
                      </a:r>
                      <a:r>
                        <a:rPr lang="en-US" altLang="zh-CN" sz="1600"/>
                        <a:t>,</a:t>
                      </a:r>
                      <a:r>
                        <a:rPr lang="zh-CN" altLang="en-US" sz="1600"/>
                        <a:t>形成腐蚀性溶液。具有强腐蚀性。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2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应    急   处    理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4795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皮肤接触：立即脱去污染的衣着，用大量流动清水冲洗</a:t>
                      </a:r>
                      <a:r>
                        <a:rPr lang="en-US" altLang="zh-CN" sz="1200"/>
                        <a:t>20</a:t>
                      </a:r>
                      <a:r>
                        <a:rPr lang="zh-CN" altLang="en-US" sz="1200"/>
                        <a:t>～</a:t>
                      </a:r>
                      <a:r>
                        <a:rPr lang="en-US" altLang="zh-CN" sz="1200"/>
                        <a:t>30</a:t>
                      </a:r>
                      <a:r>
                        <a:rPr lang="zh-CN" altLang="en-US" sz="1200"/>
                        <a:t>分钟。如有不适感，就医。  </a:t>
                      </a:r>
                      <a:endParaRPr lang="zh-CN" altLang="en-US" sz="1200"/>
                    </a:p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眼睛接触：立即提起眼睑，用大量流动清水或生理盐水彻底冲洗</a:t>
                      </a: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～</a:t>
                      </a:r>
                      <a:r>
                        <a:rPr lang="en-US" altLang="zh-CN" sz="1200"/>
                        <a:t>15</a:t>
                      </a:r>
                      <a:r>
                        <a:rPr lang="zh-CN" altLang="en-US" sz="1200"/>
                        <a:t>分钟。如有不适感，就医。   </a:t>
                      </a:r>
                      <a:endParaRPr lang="zh-CN" altLang="en-US" sz="1200"/>
                    </a:p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吸入：迅速脱离现场至空气新鲜处。保持呼吸道通畅。如呼吸困难，给输氧。呼吸、心跳停止，立即进行心肺复苏术。就医。  食入：用水漱口，给饮牛奶或蛋清。就医。</a:t>
                      </a:r>
                      <a:endParaRPr lang="zh-CN" altLang="en-US" sz="1200"/>
                    </a:p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隔离泄漏污染区，限制出入。建议应急处理人员戴防尘口罩，穿防酸碱服。穿上适当的防护服前严禁接触破裂的容器和泄漏物。尽可能切断泄漏源。用塑料布覆盖泄漏物，减少飞散。勿使水进入包装容器内。用洁净的铲子收集泄漏物，臵于干净、干燥、盖子较松的容器中，将容器移离泄漏区。</a:t>
                      </a:r>
                      <a:endParaRPr lang="zh-CN" altLang="en-US" sz="12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732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    意    防    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98" name="图片 3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8963" y="5616575"/>
            <a:ext cx="1068387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9" name="图片 30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616575"/>
            <a:ext cx="1114425" cy="136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0" name="图片 30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13" y="5616575"/>
            <a:ext cx="1081087" cy="139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1" name="图片 3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4968875"/>
            <a:ext cx="1433513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2" name="图片 3101"/>
          <p:cNvPicPr>
            <a:picLocks noRot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3" y="3384550"/>
            <a:ext cx="1228725" cy="153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3" name="图片 3102"/>
          <p:cNvPicPr>
            <a:picLocks noRot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825" y="5472113"/>
            <a:ext cx="1171575" cy="1520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graphicFrame>
        <p:nvGraphicFramePr>
          <p:cNvPr id="4099" name="表格占位符 4098"/>
          <p:cNvGraphicFramePr/>
          <p:nvPr>
            <p:ph type="tbl" idx="1"/>
          </p:nvPr>
        </p:nvGraphicFramePr>
        <p:xfrm>
          <a:off x="1588" y="1588"/>
          <a:ext cx="10080625" cy="7199312"/>
        </p:xfrm>
        <a:graphic>
          <a:graphicData uri="http://schemas.openxmlformats.org/drawingml/2006/table">
            <a:tbl>
              <a:tblPr/>
              <a:tblGrid>
                <a:gridCol w="2162175"/>
                <a:gridCol w="5541963"/>
                <a:gridCol w="2376487"/>
              </a:tblGrid>
              <a:tr h="44291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29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5400" b="1" dirty="0"/>
                        <a:t>粒碱</a:t>
                      </a:r>
                      <a:endParaRPr lang="zh-CN" altLang="en-US" sz="5400" b="1" dirty="0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odiun hydroxide；Caustic soda</a:t>
                      </a:r>
                      <a:endParaRPr lang="zh-CN" altLang="en-US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健  康  危  害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理  化  特  性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3050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本品有强烈刺激和腐蚀性。粉尘刺激眼和呼吸道，腐蚀鼻中隔；皮肤和眼直接接触可引起灼伤；误服可造成消化道灼伤，粘膜糜烂、出血和休克。 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与酸发生中和反应并放热。遇潮时对铝、锌和锡有腐蚀性，并放出易燃易爆的氢气。本品不会燃烧</a:t>
                      </a:r>
                      <a:r>
                        <a:rPr lang="en-US" altLang="zh-CN" sz="1600"/>
                        <a:t>, </a:t>
                      </a:r>
                      <a:r>
                        <a:rPr lang="zh-CN" altLang="en-US" sz="1600"/>
                        <a:t>遇水和水蒸气大量放热</a:t>
                      </a:r>
                      <a:r>
                        <a:rPr lang="en-US" altLang="zh-CN" sz="1600"/>
                        <a:t>,</a:t>
                      </a:r>
                      <a:r>
                        <a:rPr lang="zh-CN" altLang="en-US" sz="1600"/>
                        <a:t>形成腐蚀性溶液。具有强腐蚀性。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应    急   处    理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2561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皮肤接触：立即脱去污染的衣着，用大量流动清水冲洗</a:t>
                      </a:r>
                      <a:r>
                        <a:rPr lang="en-US" altLang="zh-CN" sz="1200"/>
                        <a:t>20</a:t>
                      </a:r>
                      <a:r>
                        <a:rPr lang="zh-CN" altLang="en-US" sz="1200"/>
                        <a:t>～</a:t>
                      </a:r>
                      <a:r>
                        <a:rPr lang="en-US" altLang="zh-CN" sz="1200"/>
                        <a:t>30</a:t>
                      </a:r>
                      <a:r>
                        <a:rPr lang="zh-CN" altLang="en-US" sz="1200"/>
                        <a:t>分钟。如有不适感，就医。  </a:t>
                      </a:r>
                      <a:endParaRPr lang="zh-CN" altLang="en-US" sz="1200"/>
                    </a:p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眼睛接触：立即提起眼睑，用大量流动清水或生理盐水彻底冲洗</a:t>
                      </a: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～</a:t>
                      </a:r>
                      <a:r>
                        <a:rPr lang="en-US" altLang="zh-CN" sz="1200"/>
                        <a:t>15</a:t>
                      </a:r>
                      <a:r>
                        <a:rPr lang="zh-CN" altLang="en-US" sz="1200"/>
                        <a:t>分钟。如有不适感，就医。   </a:t>
                      </a:r>
                      <a:endParaRPr lang="zh-CN" altLang="en-US" sz="1200"/>
                    </a:p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吸入：迅速脱离现场至空气新鲜处。保持呼吸道通畅。如呼吸困难，给输氧。呼吸、心跳停止，立即进行心肺复苏术。就医。  食入：用水漱口，给饮牛奶或蛋清。就医。</a:t>
                      </a:r>
                      <a:endParaRPr lang="zh-CN" altLang="en-US" sz="1200"/>
                    </a:p>
                    <a:p>
                      <a:pPr marL="0" lvl="0" indent="0">
                        <a:buNone/>
                      </a:pPr>
                      <a:r>
                        <a:rPr lang="zh-CN" altLang="en-US" sz="1200"/>
                        <a:t>隔离泄漏污染区，限制出入。建议应急处理人员戴防尘口罩，穿防酸碱服。穿上适当的防护服前严禁接触破裂的容器和泄漏物。尽可能切断泄漏源。用塑料布覆盖泄漏物，减少飞散。勿使水进入包装容器内。用洁净的铲子收集泄漏物，臵于干净、干燥、盖子较松的容器中，将容器移离泄漏区。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398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    意    防    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23" name="图片 4122"/>
          <p:cNvPicPr>
            <a:picLocks noRot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3384550"/>
            <a:ext cx="1228725" cy="153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4" name="图片 4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968875"/>
            <a:ext cx="1433513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5" name="图片 4124"/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25" y="5761038"/>
            <a:ext cx="117157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6" name="图片 4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075" y="5689600"/>
            <a:ext cx="1081088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7" name="图片 4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175" y="5689600"/>
            <a:ext cx="11144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8" name="图片 4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425" y="5689600"/>
            <a:ext cx="1068388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内容占位符 5121"/>
          <p:cNvGraphicFramePr/>
          <p:nvPr>
            <p:ph idx="1"/>
          </p:nvPr>
        </p:nvGraphicFramePr>
        <p:xfrm>
          <a:off x="0" y="0"/>
          <a:ext cx="10080625" cy="7542213"/>
        </p:xfrm>
        <a:graphic>
          <a:graphicData uri="http://schemas.openxmlformats.org/drawingml/2006/table">
            <a:tbl>
              <a:tblPr/>
              <a:tblGrid>
                <a:gridCol w="2160588"/>
                <a:gridCol w="5543550"/>
                <a:gridCol w="2376487"/>
              </a:tblGrid>
              <a:tr h="46037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0375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/>
                        <a:t>浓硫酸</a:t>
                      </a:r>
                      <a:endParaRPr lang="zh-CN" altLang="en-US" sz="24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Sulfuric acid</a:t>
                      </a:r>
                      <a:r>
                        <a:rPr lang="en-US" altLang="zh-CN"/>
                        <a:t> </a:t>
                      </a:r>
                      <a:endParaRPr lang="zh-CN" altLang="en-US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健  康  危  害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理  化  特  性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18256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对皮肤、粘膜等组织有强烈的刺激和腐蚀作用。口服后引起溃烂和脱水炭化；溅入眼内可造成灼伤，甚至角膜穿孔、全眼炎以至失明 </a:t>
                      </a:r>
                      <a:r>
                        <a:rPr lang="zh-CN" altLang="en-US"/>
                        <a:t> </a:t>
                      </a:r>
                      <a:br>
                        <a:rPr lang="zh-CN" altLang="en-US"/>
                      </a:br>
                      <a:br>
                        <a:rPr lang="zh-CN" altLang="en-US"/>
                      </a:b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遇水爆溅；遇易燃物，有机物会引起燃烧；遇氰化物会产生剧毒气体；有强腐蚀性；有吸湿性；有强氧化性 。</a:t>
                      </a:r>
                      <a:r>
                        <a:rPr lang="zh-CN" altLang="en-US"/>
                        <a:t>  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应    急    处    理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2881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皮肤接触：立即脱去所污染的衣服，先用棉布擦拭患处，后用大量流动清水冲洗至少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分钟上；就医 。  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眼睛接触：立即提起眼睑，用大量流动清水或生理盐水彻底冲洗至少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分钟；就医 。 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吸入：迅速转移到空气新鲜处，给输氧，就医 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迅速撤离泄漏污染区人员至安全区，并进行隔离，严格限制出入。应急处理人员戴自给正压式呼吸器，穿防酸碱工作服。不要直接接触泄漏物。尽可能切断泄漏源。防止进入限制性空间。小量泄漏：用砂土、干燥石灰或苏打灰混合。也可以用大量水冲洗</a:t>
                      </a:r>
                      <a:r>
                        <a:rPr lang="en-US" altLang="zh-CN" sz="1400"/>
                        <a:t>,</a:t>
                      </a:r>
                      <a:r>
                        <a:rPr lang="zh-CN" altLang="en-US" sz="1400"/>
                        <a:t>洗水放入废水系统。大量泄漏：构筑围堤或挖坑收容</a:t>
                      </a:r>
                      <a:r>
                        <a:rPr lang="en-US" altLang="zh-CN" sz="1400"/>
                        <a:t>,</a:t>
                      </a:r>
                      <a:r>
                        <a:rPr lang="zh-CN" altLang="en-US" sz="1400"/>
                        <a:t>用泵转移到专用收集器内，回收或运至废物处理场所处理。</a:t>
                      </a:r>
                      <a:r>
                        <a:rPr lang="en-US" altLang="zh-CN" sz="1400"/>
                        <a:t> 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288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</a:t>
                      </a: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46" name="图片 5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263" y="5832475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7" name="图片 5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25" y="5832475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8" name="图片 5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5472113"/>
            <a:ext cx="1241425" cy="168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9" name="图片 5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13" y="5616575"/>
            <a:ext cx="129381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0" name="图片 5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313" y="5832475"/>
            <a:ext cx="1023937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1" name="图片 5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838" y="5832475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2" name="图片 51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63" y="3455988"/>
            <a:ext cx="1293812" cy="137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3" name="图片 51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5111750"/>
            <a:ext cx="1293813" cy="1316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内容占位符 6145"/>
          <p:cNvGraphicFramePr/>
          <p:nvPr>
            <p:ph idx="1"/>
          </p:nvPr>
        </p:nvGraphicFramePr>
        <p:xfrm>
          <a:off x="0" y="0"/>
          <a:ext cx="10050463" cy="7108825"/>
        </p:xfrm>
        <a:graphic>
          <a:graphicData uri="http://schemas.openxmlformats.org/drawingml/2006/table">
            <a:tbl>
              <a:tblPr/>
              <a:tblGrid>
                <a:gridCol w="2160588"/>
                <a:gridCol w="5543550"/>
                <a:gridCol w="2346325"/>
              </a:tblGrid>
              <a:tr h="43021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02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/>
                        <a:t>硫磺</a:t>
                      </a:r>
                      <a:endParaRPr lang="zh-CN" altLang="en-US" sz="24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Sulfur</a:t>
                      </a:r>
                      <a:endParaRPr lang="zh-CN" altLang="en-US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健  康  危  害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理  化  特  性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5304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[</a:t>
                      </a:r>
                      <a:r>
                        <a:rPr lang="zh-CN" altLang="en-US" sz="1600"/>
                        <a:t>皮肤接触</a:t>
                      </a:r>
                      <a:r>
                        <a:rPr lang="en-US" altLang="zh-CN" sz="1600"/>
                        <a:t>]</a:t>
                      </a:r>
                      <a:r>
                        <a:rPr lang="zh-CN" altLang="en-US" sz="1600"/>
                        <a:t>：脱去污染的衣着，用肥皂水或清水彻底冲洗皮肤。如有不适感，就医。</a:t>
                      </a:r>
                      <a:br>
                        <a:rPr lang="zh-CN" altLang="en-US"/>
                      </a:br>
                      <a:r>
                        <a:rPr lang="en-US" altLang="zh-CN" sz="1600"/>
                        <a:t>[</a:t>
                      </a:r>
                      <a:r>
                        <a:rPr lang="zh-CN" altLang="en-US" sz="1600"/>
                        <a:t>眼睛接触</a:t>
                      </a:r>
                      <a:r>
                        <a:rPr lang="en-US" altLang="zh-CN" sz="1600"/>
                        <a:t>]</a:t>
                      </a:r>
                      <a:r>
                        <a:rPr lang="zh-CN" altLang="en-US" sz="1600"/>
                        <a:t>：提起眼睑，用流动清水或生理盐水冲洗。如有不适感，就医。</a:t>
                      </a:r>
                      <a:endParaRPr lang="zh-CN" altLang="en-US" sz="1600"/>
                    </a:p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[</a:t>
                      </a:r>
                      <a:r>
                        <a:rPr lang="zh-CN" altLang="en-US" sz="1600"/>
                        <a:t>吸入</a:t>
                      </a:r>
                      <a:r>
                        <a:rPr lang="en-US" altLang="zh-CN" sz="1600"/>
                        <a:t>]</a:t>
                      </a:r>
                      <a:r>
                        <a:rPr lang="zh-CN" altLang="en-US" sz="1600"/>
                        <a:t>：迅速脱离现场至空气新鲜处。保持呼吸道通畅。如呼吸困难，给输氧。呼吸、心跳停止，立即进行心肺复苏术。就医。</a:t>
                      </a:r>
                      <a:endParaRPr lang="zh-CN" altLang="en-US" sz="1600"/>
                    </a:p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[</a:t>
                      </a:r>
                      <a:r>
                        <a:rPr lang="zh-CN" altLang="en-US" sz="1600"/>
                        <a:t>食入</a:t>
                      </a:r>
                      <a:r>
                        <a:rPr lang="en-US" altLang="zh-CN" sz="1600"/>
                        <a:t>]</a:t>
                      </a:r>
                      <a:r>
                        <a:rPr lang="zh-CN" altLang="en-US" sz="1600"/>
                        <a:t>：用水漱口，就医。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与卤素、金属粉末等接触剧烈反应。粉尘或蒸汽与空气或氧化剂混合形成爆炸性混合物。遇明火、高热易燃。与氧化剂混合能形成有爆炸性的混合物。粉体与空气可形成爆炸性混合物，当达到一定的浓度时，遇火星会发生爆炸。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应    急    处    理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572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隔离泄漏污染区，限制出入。消除所有点火源。建议应急处理人员戴防尘口罩，穿防静电服。禁止接触或跨越泄漏物。小量泄漏：用洁净的铲子收集泄漏物，置于干净、干燥、盖子较松的容器中，将容器移离泄漏区。大量泄漏：用水润湿，并筑堤收容。防止泄漏物进入水体、下水道、地下室或限制性空间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732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3537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70" name="图片 6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3455988"/>
            <a:ext cx="1293812" cy="137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图片 6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5111750"/>
            <a:ext cx="1293813" cy="131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2" name="图片 6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63" y="5111750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3" name="图片 6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25" y="511175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4" name="图片 61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825" y="5040313"/>
            <a:ext cx="1135063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5" name="图片 61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925" y="5111750"/>
            <a:ext cx="1176338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6" name="图片 61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313" y="5111750"/>
            <a:ext cx="1023937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7" name="图片 61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275" y="5111750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内容占位符 7169"/>
          <p:cNvGraphicFramePr/>
          <p:nvPr>
            <p:ph idx="1"/>
          </p:nvPr>
        </p:nvGraphicFramePr>
        <p:xfrm>
          <a:off x="0" y="0"/>
          <a:ext cx="10080625" cy="7223125"/>
        </p:xfrm>
        <a:graphic>
          <a:graphicData uri="http://schemas.openxmlformats.org/drawingml/2006/table">
            <a:tbl>
              <a:tblPr/>
              <a:tblGrid>
                <a:gridCol w="2160588"/>
                <a:gridCol w="5543550"/>
                <a:gridCol w="2376487"/>
              </a:tblGrid>
              <a:tr h="43021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02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600" b="1"/>
                        <a:t>苯酐</a:t>
                      </a:r>
                      <a:endParaRPr lang="zh-CN" altLang="en-US" sz="36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o-Phthalic anhydride </a:t>
                      </a:r>
                      <a:endParaRPr lang="zh-CN" altLang="en-US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健  康  危  害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理  化  特  性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183356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本品对眼、鼻、喉和皮肤有刺激作用，这种刺激作用，可因其在湿润的组织表面水解为邻苯二甲酸酐而加重。可造成皮肤灼伤。吸入本品粉尘或蒸气，引起咳嗽、喷嚏和鼻衄。对有哮喘史者，可诱发哮喘。</a:t>
                      </a:r>
                      <a:r>
                        <a:rPr lang="en-US" altLang="zh-CN" sz="1400"/>
                        <a:t> 
  </a:t>
                      </a:r>
                      <a:r>
                        <a:rPr lang="zh-CN" altLang="en-US" sz="1400"/>
                        <a:t>慢性影响：长期反复接触可引起皮疹和慢性眼刺激。反复接触对皮肤有致敏作用。可引起慢性支气管炎和哮喘。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/>
                        <a:t>遇高热、明火或与氧化剂接触，有引起燃烧的危险。</a:t>
                      </a:r>
                      <a:r>
                        <a:rPr lang="zh-CN" altLang="en-US"/>
                        <a:t> 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2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应    急    处    理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557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皮肤接触：脱去污染的衣着，立即用水冲洗至少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分钟。</a:t>
                      </a:r>
                      <a:r>
                        <a:rPr lang="en-US" altLang="zh-CN" sz="1400"/>
                        <a:t> 
  </a:t>
                      </a: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眼睛接触：立即提起眼睑，用流动清水或生理盐水冲洗至少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分钟。</a:t>
                      </a:r>
                      <a:r>
                        <a:rPr lang="en-US" altLang="zh-CN" sz="1400"/>
                        <a:t> 
  </a:t>
                      </a: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吸入：迅速脱离现场至空气新鲜处。保持呼吸道通畅。必要时进行人工呼吸。就医。</a:t>
                      </a:r>
                      <a:r>
                        <a:rPr lang="en-US" altLang="zh-CN" sz="1400"/>
                        <a:t>   </a:t>
                      </a: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食入：误服者立即漱口，给饮牛奶或蛋清。就医。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隔离泄漏污染区，周围设警告标志，切断火源。建议应急处理人员戴好防毒面具，穿化学防护服。不要直接接触泄漏物，避免扬尘，小心扫起，置于袋中转移至安全场所。如大量泄漏，收集回收或无害处理后废弃。</a:t>
                      </a:r>
                      <a:r>
                        <a:rPr lang="en-US" altLang="zh-CN" sz="1400"/>
                        <a:t>   </a:t>
                      </a:r>
                      <a:r>
                        <a:rPr lang="zh-CN" altLang="en-US" sz="1400"/>
                        <a:t>废弃物处置方法：建议用焚烧法处置。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732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    意    防    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94" name="图片 7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263" y="5184775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5" name="图片 7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25" y="5184775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6" name="图片 7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5111750"/>
            <a:ext cx="1082675" cy="146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7" name="图片 7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13" y="5184775"/>
            <a:ext cx="1116012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8" name="图片 71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75" y="5184775"/>
            <a:ext cx="1023938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9" name="图片 71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713" y="5184775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0" name="图片 71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38" y="3960813"/>
            <a:ext cx="1712912" cy="1757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内容占位符 8193"/>
          <p:cNvGraphicFramePr/>
          <p:nvPr>
            <p:ph idx="1"/>
          </p:nvPr>
        </p:nvGraphicFramePr>
        <p:xfrm>
          <a:off x="0" y="0"/>
          <a:ext cx="10080625" cy="7531100"/>
        </p:xfrm>
        <a:graphic>
          <a:graphicData uri="http://schemas.openxmlformats.org/drawingml/2006/table">
            <a:tbl>
              <a:tblPr/>
              <a:tblGrid>
                <a:gridCol w="2160588"/>
                <a:gridCol w="5543550"/>
                <a:gridCol w="2376487"/>
              </a:tblGrid>
              <a:tr h="33496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02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600" b="1" dirty="0"/>
                        <a:t>γ</a:t>
                      </a:r>
                      <a:r>
                        <a:rPr lang="zh-CN" altLang="en-US" sz="3600" b="1" dirty="0"/>
                        <a:t>2</a:t>
                      </a:r>
                      <a:r>
                        <a:rPr lang="zh-CN" altLang="en-US" dirty="0"/>
                        <a:t> </a:t>
                      </a:r>
                      <a:endParaRPr lang="zh-CN" altLang="en-US" sz="1600" b="1" dirty="0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Xylene</a:t>
                      </a:r>
                      <a:endParaRPr lang="zh-CN" altLang="en-US" b="1" dirty="0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健  康  危  害</a:t>
                      </a:r>
                      <a:endParaRPr lang="zh-CN" altLang="en-US" sz="18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理  化  特  性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01136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对皮肤、粘膜有刺激作用，对中枢神经系统有麻醉作用；长期作用可影响肝、肾功能。急性中毒：病人有咳嗽、流泪、结膜充血等重症者有幻觉、神志不清等，有时有癔病样发作。慢性中毒：病人有神经衰弱综合征的表现，女工有月经异常，工人常发生皮肤干燥、皲裂、皮炎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其蒸汽与空气形成爆炸性混合物，遇明火、高热能引起燃烧爆炸。与氧化剂能发生强烈反应。其蒸汽比空气重，能在较低处扩散到相当远的地方，遇火源引着回燃。若遇高热，容器内压增大，有开裂和爆炸的危险。流速过快，容易产生和积聚静电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2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应    急    处    理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685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皮肤接触：立即脱去污染的衣着，用大量流动清水冲洗至少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分钟；就医。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en-US" altLang="zh-CN" sz="1400"/>
                        <a:t> </a:t>
                      </a:r>
                      <a:r>
                        <a:rPr lang="zh-CN" altLang="en-US" sz="1400"/>
                        <a:t>眼睛接触：立即提起眼睑，用大量流动清水或生理盐水彻底冲洗至少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分钟；就医。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吸入：迅速脱离现场至空气新鲜处，保持呼吸道通畅，如呼吸困难，给输氧，如呼吸停止，立即进行人工呼吸；就医。</a:t>
                      </a:r>
                      <a:r>
                        <a:rPr lang="en-US" altLang="zh-CN" sz="1400"/>
                        <a:t>      </a:t>
                      </a: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食入：用水漱口，给饮牛奶或蛋清，就医。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 </a:t>
                      </a:r>
                      <a:r>
                        <a:rPr lang="zh-CN" altLang="en-US" sz="1400"/>
                        <a:t>隔离泄漏污染区，限制出入，建议应急处理人员戴防尘面具（全面罩），穿防酸碱工作服，不要直接接触泄漏物；小量泄漏：避免扬尘，用洁净的铲子收集于干燥、洁净、有盖的容器中，也可以用大量水冲洗，洗水稀释后放入废水系统；大量泄漏：收集回收或运至废物处理场所处置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9866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3537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/>
                        <a:t> </a:t>
                      </a: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18" name="图片 8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263" y="5472113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9" name="图片 8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88" y="5472113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0" name="图片 82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25" y="5184775"/>
            <a:ext cx="1241425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1" name="图片 82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5256213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2" name="图片 82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313" y="5472113"/>
            <a:ext cx="1023937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3" name="图片 8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75" y="5472113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4" name="图片 82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63" y="3455988"/>
            <a:ext cx="1293812" cy="137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5" name="图片 82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5111750"/>
            <a:ext cx="1293813" cy="1316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内容占位符 9217"/>
          <p:cNvGraphicFramePr/>
          <p:nvPr>
            <p:ph idx="1"/>
          </p:nvPr>
        </p:nvGraphicFramePr>
        <p:xfrm>
          <a:off x="0" y="0"/>
          <a:ext cx="10080625" cy="7896225"/>
        </p:xfrm>
        <a:graphic>
          <a:graphicData uri="http://schemas.openxmlformats.org/drawingml/2006/table">
            <a:tbl>
              <a:tblPr/>
              <a:tblGrid>
                <a:gridCol w="2160588"/>
                <a:gridCol w="5543550"/>
                <a:gridCol w="2376487"/>
              </a:tblGrid>
              <a:tr h="430213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有毒物品，对人体有害，请注意防护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0212">
                <a:tc row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b="1"/>
                        <a:t>2,4</a:t>
                      </a:r>
                      <a:r>
                        <a:rPr lang="zh-CN" altLang="en-US" sz="3600" b="1"/>
                        <a:t>酚</a:t>
                      </a:r>
                      <a:endParaRPr lang="zh-CN" altLang="en-US" sz="3600" b="1"/>
                    </a:p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健康危害</a:t>
                      </a:r>
                      <a:endParaRPr lang="zh-CN" altLang="en-US" sz="18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>
                          <a:solidFill>
                            <a:schemeClr val="bg1"/>
                          </a:solidFill>
                        </a:rPr>
                        <a:t>理化特性</a:t>
                      </a:r>
                      <a:endParaRPr lang="zh-CN" altLang="en-US" sz="1600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100000"/>
                      </a:srgbClr>
                    </a:solidFill>
                  </a:tcPr>
                </a:tc>
              </a:tr>
              <a:tr h="20510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易挥发，腐蚀性强，能灼烧皮肤，刺激眼睛及皮肤。中毒严重者，可产生贫血及各种神经系统症状。对皮肤过敏者，可经起皮炎而难治愈。</a:t>
                      </a: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其蒸汽与空气形成爆炸性混合物，遇明火、高热能引起燃烧爆炸。与氧化剂能发生强烈反应。其蒸汽比空气重，能在较低处扩散到相当远的地方，遇火源引着回燃。若遇高热，容器内压增大，有开裂和爆炸的危险。流速过快，容易产生和积聚静电。</a:t>
                      </a:r>
                      <a:r>
                        <a:rPr lang="zh-CN" altLang="en-US" sz="1400"/>
                        <a:t> </a:t>
                      </a:r>
                      <a:endParaRPr lang="zh-CN" altLang="en-US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 row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</a:rPr>
                        <a:t>应    急    处    理</a:t>
                      </a:r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100000"/>
                      </a:srgb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2408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皮肤接触：立即脱去污染的衣着，用大量流动清水冲洗至少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分钟；就医。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en-US" altLang="zh-CN" sz="1400"/>
                        <a:t> </a:t>
                      </a:r>
                      <a:r>
                        <a:rPr lang="zh-CN" altLang="en-US" sz="1400"/>
                        <a:t>眼睛接触：立即提起眼睑，用大量流动清水或生理盐水彻底冲洗至少</a:t>
                      </a:r>
                      <a:r>
                        <a:rPr lang="en-US" altLang="zh-CN" sz="1400"/>
                        <a:t>15</a:t>
                      </a:r>
                      <a:r>
                        <a:rPr lang="zh-CN" altLang="en-US" sz="1400"/>
                        <a:t>分钟；就医。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吸入：迅速脱离现场至空气新鲜处，保持呼吸道通畅，如呼吸困难，给输氧，如呼吸停止，立即进行人工呼吸；就医。</a:t>
                      </a:r>
                      <a:r>
                        <a:rPr lang="en-US" altLang="zh-CN" sz="1400"/>
                        <a:t>      </a:t>
                      </a:r>
                      <a:endParaRPr lang="en-US" altLang="zh-CN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食入：用水漱口，给饮牛奶或蛋清，就医。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r>
                        <a:rPr lang="zh-CN" altLang="en-US" sz="1400"/>
                        <a:t> </a:t>
                      </a:r>
                      <a:r>
                        <a:rPr lang="zh-CN" altLang="en-US" sz="1400"/>
                        <a:t>隔离泄漏污染区，限制出入，建议应</a:t>
                      </a:r>
                      <a:r>
                        <a:rPr lang="zh-CN" altLang="en-US" sz="1400"/>
                        <a:t>急处理人员戴防尘面具（全面罩），穿防酸碱工作服，不要直接接触泄漏物；小量泄漏：避免扬尘，用洁净的铲子收集于干燥、洁净、有盖的容器中，也可以用大量水冲洗，洗水稀释后放入废水系统；大量泄漏：收集回收或运至废物处理场所处置。</a:t>
                      </a:r>
                      <a:endParaRPr lang="zh-CN" altLang="en-US" sz="1400"/>
                    </a:p>
                    <a:p>
                      <a:pPr marL="0" lvl="0" indent="0">
                        <a:buNone/>
                      </a:pPr>
                      <a:endParaRPr lang="zh-CN" altLang="en-US" sz="14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732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/>
                        <a:t>注意防护</a:t>
                      </a:r>
                      <a:endParaRPr lang="zh-CN" altLang="en-US" sz="1600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/>
                    </a:p>
                  </a:txBody>
                  <a:tcPr vert="horz" anchor="t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42" name="图片 9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263" y="5976938"/>
            <a:ext cx="10683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图片 9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25" y="5905500"/>
            <a:ext cx="1114425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4" name="图片 92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5616575"/>
            <a:ext cx="1241425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5" name="图片 9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5761038"/>
            <a:ext cx="129381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6" name="图片 92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75" y="5976938"/>
            <a:ext cx="10239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7" name="图片 92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275" y="5976938"/>
            <a:ext cx="111442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8" name="图片 92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" y="3887788"/>
            <a:ext cx="1825625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9851</Words>
  <Application>WPS 演示</Application>
  <PresentationFormat>自定义</PresentationFormat>
  <Paragraphs>645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楷体</vt:lpstr>
      <vt:lpstr>汉仪旗黑-85S</vt:lpstr>
      <vt:lpstr>黑体</vt:lpstr>
      <vt:lpstr>默认设计模板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sdcel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危险化学品标志</dc:title>
  <dc:creator>panqingfeng</dc:creator>
  <cp:lastModifiedBy>little fairy</cp:lastModifiedBy>
  <cp:revision>103</cp:revision>
  <dcterms:created xsi:type="dcterms:W3CDTF">2004-11-08T07:31:42Z</dcterms:created>
  <dcterms:modified xsi:type="dcterms:W3CDTF">2024-01-12T07:28:51Z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C259B2A6E6C04B48B6266B68CD7E4CAA_13</vt:lpwstr>
  </property>
</Properties>
</file>