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ink/ink2.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35" r:id="rId4"/>
    <p:sldId id="257" r:id="rId5"/>
    <p:sldId id="270" r:id="rId6"/>
    <p:sldId id="291" r:id="rId7"/>
    <p:sldId id="258" r:id="rId8"/>
    <p:sldId id="293" r:id="rId9"/>
    <p:sldId id="294" r:id="rId10"/>
    <p:sldId id="281" r:id="rId11"/>
    <p:sldId id="292" r:id="rId12"/>
    <p:sldId id="259" r:id="rId13"/>
    <p:sldId id="271" r:id="rId14"/>
    <p:sldId id="272" r:id="rId15"/>
    <p:sldId id="295" r:id="rId16"/>
    <p:sldId id="260" r:id="rId17"/>
    <p:sldId id="297" r:id="rId18"/>
    <p:sldId id="296" r:id="rId19"/>
    <p:sldId id="275" r:id="rId20"/>
    <p:sldId id="276" r:id="rId21"/>
    <p:sldId id="278" r:id="rId22"/>
    <p:sldId id="277" r:id="rId23"/>
    <p:sldId id="279" r:id="rId24"/>
    <p:sldId id="280" r:id="rId25"/>
    <p:sldId id="261" r:id="rId26"/>
    <p:sldId id="298" r:id="rId27"/>
    <p:sldId id="299" r:id="rId28"/>
    <p:sldId id="282" r:id="rId29"/>
    <p:sldId id="300" r:id="rId30"/>
    <p:sldId id="301" r:id="rId31"/>
    <p:sldId id="262" r:id="rId32"/>
    <p:sldId id="263" r:id="rId33"/>
    <p:sldId id="264" r:id="rId34"/>
    <p:sldId id="284" r:id="rId35"/>
    <p:sldId id="288" r:id="rId36"/>
    <p:sldId id="286" r:id="rId37"/>
    <p:sldId id="265" r:id="rId38"/>
    <p:sldId id="283" r:id="rId39"/>
    <p:sldId id="266" r:id="rId40"/>
    <p:sldId id="267" r:id="rId41"/>
    <p:sldId id="302" r:id="rId42"/>
    <p:sldId id="303" r:id="rId43"/>
    <p:sldId id="304" r:id="rId44"/>
    <p:sldId id="305" r:id="rId45"/>
    <p:sldId id="287" r:id="rId46"/>
    <p:sldId id="306" r:id="rId47"/>
    <p:sldId id="269" r:id="rId48"/>
    <p:sldId id="337" r:id="rId49"/>
  </p:sldIdLst>
  <p:sldSz cx="9144000" cy="6858000" type="screen4x3"/>
  <p:notesSz cx="6858000" cy="9144000"/>
  <p:custDataLst>
    <p:tags r:id="rId54"/>
  </p:custDataLst>
  <p:defaultTextStyle>
    <a:defPPr>
      <a:defRPr lang="zh-CN"/>
    </a:defPPr>
    <a:lvl1pPr marL="0" lvl="0"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1pPr>
    <a:lvl2pPr marL="457200" lvl="1"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2pPr>
    <a:lvl3pPr marL="914400" lvl="2"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3pPr>
    <a:lvl4pPr marL="1371600" lvl="3"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4pPr>
    <a:lvl5pPr marL="1828800" lvl="4"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5pPr>
    <a:lvl6pPr marL="2286000" lvl="5"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6pPr>
    <a:lvl7pPr marL="2743200" lvl="6"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7pPr>
    <a:lvl8pPr marL="3200400" lvl="7"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8pPr>
    <a:lvl9pPr marL="3657600" lvl="8"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6600"/>
    <a:srgbClr val="0000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6"/>
    <p:restoredTop sz="90929"/>
  </p:normalViewPr>
  <p:slideViewPr>
    <p:cSldViewPr showGuides="1">
      <p:cViewPr varScale="1">
        <p:scale>
          <a:sx n="84" d="100"/>
          <a:sy n="84" d="100"/>
        </p:scale>
        <p:origin x="-90"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gs" Target="tags/tag52.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29T23:16:48"/>
    </inkml:context>
    <inkml:brush xml:id="br0">
      <inkml:brushProperty name="width" value="0.0970139999389648" units="cm"/>
      <inkml:brushProperty name="height" value="0.0970139999389648" units="cm"/>
      <inkml:brushProperty name="color" value="#ff0000"/>
      <inkml:brushProperty name="fitToCurve" value="1"/>
    </inkml:brush>
  </inkml:definitions>
  <inkml:trace contextRef="#ctx0" brushRef="#br0">6152 4564,'0'20,"0"-20,19 0,-19 0,20 0,-20 0,20 0,-20 0,40 0,-20 0,-1 0,21 0,20 0,-21 0,1 0,20 0,19 0,20 0,-39 0,-1 0,1 0,-21 0,1 0,0 0,0 0,-1 0,1 0,0 0,-1 0,1 0,0 0,-1 0,-19 0,20 0,0 0,-1 0,1 0,0 0,19 0,1 0,-1 0,1 0,-1 0,1 0,-1 0,1 0,-20 0,19 0,20 0,-19 0,0 0,-1 0,-19 0,19 0,21 0,-21 0,21 0,19 0,0 0,-20 0,-19 0,19 0,-19 0,-1 0,1 0,19 0,-19 0,-1 0,21 0,-1 0,0 0,-19 0,19 0,1 0,-1 0,-19 0,19 0,-19 0,19 0,-39 0,19 0,-19 0,19 0,1 0,19 0,-39 0,19 0,21 0,-40 0,39 0,-39 0,19 0,1 0,-1 0,1 0,-1 0,1 0,-21 0,41 0,-21 0,1 0,-1 0,21 0,-1 0,1 0,19 0,-20 0,-19 0,39 0,-20 0,20 0,-19 0,-1 0,20 0,-19 0,-21 0,1 0,-1 0,-39 0,40 0,-20 0,-1 0,21 0,-21 0,21 0,-1 0,1 0,-20 0,19 0,-19 0,-20 0,19 0,21 0,-1 0,-39 0,20 0,-20 0,20 0,19 0,-19 0,-20 0,19 0,-19 0,40 0,-40 0,19 0,-19 0,20 0,-1 0,-19 0,20 0,0 0,-1 0,1 0,20 0,-21 0,1 0,-20 0,19 0,1 0,-20 0,0 0,0 0,39 0,-19 0,0 0,-1 0,21 0,-1 0,1 0,-1 0,1 0,-1 0,1 0,0 0,-1 0,-19 0,39 0,-19 0,-1 0,1 0,-1 0,1 0,-1 0,1 0,-1 0,21 0,-21 0,60 0,-39 0,-1 0,20 0,-19 0,-1 0,40 0,-39 0,19 0,20 0,-20 0,20 0,-20 0,20 0,-39 0,-1 0,-19 0,19 0,0 0,-19 0,19 0,1 0,-1 0,-19 0,19 0,-20 0,1 0,0 0,-1 0,1 0,-1 0,1 0,19 0,-19 0,-1 0,1 0,-1 0,-19 0,19 0,1 0,-1 0,1 0,19 0,-19 0,39 0,-39 0,-21 0,21 0,-20 0,19 0,-19 0,19 0,-19 0,19 0,1 0,0 0,-1 0,20 0,-39 0,20 0,19 0,-39 0,19 0,1 0,-1 0,21 0,-1 0,40 0,-39 0,-21 0,-19 0,-1 0,1 0,20 0,-41 0,21 0,0 0,19 20,-19-20,20 0,-1 0,1 0,-1 0,1 0,-21 0,1 0,0 0,-20 0,19 0,1 0,-20 0,0 0,0 0,-20 0,39 0,-19 0,-20 0,40 0,-20 0,-20 0,19 0,1 0,-20 0,20 0,0 0,0 0,0 0,0 0,-1 0,1 0,0 0,0 0,0 0,0 0,-20 0,19 0,-19 0,20 0,-20 0,20 0,0 0,-20 0,0 0,0 0,20 0,-20 0,20 0,-20 0,19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2-29T23:16:48"/>
    </inkml:context>
    <inkml:brush xml:id="br0">
      <inkml:brushProperty name="width" value="0.0970139999389648" units="cm"/>
      <inkml:brushProperty name="height" value="0.0970139999389648" units="cm"/>
      <inkml:brushProperty name="color" value="#ff0000"/>
      <inkml:brushProperty name="fitToCurve" value="1"/>
    </inkml:brush>
  </inkml:definitions>
  <inkml:trace contextRef="#ctx0" brushRef="#br0">2778 6072,'0'0,"20"0,0 0,0 0,0 0,-1 0,1 0,20 0,0 0,19 0,1 0,19 0,20 0,0 0,1 0,19 0,-20 0,20 0,-20 0,20 0,-39 0,19 0,0 0,20 0,-39 0,-1 0,-20 0,1 0,-20 0,-1 0,-19 0,0 0,20 0,-40 0,20 0,-20 0,19 0,-19 0,20 0,0 0,-20 0,20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17410" name="组合 17409"/>
          <p:cNvGrpSpPr/>
          <p:nvPr/>
        </p:nvGrpSpPr>
        <p:grpSpPr>
          <a:xfrm>
            <a:off x="0" y="68263"/>
            <a:ext cx="8678863" cy="6713537"/>
            <a:chOff x="0" y="43"/>
            <a:chExt cx="5467" cy="4229"/>
          </a:xfrm>
        </p:grpSpPr>
        <p:sp>
          <p:nvSpPr>
            <p:cNvPr id="17411" name="矩形 17410"/>
            <p:cNvSpPr/>
            <p:nvPr userDrawn="1"/>
          </p:nvSpPr>
          <p:spPr>
            <a:xfrm>
              <a:off x="692" y="494"/>
              <a:ext cx="4775" cy="936"/>
            </a:xfrm>
            <a:prstGeom prst="rect">
              <a:avLst/>
            </a:prstGeom>
            <a:solidFill>
              <a:schemeClr val="accent1"/>
            </a:solidFill>
            <a:ln w="9525">
              <a:noFill/>
            </a:ln>
          </p:spPr>
          <p:txBody>
            <a:bodyPr/>
            <a:p>
              <a:endParaRPr lang="zh-CN" altLang="en-US"/>
            </a:p>
          </p:txBody>
        </p:sp>
        <p:grpSp>
          <p:nvGrpSpPr>
            <p:cNvPr id="17412" name="组合 17411"/>
            <p:cNvGrpSpPr/>
            <p:nvPr userDrawn="1"/>
          </p:nvGrpSpPr>
          <p:grpSpPr>
            <a:xfrm>
              <a:off x="0" y="43"/>
              <a:ext cx="624" cy="4229"/>
              <a:chOff x="0" y="43"/>
              <a:chExt cx="624" cy="4229"/>
            </a:xfrm>
          </p:grpSpPr>
          <p:sp>
            <p:nvSpPr>
              <p:cNvPr id="17413" name="直接连接符 17412"/>
              <p:cNvSpPr/>
              <p:nvPr userDrawn="1"/>
            </p:nvSpPr>
            <p:spPr>
              <a:xfrm>
                <a:off x="0" y="4203"/>
                <a:ext cx="624" cy="0"/>
              </a:xfrm>
              <a:prstGeom prst="line">
                <a:avLst/>
              </a:prstGeom>
              <a:ln w="9525" cap="flat" cmpd="sng">
                <a:solidFill>
                  <a:schemeClr val="bg2"/>
                </a:solidFill>
                <a:prstDash val="solid"/>
                <a:headEnd type="none" w="med" len="med"/>
                <a:tailEnd type="none" w="med" len="med"/>
              </a:ln>
            </p:spPr>
          </p:sp>
          <p:sp>
            <p:nvSpPr>
              <p:cNvPr id="17414" name="直接连接符 17413"/>
              <p:cNvSpPr/>
              <p:nvPr userDrawn="1"/>
            </p:nvSpPr>
            <p:spPr>
              <a:xfrm>
                <a:off x="0" y="4239"/>
                <a:ext cx="624" cy="0"/>
              </a:xfrm>
              <a:prstGeom prst="line">
                <a:avLst/>
              </a:prstGeom>
              <a:ln w="38100" cap="flat" cmpd="sng">
                <a:solidFill>
                  <a:schemeClr val="bg2"/>
                </a:solidFill>
                <a:prstDash val="solid"/>
                <a:headEnd type="none" w="med" len="med"/>
                <a:tailEnd type="none" w="med" len="med"/>
              </a:ln>
            </p:spPr>
          </p:sp>
          <p:sp>
            <p:nvSpPr>
              <p:cNvPr id="17415" name="直接连接符 17414"/>
              <p:cNvSpPr/>
              <p:nvPr userDrawn="1"/>
            </p:nvSpPr>
            <p:spPr>
              <a:xfrm>
                <a:off x="0" y="4272"/>
                <a:ext cx="624" cy="0"/>
              </a:xfrm>
              <a:prstGeom prst="line">
                <a:avLst/>
              </a:prstGeom>
              <a:ln w="19050" cap="flat" cmpd="sng">
                <a:solidFill>
                  <a:schemeClr val="bg2"/>
                </a:solidFill>
                <a:prstDash val="solid"/>
                <a:headEnd type="none" w="med" len="med"/>
                <a:tailEnd type="none" w="med" len="med"/>
              </a:ln>
            </p:spPr>
          </p:sp>
          <p:sp>
            <p:nvSpPr>
              <p:cNvPr id="17416" name="直接连接符 17415"/>
              <p:cNvSpPr/>
              <p:nvPr userDrawn="1"/>
            </p:nvSpPr>
            <p:spPr>
              <a:xfrm>
                <a:off x="0" y="4113"/>
                <a:ext cx="624" cy="0"/>
              </a:xfrm>
              <a:prstGeom prst="line">
                <a:avLst/>
              </a:prstGeom>
              <a:ln w="28575" cap="flat" cmpd="sng">
                <a:solidFill>
                  <a:schemeClr val="bg2"/>
                </a:solidFill>
                <a:prstDash val="solid"/>
                <a:headEnd type="none" w="med" len="med"/>
                <a:tailEnd type="none" w="med" len="med"/>
              </a:ln>
            </p:spPr>
          </p:sp>
          <p:sp>
            <p:nvSpPr>
              <p:cNvPr id="17417" name="直接连接符 17416"/>
              <p:cNvSpPr/>
              <p:nvPr userDrawn="1"/>
            </p:nvSpPr>
            <p:spPr>
              <a:xfrm>
                <a:off x="0" y="4065"/>
                <a:ext cx="624" cy="0"/>
              </a:xfrm>
              <a:prstGeom prst="line">
                <a:avLst/>
              </a:prstGeom>
              <a:ln w="12700" cap="flat" cmpd="sng">
                <a:solidFill>
                  <a:schemeClr val="bg2"/>
                </a:solidFill>
                <a:prstDash val="solid"/>
                <a:headEnd type="none" w="med" len="med"/>
                <a:tailEnd type="none" w="med" len="med"/>
              </a:ln>
            </p:spPr>
          </p:sp>
          <p:sp>
            <p:nvSpPr>
              <p:cNvPr id="17418" name="直接连接符 17417"/>
              <p:cNvSpPr/>
              <p:nvPr userDrawn="1"/>
            </p:nvSpPr>
            <p:spPr>
              <a:xfrm>
                <a:off x="0" y="4158"/>
                <a:ext cx="624" cy="0"/>
              </a:xfrm>
              <a:prstGeom prst="line">
                <a:avLst/>
              </a:prstGeom>
              <a:ln w="19050" cap="flat" cmpd="sng">
                <a:solidFill>
                  <a:schemeClr val="bg2"/>
                </a:solidFill>
                <a:prstDash val="solid"/>
                <a:headEnd type="none" w="med" len="med"/>
                <a:tailEnd type="none" w="med" len="med"/>
              </a:ln>
            </p:spPr>
          </p:sp>
          <p:sp>
            <p:nvSpPr>
              <p:cNvPr id="17419" name="直接连接符 17418"/>
              <p:cNvSpPr/>
              <p:nvPr userDrawn="1"/>
            </p:nvSpPr>
            <p:spPr>
              <a:xfrm>
                <a:off x="0" y="3666"/>
                <a:ext cx="624" cy="0"/>
              </a:xfrm>
              <a:prstGeom prst="line">
                <a:avLst/>
              </a:prstGeom>
              <a:ln w="9525" cap="flat" cmpd="sng">
                <a:solidFill>
                  <a:schemeClr val="bg2"/>
                </a:solidFill>
                <a:prstDash val="solid"/>
                <a:headEnd type="none" w="med" len="med"/>
                <a:tailEnd type="none" w="med" len="med"/>
              </a:ln>
            </p:spPr>
          </p:sp>
          <p:sp>
            <p:nvSpPr>
              <p:cNvPr id="17420" name="直接连接符 17419"/>
              <p:cNvSpPr/>
              <p:nvPr userDrawn="1"/>
            </p:nvSpPr>
            <p:spPr>
              <a:xfrm>
                <a:off x="0" y="3639"/>
                <a:ext cx="624" cy="0"/>
              </a:xfrm>
              <a:prstGeom prst="line">
                <a:avLst/>
              </a:prstGeom>
              <a:ln w="38100" cap="flat" cmpd="sng">
                <a:solidFill>
                  <a:schemeClr val="bg2"/>
                </a:solidFill>
                <a:prstDash val="solid"/>
                <a:headEnd type="none" w="med" len="med"/>
                <a:tailEnd type="none" w="med" len="med"/>
              </a:ln>
            </p:spPr>
          </p:sp>
          <p:sp>
            <p:nvSpPr>
              <p:cNvPr id="17421" name="直接连接符 17420"/>
              <p:cNvSpPr/>
              <p:nvPr userDrawn="1"/>
            </p:nvSpPr>
            <p:spPr>
              <a:xfrm>
                <a:off x="0" y="4020"/>
                <a:ext cx="624" cy="0"/>
              </a:xfrm>
              <a:prstGeom prst="line">
                <a:avLst/>
              </a:prstGeom>
              <a:ln w="19050" cap="flat" cmpd="sng">
                <a:solidFill>
                  <a:schemeClr val="bg2"/>
                </a:solidFill>
                <a:prstDash val="solid"/>
                <a:headEnd type="none" w="med" len="med"/>
                <a:tailEnd type="none" w="med" len="med"/>
              </a:ln>
            </p:spPr>
          </p:sp>
          <p:sp>
            <p:nvSpPr>
              <p:cNvPr id="17422" name="直接连接符 17421"/>
              <p:cNvSpPr/>
              <p:nvPr userDrawn="1"/>
            </p:nvSpPr>
            <p:spPr>
              <a:xfrm>
                <a:off x="0" y="3894"/>
                <a:ext cx="624" cy="0"/>
              </a:xfrm>
              <a:prstGeom prst="line">
                <a:avLst/>
              </a:prstGeom>
              <a:ln w="28575" cap="flat" cmpd="sng">
                <a:solidFill>
                  <a:schemeClr val="bg2"/>
                </a:solidFill>
                <a:prstDash val="solid"/>
                <a:headEnd type="none" w="med" len="med"/>
                <a:tailEnd type="none" w="med" len="med"/>
              </a:ln>
            </p:spPr>
          </p:sp>
          <p:sp>
            <p:nvSpPr>
              <p:cNvPr id="17423" name="直接连接符 17422"/>
              <p:cNvSpPr/>
              <p:nvPr userDrawn="1"/>
            </p:nvSpPr>
            <p:spPr>
              <a:xfrm>
                <a:off x="0" y="3813"/>
                <a:ext cx="624" cy="0"/>
              </a:xfrm>
              <a:prstGeom prst="line">
                <a:avLst/>
              </a:prstGeom>
              <a:ln w="12700" cap="flat" cmpd="sng">
                <a:solidFill>
                  <a:schemeClr val="bg2"/>
                </a:solidFill>
                <a:prstDash val="solid"/>
                <a:headEnd type="none" w="med" len="med"/>
                <a:tailEnd type="none" w="med" len="med"/>
              </a:ln>
            </p:spPr>
          </p:sp>
          <p:sp>
            <p:nvSpPr>
              <p:cNvPr id="17424" name="直接连接符 17423"/>
              <p:cNvSpPr/>
              <p:nvPr userDrawn="1"/>
            </p:nvSpPr>
            <p:spPr>
              <a:xfrm>
                <a:off x="0" y="3999"/>
                <a:ext cx="624" cy="0"/>
              </a:xfrm>
              <a:prstGeom prst="line">
                <a:avLst/>
              </a:prstGeom>
              <a:ln w="9525" cap="flat" cmpd="sng">
                <a:solidFill>
                  <a:schemeClr val="bg2"/>
                </a:solidFill>
                <a:prstDash val="solid"/>
                <a:headEnd type="none" w="med" len="med"/>
                <a:tailEnd type="none" w="med" len="med"/>
              </a:ln>
            </p:spPr>
          </p:sp>
          <p:sp>
            <p:nvSpPr>
              <p:cNvPr id="17425" name="直接连接符 17424"/>
              <p:cNvSpPr/>
              <p:nvPr userDrawn="1"/>
            </p:nvSpPr>
            <p:spPr>
              <a:xfrm>
                <a:off x="0" y="3687"/>
                <a:ext cx="624" cy="0"/>
              </a:xfrm>
              <a:prstGeom prst="line">
                <a:avLst/>
              </a:prstGeom>
              <a:ln w="12700" cap="flat" cmpd="sng">
                <a:solidFill>
                  <a:schemeClr val="bg2"/>
                </a:solidFill>
                <a:prstDash val="solid"/>
                <a:headEnd type="none" w="med" len="med"/>
                <a:tailEnd type="none" w="med" len="med"/>
              </a:ln>
            </p:spPr>
          </p:sp>
          <p:sp>
            <p:nvSpPr>
              <p:cNvPr id="17426" name="直接连接符 17425"/>
              <p:cNvSpPr/>
              <p:nvPr userDrawn="1"/>
            </p:nvSpPr>
            <p:spPr>
              <a:xfrm>
                <a:off x="0" y="3741"/>
                <a:ext cx="624" cy="0"/>
              </a:xfrm>
              <a:prstGeom prst="line">
                <a:avLst/>
              </a:prstGeom>
              <a:ln w="12700" cap="flat" cmpd="sng">
                <a:solidFill>
                  <a:schemeClr val="bg2"/>
                </a:solidFill>
                <a:prstDash val="solid"/>
                <a:headEnd type="none" w="med" len="med"/>
                <a:tailEnd type="none" w="med" len="med"/>
              </a:ln>
            </p:spPr>
          </p:sp>
          <p:sp>
            <p:nvSpPr>
              <p:cNvPr id="17427" name="直接连接符 17426"/>
              <p:cNvSpPr/>
              <p:nvPr userDrawn="1"/>
            </p:nvSpPr>
            <p:spPr>
              <a:xfrm>
                <a:off x="0" y="3939"/>
                <a:ext cx="624" cy="0"/>
              </a:xfrm>
              <a:prstGeom prst="line">
                <a:avLst/>
              </a:prstGeom>
              <a:ln w="19050" cap="flat" cmpd="sng">
                <a:solidFill>
                  <a:schemeClr val="bg2"/>
                </a:solidFill>
                <a:prstDash val="solid"/>
                <a:headEnd type="none" w="med" len="med"/>
                <a:tailEnd type="none" w="med" len="med"/>
              </a:ln>
            </p:spPr>
          </p:sp>
          <p:sp>
            <p:nvSpPr>
              <p:cNvPr id="17428" name="直接连接符 17427"/>
              <p:cNvSpPr/>
              <p:nvPr userDrawn="1"/>
            </p:nvSpPr>
            <p:spPr>
              <a:xfrm>
                <a:off x="0" y="3918"/>
                <a:ext cx="624" cy="0"/>
              </a:xfrm>
              <a:prstGeom prst="line">
                <a:avLst/>
              </a:prstGeom>
              <a:ln w="9525" cap="flat" cmpd="sng">
                <a:solidFill>
                  <a:schemeClr val="bg2"/>
                </a:solidFill>
                <a:prstDash val="solid"/>
                <a:headEnd type="none" w="med" len="med"/>
                <a:tailEnd type="none" w="med" len="med"/>
              </a:ln>
            </p:spPr>
          </p:sp>
          <p:sp>
            <p:nvSpPr>
              <p:cNvPr id="17429" name="直接连接符 17428"/>
              <p:cNvSpPr/>
              <p:nvPr userDrawn="1"/>
            </p:nvSpPr>
            <p:spPr>
              <a:xfrm>
                <a:off x="0" y="3510"/>
                <a:ext cx="624" cy="0"/>
              </a:xfrm>
              <a:prstGeom prst="line">
                <a:avLst/>
              </a:prstGeom>
              <a:ln w="9525" cap="flat" cmpd="sng">
                <a:solidFill>
                  <a:schemeClr val="bg2"/>
                </a:solidFill>
                <a:prstDash val="solid"/>
                <a:headEnd type="none" w="med" len="med"/>
                <a:tailEnd type="none" w="med" len="med"/>
              </a:ln>
            </p:spPr>
          </p:sp>
          <p:sp>
            <p:nvSpPr>
              <p:cNvPr id="17430" name="直接连接符 17429"/>
              <p:cNvSpPr/>
              <p:nvPr userDrawn="1"/>
            </p:nvSpPr>
            <p:spPr>
              <a:xfrm>
                <a:off x="0" y="3546"/>
                <a:ext cx="624" cy="0"/>
              </a:xfrm>
              <a:prstGeom prst="line">
                <a:avLst/>
              </a:prstGeom>
              <a:ln w="38100" cap="flat" cmpd="sng">
                <a:solidFill>
                  <a:schemeClr val="bg2"/>
                </a:solidFill>
                <a:prstDash val="solid"/>
                <a:headEnd type="none" w="med" len="med"/>
                <a:tailEnd type="none" w="med" len="med"/>
              </a:ln>
            </p:spPr>
          </p:sp>
          <p:sp>
            <p:nvSpPr>
              <p:cNvPr id="17431" name="直接连接符 17430"/>
              <p:cNvSpPr/>
              <p:nvPr userDrawn="1"/>
            </p:nvSpPr>
            <p:spPr>
              <a:xfrm>
                <a:off x="0" y="3579"/>
                <a:ext cx="624" cy="0"/>
              </a:xfrm>
              <a:prstGeom prst="line">
                <a:avLst/>
              </a:prstGeom>
              <a:ln w="19050" cap="flat" cmpd="sng">
                <a:solidFill>
                  <a:schemeClr val="bg2"/>
                </a:solidFill>
                <a:prstDash val="solid"/>
                <a:headEnd type="none" w="med" len="med"/>
                <a:tailEnd type="none" w="med" len="med"/>
              </a:ln>
            </p:spPr>
          </p:sp>
          <p:sp>
            <p:nvSpPr>
              <p:cNvPr id="17432" name="直接连接符 17431"/>
              <p:cNvSpPr/>
              <p:nvPr userDrawn="1"/>
            </p:nvSpPr>
            <p:spPr>
              <a:xfrm>
                <a:off x="0" y="3420"/>
                <a:ext cx="624" cy="0"/>
              </a:xfrm>
              <a:prstGeom prst="line">
                <a:avLst/>
              </a:prstGeom>
              <a:ln w="28575" cap="flat" cmpd="sng">
                <a:solidFill>
                  <a:schemeClr val="bg2"/>
                </a:solidFill>
                <a:prstDash val="solid"/>
                <a:headEnd type="none" w="med" len="med"/>
                <a:tailEnd type="none" w="med" len="med"/>
              </a:ln>
            </p:spPr>
          </p:sp>
          <p:sp>
            <p:nvSpPr>
              <p:cNvPr id="17433" name="直接连接符 17432"/>
              <p:cNvSpPr/>
              <p:nvPr userDrawn="1"/>
            </p:nvSpPr>
            <p:spPr>
              <a:xfrm>
                <a:off x="0" y="3372"/>
                <a:ext cx="624" cy="0"/>
              </a:xfrm>
              <a:prstGeom prst="line">
                <a:avLst/>
              </a:prstGeom>
              <a:ln w="12700" cap="flat" cmpd="sng">
                <a:solidFill>
                  <a:schemeClr val="bg2"/>
                </a:solidFill>
                <a:prstDash val="solid"/>
                <a:headEnd type="none" w="med" len="med"/>
                <a:tailEnd type="none" w="med" len="med"/>
              </a:ln>
            </p:spPr>
          </p:sp>
          <p:sp>
            <p:nvSpPr>
              <p:cNvPr id="17434" name="直接连接符 17433"/>
              <p:cNvSpPr/>
              <p:nvPr userDrawn="1"/>
            </p:nvSpPr>
            <p:spPr>
              <a:xfrm>
                <a:off x="0" y="3465"/>
                <a:ext cx="624" cy="0"/>
              </a:xfrm>
              <a:prstGeom prst="line">
                <a:avLst/>
              </a:prstGeom>
              <a:ln w="19050" cap="flat" cmpd="sng">
                <a:solidFill>
                  <a:schemeClr val="bg2"/>
                </a:solidFill>
                <a:prstDash val="solid"/>
                <a:headEnd type="none" w="med" len="med"/>
                <a:tailEnd type="none" w="med" len="med"/>
              </a:ln>
            </p:spPr>
          </p:sp>
          <p:sp>
            <p:nvSpPr>
              <p:cNvPr id="17435" name="直接连接符 17434"/>
              <p:cNvSpPr/>
              <p:nvPr userDrawn="1"/>
            </p:nvSpPr>
            <p:spPr>
              <a:xfrm>
                <a:off x="0" y="2973"/>
                <a:ext cx="624" cy="0"/>
              </a:xfrm>
              <a:prstGeom prst="line">
                <a:avLst/>
              </a:prstGeom>
              <a:ln w="9525" cap="flat" cmpd="sng">
                <a:solidFill>
                  <a:schemeClr val="bg2"/>
                </a:solidFill>
                <a:prstDash val="solid"/>
                <a:headEnd type="none" w="med" len="med"/>
                <a:tailEnd type="none" w="med" len="med"/>
              </a:ln>
            </p:spPr>
          </p:sp>
          <p:sp>
            <p:nvSpPr>
              <p:cNvPr id="17436" name="直接连接符 17435"/>
              <p:cNvSpPr/>
              <p:nvPr userDrawn="1"/>
            </p:nvSpPr>
            <p:spPr>
              <a:xfrm>
                <a:off x="0" y="2946"/>
                <a:ext cx="624" cy="0"/>
              </a:xfrm>
              <a:prstGeom prst="line">
                <a:avLst/>
              </a:prstGeom>
              <a:ln w="38100" cap="flat" cmpd="sng">
                <a:solidFill>
                  <a:schemeClr val="bg2"/>
                </a:solidFill>
                <a:prstDash val="solid"/>
                <a:headEnd type="none" w="med" len="med"/>
                <a:tailEnd type="none" w="med" len="med"/>
              </a:ln>
            </p:spPr>
          </p:sp>
          <p:sp>
            <p:nvSpPr>
              <p:cNvPr id="17437" name="直接连接符 17436"/>
              <p:cNvSpPr/>
              <p:nvPr userDrawn="1"/>
            </p:nvSpPr>
            <p:spPr>
              <a:xfrm>
                <a:off x="0" y="3327"/>
                <a:ext cx="624" cy="0"/>
              </a:xfrm>
              <a:prstGeom prst="line">
                <a:avLst/>
              </a:prstGeom>
              <a:ln w="19050" cap="flat" cmpd="sng">
                <a:solidFill>
                  <a:schemeClr val="bg2"/>
                </a:solidFill>
                <a:prstDash val="solid"/>
                <a:headEnd type="none" w="med" len="med"/>
                <a:tailEnd type="none" w="med" len="med"/>
              </a:ln>
            </p:spPr>
          </p:sp>
          <p:sp>
            <p:nvSpPr>
              <p:cNvPr id="17438" name="直接连接符 17437"/>
              <p:cNvSpPr/>
              <p:nvPr userDrawn="1"/>
            </p:nvSpPr>
            <p:spPr>
              <a:xfrm>
                <a:off x="0" y="3201"/>
                <a:ext cx="624" cy="0"/>
              </a:xfrm>
              <a:prstGeom prst="line">
                <a:avLst/>
              </a:prstGeom>
              <a:ln w="28575" cap="flat" cmpd="sng">
                <a:solidFill>
                  <a:schemeClr val="bg2"/>
                </a:solidFill>
                <a:prstDash val="solid"/>
                <a:headEnd type="none" w="med" len="med"/>
                <a:tailEnd type="none" w="med" len="med"/>
              </a:ln>
            </p:spPr>
          </p:sp>
          <p:sp>
            <p:nvSpPr>
              <p:cNvPr id="17439" name="直接连接符 17438"/>
              <p:cNvSpPr/>
              <p:nvPr userDrawn="1"/>
            </p:nvSpPr>
            <p:spPr>
              <a:xfrm>
                <a:off x="0" y="3120"/>
                <a:ext cx="624" cy="0"/>
              </a:xfrm>
              <a:prstGeom prst="line">
                <a:avLst/>
              </a:prstGeom>
              <a:ln w="12700" cap="flat" cmpd="sng">
                <a:solidFill>
                  <a:schemeClr val="bg2"/>
                </a:solidFill>
                <a:prstDash val="solid"/>
                <a:headEnd type="none" w="med" len="med"/>
                <a:tailEnd type="none" w="med" len="med"/>
              </a:ln>
            </p:spPr>
          </p:sp>
          <p:sp>
            <p:nvSpPr>
              <p:cNvPr id="17440" name="直接连接符 17439"/>
              <p:cNvSpPr/>
              <p:nvPr userDrawn="1"/>
            </p:nvSpPr>
            <p:spPr>
              <a:xfrm>
                <a:off x="0" y="3306"/>
                <a:ext cx="624" cy="0"/>
              </a:xfrm>
              <a:prstGeom prst="line">
                <a:avLst/>
              </a:prstGeom>
              <a:ln w="9525" cap="flat" cmpd="sng">
                <a:solidFill>
                  <a:schemeClr val="bg2"/>
                </a:solidFill>
                <a:prstDash val="solid"/>
                <a:headEnd type="none" w="med" len="med"/>
                <a:tailEnd type="none" w="med" len="med"/>
              </a:ln>
            </p:spPr>
          </p:sp>
          <p:sp>
            <p:nvSpPr>
              <p:cNvPr id="17441" name="直接连接符 17440"/>
              <p:cNvSpPr/>
              <p:nvPr userDrawn="1"/>
            </p:nvSpPr>
            <p:spPr>
              <a:xfrm>
                <a:off x="0" y="2994"/>
                <a:ext cx="624" cy="0"/>
              </a:xfrm>
              <a:prstGeom prst="line">
                <a:avLst/>
              </a:prstGeom>
              <a:ln w="12700" cap="flat" cmpd="sng">
                <a:solidFill>
                  <a:schemeClr val="bg2"/>
                </a:solidFill>
                <a:prstDash val="solid"/>
                <a:headEnd type="none" w="med" len="med"/>
                <a:tailEnd type="none" w="med" len="med"/>
              </a:ln>
            </p:spPr>
          </p:sp>
          <p:sp>
            <p:nvSpPr>
              <p:cNvPr id="17442" name="直接连接符 17441"/>
              <p:cNvSpPr/>
              <p:nvPr userDrawn="1"/>
            </p:nvSpPr>
            <p:spPr>
              <a:xfrm>
                <a:off x="0" y="3048"/>
                <a:ext cx="624" cy="0"/>
              </a:xfrm>
              <a:prstGeom prst="line">
                <a:avLst/>
              </a:prstGeom>
              <a:ln w="12700" cap="flat" cmpd="sng">
                <a:solidFill>
                  <a:schemeClr val="bg2"/>
                </a:solidFill>
                <a:prstDash val="solid"/>
                <a:headEnd type="none" w="med" len="med"/>
                <a:tailEnd type="none" w="med" len="med"/>
              </a:ln>
            </p:spPr>
          </p:sp>
          <p:sp>
            <p:nvSpPr>
              <p:cNvPr id="17443" name="直接连接符 17442"/>
              <p:cNvSpPr/>
              <p:nvPr userDrawn="1"/>
            </p:nvSpPr>
            <p:spPr>
              <a:xfrm>
                <a:off x="0" y="3246"/>
                <a:ext cx="624" cy="0"/>
              </a:xfrm>
              <a:prstGeom prst="line">
                <a:avLst/>
              </a:prstGeom>
              <a:ln w="19050" cap="flat" cmpd="sng">
                <a:solidFill>
                  <a:schemeClr val="bg2"/>
                </a:solidFill>
                <a:prstDash val="solid"/>
                <a:headEnd type="none" w="med" len="med"/>
                <a:tailEnd type="none" w="med" len="med"/>
              </a:ln>
            </p:spPr>
          </p:sp>
          <p:sp>
            <p:nvSpPr>
              <p:cNvPr id="17444" name="直接连接符 17443"/>
              <p:cNvSpPr/>
              <p:nvPr userDrawn="1"/>
            </p:nvSpPr>
            <p:spPr>
              <a:xfrm>
                <a:off x="0" y="3225"/>
                <a:ext cx="624" cy="0"/>
              </a:xfrm>
              <a:prstGeom prst="line">
                <a:avLst/>
              </a:prstGeom>
              <a:ln w="9525" cap="flat" cmpd="sng">
                <a:solidFill>
                  <a:schemeClr val="bg2"/>
                </a:solidFill>
                <a:prstDash val="solid"/>
                <a:headEnd type="none" w="med" len="med"/>
                <a:tailEnd type="none" w="med" len="med"/>
              </a:ln>
            </p:spPr>
          </p:sp>
          <p:sp>
            <p:nvSpPr>
              <p:cNvPr id="17445" name="直接连接符 17444"/>
              <p:cNvSpPr/>
              <p:nvPr userDrawn="1"/>
            </p:nvSpPr>
            <p:spPr>
              <a:xfrm>
                <a:off x="0" y="2831"/>
                <a:ext cx="624" cy="0"/>
              </a:xfrm>
              <a:prstGeom prst="line">
                <a:avLst/>
              </a:prstGeom>
              <a:ln w="28575" cap="flat" cmpd="sng">
                <a:solidFill>
                  <a:schemeClr val="bg2"/>
                </a:solidFill>
                <a:prstDash val="solid"/>
                <a:headEnd type="none" w="med" len="med"/>
                <a:tailEnd type="none" w="med" len="med"/>
              </a:ln>
            </p:spPr>
          </p:sp>
          <p:sp>
            <p:nvSpPr>
              <p:cNvPr id="17446" name="直接连接符 17445"/>
              <p:cNvSpPr/>
              <p:nvPr userDrawn="1"/>
            </p:nvSpPr>
            <p:spPr>
              <a:xfrm>
                <a:off x="0" y="2750"/>
                <a:ext cx="624" cy="0"/>
              </a:xfrm>
              <a:prstGeom prst="line">
                <a:avLst/>
              </a:prstGeom>
              <a:ln w="12700" cap="flat" cmpd="sng">
                <a:solidFill>
                  <a:schemeClr val="bg2"/>
                </a:solidFill>
                <a:prstDash val="solid"/>
                <a:headEnd type="none" w="med" len="med"/>
                <a:tailEnd type="none" w="med" len="med"/>
              </a:ln>
            </p:spPr>
          </p:sp>
          <p:sp>
            <p:nvSpPr>
              <p:cNvPr id="17447" name="直接连接符 17446"/>
              <p:cNvSpPr/>
              <p:nvPr userDrawn="1"/>
            </p:nvSpPr>
            <p:spPr>
              <a:xfrm>
                <a:off x="0" y="2678"/>
                <a:ext cx="624" cy="0"/>
              </a:xfrm>
              <a:prstGeom prst="line">
                <a:avLst/>
              </a:prstGeom>
              <a:ln w="12700" cap="flat" cmpd="sng">
                <a:solidFill>
                  <a:schemeClr val="bg2"/>
                </a:solidFill>
                <a:prstDash val="solid"/>
                <a:headEnd type="none" w="med" len="med"/>
                <a:tailEnd type="none" w="med" len="med"/>
              </a:ln>
            </p:spPr>
          </p:sp>
          <p:sp>
            <p:nvSpPr>
              <p:cNvPr id="17448" name="直接连接符 17447"/>
              <p:cNvSpPr/>
              <p:nvPr userDrawn="1"/>
            </p:nvSpPr>
            <p:spPr>
              <a:xfrm>
                <a:off x="0" y="2876"/>
                <a:ext cx="624" cy="0"/>
              </a:xfrm>
              <a:prstGeom prst="line">
                <a:avLst/>
              </a:prstGeom>
              <a:ln w="19050" cap="flat" cmpd="sng">
                <a:solidFill>
                  <a:schemeClr val="bg2"/>
                </a:solidFill>
                <a:prstDash val="solid"/>
                <a:headEnd type="none" w="med" len="med"/>
                <a:tailEnd type="none" w="med" len="med"/>
              </a:ln>
            </p:spPr>
          </p:sp>
          <p:sp>
            <p:nvSpPr>
              <p:cNvPr id="17449" name="直接连接符 17448"/>
              <p:cNvSpPr/>
              <p:nvPr userDrawn="1"/>
            </p:nvSpPr>
            <p:spPr>
              <a:xfrm>
                <a:off x="0" y="2855"/>
                <a:ext cx="624" cy="0"/>
              </a:xfrm>
              <a:prstGeom prst="line">
                <a:avLst/>
              </a:prstGeom>
              <a:ln w="9525" cap="flat" cmpd="sng">
                <a:solidFill>
                  <a:schemeClr val="bg2"/>
                </a:solidFill>
                <a:prstDash val="solid"/>
                <a:headEnd type="none" w="med" len="med"/>
                <a:tailEnd type="none" w="med" len="med"/>
              </a:ln>
            </p:spPr>
          </p:sp>
          <p:sp>
            <p:nvSpPr>
              <p:cNvPr id="17450" name="直接连接符 17449"/>
              <p:cNvSpPr/>
              <p:nvPr userDrawn="1"/>
            </p:nvSpPr>
            <p:spPr>
              <a:xfrm>
                <a:off x="0" y="2554"/>
                <a:ext cx="624" cy="0"/>
              </a:xfrm>
              <a:prstGeom prst="line">
                <a:avLst/>
              </a:prstGeom>
              <a:ln w="9525" cap="flat" cmpd="sng">
                <a:solidFill>
                  <a:schemeClr val="bg2"/>
                </a:solidFill>
                <a:prstDash val="solid"/>
                <a:headEnd type="none" w="med" len="med"/>
                <a:tailEnd type="none" w="med" len="med"/>
              </a:ln>
            </p:spPr>
          </p:sp>
          <p:sp>
            <p:nvSpPr>
              <p:cNvPr id="17451" name="直接连接符 17450"/>
              <p:cNvSpPr/>
              <p:nvPr userDrawn="1"/>
            </p:nvSpPr>
            <p:spPr>
              <a:xfrm>
                <a:off x="0" y="2590"/>
                <a:ext cx="624" cy="0"/>
              </a:xfrm>
              <a:prstGeom prst="line">
                <a:avLst/>
              </a:prstGeom>
              <a:ln w="38100" cap="flat" cmpd="sng">
                <a:solidFill>
                  <a:schemeClr val="bg2"/>
                </a:solidFill>
                <a:prstDash val="solid"/>
                <a:headEnd type="none" w="med" len="med"/>
                <a:tailEnd type="none" w="med" len="med"/>
              </a:ln>
            </p:spPr>
          </p:sp>
          <p:sp>
            <p:nvSpPr>
              <p:cNvPr id="17452" name="直接连接符 17451"/>
              <p:cNvSpPr/>
              <p:nvPr userDrawn="1"/>
            </p:nvSpPr>
            <p:spPr>
              <a:xfrm>
                <a:off x="0" y="2623"/>
                <a:ext cx="624" cy="0"/>
              </a:xfrm>
              <a:prstGeom prst="line">
                <a:avLst/>
              </a:prstGeom>
              <a:ln w="19050" cap="flat" cmpd="sng">
                <a:solidFill>
                  <a:schemeClr val="bg2"/>
                </a:solidFill>
                <a:prstDash val="solid"/>
                <a:headEnd type="none" w="med" len="med"/>
                <a:tailEnd type="none" w="med" len="med"/>
              </a:ln>
            </p:spPr>
          </p:sp>
          <p:sp>
            <p:nvSpPr>
              <p:cNvPr id="17453" name="直接连接符 17452"/>
              <p:cNvSpPr/>
              <p:nvPr userDrawn="1"/>
            </p:nvSpPr>
            <p:spPr>
              <a:xfrm>
                <a:off x="0" y="2464"/>
                <a:ext cx="624" cy="0"/>
              </a:xfrm>
              <a:prstGeom prst="line">
                <a:avLst/>
              </a:prstGeom>
              <a:ln w="28575" cap="flat" cmpd="sng">
                <a:solidFill>
                  <a:schemeClr val="bg2"/>
                </a:solidFill>
                <a:prstDash val="solid"/>
                <a:headEnd type="none" w="med" len="med"/>
                <a:tailEnd type="none" w="med" len="med"/>
              </a:ln>
            </p:spPr>
          </p:sp>
          <p:sp>
            <p:nvSpPr>
              <p:cNvPr id="17454" name="直接连接符 17453"/>
              <p:cNvSpPr/>
              <p:nvPr userDrawn="1"/>
            </p:nvSpPr>
            <p:spPr>
              <a:xfrm>
                <a:off x="0" y="2416"/>
                <a:ext cx="624" cy="0"/>
              </a:xfrm>
              <a:prstGeom prst="line">
                <a:avLst/>
              </a:prstGeom>
              <a:ln w="12700" cap="flat" cmpd="sng">
                <a:solidFill>
                  <a:schemeClr val="bg2"/>
                </a:solidFill>
                <a:prstDash val="solid"/>
                <a:headEnd type="none" w="med" len="med"/>
                <a:tailEnd type="none" w="med" len="med"/>
              </a:ln>
            </p:spPr>
          </p:sp>
          <p:sp>
            <p:nvSpPr>
              <p:cNvPr id="17455" name="直接连接符 17454"/>
              <p:cNvSpPr/>
              <p:nvPr userDrawn="1"/>
            </p:nvSpPr>
            <p:spPr>
              <a:xfrm>
                <a:off x="0" y="2509"/>
                <a:ext cx="624" cy="0"/>
              </a:xfrm>
              <a:prstGeom prst="line">
                <a:avLst/>
              </a:prstGeom>
              <a:ln w="19050" cap="flat" cmpd="sng">
                <a:solidFill>
                  <a:schemeClr val="bg2"/>
                </a:solidFill>
                <a:prstDash val="solid"/>
                <a:headEnd type="none" w="med" len="med"/>
                <a:tailEnd type="none" w="med" len="med"/>
              </a:ln>
            </p:spPr>
          </p:sp>
          <p:sp>
            <p:nvSpPr>
              <p:cNvPr id="17456" name="直接连接符 17455"/>
              <p:cNvSpPr/>
              <p:nvPr userDrawn="1"/>
            </p:nvSpPr>
            <p:spPr>
              <a:xfrm>
                <a:off x="0" y="2371"/>
                <a:ext cx="624" cy="0"/>
              </a:xfrm>
              <a:prstGeom prst="line">
                <a:avLst/>
              </a:prstGeom>
              <a:ln w="19050" cap="flat" cmpd="sng">
                <a:solidFill>
                  <a:schemeClr val="bg2"/>
                </a:solidFill>
                <a:prstDash val="solid"/>
                <a:headEnd type="none" w="med" len="med"/>
                <a:tailEnd type="none" w="med" len="med"/>
              </a:ln>
            </p:spPr>
          </p:sp>
          <p:sp>
            <p:nvSpPr>
              <p:cNvPr id="17457" name="直接连接符 17456"/>
              <p:cNvSpPr/>
              <p:nvPr userDrawn="1"/>
            </p:nvSpPr>
            <p:spPr>
              <a:xfrm>
                <a:off x="0" y="2245"/>
                <a:ext cx="624" cy="0"/>
              </a:xfrm>
              <a:prstGeom prst="line">
                <a:avLst/>
              </a:prstGeom>
              <a:ln w="28575" cap="flat" cmpd="sng">
                <a:solidFill>
                  <a:schemeClr val="bg2"/>
                </a:solidFill>
                <a:prstDash val="solid"/>
                <a:headEnd type="none" w="med" len="med"/>
                <a:tailEnd type="none" w="med" len="med"/>
              </a:ln>
            </p:spPr>
          </p:sp>
          <p:sp>
            <p:nvSpPr>
              <p:cNvPr id="17458" name="直接连接符 17457"/>
              <p:cNvSpPr/>
              <p:nvPr userDrawn="1"/>
            </p:nvSpPr>
            <p:spPr>
              <a:xfrm>
                <a:off x="0" y="2350"/>
                <a:ext cx="624" cy="0"/>
              </a:xfrm>
              <a:prstGeom prst="line">
                <a:avLst/>
              </a:prstGeom>
              <a:ln w="9525" cap="flat" cmpd="sng">
                <a:solidFill>
                  <a:schemeClr val="bg2"/>
                </a:solidFill>
                <a:prstDash val="solid"/>
                <a:headEnd type="none" w="med" len="med"/>
                <a:tailEnd type="none" w="med" len="med"/>
              </a:ln>
            </p:spPr>
          </p:sp>
          <p:sp>
            <p:nvSpPr>
              <p:cNvPr id="17459" name="直接连接符 17458"/>
              <p:cNvSpPr/>
              <p:nvPr userDrawn="1"/>
            </p:nvSpPr>
            <p:spPr>
              <a:xfrm>
                <a:off x="0" y="2290"/>
                <a:ext cx="624" cy="0"/>
              </a:xfrm>
              <a:prstGeom prst="line">
                <a:avLst/>
              </a:prstGeom>
              <a:ln w="19050" cap="flat" cmpd="sng">
                <a:solidFill>
                  <a:schemeClr val="bg2"/>
                </a:solidFill>
                <a:prstDash val="solid"/>
                <a:headEnd type="none" w="med" len="med"/>
                <a:tailEnd type="none" w="med" len="med"/>
              </a:ln>
            </p:spPr>
          </p:sp>
          <p:sp>
            <p:nvSpPr>
              <p:cNvPr id="17460" name="直接连接符 17459"/>
              <p:cNvSpPr/>
              <p:nvPr userDrawn="1"/>
            </p:nvSpPr>
            <p:spPr>
              <a:xfrm>
                <a:off x="0" y="2269"/>
                <a:ext cx="624" cy="0"/>
              </a:xfrm>
              <a:prstGeom prst="line">
                <a:avLst/>
              </a:prstGeom>
              <a:ln w="9525" cap="flat" cmpd="sng">
                <a:solidFill>
                  <a:schemeClr val="bg2"/>
                </a:solidFill>
                <a:prstDash val="solid"/>
                <a:headEnd type="none" w="med" len="med"/>
                <a:tailEnd type="none" w="med" len="med"/>
              </a:ln>
            </p:spPr>
          </p:sp>
          <p:sp>
            <p:nvSpPr>
              <p:cNvPr id="17461" name="直接连接符 17460"/>
              <p:cNvSpPr/>
              <p:nvPr userDrawn="1"/>
            </p:nvSpPr>
            <p:spPr>
              <a:xfrm>
                <a:off x="0" y="2130"/>
                <a:ext cx="624" cy="0"/>
              </a:xfrm>
              <a:prstGeom prst="line">
                <a:avLst/>
              </a:prstGeom>
              <a:ln w="9525" cap="flat" cmpd="sng">
                <a:solidFill>
                  <a:schemeClr val="bg2"/>
                </a:solidFill>
                <a:prstDash val="solid"/>
                <a:headEnd type="none" w="med" len="med"/>
                <a:tailEnd type="none" w="med" len="med"/>
              </a:ln>
            </p:spPr>
          </p:sp>
          <p:sp>
            <p:nvSpPr>
              <p:cNvPr id="17462" name="直接连接符 17461"/>
              <p:cNvSpPr/>
              <p:nvPr userDrawn="1"/>
            </p:nvSpPr>
            <p:spPr>
              <a:xfrm>
                <a:off x="0" y="2166"/>
                <a:ext cx="624" cy="0"/>
              </a:xfrm>
              <a:prstGeom prst="line">
                <a:avLst/>
              </a:prstGeom>
              <a:ln w="38100" cap="flat" cmpd="sng">
                <a:solidFill>
                  <a:schemeClr val="bg2"/>
                </a:solidFill>
                <a:prstDash val="solid"/>
                <a:headEnd type="none" w="med" len="med"/>
                <a:tailEnd type="none" w="med" len="med"/>
              </a:ln>
            </p:spPr>
          </p:sp>
          <p:sp>
            <p:nvSpPr>
              <p:cNvPr id="17463" name="直接连接符 17462"/>
              <p:cNvSpPr/>
              <p:nvPr userDrawn="1"/>
            </p:nvSpPr>
            <p:spPr>
              <a:xfrm>
                <a:off x="0" y="2199"/>
                <a:ext cx="624" cy="0"/>
              </a:xfrm>
              <a:prstGeom prst="line">
                <a:avLst/>
              </a:prstGeom>
              <a:ln w="19050" cap="flat" cmpd="sng">
                <a:solidFill>
                  <a:schemeClr val="bg2"/>
                </a:solidFill>
                <a:prstDash val="solid"/>
                <a:headEnd type="none" w="med" len="med"/>
                <a:tailEnd type="none" w="med" len="med"/>
              </a:ln>
            </p:spPr>
          </p:sp>
          <p:sp>
            <p:nvSpPr>
              <p:cNvPr id="17464" name="直接连接符 17463"/>
              <p:cNvSpPr/>
              <p:nvPr userDrawn="1"/>
            </p:nvSpPr>
            <p:spPr>
              <a:xfrm>
                <a:off x="0" y="2040"/>
                <a:ext cx="624" cy="0"/>
              </a:xfrm>
              <a:prstGeom prst="line">
                <a:avLst/>
              </a:prstGeom>
              <a:ln w="28575" cap="flat" cmpd="sng">
                <a:solidFill>
                  <a:schemeClr val="bg2"/>
                </a:solidFill>
                <a:prstDash val="solid"/>
                <a:headEnd type="none" w="med" len="med"/>
                <a:tailEnd type="none" w="med" len="med"/>
              </a:ln>
            </p:spPr>
          </p:sp>
          <p:sp>
            <p:nvSpPr>
              <p:cNvPr id="17465" name="直接连接符 17464"/>
              <p:cNvSpPr/>
              <p:nvPr userDrawn="1"/>
            </p:nvSpPr>
            <p:spPr>
              <a:xfrm>
                <a:off x="0" y="1992"/>
                <a:ext cx="624" cy="0"/>
              </a:xfrm>
              <a:prstGeom prst="line">
                <a:avLst/>
              </a:prstGeom>
              <a:ln w="12700" cap="flat" cmpd="sng">
                <a:solidFill>
                  <a:schemeClr val="bg2"/>
                </a:solidFill>
                <a:prstDash val="solid"/>
                <a:headEnd type="none" w="med" len="med"/>
                <a:tailEnd type="none" w="med" len="med"/>
              </a:ln>
            </p:spPr>
          </p:sp>
          <p:sp>
            <p:nvSpPr>
              <p:cNvPr id="17466" name="直接连接符 17465"/>
              <p:cNvSpPr/>
              <p:nvPr userDrawn="1"/>
            </p:nvSpPr>
            <p:spPr>
              <a:xfrm>
                <a:off x="0" y="2085"/>
                <a:ext cx="624" cy="0"/>
              </a:xfrm>
              <a:prstGeom prst="line">
                <a:avLst/>
              </a:prstGeom>
              <a:ln w="19050" cap="flat" cmpd="sng">
                <a:solidFill>
                  <a:schemeClr val="bg2"/>
                </a:solidFill>
                <a:prstDash val="solid"/>
                <a:headEnd type="none" w="med" len="med"/>
                <a:tailEnd type="none" w="med" len="med"/>
              </a:ln>
            </p:spPr>
          </p:sp>
          <p:sp>
            <p:nvSpPr>
              <p:cNvPr id="17467" name="直接连接符 17466"/>
              <p:cNvSpPr/>
              <p:nvPr userDrawn="1"/>
            </p:nvSpPr>
            <p:spPr>
              <a:xfrm>
                <a:off x="0" y="1593"/>
                <a:ext cx="624" cy="0"/>
              </a:xfrm>
              <a:prstGeom prst="line">
                <a:avLst/>
              </a:prstGeom>
              <a:ln w="9525" cap="flat" cmpd="sng">
                <a:solidFill>
                  <a:schemeClr val="bg2"/>
                </a:solidFill>
                <a:prstDash val="solid"/>
                <a:headEnd type="none" w="med" len="med"/>
                <a:tailEnd type="none" w="med" len="med"/>
              </a:ln>
            </p:spPr>
          </p:sp>
          <p:sp>
            <p:nvSpPr>
              <p:cNvPr id="17468" name="直接连接符 17467"/>
              <p:cNvSpPr/>
              <p:nvPr userDrawn="1"/>
            </p:nvSpPr>
            <p:spPr>
              <a:xfrm>
                <a:off x="0" y="1566"/>
                <a:ext cx="624" cy="0"/>
              </a:xfrm>
              <a:prstGeom prst="line">
                <a:avLst/>
              </a:prstGeom>
              <a:ln w="38100" cap="flat" cmpd="sng">
                <a:solidFill>
                  <a:schemeClr val="bg2"/>
                </a:solidFill>
                <a:prstDash val="solid"/>
                <a:headEnd type="none" w="med" len="med"/>
                <a:tailEnd type="none" w="med" len="med"/>
              </a:ln>
            </p:spPr>
          </p:sp>
          <p:sp>
            <p:nvSpPr>
              <p:cNvPr id="17469" name="直接连接符 17468"/>
              <p:cNvSpPr/>
              <p:nvPr userDrawn="1"/>
            </p:nvSpPr>
            <p:spPr>
              <a:xfrm>
                <a:off x="0" y="1947"/>
                <a:ext cx="624" cy="0"/>
              </a:xfrm>
              <a:prstGeom prst="line">
                <a:avLst/>
              </a:prstGeom>
              <a:ln w="19050" cap="flat" cmpd="sng">
                <a:solidFill>
                  <a:schemeClr val="bg2"/>
                </a:solidFill>
                <a:prstDash val="solid"/>
                <a:headEnd type="none" w="med" len="med"/>
                <a:tailEnd type="none" w="med" len="med"/>
              </a:ln>
            </p:spPr>
          </p:sp>
          <p:sp>
            <p:nvSpPr>
              <p:cNvPr id="17470" name="直接连接符 17469"/>
              <p:cNvSpPr/>
              <p:nvPr userDrawn="1"/>
            </p:nvSpPr>
            <p:spPr>
              <a:xfrm>
                <a:off x="0" y="1821"/>
                <a:ext cx="624" cy="0"/>
              </a:xfrm>
              <a:prstGeom prst="line">
                <a:avLst/>
              </a:prstGeom>
              <a:ln w="28575" cap="flat" cmpd="sng">
                <a:solidFill>
                  <a:schemeClr val="bg2"/>
                </a:solidFill>
                <a:prstDash val="solid"/>
                <a:headEnd type="none" w="med" len="med"/>
                <a:tailEnd type="none" w="med" len="med"/>
              </a:ln>
            </p:spPr>
          </p:sp>
          <p:sp>
            <p:nvSpPr>
              <p:cNvPr id="17471" name="直接连接符 17470"/>
              <p:cNvSpPr/>
              <p:nvPr userDrawn="1"/>
            </p:nvSpPr>
            <p:spPr>
              <a:xfrm>
                <a:off x="0" y="1740"/>
                <a:ext cx="624" cy="0"/>
              </a:xfrm>
              <a:prstGeom prst="line">
                <a:avLst/>
              </a:prstGeom>
              <a:ln w="12700" cap="flat" cmpd="sng">
                <a:solidFill>
                  <a:schemeClr val="bg2"/>
                </a:solidFill>
                <a:prstDash val="solid"/>
                <a:headEnd type="none" w="med" len="med"/>
                <a:tailEnd type="none" w="med" len="med"/>
              </a:ln>
            </p:spPr>
          </p:sp>
          <p:sp>
            <p:nvSpPr>
              <p:cNvPr id="17472" name="直接连接符 17471"/>
              <p:cNvSpPr/>
              <p:nvPr userDrawn="1"/>
            </p:nvSpPr>
            <p:spPr>
              <a:xfrm>
                <a:off x="0" y="1926"/>
                <a:ext cx="624" cy="0"/>
              </a:xfrm>
              <a:prstGeom prst="line">
                <a:avLst/>
              </a:prstGeom>
              <a:ln w="9525" cap="flat" cmpd="sng">
                <a:solidFill>
                  <a:schemeClr val="bg2"/>
                </a:solidFill>
                <a:prstDash val="solid"/>
                <a:headEnd type="none" w="med" len="med"/>
                <a:tailEnd type="none" w="med" len="med"/>
              </a:ln>
            </p:spPr>
          </p:sp>
          <p:sp>
            <p:nvSpPr>
              <p:cNvPr id="17473" name="直接连接符 17472"/>
              <p:cNvSpPr/>
              <p:nvPr userDrawn="1"/>
            </p:nvSpPr>
            <p:spPr>
              <a:xfrm>
                <a:off x="0" y="1614"/>
                <a:ext cx="624" cy="0"/>
              </a:xfrm>
              <a:prstGeom prst="line">
                <a:avLst/>
              </a:prstGeom>
              <a:ln w="12700" cap="flat" cmpd="sng">
                <a:solidFill>
                  <a:schemeClr val="bg2"/>
                </a:solidFill>
                <a:prstDash val="solid"/>
                <a:headEnd type="none" w="med" len="med"/>
                <a:tailEnd type="none" w="med" len="med"/>
              </a:ln>
            </p:spPr>
          </p:sp>
          <p:sp>
            <p:nvSpPr>
              <p:cNvPr id="17474" name="直接连接符 17473"/>
              <p:cNvSpPr/>
              <p:nvPr userDrawn="1"/>
            </p:nvSpPr>
            <p:spPr>
              <a:xfrm>
                <a:off x="0" y="1668"/>
                <a:ext cx="624" cy="0"/>
              </a:xfrm>
              <a:prstGeom prst="line">
                <a:avLst/>
              </a:prstGeom>
              <a:ln w="12700" cap="flat" cmpd="sng">
                <a:solidFill>
                  <a:schemeClr val="bg2"/>
                </a:solidFill>
                <a:prstDash val="solid"/>
                <a:headEnd type="none" w="med" len="med"/>
                <a:tailEnd type="none" w="med" len="med"/>
              </a:ln>
            </p:spPr>
          </p:sp>
          <p:sp>
            <p:nvSpPr>
              <p:cNvPr id="17475" name="直接连接符 17474"/>
              <p:cNvSpPr/>
              <p:nvPr userDrawn="1"/>
            </p:nvSpPr>
            <p:spPr>
              <a:xfrm>
                <a:off x="0" y="1866"/>
                <a:ext cx="624" cy="0"/>
              </a:xfrm>
              <a:prstGeom prst="line">
                <a:avLst/>
              </a:prstGeom>
              <a:ln w="19050" cap="flat" cmpd="sng">
                <a:solidFill>
                  <a:schemeClr val="bg2"/>
                </a:solidFill>
                <a:prstDash val="solid"/>
                <a:headEnd type="none" w="med" len="med"/>
                <a:tailEnd type="none" w="med" len="med"/>
              </a:ln>
            </p:spPr>
          </p:sp>
          <p:sp>
            <p:nvSpPr>
              <p:cNvPr id="17476" name="直接连接符 17475"/>
              <p:cNvSpPr/>
              <p:nvPr userDrawn="1"/>
            </p:nvSpPr>
            <p:spPr>
              <a:xfrm>
                <a:off x="0" y="1845"/>
                <a:ext cx="624" cy="0"/>
              </a:xfrm>
              <a:prstGeom prst="line">
                <a:avLst/>
              </a:prstGeom>
              <a:ln w="9525" cap="flat" cmpd="sng">
                <a:solidFill>
                  <a:schemeClr val="bg2"/>
                </a:solidFill>
                <a:prstDash val="solid"/>
                <a:headEnd type="none" w="med" len="med"/>
                <a:tailEnd type="none" w="med" len="med"/>
              </a:ln>
            </p:spPr>
          </p:sp>
          <p:sp>
            <p:nvSpPr>
              <p:cNvPr id="17477" name="直接连接符 17476"/>
              <p:cNvSpPr/>
              <p:nvPr userDrawn="1"/>
            </p:nvSpPr>
            <p:spPr>
              <a:xfrm>
                <a:off x="0" y="1437"/>
                <a:ext cx="624" cy="0"/>
              </a:xfrm>
              <a:prstGeom prst="line">
                <a:avLst/>
              </a:prstGeom>
              <a:ln w="9525" cap="flat" cmpd="sng">
                <a:solidFill>
                  <a:schemeClr val="bg2"/>
                </a:solidFill>
                <a:prstDash val="solid"/>
                <a:headEnd type="none" w="med" len="med"/>
                <a:tailEnd type="none" w="med" len="med"/>
              </a:ln>
            </p:spPr>
          </p:sp>
          <p:sp>
            <p:nvSpPr>
              <p:cNvPr id="17478" name="直接连接符 17477"/>
              <p:cNvSpPr/>
              <p:nvPr userDrawn="1"/>
            </p:nvSpPr>
            <p:spPr>
              <a:xfrm>
                <a:off x="0" y="1473"/>
                <a:ext cx="624" cy="0"/>
              </a:xfrm>
              <a:prstGeom prst="line">
                <a:avLst/>
              </a:prstGeom>
              <a:ln w="38100" cap="flat" cmpd="sng">
                <a:solidFill>
                  <a:schemeClr val="bg2"/>
                </a:solidFill>
                <a:prstDash val="solid"/>
                <a:headEnd type="none" w="med" len="med"/>
                <a:tailEnd type="none" w="med" len="med"/>
              </a:ln>
            </p:spPr>
          </p:sp>
          <p:sp>
            <p:nvSpPr>
              <p:cNvPr id="17479" name="直接连接符 17478"/>
              <p:cNvSpPr/>
              <p:nvPr userDrawn="1"/>
            </p:nvSpPr>
            <p:spPr>
              <a:xfrm>
                <a:off x="0" y="1506"/>
                <a:ext cx="624" cy="0"/>
              </a:xfrm>
              <a:prstGeom prst="line">
                <a:avLst/>
              </a:prstGeom>
              <a:ln w="19050" cap="flat" cmpd="sng">
                <a:solidFill>
                  <a:schemeClr val="bg2"/>
                </a:solidFill>
                <a:prstDash val="solid"/>
                <a:headEnd type="none" w="med" len="med"/>
                <a:tailEnd type="none" w="med" len="med"/>
              </a:ln>
            </p:spPr>
          </p:sp>
          <p:sp>
            <p:nvSpPr>
              <p:cNvPr id="17480" name="直接连接符 17479"/>
              <p:cNvSpPr/>
              <p:nvPr userDrawn="1"/>
            </p:nvSpPr>
            <p:spPr>
              <a:xfrm>
                <a:off x="0" y="1347"/>
                <a:ext cx="624" cy="0"/>
              </a:xfrm>
              <a:prstGeom prst="line">
                <a:avLst/>
              </a:prstGeom>
              <a:ln w="28575" cap="flat" cmpd="sng">
                <a:solidFill>
                  <a:schemeClr val="bg2"/>
                </a:solidFill>
                <a:prstDash val="solid"/>
                <a:headEnd type="none" w="med" len="med"/>
                <a:tailEnd type="none" w="med" len="med"/>
              </a:ln>
            </p:spPr>
          </p:sp>
          <p:sp>
            <p:nvSpPr>
              <p:cNvPr id="17481" name="直接连接符 17480"/>
              <p:cNvSpPr/>
              <p:nvPr userDrawn="1"/>
            </p:nvSpPr>
            <p:spPr>
              <a:xfrm>
                <a:off x="0" y="1392"/>
                <a:ext cx="624" cy="0"/>
              </a:xfrm>
              <a:prstGeom prst="line">
                <a:avLst/>
              </a:prstGeom>
              <a:ln w="19050" cap="flat" cmpd="sng">
                <a:solidFill>
                  <a:schemeClr val="bg2"/>
                </a:solidFill>
                <a:prstDash val="solid"/>
                <a:headEnd type="none" w="med" len="med"/>
                <a:tailEnd type="none" w="med" len="med"/>
              </a:ln>
            </p:spPr>
          </p:sp>
          <p:sp>
            <p:nvSpPr>
              <p:cNvPr id="17482" name="直接连接符 17481"/>
              <p:cNvSpPr/>
              <p:nvPr userDrawn="1"/>
            </p:nvSpPr>
            <p:spPr>
              <a:xfrm>
                <a:off x="0" y="1016"/>
                <a:ext cx="624" cy="0"/>
              </a:xfrm>
              <a:prstGeom prst="line">
                <a:avLst/>
              </a:prstGeom>
              <a:ln w="9525" cap="flat" cmpd="sng">
                <a:solidFill>
                  <a:schemeClr val="bg2"/>
                </a:solidFill>
                <a:prstDash val="solid"/>
                <a:headEnd type="none" w="med" len="med"/>
                <a:tailEnd type="none" w="med" len="med"/>
              </a:ln>
            </p:spPr>
          </p:sp>
          <p:sp>
            <p:nvSpPr>
              <p:cNvPr id="17483" name="直接连接符 17482"/>
              <p:cNvSpPr/>
              <p:nvPr userDrawn="1"/>
            </p:nvSpPr>
            <p:spPr>
              <a:xfrm>
                <a:off x="0" y="989"/>
                <a:ext cx="624" cy="0"/>
              </a:xfrm>
              <a:prstGeom prst="line">
                <a:avLst/>
              </a:prstGeom>
              <a:ln w="38100" cap="flat" cmpd="sng">
                <a:solidFill>
                  <a:schemeClr val="bg2"/>
                </a:solidFill>
                <a:prstDash val="solid"/>
                <a:headEnd type="none" w="med" len="med"/>
                <a:tailEnd type="none" w="med" len="med"/>
              </a:ln>
            </p:spPr>
          </p:sp>
          <p:sp>
            <p:nvSpPr>
              <p:cNvPr id="17484" name="直接连接符 17483"/>
              <p:cNvSpPr/>
              <p:nvPr userDrawn="1"/>
            </p:nvSpPr>
            <p:spPr>
              <a:xfrm>
                <a:off x="0" y="1244"/>
                <a:ext cx="624" cy="0"/>
              </a:xfrm>
              <a:prstGeom prst="line">
                <a:avLst/>
              </a:prstGeom>
              <a:ln w="28575" cap="flat" cmpd="sng">
                <a:solidFill>
                  <a:schemeClr val="bg2"/>
                </a:solidFill>
                <a:prstDash val="solid"/>
                <a:headEnd type="none" w="med" len="med"/>
                <a:tailEnd type="none" w="med" len="med"/>
              </a:ln>
            </p:spPr>
          </p:sp>
          <p:sp>
            <p:nvSpPr>
              <p:cNvPr id="17485" name="直接连接符 17484"/>
              <p:cNvSpPr/>
              <p:nvPr userDrawn="1"/>
            </p:nvSpPr>
            <p:spPr>
              <a:xfrm>
                <a:off x="0" y="1163"/>
                <a:ext cx="624" cy="0"/>
              </a:xfrm>
              <a:prstGeom prst="line">
                <a:avLst/>
              </a:prstGeom>
              <a:ln w="12700" cap="flat" cmpd="sng">
                <a:solidFill>
                  <a:schemeClr val="bg2"/>
                </a:solidFill>
                <a:prstDash val="solid"/>
                <a:headEnd type="none" w="med" len="med"/>
                <a:tailEnd type="none" w="med" len="med"/>
              </a:ln>
            </p:spPr>
          </p:sp>
          <p:sp>
            <p:nvSpPr>
              <p:cNvPr id="17486" name="直接连接符 17485"/>
              <p:cNvSpPr/>
              <p:nvPr userDrawn="1"/>
            </p:nvSpPr>
            <p:spPr>
              <a:xfrm>
                <a:off x="0" y="1037"/>
                <a:ext cx="624" cy="0"/>
              </a:xfrm>
              <a:prstGeom prst="line">
                <a:avLst/>
              </a:prstGeom>
              <a:ln w="12700" cap="flat" cmpd="sng">
                <a:solidFill>
                  <a:schemeClr val="bg2"/>
                </a:solidFill>
                <a:prstDash val="solid"/>
                <a:headEnd type="none" w="med" len="med"/>
                <a:tailEnd type="none" w="med" len="med"/>
              </a:ln>
            </p:spPr>
          </p:sp>
          <p:sp>
            <p:nvSpPr>
              <p:cNvPr id="17487" name="直接连接符 17486"/>
              <p:cNvSpPr/>
              <p:nvPr userDrawn="1"/>
            </p:nvSpPr>
            <p:spPr>
              <a:xfrm>
                <a:off x="0" y="1091"/>
                <a:ext cx="624" cy="0"/>
              </a:xfrm>
              <a:prstGeom prst="line">
                <a:avLst/>
              </a:prstGeom>
              <a:ln w="12700" cap="flat" cmpd="sng">
                <a:solidFill>
                  <a:schemeClr val="bg2"/>
                </a:solidFill>
                <a:prstDash val="solid"/>
                <a:headEnd type="none" w="med" len="med"/>
                <a:tailEnd type="none" w="med" len="med"/>
              </a:ln>
            </p:spPr>
          </p:sp>
          <p:sp>
            <p:nvSpPr>
              <p:cNvPr id="17488" name="直接连接符 17487"/>
              <p:cNvSpPr/>
              <p:nvPr userDrawn="1"/>
            </p:nvSpPr>
            <p:spPr>
              <a:xfrm>
                <a:off x="0" y="1289"/>
                <a:ext cx="624" cy="0"/>
              </a:xfrm>
              <a:prstGeom prst="line">
                <a:avLst/>
              </a:prstGeom>
              <a:ln w="19050" cap="flat" cmpd="sng">
                <a:solidFill>
                  <a:schemeClr val="bg2"/>
                </a:solidFill>
                <a:prstDash val="solid"/>
                <a:headEnd type="none" w="med" len="med"/>
                <a:tailEnd type="none" w="med" len="med"/>
              </a:ln>
            </p:spPr>
          </p:sp>
          <p:sp>
            <p:nvSpPr>
              <p:cNvPr id="17489" name="直接连接符 17488"/>
              <p:cNvSpPr/>
              <p:nvPr userDrawn="1"/>
            </p:nvSpPr>
            <p:spPr>
              <a:xfrm>
                <a:off x="0" y="1268"/>
                <a:ext cx="624" cy="0"/>
              </a:xfrm>
              <a:prstGeom prst="line">
                <a:avLst/>
              </a:prstGeom>
              <a:ln w="9525" cap="flat" cmpd="sng">
                <a:solidFill>
                  <a:schemeClr val="bg2"/>
                </a:solidFill>
                <a:prstDash val="solid"/>
                <a:headEnd type="none" w="med" len="med"/>
                <a:tailEnd type="none" w="med" len="med"/>
              </a:ln>
            </p:spPr>
          </p:sp>
          <p:sp>
            <p:nvSpPr>
              <p:cNvPr id="17490" name="直接连接符 17489"/>
              <p:cNvSpPr/>
              <p:nvPr userDrawn="1"/>
            </p:nvSpPr>
            <p:spPr>
              <a:xfrm>
                <a:off x="0" y="860"/>
                <a:ext cx="624" cy="0"/>
              </a:xfrm>
              <a:prstGeom prst="line">
                <a:avLst/>
              </a:prstGeom>
              <a:ln w="9525" cap="flat" cmpd="sng">
                <a:solidFill>
                  <a:schemeClr val="bg2"/>
                </a:solidFill>
                <a:prstDash val="solid"/>
                <a:headEnd type="none" w="med" len="med"/>
                <a:tailEnd type="none" w="med" len="med"/>
              </a:ln>
            </p:spPr>
          </p:sp>
          <p:sp>
            <p:nvSpPr>
              <p:cNvPr id="17491" name="直接连接符 17490"/>
              <p:cNvSpPr/>
              <p:nvPr userDrawn="1"/>
            </p:nvSpPr>
            <p:spPr>
              <a:xfrm>
                <a:off x="0" y="896"/>
                <a:ext cx="624" cy="0"/>
              </a:xfrm>
              <a:prstGeom prst="line">
                <a:avLst/>
              </a:prstGeom>
              <a:ln w="38100" cap="flat" cmpd="sng">
                <a:solidFill>
                  <a:schemeClr val="bg2"/>
                </a:solidFill>
                <a:prstDash val="solid"/>
                <a:headEnd type="none" w="med" len="med"/>
                <a:tailEnd type="none" w="med" len="med"/>
              </a:ln>
            </p:spPr>
          </p:sp>
          <p:sp>
            <p:nvSpPr>
              <p:cNvPr id="17492" name="直接连接符 17491"/>
              <p:cNvSpPr/>
              <p:nvPr userDrawn="1"/>
            </p:nvSpPr>
            <p:spPr>
              <a:xfrm>
                <a:off x="0" y="929"/>
                <a:ext cx="624" cy="0"/>
              </a:xfrm>
              <a:prstGeom prst="line">
                <a:avLst/>
              </a:prstGeom>
              <a:ln w="19050" cap="flat" cmpd="sng">
                <a:solidFill>
                  <a:schemeClr val="bg2"/>
                </a:solidFill>
                <a:prstDash val="solid"/>
                <a:headEnd type="none" w="med" len="med"/>
                <a:tailEnd type="none" w="med" len="med"/>
              </a:ln>
            </p:spPr>
          </p:sp>
          <p:sp>
            <p:nvSpPr>
              <p:cNvPr id="17493" name="直接连接符 17492"/>
              <p:cNvSpPr/>
              <p:nvPr userDrawn="1"/>
            </p:nvSpPr>
            <p:spPr>
              <a:xfrm>
                <a:off x="0" y="770"/>
                <a:ext cx="624" cy="0"/>
              </a:xfrm>
              <a:prstGeom prst="line">
                <a:avLst/>
              </a:prstGeom>
              <a:ln w="28575" cap="flat" cmpd="sng">
                <a:solidFill>
                  <a:schemeClr val="bg2"/>
                </a:solidFill>
                <a:prstDash val="solid"/>
                <a:headEnd type="none" w="med" len="med"/>
                <a:tailEnd type="none" w="med" len="med"/>
              </a:ln>
            </p:spPr>
          </p:sp>
          <p:sp>
            <p:nvSpPr>
              <p:cNvPr id="17494" name="直接连接符 17493"/>
              <p:cNvSpPr/>
              <p:nvPr userDrawn="1"/>
            </p:nvSpPr>
            <p:spPr>
              <a:xfrm>
                <a:off x="0" y="815"/>
                <a:ext cx="624" cy="0"/>
              </a:xfrm>
              <a:prstGeom prst="line">
                <a:avLst/>
              </a:prstGeom>
              <a:ln w="19050" cap="flat" cmpd="sng">
                <a:solidFill>
                  <a:schemeClr val="bg2"/>
                </a:solidFill>
                <a:prstDash val="solid"/>
                <a:headEnd type="none" w="med" len="med"/>
                <a:tailEnd type="none" w="med" len="med"/>
              </a:ln>
            </p:spPr>
          </p:sp>
          <p:sp>
            <p:nvSpPr>
              <p:cNvPr id="17495" name="直接连接符 17494"/>
              <p:cNvSpPr/>
              <p:nvPr userDrawn="1"/>
            </p:nvSpPr>
            <p:spPr>
              <a:xfrm>
                <a:off x="0" y="718"/>
                <a:ext cx="624" cy="0"/>
              </a:xfrm>
              <a:prstGeom prst="line">
                <a:avLst/>
              </a:prstGeom>
              <a:ln w="12700" cap="flat" cmpd="sng">
                <a:solidFill>
                  <a:schemeClr val="bg2"/>
                </a:solidFill>
                <a:prstDash val="solid"/>
                <a:headEnd type="none" w="med" len="med"/>
                <a:tailEnd type="none" w="med" len="med"/>
              </a:ln>
            </p:spPr>
          </p:sp>
          <p:sp>
            <p:nvSpPr>
              <p:cNvPr id="17496" name="直接连接符 17495"/>
              <p:cNvSpPr/>
              <p:nvPr userDrawn="1"/>
            </p:nvSpPr>
            <p:spPr>
              <a:xfrm>
                <a:off x="0" y="646"/>
                <a:ext cx="624" cy="0"/>
              </a:xfrm>
              <a:prstGeom prst="line">
                <a:avLst/>
              </a:prstGeom>
              <a:ln w="12700" cap="flat" cmpd="sng">
                <a:solidFill>
                  <a:schemeClr val="bg2"/>
                </a:solidFill>
                <a:prstDash val="solid"/>
                <a:headEnd type="none" w="med" len="med"/>
                <a:tailEnd type="none" w="med" len="med"/>
              </a:ln>
            </p:spPr>
          </p:sp>
          <p:sp>
            <p:nvSpPr>
              <p:cNvPr id="17497" name="直接连接符 17496"/>
              <p:cNvSpPr/>
              <p:nvPr userDrawn="1"/>
            </p:nvSpPr>
            <p:spPr>
              <a:xfrm>
                <a:off x="0" y="522"/>
                <a:ext cx="624" cy="0"/>
              </a:xfrm>
              <a:prstGeom prst="line">
                <a:avLst/>
              </a:prstGeom>
              <a:ln w="9525" cap="flat" cmpd="sng">
                <a:solidFill>
                  <a:schemeClr val="bg2"/>
                </a:solidFill>
                <a:prstDash val="solid"/>
                <a:headEnd type="none" w="med" len="med"/>
                <a:tailEnd type="none" w="med" len="med"/>
              </a:ln>
            </p:spPr>
          </p:sp>
          <p:sp>
            <p:nvSpPr>
              <p:cNvPr id="17498" name="直接连接符 17497"/>
              <p:cNvSpPr/>
              <p:nvPr userDrawn="1"/>
            </p:nvSpPr>
            <p:spPr>
              <a:xfrm>
                <a:off x="0" y="558"/>
                <a:ext cx="624" cy="0"/>
              </a:xfrm>
              <a:prstGeom prst="line">
                <a:avLst/>
              </a:prstGeom>
              <a:ln w="38100" cap="flat" cmpd="sng">
                <a:solidFill>
                  <a:schemeClr val="bg2"/>
                </a:solidFill>
                <a:prstDash val="solid"/>
                <a:headEnd type="none" w="med" len="med"/>
                <a:tailEnd type="none" w="med" len="med"/>
              </a:ln>
            </p:spPr>
          </p:sp>
          <p:sp>
            <p:nvSpPr>
              <p:cNvPr id="17499" name="直接连接符 17498"/>
              <p:cNvSpPr/>
              <p:nvPr userDrawn="1"/>
            </p:nvSpPr>
            <p:spPr>
              <a:xfrm>
                <a:off x="0" y="591"/>
                <a:ext cx="624" cy="0"/>
              </a:xfrm>
              <a:prstGeom prst="line">
                <a:avLst/>
              </a:prstGeom>
              <a:ln w="19050" cap="flat" cmpd="sng">
                <a:solidFill>
                  <a:schemeClr val="bg2"/>
                </a:solidFill>
                <a:prstDash val="solid"/>
                <a:headEnd type="none" w="med" len="med"/>
                <a:tailEnd type="none" w="med" len="med"/>
              </a:ln>
            </p:spPr>
          </p:sp>
          <p:sp>
            <p:nvSpPr>
              <p:cNvPr id="17500" name="直接连接符 17499"/>
              <p:cNvSpPr/>
              <p:nvPr userDrawn="1"/>
            </p:nvSpPr>
            <p:spPr>
              <a:xfrm>
                <a:off x="0" y="432"/>
                <a:ext cx="624" cy="0"/>
              </a:xfrm>
              <a:prstGeom prst="line">
                <a:avLst/>
              </a:prstGeom>
              <a:ln w="28575" cap="flat" cmpd="sng">
                <a:solidFill>
                  <a:schemeClr val="bg2"/>
                </a:solidFill>
                <a:prstDash val="solid"/>
                <a:headEnd type="none" w="med" len="med"/>
                <a:tailEnd type="none" w="med" len="med"/>
              </a:ln>
            </p:spPr>
          </p:sp>
          <p:sp>
            <p:nvSpPr>
              <p:cNvPr id="17501" name="直接连接符 17500"/>
              <p:cNvSpPr/>
              <p:nvPr userDrawn="1"/>
            </p:nvSpPr>
            <p:spPr>
              <a:xfrm>
                <a:off x="0" y="384"/>
                <a:ext cx="624" cy="0"/>
              </a:xfrm>
              <a:prstGeom prst="line">
                <a:avLst/>
              </a:prstGeom>
              <a:ln w="12700" cap="flat" cmpd="sng">
                <a:solidFill>
                  <a:schemeClr val="bg2"/>
                </a:solidFill>
                <a:prstDash val="solid"/>
                <a:headEnd type="none" w="med" len="med"/>
                <a:tailEnd type="none" w="med" len="med"/>
              </a:ln>
            </p:spPr>
          </p:sp>
          <p:sp>
            <p:nvSpPr>
              <p:cNvPr id="17502" name="直接连接符 17501"/>
              <p:cNvSpPr/>
              <p:nvPr userDrawn="1"/>
            </p:nvSpPr>
            <p:spPr>
              <a:xfrm>
                <a:off x="0" y="477"/>
                <a:ext cx="624" cy="0"/>
              </a:xfrm>
              <a:prstGeom prst="line">
                <a:avLst/>
              </a:prstGeom>
              <a:ln w="19050" cap="flat" cmpd="sng">
                <a:solidFill>
                  <a:schemeClr val="bg2"/>
                </a:solidFill>
                <a:prstDash val="solid"/>
                <a:headEnd type="none" w="med" len="med"/>
                <a:tailEnd type="none" w="med" len="med"/>
              </a:ln>
            </p:spPr>
          </p:sp>
          <p:sp>
            <p:nvSpPr>
              <p:cNvPr id="17503" name="直接连接符 17502"/>
              <p:cNvSpPr/>
              <p:nvPr userDrawn="1"/>
            </p:nvSpPr>
            <p:spPr>
              <a:xfrm>
                <a:off x="0" y="339"/>
                <a:ext cx="624" cy="0"/>
              </a:xfrm>
              <a:prstGeom prst="line">
                <a:avLst/>
              </a:prstGeom>
              <a:ln w="19050" cap="flat" cmpd="sng">
                <a:solidFill>
                  <a:schemeClr val="bg2"/>
                </a:solidFill>
                <a:prstDash val="solid"/>
                <a:headEnd type="none" w="med" len="med"/>
                <a:tailEnd type="none" w="med" len="med"/>
              </a:ln>
            </p:spPr>
          </p:sp>
          <p:sp>
            <p:nvSpPr>
              <p:cNvPr id="17504" name="直接连接符 17503"/>
              <p:cNvSpPr/>
              <p:nvPr userDrawn="1"/>
            </p:nvSpPr>
            <p:spPr>
              <a:xfrm>
                <a:off x="0" y="318"/>
                <a:ext cx="624" cy="0"/>
              </a:xfrm>
              <a:prstGeom prst="line">
                <a:avLst/>
              </a:prstGeom>
              <a:ln w="9525" cap="flat" cmpd="sng">
                <a:solidFill>
                  <a:schemeClr val="bg2"/>
                </a:solidFill>
                <a:prstDash val="solid"/>
                <a:headEnd type="none" w="med" len="med"/>
                <a:tailEnd type="none" w="med" len="med"/>
              </a:ln>
            </p:spPr>
          </p:sp>
          <p:sp>
            <p:nvSpPr>
              <p:cNvPr id="17505" name="直接连接符 17504"/>
              <p:cNvSpPr/>
              <p:nvPr userDrawn="1"/>
            </p:nvSpPr>
            <p:spPr>
              <a:xfrm>
                <a:off x="0" y="258"/>
                <a:ext cx="624" cy="0"/>
              </a:xfrm>
              <a:prstGeom prst="line">
                <a:avLst/>
              </a:prstGeom>
              <a:ln w="19050" cap="flat" cmpd="sng">
                <a:solidFill>
                  <a:schemeClr val="bg2"/>
                </a:solidFill>
                <a:prstDash val="solid"/>
                <a:headEnd type="none" w="med" len="med"/>
                <a:tailEnd type="none" w="med" len="med"/>
              </a:ln>
            </p:spPr>
          </p:sp>
          <p:sp>
            <p:nvSpPr>
              <p:cNvPr id="17506" name="直接连接符 17505"/>
              <p:cNvSpPr/>
              <p:nvPr userDrawn="1"/>
            </p:nvSpPr>
            <p:spPr>
              <a:xfrm>
                <a:off x="0" y="70"/>
                <a:ext cx="624" cy="0"/>
              </a:xfrm>
              <a:prstGeom prst="line">
                <a:avLst/>
              </a:prstGeom>
              <a:ln w="9525" cap="flat" cmpd="sng">
                <a:solidFill>
                  <a:schemeClr val="bg2"/>
                </a:solidFill>
                <a:prstDash val="solid"/>
                <a:headEnd type="none" w="med" len="med"/>
                <a:tailEnd type="none" w="med" len="med"/>
              </a:ln>
            </p:spPr>
          </p:sp>
          <p:sp>
            <p:nvSpPr>
              <p:cNvPr id="17507" name="直接连接符 17506"/>
              <p:cNvSpPr/>
              <p:nvPr userDrawn="1"/>
            </p:nvSpPr>
            <p:spPr>
              <a:xfrm>
                <a:off x="0" y="43"/>
                <a:ext cx="624" cy="0"/>
              </a:xfrm>
              <a:prstGeom prst="line">
                <a:avLst/>
              </a:prstGeom>
              <a:ln w="38100" cap="flat" cmpd="sng">
                <a:solidFill>
                  <a:schemeClr val="bg2"/>
                </a:solidFill>
                <a:prstDash val="solid"/>
                <a:headEnd type="none" w="med" len="med"/>
                <a:tailEnd type="none" w="med" len="med"/>
              </a:ln>
            </p:spPr>
          </p:sp>
          <p:sp>
            <p:nvSpPr>
              <p:cNvPr id="17508" name="直接连接符 17507"/>
              <p:cNvSpPr/>
              <p:nvPr userDrawn="1"/>
            </p:nvSpPr>
            <p:spPr>
              <a:xfrm>
                <a:off x="0" y="91"/>
                <a:ext cx="624" cy="0"/>
              </a:xfrm>
              <a:prstGeom prst="line">
                <a:avLst/>
              </a:prstGeom>
              <a:ln w="12700" cap="flat" cmpd="sng">
                <a:solidFill>
                  <a:schemeClr val="bg2"/>
                </a:solidFill>
                <a:prstDash val="solid"/>
                <a:headEnd type="none" w="med" len="med"/>
                <a:tailEnd type="none" w="med" len="med"/>
              </a:ln>
            </p:spPr>
          </p:sp>
          <p:sp>
            <p:nvSpPr>
              <p:cNvPr id="17509" name="直接连接符 17508"/>
              <p:cNvSpPr/>
              <p:nvPr userDrawn="1"/>
            </p:nvSpPr>
            <p:spPr>
              <a:xfrm>
                <a:off x="0" y="145"/>
                <a:ext cx="624" cy="0"/>
              </a:xfrm>
              <a:prstGeom prst="line">
                <a:avLst/>
              </a:prstGeom>
              <a:ln w="12700" cap="flat" cmpd="sng">
                <a:solidFill>
                  <a:schemeClr val="bg2"/>
                </a:solidFill>
                <a:prstDash val="solid"/>
                <a:headEnd type="none" w="med" len="med"/>
                <a:tailEnd type="none" w="med" len="med"/>
              </a:ln>
            </p:spPr>
          </p:sp>
          <p:sp>
            <p:nvSpPr>
              <p:cNvPr id="17510" name="直接连接符 17509"/>
              <p:cNvSpPr/>
              <p:nvPr userDrawn="1"/>
            </p:nvSpPr>
            <p:spPr>
              <a:xfrm>
                <a:off x="0" y="202"/>
                <a:ext cx="624" cy="0"/>
              </a:xfrm>
              <a:prstGeom prst="line">
                <a:avLst/>
              </a:prstGeom>
              <a:ln w="38100" cap="flat" cmpd="sng">
                <a:solidFill>
                  <a:schemeClr val="bg2"/>
                </a:solidFill>
                <a:prstDash val="solid"/>
                <a:headEnd type="none" w="med" len="med"/>
                <a:tailEnd type="none" w="med" len="med"/>
              </a:ln>
            </p:spPr>
          </p:sp>
        </p:grpSp>
      </p:grpSp>
      <p:sp>
        <p:nvSpPr>
          <p:cNvPr id="17511" name="日期占位符 17510"/>
          <p:cNvSpPr>
            <a:spLocks noGrp="1"/>
          </p:cNvSpPr>
          <p:nvPr>
            <p:ph type="dt" sz="half" idx="2"/>
          </p:nvPr>
        </p:nvSpPr>
        <p:spPr>
          <a:xfrm>
            <a:off x="1387475" y="6357938"/>
            <a:ext cx="1905000" cy="457200"/>
          </a:xfrm>
          <a:prstGeom prst="rect">
            <a:avLst/>
          </a:prstGeom>
          <a:noFill/>
          <a:ln w="9525">
            <a:noFill/>
          </a:ln>
        </p:spPr>
        <p:txBody>
          <a:bodyPr anchor="b" anchorCtr="0"/>
          <a:lstStyle>
            <a:lvl1pPr>
              <a:defRPr sz="1400" b="0">
                <a:solidFill>
                  <a:schemeClr val="folHlink"/>
                </a:solidFill>
              </a:defRPr>
            </a:lvl1pPr>
          </a:lstStyle>
          <a:p>
            <a:pPr>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17512" name="页脚占位符 17511"/>
          <p:cNvSpPr>
            <a:spLocks noGrp="1"/>
          </p:cNvSpPr>
          <p:nvPr>
            <p:ph type="ftr" sz="quarter" idx="3"/>
          </p:nvPr>
        </p:nvSpPr>
        <p:spPr>
          <a:xfrm>
            <a:off x="3722688" y="6357938"/>
            <a:ext cx="2271712" cy="457200"/>
          </a:xfrm>
          <a:prstGeom prst="rect">
            <a:avLst/>
          </a:prstGeom>
          <a:noFill/>
          <a:ln w="9525">
            <a:noFill/>
          </a:ln>
        </p:spPr>
        <p:txBody>
          <a:bodyPr anchor="b" anchorCtr="0"/>
          <a:lstStyle>
            <a:lvl1pPr algn="ctr">
              <a:defRPr sz="1400" b="0">
                <a:solidFill>
                  <a:schemeClr val="folHlink"/>
                </a:solidFill>
              </a:defRPr>
            </a:lvl1pPr>
          </a:lstStyle>
          <a:p>
            <a:pPr>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17513" name="灯片编号占位符 17512"/>
          <p:cNvSpPr>
            <a:spLocks noGrp="1"/>
          </p:cNvSpPr>
          <p:nvPr>
            <p:ph type="sldNum" sz="quarter" idx="4"/>
          </p:nvPr>
        </p:nvSpPr>
        <p:spPr>
          <a:xfrm>
            <a:off x="6464300" y="6361113"/>
            <a:ext cx="1906588" cy="457200"/>
          </a:xfrm>
          <a:prstGeom prst="rect">
            <a:avLst/>
          </a:prstGeom>
          <a:noFill/>
          <a:ln w="9525">
            <a:noFill/>
          </a:ln>
        </p:spPr>
        <p:txBody>
          <a:bodyPr anchor="b" anchorCtr="0"/>
          <a:lstStyle>
            <a:lvl1pPr algn="r">
              <a:defRPr sz="1400" b="0">
                <a:solidFill>
                  <a:schemeClr val="folHlink"/>
                </a:solidFill>
              </a:defRPr>
            </a:lvl1pPr>
          </a:lstStyle>
          <a:p>
            <a:pPr>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
        <p:nvSpPr>
          <p:cNvPr id="17514" name="标题 17513"/>
          <p:cNvSpPr>
            <a:spLocks noGrp="1"/>
          </p:cNvSpPr>
          <p:nvPr>
            <p:ph type="ctrTitle"/>
          </p:nvPr>
        </p:nvSpPr>
        <p:spPr>
          <a:xfrm>
            <a:off x="1169988" y="1046163"/>
            <a:ext cx="7380287" cy="1012825"/>
          </a:xfrm>
          <a:prstGeom prst="rect">
            <a:avLst/>
          </a:prstGeom>
          <a:noFill/>
          <a:ln w="9525">
            <a:noFill/>
          </a:ln>
        </p:spPr>
        <p:txBody>
          <a:bodyPr anchor="ctr" anchorCtr="0"/>
          <a:lstStyle>
            <a:lvl1pPr lvl="0">
              <a:buClrTx/>
              <a:buSzTx/>
              <a:buFontTx/>
              <a:defRPr sz="4000"/>
            </a:lvl1pPr>
          </a:lstStyle>
          <a:p>
            <a:pPr lvl="0"/>
            <a:r>
              <a:rPr lang="zh-CN" altLang="en-US" dirty="0"/>
              <a:t>单击此处编辑母版标题样式</a:t>
            </a:r>
            <a:endParaRPr lang="zh-CN" altLang="en-US" dirty="0"/>
          </a:p>
        </p:txBody>
      </p:sp>
      <p:sp>
        <p:nvSpPr>
          <p:cNvPr id="17515" name="副标题 17514"/>
          <p:cNvSpPr>
            <a:spLocks noGrp="1"/>
          </p:cNvSpPr>
          <p:nvPr>
            <p:ph type="subTitle" idx="1"/>
          </p:nvPr>
        </p:nvSpPr>
        <p:spPr>
          <a:xfrm>
            <a:off x="1566863" y="2693988"/>
            <a:ext cx="6662737" cy="2994025"/>
          </a:xfrm>
          <a:prstGeom prst="rect">
            <a:avLst/>
          </a:prstGeom>
          <a:noFill/>
          <a:ln w="9525">
            <a:noFill/>
          </a:ln>
        </p:spPr>
        <p:txBody>
          <a:bodyPr anchor="t" anchorCtr="0"/>
          <a:lstStyle>
            <a:lvl1pPr marL="0" lvl="0" indent="0" algn="ctr">
              <a:buClr>
                <a:schemeClr val="accent2"/>
              </a:buClr>
              <a:buSzTx/>
              <a:buFont typeface="Wingdings" panose="05000000000000000000" pitchFamily="2" charset="2"/>
              <a:buNone/>
              <a:defRPr/>
            </a:lvl1pPr>
            <a:lvl2pPr marL="457200" lvl="1" indent="0" algn="ctr">
              <a:buClr>
                <a:schemeClr val="accent2"/>
              </a:buClr>
              <a:buSzPct val="55000"/>
              <a:buFont typeface="Wingdings" panose="05000000000000000000" pitchFamily="2" charset="2"/>
              <a:buNone/>
              <a:defRPr/>
            </a:lvl2pPr>
            <a:lvl3pPr marL="857250" lvl="2" indent="0" algn="ctr">
              <a:buClr>
                <a:schemeClr val="accent2"/>
              </a:buClr>
              <a:buSzPct val="65000"/>
              <a:buFont typeface="Wingdings" panose="05000000000000000000" pitchFamily="2" charset="2"/>
              <a:buNone/>
              <a:defRPr/>
            </a:lvl3pPr>
            <a:lvl4pPr marL="1200150" lvl="3" indent="0" algn="ctr">
              <a:buClr>
                <a:schemeClr val="accent2"/>
              </a:buClr>
              <a:buSzPct val="85000"/>
              <a:buFont typeface="Wingdings" panose="05000000000000000000" pitchFamily="2" charset="2"/>
              <a:buNone/>
              <a:defRPr/>
            </a:lvl4pPr>
            <a:lvl5pPr marL="1543050" lvl="4" indent="0" algn="ctr">
              <a:buClr>
                <a:schemeClr val="accent2"/>
              </a:buClr>
              <a:buSzPct val="80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17516" name="矩形 17515"/>
          <p:cNvSpPr/>
          <p:nvPr/>
        </p:nvSpPr>
        <p:spPr>
          <a:xfrm>
            <a:off x="3017838" y="2120900"/>
            <a:ext cx="5662612" cy="77788"/>
          </a:xfrm>
          <a:prstGeom prst="rect">
            <a:avLst/>
          </a:prstGeom>
          <a:solidFill>
            <a:schemeClr val="hlink"/>
          </a:solidFill>
          <a:ln w="9525">
            <a:noFill/>
          </a:ln>
        </p:spPr>
        <p:txBody>
          <a:bodyPr wrap="none" anchor="ctr" anchorCtr="0"/>
          <a:p>
            <a:pPr lvl="0" algn="ctr">
              <a:lnSpc>
                <a:spcPct val="100000"/>
              </a:lnSpc>
              <a:spcBef>
                <a:spcPct val="0"/>
              </a:spcBef>
            </a:pPr>
            <a:endParaRPr sz="2400" b="0" dirty="0">
              <a:solidFill>
                <a:schemeClr val="tx1"/>
              </a:solidFill>
              <a:latin typeface="Times New Roman" panose="02020603050405020304" pitchFamily="18" charset="0"/>
              <a:ea typeface="宋体" panose="02010600030101010101" pitchFamily="2" charset="-122"/>
            </a:endParaRPr>
          </a:p>
        </p:txBody>
      </p:sp>
      <p:sp>
        <p:nvSpPr>
          <p:cNvPr id="17517" name="矩形 17516"/>
          <p:cNvSpPr/>
          <p:nvPr/>
        </p:nvSpPr>
        <p:spPr>
          <a:xfrm>
            <a:off x="1098550" y="862013"/>
            <a:ext cx="5662613" cy="77787"/>
          </a:xfrm>
          <a:prstGeom prst="rect">
            <a:avLst/>
          </a:prstGeom>
          <a:solidFill>
            <a:schemeClr val="hlink"/>
          </a:solidFill>
          <a:ln w="9525">
            <a:noFill/>
          </a:ln>
        </p:spPr>
        <p:txBody>
          <a:bodyPr wrap="none" anchor="ctr" anchorCtr="0"/>
          <a:p>
            <a:pPr lvl="0" algn="ctr">
              <a:lnSpc>
                <a:spcPct val="100000"/>
              </a:lnSpc>
              <a:spcBef>
                <a:spcPct val="0"/>
              </a:spcBef>
            </a:pPr>
            <a:endParaRPr sz="2400" b="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517"/>
                                        </p:tgtEl>
                                        <p:attrNameLst>
                                          <p:attrName>style.visibility</p:attrName>
                                        </p:attrNameLst>
                                      </p:cBhvr>
                                      <p:to>
                                        <p:strVal val="visible"/>
                                      </p:to>
                                    </p:set>
                                    <p:animEffect transition="in" filter="slide(fromLeft)">
                                      <p:cBhvr>
                                        <p:cTn id="7" dur="500"/>
                                        <p:tgtEl>
                                          <p:spTgt spid="1751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7516"/>
                                        </p:tgtEl>
                                        <p:attrNameLst>
                                          <p:attrName>style.visibility</p:attrName>
                                        </p:attrNameLst>
                                      </p:cBhvr>
                                      <p:to>
                                        <p:strVal val="visible"/>
                                      </p:to>
                                    </p:set>
                                    <p:animEffect transition="in" filter="slide(fromRight)">
                                      <p:cBhvr>
                                        <p:cTn id="11" dur="500"/>
                                        <p:tgtEl>
                                          <p:spTgt spid="17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6" grpId="0" animBg="1"/>
      <p:bldP spid="17517" grpId="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78229" y="609600"/>
            <a:ext cx="1989535"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09625" y="609600"/>
            <a:ext cx="5853268"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09625" y="2214563"/>
            <a:ext cx="3899488" cy="388143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68275" y="2214563"/>
            <a:ext cx="3899488" cy="388143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8" name="页脚占位符 7"/>
          <p:cNvSpPr>
            <a:spLocks noGrp="1"/>
          </p:cNvSpPr>
          <p:nvPr>
            <p:ph type="ftr" sz="quarter" idx="11"/>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3" name="页脚占位符 2"/>
          <p:cNvSpPr>
            <a:spLocks noGrp="1"/>
          </p:cNvSpPr>
          <p:nvPr>
            <p:ph type="ftr" sz="quarter" idx="11"/>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6386" name="组合 16385"/>
          <p:cNvGrpSpPr/>
          <p:nvPr userDrawn="1"/>
        </p:nvGrpSpPr>
        <p:grpSpPr>
          <a:xfrm>
            <a:off x="0" y="68263"/>
            <a:ext cx="8915400" cy="6713537"/>
            <a:chOff x="0" y="43"/>
            <a:chExt cx="5616" cy="4229"/>
          </a:xfrm>
        </p:grpSpPr>
        <p:grpSp>
          <p:nvGrpSpPr>
            <p:cNvPr id="16387" name="组合 16386"/>
            <p:cNvGrpSpPr/>
            <p:nvPr userDrawn="1"/>
          </p:nvGrpSpPr>
          <p:grpSpPr>
            <a:xfrm>
              <a:off x="0" y="43"/>
              <a:ext cx="408" cy="4229"/>
              <a:chOff x="0" y="43"/>
              <a:chExt cx="5760" cy="4229"/>
            </a:xfrm>
          </p:grpSpPr>
          <p:sp>
            <p:nvSpPr>
              <p:cNvPr id="16388" name="直接连接符 16387"/>
              <p:cNvSpPr/>
              <p:nvPr userDrawn="1"/>
            </p:nvSpPr>
            <p:spPr>
              <a:xfrm>
                <a:off x="0" y="4203"/>
                <a:ext cx="5760" cy="0"/>
              </a:xfrm>
              <a:prstGeom prst="line">
                <a:avLst/>
              </a:prstGeom>
              <a:ln w="9525" cap="flat" cmpd="sng">
                <a:solidFill>
                  <a:schemeClr val="bg2"/>
                </a:solidFill>
                <a:prstDash val="solid"/>
                <a:headEnd type="none" w="med" len="med"/>
                <a:tailEnd type="none" w="med" len="med"/>
              </a:ln>
            </p:spPr>
          </p:sp>
          <p:sp>
            <p:nvSpPr>
              <p:cNvPr id="16389" name="直接连接符 16388"/>
              <p:cNvSpPr/>
              <p:nvPr userDrawn="1"/>
            </p:nvSpPr>
            <p:spPr>
              <a:xfrm>
                <a:off x="0" y="4239"/>
                <a:ext cx="5760" cy="0"/>
              </a:xfrm>
              <a:prstGeom prst="line">
                <a:avLst/>
              </a:prstGeom>
              <a:ln w="38100" cap="flat" cmpd="sng">
                <a:solidFill>
                  <a:schemeClr val="bg2"/>
                </a:solidFill>
                <a:prstDash val="solid"/>
                <a:headEnd type="none" w="med" len="med"/>
                <a:tailEnd type="none" w="med" len="med"/>
              </a:ln>
            </p:spPr>
          </p:sp>
          <p:sp>
            <p:nvSpPr>
              <p:cNvPr id="16390" name="直接连接符 16389"/>
              <p:cNvSpPr/>
              <p:nvPr userDrawn="1"/>
            </p:nvSpPr>
            <p:spPr>
              <a:xfrm>
                <a:off x="0" y="4272"/>
                <a:ext cx="5760" cy="0"/>
              </a:xfrm>
              <a:prstGeom prst="line">
                <a:avLst/>
              </a:prstGeom>
              <a:ln w="19050" cap="flat" cmpd="sng">
                <a:solidFill>
                  <a:schemeClr val="bg2"/>
                </a:solidFill>
                <a:prstDash val="solid"/>
                <a:headEnd type="none" w="med" len="med"/>
                <a:tailEnd type="none" w="med" len="med"/>
              </a:ln>
            </p:spPr>
          </p:sp>
          <p:sp>
            <p:nvSpPr>
              <p:cNvPr id="16391" name="直接连接符 16390"/>
              <p:cNvSpPr/>
              <p:nvPr userDrawn="1"/>
            </p:nvSpPr>
            <p:spPr>
              <a:xfrm>
                <a:off x="0" y="4113"/>
                <a:ext cx="5760" cy="0"/>
              </a:xfrm>
              <a:prstGeom prst="line">
                <a:avLst/>
              </a:prstGeom>
              <a:ln w="28575" cap="flat" cmpd="sng">
                <a:solidFill>
                  <a:schemeClr val="bg2"/>
                </a:solidFill>
                <a:prstDash val="solid"/>
                <a:headEnd type="none" w="med" len="med"/>
                <a:tailEnd type="none" w="med" len="med"/>
              </a:ln>
            </p:spPr>
          </p:sp>
          <p:sp>
            <p:nvSpPr>
              <p:cNvPr id="16392" name="直接连接符 16391"/>
              <p:cNvSpPr/>
              <p:nvPr userDrawn="1"/>
            </p:nvSpPr>
            <p:spPr>
              <a:xfrm>
                <a:off x="0" y="4065"/>
                <a:ext cx="5760" cy="0"/>
              </a:xfrm>
              <a:prstGeom prst="line">
                <a:avLst/>
              </a:prstGeom>
              <a:ln w="12700" cap="flat" cmpd="sng">
                <a:solidFill>
                  <a:schemeClr val="bg2"/>
                </a:solidFill>
                <a:prstDash val="solid"/>
                <a:headEnd type="none" w="med" len="med"/>
                <a:tailEnd type="none" w="med" len="med"/>
              </a:ln>
            </p:spPr>
          </p:sp>
          <p:sp>
            <p:nvSpPr>
              <p:cNvPr id="16393" name="直接连接符 16392"/>
              <p:cNvSpPr/>
              <p:nvPr userDrawn="1"/>
            </p:nvSpPr>
            <p:spPr>
              <a:xfrm>
                <a:off x="0" y="4158"/>
                <a:ext cx="5760" cy="0"/>
              </a:xfrm>
              <a:prstGeom prst="line">
                <a:avLst/>
              </a:prstGeom>
              <a:ln w="19050" cap="flat" cmpd="sng">
                <a:solidFill>
                  <a:schemeClr val="bg2"/>
                </a:solidFill>
                <a:prstDash val="solid"/>
                <a:headEnd type="none" w="med" len="med"/>
                <a:tailEnd type="none" w="med" len="med"/>
              </a:ln>
            </p:spPr>
          </p:sp>
          <p:sp>
            <p:nvSpPr>
              <p:cNvPr id="16394" name="直接连接符 16393"/>
              <p:cNvSpPr/>
              <p:nvPr userDrawn="1"/>
            </p:nvSpPr>
            <p:spPr>
              <a:xfrm>
                <a:off x="0" y="3666"/>
                <a:ext cx="5760" cy="0"/>
              </a:xfrm>
              <a:prstGeom prst="line">
                <a:avLst/>
              </a:prstGeom>
              <a:ln w="9525" cap="flat" cmpd="sng">
                <a:solidFill>
                  <a:schemeClr val="bg2"/>
                </a:solidFill>
                <a:prstDash val="solid"/>
                <a:headEnd type="none" w="med" len="med"/>
                <a:tailEnd type="none" w="med" len="med"/>
              </a:ln>
            </p:spPr>
          </p:sp>
          <p:sp>
            <p:nvSpPr>
              <p:cNvPr id="16395" name="直接连接符 16394"/>
              <p:cNvSpPr/>
              <p:nvPr userDrawn="1"/>
            </p:nvSpPr>
            <p:spPr>
              <a:xfrm>
                <a:off x="0" y="3639"/>
                <a:ext cx="5760" cy="0"/>
              </a:xfrm>
              <a:prstGeom prst="line">
                <a:avLst/>
              </a:prstGeom>
              <a:ln w="38100" cap="flat" cmpd="sng">
                <a:solidFill>
                  <a:schemeClr val="bg2"/>
                </a:solidFill>
                <a:prstDash val="solid"/>
                <a:headEnd type="none" w="med" len="med"/>
                <a:tailEnd type="none" w="med" len="med"/>
              </a:ln>
            </p:spPr>
          </p:sp>
          <p:sp>
            <p:nvSpPr>
              <p:cNvPr id="16396" name="直接连接符 16395"/>
              <p:cNvSpPr/>
              <p:nvPr userDrawn="1"/>
            </p:nvSpPr>
            <p:spPr>
              <a:xfrm>
                <a:off x="0" y="4020"/>
                <a:ext cx="5760" cy="0"/>
              </a:xfrm>
              <a:prstGeom prst="line">
                <a:avLst/>
              </a:prstGeom>
              <a:ln w="19050" cap="flat" cmpd="sng">
                <a:solidFill>
                  <a:schemeClr val="bg2"/>
                </a:solidFill>
                <a:prstDash val="solid"/>
                <a:headEnd type="none" w="med" len="med"/>
                <a:tailEnd type="none" w="med" len="med"/>
              </a:ln>
            </p:spPr>
          </p:sp>
          <p:sp>
            <p:nvSpPr>
              <p:cNvPr id="16397" name="直接连接符 16396"/>
              <p:cNvSpPr/>
              <p:nvPr userDrawn="1"/>
            </p:nvSpPr>
            <p:spPr>
              <a:xfrm>
                <a:off x="0" y="3894"/>
                <a:ext cx="5760" cy="0"/>
              </a:xfrm>
              <a:prstGeom prst="line">
                <a:avLst/>
              </a:prstGeom>
              <a:ln w="28575" cap="flat" cmpd="sng">
                <a:solidFill>
                  <a:schemeClr val="bg2"/>
                </a:solidFill>
                <a:prstDash val="solid"/>
                <a:headEnd type="none" w="med" len="med"/>
                <a:tailEnd type="none" w="med" len="med"/>
              </a:ln>
            </p:spPr>
          </p:sp>
          <p:sp>
            <p:nvSpPr>
              <p:cNvPr id="16398" name="直接连接符 16397"/>
              <p:cNvSpPr/>
              <p:nvPr userDrawn="1"/>
            </p:nvSpPr>
            <p:spPr>
              <a:xfrm>
                <a:off x="0" y="3813"/>
                <a:ext cx="5760" cy="0"/>
              </a:xfrm>
              <a:prstGeom prst="line">
                <a:avLst/>
              </a:prstGeom>
              <a:ln w="12700" cap="flat" cmpd="sng">
                <a:solidFill>
                  <a:schemeClr val="bg2"/>
                </a:solidFill>
                <a:prstDash val="solid"/>
                <a:headEnd type="none" w="med" len="med"/>
                <a:tailEnd type="none" w="med" len="med"/>
              </a:ln>
            </p:spPr>
          </p:sp>
          <p:sp>
            <p:nvSpPr>
              <p:cNvPr id="16399" name="直接连接符 16398"/>
              <p:cNvSpPr/>
              <p:nvPr userDrawn="1"/>
            </p:nvSpPr>
            <p:spPr>
              <a:xfrm>
                <a:off x="0" y="3999"/>
                <a:ext cx="5760" cy="0"/>
              </a:xfrm>
              <a:prstGeom prst="line">
                <a:avLst/>
              </a:prstGeom>
              <a:ln w="9525" cap="flat" cmpd="sng">
                <a:solidFill>
                  <a:schemeClr val="bg2"/>
                </a:solidFill>
                <a:prstDash val="solid"/>
                <a:headEnd type="none" w="med" len="med"/>
                <a:tailEnd type="none" w="med" len="med"/>
              </a:ln>
            </p:spPr>
          </p:sp>
          <p:sp>
            <p:nvSpPr>
              <p:cNvPr id="16400" name="直接连接符 16399"/>
              <p:cNvSpPr/>
              <p:nvPr userDrawn="1"/>
            </p:nvSpPr>
            <p:spPr>
              <a:xfrm>
                <a:off x="0" y="3687"/>
                <a:ext cx="5760" cy="0"/>
              </a:xfrm>
              <a:prstGeom prst="line">
                <a:avLst/>
              </a:prstGeom>
              <a:ln w="12700" cap="flat" cmpd="sng">
                <a:solidFill>
                  <a:schemeClr val="bg2"/>
                </a:solidFill>
                <a:prstDash val="solid"/>
                <a:headEnd type="none" w="med" len="med"/>
                <a:tailEnd type="none" w="med" len="med"/>
              </a:ln>
            </p:spPr>
          </p:sp>
          <p:sp>
            <p:nvSpPr>
              <p:cNvPr id="16401" name="直接连接符 16400"/>
              <p:cNvSpPr/>
              <p:nvPr userDrawn="1"/>
            </p:nvSpPr>
            <p:spPr>
              <a:xfrm>
                <a:off x="0" y="3741"/>
                <a:ext cx="5760" cy="0"/>
              </a:xfrm>
              <a:prstGeom prst="line">
                <a:avLst/>
              </a:prstGeom>
              <a:ln w="12700" cap="flat" cmpd="sng">
                <a:solidFill>
                  <a:schemeClr val="bg2"/>
                </a:solidFill>
                <a:prstDash val="solid"/>
                <a:headEnd type="none" w="med" len="med"/>
                <a:tailEnd type="none" w="med" len="med"/>
              </a:ln>
            </p:spPr>
          </p:sp>
          <p:sp>
            <p:nvSpPr>
              <p:cNvPr id="16402" name="直接连接符 16401"/>
              <p:cNvSpPr/>
              <p:nvPr userDrawn="1"/>
            </p:nvSpPr>
            <p:spPr>
              <a:xfrm>
                <a:off x="0" y="3939"/>
                <a:ext cx="5760" cy="0"/>
              </a:xfrm>
              <a:prstGeom prst="line">
                <a:avLst/>
              </a:prstGeom>
              <a:ln w="19050" cap="flat" cmpd="sng">
                <a:solidFill>
                  <a:schemeClr val="bg2"/>
                </a:solidFill>
                <a:prstDash val="solid"/>
                <a:headEnd type="none" w="med" len="med"/>
                <a:tailEnd type="none" w="med" len="med"/>
              </a:ln>
            </p:spPr>
          </p:sp>
          <p:sp>
            <p:nvSpPr>
              <p:cNvPr id="16403" name="直接连接符 16402"/>
              <p:cNvSpPr/>
              <p:nvPr userDrawn="1"/>
            </p:nvSpPr>
            <p:spPr>
              <a:xfrm>
                <a:off x="0" y="3918"/>
                <a:ext cx="5760" cy="0"/>
              </a:xfrm>
              <a:prstGeom prst="line">
                <a:avLst/>
              </a:prstGeom>
              <a:ln w="9525" cap="flat" cmpd="sng">
                <a:solidFill>
                  <a:schemeClr val="bg2"/>
                </a:solidFill>
                <a:prstDash val="solid"/>
                <a:headEnd type="none" w="med" len="med"/>
                <a:tailEnd type="none" w="med" len="med"/>
              </a:ln>
            </p:spPr>
          </p:sp>
          <p:sp>
            <p:nvSpPr>
              <p:cNvPr id="16404" name="直接连接符 16403"/>
              <p:cNvSpPr/>
              <p:nvPr userDrawn="1"/>
            </p:nvSpPr>
            <p:spPr>
              <a:xfrm>
                <a:off x="0" y="3510"/>
                <a:ext cx="5760" cy="0"/>
              </a:xfrm>
              <a:prstGeom prst="line">
                <a:avLst/>
              </a:prstGeom>
              <a:ln w="9525" cap="flat" cmpd="sng">
                <a:solidFill>
                  <a:schemeClr val="bg2"/>
                </a:solidFill>
                <a:prstDash val="solid"/>
                <a:headEnd type="none" w="med" len="med"/>
                <a:tailEnd type="none" w="med" len="med"/>
              </a:ln>
            </p:spPr>
          </p:sp>
          <p:sp>
            <p:nvSpPr>
              <p:cNvPr id="16405" name="直接连接符 16404"/>
              <p:cNvSpPr/>
              <p:nvPr userDrawn="1"/>
            </p:nvSpPr>
            <p:spPr>
              <a:xfrm>
                <a:off x="0" y="3546"/>
                <a:ext cx="5760" cy="0"/>
              </a:xfrm>
              <a:prstGeom prst="line">
                <a:avLst/>
              </a:prstGeom>
              <a:ln w="38100" cap="flat" cmpd="sng">
                <a:solidFill>
                  <a:schemeClr val="bg2"/>
                </a:solidFill>
                <a:prstDash val="solid"/>
                <a:headEnd type="none" w="med" len="med"/>
                <a:tailEnd type="none" w="med" len="med"/>
              </a:ln>
            </p:spPr>
          </p:sp>
          <p:sp>
            <p:nvSpPr>
              <p:cNvPr id="16406" name="直接连接符 16405"/>
              <p:cNvSpPr/>
              <p:nvPr userDrawn="1"/>
            </p:nvSpPr>
            <p:spPr>
              <a:xfrm>
                <a:off x="0" y="3579"/>
                <a:ext cx="5760" cy="0"/>
              </a:xfrm>
              <a:prstGeom prst="line">
                <a:avLst/>
              </a:prstGeom>
              <a:ln w="19050" cap="flat" cmpd="sng">
                <a:solidFill>
                  <a:schemeClr val="bg2"/>
                </a:solidFill>
                <a:prstDash val="solid"/>
                <a:headEnd type="none" w="med" len="med"/>
                <a:tailEnd type="none" w="med" len="med"/>
              </a:ln>
            </p:spPr>
          </p:sp>
          <p:sp>
            <p:nvSpPr>
              <p:cNvPr id="16407" name="直接连接符 16406"/>
              <p:cNvSpPr/>
              <p:nvPr userDrawn="1"/>
            </p:nvSpPr>
            <p:spPr>
              <a:xfrm>
                <a:off x="0" y="3420"/>
                <a:ext cx="5760" cy="0"/>
              </a:xfrm>
              <a:prstGeom prst="line">
                <a:avLst/>
              </a:prstGeom>
              <a:ln w="28575" cap="flat" cmpd="sng">
                <a:solidFill>
                  <a:schemeClr val="bg2"/>
                </a:solidFill>
                <a:prstDash val="solid"/>
                <a:headEnd type="none" w="med" len="med"/>
                <a:tailEnd type="none" w="med" len="med"/>
              </a:ln>
            </p:spPr>
          </p:sp>
          <p:sp>
            <p:nvSpPr>
              <p:cNvPr id="16408" name="直接连接符 16407"/>
              <p:cNvSpPr/>
              <p:nvPr userDrawn="1"/>
            </p:nvSpPr>
            <p:spPr>
              <a:xfrm>
                <a:off x="0" y="3372"/>
                <a:ext cx="5760" cy="0"/>
              </a:xfrm>
              <a:prstGeom prst="line">
                <a:avLst/>
              </a:prstGeom>
              <a:ln w="12700" cap="flat" cmpd="sng">
                <a:solidFill>
                  <a:schemeClr val="bg2"/>
                </a:solidFill>
                <a:prstDash val="solid"/>
                <a:headEnd type="none" w="med" len="med"/>
                <a:tailEnd type="none" w="med" len="med"/>
              </a:ln>
            </p:spPr>
          </p:sp>
          <p:sp>
            <p:nvSpPr>
              <p:cNvPr id="16409" name="直接连接符 16408"/>
              <p:cNvSpPr/>
              <p:nvPr userDrawn="1"/>
            </p:nvSpPr>
            <p:spPr>
              <a:xfrm>
                <a:off x="0" y="3465"/>
                <a:ext cx="5760" cy="0"/>
              </a:xfrm>
              <a:prstGeom prst="line">
                <a:avLst/>
              </a:prstGeom>
              <a:ln w="19050" cap="flat" cmpd="sng">
                <a:solidFill>
                  <a:schemeClr val="bg2"/>
                </a:solidFill>
                <a:prstDash val="solid"/>
                <a:headEnd type="none" w="med" len="med"/>
                <a:tailEnd type="none" w="med" len="med"/>
              </a:ln>
            </p:spPr>
          </p:sp>
          <p:sp>
            <p:nvSpPr>
              <p:cNvPr id="16410" name="直接连接符 16409"/>
              <p:cNvSpPr/>
              <p:nvPr userDrawn="1"/>
            </p:nvSpPr>
            <p:spPr>
              <a:xfrm>
                <a:off x="0" y="2973"/>
                <a:ext cx="5760" cy="0"/>
              </a:xfrm>
              <a:prstGeom prst="line">
                <a:avLst/>
              </a:prstGeom>
              <a:ln w="9525" cap="flat" cmpd="sng">
                <a:solidFill>
                  <a:schemeClr val="bg2"/>
                </a:solidFill>
                <a:prstDash val="solid"/>
                <a:headEnd type="none" w="med" len="med"/>
                <a:tailEnd type="none" w="med" len="med"/>
              </a:ln>
            </p:spPr>
          </p:sp>
          <p:sp>
            <p:nvSpPr>
              <p:cNvPr id="16411" name="直接连接符 16410"/>
              <p:cNvSpPr/>
              <p:nvPr userDrawn="1"/>
            </p:nvSpPr>
            <p:spPr>
              <a:xfrm>
                <a:off x="0" y="2946"/>
                <a:ext cx="5760" cy="0"/>
              </a:xfrm>
              <a:prstGeom prst="line">
                <a:avLst/>
              </a:prstGeom>
              <a:ln w="38100" cap="flat" cmpd="sng">
                <a:solidFill>
                  <a:schemeClr val="bg2"/>
                </a:solidFill>
                <a:prstDash val="solid"/>
                <a:headEnd type="none" w="med" len="med"/>
                <a:tailEnd type="none" w="med" len="med"/>
              </a:ln>
            </p:spPr>
          </p:sp>
          <p:sp>
            <p:nvSpPr>
              <p:cNvPr id="16412" name="直接连接符 16411"/>
              <p:cNvSpPr/>
              <p:nvPr userDrawn="1"/>
            </p:nvSpPr>
            <p:spPr>
              <a:xfrm>
                <a:off x="0" y="3327"/>
                <a:ext cx="5760" cy="0"/>
              </a:xfrm>
              <a:prstGeom prst="line">
                <a:avLst/>
              </a:prstGeom>
              <a:ln w="19050" cap="flat" cmpd="sng">
                <a:solidFill>
                  <a:schemeClr val="bg2"/>
                </a:solidFill>
                <a:prstDash val="solid"/>
                <a:headEnd type="none" w="med" len="med"/>
                <a:tailEnd type="none" w="med" len="med"/>
              </a:ln>
            </p:spPr>
          </p:sp>
          <p:sp>
            <p:nvSpPr>
              <p:cNvPr id="16413" name="直接连接符 16412"/>
              <p:cNvSpPr/>
              <p:nvPr userDrawn="1"/>
            </p:nvSpPr>
            <p:spPr>
              <a:xfrm>
                <a:off x="0" y="3201"/>
                <a:ext cx="5760" cy="0"/>
              </a:xfrm>
              <a:prstGeom prst="line">
                <a:avLst/>
              </a:prstGeom>
              <a:ln w="28575" cap="flat" cmpd="sng">
                <a:solidFill>
                  <a:schemeClr val="bg2"/>
                </a:solidFill>
                <a:prstDash val="solid"/>
                <a:headEnd type="none" w="med" len="med"/>
                <a:tailEnd type="none" w="med" len="med"/>
              </a:ln>
            </p:spPr>
          </p:sp>
          <p:sp>
            <p:nvSpPr>
              <p:cNvPr id="16414" name="直接连接符 16413"/>
              <p:cNvSpPr/>
              <p:nvPr userDrawn="1"/>
            </p:nvSpPr>
            <p:spPr>
              <a:xfrm>
                <a:off x="0" y="3120"/>
                <a:ext cx="5760" cy="0"/>
              </a:xfrm>
              <a:prstGeom prst="line">
                <a:avLst/>
              </a:prstGeom>
              <a:ln w="12700" cap="flat" cmpd="sng">
                <a:solidFill>
                  <a:schemeClr val="bg2"/>
                </a:solidFill>
                <a:prstDash val="solid"/>
                <a:headEnd type="none" w="med" len="med"/>
                <a:tailEnd type="none" w="med" len="med"/>
              </a:ln>
            </p:spPr>
          </p:sp>
          <p:sp>
            <p:nvSpPr>
              <p:cNvPr id="16415" name="直接连接符 16414"/>
              <p:cNvSpPr/>
              <p:nvPr userDrawn="1"/>
            </p:nvSpPr>
            <p:spPr>
              <a:xfrm>
                <a:off x="0" y="3306"/>
                <a:ext cx="5760" cy="0"/>
              </a:xfrm>
              <a:prstGeom prst="line">
                <a:avLst/>
              </a:prstGeom>
              <a:ln w="9525" cap="flat" cmpd="sng">
                <a:solidFill>
                  <a:schemeClr val="bg2"/>
                </a:solidFill>
                <a:prstDash val="solid"/>
                <a:headEnd type="none" w="med" len="med"/>
                <a:tailEnd type="none" w="med" len="med"/>
              </a:ln>
            </p:spPr>
          </p:sp>
          <p:sp>
            <p:nvSpPr>
              <p:cNvPr id="16416" name="直接连接符 16415"/>
              <p:cNvSpPr/>
              <p:nvPr userDrawn="1"/>
            </p:nvSpPr>
            <p:spPr>
              <a:xfrm>
                <a:off x="0" y="2994"/>
                <a:ext cx="5760" cy="0"/>
              </a:xfrm>
              <a:prstGeom prst="line">
                <a:avLst/>
              </a:prstGeom>
              <a:ln w="12700" cap="flat" cmpd="sng">
                <a:solidFill>
                  <a:schemeClr val="bg2"/>
                </a:solidFill>
                <a:prstDash val="solid"/>
                <a:headEnd type="none" w="med" len="med"/>
                <a:tailEnd type="none" w="med" len="med"/>
              </a:ln>
            </p:spPr>
          </p:sp>
          <p:sp>
            <p:nvSpPr>
              <p:cNvPr id="16417" name="直接连接符 16416"/>
              <p:cNvSpPr/>
              <p:nvPr userDrawn="1"/>
            </p:nvSpPr>
            <p:spPr>
              <a:xfrm>
                <a:off x="0" y="3048"/>
                <a:ext cx="5760" cy="0"/>
              </a:xfrm>
              <a:prstGeom prst="line">
                <a:avLst/>
              </a:prstGeom>
              <a:ln w="12700" cap="flat" cmpd="sng">
                <a:solidFill>
                  <a:schemeClr val="bg2"/>
                </a:solidFill>
                <a:prstDash val="solid"/>
                <a:headEnd type="none" w="med" len="med"/>
                <a:tailEnd type="none" w="med" len="med"/>
              </a:ln>
            </p:spPr>
          </p:sp>
          <p:sp>
            <p:nvSpPr>
              <p:cNvPr id="16418" name="直接连接符 16417"/>
              <p:cNvSpPr/>
              <p:nvPr userDrawn="1"/>
            </p:nvSpPr>
            <p:spPr>
              <a:xfrm>
                <a:off x="0" y="3246"/>
                <a:ext cx="5760" cy="0"/>
              </a:xfrm>
              <a:prstGeom prst="line">
                <a:avLst/>
              </a:prstGeom>
              <a:ln w="19050" cap="flat" cmpd="sng">
                <a:solidFill>
                  <a:schemeClr val="bg2"/>
                </a:solidFill>
                <a:prstDash val="solid"/>
                <a:headEnd type="none" w="med" len="med"/>
                <a:tailEnd type="none" w="med" len="med"/>
              </a:ln>
            </p:spPr>
          </p:sp>
          <p:sp>
            <p:nvSpPr>
              <p:cNvPr id="16419" name="直接连接符 16418"/>
              <p:cNvSpPr/>
              <p:nvPr userDrawn="1"/>
            </p:nvSpPr>
            <p:spPr>
              <a:xfrm>
                <a:off x="0" y="3225"/>
                <a:ext cx="5760" cy="0"/>
              </a:xfrm>
              <a:prstGeom prst="line">
                <a:avLst/>
              </a:prstGeom>
              <a:ln w="9525" cap="flat" cmpd="sng">
                <a:solidFill>
                  <a:schemeClr val="bg2"/>
                </a:solidFill>
                <a:prstDash val="solid"/>
                <a:headEnd type="none" w="med" len="med"/>
                <a:tailEnd type="none" w="med" len="med"/>
              </a:ln>
            </p:spPr>
          </p:sp>
          <p:sp>
            <p:nvSpPr>
              <p:cNvPr id="16420" name="直接连接符 16419"/>
              <p:cNvSpPr/>
              <p:nvPr userDrawn="1"/>
            </p:nvSpPr>
            <p:spPr>
              <a:xfrm>
                <a:off x="0" y="2831"/>
                <a:ext cx="5760" cy="0"/>
              </a:xfrm>
              <a:prstGeom prst="line">
                <a:avLst/>
              </a:prstGeom>
              <a:ln w="28575" cap="flat" cmpd="sng">
                <a:solidFill>
                  <a:schemeClr val="bg2"/>
                </a:solidFill>
                <a:prstDash val="solid"/>
                <a:headEnd type="none" w="med" len="med"/>
                <a:tailEnd type="none" w="med" len="med"/>
              </a:ln>
            </p:spPr>
          </p:sp>
          <p:sp>
            <p:nvSpPr>
              <p:cNvPr id="16421" name="直接连接符 16420"/>
              <p:cNvSpPr/>
              <p:nvPr userDrawn="1"/>
            </p:nvSpPr>
            <p:spPr>
              <a:xfrm>
                <a:off x="0" y="2750"/>
                <a:ext cx="5760" cy="0"/>
              </a:xfrm>
              <a:prstGeom prst="line">
                <a:avLst/>
              </a:prstGeom>
              <a:ln w="12700" cap="flat" cmpd="sng">
                <a:solidFill>
                  <a:schemeClr val="bg2"/>
                </a:solidFill>
                <a:prstDash val="solid"/>
                <a:headEnd type="none" w="med" len="med"/>
                <a:tailEnd type="none" w="med" len="med"/>
              </a:ln>
            </p:spPr>
          </p:sp>
          <p:sp>
            <p:nvSpPr>
              <p:cNvPr id="16422" name="直接连接符 16421"/>
              <p:cNvSpPr/>
              <p:nvPr userDrawn="1"/>
            </p:nvSpPr>
            <p:spPr>
              <a:xfrm>
                <a:off x="0" y="2678"/>
                <a:ext cx="5760" cy="0"/>
              </a:xfrm>
              <a:prstGeom prst="line">
                <a:avLst/>
              </a:prstGeom>
              <a:ln w="12700" cap="flat" cmpd="sng">
                <a:solidFill>
                  <a:schemeClr val="bg2"/>
                </a:solidFill>
                <a:prstDash val="solid"/>
                <a:headEnd type="none" w="med" len="med"/>
                <a:tailEnd type="none" w="med" len="med"/>
              </a:ln>
            </p:spPr>
          </p:sp>
          <p:sp>
            <p:nvSpPr>
              <p:cNvPr id="16423" name="直接连接符 16422"/>
              <p:cNvSpPr/>
              <p:nvPr userDrawn="1"/>
            </p:nvSpPr>
            <p:spPr>
              <a:xfrm>
                <a:off x="0" y="2876"/>
                <a:ext cx="5760" cy="0"/>
              </a:xfrm>
              <a:prstGeom prst="line">
                <a:avLst/>
              </a:prstGeom>
              <a:ln w="19050" cap="flat" cmpd="sng">
                <a:solidFill>
                  <a:schemeClr val="bg2"/>
                </a:solidFill>
                <a:prstDash val="solid"/>
                <a:headEnd type="none" w="med" len="med"/>
                <a:tailEnd type="none" w="med" len="med"/>
              </a:ln>
            </p:spPr>
          </p:sp>
          <p:sp>
            <p:nvSpPr>
              <p:cNvPr id="16424" name="直接连接符 16423"/>
              <p:cNvSpPr/>
              <p:nvPr userDrawn="1"/>
            </p:nvSpPr>
            <p:spPr>
              <a:xfrm>
                <a:off x="0" y="2855"/>
                <a:ext cx="5760" cy="0"/>
              </a:xfrm>
              <a:prstGeom prst="line">
                <a:avLst/>
              </a:prstGeom>
              <a:ln w="9525" cap="flat" cmpd="sng">
                <a:solidFill>
                  <a:schemeClr val="bg2"/>
                </a:solidFill>
                <a:prstDash val="solid"/>
                <a:headEnd type="none" w="med" len="med"/>
                <a:tailEnd type="none" w="med" len="med"/>
              </a:ln>
            </p:spPr>
          </p:sp>
          <p:sp>
            <p:nvSpPr>
              <p:cNvPr id="16425" name="直接连接符 16424"/>
              <p:cNvSpPr/>
              <p:nvPr userDrawn="1"/>
            </p:nvSpPr>
            <p:spPr>
              <a:xfrm>
                <a:off x="0" y="2554"/>
                <a:ext cx="5760" cy="0"/>
              </a:xfrm>
              <a:prstGeom prst="line">
                <a:avLst/>
              </a:prstGeom>
              <a:ln w="9525" cap="flat" cmpd="sng">
                <a:solidFill>
                  <a:schemeClr val="bg2"/>
                </a:solidFill>
                <a:prstDash val="solid"/>
                <a:headEnd type="none" w="med" len="med"/>
                <a:tailEnd type="none" w="med" len="med"/>
              </a:ln>
            </p:spPr>
          </p:sp>
          <p:sp>
            <p:nvSpPr>
              <p:cNvPr id="16426" name="直接连接符 16425"/>
              <p:cNvSpPr/>
              <p:nvPr userDrawn="1"/>
            </p:nvSpPr>
            <p:spPr>
              <a:xfrm>
                <a:off x="0" y="2590"/>
                <a:ext cx="5760" cy="0"/>
              </a:xfrm>
              <a:prstGeom prst="line">
                <a:avLst/>
              </a:prstGeom>
              <a:ln w="38100" cap="flat" cmpd="sng">
                <a:solidFill>
                  <a:schemeClr val="bg2"/>
                </a:solidFill>
                <a:prstDash val="solid"/>
                <a:headEnd type="none" w="med" len="med"/>
                <a:tailEnd type="none" w="med" len="med"/>
              </a:ln>
            </p:spPr>
          </p:sp>
          <p:sp>
            <p:nvSpPr>
              <p:cNvPr id="16427" name="直接连接符 16426"/>
              <p:cNvSpPr/>
              <p:nvPr userDrawn="1"/>
            </p:nvSpPr>
            <p:spPr>
              <a:xfrm>
                <a:off x="0" y="2623"/>
                <a:ext cx="5760" cy="0"/>
              </a:xfrm>
              <a:prstGeom prst="line">
                <a:avLst/>
              </a:prstGeom>
              <a:ln w="19050" cap="flat" cmpd="sng">
                <a:solidFill>
                  <a:schemeClr val="bg2"/>
                </a:solidFill>
                <a:prstDash val="solid"/>
                <a:headEnd type="none" w="med" len="med"/>
                <a:tailEnd type="none" w="med" len="med"/>
              </a:ln>
            </p:spPr>
          </p:sp>
          <p:sp>
            <p:nvSpPr>
              <p:cNvPr id="16428" name="直接连接符 16427"/>
              <p:cNvSpPr/>
              <p:nvPr userDrawn="1"/>
            </p:nvSpPr>
            <p:spPr>
              <a:xfrm>
                <a:off x="0" y="2464"/>
                <a:ext cx="5760" cy="0"/>
              </a:xfrm>
              <a:prstGeom prst="line">
                <a:avLst/>
              </a:prstGeom>
              <a:ln w="28575" cap="flat" cmpd="sng">
                <a:solidFill>
                  <a:schemeClr val="bg2"/>
                </a:solidFill>
                <a:prstDash val="solid"/>
                <a:headEnd type="none" w="med" len="med"/>
                <a:tailEnd type="none" w="med" len="med"/>
              </a:ln>
            </p:spPr>
          </p:sp>
          <p:sp>
            <p:nvSpPr>
              <p:cNvPr id="16429" name="直接连接符 16428"/>
              <p:cNvSpPr/>
              <p:nvPr userDrawn="1"/>
            </p:nvSpPr>
            <p:spPr>
              <a:xfrm>
                <a:off x="0" y="2416"/>
                <a:ext cx="5760" cy="0"/>
              </a:xfrm>
              <a:prstGeom prst="line">
                <a:avLst/>
              </a:prstGeom>
              <a:ln w="12700" cap="flat" cmpd="sng">
                <a:solidFill>
                  <a:schemeClr val="bg2"/>
                </a:solidFill>
                <a:prstDash val="solid"/>
                <a:headEnd type="none" w="med" len="med"/>
                <a:tailEnd type="none" w="med" len="med"/>
              </a:ln>
            </p:spPr>
          </p:sp>
          <p:sp>
            <p:nvSpPr>
              <p:cNvPr id="16430" name="直接连接符 16429"/>
              <p:cNvSpPr/>
              <p:nvPr userDrawn="1"/>
            </p:nvSpPr>
            <p:spPr>
              <a:xfrm>
                <a:off x="0" y="2509"/>
                <a:ext cx="5760" cy="0"/>
              </a:xfrm>
              <a:prstGeom prst="line">
                <a:avLst/>
              </a:prstGeom>
              <a:ln w="19050" cap="flat" cmpd="sng">
                <a:solidFill>
                  <a:schemeClr val="bg2"/>
                </a:solidFill>
                <a:prstDash val="solid"/>
                <a:headEnd type="none" w="med" len="med"/>
                <a:tailEnd type="none" w="med" len="med"/>
              </a:ln>
            </p:spPr>
          </p:sp>
          <p:sp>
            <p:nvSpPr>
              <p:cNvPr id="16431" name="直接连接符 16430"/>
              <p:cNvSpPr/>
              <p:nvPr userDrawn="1"/>
            </p:nvSpPr>
            <p:spPr>
              <a:xfrm>
                <a:off x="0" y="2371"/>
                <a:ext cx="5760" cy="0"/>
              </a:xfrm>
              <a:prstGeom prst="line">
                <a:avLst/>
              </a:prstGeom>
              <a:ln w="19050" cap="flat" cmpd="sng">
                <a:solidFill>
                  <a:schemeClr val="bg2"/>
                </a:solidFill>
                <a:prstDash val="solid"/>
                <a:headEnd type="none" w="med" len="med"/>
                <a:tailEnd type="none" w="med" len="med"/>
              </a:ln>
            </p:spPr>
          </p:sp>
          <p:sp>
            <p:nvSpPr>
              <p:cNvPr id="16432" name="直接连接符 16431"/>
              <p:cNvSpPr/>
              <p:nvPr userDrawn="1"/>
            </p:nvSpPr>
            <p:spPr>
              <a:xfrm>
                <a:off x="0" y="2245"/>
                <a:ext cx="5760" cy="0"/>
              </a:xfrm>
              <a:prstGeom prst="line">
                <a:avLst/>
              </a:prstGeom>
              <a:ln w="28575" cap="flat" cmpd="sng">
                <a:solidFill>
                  <a:schemeClr val="bg2"/>
                </a:solidFill>
                <a:prstDash val="solid"/>
                <a:headEnd type="none" w="med" len="med"/>
                <a:tailEnd type="none" w="med" len="med"/>
              </a:ln>
            </p:spPr>
          </p:sp>
          <p:sp>
            <p:nvSpPr>
              <p:cNvPr id="16433" name="直接连接符 16432"/>
              <p:cNvSpPr/>
              <p:nvPr userDrawn="1"/>
            </p:nvSpPr>
            <p:spPr>
              <a:xfrm>
                <a:off x="0" y="2350"/>
                <a:ext cx="5760" cy="0"/>
              </a:xfrm>
              <a:prstGeom prst="line">
                <a:avLst/>
              </a:prstGeom>
              <a:ln w="9525" cap="flat" cmpd="sng">
                <a:solidFill>
                  <a:schemeClr val="bg2"/>
                </a:solidFill>
                <a:prstDash val="solid"/>
                <a:headEnd type="none" w="med" len="med"/>
                <a:tailEnd type="none" w="med" len="med"/>
              </a:ln>
            </p:spPr>
          </p:sp>
          <p:sp>
            <p:nvSpPr>
              <p:cNvPr id="16434" name="直接连接符 16433"/>
              <p:cNvSpPr/>
              <p:nvPr userDrawn="1"/>
            </p:nvSpPr>
            <p:spPr>
              <a:xfrm>
                <a:off x="0" y="2290"/>
                <a:ext cx="5760" cy="0"/>
              </a:xfrm>
              <a:prstGeom prst="line">
                <a:avLst/>
              </a:prstGeom>
              <a:ln w="19050" cap="flat" cmpd="sng">
                <a:solidFill>
                  <a:schemeClr val="bg2"/>
                </a:solidFill>
                <a:prstDash val="solid"/>
                <a:headEnd type="none" w="med" len="med"/>
                <a:tailEnd type="none" w="med" len="med"/>
              </a:ln>
            </p:spPr>
          </p:sp>
          <p:sp>
            <p:nvSpPr>
              <p:cNvPr id="16435" name="直接连接符 16434"/>
              <p:cNvSpPr/>
              <p:nvPr userDrawn="1"/>
            </p:nvSpPr>
            <p:spPr>
              <a:xfrm>
                <a:off x="0" y="2269"/>
                <a:ext cx="5760" cy="0"/>
              </a:xfrm>
              <a:prstGeom prst="line">
                <a:avLst/>
              </a:prstGeom>
              <a:ln w="9525" cap="flat" cmpd="sng">
                <a:solidFill>
                  <a:schemeClr val="bg2"/>
                </a:solidFill>
                <a:prstDash val="solid"/>
                <a:headEnd type="none" w="med" len="med"/>
                <a:tailEnd type="none" w="med" len="med"/>
              </a:ln>
            </p:spPr>
          </p:sp>
          <p:sp>
            <p:nvSpPr>
              <p:cNvPr id="16436" name="直接连接符 16435"/>
              <p:cNvSpPr/>
              <p:nvPr userDrawn="1"/>
            </p:nvSpPr>
            <p:spPr>
              <a:xfrm>
                <a:off x="0" y="2130"/>
                <a:ext cx="5760" cy="0"/>
              </a:xfrm>
              <a:prstGeom prst="line">
                <a:avLst/>
              </a:prstGeom>
              <a:ln w="9525" cap="flat" cmpd="sng">
                <a:solidFill>
                  <a:schemeClr val="bg2"/>
                </a:solidFill>
                <a:prstDash val="solid"/>
                <a:headEnd type="none" w="med" len="med"/>
                <a:tailEnd type="none" w="med" len="med"/>
              </a:ln>
            </p:spPr>
          </p:sp>
          <p:sp>
            <p:nvSpPr>
              <p:cNvPr id="16437" name="直接连接符 16436"/>
              <p:cNvSpPr/>
              <p:nvPr userDrawn="1"/>
            </p:nvSpPr>
            <p:spPr>
              <a:xfrm>
                <a:off x="0" y="2166"/>
                <a:ext cx="5760" cy="0"/>
              </a:xfrm>
              <a:prstGeom prst="line">
                <a:avLst/>
              </a:prstGeom>
              <a:ln w="38100" cap="flat" cmpd="sng">
                <a:solidFill>
                  <a:schemeClr val="bg2"/>
                </a:solidFill>
                <a:prstDash val="solid"/>
                <a:headEnd type="none" w="med" len="med"/>
                <a:tailEnd type="none" w="med" len="med"/>
              </a:ln>
            </p:spPr>
          </p:sp>
          <p:sp>
            <p:nvSpPr>
              <p:cNvPr id="16438" name="直接连接符 16437"/>
              <p:cNvSpPr/>
              <p:nvPr userDrawn="1"/>
            </p:nvSpPr>
            <p:spPr>
              <a:xfrm>
                <a:off x="0" y="2199"/>
                <a:ext cx="5760" cy="0"/>
              </a:xfrm>
              <a:prstGeom prst="line">
                <a:avLst/>
              </a:prstGeom>
              <a:ln w="19050" cap="flat" cmpd="sng">
                <a:solidFill>
                  <a:schemeClr val="bg2"/>
                </a:solidFill>
                <a:prstDash val="solid"/>
                <a:headEnd type="none" w="med" len="med"/>
                <a:tailEnd type="none" w="med" len="med"/>
              </a:ln>
            </p:spPr>
          </p:sp>
          <p:sp>
            <p:nvSpPr>
              <p:cNvPr id="16439" name="直接连接符 16438"/>
              <p:cNvSpPr/>
              <p:nvPr userDrawn="1"/>
            </p:nvSpPr>
            <p:spPr>
              <a:xfrm>
                <a:off x="0" y="2040"/>
                <a:ext cx="5760" cy="0"/>
              </a:xfrm>
              <a:prstGeom prst="line">
                <a:avLst/>
              </a:prstGeom>
              <a:ln w="28575" cap="flat" cmpd="sng">
                <a:solidFill>
                  <a:schemeClr val="bg2"/>
                </a:solidFill>
                <a:prstDash val="solid"/>
                <a:headEnd type="none" w="med" len="med"/>
                <a:tailEnd type="none" w="med" len="med"/>
              </a:ln>
            </p:spPr>
          </p:sp>
          <p:sp>
            <p:nvSpPr>
              <p:cNvPr id="16440" name="直接连接符 16439"/>
              <p:cNvSpPr/>
              <p:nvPr userDrawn="1"/>
            </p:nvSpPr>
            <p:spPr>
              <a:xfrm>
                <a:off x="0" y="1992"/>
                <a:ext cx="5760" cy="0"/>
              </a:xfrm>
              <a:prstGeom prst="line">
                <a:avLst/>
              </a:prstGeom>
              <a:ln w="12700" cap="flat" cmpd="sng">
                <a:solidFill>
                  <a:schemeClr val="bg2"/>
                </a:solidFill>
                <a:prstDash val="solid"/>
                <a:headEnd type="none" w="med" len="med"/>
                <a:tailEnd type="none" w="med" len="med"/>
              </a:ln>
            </p:spPr>
          </p:sp>
          <p:sp>
            <p:nvSpPr>
              <p:cNvPr id="16441" name="直接连接符 16440"/>
              <p:cNvSpPr/>
              <p:nvPr userDrawn="1"/>
            </p:nvSpPr>
            <p:spPr>
              <a:xfrm>
                <a:off x="0" y="2085"/>
                <a:ext cx="5760" cy="0"/>
              </a:xfrm>
              <a:prstGeom prst="line">
                <a:avLst/>
              </a:prstGeom>
              <a:ln w="19050" cap="flat" cmpd="sng">
                <a:solidFill>
                  <a:schemeClr val="bg2"/>
                </a:solidFill>
                <a:prstDash val="solid"/>
                <a:headEnd type="none" w="med" len="med"/>
                <a:tailEnd type="none" w="med" len="med"/>
              </a:ln>
            </p:spPr>
          </p:sp>
          <p:sp>
            <p:nvSpPr>
              <p:cNvPr id="16442" name="直接连接符 16441"/>
              <p:cNvSpPr/>
              <p:nvPr userDrawn="1"/>
            </p:nvSpPr>
            <p:spPr>
              <a:xfrm>
                <a:off x="0" y="1593"/>
                <a:ext cx="5760" cy="0"/>
              </a:xfrm>
              <a:prstGeom prst="line">
                <a:avLst/>
              </a:prstGeom>
              <a:ln w="9525" cap="flat" cmpd="sng">
                <a:solidFill>
                  <a:schemeClr val="bg2"/>
                </a:solidFill>
                <a:prstDash val="solid"/>
                <a:headEnd type="none" w="med" len="med"/>
                <a:tailEnd type="none" w="med" len="med"/>
              </a:ln>
            </p:spPr>
          </p:sp>
          <p:sp>
            <p:nvSpPr>
              <p:cNvPr id="16443" name="直接连接符 16442"/>
              <p:cNvSpPr/>
              <p:nvPr userDrawn="1"/>
            </p:nvSpPr>
            <p:spPr>
              <a:xfrm>
                <a:off x="0" y="1566"/>
                <a:ext cx="5760" cy="0"/>
              </a:xfrm>
              <a:prstGeom prst="line">
                <a:avLst/>
              </a:prstGeom>
              <a:ln w="38100" cap="flat" cmpd="sng">
                <a:solidFill>
                  <a:schemeClr val="bg2"/>
                </a:solidFill>
                <a:prstDash val="solid"/>
                <a:headEnd type="none" w="med" len="med"/>
                <a:tailEnd type="none" w="med" len="med"/>
              </a:ln>
            </p:spPr>
          </p:sp>
          <p:sp>
            <p:nvSpPr>
              <p:cNvPr id="16444" name="直接连接符 16443"/>
              <p:cNvSpPr/>
              <p:nvPr userDrawn="1"/>
            </p:nvSpPr>
            <p:spPr>
              <a:xfrm>
                <a:off x="0" y="1947"/>
                <a:ext cx="5760" cy="0"/>
              </a:xfrm>
              <a:prstGeom prst="line">
                <a:avLst/>
              </a:prstGeom>
              <a:ln w="19050" cap="flat" cmpd="sng">
                <a:solidFill>
                  <a:schemeClr val="bg2"/>
                </a:solidFill>
                <a:prstDash val="solid"/>
                <a:headEnd type="none" w="med" len="med"/>
                <a:tailEnd type="none" w="med" len="med"/>
              </a:ln>
            </p:spPr>
          </p:sp>
          <p:sp>
            <p:nvSpPr>
              <p:cNvPr id="16445" name="直接连接符 16444"/>
              <p:cNvSpPr/>
              <p:nvPr userDrawn="1"/>
            </p:nvSpPr>
            <p:spPr>
              <a:xfrm>
                <a:off x="0" y="1821"/>
                <a:ext cx="5760" cy="0"/>
              </a:xfrm>
              <a:prstGeom prst="line">
                <a:avLst/>
              </a:prstGeom>
              <a:ln w="28575" cap="flat" cmpd="sng">
                <a:solidFill>
                  <a:schemeClr val="bg2"/>
                </a:solidFill>
                <a:prstDash val="solid"/>
                <a:headEnd type="none" w="med" len="med"/>
                <a:tailEnd type="none" w="med" len="med"/>
              </a:ln>
            </p:spPr>
          </p:sp>
          <p:sp>
            <p:nvSpPr>
              <p:cNvPr id="16446" name="直接连接符 16445"/>
              <p:cNvSpPr/>
              <p:nvPr userDrawn="1"/>
            </p:nvSpPr>
            <p:spPr>
              <a:xfrm>
                <a:off x="0" y="1740"/>
                <a:ext cx="5760" cy="0"/>
              </a:xfrm>
              <a:prstGeom prst="line">
                <a:avLst/>
              </a:prstGeom>
              <a:ln w="12700" cap="flat" cmpd="sng">
                <a:solidFill>
                  <a:schemeClr val="bg2"/>
                </a:solidFill>
                <a:prstDash val="solid"/>
                <a:headEnd type="none" w="med" len="med"/>
                <a:tailEnd type="none" w="med" len="med"/>
              </a:ln>
            </p:spPr>
          </p:sp>
          <p:sp>
            <p:nvSpPr>
              <p:cNvPr id="16447" name="直接连接符 16446"/>
              <p:cNvSpPr/>
              <p:nvPr userDrawn="1"/>
            </p:nvSpPr>
            <p:spPr>
              <a:xfrm>
                <a:off x="0" y="1926"/>
                <a:ext cx="5760" cy="0"/>
              </a:xfrm>
              <a:prstGeom prst="line">
                <a:avLst/>
              </a:prstGeom>
              <a:ln w="9525" cap="flat" cmpd="sng">
                <a:solidFill>
                  <a:schemeClr val="bg2"/>
                </a:solidFill>
                <a:prstDash val="solid"/>
                <a:headEnd type="none" w="med" len="med"/>
                <a:tailEnd type="none" w="med" len="med"/>
              </a:ln>
            </p:spPr>
          </p:sp>
          <p:sp>
            <p:nvSpPr>
              <p:cNvPr id="16448" name="直接连接符 16447"/>
              <p:cNvSpPr/>
              <p:nvPr userDrawn="1"/>
            </p:nvSpPr>
            <p:spPr>
              <a:xfrm>
                <a:off x="0" y="1614"/>
                <a:ext cx="5760" cy="0"/>
              </a:xfrm>
              <a:prstGeom prst="line">
                <a:avLst/>
              </a:prstGeom>
              <a:ln w="12700" cap="flat" cmpd="sng">
                <a:solidFill>
                  <a:schemeClr val="bg2"/>
                </a:solidFill>
                <a:prstDash val="solid"/>
                <a:headEnd type="none" w="med" len="med"/>
                <a:tailEnd type="none" w="med" len="med"/>
              </a:ln>
            </p:spPr>
          </p:sp>
          <p:sp>
            <p:nvSpPr>
              <p:cNvPr id="16449" name="直接连接符 16448"/>
              <p:cNvSpPr/>
              <p:nvPr userDrawn="1"/>
            </p:nvSpPr>
            <p:spPr>
              <a:xfrm>
                <a:off x="0" y="1668"/>
                <a:ext cx="5760" cy="0"/>
              </a:xfrm>
              <a:prstGeom prst="line">
                <a:avLst/>
              </a:prstGeom>
              <a:ln w="12700" cap="flat" cmpd="sng">
                <a:solidFill>
                  <a:schemeClr val="bg2"/>
                </a:solidFill>
                <a:prstDash val="solid"/>
                <a:headEnd type="none" w="med" len="med"/>
                <a:tailEnd type="none" w="med" len="med"/>
              </a:ln>
            </p:spPr>
          </p:sp>
          <p:sp>
            <p:nvSpPr>
              <p:cNvPr id="16450" name="直接连接符 16449"/>
              <p:cNvSpPr/>
              <p:nvPr userDrawn="1"/>
            </p:nvSpPr>
            <p:spPr>
              <a:xfrm>
                <a:off x="0" y="1866"/>
                <a:ext cx="5760" cy="0"/>
              </a:xfrm>
              <a:prstGeom prst="line">
                <a:avLst/>
              </a:prstGeom>
              <a:ln w="19050" cap="flat" cmpd="sng">
                <a:solidFill>
                  <a:schemeClr val="bg2"/>
                </a:solidFill>
                <a:prstDash val="solid"/>
                <a:headEnd type="none" w="med" len="med"/>
                <a:tailEnd type="none" w="med" len="med"/>
              </a:ln>
            </p:spPr>
          </p:sp>
          <p:sp>
            <p:nvSpPr>
              <p:cNvPr id="16451" name="直接连接符 16450"/>
              <p:cNvSpPr/>
              <p:nvPr userDrawn="1"/>
            </p:nvSpPr>
            <p:spPr>
              <a:xfrm>
                <a:off x="0" y="1845"/>
                <a:ext cx="5760" cy="0"/>
              </a:xfrm>
              <a:prstGeom prst="line">
                <a:avLst/>
              </a:prstGeom>
              <a:ln w="9525" cap="flat" cmpd="sng">
                <a:solidFill>
                  <a:schemeClr val="bg2"/>
                </a:solidFill>
                <a:prstDash val="solid"/>
                <a:headEnd type="none" w="med" len="med"/>
                <a:tailEnd type="none" w="med" len="med"/>
              </a:ln>
            </p:spPr>
          </p:sp>
          <p:sp>
            <p:nvSpPr>
              <p:cNvPr id="16452" name="直接连接符 16451"/>
              <p:cNvSpPr/>
              <p:nvPr userDrawn="1"/>
            </p:nvSpPr>
            <p:spPr>
              <a:xfrm>
                <a:off x="0" y="1437"/>
                <a:ext cx="5760" cy="0"/>
              </a:xfrm>
              <a:prstGeom prst="line">
                <a:avLst/>
              </a:prstGeom>
              <a:ln w="9525" cap="flat" cmpd="sng">
                <a:solidFill>
                  <a:schemeClr val="bg2"/>
                </a:solidFill>
                <a:prstDash val="solid"/>
                <a:headEnd type="none" w="med" len="med"/>
                <a:tailEnd type="none" w="med" len="med"/>
              </a:ln>
            </p:spPr>
          </p:sp>
          <p:sp>
            <p:nvSpPr>
              <p:cNvPr id="16453" name="直接连接符 16452"/>
              <p:cNvSpPr/>
              <p:nvPr userDrawn="1"/>
            </p:nvSpPr>
            <p:spPr>
              <a:xfrm>
                <a:off x="0" y="1473"/>
                <a:ext cx="5760" cy="0"/>
              </a:xfrm>
              <a:prstGeom prst="line">
                <a:avLst/>
              </a:prstGeom>
              <a:ln w="38100" cap="flat" cmpd="sng">
                <a:solidFill>
                  <a:schemeClr val="bg2"/>
                </a:solidFill>
                <a:prstDash val="solid"/>
                <a:headEnd type="none" w="med" len="med"/>
                <a:tailEnd type="none" w="med" len="med"/>
              </a:ln>
            </p:spPr>
          </p:sp>
          <p:sp>
            <p:nvSpPr>
              <p:cNvPr id="16454" name="直接连接符 16453"/>
              <p:cNvSpPr/>
              <p:nvPr userDrawn="1"/>
            </p:nvSpPr>
            <p:spPr>
              <a:xfrm>
                <a:off x="0" y="1506"/>
                <a:ext cx="5760" cy="0"/>
              </a:xfrm>
              <a:prstGeom prst="line">
                <a:avLst/>
              </a:prstGeom>
              <a:ln w="19050" cap="flat" cmpd="sng">
                <a:solidFill>
                  <a:schemeClr val="bg2"/>
                </a:solidFill>
                <a:prstDash val="solid"/>
                <a:headEnd type="none" w="med" len="med"/>
                <a:tailEnd type="none" w="med" len="med"/>
              </a:ln>
            </p:spPr>
          </p:sp>
          <p:sp>
            <p:nvSpPr>
              <p:cNvPr id="16455" name="直接连接符 16454"/>
              <p:cNvSpPr/>
              <p:nvPr userDrawn="1"/>
            </p:nvSpPr>
            <p:spPr>
              <a:xfrm>
                <a:off x="0" y="1347"/>
                <a:ext cx="5760" cy="0"/>
              </a:xfrm>
              <a:prstGeom prst="line">
                <a:avLst/>
              </a:prstGeom>
              <a:ln w="28575" cap="flat" cmpd="sng">
                <a:solidFill>
                  <a:schemeClr val="bg2"/>
                </a:solidFill>
                <a:prstDash val="solid"/>
                <a:headEnd type="none" w="med" len="med"/>
                <a:tailEnd type="none" w="med" len="med"/>
              </a:ln>
            </p:spPr>
          </p:sp>
          <p:sp>
            <p:nvSpPr>
              <p:cNvPr id="16456" name="直接连接符 16455"/>
              <p:cNvSpPr/>
              <p:nvPr userDrawn="1"/>
            </p:nvSpPr>
            <p:spPr>
              <a:xfrm>
                <a:off x="0" y="1392"/>
                <a:ext cx="5760" cy="0"/>
              </a:xfrm>
              <a:prstGeom prst="line">
                <a:avLst/>
              </a:prstGeom>
              <a:ln w="19050" cap="flat" cmpd="sng">
                <a:solidFill>
                  <a:schemeClr val="bg2"/>
                </a:solidFill>
                <a:prstDash val="solid"/>
                <a:headEnd type="none" w="med" len="med"/>
                <a:tailEnd type="none" w="med" len="med"/>
              </a:ln>
            </p:spPr>
          </p:sp>
          <p:sp>
            <p:nvSpPr>
              <p:cNvPr id="16457" name="直接连接符 16456"/>
              <p:cNvSpPr/>
              <p:nvPr userDrawn="1"/>
            </p:nvSpPr>
            <p:spPr>
              <a:xfrm>
                <a:off x="0" y="1016"/>
                <a:ext cx="5760" cy="0"/>
              </a:xfrm>
              <a:prstGeom prst="line">
                <a:avLst/>
              </a:prstGeom>
              <a:ln w="9525" cap="flat" cmpd="sng">
                <a:solidFill>
                  <a:schemeClr val="bg2"/>
                </a:solidFill>
                <a:prstDash val="solid"/>
                <a:headEnd type="none" w="med" len="med"/>
                <a:tailEnd type="none" w="med" len="med"/>
              </a:ln>
            </p:spPr>
          </p:sp>
          <p:sp>
            <p:nvSpPr>
              <p:cNvPr id="16458" name="直接连接符 16457"/>
              <p:cNvSpPr/>
              <p:nvPr userDrawn="1"/>
            </p:nvSpPr>
            <p:spPr>
              <a:xfrm>
                <a:off x="0" y="989"/>
                <a:ext cx="5760" cy="0"/>
              </a:xfrm>
              <a:prstGeom prst="line">
                <a:avLst/>
              </a:prstGeom>
              <a:ln w="38100" cap="flat" cmpd="sng">
                <a:solidFill>
                  <a:schemeClr val="bg2"/>
                </a:solidFill>
                <a:prstDash val="solid"/>
                <a:headEnd type="none" w="med" len="med"/>
                <a:tailEnd type="none" w="med" len="med"/>
              </a:ln>
            </p:spPr>
          </p:sp>
          <p:sp>
            <p:nvSpPr>
              <p:cNvPr id="16459" name="直接连接符 16458"/>
              <p:cNvSpPr/>
              <p:nvPr userDrawn="1"/>
            </p:nvSpPr>
            <p:spPr>
              <a:xfrm>
                <a:off x="0" y="1244"/>
                <a:ext cx="5760" cy="0"/>
              </a:xfrm>
              <a:prstGeom prst="line">
                <a:avLst/>
              </a:prstGeom>
              <a:ln w="28575" cap="flat" cmpd="sng">
                <a:solidFill>
                  <a:schemeClr val="bg2"/>
                </a:solidFill>
                <a:prstDash val="solid"/>
                <a:headEnd type="none" w="med" len="med"/>
                <a:tailEnd type="none" w="med" len="med"/>
              </a:ln>
            </p:spPr>
          </p:sp>
          <p:sp>
            <p:nvSpPr>
              <p:cNvPr id="16460" name="直接连接符 16459"/>
              <p:cNvSpPr/>
              <p:nvPr userDrawn="1"/>
            </p:nvSpPr>
            <p:spPr>
              <a:xfrm>
                <a:off x="0" y="1163"/>
                <a:ext cx="5760" cy="0"/>
              </a:xfrm>
              <a:prstGeom prst="line">
                <a:avLst/>
              </a:prstGeom>
              <a:ln w="12700" cap="flat" cmpd="sng">
                <a:solidFill>
                  <a:schemeClr val="bg2"/>
                </a:solidFill>
                <a:prstDash val="solid"/>
                <a:headEnd type="none" w="med" len="med"/>
                <a:tailEnd type="none" w="med" len="med"/>
              </a:ln>
            </p:spPr>
          </p:sp>
          <p:sp>
            <p:nvSpPr>
              <p:cNvPr id="16461" name="直接连接符 16460"/>
              <p:cNvSpPr/>
              <p:nvPr userDrawn="1"/>
            </p:nvSpPr>
            <p:spPr>
              <a:xfrm>
                <a:off x="0" y="1037"/>
                <a:ext cx="5760" cy="0"/>
              </a:xfrm>
              <a:prstGeom prst="line">
                <a:avLst/>
              </a:prstGeom>
              <a:ln w="12700" cap="flat" cmpd="sng">
                <a:solidFill>
                  <a:schemeClr val="bg2"/>
                </a:solidFill>
                <a:prstDash val="solid"/>
                <a:headEnd type="none" w="med" len="med"/>
                <a:tailEnd type="none" w="med" len="med"/>
              </a:ln>
            </p:spPr>
          </p:sp>
          <p:sp>
            <p:nvSpPr>
              <p:cNvPr id="16462" name="直接连接符 16461"/>
              <p:cNvSpPr/>
              <p:nvPr userDrawn="1"/>
            </p:nvSpPr>
            <p:spPr>
              <a:xfrm>
                <a:off x="0" y="1091"/>
                <a:ext cx="5760" cy="0"/>
              </a:xfrm>
              <a:prstGeom prst="line">
                <a:avLst/>
              </a:prstGeom>
              <a:ln w="12700" cap="flat" cmpd="sng">
                <a:solidFill>
                  <a:schemeClr val="bg2"/>
                </a:solidFill>
                <a:prstDash val="solid"/>
                <a:headEnd type="none" w="med" len="med"/>
                <a:tailEnd type="none" w="med" len="med"/>
              </a:ln>
            </p:spPr>
          </p:sp>
          <p:sp>
            <p:nvSpPr>
              <p:cNvPr id="16463" name="直接连接符 16462"/>
              <p:cNvSpPr/>
              <p:nvPr userDrawn="1"/>
            </p:nvSpPr>
            <p:spPr>
              <a:xfrm>
                <a:off x="0" y="1289"/>
                <a:ext cx="5760" cy="0"/>
              </a:xfrm>
              <a:prstGeom prst="line">
                <a:avLst/>
              </a:prstGeom>
              <a:ln w="19050" cap="flat" cmpd="sng">
                <a:solidFill>
                  <a:schemeClr val="bg2"/>
                </a:solidFill>
                <a:prstDash val="solid"/>
                <a:headEnd type="none" w="med" len="med"/>
                <a:tailEnd type="none" w="med" len="med"/>
              </a:ln>
            </p:spPr>
          </p:sp>
          <p:sp>
            <p:nvSpPr>
              <p:cNvPr id="16464" name="直接连接符 16463"/>
              <p:cNvSpPr/>
              <p:nvPr userDrawn="1"/>
            </p:nvSpPr>
            <p:spPr>
              <a:xfrm>
                <a:off x="0" y="1268"/>
                <a:ext cx="5760" cy="0"/>
              </a:xfrm>
              <a:prstGeom prst="line">
                <a:avLst/>
              </a:prstGeom>
              <a:ln w="9525" cap="flat" cmpd="sng">
                <a:solidFill>
                  <a:schemeClr val="bg2"/>
                </a:solidFill>
                <a:prstDash val="solid"/>
                <a:headEnd type="none" w="med" len="med"/>
                <a:tailEnd type="none" w="med" len="med"/>
              </a:ln>
            </p:spPr>
          </p:sp>
          <p:sp>
            <p:nvSpPr>
              <p:cNvPr id="16465" name="直接连接符 16464"/>
              <p:cNvSpPr/>
              <p:nvPr userDrawn="1"/>
            </p:nvSpPr>
            <p:spPr>
              <a:xfrm>
                <a:off x="0" y="860"/>
                <a:ext cx="5760" cy="0"/>
              </a:xfrm>
              <a:prstGeom prst="line">
                <a:avLst/>
              </a:prstGeom>
              <a:ln w="9525" cap="flat" cmpd="sng">
                <a:solidFill>
                  <a:schemeClr val="bg2"/>
                </a:solidFill>
                <a:prstDash val="solid"/>
                <a:headEnd type="none" w="med" len="med"/>
                <a:tailEnd type="none" w="med" len="med"/>
              </a:ln>
            </p:spPr>
          </p:sp>
          <p:sp>
            <p:nvSpPr>
              <p:cNvPr id="16466" name="直接连接符 16465"/>
              <p:cNvSpPr/>
              <p:nvPr userDrawn="1"/>
            </p:nvSpPr>
            <p:spPr>
              <a:xfrm>
                <a:off x="0" y="896"/>
                <a:ext cx="5760" cy="0"/>
              </a:xfrm>
              <a:prstGeom prst="line">
                <a:avLst/>
              </a:prstGeom>
              <a:ln w="38100" cap="flat" cmpd="sng">
                <a:solidFill>
                  <a:schemeClr val="bg2"/>
                </a:solidFill>
                <a:prstDash val="solid"/>
                <a:headEnd type="none" w="med" len="med"/>
                <a:tailEnd type="none" w="med" len="med"/>
              </a:ln>
            </p:spPr>
          </p:sp>
          <p:sp>
            <p:nvSpPr>
              <p:cNvPr id="16467" name="直接连接符 16466"/>
              <p:cNvSpPr/>
              <p:nvPr userDrawn="1"/>
            </p:nvSpPr>
            <p:spPr>
              <a:xfrm>
                <a:off x="0" y="929"/>
                <a:ext cx="5760" cy="0"/>
              </a:xfrm>
              <a:prstGeom prst="line">
                <a:avLst/>
              </a:prstGeom>
              <a:ln w="19050" cap="flat" cmpd="sng">
                <a:solidFill>
                  <a:schemeClr val="bg2"/>
                </a:solidFill>
                <a:prstDash val="solid"/>
                <a:headEnd type="none" w="med" len="med"/>
                <a:tailEnd type="none" w="med" len="med"/>
              </a:ln>
            </p:spPr>
          </p:sp>
          <p:sp>
            <p:nvSpPr>
              <p:cNvPr id="16468" name="直接连接符 16467"/>
              <p:cNvSpPr/>
              <p:nvPr userDrawn="1"/>
            </p:nvSpPr>
            <p:spPr>
              <a:xfrm>
                <a:off x="0" y="770"/>
                <a:ext cx="5760" cy="0"/>
              </a:xfrm>
              <a:prstGeom prst="line">
                <a:avLst/>
              </a:prstGeom>
              <a:ln w="28575" cap="flat" cmpd="sng">
                <a:solidFill>
                  <a:schemeClr val="bg2"/>
                </a:solidFill>
                <a:prstDash val="solid"/>
                <a:headEnd type="none" w="med" len="med"/>
                <a:tailEnd type="none" w="med" len="med"/>
              </a:ln>
            </p:spPr>
          </p:sp>
          <p:sp>
            <p:nvSpPr>
              <p:cNvPr id="16469" name="直接连接符 16468"/>
              <p:cNvSpPr/>
              <p:nvPr userDrawn="1"/>
            </p:nvSpPr>
            <p:spPr>
              <a:xfrm>
                <a:off x="0" y="815"/>
                <a:ext cx="5760" cy="0"/>
              </a:xfrm>
              <a:prstGeom prst="line">
                <a:avLst/>
              </a:prstGeom>
              <a:ln w="19050" cap="flat" cmpd="sng">
                <a:solidFill>
                  <a:schemeClr val="bg2"/>
                </a:solidFill>
                <a:prstDash val="solid"/>
                <a:headEnd type="none" w="med" len="med"/>
                <a:tailEnd type="none" w="med" len="med"/>
              </a:ln>
            </p:spPr>
          </p:sp>
          <p:sp>
            <p:nvSpPr>
              <p:cNvPr id="16470" name="直接连接符 16469"/>
              <p:cNvSpPr/>
              <p:nvPr userDrawn="1"/>
            </p:nvSpPr>
            <p:spPr>
              <a:xfrm>
                <a:off x="0" y="718"/>
                <a:ext cx="5760" cy="0"/>
              </a:xfrm>
              <a:prstGeom prst="line">
                <a:avLst/>
              </a:prstGeom>
              <a:ln w="12700" cap="flat" cmpd="sng">
                <a:solidFill>
                  <a:schemeClr val="bg2"/>
                </a:solidFill>
                <a:prstDash val="solid"/>
                <a:headEnd type="none" w="med" len="med"/>
                <a:tailEnd type="none" w="med" len="med"/>
              </a:ln>
            </p:spPr>
          </p:sp>
          <p:sp>
            <p:nvSpPr>
              <p:cNvPr id="16471" name="直接连接符 16470"/>
              <p:cNvSpPr/>
              <p:nvPr userDrawn="1"/>
            </p:nvSpPr>
            <p:spPr>
              <a:xfrm>
                <a:off x="0" y="646"/>
                <a:ext cx="5760" cy="0"/>
              </a:xfrm>
              <a:prstGeom prst="line">
                <a:avLst/>
              </a:prstGeom>
              <a:ln w="12700" cap="flat" cmpd="sng">
                <a:solidFill>
                  <a:schemeClr val="bg2"/>
                </a:solidFill>
                <a:prstDash val="solid"/>
                <a:headEnd type="none" w="med" len="med"/>
                <a:tailEnd type="none" w="med" len="med"/>
              </a:ln>
            </p:spPr>
          </p:sp>
          <p:sp>
            <p:nvSpPr>
              <p:cNvPr id="16472" name="直接连接符 16471"/>
              <p:cNvSpPr/>
              <p:nvPr userDrawn="1"/>
            </p:nvSpPr>
            <p:spPr>
              <a:xfrm>
                <a:off x="0" y="522"/>
                <a:ext cx="5760" cy="0"/>
              </a:xfrm>
              <a:prstGeom prst="line">
                <a:avLst/>
              </a:prstGeom>
              <a:ln w="9525" cap="flat" cmpd="sng">
                <a:solidFill>
                  <a:schemeClr val="bg2"/>
                </a:solidFill>
                <a:prstDash val="solid"/>
                <a:headEnd type="none" w="med" len="med"/>
                <a:tailEnd type="none" w="med" len="med"/>
              </a:ln>
            </p:spPr>
          </p:sp>
          <p:sp>
            <p:nvSpPr>
              <p:cNvPr id="16473" name="直接连接符 16472"/>
              <p:cNvSpPr/>
              <p:nvPr userDrawn="1"/>
            </p:nvSpPr>
            <p:spPr>
              <a:xfrm>
                <a:off x="0" y="558"/>
                <a:ext cx="5760" cy="0"/>
              </a:xfrm>
              <a:prstGeom prst="line">
                <a:avLst/>
              </a:prstGeom>
              <a:ln w="38100" cap="flat" cmpd="sng">
                <a:solidFill>
                  <a:schemeClr val="bg2"/>
                </a:solidFill>
                <a:prstDash val="solid"/>
                <a:headEnd type="none" w="med" len="med"/>
                <a:tailEnd type="none" w="med" len="med"/>
              </a:ln>
            </p:spPr>
          </p:sp>
          <p:sp>
            <p:nvSpPr>
              <p:cNvPr id="16474" name="直接连接符 16473"/>
              <p:cNvSpPr/>
              <p:nvPr userDrawn="1"/>
            </p:nvSpPr>
            <p:spPr>
              <a:xfrm>
                <a:off x="0" y="591"/>
                <a:ext cx="5760" cy="0"/>
              </a:xfrm>
              <a:prstGeom prst="line">
                <a:avLst/>
              </a:prstGeom>
              <a:ln w="19050" cap="flat" cmpd="sng">
                <a:solidFill>
                  <a:schemeClr val="bg2"/>
                </a:solidFill>
                <a:prstDash val="solid"/>
                <a:headEnd type="none" w="med" len="med"/>
                <a:tailEnd type="none" w="med" len="med"/>
              </a:ln>
            </p:spPr>
          </p:sp>
          <p:sp>
            <p:nvSpPr>
              <p:cNvPr id="16475" name="直接连接符 16474"/>
              <p:cNvSpPr/>
              <p:nvPr userDrawn="1"/>
            </p:nvSpPr>
            <p:spPr>
              <a:xfrm>
                <a:off x="0" y="432"/>
                <a:ext cx="5760" cy="0"/>
              </a:xfrm>
              <a:prstGeom prst="line">
                <a:avLst/>
              </a:prstGeom>
              <a:ln w="28575" cap="flat" cmpd="sng">
                <a:solidFill>
                  <a:schemeClr val="bg2"/>
                </a:solidFill>
                <a:prstDash val="solid"/>
                <a:headEnd type="none" w="med" len="med"/>
                <a:tailEnd type="none" w="med" len="med"/>
              </a:ln>
            </p:spPr>
          </p:sp>
          <p:sp>
            <p:nvSpPr>
              <p:cNvPr id="16476" name="直接连接符 16475"/>
              <p:cNvSpPr/>
              <p:nvPr userDrawn="1"/>
            </p:nvSpPr>
            <p:spPr>
              <a:xfrm>
                <a:off x="0" y="384"/>
                <a:ext cx="5760" cy="0"/>
              </a:xfrm>
              <a:prstGeom prst="line">
                <a:avLst/>
              </a:prstGeom>
              <a:ln w="12700" cap="flat" cmpd="sng">
                <a:solidFill>
                  <a:schemeClr val="bg2"/>
                </a:solidFill>
                <a:prstDash val="solid"/>
                <a:headEnd type="none" w="med" len="med"/>
                <a:tailEnd type="none" w="med" len="med"/>
              </a:ln>
            </p:spPr>
          </p:sp>
          <p:sp>
            <p:nvSpPr>
              <p:cNvPr id="16477" name="直接连接符 16476"/>
              <p:cNvSpPr/>
              <p:nvPr userDrawn="1"/>
            </p:nvSpPr>
            <p:spPr>
              <a:xfrm>
                <a:off x="0" y="477"/>
                <a:ext cx="5760" cy="0"/>
              </a:xfrm>
              <a:prstGeom prst="line">
                <a:avLst/>
              </a:prstGeom>
              <a:ln w="19050" cap="flat" cmpd="sng">
                <a:solidFill>
                  <a:schemeClr val="bg2"/>
                </a:solidFill>
                <a:prstDash val="solid"/>
                <a:headEnd type="none" w="med" len="med"/>
                <a:tailEnd type="none" w="med" len="med"/>
              </a:ln>
            </p:spPr>
          </p:sp>
          <p:sp>
            <p:nvSpPr>
              <p:cNvPr id="16478" name="直接连接符 16477"/>
              <p:cNvSpPr/>
              <p:nvPr userDrawn="1"/>
            </p:nvSpPr>
            <p:spPr>
              <a:xfrm>
                <a:off x="0" y="339"/>
                <a:ext cx="5760" cy="0"/>
              </a:xfrm>
              <a:prstGeom prst="line">
                <a:avLst/>
              </a:prstGeom>
              <a:ln w="19050" cap="flat" cmpd="sng">
                <a:solidFill>
                  <a:schemeClr val="bg2"/>
                </a:solidFill>
                <a:prstDash val="solid"/>
                <a:headEnd type="none" w="med" len="med"/>
                <a:tailEnd type="none" w="med" len="med"/>
              </a:ln>
            </p:spPr>
          </p:sp>
          <p:sp>
            <p:nvSpPr>
              <p:cNvPr id="16479" name="直接连接符 16478"/>
              <p:cNvSpPr/>
              <p:nvPr userDrawn="1"/>
            </p:nvSpPr>
            <p:spPr>
              <a:xfrm>
                <a:off x="0" y="318"/>
                <a:ext cx="5760" cy="0"/>
              </a:xfrm>
              <a:prstGeom prst="line">
                <a:avLst/>
              </a:prstGeom>
              <a:ln w="9525" cap="flat" cmpd="sng">
                <a:solidFill>
                  <a:schemeClr val="bg2"/>
                </a:solidFill>
                <a:prstDash val="solid"/>
                <a:headEnd type="none" w="med" len="med"/>
                <a:tailEnd type="none" w="med" len="med"/>
              </a:ln>
            </p:spPr>
          </p:sp>
          <p:sp>
            <p:nvSpPr>
              <p:cNvPr id="16480" name="直接连接符 16479"/>
              <p:cNvSpPr/>
              <p:nvPr userDrawn="1"/>
            </p:nvSpPr>
            <p:spPr>
              <a:xfrm>
                <a:off x="0" y="258"/>
                <a:ext cx="5760" cy="0"/>
              </a:xfrm>
              <a:prstGeom prst="line">
                <a:avLst/>
              </a:prstGeom>
              <a:ln w="19050" cap="flat" cmpd="sng">
                <a:solidFill>
                  <a:schemeClr val="bg2"/>
                </a:solidFill>
                <a:prstDash val="solid"/>
                <a:headEnd type="none" w="med" len="med"/>
                <a:tailEnd type="none" w="med" len="med"/>
              </a:ln>
            </p:spPr>
          </p:sp>
          <p:sp>
            <p:nvSpPr>
              <p:cNvPr id="16481" name="直接连接符 16480"/>
              <p:cNvSpPr/>
              <p:nvPr userDrawn="1"/>
            </p:nvSpPr>
            <p:spPr>
              <a:xfrm>
                <a:off x="0" y="70"/>
                <a:ext cx="5760" cy="0"/>
              </a:xfrm>
              <a:prstGeom prst="line">
                <a:avLst/>
              </a:prstGeom>
              <a:ln w="9525" cap="flat" cmpd="sng">
                <a:solidFill>
                  <a:schemeClr val="bg2"/>
                </a:solidFill>
                <a:prstDash val="solid"/>
                <a:headEnd type="none" w="med" len="med"/>
                <a:tailEnd type="none" w="med" len="med"/>
              </a:ln>
            </p:spPr>
          </p:sp>
          <p:sp>
            <p:nvSpPr>
              <p:cNvPr id="16482" name="直接连接符 16481"/>
              <p:cNvSpPr/>
              <p:nvPr userDrawn="1"/>
            </p:nvSpPr>
            <p:spPr>
              <a:xfrm>
                <a:off x="0" y="43"/>
                <a:ext cx="5760" cy="0"/>
              </a:xfrm>
              <a:prstGeom prst="line">
                <a:avLst/>
              </a:prstGeom>
              <a:ln w="38100" cap="flat" cmpd="sng">
                <a:solidFill>
                  <a:schemeClr val="bg2"/>
                </a:solidFill>
                <a:prstDash val="solid"/>
                <a:headEnd type="none" w="med" len="med"/>
                <a:tailEnd type="none" w="med" len="med"/>
              </a:ln>
            </p:spPr>
          </p:sp>
          <p:sp>
            <p:nvSpPr>
              <p:cNvPr id="16483" name="直接连接符 16482"/>
              <p:cNvSpPr/>
              <p:nvPr userDrawn="1"/>
            </p:nvSpPr>
            <p:spPr>
              <a:xfrm>
                <a:off x="0" y="91"/>
                <a:ext cx="5760" cy="0"/>
              </a:xfrm>
              <a:prstGeom prst="line">
                <a:avLst/>
              </a:prstGeom>
              <a:ln w="12700" cap="flat" cmpd="sng">
                <a:solidFill>
                  <a:schemeClr val="bg2"/>
                </a:solidFill>
                <a:prstDash val="solid"/>
                <a:headEnd type="none" w="med" len="med"/>
                <a:tailEnd type="none" w="med" len="med"/>
              </a:ln>
            </p:spPr>
          </p:sp>
          <p:sp>
            <p:nvSpPr>
              <p:cNvPr id="16484" name="直接连接符 16483"/>
              <p:cNvSpPr/>
              <p:nvPr userDrawn="1"/>
            </p:nvSpPr>
            <p:spPr>
              <a:xfrm>
                <a:off x="0" y="145"/>
                <a:ext cx="5760" cy="0"/>
              </a:xfrm>
              <a:prstGeom prst="line">
                <a:avLst/>
              </a:prstGeom>
              <a:ln w="12700" cap="flat" cmpd="sng">
                <a:solidFill>
                  <a:schemeClr val="bg2"/>
                </a:solidFill>
                <a:prstDash val="solid"/>
                <a:headEnd type="none" w="med" len="med"/>
                <a:tailEnd type="none" w="med" len="med"/>
              </a:ln>
            </p:spPr>
          </p:sp>
          <p:sp>
            <p:nvSpPr>
              <p:cNvPr id="16485" name="直接连接符 16484"/>
              <p:cNvSpPr/>
              <p:nvPr userDrawn="1"/>
            </p:nvSpPr>
            <p:spPr>
              <a:xfrm>
                <a:off x="0" y="202"/>
                <a:ext cx="5760" cy="0"/>
              </a:xfrm>
              <a:prstGeom prst="line">
                <a:avLst/>
              </a:prstGeom>
              <a:ln w="38100" cap="flat" cmpd="sng">
                <a:solidFill>
                  <a:schemeClr val="bg2"/>
                </a:solidFill>
                <a:prstDash val="solid"/>
                <a:headEnd type="none" w="med" len="med"/>
                <a:tailEnd type="none" w="med" len="med"/>
              </a:ln>
            </p:spPr>
          </p:sp>
        </p:grpSp>
        <p:grpSp>
          <p:nvGrpSpPr>
            <p:cNvPr id="16486" name="组合 16485"/>
            <p:cNvGrpSpPr/>
            <p:nvPr userDrawn="1"/>
          </p:nvGrpSpPr>
          <p:grpSpPr>
            <a:xfrm>
              <a:off x="400" y="205"/>
              <a:ext cx="5216" cy="1123"/>
              <a:chOff x="400" y="205"/>
              <a:chExt cx="5216" cy="1123"/>
            </a:xfrm>
          </p:grpSpPr>
          <p:sp>
            <p:nvSpPr>
              <p:cNvPr id="16487" name="矩形 16486"/>
              <p:cNvSpPr/>
              <p:nvPr userDrawn="1"/>
            </p:nvSpPr>
            <p:spPr>
              <a:xfrm>
                <a:off x="557" y="205"/>
                <a:ext cx="313" cy="914"/>
              </a:xfrm>
              <a:prstGeom prst="rect">
                <a:avLst/>
              </a:prstGeom>
              <a:solidFill>
                <a:schemeClr val="accent1"/>
              </a:solidFill>
              <a:ln w="9525">
                <a:noFill/>
              </a:ln>
            </p:spPr>
            <p:txBody>
              <a:bodyPr/>
              <a:p>
                <a:endParaRPr lang="zh-CN" altLang="en-US"/>
              </a:p>
            </p:txBody>
          </p:sp>
          <p:sp>
            <p:nvSpPr>
              <p:cNvPr id="16488" name="矩形 16487"/>
              <p:cNvSpPr/>
              <p:nvPr userDrawn="1"/>
            </p:nvSpPr>
            <p:spPr>
              <a:xfrm>
                <a:off x="400" y="288"/>
                <a:ext cx="3567" cy="49"/>
              </a:xfrm>
              <a:prstGeom prst="rect">
                <a:avLst/>
              </a:prstGeom>
              <a:solidFill>
                <a:schemeClr val="hlink"/>
              </a:solidFill>
              <a:ln w="9525">
                <a:noFill/>
              </a:ln>
            </p:spPr>
            <p:txBody>
              <a:bodyPr/>
              <a:p>
                <a:endParaRPr lang="zh-CN" altLang="en-US"/>
              </a:p>
            </p:txBody>
          </p:sp>
          <p:sp>
            <p:nvSpPr>
              <p:cNvPr id="16489" name="矩形 16488"/>
              <p:cNvSpPr/>
              <p:nvPr userDrawn="1"/>
            </p:nvSpPr>
            <p:spPr>
              <a:xfrm>
                <a:off x="4599" y="1115"/>
                <a:ext cx="929" cy="213"/>
              </a:xfrm>
              <a:prstGeom prst="rect">
                <a:avLst/>
              </a:prstGeom>
              <a:solidFill>
                <a:schemeClr val="accent1"/>
              </a:solidFill>
              <a:ln w="9525">
                <a:noFill/>
              </a:ln>
            </p:spPr>
            <p:txBody>
              <a:bodyPr/>
              <a:p>
                <a:endParaRPr lang="zh-CN" altLang="en-US"/>
              </a:p>
            </p:txBody>
          </p:sp>
          <p:sp>
            <p:nvSpPr>
              <p:cNvPr id="16490" name="矩形 16489"/>
              <p:cNvSpPr/>
              <p:nvPr userDrawn="1"/>
            </p:nvSpPr>
            <p:spPr>
              <a:xfrm>
                <a:off x="2049" y="1211"/>
                <a:ext cx="3567" cy="49"/>
              </a:xfrm>
              <a:prstGeom prst="rect">
                <a:avLst/>
              </a:prstGeom>
              <a:solidFill>
                <a:schemeClr val="hlink"/>
              </a:solidFill>
              <a:ln w="9525">
                <a:noFill/>
              </a:ln>
            </p:spPr>
            <p:txBody>
              <a:bodyPr/>
              <a:p>
                <a:endParaRPr lang="zh-CN" altLang="en-US"/>
              </a:p>
            </p:txBody>
          </p:sp>
        </p:grpSp>
      </p:grpSp>
      <p:sp>
        <p:nvSpPr>
          <p:cNvPr id="16491" name="文本占位符 16490"/>
          <p:cNvSpPr>
            <a:spLocks noGrp="1"/>
          </p:cNvSpPr>
          <p:nvPr>
            <p:ph type="body" idx="1"/>
          </p:nvPr>
        </p:nvSpPr>
        <p:spPr>
          <a:xfrm>
            <a:off x="809625" y="2214563"/>
            <a:ext cx="7958138" cy="3881437"/>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6492" name="日期占位符 16491"/>
          <p:cNvSpPr>
            <a:spLocks noGrp="1"/>
          </p:cNvSpPr>
          <p:nvPr>
            <p:ph type="dt" sz="half" idx="2"/>
          </p:nvPr>
        </p:nvSpPr>
        <p:spPr>
          <a:xfrm>
            <a:off x="809625" y="6373813"/>
            <a:ext cx="1905000" cy="457200"/>
          </a:xfrm>
          <a:prstGeom prst="rect">
            <a:avLst/>
          </a:prstGeom>
          <a:noFill/>
          <a:ln w="9525">
            <a:noFill/>
          </a:ln>
        </p:spPr>
        <p:txBody>
          <a:bodyPr anchor="b" anchorCtr="0"/>
          <a:lstStyle>
            <a:lvl1pPr>
              <a:defRPr sz="1400" b="0">
                <a:solidFill>
                  <a:schemeClr val="folHlink"/>
                </a:solidFill>
              </a:defRPr>
            </a:lvl1p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16493" name="页脚占位符 16492"/>
          <p:cNvSpPr>
            <a:spLocks noGrp="1"/>
          </p:cNvSpPr>
          <p:nvPr>
            <p:ph type="ftr" sz="quarter" idx="3"/>
          </p:nvPr>
        </p:nvSpPr>
        <p:spPr>
          <a:xfrm>
            <a:off x="3132138" y="6376988"/>
            <a:ext cx="3086100" cy="457200"/>
          </a:xfrm>
          <a:prstGeom prst="rect">
            <a:avLst/>
          </a:prstGeom>
          <a:noFill/>
          <a:ln w="9525">
            <a:noFill/>
          </a:ln>
        </p:spPr>
        <p:txBody>
          <a:bodyPr anchor="b" anchorCtr="0"/>
          <a:lstStyle>
            <a:lvl1pPr algn="ctr">
              <a:defRPr sz="1400" b="0">
                <a:solidFill>
                  <a:schemeClr val="folHlink"/>
                </a:solidFill>
              </a:defRPr>
            </a:lvl1pPr>
          </a:lstStyle>
          <a:p>
            <a:pPr lvl="0">
              <a:lnSpc>
                <a:spcPct val="100000"/>
              </a:lnSpc>
              <a:spcBef>
                <a:spcPct val="0"/>
              </a:spcBef>
            </a:pPr>
            <a:endParaRPr lang="zh-CN" altLang="en-US" dirty="0">
              <a:latin typeface="Times New Roman" panose="02020603050405020304" pitchFamily="18" charset="0"/>
              <a:ea typeface="宋体" panose="02010600030101010101" pitchFamily="2" charset="-122"/>
            </a:endParaRPr>
          </a:p>
        </p:txBody>
      </p:sp>
      <p:sp>
        <p:nvSpPr>
          <p:cNvPr id="16494" name="灯片编号占位符 16493"/>
          <p:cNvSpPr>
            <a:spLocks noGrp="1"/>
          </p:cNvSpPr>
          <p:nvPr>
            <p:ph type="sldNum" sz="quarter" idx="4"/>
          </p:nvPr>
        </p:nvSpPr>
        <p:spPr>
          <a:xfrm>
            <a:off x="6589713" y="6376988"/>
            <a:ext cx="2193925" cy="457200"/>
          </a:xfrm>
          <a:prstGeom prst="rect">
            <a:avLst/>
          </a:prstGeom>
          <a:noFill/>
          <a:ln w="9525">
            <a:noFill/>
          </a:ln>
        </p:spPr>
        <p:txBody>
          <a:bodyPr anchor="b" anchorCtr="0"/>
          <a:lstStyle>
            <a:lvl1pPr algn="r">
              <a:defRPr sz="1400" b="0">
                <a:solidFill>
                  <a:schemeClr val="folHlink"/>
                </a:solidFill>
              </a:defRPr>
            </a:lvl1pPr>
          </a:lstStyle>
          <a:p>
            <a:pPr lvl="0">
              <a:lnSpc>
                <a:spcPct val="100000"/>
              </a:lnSpc>
              <a:spcBef>
                <a:spcPct val="0"/>
              </a:spcBef>
            </a:pPr>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
        <p:nvSpPr>
          <p:cNvPr id="16495" name="标题 16494"/>
          <p:cNvSpPr>
            <a:spLocks noGrp="1"/>
          </p:cNvSpPr>
          <p:nvPr>
            <p:ph type="title"/>
          </p:nvPr>
        </p:nvSpPr>
        <p:spPr>
          <a:xfrm>
            <a:off x="1371600" y="609600"/>
            <a:ext cx="7378700" cy="1143000"/>
          </a:xfrm>
          <a:prstGeom prst="rect">
            <a:avLst/>
          </a:prstGeom>
          <a:noFill/>
          <a:ln w="9525">
            <a:noFill/>
          </a:ln>
        </p:spPr>
        <p:txBody>
          <a:bodyPr anchor="ctr" anchorCtr="0"/>
          <a:p>
            <a:pPr lvl="0"/>
            <a:r>
              <a:rPr lang="zh-CN" altLang="en-US" dirty="0"/>
              <a:t>单击此处编辑母版标题样式</a:t>
            </a:r>
            <a:endParaRPr lang="zh-CN" altLang="en-US" dirty="0"/>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85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w"/>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400" b="0" i="0" u="none" kern="1200" baseline="0">
          <a:solidFill>
            <a:schemeClr val="tx1"/>
          </a:solidFill>
          <a:latin typeface="+mn-lt"/>
          <a:ea typeface="+mn-ea"/>
          <a:cs typeface="+mn-cs"/>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2000" b="0" i="0" u="none" kern="1200" baseline="0">
          <a:solidFill>
            <a:schemeClr val="tx1"/>
          </a:solidFill>
          <a:latin typeface="+mn-lt"/>
          <a:ea typeface="+mn-ea"/>
          <a:cs typeface="+mn-cs"/>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8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8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8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8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8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2pPr>
      <a:lvl3pPr marL="914400" lvl="2"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3pPr>
      <a:lvl4pPr marL="1371600" lvl="3"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4pPr>
      <a:lvl5pPr marL="1828800" lvl="4"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5pPr>
      <a:lvl6pPr marL="2286000" lvl="5"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6pPr>
      <a:lvl7pPr marL="2743200" lvl="6"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7pPr>
      <a:lvl8pPr marL="3200400" lvl="7"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8pPr>
      <a:lvl9pPr marL="3657600" lvl="8" indent="0" algn="l" defTabSz="914400" rtl="0" eaLnBrk="1" fontAlgn="base" latinLnBrk="0" hangingPunct="1">
        <a:lnSpc>
          <a:spcPct val="110000"/>
        </a:lnSpc>
        <a:spcBef>
          <a:spcPct val="50000"/>
        </a:spcBef>
        <a:spcAft>
          <a:spcPct val="0"/>
        </a:spcAft>
        <a:buNone/>
        <a:defRPr sz="2800" b="1" i="0" u="none" kern="1200" baseline="0">
          <a:solidFill>
            <a:srgbClr val="000000"/>
          </a:solidFill>
          <a:latin typeface="楷体_GB2312" pitchFamily="49" charset="-122"/>
          <a:ea typeface="楷体_GB2312" pitchFamily="49"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ags" Target="../tags/tag23.xml"/><Relationship Id="rId4" Type="http://schemas.openxmlformats.org/officeDocument/2006/relationships/image" Target="../media/image8.png"/><Relationship Id="rId3" Type="http://schemas.openxmlformats.org/officeDocument/2006/relationships/customXml" Target="../ink/ink2.xml"/><Relationship Id="rId2" Type="http://schemas.openxmlformats.org/officeDocument/2006/relationships/image" Target="../media/image7.png"/><Relationship Id="rId1" Type="http://schemas.openxmlformats.org/officeDocument/2006/relationships/customXml" Target="../ink/ink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hyperlink" Target="..\&#30005;&#23376;&#25945;&#26448;\dianzjc\wangye\3z\3z\3_30.swf"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10.png"/><Relationship Id="rId1"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tags" Target="../tags/tag31.xml"/><Relationship Id="rId2" Type="http://schemas.openxmlformats.org/officeDocument/2006/relationships/image" Target="../media/image11.png"/><Relationship Id="rId1"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tags" Target="../tags/tag34.xml"/><Relationship Id="rId2" Type="http://schemas.openxmlformats.org/officeDocument/2006/relationships/image" Target="../media/image12.png"/><Relationship Id="rId1" Type="http://schemas.openxmlformats.org/officeDocument/2006/relationships/hyperlink" Target="..\&#30005;&#23376;&#25945;&#26448;\dianzjc\wangye\3z\3z\3_32.sw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tags" Target="../tags/tag36.xml"/><Relationship Id="rId2" Type="http://schemas.openxmlformats.org/officeDocument/2006/relationships/image" Target="../media/image14.png"/><Relationship Id="rId1"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tags" Target="../tags/tag44.xml"/><Relationship Id="rId2" Type="http://schemas.openxmlformats.org/officeDocument/2006/relationships/image" Target="../media/image15.png"/><Relationship Id="rId1"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51.xml"/><Relationship Id="rId7" Type="http://schemas.openxmlformats.org/officeDocument/2006/relationships/hyperlink" Target="http://www.bofety.com/" TargetMode="External"/><Relationship Id="rId6" Type="http://schemas.openxmlformats.org/officeDocument/2006/relationships/tags" Target="../tags/tag50.xml"/><Relationship Id="rId5" Type="http://schemas.openxmlformats.org/officeDocument/2006/relationships/image" Target="../media/image18.jpeg"/><Relationship Id="rId4" Type="http://schemas.openxmlformats.org/officeDocument/2006/relationships/tags" Target="../tags/tag49.xml"/><Relationship Id="rId3" Type="http://schemas.openxmlformats.org/officeDocument/2006/relationships/image" Target="../media/image17.jpeg"/><Relationship Id="rId2" Type="http://schemas.openxmlformats.org/officeDocument/2006/relationships/tags" Target="../tags/tag48.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tags" Target="../tags/tag17.xml"/><Relationship Id="rId2" Type="http://schemas.openxmlformats.org/officeDocument/2006/relationships/image" Target="../media/image6.png"/><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2050" name="矩形 2049"/>
          <p:cNvSpPr/>
          <p:nvPr/>
        </p:nvSpPr>
        <p:spPr>
          <a:xfrm>
            <a:off x="457200" y="1143000"/>
            <a:ext cx="8229600" cy="1014730"/>
          </a:xfrm>
          <a:prstGeom prst="rect">
            <a:avLst/>
          </a:prstGeom>
          <a:noFill/>
          <a:ln w="9525">
            <a:noFill/>
          </a:ln>
        </p:spPr>
        <p:txBody>
          <a:bodyPr>
            <a:spAutoFit/>
          </a:bodyPr>
          <a:p>
            <a:pPr algn="ctr">
              <a:lnSpc>
                <a:spcPct val="100000"/>
              </a:lnSpc>
              <a:spcBef>
                <a:spcPct val="0"/>
              </a:spcBef>
            </a:pPr>
            <a:r>
              <a:rPr lang="zh-CN" altLang="en-US" sz="6000" dirty="0">
                <a:solidFill>
                  <a:srgbClr val="FFFF00"/>
                </a:solidFill>
                <a:latin typeface="宋体" panose="02010600030101010101" pitchFamily="2" charset="-122"/>
                <a:ea typeface="宋体" panose="02010600030101010101" pitchFamily="2" charset="-122"/>
              </a:rPr>
              <a:t> 蒸汽发生器</a:t>
            </a:r>
            <a:endParaRPr lang="zh-CN" altLang="en-US" sz="6000" dirty="0">
              <a:solidFill>
                <a:srgbClr val="FFFF00"/>
              </a:solidFill>
              <a:latin typeface="宋体" panose="02010600030101010101" pitchFamily="2" charset="-122"/>
              <a:ea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5724049" y="407707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386549" y="501302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6318885" y="50134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251221" y="50130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2" name="图片 1"/>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矩形 43009"/>
          <p:cNvSpPr/>
          <p:nvPr/>
        </p:nvSpPr>
        <p:spPr>
          <a:xfrm>
            <a:off x="1295400" y="1524000"/>
            <a:ext cx="7010400" cy="2957513"/>
          </a:xfrm>
          <a:prstGeom prst="rect">
            <a:avLst/>
          </a:prstGeom>
          <a:noFill/>
          <a:ln w="9525">
            <a:noFill/>
          </a:ln>
        </p:spPr>
        <p:txBody>
          <a:bodyPr>
            <a:spAutoFit/>
          </a:bodyPr>
          <a:p>
            <a:pPr>
              <a:lnSpc>
                <a:spcPct val="130000"/>
              </a:lnSpc>
              <a:buClr>
                <a:srgbClr val="FF0000"/>
              </a:buClr>
              <a:buSzPct val="110000"/>
              <a:buFont typeface="Wingdings" panose="05000000000000000000" pitchFamily="2" charset="2"/>
            </a:pPr>
            <a:endParaRPr lang="en-US" altLang="zh-CN" dirty="0">
              <a:solidFill>
                <a:srgbClr val="FF9900"/>
              </a:solidFill>
              <a:latin typeface="Tahoma" panose="020B0604030504040204" pitchFamily="34" charset="0"/>
              <a:ea typeface="宋体" panose="02010600030101010101" pitchFamily="2" charset="-122"/>
            </a:endParaRPr>
          </a:p>
          <a:p>
            <a:pPr>
              <a:lnSpc>
                <a:spcPct val="130000"/>
              </a:lnSpc>
              <a:buClr>
                <a:srgbClr val="FF0000"/>
              </a:buClr>
              <a:buSzPct val="110000"/>
              <a:buFont typeface="Wingdings" panose="05000000000000000000" pitchFamily="2" charset="2"/>
              <a:buChar char="Ø"/>
            </a:pPr>
            <a:r>
              <a:rPr lang="en-US" altLang="zh-CN" dirty="0">
                <a:latin typeface="楷体_GB2312" pitchFamily="49" charset="-122"/>
                <a:ea typeface="楷体_GB2312" pitchFamily="49" charset="-122"/>
              </a:rPr>
              <a:t> </a:t>
            </a:r>
            <a:r>
              <a:rPr lang="zh-CN" altLang="en-US" dirty="0">
                <a:latin typeface="楷体_GB2312" pitchFamily="49" charset="-122"/>
                <a:ea typeface="楷体_GB2312" pitchFamily="49" charset="-122"/>
              </a:rPr>
              <a:t>立式</a:t>
            </a:r>
            <a:r>
              <a:rPr lang="en-US" altLang="zh-CN">
                <a:latin typeface="楷体_GB2312" pitchFamily="49" charset="-122"/>
                <a:ea typeface="楷体_GB2312" pitchFamily="49" charset="-122"/>
              </a:rPr>
              <a:t>U</a:t>
            </a:r>
            <a:r>
              <a:rPr lang="zh-CN" altLang="en-US" dirty="0">
                <a:latin typeface="楷体_GB2312" pitchFamily="49" charset="-122"/>
                <a:ea typeface="楷体_GB2312" pitchFamily="49" charset="-122"/>
              </a:rPr>
              <a:t>型管自然循环蒸汽发生器是由</a:t>
            </a:r>
            <a:endParaRPr lang="zh-CN" altLang="en-US" dirty="0">
              <a:latin typeface="楷体_GB2312" pitchFamily="49" charset="-122"/>
              <a:ea typeface="楷体_GB2312" pitchFamily="49" charset="-122"/>
            </a:endParaRPr>
          </a:p>
          <a:p>
            <a:pPr>
              <a:lnSpc>
                <a:spcPct val="130000"/>
              </a:lnSpc>
              <a:buClr>
                <a:srgbClr val="FF0000"/>
              </a:buClr>
              <a:buSzPct val="110000"/>
              <a:buFont typeface="Wingdings" panose="05000000000000000000" pitchFamily="2" charset="2"/>
            </a:pPr>
            <a:r>
              <a:rPr lang="zh-CN" altLang="en-US" dirty="0">
                <a:solidFill>
                  <a:schemeClr val="tx2"/>
                </a:solidFill>
                <a:latin typeface="楷体_GB2312" pitchFamily="49" charset="-122"/>
                <a:ea typeface="楷体_GB2312" pitchFamily="49" charset="-122"/>
              </a:rPr>
              <a:t>  </a:t>
            </a:r>
            <a:r>
              <a:rPr lang="zh-CN" altLang="en-US" u="sng" dirty="0">
                <a:solidFill>
                  <a:schemeClr val="tx2"/>
                </a:solidFill>
                <a:latin typeface="楷体_GB2312" pitchFamily="49" charset="-122"/>
                <a:ea typeface="楷体_GB2312" pitchFamily="49" charset="-122"/>
              </a:rPr>
              <a:t>外壳</a:t>
            </a:r>
            <a:r>
              <a:rPr lang="en-US" altLang="zh-CN" u="sng">
                <a:solidFill>
                  <a:schemeClr val="tx2"/>
                </a:solidFill>
                <a:latin typeface="Times New Roman" panose="02020603050405020304" pitchFamily="18" charset="0"/>
                <a:ea typeface="楷体_GB2312" pitchFamily="49" charset="-122"/>
              </a:rPr>
              <a:t>—</a:t>
            </a:r>
            <a:r>
              <a:rPr lang="zh-CN" altLang="en-US" u="sng" dirty="0">
                <a:solidFill>
                  <a:schemeClr val="tx2"/>
                </a:solidFill>
                <a:latin typeface="楷体_GB2312" pitchFamily="49" charset="-122"/>
                <a:ea typeface="楷体_GB2312" pitchFamily="49" charset="-122"/>
              </a:rPr>
              <a:t>水室</a:t>
            </a:r>
            <a:r>
              <a:rPr lang="zh-CN" altLang="en-US" dirty="0">
                <a:latin typeface="楷体_GB2312" pitchFamily="49" charset="-122"/>
                <a:ea typeface="楷体_GB2312" pitchFamily="49" charset="-122"/>
              </a:rPr>
              <a:t>、</a:t>
            </a:r>
            <a:r>
              <a:rPr lang="zh-CN" altLang="en-US" u="sng" dirty="0">
                <a:solidFill>
                  <a:schemeClr val="tx2"/>
                </a:solidFill>
                <a:latin typeface="楷体_GB2312" pitchFamily="49" charset="-122"/>
                <a:ea typeface="楷体_GB2312" pitchFamily="49" charset="-122"/>
              </a:rPr>
              <a:t>管板和管束</a:t>
            </a:r>
            <a:r>
              <a:rPr lang="zh-CN" altLang="en-US" dirty="0">
                <a:latin typeface="楷体_GB2312" pitchFamily="49" charset="-122"/>
                <a:ea typeface="楷体_GB2312" pitchFamily="49" charset="-122"/>
              </a:rPr>
              <a:t>、</a:t>
            </a:r>
            <a:r>
              <a:rPr lang="zh-CN" altLang="en-US" u="sng" dirty="0">
                <a:solidFill>
                  <a:schemeClr val="tx2"/>
                </a:solidFill>
                <a:latin typeface="楷体_GB2312" pitchFamily="49" charset="-122"/>
                <a:ea typeface="楷体_GB2312" pitchFamily="49" charset="-122"/>
              </a:rPr>
              <a:t>蒸汽干燥</a:t>
            </a:r>
            <a:endParaRPr lang="zh-CN" altLang="en-US" u="sng" dirty="0">
              <a:solidFill>
                <a:schemeClr val="tx2"/>
              </a:solidFill>
              <a:latin typeface="楷体_GB2312" pitchFamily="49" charset="-122"/>
              <a:ea typeface="楷体_GB2312" pitchFamily="49" charset="-122"/>
            </a:endParaRPr>
          </a:p>
          <a:p>
            <a:pPr>
              <a:lnSpc>
                <a:spcPct val="130000"/>
              </a:lnSpc>
              <a:buClr>
                <a:srgbClr val="FF0000"/>
              </a:buClr>
              <a:buSzPct val="110000"/>
              <a:buFont typeface="Wingdings" panose="05000000000000000000" pitchFamily="2" charset="2"/>
            </a:pPr>
            <a:r>
              <a:rPr lang="zh-CN" altLang="en-US" dirty="0">
                <a:solidFill>
                  <a:schemeClr val="tx2"/>
                </a:solidFill>
                <a:latin typeface="楷体_GB2312" pitchFamily="49" charset="-122"/>
                <a:ea typeface="楷体_GB2312" pitchFamily="49" charset="-122"/>
              </a:rPr>
              <a:t>  </a:t>
            </a:r>
            <a:r>
              <a:rPr lang="zh-CN" altLang="en-US" u="sng" dirty="0">
                <a:solidFill>
                  <a:schemeClr val="tx2"/>
                </a:solidFill>
                <a:latin typeface="楷体_GB2312" pitchFamily="49" charset="-122"/>
                <a:ea typeface="楷体_GB2312" pitchFamily="49" charset="-122"/>
              </a:rPr>
              <a:t>装置</a:t>
            </a:r>
            <a:r>
              <a:rPr lang="zh-CN" altLang="en-US" dirty="0">
                <a:latin typeface="楷体_GB2312" pitchFamily="49" charset="-122"/>
                <a:ea typeface="楷体_GB2312" pitchFamily="49" charset="-122"/>
              </a:rPr>
              <a:t>等组成。</a:t>
            </a:r>
            <a:endParaRPr lang="zh-CN" altLang="en-US" dirty="0">
              <a:latin typeface="楷体_GB2312" pitchFamily="49" charset="-122"/>
              <a:ea typeface="楷体_GB2312" pitchFamily="49" charset="-122"/>
            </a:endParaRPr>
          </a:p>
        </p:txBody>
      </p:sp>
      <p:sp>
        <p:nvSpPr>
          <p:cNvPr id="43011" name="矩形 43010"/>
          <p:cNvSpPr/>
          <p:nvPr/>
        </p:nvSpPr>
        <p:spPr>
          <a:xfrm>
            <a:off x="2590800" y="762000"/>
            <a:ext cx="3581400" cy="828675"/>
          </a:xfrm>
          <a:prstGeom prst="rect">
            <a:avLst/>
          </a:prstGeom>
          <a:noFill/>
          <a:ln w="9525">
            <a:noFill/>
          </a:ln>
        </p:spPr>
        <p:txBody>
          <a:bodyPr>
            <a:spAutoFit/>
          </a:bodyPr>
          <a:p>
            <a:pPr algn="ctr">
              <a:buClr>
                <a:srgbClr val="FF0000"/>
              </a:buClr>
              <a:buSzPct val="110000"/>
              <a:buFont typeface="Wingdings" panose="05000000000000000000" pitchFamily="2" charset="2"/>
            </a:pPr>
            <a:r>
              <a:rPr lang="zh-CN" altLang="en-US" sz="4400" dirty="0">
                <a:solidFill>
                  <a:srgbClr val="FF9900"/>
                </a:solidFill>
                <a:latin typeface="Tahoma" panose="020B0604030504040204" pitchFamily="34" charset="0"/>
                <a:ea typeface="宋体" panose="02010600030101010101" pitchFamily="2" charset="-122"/>
              </a:rPr>
              <a:t>（二）结构</a:t>
            </a:r>
            <a:endParaRPr lang="zh-CN" altLang="en-US" sz="4400" dirty="0">
              <a:solidFill>
                <a:srgbClr val="FF9900"/>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2" name="矩形 5121"/>
          <p:cNvSpPr/>
          <p:nvPr/>
        </p:nvSpPr>
        <p:spPr>
          <a:xfrm>
            <a:off x="609600" y="1066800"/>
            <a:ext cx="7924800" cy="4572000"/>
          </a:xfrm>
          <a:prstGeom prst="rect">
            <a:avLst/>
          </a:prstGeom>
          <a:noFill/>
          <a:ln w="9525">
            <a:noFill/>
          </a:ln>
        </p:spPr>
        <p:txBody>
          <a:bodyPr/>
          <a:p>
            <a:pPr marL="342900" indent="-342900" algn="just">
              <a:lnSpc>
                <a:spcPct val="130000"/>
              </a:lnSpc>
              <a:spcBef>
                <a:spcPct val="20000"/>
              </a:spcBef>
              <a:buClr>
                <a:srgbClr val="FF0000"/>
              </a:buClr>
              <a:buSzPct val="110000"/>
              <a:buFont typeface="Wingdings" panose="05000000000000000000" pitchFamily="2" charset="2"/>
              <a:buChar char="Ø"/>
            </a:pPr>
            <a:r>
              <a:rPr lang="zh-CN" altLang="en-US" u="sng" dirty="0">
                <a:solidFill>
                  <a:srgbClr val="FF9900"/>
                </a:solidFill>
                <a:latin typeface="Times New Roman" panose="02020603050405020304" pitchFamily="18" charset="0"/>
                <a:ea typeface="楷体_GB2312" pitchFamily="49" charset="-122"/>
              </a:rPr>
              <a:t>外壳</a:t>
            </a:r>
            <a:r>
              <a:rPr lang="zh-CN" altLang="en-US" dirty="0">
                <a:latin typeface="Times New Roman" panose="02020603050405020304" pitchFamily="18" charset="0"/>
                <a:ea typeface="楷体_GB2312" pitchFamily="49" charset="-122"/>
              </a:rPr>
              <a:t>由</a:t>
            </a:r>
            <a:r>
              <a:rPr lang="zh-CN" altLang="en-US" dirty="0">
                <a:solidFill>
                  <a:schemeClr val="folHlink"/>
                </a:solidFill>
                <a:latin typeface="Times New Roman" panose="02020603050405020304" pitchFamily="18" charset="0"/>
                <a:ea typeface="楷体_GB2312" pitchFamily="49" charset="-122"/>
              </a:rPr>
              <a:t>铁素体钢板</a:t>
            </a:r>
            <a:r>
              <a:rPr lang="zh-CN" altLang="en-US" dirty="0">
                <a:latin typeface="Times New Roman" panose="02020603050405020304" pitchFamily="18" charset="0"/>
                <a:ea typeface="楷体_GB2312" pitchFamily="49" charset="-122"/>
              </a:rPr>
              <a:t>制成。包括</a:t>
            </a:r>
            <a:r>
              <a:rPr lang="zh-CN" altLang="en-US" u="sng" dirty="0">
                <a:solidFill>
                  <a:schemeClr val="tx2"/>
                </a:solidFill>
                <a:latin typeface="Times New Roman" panose="02020603050405020304" pitchFamily="18" charset="0"/>
                <a:ea typeface="楷体_GB2312" pitchFamily="49" charset="-122"/>
              </a:rPr>
              <a:t>上封头</a:t>
            </a:r>
            <a:r>
              <a:rPr lang="zh-CN" altLang="en-US" dirty="0">
                <a:latin typeface="Times New Roman" panose="02020603050405020304" pitchFamily="18" charset="0"/>
                <a:ea typeface="楷体_GB2312" pitchFamily="49" charset="-122"/>
              </a:rPr>
              <a:t>（蒸汽出口管咀中有若干限流器）、</a:t>
            </a:r>
            <a:r>
              <a:rPr lang="zh-CN" altLang="en-US" u="sng" dirty="0">
                <a:solidFill>
                  <a:schemeClr val="tx2"/>
                </a:solidFill>
                <a:latin typeface="Times New Roman" panose="02020603050405020304" pitchFamily="18" charset="0"/>
                <a:ea typeface="楷体_GB2312" pitchFamily="49" charset="-122"/>
              </a:rPr>
              <a:t>上筒体</a:t>
            </a:r>
            <a:r>
              <a:rPr lang="zh-CN" altLang="en-US" dirty="0">
                <a:latin typeface="Times New Roman" panose="02020603050405020304" pitchFamily="18" charset="0"/>
                <a:ea typeface="楷体_GB2312" pitchFamily="49" charset="-122"/>
              </a:rPr>
              <a:t>（</a:t>
            </a:r>
            <a:r>
              <a:rPr lang="zh-CN" altLang="en-US" dirty="0">
                <a:latin typeface="Tahoma" panose="020B0604030504040204" pitchFamily="34" charset="0"/>
                <a:ea typeface="楷体_GB2312" pitchFamily="49" charset="-122"/>
              </a:rPr>
              <a:t>设有给水管咀并与给水环管相连</a:t>
            </a:r>
            <a:r>
              <a:rPr lang="zh-CN" altLang="en-US" dirty="0">
                <a:latin typeface="Times New Roman" panose="02020603050405020304" pitchFamily="18" charset="0"/>
                <a:ea typeface="楷体_GB2312" pitchFamily="49" charset="-122"/>
              </a:rPr>
              <a:t>）、</a:t>
            </a:r>
            <a:r>
              <a:rPr lang="zh-CN" altLang="en-US" u="sng" dirty="0">
                <a:solidFill>
                  <a:schemeClr val="tx2"/>
                </a:solidFill>
                <a:latin typeface="Times New Roman" panose="02020603050405020304" pitchFamily="18" charset="0"/>
                <a:ea typeface="楷体_GB2312" pitchFamily="49" charset="-122"/>
              </a:rPr>
              <a:t>下筒体</a:t>
            </a:r>
            <a:r>
              <a:rPr lang="zh-CN" altLang="en-US" dirty="0">
                <a:latin typeface="Times New Roman" panose="02020603050405020304" pitchFamily="18" charset="0"/>
                <a:ea typeface="楷体_GB2312" pitchFamily="49" charset="-122"/>
              </a:rPr>
              <a:t>（</a:t>
            </a:r>
            <a:r>
              <a:rPr lang="zh-CN" altLang="en-US" dirty="0">
                <a:latin typeface="Tahoma" panose="020B0604030504040204" pitchFamily="34" charset="0"/>
                <a:ea typeface="楷体_GB2312" pitchFamily="49" charset="-122"/>
              </a:rPr>
              <a:t>靠近管板处设有若干个检查孔</a:t>
            </a:r>
            <a:r>
              <a:rPr lang="zh-CN" altLang="en-US" dirty="0">
                <a:latin typeface="Times New Roman" panose="02020603050405020304" pitchFamily="18" charset="0"/>
                <a:ea typeface="楷体_GB2312" pitchFamily="49" charset="-122"/>
              </a:rPr>
              <a:t>）以及</a:t>
            </a:r>
            <a:r>
              <a:rPr lang="zh-CN" altLang="en-US" u="sng" dirty="0">
                <a:solidFill>
                  <a:schemeClr val="tx2"/>
                </a:solidFill>
                <a:latin typeface="Times New Roman" panose="02020603050405020304" pitchFamily="18" charset="0"/>
                <a:ea typeface="楷体_GB2312" pitchFamily="49" charset="-122"/>
              </a:rPr>
              <a:t>锥形体</a:t>
            </a:r>
            <a:r>
              <a:rPr lang="zh-CN" altLang="en-US" dirty="0">
                <a:latin typeface="Times New Roman" panose="02020603050405020304" pitchFamily="18" charset="0"/>
                <a:ea typeface="楷体_GB2312" pitchFamily="49" charset="-122"/>
              </a:rPr>
              <a:t>。</a:t>
            </a:r>
            <a:endParaRPr lang="zh-CN" altLang="en-US" dirty="0">
              <a:latin typeface="Times New Roman" panose="02020603050405020304" pitchFamily="18" charset="0"/>
              <a:ea typeface="楷体_GB2312" pitchFamily="49" charset="-122"/>
            </a:endParaRPr>
          </a:p>
          <a:p>
            <a:pPr marL="342900" indent="-342900" algn="just">
              <a:lnSpc>
                <a:spcPct val="130000"/>
              </a:lnSpc>
              <a:spcBef>
                <a:spcPct val="20000"/>
              </a:spcBef>
              <a:buClr>
                <a:srgbClr val="FF0000"/>
              </a:buClr>
              <a:buSzPct val="110000"/>
              <a:buFont typeface="Wingdings" panose="05000000000000000000" pitchFamily="2" charset="2"/>
              <a:buChar char="Ø"/>
            </a:pPr>
            <a:r>
              <a:rPr lang="zh-CN" altLang="en-US" u="sng" dirty="0">
                <a:solidFill>
                  <a:srgbClr val="FF9900"/>
                </a:solidFill>
                <a:latin typeface="Tahoma" panose="020B0604030504040204" pitchFamily="34" charset="0"/>
                <a:ea typeface="楷体_GB2312" pitchFamily="49" charset="-122"/>
              </a:rPr>
              <a:t>一回路水室</a:t>
            </a:r>
            <a:r>
              <a:rPr lang="zh-CN" altLang="en-US" dirty="0">
                <a:latin typeface="Tahoma" panose="020B0604030504040204" pitchFamily="34" charset="0"/>
                <a:ea typeface="楷体_GB2312" pitchFamily="49" charset="-122"/>
              </a:rPr>
              <a:t>（下封头），它焊在管板上，用</a:t>
            </a:r>
            <a:r>
              <a:rPr lang="zh-CN" altLang="en-US" dirty="0">
                <a:solidFill>
                  <a:schemeClr val="folHlink"/>
                </a:solidFill>
                <a:latin typeface="Tahoma" panose="020B0604030504040204" pitchFamily="34" charset="0"/>
                <a:ea typeface="楷体_GB2312" pitchFamily="49" charset="-122"/>
              </a:rPr>
              <a:t>因科镍隔板</a:t>
            </a:r>
            <a:r>
              <a:rPr lang="zh-CN" altLang="en-US" dirty="0">
                <a:latin typeface="Tahoma" panose="020B0604030504040204" pitchFamily="34" charset="0"/>
                <a:ea typeface="楷体_GB2312" pitchFamily="49" charset="-122"/>
              </a:rPr>
              <a:t>分割成冷却剂进、出口两个水室。</a:t>
            </a:r>
            <a:endParaRPr lang="zh-CN" altLang="en-US" dirty="0">
              <a:latin typeface="Tahoma" panose="020B0604030504040204" pitchFamily="34" charset="0"/>
              <a:ea typeface="楷体_GB2312" pitchFamily="49" charset="-122"/>
            </a:endParaRPr>
          </a:p>
        </p:txBody>
      </p:sp>
      <p:sp>
        <p:nvSpPr>
          <p:cNvPr id="5124" name="矩形 5123"/>
          <p:cNvSpPr/>
          <p:nvPr/>
        </p:nvSpPr>
        <p:spPr>
          <a:xfrm>
            <a:off x="2362200" y="76200"/>
            <a:ext cx="4343400" cy="750888"/>
          </a:xfrm>
          <a:prstGeom prst="rect">
            <a:avLst/>
          </a:prstGeom>
          <a:noFill/>
          <a:ln w="9525">
            <a:noFill/>
          </a:ln>
        </p:spPr>
        <p:txBody>
          <a:bodyPr>
            <a:spAutoFit/>
          </a:bodyPr>
          <a:p>
            <a:pPr algn="ctr">
              <a:lnSpc>
                <a:spcPct val="120000"/>
              </a:lnSpc>
              <a:spcBef>
                <a:spcPct val="20000"/>
              </a:spcBef>
              <a:buClr>
                <a:srgbClr val="FF0000"/>
              </a:buClr>
              <a:buSzPct val="110000"/>
              <a:buFont typeface="Wingdings" panose="05000000000000000000" pitchFamily="2" charset="2"/>
            </a:pPr>
            <a:r>
              <a:rPr lang="en-US" altLang="zh-CN" sz="3600">
                <a:solidFill>
                  <a:srgbClr val="FF9900"/>
                </a:solidFill>
                <a:latin typeface="Times New Roman" panose="02020603050405020304" pitchFamily="18" charset="0"/>
                <a:ea typeface="宋体" panose="02010600030101010101" pitchFamily="2" charset="-122"/>
              </a:rPr>
              <a:t>1</a:t>
            </a:r>
            <a:r>
              <a:rPr lang="zh-CN" altLang="en-US" sz="3600" dirty="0">
                <a:solidFill>
                  <a:srgbClr val="FF9900"/>
                </a:solidFill>
                <a:latin typeface="Times New Roman" panose="02020603050405020304" pitchFamily="18" charset="0"/>
                <a:ea typeface="宋体" panose="02010600030101010101" pitchFamily="2" charset="-122"/>
              </a:rPr>
              <a:t>、外壳</a:t>
            </a:r>
            <a:r>
              <a:rPr lang="en-US" altLang="zh-CN" sz="3600">
                <a:solidFill>
                  <a:srgbClr val="FF9900"/>
                </a:solidFill>
                <a:latin typeface="Times New Roman" panose="02020603050405020304" pitchFamily="18" charset="0"/>
                <a:ea typeface="宋体" panose="02010600030101010101" pitchFamily="2" charset="-122"/>
              </a:rPr>
              <a:t>—</a:t>
            </a:r>
            <a:r>
              <a:rPr lang="zh-CN" altLang="en-US" sz="3600" dirty="0">
                <a:solidFill>
                  <a:srgbClr val="FF9900"/>
                </a:solidFill>
                <a:latin typeface="Times New Roman" panose="02020603050405020304" pitchFamily="18" charset="0"/>
                <a:ea typeface="宋体" panose="02010600030101010101" pitchFamily="2" charset="-122"/>
              </a:rPr>
              <a:t>水室</a:t>
            </a:r>
            <a:endParaRPr lang="zh-CN" altLang="en-US" sz="3600" dirty="0">
              <a:solidFill>
                <a:srgbClr val="FF9900"/>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xEl>
                                              <p:charRg st="0" end="77"/>
                                            </p:txEl>
                                          </p:spTgt>
                                        </p:tgtEl>
                                        <p:attrNameLst>
                                          <p:attrName>style.visibility</p:attrName>
                                        </p:attrNameLst>
                                      </p:cBhvr>
                                      <p:to>
                                        <p:strVal val="visible"/>
                                      </p:to>
                                    </p:set>
                                    <p:anim calcmode="lin" valueType="num">
                                      <p:cBhvr additive="base">
                                        <p:cTn id="7" dur="500" fill="hold"/>
                                        <p:tgtEl>
                                          <p:spTgt spid="5122">
                                            <p:txEl>
                                              <p:charRg st="0" end="7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2">
                                            <p:txEl>
                                              <p:charRg st="0" end="7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2">
                                            <p:txEl>
                                              <p:charRg st="77" end="117"/>
                                            </p:txEl>
                                          </p:spTgt>
                                        </p:tgtEl>
                                        <p:attrNameLst>
                                          <p:attrName>style.visibility</p:attrName>
                                        </p:attrNameLst>
                                      </p:cBhvr>
                                      <p:to>
                                        <p:strVal val="visible"/>
                                      </p:to>
                                    </p:set>
                                    <p:anim calcmode="lin" valueType="num">
                                      <p:cBhvr additive="base">
                                        <p:cTn id="13" dur="500" fill="hold"/>
                                        <p:tgtEl>
                                          <p:spTgt spid="5122">
                                            <p:txEl>
                                              <p:charRg st="77" end="11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2">
                                            <p:txEl>
                                              <p:charRg st="77" end="1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507" name="文本框 21506"/>
          <p:cNvSpPr txBox="1"/>
          <p:nvPr/>
        </p:nvSpPr>
        <p:spPr>
          <a:xfrm>
            <a:off x="762000" y="685800"/>
            <a:ext cx="7620000" cy="3425825"/>
          </a:xfrm>
          <a:prstGeom prst="rect">
            <a:avLst/>
          </a:prstGeom>
          <a:noFill/>
          <a:ln w="9525">
            <a:noFill/>
          </a:ln>
        </p:spPr>
        <p:txBody>
          <a:bodyPr>
            <a:spAutoFit/>
          </a:bodyPr>
          <a:p>
            <a:pPr algn="just">
              <a:lnSpc>
                <a:spcPct val="130000"/>
              </a:lnSpc>
              <a:spcBef>
                <a:spcPct val="20000"/>
              </a:spcBef>
              <a:buClr>
                <a:srgbClr val="FF9900"/>
              </a:buClr>
              <a:buSzPct val="110000"/>
              <a:buChar char="o"/>
            </a:pPr>
            <a:r>
              <a:rPr lang="en-US" altLang="zh-CN" dirty="0">
                <a:solidFill>
                  <a:schemeClr val="tx2"/>
                </a:solidFill>
                <a:latin typeface="楷体_GB2312" pitchFamily="49" charset="-122"/>
                <a:ea typeface="楷体_GB2312" pitchFamily="49" charset="-122"/>
              </a:rPr>
              <a:t> </a:t>
            </a:r>
            <a:r>
              <a:rPr lang="zh-CN" altLang="en-US" u="sng" dirty="0">
                <a:solidFill>
                  <a:schemeClr val="folHlink"/>
                </a:solidFill>
                <a:latin typeface="楷体_GB2312" pitchFamily="49" charset="-122"/>
                <a:ea typeface="楷体_GB2312" pitchFamily="49" charset="-122"/>
              </a:rPr>
              <a:t>上封头</a:t>
            </a:r>
            <a:r>
              <a:rPr lang="zh-CN" altLang="en-US" dirty="0">
                <a:latin typeface="楷体_GB2312" pitchFamily="49" charset="-122"/>
                <a:ea typeface="楷体_GB2312" pitchFamily="49" charset="-122"/>
              </a:rPr>
              <a:t>通常为标准椭球形。蒸汽</a:t>
            </a:r>
            <a:r>
              <a:rPr lang="zh-CN" altLang="en-US" dirty="0">
                <a:solidFill>
                  <a:schemeClr val="tx1"/>
                </a:solidFill>
                <a:latin typeface="楷体_GB2312" pitchFamily="49" charset="-122"/>
                <a:ea typeface="楷体_GB2312" pitchFamily="49" charset="-122"/>
              </a:rPr>
              <a:t>出口管咀</a:t>
            </a:r>
            <a:r>
              <a:rPr lang="zh-CN" altLang="en-US" dirty="0">
                <a:latin typeface="楷体_GB2312" pitchFamily="49" charset="-122"/>
                <a:ea typeface="楷体_GB2312" pitchFamily="49" charset="-122"/>
              </a:rPr>
              <a:t>中有若干个由小直径文丘里管组成的</a:t>
            </a:r>
            <a:r>
              <a:rPr lang="zh-CN" altLang="en-US" dirty="0">
                <a:solidFill>
                  <a:schemeClr val="tx1"/>
                </a:solidFill>
                <a:latin typeface="楷体_GB2312" pitchFamily="49" charset="-122"/>
                <a:ea typeface="楷体_GB2312" pitchFamily="49" charset="-122"/>
              </a:rPr>
              <a:t>限流器</a:t>
            </a:r>
            <a:r>
              <a:rPr lang="zh-CN" altLang="en-US" dirty="0">
                <a:latin typeface="楷体_GB2312" pitchFamily="49" charset="-122"/>
                <a:ea typeface="楷体_GB2312" pitchFamily="49" charset="-122"/>
              </a:rPr>
              <a:t>。用于在主蒸汽</a:t>
            </a:r>
            <a:r>
              <a:rPr lang="zh-CN" altLang="en-US" dirty="0">
                <a:solidFill>
                  <a:schemeClr val="tx1"/>
                </a:solidFill>
                <a:latin typeface="楷体_GB2312" pitchFamily="49" charset="-122"/>
                <a:ea typeface="楷体_GB2312" pitchFamily="49" charset="-122"/>
              </a:rPr>
              <a:t>管道破裂事故</a:t>
            </a:r>
            <a:r>
              <a:rPr lang="zh-CN" altLang="en-US" dirty="0">
                <a:latin typeface="楷体_GB2312" pitchFamily="49" charset="-122"/>
                <a:ea typeface="楷体_GB2312" pitchFamily="49" charset="-122"/>
              </a:rPr>
              <a:t>时限制最大蒸汽流量，从而限制蒸汽发生器二次侧部件和一回路系统的冷却速率，可以</a:t>
            </a:r>
            <a:r>
              <a:rPr lang="zh-CN" altLang="en-US" dirty="0">
                <a:solidFill>
                  <a:schemeClr val="tx1"/>
                </a:solidFill>
                <a:latin typeface="楷体_GB2312" pitchFamily="49" charset="-122"/>
                <a:ea typeface="楷体_GB2312" pitchFamily="49" charset="-122"/>
              </a:rPr>
              <a:t>防止反应堆在紧急停堆后又重返临界</a:t>
            </a:r>
            <a:r>
              <a:rPr lang="zh-CN" altLang="en-US" dirty="0">
                <a:latin typeface="楷体_GB2312" pitchFamily="49" charset="-122"/>
                <a:ea typeface="楷体_GB2312" pitchFamily="49" charset="-122"/>
              </a:rPr>
              <a:t>。</a:t>
            </a:r>
            <a:endParaRPr lang="zh-CN" altLang="en-US" u="sng">
              <a:latin typeface="楷体_GB2312" pitchFamily="49" charset="-122"/>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0" name="矩形 22529"/>
          <p:cNvSpPr/>
          <p:nvPr/>
        </p:nvSpPr>
        <p:spPr>
          <a:xfrm>
            <a:off x="838200" y="457200"/>
            <a:ext cx="7391400" cy="3895725"/>
          </a:xfrm>
          <a:prstGeom prst="rect">
            <a:avLst/>
          </a:prstGeom>
          <a:noFill/>
          <a:ln w="9525">
            <a:noFill/>
          </a:ln>
        </p:spPr>
        <p:txBody>
          <a:bodyPr>
            <a:spAutoFit/>
          </a:bodyPr>
          <a:p>
            <a:pPr>
              <a:lnSpc>
                <a:spcPct val="120000"/>
              </a:lnSpc>
              <a:buClr>
                <a:srgbClr val="FF9900"/>
              </a:buClr>
              <a:buSzPct val="110000"/>
              <a:buChar char="o"/>
            </a:pPr>
            <a:r>
              <a:rPr lang="en-US" altLang="zh-CN" dirty="0">
                <a:solidFill>
                  <a:schemeClr val="tx2"/>
                </a:solidFill>
                <a:latin typeface="楷体_GB2312" pitchFamily="49" charset="-122"/>
                <a:ea typeface="楷体_GB2312" pitchFamily="49" charset="-122"/>
              </a:rPr>
              <a:t> </a:t>
            </a:r>
            <a:r>
              <a:rPr lang="zh-CN" altLang="en-US" u="sng" dirty="0">
                <a:solidFill>
                  <a:schemeClr val="folHlink"/>
                </a:solidFill>
                <a:latin typeface="楷体_GB2312" pitchFamily="49" charset="-122"/>
                <a:ea typeface="楷体_GB2312" pitchFamily="49" charset="-122"/>
              </a:rPr>
              <a:t>上筒体</a:t>
            </a:r>
            <a:r>
              <a:rPr lang="zh-CN" altLang="en-US" dirty="0">
                <a:latin typeface="楷体_GB2312" pitchFamily="49" charset="-122"/>
                <a:ea typeface="楷体_GB2312" pitchFamily="49" charset="-122"/>
              </a:rPr>
              <a:t>设有给水管咀并与给水环管相连。给水环管上设有若干</a:t>
            </a:r>
            <a:r>
              <a:rPr lang="zh-CN" altLang="en-US" dirty="0">
                <a:solidFill>
                  <a:schemeClr val="tx1"/>
                </a:solidFill>
                <a:latin typeface="楷体_GB2312" pitchFamily="49" charset="-122"/>
                <a:ea typeface="楷体_GB2312" pitchFamily="49" charset="-122"/>
              </a:rPr>
              <a:t>倒置</a:t>
            </a:r>
            <a:r>
              <a:rPr lang="en-US" altLang="zh-CN">
                <a:solidFill>
                  <a:schemeClr val="tx1"/>
                </a:solidFill>
                <a:latin typeface="楷体_GB2312" pitchFamily="49" charset="-122"/>
                <a:ea typeface="楷体_GB2312" pitchFamily="49" charset="-122"/>
              </a:rPr>
              <a:t>J </a:t>
            </a:r>
            <a:r>
              <a:rPr lang="zh-CN" altLang="en-US" dirty="0">
                <a:solidFill>
                  <a:schemeClr val="tx1"/>
                </a:solidFill>
                <a:latin typeface="楷体_GB2312" pitchFamily="49" charset="-122"/>
                <a:ea typeface="楷体_GB2312" pitchFamily="49" charset="-122"/>
              </a:rPr>
              <a:t>型管</a:t>
            </a:r>
            <a:r>
              <a:rPr lang="zh-CN" altLang="en-US" dirty="0">
                <a:latin typeface="楷体_GB2312" pitchFamily="49" charset="-122"/>
                <a:ea typeface="楷体_GB2312" pitchFamily="49" charset="-122"/>
              </a:rPr>
              <a:t>。还设有两</a:t>
            </a:r>
            <a:r>
              <a:rPr lang="zh-CN" altLang="en-US" dirty="0">
                <a:solidFill>
                  <a:schemeClr val="tx1"/>
                </a:solidFill>
                <a:latin typeface="楷体_GB2312" pitchFamily="49" charset="-122"/>
                <a:ea typeface="楷体_GB2312" pitchFamily="49" charset="-122"/>
              </a:rPr>
              <a:t>个人孔</a:t>
            </a:r>
            <a:r>
              <a:rPr lang="zh-CN" altLang="en-US" dirty="0">
                <a:latin typeface="楷体_GB2312" pitchFamily="49" charset="-122"/>
                <a:ea typeface="楷体_GB2312" pitchFamily="49" charset="-122"/>
              </a:rPr>
              <a:t>，必要时可以进人更换干燥器。</a:t>
            </a:r>
            <a:endParaRPr lang="zh-CN" altLang="en-US" dirty="0">
              <a:latin typeface="楷体_GB2312" pitchFamily="49" charset="-122"/>
              <a:ea typeface="楷体_GB2312" pitchFamily="49" charset="-122"/>
            </a:endParaRPr>
          </a:p>
          <a:p>
            <a:pPr>
              <a:lnSpc>
                <a:spcPct val="120000"/>
              </a:lnSpc>
              <a:buClr>
                <a:srgbClr val="FF9900"/>
              </a:buClr>
              <a:buSzPct val="110000"/>
              <a:buChar char="o"/>
            </a:pPr>
            <a:r>
              <a:rPr lang="zh-CN" altLang="en-US" dirty="0">
                <a:solidFill>
                  <a:schemeClr val="tx2"/>
                </a:solidFill>
                <a:latin typeface="楷体_GB2312" pitchFamily="49" charset="-122"/>
                <a:ea typeface="楷体_GB2312" pitchFamily="49" charset="-122"/>
              </a:rPr>
              <a:t> </a:t>
            </a:r>
            <a:r>
              <a:rPr lang="zh-CN" altLang="en-US" u="sng" dirty="0">
                <a:solidFill>
                  <a:schemeClr val="folHlink"/>
                </a:solidFill>
                <a:latin typeface="楷体_GB2312" pitchFamily="49" charset="-122"/>
                <a:ea typeface="楷体_GB2312" pitchFamily="49" charset="-122"/>
              </a:rPr>
              <a:t>下筒体</a:t>
            </a:r>
            <a:r>
              <a:rPr lang="zh-CN" altLang="en-US" dirty="0">
                <a:latin typeface="楷体_GB2312" pitchFamily="49" charset="-122"/>
                <a:ea typeface="楷体_GB2312" pitchFamily="49" charset="-122"/>
              </a:rPr>
              <a:t>在靠近管板处设有若干个</a:t>
            </a:r>
            <a:r>
              <a:rPr lang="zh-CN" altLang="en-US" dirty="0">
                <a:solidFill>
                  <a:schemeClr val="tx1"/>
                </a:solidFill>
                <a:latin typeface="楷体_GB2312" pitchFamily="49" charset="-122"/>
                <a:ea typeface="楷体_GB2312" pitchFamily="49" charset="-122"/>
              </a:rPr>
              <a:t>检查孔</a:t>
            </a:r>
            <a:r>
              <a:rPr lang="zh-CN" altLang="en-US" dirty="0">
                <a:latin typeface="楷体_GB2312" pitchFamily="49" charset="-122"/>
                <a:ea typeface="楷体_GB2312" pitchFamily="49" charset="-122"/>
              </a:rPr>
              <a:t>，以便检查该区域内的传热管表面和管板的</a:t>
            </a:r>
            <a:r>
              <a:rPr lang="zh-CN" altLang="en-US" dirty="0">
                <a:solidFill>
                  <a:schemeClr val="tx1"/>
                </a:solidFill>
                <a:latin typeface="楷体_GB2312" pitchFamily="49" charset="-122"/>
                <a:ea typeface="楷体_GB2312" pitchFamily="49" charset="-122"/>
              </a:rPr>
              <a:t>二次侧表面</a:t>
            </a:r>
            <a:r>
              <a:rPr lang="zh-CN" altLang="en-US" dirty="0">
                <a:latin typeface="楷体_GB2312" pitchFamily="49" charset="-122"/>
                <a:ea typeface="楷体_GB2312" pitchFamily="49" charset="-122"/>
              </a:rPr>
              <a:t>，在必要时可用高压水冲洗管板上表面沉积的淤渣。</a:t>
            </a:r>
            <a:endParaRPr lang="zh-CN" altLang="en-US" dirty="0">
              <a:latin typeface="楷体_GB2312" pitchFamily="49" charset="-122"/>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6082" name="文本框 46081"/>
          <p:cNvSpPr txBox="1"/>
          <p:nvPr/>
        </p:nvSpPr>
        <p:spPr>
          <a:xfrm>
            <a:off x="838200" y="533400"/>
            <a:ext cx="7162800" cy="2870200"/>
          </a:xfrm>
          <a:prstGeom prst="rect">
            <a:avLst/>
          </a:prstGeom>
          <a:noFill/>
          <a:ln w="9525">
            <a:noFill/>
          </a:ln>
        </p:spPr>
        <p:txBody>
          <a:bodyPr>
            <a:spAutoFit/>
          </a:bodyPr>
          <a:p>
            <a:pPr>
              <a:lnSpc>
                <a:spcPct val="130000"/>
              </a:lnSpc>
              <a:buClr>
                <a:srgbClr val="FF9900"/>
              </a:buClr>
              <a:buSzPct val="110000"/>
              <a:buChar char="o"/>
            </a:pPr>
            <a:r>
              <a:rPr lang="en-US" altLang="zh-CN" u="sng" dirty="0">
                <a:solidFill>
                  <a:schemeClr val="folHlink"/>
                </a:solidFill>
                <a:latin typeface="楷体_GB2312" pitchFamily="49" charset="-122"/>
                <a:ea typeface="楷体_GB2312" pitchFamily="49" charset="-122"/>
              </a:rPr>
              <a:t> </a:t>
            </a:r>
            <a:r>
              <a:rPr lang="zh-CN" altLang="en-US" u="sng" dirty="0">
                <a:solidFill>
                  <a:schemeClr val="folHlink"/>
                </a:solidFill>
                <a:latin typeface="楷体_GB2312" pitchFamily="49" charset="-122"/>
                <a:ea typeface="楷体_GB2312" pitchFamily="49" charset="-122"/>
              </a:rPr>
              <a:t>下封头（一回路水室）</a:t>
            </a:r>
            <a:r>
              <a:rPr lang="zh-CN" altLang="en-US" dirty="0">
                <a:latin typeface="楷体_GB2312" pitchFamily="49" charset="-122"/>
                <a:ea typeface="楷体_GB2312" pitchFamily="49" charset="-122"/>
              </a:rPr>
              <a:t>是蒸汽发生器中承受压差最大的部件，通常呈半球形。 其应力状态十分复杂，通常采用冲压成型制造，技术难度大；也有的采用</a:t>
            </a:r>
            <a:r>
              <a:rPr lang="zh-CN" altLang="en-US" dirty="0">
                <a:solidFill>
                  <a:schemeClr val="tx1"/>
                </a:solidFill>
                <a:latin typeface="楷体_GB2312" pitchFamily="49" charset="-122"/>
                <a:ea typeface="楷体_GB2312" pitchFamily="49" charset="-122"/>
              </a:rPr>
              <a:t>低合金钢</a:t>
            </a:r>
            <a:r>
              <a:rPr lang="zh-CN" altLang="en-US" dirty="0">
                <a:latin typeface="楷体_GB2312" pitchFamily="49" charset="-122"/>
                <a:ea typeface="楷体_GB2312" pitchFamily="49" charset="-122"/>
              </a:rPr>
              <a:t>铸造，工艺较简单，但须严格控制铸件质量。</a:t>
            </a:r>
            <a:endParaRPr lang="zh-CN" altLang="en-US">
              <a:latin typeface="楷体_GB2312" pitchFamily="49" charset="-122"/>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46" name="矩形 6145"/>
          <p:cNvSpPr/>
          <p:nvPr/>
        </p:nvSpPr>
        <p:spPr>
          <a:xfrm>
            <a:off x="609600" y="1143000"/>
            <a:ext cx="7772400" cy="4419600"/>
          </a:xfrm>
          <a:prstGeom prst="rect">
            <a:avLst/>
          </a:prstGeom>
          <a:noFill/>
          <a:ln w="9525">
            <a:noFill/>
          </a:ln>
        </p:spPr>
        <p:txBody>
          <a:bodyPr/>
          <a:p>
            <a:pPr marL="342900" indent="-342900" algn="just">
              <a:spcBef>
                <a:spcPct val="20000"/>
              </a:spcBef>
              <a:buClr>
                <a:srgbClr val="FF0000"/>
              </a:buClr>
              <a:buSzPct val="110000"/>
              <a:buFont typeface="Wingdings" panose="05000000000000000000" pitchFamily="2" charset="2"/>
              <a:buChar char="Ø"/>
            </a:pPr>
            <a:r>
              <a:rPr lang="zh-CN" altLang="en-US" u="sng" dirty="0">
                <a:solidFill>
                  <a:srgbClr val="FF9900"/>
                </a:solidFill>
                <a:latin typeface="Times New Roman" panose="02020603050405020304" pitchFamily="18" charset="0"/>
                <a:ea typeface="宋体" panose="02010600030101010101" pitchFamily="2" charset="-122"/>
              </a:rPr>
              <a:t>管束</a:t>
            </a:r>
            <a:r>
              <a:rPr lang="zh-CN" altLang="en-US" dirty="0">
                <a:latin typeface="Times New Roman" panose="02020603050405020304" pitchFamily="18" charset="0"/>
                <a:ea typeface="宋体" panose="02010600030101010101" pitchFamily="2" charset="-122"/>
              </a:rPr>
              <a:t>：</a:t>
            </a:r>
            <a:r>
              <a:rPr lang="zh-CN" altLang="en-US" dirty="0">
                <a:latin typeface="楷体_GB2312" pitchFamily="49" charset="-122"/>
                <a:ea typeface="楷体_GB2312" pitchFamily="49" charset="-122"/>
              </a:rPr>
              <a:t>因科镍管，倒</a:t>
            </a:r>
            <a:r>
              <a:rPr lang="en-US" altLang="zh-CN">
                <a:latin typeface="楷体_GB2312" pitchFamily="49" charset="-122"/>
                <a:ea typeface="楷体_GB2312" pitchFamily="49" charset="-122"/>
              </a:rPr>
              <a:t>U</a:t>
            </a:r>
            <a:r>
              <a:rPr lang="zh-CN" altLang="en-US" dirty="0">
                <a:latin typeface="楷体_GB2312" pitchFamily="49" charset="-122"/>
                <a:ea typeface="楷体_GB2312" pitchFamily="49" charset="-122"/>
              </a:rPr>
              <a:t>型排列，管子焊接在管板上。</a:t>
            </a:r>
            <a:endParaRPr lang="zh-CN" altLang="en-US" dirty="0">
              <a:latin typeface="楷体_GB2312" pitchFamily="49" charset="-122"/>
              <a:ea typeface="楷体_GB2312" pitchFamily="49" charset="-122"/>
            </a:endParaRPr>
          </a:p>
          <a:p>
            <a:pPr marL="342900" indent="-342900" algn="just">
              <a:spcBef>
                <a:spcPct val="20000"/>
              </a:spcBef>
              <a:buClr>
                <a:srgbClr val="FF0000"/>
              </a:buClr>
              <a:buSzPct val="110000"/>
              <a:buFont typeface="Wingdings" panose="05000000000000000000" pitchFamily="2" charset="2"/>
              <a:buChar char="Ø"/>
            </a:pPr>
            <a:r>
              <a:rPr lang="zh-CN" altLang="en-US" u="sng" dirty="0">
                <a:solidFill>
                  <a:srgbClr val="FF9900"/>
                </a:solidFill>
                <a:latin typeface="Times New Roman" panose="02020603050405020304" pitchFamily="18" charset="0"/>
                <a:ea typeface="宋体" panose="02010600030101010101" pitchFamily="2" charset="-122"/>
              </a:rPr>
              <a:t>管板</a:t>
            </a:r>
            <a:r>
              <a:rPr lang="zh-CN" altLang="en-US" dirty="0">
                <a:latin typeface="Times New Roman" panose="02020603050405020304" pitchFamily="18" charset="0"/>
                <a:ea typeface="宋体" panose="02010600030101010101" pitchFamily="2" charset="-122"/>
              </a:rPr>
              <a:t>：</a:t>
            </a:r>
            <a:r>
              <a:rPr lang="zh-CN" altLang="en-US" dirty="0">
                <a:latin typeface="楷体_GB2312" pitchFamily="49" charset="-122"/>
                <a:ea typeface="楷体_GB2312" pitchFamily="49" charset="-122"/>
              </a:rPr>
              <a:t>低合金钢锻造而成，很厚</a:t>
            </a:r>
            <a:r>
              <a:rPr lang="zh-CN" altLang="en-US" dirty="0">
                <a:latin typeface="Times New Roman" panose="02020603050405020304" pitchFamily="18" charset="0"/>
                <a:ea typeface="楷体_GB2312" pitchFamily="49" charset="-122"/>
              </a:rPr>
              <a:t>（</a:t>
            </a:r>
            <a:r>
              <a:rPr lang="en-US" altLang="zh-CN">
                <a:latin typeface="Times New Roman" panose="02020603050405020304" pitchFamily="18" charset="0"/>
                <a:ea typeface="楷体_GB2312" pitchFamily="49" charset="-122"/>
              </a:rPr>
              <a:t>500-700 mm</a:t>
            </a:r>
            <a:r>
              <a:rPr lang="zh-CN" altLang="en-US">
                <a:latin typeface="Times New Roman" panose="02020603050405020304" pitchFamily="18" charset="0"/>
                <a:ea typeface="楷体_GB2312" pitchFamily="49" charset="-122"/>
              </a:rPr>
              <a:t>）。</a:t>
            </a:r>
            <a:endParaRPr lang="zh-CN" altLang="en-US">
              <a:latin typeface="Times New Roman" panose="02020603050405020304" pitchFamily="18" charset="0"/>
              <a:ea typeface="楷体_GB2312" pitchFamily="49" charset="-122"/>
            </a:endParaRPr>
          </a:p>
          <a:p>
            <a:pPr marL="342900" indent="-342900" algn="just">
              <a:spcBef>
                <a:spcPct val="20000"/>
              </a:spcBef>
              <a:buClr>
                <a:srgbClr val="FF0000"/>
              </a:buClr>
              <a:buSzPct val="110000"/>
              <a:buFont typeface="Wingdings" panose="05000000000000000000" pitchFamily="2" charset="2"/>
              <a:buChar char="Ø"/>
            </a:pPr>
            <a:r>
              <a:rPr lang="zh-CN" altLang="en-US" u="sng" dirty="0">
                <a:solidFill>
                  <a:srgbClr val="FF9900"/>
                </a:solidFill>
                <a:latin typeface="Times New Roman" panose="02020603050405020304" pitchFamily="18" charset="0"/>
                <a:ea typeface="宋体" panose="02010600030101010101" pitchFamily="2" charset="-122"/>
              </a:rPr>
              <a:t>隔板（支撑板）</a:t>
            </a:r>
            <a:r>
              <a:rPr lang="zh-CN" altLang="en-US" dirty="0">
                <a:latin typeface="Times New Roman" panose="02020603050405020304" pitchFamily="18" charset="0"/>
                <a:ea typeface="宋体" panose="02010600030101010101" pitchFamily="2" charset="-122"/>
              </a:rPr>
              <a:t>：</a:t>
            </a:r>
            <a:r>
              <a:rPr lang="zh-CN" altLang="en-US" dirty="0">
                <a:latin typeface="楷体_GB2312" pitchFamily="49" charset="-122"/>
                <a:ea typeface="楷体_GB2312" pitchFamily="49" charset="-122"/>
              </a:rPr>
              <a:t>管子按正方形栅格布置，其间距以支撑板来维持，在管束整个长度方向设有</a:t>
            </a:r>
            <a:r>
              <a:rPr lang="en-US" altLang="zh-CN">
                <a:latin typeface="楷体_GB2312" pitchFamily="49" charset="-122"/>
                <a:ea typeface="楷体_GB2312" pitchFamily="49" charset="-122"/>
              </a:rPr>
              <a:t>7-8</a:t>
            </a:r>
            <a:r>
              <a:rPr lang="zh-CN" altLang="en-US" dirty="0">
                <a:latin typeface="楷体_GB2312" pitchFamily="49" charset="-122"/>
                <a:ea typeface="楷体_GB2312" pitchFamily="49" charset="-122"/>
              </a:rPr>
              <a:t>块支撑板，支撑板之间用</a:t>
            </a:r>
            <a:r>
              <a:rPr lang="zh-CN" altLang="en-US" u="sng" dirty="0">
                <a:solidFill>
                  <a:schemeClr val="tx2"/>
                </a:solidFill>
                <a:latin typeface="楷体_GB2312" pitchFamily="49" charset="-122"/>
                <a:ea typeface="楷体_GB2312" pitchFamily="49" charset="-122"/>
              </a:rPr>
              <a:t>拉杆</a:t>
            </a:r>
            <a:r>
              <a:rPr lang="zh-CN" altLang="en-US" dirty="0">
                <a:latin typeface="楷体_GB2312" pitchFamily="49" charset="-122"/>
                <a:ea typeface="楷体_GB2312" pitchFamily="49" charset="-122"/>
              </a:rPr>
              <a:t>固定。</a:t>
            </a:r>
            <a:endParaRPr lang="zh-CN" altLang="en-US" dirty="0">
              <a:latin typeface="楷体_GB2312" pitchFamily="49" charset="-122"/>
              <a:ea typeface="楷体_GB2312" pitchFamily="49" charset="-122"/>
            </a:endParaRPr>
          </a:p>
        </p:txBody>
      </p:sp>
      <p:sp>
        <p:nvSpPr>
          <p:cNvPr id="6147" name="矩形 6146"/>
          <p:cNvSpPr/>
          <p:nvPr/>
        </p:nvSpPr>
        <p:spPr>
          <a:xfrm>
            <a:off x="2286000" y="152400"/>
            <a:ext cx="3733800" cy="668338"/>
          </a:xfrm>
          <a:prstGeom prst="rect">
            <a:avLst/>
          </a:prstGeom>
          <a:noFill/>
          <a:ln w="9525">
            <a:noFill/>
          </a:ln>
        </p:spPr>
        <p:txBody>
          <a:bodyPr>
            <a:spAutoFit/>
          </a:bodyPr>
          <a:p>
            <a:pPr algn="ctr">
              <a:lnSpc>
                <a:spcPct val="105000"/>
              </a:lnSpc>
              <a:spcBef>
                <a:spcPct val="20000"/>
              </a:spcBef>
              <a:buClr>
                <a:srgbClr val="FF0000"/>
              </a:buClr>
              <a:buSzPct val="110000"/>
              <a:buFont typeface="Wingdings" panose="05000000000000000000" pitchFamily="2" charset="2"/>
            </a:pPr>
            <a:r>
              <a:rPr lang="en-US" altLang="zh-CN" sz="3600">
                <a:solidFill>
                  <a:srgbClr val="FF9900"/>
                </a:solidFill>
                <a:latin typeface="Times New Roman" panose="02020603050405020304" pitchFamily="18" charset="0"/>
                <a:ea typeface="宋体" panose="02010600030101010101" pitchFamily="2" charset="-122"/>
              </a:rPr>
              <a:t>2</a:t>
            </a:r>
            <a:r>
              <a:rPr lang="zh-CN" altLang="en-US" sz="3600" dirty="0">
                <a:solidFill>
                  <a:srgbClr val="FF9900"/>
                </a:solidFill>
                <a:latin typeface="Times New Roman" panose="02020603050405020304" pitchFamily="18" charset="0"/>
                <a:ea typeface="宋体" panose="02010600030101010101" pitchFamily="2" charset="-122"/>
              </a:rPr>
              <a:t>、管板和管束</a:t>
            </a:r>
            <a:endParaRPr lang="zh-CN" altLang="en-US" sz="3600" dirty="0">
              <a:solidFill>
                <a:srgbClr val="FF9900"/>
              </a:solidFill>
              <a:latin typeface="Times New Roman" panose="02020603050405020304" pitchFamily="18" charset="0"/>
              <a:ea typeface="宋体" panose="02010600030101010101" pitchFamily="2" charset="-122"/>
            </a:endParaRPr>
          </a:p>
        </p:txBody>
      </p:sp>
      <mc:AlternateContent xmlns:mc="http://schemas.openxmlformats.org/markup-compatibility/2006" xmlns:p14="http://schemas.microsoft.com/office/powerpoint/2010/main">
        <mc:Choice Requires="p14">
          <p:contentPart r:id="rId1" p14:bwMode="auto">
            <p14:nvContentPartPr>
              <p14:cNvPr id="6149" name="墨迹 6148"/>
              <p14:cNvContentPartPr/>
              <p14:nvPr/>
            </p14:nvContentPartPr>
            <p14:xfrm>
              <a:off x="2214563" y="1643063"/>
              <a:ext cx="5900737" cy="14287"/>
            </p14:xfrm>
          </p:contentPart>
        </mc:Choice>
        <mc:Fallback xmlns="">
          <p:pic>
            <p:nvPicPr>
              <p:cNvPr id="6149" name="墨迹 6148"/>
            </p:nvPicPr>
            <p:blipFill>
              <a:blip r:embed="rId2"/>
            </p:blipFill>
            <p:spPr>
              <a:xfrm>
                <a:off x="2214563" y="1643063"/>
                <a:ext cx="5900737" cy="1428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150" name="墨迹 6149"/>
              <p14:cNvContentPartPr/>
              <p14:nvPr/>
            </p14:nvContentPartPr>
            <p14:xfrm>
              <a:off x="1000125" y="2185988"/>
              <a:ext cx="785813" cy="1587"/>
            </p14:xfrm>
          </p:contentPart>
        </mc:Choice>
        <mc:Fallback xmlns="">
          <p:pic>
            <p:nvPicPr>
              <p:cNvPr id="6150" name="墨迹 6149"/>
            </p:nvPicPr>
            <p:blipFill>
              <a:blip r:embed="rId4"/>
            </p:blipFill>
            <p:spPr>
              <a:xfrm>
                <a:off x="1000125" y="2185988"/>
                <a:ext cx="785813" cy="1587"/>
              </a:xfrm>
              <a:prstGeom prst="rect"/>
            </p:spPr>
          </p:pic>
        </mc:Fallback>
      </mc:AlternateContent>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146">
                                            <p:txEl>
                                              <p:charRg st="0" end="24"/>
                                            </p:txEl>
                                          </p:spTgt>
                                        </p:tgtEl>
                                        <p:attrNameLst>
                                          <p:attrName>style.visibility</p:attrName>
                                        </p:attrNameLst>
                                      </p:cBhvr>
                                      <p:to>
                                        <p:strVal val="visible"/>
                                      </p:to>
                                    </p:set>
                                    <p:animEffect transition="in" filter="strips(downRight)">
                                      <p:cBhvr>
                                        <p:cTn id="7" dur="500"/>
                                        <p:tgtEl>
                                          <p:spTgt spid="6146">
                                            <p:txEl>
                                              <p:charRg st="0" end="24"/>
                                            </p:txEl>
                                          </p:spTgt>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6146">
                                            <p:txEl>
                                              <p:charRg st="24" end="52"/>
                                            </p:txEl>
                                          </p:spTgt>
                                        </p:tgtEl>
                                        <p:attrNameLst>
                                          <p:attrName>style.visibility</p:attrName>
                                        </p:attrNameLst>
                                      </p:cBhvr>
                                      <p:to>
                                        <p:strVal val="visible"/>
                                      </p:to>
                                    </p:set>
                                    <p:animEffect transition="in" filter="strips(downRight)">
                                      <p:cBhvr>
                                        <p:cTn id="11" dur="500"/>
                                        <p:tgtEl>
                                          <p:spTgt spid="6146">
                                            <p:txEl>
                                              <p:charRg st="24" end="52"/>
                                            </p:txEl>
                                          </p:spTgt>
                                        </p:tgtEl>
                                      </p:cBhvr>
                                    </p:animEffect>
                                  </p:childTnLst>
                                </p:cTn>
                              </p:par>
                            </p:childTnLst>
                          </p:cTn>
                        </p:par>
                        <p:par>
                          <p:cTn id="12" fill="hold">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6146">
                                            <p:txEl>
                                              <p:charRg st="52" end="113"/>
                                            </p:txEl>
                                          </p:spTgt>
                                        </p:tgtEl>
                                        <p:attrNameLst>
                                          <p:attrName>style.visibility</p:attrName>
                                        </p:attrNameLst>
                                      </p:cBhvr>
                                      <p:to>
                                        <p:strVal val="visible"/>
                                      </p:to>
                                    </p:set>
                                    <p:animEffect transition="in" filter="strips(downRight)">
                                      <p:cBhvr>
                                        <p:cTn id="15" dur="500"/>
                                        <p:tgtEl>
                                          <p:spTgt spid="6146">
                                            <p:txEl>
                                              <p:charRg st="52" end="1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dvAuto="100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8135" name="图片 48134" descr="3_30">
            <a:hlinkClick r:id="rId1"/>
          </p:cNvPr>
          <p:cNvPicPr>
            <a:picLocks noChangeAspect="1"/>
          </p:cNvPicPr>
          <p:nvPr/>
        </p:nvPicPr>
        <p:blipFill>
          <a:blip r:embed="rId2"/>
          <a:stretch>
            <a:fillRect/>
          </a:stretch>
        </p:blipFill>
        <p:spPr>
          <a:xfrm>
            <a:off x="4648200" y="76200"/>
            <a:ext cx="4202113" cy="5029200"/>
          </a:xfrm>
          <a:prstGeom prst="rect">
            <a:avLst/>
          </a:prstGeom>
          <a:noFill/>
          <a:ln w="9525">
            <a:noFill/>
          </a:ln>
        </p:spPr>
      </p:pic>
      <p:sp>
        <p:nvSpPr>
          <p:cNvPr id="48143" name="文本框 48142"/>
          <p:cNvSpPr txBox="1"/>
          <p:nvPr/>
        </p:nvSpPr>
        <p:spPr>
          <a:xfrm>
            <a:off x="381000" y="381000"/>
            <a:ext cx="4038600" cy="4217988"/>
          </a:xfrm>
          <a:prstGeom prst="rect">
            <a:avLst/>
          </a:prstGeom>
          <a:noFill/>
          <a:ln w="9525">
            <a:noFill/>
          </a:ln>
        </p:spPr>
        <p:txBody>
          <a:bodyPr>
            <a:spAutoFit/>
          </a:bodyPr>
          <a:p>
            <a:pPr>
              <a:lnSpc>
                <a:spcPct val="120000"/>
              </a:lnSpc>
              <a:buClr>
                <a:srgbClr val="FF0000"/>
              </a:buClr>
              <a:buSzPct val="110000"/>
              <a:buFont typeface="Wingdings" panose="05000000000000000000" pitchFamily="2" charset="2"/>
              <a:buChar char="Ø"/>
            </a:pPr>
            <a:r>
              <a:rPr lang="zh-CN" altLang="en-US" sz="2400" dirty="0">
                <a:latin typeface="楷体_GB2312" pitchFamily="49" charset="-122"/>
                <a:ea typeface="楷体_GB2312" pitchFamily="49" charset="-122"/>
              </a:rPr>
              <a:t>早期的支撑板采用</a:t>
            </a:r>
            <a:r>
              <a:rPr lang="zh-CN" altLang="en-US" sz="2400" dirty="0">
                <a:solidFill>
                  <a:schemeClr val="tx1"/>
                </a:solidFill>
                <a:latin typeface="楷体_GB2312" pitchFamily="49" charset="-122"/>
                <a:ea typeface="楷体_GB2312" pitchFamily="49" charset="-122"/>
              </a:rPr>
              <a:t>圆形管孔</a:t>
            </a:r>
            <a:r>
              <a:rPr lang="zh-CN" altLang="en-US" sz="2400" dirty="0">
                <a:latin typeface="楷体_GB2312" pitchFamily="49" charset="-122"/>
                <a:ea typeface="楷体_GB2312" pitchFamily="49" charset="-122"/>
              </a:rPr>
              <a:t>和</a:t>
            </a:r>
            <a:r>
              <a:rPr lang="zh-CN" altLang="en-US" sz="2400" dirty="0">
                <a:solidFill>
                  <a:schemeClr val="tx1"/>
                </a:solidFill>
                <a:latin typeface="楷体_GB2312" pitchFamily="49" charset="-122"/>
                <a:ea typeface="楷体_GB2312" pitchFamily="49" charset="-122"/>
              </a:rPr>
              <a:t>流水孔</a:t>
            </a:r>
            <a:r>
              <a:rPr lang="zh-CN" altLang="en-US" sz="2400" dirty="0">
                <a:latin typeface="楷体_GB2312" pitchFamily="49" charset="-122"/>
                <a:ea typeface="楷体_GB2312" pitchFamily="49" charset="-122"/>
              </a:rPr>
              <a:t>结构；</a:t>
            </a:r>
            <a:endParaRPr lang="zh-CN" altLang="en-US" sz="2400" dirty="0">
              <a:latin typeface="楷体_GB2312" pitchFamily="49" charset="-122"/>
              <a:ea typeface="楷体_GB2312" pitchFamily="49" charset="-122"/>
            </a:endParaRPr>
          </a:p>
          <a:p>
            <a:pPr>
              <a:lnSpc>
                <a:spcPct val="120000"/>
              </a:lnSpc>
              <a:buClr>
                <a:srgbClr val="FF0000"/>
              </a:buClr>
              <a:buSzPct val="110000"/>
              <a:buFont typeface="Wingdings" panose="05000000000000000000" pitchFamily="2" charset="2"/>
              <a:buChar char="Ø"/>
            </a:pPr>
            <a:r>
              <a:rPr lang="zh-CN" altLang="en-US" sz="2400" dirty="0">
                <a:latin typeface="楷体_GB2312" pitchFamily="49" charset="-122"/>
                <a:ea typeface="楷体_GB2312" pitchFamily="49" charset="-122"/>
              </a:rPr>
              <a:t>新的设计普遍采用</a:t>
            </a:r>
            <a:r>
              <a:rPr lang="zh-CN" altLang="en-US" sz="2400" dirty="0">
                <a:solidFill>
                  <a:schemeClr val="tx1"/>
                </a:solidFill>
                <a:latin typeface="楷体_GB2312" pitchFamily="49" charset="-122"/>
                <a:ea typeface="楷体_GB2312" pitchFamily="49" charset="-122"/>
              </a:rPr>
              <a:t>四叶梅花孔</a:t>
            </a:r>
            <a:r>
              <a:rPr lang="en-US" altLang="zh-CN" sz="2400">
                <a:latin typeface="楷体_GB2312" pitchFamily="49" charset="-122"/>
                <a:ea typeface="楷体_GB2312" pitchFamily="49" charset="-122"/>
              </a:rPr>
              <a:t>(</a:t>
            </a:r>
            <a:r>
              <a:rPr lang="zh-CN" altLang="en-US" sz="2400" dirty="0">
                <a:latin typeface="楷体_GB2312" pitchFamily="49" charset="-122"/>
                <a:ea typeface="楷体_GB2312" pitchFamily="49" charset="-122"/>
              </a:rPr>
              <a:t>右图</a:t>
            </a:r>
            <a:r>
              <a:rPr lang="en-US" altLang="zh-CN" sz="2400">
                <a:latin typeface="楷体_GB2312" pitchFamily="49" charset="-122"/>
                <a:ea typeface="楷体_GB2312" pitchFamily="49" charset="-122"/>
              </a:rPr>
              <a:t>)</a:t>
            </a:r>
            <a:r>
              <a:rPr lang="zh-CN" altLang="en-US" sz="2400" dirty="0">
                <a:latin typeface="楷体_GB2312" pitchFamily="49" charset="-122"/>
                <a:ea typeface="楷体_GB2312" pitchFamily="49" charset="-122"/>
              </a:rPr>
              <a:t>。这种开孔将支撑孔和流通孔道结合在一起，增加了管</a:t>
            </a:r>
            <a:r>
              <a:rPr lang="en-US" altLang="zh-CN" sz="2400">
                <a:latin typeface="楷体_GB2312" pitchFamily="49" charset="-122"/>
                <a:ea typeface="楷体_GB2312" pitchFamily="49" charset="-122"/>
              </a:rPr>
              <a:t>-</a:t>
            </a:r>
            <a:r>
              <a:rPr lang="zh-CN" altLang="en-US" sz="2400" dirty="0">
                <a:latin typeface="楷体_GB2312" pitchFamily="49" charset="-122"/>
                <a:ea typeface="楷体_GB2312" pitchFamily="49" charset="-122"/>
              </a:rPr>
              <a:t>孔之间的流速，减少了腐蚀产物和化学物质的沉积，使得该区的腐蚀状况大为改善。</a:t>
            </a:r>
            <a:endParaRPr lang="zh-CN" altLang="en-US" sz="2400">
              <a:latin typeface="楷体_GB2312" pitchFamily="49" charset="-122"/>
              <a:ea typeface="楷体_GB2312" pitchFamily="49" charset="-122"/>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48143">
                                            <p:txEl>
                                              <p:charRg st="0" end="20"/>
                                            </p:txEl>
                                          </p:spTgt>
                                        </p:tgtEl>
                                        <p:attrNameLst>
                                          <p:attrName>style.visibility</p:attrName>
                                        </p:attrNameLst>
                                      </p:cBhvr>
                                      <p:to>
                                        <p:strVal val="visible"/>
                                      </p:to>
                                    </p:set>
                                    <p:animEffect transition="in" filter="wipe(up)">
                                      <p:cBhvr>
                                        <p:cTn id="7" dur="500"/>
                                        <p:tgtEl>
                                          <p:spTgt spid="48143">
                                            <p:txEl>
                                              <p:charRg st="0" end="20"/>
                                            </p:txEl>
                                          </p:spTgt>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48143">
                                            <p:txEl>
                                              <p:charRg st="20" end="100"/>
                                            </p:txEl>
                                          </p:spTgt>
                                        </p:tgtEl>
                                        <p:attrNameLst>
                                          <p:attrName>style.visibility</p:attrName>
                                        </p:attrNameLst>
                                      </p:cBhvr>
                                      <p:to>
                                        <p:strVal val="visible"/>
                                      </p:to>
                                    </p:set>
                                    <p:animEffect transition="in" filter="wipe(up)">
                                      <p:cBhvr>
                                        <p:cTn id="11" dur="500"/>
                                        <p:tgtEl>
                                          <p:spTgt spid="48143">
                                            <p:txEl>
                                              <p:charRg st="20" end="1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3" grpId="0" advAuto="100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7106" name="矩形 47105"/>
          <p:cNvSpPr/>
          <p:nvPr/>
        </p:nvSpPr>
        <p:spPr>
          <a:xfrm>
            <a:off x="685800" y="609600"/>
            <a:ext cx="7620000" cy="3540125"/>
          </a:xfrm>
          <a:prstGeom prst="rect">
            <a:avLst/>
          </a:prstGeom>
          <a:noFill/>
          <a:ln w="9525">
            <a:noFill/>
          </a:ln>
        </p:spPr>
        <p:txBody>
          <a:bodyPr>
            <a:spAutoFit/>
          </a:bodyPr>
          <a:p>
            <a:pPr>
              <a:lnSpc>
                <a:spcPct val="108000"/>
              </a:lnSpc>
              <a:buClr>
                <a:srgbClr val="FF0000"/>
              </a:buClr>
              <a:buSzPct val="110000"/>
              <a:buFont typeface="Wingdings" panose="05000000000000000000" pitchFamily="2" charset="2"/>
              <a:buChar char="Ø"/>
            </a:pPr>
            <a:r>
              <a:rPr lang="zh-CN" altLang="en-US" u="sng" dirty="0">
                <a:solidFill>
                  <a:srgbClr val="FF9900"/>
                </a:solidFill>
                <a:latin typeface="Times New Roman" panose="02020603050405020304" pitchFamily="18" charset="0"/>
                <a:ea typeface="宋体" panose="02010600030101010101" pitchFamily="2" charset="-122"/>
              </a:rPr>
              <a:t>抗振杆</a:t>
            </a:r>
            <a:r>
              <a:rPr lang="zh-CN" altLang="en-US"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楷体_GB2312" pitchFamily="49" charset="-122"/>
              </a:rPr>
              <a:t>在管束拱形部分，籍</a:t>
            </a:r>
            <a:r>
              <a:rPr lang="zh-CN" altLang="en-US" u="sng" dirty="0">
                <a:solidFill>
                  <a:schemeClr val="tx2"/>
                </a:solidFill>
                <a:latin typeface="Times New Roman" panose="02020603050405020304" pitchFamily="18" charset="0"/>
                <a:ea typeface="楷体_GB2312" pitchFamily="49" charset="-122"/>
              </a:rPr>
              <a:t>抗振杆</a:t>
            </a:r>
            <a:r>
              <a:rPr lang="zh-CN" altLang="en-US" dirty="0">
                <a:latin typeface="Times New Roman" panose="02020603050405020304" pitchFamily="18" charset="0"/>
                <a:ea typeface="楷体_GB2312" pitchFamily="49" charset="-122"/>
              </a:rPr>
              <a:t>固定以避免运行中由于流体流动诱发震动导致管板损坏。</a:t>
            </a:r>
            <a:endParaRPr lang="zh-CN" altLang="en-US" dirty="0">
              <a:latin typeface="Times New Roman" panose="02020603050405020304" pitchFamily="18" charset="0"/>
              <a:ea typeface="楷体_GB2312" pitchFamily="49" charset="-122"/>
            </a:endParaRPr>
          </a:p>
          <a:p>
            <a:pPr>
              <a:lnSpc>
                <a:spcPct val="108000"/>
              </a:lnSpc>
              <a:buClr>
                <a:srgbClr val="FF0000"/>
              </a:buClr>
              <a:buSzPct val="110000"/>
              <a:buFont typeface="Wingdings" panose="05000000000000000000" pitchFamily="2" charset="2"/>
              <a:buChar char="Ø"/>
            </a:pPr>
            <a:r>
              <a:rPr lang="zh-CN" altLang="en-US" u="sng" dirty="0">
                <a:solidFill>
                  <a:srgbClr val="FF9900"/>
                </a:solidFill>
                <a:latin typeface="Times New Roman" panose="02020603050405020304" pitchFamily="18" charset="0"/>
                <a:ea typeface="宋体" panose="02010600030101010101" pitchFamily="2" charset="-122"/>
              </a:rPr>
              <a:t>围板</a:t>
            </a:r>
            <a:r>
              <a:rPr lang="zh-CN" altLang="en-US"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楷体_GB2312" pitchFamily="49" charset="-122"/>
              </a:rPr>
              <a:t>钢制围板，给水在这个围板和蒸汽发生器外壳的内侧间与</a:t>
            </a:r>
            <a:r>
              <a:rPr lang="zh-CN" altLang="en-US" u="sng" dirty="0">
                <a:solidFill>
                  <a:schemeClr val="tx1"/>
                </a:solidFill>
                <a:latin typeface="Times New Roman" panose="02020603050405020304" pitchFamily="18" charset="0"/>
                <a:ea typeface="楷体_GB2312" pitchFamily="49" charset="-122"/>
              </a:rPr>
              <a:t>再</a:t>
            </a:r>
            <a:r>
              <a:rPr lang="zh-CN" altLang="en-US" u="sng" dirty="0">
                <a:solidFill>
                  <a:schemeClr val="tx2"/>
                </a:solidFill>
                <a:latin typeface="Times New Roman" panose="02020603050405020304" pitchFamily="18" charset="0"/>
                <a:ea typeface="楷体_GB2312" pitchFamily="49" charset="-122"/>
              </a:rPr>
              <a:t>循环水</a:t>
            </a:r>
            <a:r>
              <a:rPr lang="zh-CN" altLang="en-US" dirty="0">
                <a:latin typeface="Times New Roman" panose="02020603050405020304" pitchFamily="18" charset="0"/>
                <a:ea typeface="楷体_GB2312" pitchFamily="49" charset="-122"/>
              </a:rPr>
              <a:t>混合后向下流动，通过围板底部与管板之间的空隙向上流而冲刷管束。</a:t>
            </a:r>
            <a:endParaRPr lang="zh-CN" altLang="en-US" dirty="0">
              <a:latin typeface="Times New Roman" panose="02020603050405020304" pitchFamily="18"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06">
                                            <p:txEl>
                                              <p:charRg st="0" end="42"/>
                                            </p:txEl>
                                          </p:spTgt>
                                        </p:tgtEl>
                                        <p:attrNameLst>
                                          <p:attrName>style.visibility</p:attrName>
                                        </p:attrNameLst>
                                      </p:cBhvr>
                                      <p:to>
                                        <p:strVal val="visible"/>
                                      </p:to>
                                    </p:set>
                                    <p:anim calcmode="lin" valueType="num">
                                      <p:cBhvr additive="base">
                                        <p:cTn id="7" dur="500" fill="hold"/>
                                        <p:tgtEl>
                                          <p:spTgt spid="47106">
                                            <p:txEl>
                                              <p:charRg st="0" end="4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6">
                                            <p:txEl>
                                              <p:charRg st="0" end="4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7106">
                                            <p:txEl>
                                              <p:charRg st="42" end="106"/>
                                            </p:txEl>
                                          </p:spTgt>
                                        </p:tgtEl>
                                        <p:attrNameLst>
                                          <p:attrName>style.visibility</p:attrName>
                                        </p:attrNameLst>
                                      </p:cBhvr>
                                      <p:to>
                                        <p:strVal val="visible"/>
                                      </p:to>
                                    </p:set>
                                    <p:anim calcmode="lin" valueType="num">
                                      <p:cBhvr additive="base">
                                        <p:cTn id="12" dur="500" fill="hold"/>
                                        <p:tgtEl>
                                          <p:spTgt spid="47106">
                                            <p:txEl>
                                              <p:charRg st="42" end="106"/>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7106">
                                            <p:txEl>
                                              <p:charRg st="42" end="10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dvAuto="100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3" name="文本框 25602"/>
          <p:cNvSpPr txBox="1"/>
          <p:nvPr/>
        </p:nvSpPr>
        <p:spPr>
          <a:xfrm>
            <a:off x="2209800" y="76200"/>
            <a:ext cx="4495800" cy="762000"/>
          </a:xfrm>
          <a:prstGeom prst="rect">
            <a:avLst/>
          </a:prstGeom>
          <a:noFill/>
          <a:ln w="9525">
            <a:noFill/>
          </a:ln>
        </p:spPr>
        <p:txBody>
          <a:bodyPr>
            <a:spAutoFit/>
          </a:bodyPr>
          <a:p>
            <a:pPr algn="ctr">
              <a:buClr>
                <a:srgbClr val="FF0000"/>
              </a:buClr>
              <a:buSzPct val="110000"/>
              <a:buFont typeface="Wingdings" panose="05000000000000000000" pitchFamily="2" charset="2"/>
            </a:pPr>
            <a:r>
              <a:rPr lang="en-US" altLang="zh-CN" sz="4000">
                <a:solidFill>
                  <a:srgbClr val="FF6600"/>
                </a:solidFill>
                <a:latin typeface="Times New Roman" panose="02020603050405020304" pitchFamily="18" charset="0"/>
                <a:ea typeface="楷体_GB2312" pitchFamily="49" charset="-122"/>
              </a:rPr>
              <a:t>“U”</a:t>
            </a:r>
            <a:r>
              <a:rPr lang="zh-CN" altLang="en-US" sz="4000" dirty="0">
                <a:solidFill>
                  <a:srgbClr val="FF6600"/>
                </a:solidFill>
                <a:latin typeface="Times New Roman" panose="02020603050405020304" pitchFamily="18" charset="0"/>
                <a:ea typeface="楷体_GB2312" pitchFamily="49" charset="-122"/>
              </a:rPr>
              <a:t>型传热管</a:t>
            </a:r>
            <a:endParaRPr lang="zh-CN" altLang="en-US" sz="4000" dirty="0">
              <a:solidFill>
                <a:srgbClr val="FF6600"/>
              </a:solidFill>
              <a:latin typeface="Times New Roman" panose="02020603050405020304" pitchFamily="18" charset="0"/>
              <a:ea typeface="楷体_GB2312" pitchFamily="49" charset="-122"/>
            </a:endParaRPr>
          </a:p>
        </p:txBody>
      </p:sp>
      <p:sp>
        <p:nvSpPr>
          <p:cNvPr id="25604" name="文本框 25603"/>
          <p:cNvSpPr txBox="1"/>
          <p:nvPr/>
        </p:nvSpPr>
        <p:spPr>
          <a:xfrm>
            <a:off x="457200" y="914400"/>
            <a:ext cx="8229600" cy="1031875"/>
          </a:xfrm>
          <a:prstGeom prst="rect">
            <a:avLst/>
          </a:prstGeom>
          <a:noFill/>
          <a:ln w="9525">
            <a:noFill/>
          </a:ln>
        </p:spPr>
        <p:txBody>
          <a:bodyPr>
            <a:spAutoFit/>
          </a:bodyPr>
          <a:p>
            <a:pPr>
              <a:buClr>
                <a:srgbClr val="FF0000"/>
              </a:buClr>
              <a:buSzPct val="110000"/>
              <a:buFont typeface="Wingdings" panose="05000000000000000000" pitchFamily="2" charset="2"/>
              <a:buChar char="Ø"/>
            </a:pPr>
            <a:r>
              <a:rPr lang="en-US" altLang="zh-CN" b="0">
                <a:solidFill>
                  <a:schemeClr val="tx1"/>
                </a:solidFill>
                <a:latin typeface="Times New Roman" panose="02020603050405020304" pitchFamily="18" charset="0"/>
                <a:ea typeface="楷体_GB2312" pitchFamily="49" charset="-122"/>
              </a:rPr>
              <a:t> “U”</a:t>
            </a:r>
            <a:r>
              <a:rPr lang="zh-CN" altLang="en-US" b="0" dirty="0">
                <a:solidFill>
                  <a:schemeClr val="tx1"/>
                </a:solidFill>
                <a:latin typeface="Times New Roman" panose="02020603050405020304" pitchFamily="18" charset="0"/>
                <a:ea typeface="楷体_GB2312" pitchFamily="49" charset="-122"/>
              </a:rPr>
              <a:t>型管采用无缝管材，其材料需有良好的抗腐蚀性能，并要求在运行温度下有高的强度。</a:t>
            </a:r>
            <a:endParaRPr lang="zh-CN" altLang="en-US" b="0">
              <a:solidFill>
                <a:schemeClr val="tx1"/>
              </a:solidFill>
              <a:latin typeface="Times New Roman" panose="02020603050405020304" pitchFamily="18" charset="0"/>
              <a:ea typeface="楷体_GB2312" pitchFamily="49" charset="-122"/>
            </a:endParaRPr>
          </a:p>
        </p:txBody>
      </p:sp>
      <p:sp>
        <p:nvSpPr>
          <p:cNvPr id="25605" name="文本框 25604"/>
          <p:cNvSpPr txBox="1"/>
          <p:nvPr/>
        </p:nvSpPr>
        <p:spPr>
          <a:xfrm>
            <a:off x="457200" y="2133600"/>
            <a:ext cx="8229600" cy="3379788"/>
          </a:xfrm>
          <a:prstGeom prst="rect">
            <a:avLst/>
          </a:prstGeom>
          <a:noFill/>
          <a:ln w="9525">
            <a:noFill/>
          </a:ln>
        </p:spPr>
        <p:txBody>
          <a:bodyPr>
            <a:spAutoFit/>
          </a:bodyPr>
          <a:p>
            <a:pPr>
              <a:lnSpc>
                <a:spcPct val="80000"/>
              </a:lnSpc>
              <a:buClr>
                <a:srgbClr val="FF0000"/>
              </a:buClr>
              <a:buSzPct val="110000"/>
              <a:buFont typeface="Wingdings" panose="05000000000000000000" pitchFamily="2" charset="2"/>
              <a:buChar char="Ø"/>
            </a:pPr>
            <a:r>
              <a:rPr lang="en-US" altLang="zh-CN">
                <a:latin typeface="Times New Roman" panose="02020603050405020304" pitchFamily="18" charset="0"/>
                <a:ea typeface="楷体_GB2312" pitchFamily="49" charset="-122"/>
              </a:rPr>
              <a:t> </a:t>
            </a:r>
            <a:r>
              <a:rPr lang="zh-CN" altLang="en-US" dirty="0">
                <a:solidFill>
                  <a:srgbClr val="FF9900"/>
                </a:solidFill>
                <a:latin typeface="Times New Roman" panose="02020603050405020304" pitchFamily="18" charset="0"/>
                <a:ea typeface="楷体_GB2312" pitchFamily="49" charset="-122"/>
              </a:rPr>
              <a:t>管径选择：</a:t>
            </a:r>
            <a:endParaRPr lang="zh-CN" altLang="en-US" dirty="0">
              <a:solidFill>
                <a:srgbClr val="FF9900"/>
              </a:solidFill>
              <a:latin typeface="Times New Roman" panose="02020603050405020304" pitchFamily="18" charset="0"/>
              <a:ea typeface="楷体_GB2312" pitchFamily="49" charset="-122"/>
            </a:endParaRPr>
          </a:p>
          <a:p>
            <a:pPr>
              <a:lnSpc>
                <a:spcPct val="100000"/>
              </a:lnSpc>
              <a:buClr>
                <a:srgbClr val="FF0000"/>
              </a:buClr>
              <a:buSzPct val="110000"/>
              <a:buFont typeface="Wingdings" panose="05000000000000000000" pitchFamily="2" charset="2"/>
            </a:pPr>
            <a:r>
              <a:rPr lang="zh-CN" altLang="en-US" dirty="0">
                <a:solidFill>
                  <a:srgbClr val="FFFF00"/>
                </a:solidFill>
                <a:latin typeface="Times New Roman" panose="02020603050405020304" pitchFamily="18" charset="0"/>
                <a:ea typeface="楷体_GB2312" pitchFamily="49" charset="-122"/>
              </a:rPr>
              <a:t>       </a:t>
            </a:r>
            <a:r>
              <a:rPr lang="zh-CN" altLang="en-US" sz="2400" dirty="0">
                <a:solidFill>
                  <a:schemeClr val="tx1"/>
                </a:solidFill>
                <a:latin typeface="Times New Roman" panose="02020603050405020304" pitchFamily="18" charset="0"/>
                <a:ea typeface="楷体_GB2312" pitchFamily="49" charset="-122"/>
              </a:rPr>
              <a:t>小管径：</a:t>
            </a:r>
            <a:r>
              <a:rPr lang="zh-CN" altLang="en-US" sz="2400" b="0" dirty="0">
                <a:solidFill>
                  <a:schemeClr val="tx1"/>
                </a:solidFill>
                <a:latin typeface="Times New Roman" panose="02020603050405020304" pitchFamily="18" charset="0"/>
                <a:ea typeface="楷体_GB2312" pitchFamily="49" charset="-122"/>
              </a:rPr>
              <a:t>管壁薄，传热好，耗材少，可使设备体积小。但过细的管子刚性差，易发生振动。且“</a:t>
            </a:r>
            <a:r>
              <a:rPr lang="en-US" altLang="zh-CN" sz="2400" b="0">
                <a:solidFill>
                  <a:schemeClr val="tx1"/>
                </a:solidFill>
                <a:latin typeface="Times New Roman" panose="02020603050405020304" pitchFamily="18" charset="0"/>
                <a:ea typeface="楷体_GB2312" pitchFamily="49" charset="-122"/>
              </a:rPr>
              <a:t>U”</a:t>
            </a:r>
            <a:r>
              <a:rPr lang="zh-CN" altLang="en-US" sz="2400" b="0" dirty="0">
                <a:solidFill>
                  <a:schemeClr val="tx1"/>
                </a:solidFill>
                <a:latin typeface="Times New Roman" panose="02020603050405020304" pitchFamily="18" charset="0"/>
                <a:ea typeface="楷体_GB2312" pitchFamily="49" charset="-122"/>
              </a:rPr>
              <a:t>型管数量多，增加了管板的钻孔数目。</a:t>
            </a:r>
            <a:endParaRPr lang="zh-CN" altLang="en-US" sz="2400" b="0" dirty="0">
              <a:solidFill>
                <a:schemeClr val="tx1"/>
              </a:solidFill>
              <a:latin typeface="Times New Roman" panose="02020603050405020304" pitchFamily="18" charset="0"/>
              <a:ea typeface="楷体_GB2312" pitchFamily="49" charset="-122"/>
            </a:endParaRPr>
          </a:p>
          <a:p>
            <a:pPr>
              <a:lnSpc>
                <a:spcPct val="100000"/>
              </a:lnSpc>
              <a:buClr>
                <a:srgbClr val="FF0000"/>
              </a:buClr>
              <a:buSzPct val="110000"/>
              <a:buFont typeface="Wingdings" panose="05000000000000000000" pitchFamily="2" charset="2"/>
            </a:pPr>
            <a:r>
              <a:rPr lang="zh-CN" altLang="en-US" sz="2400" b="0" dirty="0">
                <a:solidFill>
                  <a:schemeClr val="tx1"/>
                </a:solidFill>
                <a:latin typeface="Times New Roman" panose="02020603050405020304" pitchFamily="18" charset="0"/>
                <a:ea typeface="楷体_GB2312" pitchFamily="49" charset="-122"/>
              </a:rPr>
              <a:t>       </a:t>
            </a:r>
            <a:r>
              <a:rPr lang="zh-CN" altLang="en-US" sz="2400" dirty="0">
                <a:solidFill>
                  <a:schemeClr val="tx1"/>
                </a:solidFill>
                <a:latin typeface="Times New Roman" panose="02020603050405020304" pitchFamily="18" charset="0"/>
                <a:ea typeface="楷体_GB2312" pitchFamily="49" charset="-122"/>
              </a:rPr>
              <a:t>大管径：</a:t>
            </a:r>
            <a:r>
              <a:rPr lang="zh-CN" altLang="en-US" sz="2400" b="0" dirty="0">
                <a:solidFill>
                  <a:schemeClr val="tx1"/>
                </a:solidFill>
                <a:latin typeface="Times New Roman" panose="02020603050405020304" pitchFamily="18" charset="0"/>
                <a:ea typeface="楷体_GB2312" pitchFamily="49" charset="-122"/>
              </a:rPr>
              <a:t>管壁厚，传热差，设备体积增大，并增加了单根管的长度，使拉管工艺难度增大。但抗振安全性好。</a:t>
            </a:r>
            <a:endParaRPr lang="zh-CN" altLang="en-US" sz="2400" b="0" dirty="0">
              <a:solidFill>
                <a:schemeClr val="tx1"/>
              </a:solidFill>
              <a:latin typeface="Times New Roman" panose="02020603050405020304" pitchFamily="18" charset="0"/>
              <a:ea typeface="楷体_GB2312" pitchFamily="49" charset="-122"/>
            </a:endParaRPr>
          </a:p>
          <a:p>
            <a:pPr>
              <a:lnSpc>
                <a:spcPct val="105000"/>
              </a:lnSpc>
              <a:buClr>
                <a:srgbClr val="FF0000"/>
              </a:buClr>
              <a:buSzPct val="110000"/>
              <a:buFont typeface="Wingdings" panose="05000000000000000000" pitchFamily="2" charset="2"/>
            </a:pPr>
            <a:r>
              <a:rPr lang="zh-CN" altLang="en-US" b="0" dirty="0">
                <a:solidFill>
                  <a:schemeClr val="tx1"/>
                </a:solidFill>
                <a:latin typeface="Times New Roman" panose="02020603050405020304" pitchFamily="18" charset="0"/>
                <a:ea typeface="楷体_GB2312" pitchFamily="49" charset="-122"/>
              </a:rPr>
              <a:t>  欧美大型蒸汽发生器的管径约为</a:t>
            </a:r>
            <a:r>
              <a:rPr lang="en-US" altLang="zh-CN" b="0" u="sng">
                <a:latin typeface="Times New Roman" panose="02020603050405020304" pitchFamily="18" charset="0"/>
                <a:ea typeface="楷体_GB2312" pitchFamily="49" charset="-122"/>
              </a:rPr>
              <a:t>22 mm</a:t>
            </a:r>
            <a:r>
              <a:rPr lang="zh-CN" altLang="en-US" b="0" dirty="0">
                <a:solidFill>
                  <a:schemeClr val="tx1"/>
                </a:solidFill>
                <a:latin typeface="Times New Roman" panose="02020603050405020304" pitchFamily="18" charset="0"/>
                <a:ea typeface="楷体_GB2312" pitchFamily="49" charset="-122"/>
              </a:rPr>
              <a:t>左右。</a:t>
            </a:r>
            <a:endParaRPr lang="zh-CN" altLang="en-US" b="0" dirty="0">
              <a:solidFill>
                <a:schemeClr val="tx1"/>
              </a:solidFill>
              <a:latin typeface="Times New Roman" panose="02020603050405020304" pitchFamily="18"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xEl>
                                              <p:charRg st="0" end="7"/>
                                            </p:txEl>
                                          </p:spTgt>
                                        </p:tgtEl>
                                        <p:attrNameLst>
                                          <p:attrName>style.visibility</p:attrName>
                                        </p:attrNameLst>
                                      </p:cBhvr>
                                      <p:to>
                                        <p:strVal val="visible"/>
                                      </p:to>
                                    </p:set>
                                    <p:animEffect transition="in" filter="wipe(left)">
                                      <p:cBhvr>
                                        <p:cTn id="7" dur="500"/>
                                        <p:tgtEl>
                                          <p:spTgt spid="25605">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5">
                                            <p:txEl>
                                              <p:charRg st="7" end="76"/>
                                            </p:txEl>
                                          </p:spTgt>
                                        </p:tgtEl>
                                        <p:attrNameLst>
                                          <p:attrName>style.visibility</p:attrName>
                                        </p:attrNameLst>
                                      </p:cBhvr>
                                      <p:to>
                                        <p:strVal val="visible"/>
                                      </p:to>
                                    </p:set>
                                    <p:animEffect transition="in" filter="wipe(left)">
                                      <p:cBhvr>
                                        <p:cTn id="12" dur="500"/>
                                        <p:tgtEl>
                                          <p:spTgt spid="25605">
                                            <p:txEl>
                                              <p:charRg st="7" end="7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5">
                                            <p:txEl>
                                              <p:charRg st="76" end="132"/>
                                            </p:txEl>
                                          </p:spTgt>
                                        </p:tgtEl>
                                        <p:attrNameLst>
                                          <p:attrName>style.visibility</p:attrName>
                                        </p:attrNameLst>
                                      </p:cBhvr>
                                      <p:to>
                                        <p:strVal val="visible"/>
                                      </p:to>
                                    </p:set>
                                    <p:animEffect transition="in" filter="wipe(left)">
                                      <p:cBhvr>
                                        <p:cTn id="17" dur="500"/>
                                        <p:tgtEl>
                                          <p:spTgt spid="25605">
                                            <p:txEl>
                                              <p:charRg st="76" end="13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5">
                                            <p:txEl>
                                              <p:charRg st="132" end="157"/>
                                            </p:txEl>
                                          </p:spTgt>
                                        </p:tgtEl>
                                        <p:attrNameLst>
                                          <p:attrName>style.visibility</p:attrName>
                                        </p:attrNameLst>
                                      </p:cBhvr>
                                      <p:to>
                                        <p:strVal val="visible"/>
                                      </p:to>
                                    </p:set>
                                    <p:animEffect transition="in" filter="wipe(left)">
                                      <p:cBhvr>
                                        <p:cTn id="22" dur="500"/>
                                        <p:tgtEl>
                                          <p:spTgt spid="25605">
                                            <p:txEl>
                                              <p:charRg st="132" end="1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627" name="文本框 26626"/>
          <p:cNvSpPr txBox="1"/>
          <p:nvPr/>
        </p:nvSpPr>
        <p:spPr>
          <a:xfrm>
            <a:off x="533400" y="304800"/>
            <a:ext cx="7772400" cy="5172075"/>
          </a:xfrm>
          <a:prstGeom prst="rect">
            <a:avLst/>
          </a:prstGeom>
          <a:noFill/>
          <a:ln w="9525">
            <a:noFill/>
          </a:ln>
        </p:spPr>
        <p:txBody>
          <a:bodyPr>
            <a:spAutoFit/>
          </a:bodyPr>
          <a:p>
            <a:pPr>
              <a:lnSpc>
                <a:spcPct val="120000"/>
              </a:lnSpc>
              <a:buClr>
                <a:srgbClr val="FF0000"/>
              </a:buClr>
              <a:buSzPct val="110000"/>
              <a:buFont typeface="Wingdings" panose="05000000000000000000" pitchFamily="2" charset="2"/>
              <a:buChar char="Ø"/>
            </a:pPr>
            <a:r>
              <a:rPr lang="en-US" altLang="zh-CN" dirty="0">
                <a:solidFill>
                  <a:srgbClr val="FF9900"/>
                </a:solidFill>
                <a:latin typeface="Times New Roman" panose="02020603050405020304" pitchFamily="18" charset="0"/>
                <a:ea typeface="楷体_GB2312" pitchFamily="49" charset="-122"/>
              </a:rPr>
              <a:t> </a:t>
            </a:r>
            <a:r>
              <a:rPr lang="zh-CN" altLang="en-US" dirty="0">
                <a:solidFill>
                  <a:srgbClr val="FF9900"/>
                </a:solidFill>
                <a:latin typeface="Times New Roman" panose="02020603050405020304" pitchFamily="18" charset="0"/>
                <a:ea typeface="楷体_GB2312" pitchFamily="49" charset="-122"/>
              </a:rPr>
              <a:t>材料选择：</a:t>
            </a:r>
            <a:r>
              <a:rPr lang="zh-CN" altLang="en-US" sz="2600" b="0" dirty="0">
                <a:solidFill>
                  <a:schemeClr val="tx1"/>
                </a:solidFill>
                <a:latin typeface="Times New Roman" panose="02020603050405020304" pitchFamily="18" charset="0"/>
                <a:ea typeface="楷体_GB2312" pitchFamily="49" charset="-122"/>
              </a:rPr>
              <a:t>现代多数选用因科镍（如</a:t>
            </a:r>
            <a:r>
              <a:rPr lang="en-US" altLang="zh-CN" sz="2600" b="0" err="1">
                <a:solidFill>
                  <a:schemeClr val="tx1"/>
                </a:solidFill>
                <a:latin typeface="Times New Roman" panose="02020603050405020304" pitchFamily="18" charset="0"/>
                <a:ea typeface="楷体_GB2312" pitchFamily="49" charset="-122"/>
              </a:rPr>
              <a:t>Inconel</a:t>
            </a:r>
            <a:r>
              <a:rPr lang="en-US" altLang="zh-CN" sz="2600" b="0">
                <a:solidFill>
                  <a:schemeClr val="tx1"/>
                </a:solidFill>
                <a:latin typeface="Times New Roman" panose="02020603050405020304" pitchFamily="18" charset="0"/>
                <a:ea typeface="楷体_GB2312" pitchFamily="49" charset="-122"/>
              </a:rPr>
              <a:t> 690</a:t>
            </a:r>
            <a:r>
              <a:rPr lang="zh-CN" altLang="en-US" sz="2600" b="0">
                <a:solidFill>
                  <a:schemeClr val="tx1"/>
                </a:solidFill>
                <a:latin typeface="Times New Roman" panose="02020603050405020304" pitchFamily="18" charset="0"/>
                <a:ea typeface="楷体_GB2312" pitchFamily="49" charset="-122"/>
              </a:rPr>
              <a:t>）</a:t>
            </a:r>
            <a:r>
              <a:rPr lang="zh-CN" altLang="en-US" sz="2600" b="0" dirty="0">
                <a:solidFill>
                  <a:schemeClr val="tx1"/>
                </a:solidFill>
                <a:latin typeface="Times New Roman" panose="02020603050405020304" pitchFamily="18" charset="0"/>
                <a:ea typeface="楷体_GB2312" pitchFamily="49" charset="-122"/>
              </a:rPr>
              <a:t>或用因科洛依（如</a:t>
            </a:r>
            <a:r>
              <a:rPr lang="en-US" altLang="zh-CN" sz="2600" b="0" err="1">
                <a:solidFill>
                  <a:schemeClr val="tx1"/>
                </a:solidFill>
                <a:latin typeface="Times New Roman" panose="02020603050405020304" pitchFamily="18" charset="0"/>
                <a:ea typeface="楷体_GB2312" pitchFamily="49" charset="-122"/>
              </a:rPr>
              <a:t>Incoloy</a:t>
            </a:r>
            <a:r>
              <a:rPr lang="en-US" altLang="zh-CN" sz="2600" b="0">
                <a:solidFill>
                  <a:schemeClr val="tx1"/>
                </a:solidFill>
                <a:latin typeface="Times New Roman" panose="02020603050405020304" pitchFamily="18" charset="0"/>
                <a:ea typeface="楷体_GB2312" pitchFamily="49" charset="-122"/>
              </a:rPr>
              <a:t> 800</a:t>
            </a:r>
            <a:r>
              <a:rPr lang="zh-CN" altLang="en-US" sz="2600" b="0">
                <a:solidFill>
                  <a:schemeClr val="tx1"/>
                </a:solidFill>
                <a:latin typeface="Times New Roman" panose="02020603050405020304" pitchFamily="18" charset="0"/>
                <a:ea typeface="楷体_GB2312" pitchFamily="49" charset="-122"/>
              </a:rPr>
              <a:t>）</a:t>
            </a:r>
            <a:r>
              <a:rPr lang="zh-CN" altLang="en-US" sz="2600" b="0" dirty="0">
                <a:solidFill>
                  <a:schemeClr val="tx1"/>
                </a:solidFill>
                <a:latin typeface="Times New Roman" panose="02020603050405020304" pitchFamily="18" charset="0"/>
                <a:ea typeface="楷体_GB2312" pitchFamily="49" charset="-122"/>
              </a:rPr>
              <a:t>等</a:t>
            </a:r>
            <a:r>
              <a:rPr lang="zh-CN" altLang="en-US" sz="2600" b="0" u="sng" dirty="0">
                <a:latin typeface="Times New Roman" panose="02020603050405020304" pitchFamily="18" charset="0"/>
                <a:ea typeface="楷体_GB2312" pitchFamily="49" charset="-122"/>
              </a:rPr>
              <a:t>镍基合金</a:t>
            </a:r>
            <a:r>
              <a:rPr lang="zh-CN" altLang="en-US" sz="2600" b="0" dirty="0">
                <a:solidFill>
                  <a:schemeClr val="tx1"/>
                </a:solidFill>
                <a:latin typeface="Times New Roman" panose="02020603050405020304" pitchFamily="18" charset="0"/>
                <a:ea typeface="楷体_GB2312" pitchFamily="49" charset="-122"/>
              </a:rPr>
              <a:t>，经特殊工艺处理后，</a:t>
            </a:r>
            <a:r>
              <a:rPr lang="zh-CN" altLang="en-US" sz="2600" b="0" u="sng" dirty="0">
                <a:solidFill>
                  <a:schemeClr val="tx1"/>
                </a:solidFill>
                <a:latin typeface="Times New Roman" panose="02020603050405020304" pitchFamily="18" charset="0"/>
                <a:ea typeface="楷体_GB2312" pitchFamily="49" charset="-122"/>
              </a:rPr>
              <a:t>强度高，管壁薄</a:t>
            </a:r>
            <a:r>
              <a:rPr lang="zh-CN" altLang="en-US" sz="2600" b="0" dirty="0">
                <a:solidFill>
                  <a:schemeClr val="tx1"/>
                </a:solidFill>
                <a:latin typeface="Times New Roman" panose="02020603050405020304" pitchFamily="18" charset="0"/>
                <a:ea typeface="楷体_GB2312" pitchFamily="49" charset="-122"/>
              </a:rPr>
              <a:t>（</a:t>
            </a:r>
            <a:r>
              <a:rPr lang="en-US" altLang="zh-CN" sz="2600" b="0">
                <a:solidFill>
                  <a:schemeClr val="tx1"/>
                </a:solidFill>
                <a:latin typeface="Times New Roman" panose="02020603050405020304" pitchFamily="18" charset="0"/>
                <a:ea typeface="楷体_GB2312" pitchFamily="49" charset="-122"/>
              </a:rPr>
              <a:t>22mm</a:t>
            </a:r>
            <a:r>
              <a:rPr lang="zh-CN" altLang="en-US" sz="2600" b="0" dirty="0">
                <a:solidFill>
                  <a:schemeClr val="tx1"/>
                </a:solidFill>
                <a:latin typeface="Times New Roman" panose="02020603050405020304" pitchFamily="18" charset="0"/>
                <a:ea typeface="楷体_GB2312" pitchFamily="49" charset="-122"/>
              </a:rPr>
              <a:t>管径的壁厚一般为</a:t>
            </a:r>
            <a:r>
              <a:rPr lang="en-US" altLang="zh-CN" sz="2600" b="0">
                <a:solidFill>
                  <a:schemeClr val="tx1"/>
                </a:solidFill>
                <a:latin typeface="Times New Roman" panose="02020603050405020304" pitchFamily="18" charset="0"/>
                <a:ea typeface="楷体_GB2312" pitchFamily="49" charset="-122"/>
              </a:rPr>
              <a:t>1.2—1.3mm</a:t>
            </a:r>
            <a:r>
              <a:rPr lang="zh-CN" altLang="en-US" sz="2600" b="0">
                <a:solidFill>
                  <a:schemeClr val="tx1"/>
                </a:solidFill>
                <a:latin typeface="Times New Roman" panose="02020603050405020304" pitchFamily="18" charset="0"/>
                <a:ea typeface="楷体_GB2312" pitchFamily="49" charset="-122"/>
              </a:rPr>
              <a:t>）。</a:t>
            </a:r>
            <a:r>
              <a:rPr lang="zh-CN" altLang="en-US" sz="2600" b="0" dirty="0">
                <a:solidFill>
                  <a:schemeClr val="tx1"/>
                </a:solidFill>
                <a:latin typeface="Times New Roman" panose="02020603050405020304" pitchFamily="18" charset="0"/>
                <a:ea typeface="楷体_GB2312" pitchFamily="49" charset="-122"/>
              </a:rPr>
              <a:t>故热阻小，所需总换热面积小，但材料</a:t>
            </a:r>
            <a:r>
              <a:rPr lang="zh-CN" altLang="en-US" sz="2600" b="0" u="sng" dirty="0">
                <a:solidFill>
                  <a:schemeClr val="tx1"/>
                </a:solidFill>
                <a:latin typeface="Times New Roman" panose="02020603050405020304" pitchFamily="18" charset="0"/>
                <a:ea typeface="楷体_GB2312" pitchFamily="49" charset="-122"/>
              </a:rPr>
              <a:t>价格较昂贵</a:t>
            </a:r>
            <a:r>
              <a:rPr lang="zh-CN" altLang="en-US" sz="2600" b="0" dirty="0">
                <a:solidFill>
                  <a:schemeClr val="tx1"/>
                </a:solidFill>
                <a:latin typeface="Times New Roman" panose="02020603050405020304" pitchFamily="18" charset="0"/>
                <a:ea typeface="楷体_GB2312" pitchFamily="49" charset="-122"/>
              </a:rPr>
              <a:t>。</a:t>
            </a:r>
            <a:endParaRPr lang="zh-CN" altLang="en-US" sz="2600" b="0" dirty="0">
              <a:solidFill>
                <a:schemeClr val="tx1"/>
              </a:solidFill>
              <a:latin typeface="Times New Roman" panose="02020603050405020304" pitchFamily="18" charset="0"/>
              <a:ea typeface="楷体_GB2312" pitchFamily="49" charset="-122"/>
            </a:endParaRPr>
          </a:p>
          <a:p>
            <a:pPr>
              <a:lnSpc>
                <a:spcPct val="120000"/>
              </a:lnSpc>
              <a:buClr>
                <a:srgbClr val="FF0000"/>
              </a:buClr>
              <a:buSzPct val="110000"/>
              <a:buFont typeface="Wingdings" panose="05000000000000000000" pitchFamily="2" charset="2"/>
              <a:buChar char="Ø"/>
            </a:pPr>
            <a:r>
              <a:rPr lang="zh-CN" altLang="en-US" b="0" dirty="0">
                <a:solidFill>
                  <a:schemeClr val="tx1"/>
                </a:solidFill>
                <a:latin typeface="Times New Roman" panose="02020603050405020304" pitchFamily="18" charset="0"/>
                <a:ea typeface="楷体_GB2312" pitchFamily="49" charset="-122"/>
              </a:rPr>
              <a:t> </a:t>
            </a:r>
            <a:r>
              <a:rPr lang="zh-CN" altLang="en-US" sz="2400" b="0" dirty="0">
                <a:solidFill>
                  <a:schemeClr val="tx1"/>
                </a:solidFill>
                <a:latin typeface="Times New Roman" panose="02020603050405020304" pitchFamily="18" charset="0"/>
                <a:ea typeface="楷体_GB2312" pitchFamily="49" charset="-122"/>
              </a:rPr>
              <a:t>常用管径为</a:t>
            </a:r>
            <a:r>
              <a:rPr lang="en-US" altLang="zh-CN" sz="2400" b="0">
                <a:solidFill>
                  <a:schemeClr val="tx1"/>
                </a:solidFill>
                <a:latin typeface="Times New Roman" panose="02020603050405020304" pitchFamily="18" charset="0"/>
                <a:ea typeface="楷体_GB2312" pitchFamily="49" charset="-122"/>
              </a:rPr>
              <a:t>22 </a:t>
            </a:r>
            <a:r>
              <a:rPr lang="en-US" altLang="zh-CN" sz="2400"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mm</a:t>
            </a:r>
            <a:r>
              <a:rPr lang="zh-CN" altLang="en-US" sz="2400" b="0">
                <a:solidFill>
                  <a:schemeClr val="tx1"/>
                </a:solidFill>
                <a:latin typeface="Times New Roman" panose="02020603050405020304" pitchFamily="18" charset="0"/>
                <a:ea typeface="楷体_GB2312" pitchFamily="49" charset="-122"/>
              </a:rPr>
              <a:t>、</a:t>
            </a:r>
            <a:r>
              <a:rPr lang="en-US" altLang="zh-CN" sz="2400"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19 mm</a:t>
            </a:r>
            <a:r>
              <a:rPr lang="zh-CN" altLang="en-US" sz="2400" b="0">
                <a:solidFill>
                  <a:schemeClr val="tx1"/>
                </a:solidFill>
                <a:latin typeface="Times New Roman" panose="02020603050405020304" pitchFamily="18" charset="0"/>
                <a:ea typeface="楷体_GB2312" pitchFamily="49" charset="-122"/>
              </a:rPr>
              <a:t>、</a:t>
            </a:r>
            <a:r>
              <a:rPr lang="en-US" altLang="zh-CN" sz="2400"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15.8 mm</a:t>
            </a:r>
            <a:r>
              <a:rPr lang="zh-CN" altLang="en-US" sz="2400" b="0">
                <a:solidFill>
                  <a:schemeClr val="tx1"/>
                </a:solidFill>
                <a:latin typeface="Times New Roman" panose="02020603050405020304" pitchFamily="18" charset="0"/>
                <a:ea typeface="楷体_GB2312" pitchFamily="49" charset="-122"/>
              </a:rPr>
              <a:t>，</a:t>
            </a:r>
            <a:r>
              <a:rPr lang="zh-CN" altLang="en-US" sz="2400" b="0" dirty="0">
                <a:solidFill>
                  <a:schemeClr val="tx1"/>
                </a:solidFill>
                <a:latin typeface="Times New Roman" panose="02020603050405020304" pitchFamily="18" charset="0"/>
                <a:ea typeface="楷体_GB2312" pitchFamily="49" charset="-122"/>
              </a:rPr>
              <a:t>相应壁厚为</a:t>
            </a:r>
            <a:r>
              <a:rPr lang="en-US" altLang="zh-CN" sz="2400"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1.27mm</a:t>
            </a:r>
            <a:r>
              <a:rPr lang="zh-CN" altLang="en-US" sz="2400" b="0">
                <a:solidFill>
                  <a:schemeClr val="tx1"/>
                </a:solidFill>
                <a:latin typeface="Times New Roman" panose="02020603050405020304" pitchFamily="18" charset="0"/>
                <a:ea typeface="楷体_GB2312" pitchFamily="49" charset="-122"/>
              </a:rPr>
              <a:t>、</a:t>
            </a:r>
            <a:r>
              <a:rPr lang="en-US" altLang="zh-CN" sz="2400"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1.09mm</a:t>
            </a:r>
            <a:r>
              <a:rPr lang="zh-CN" altLang="en-US" sz="2400" b="0">
                <a:solidFill>
                  <a:schemeClr val="tx1"/>
                </a:solidFill>
                <a:latin typeface="Times New Roman" panose="02020603050405020304" pitchFamily="18" charset="0"/>
                <a:ea typeface="楷体_GB2312" pitchFamily="49" charset="-122"/>
              </a:rPr>
              <a:t>、</a:t>
            </a:r>
            <a:r>
              <a:rPr lang="en-US" altLang="zh-CN" sz="2400" b="0">
                <a:solidFill>
                  <a:schemeClr val="tx1"/>
                </a:solidFill>
                <a:latin typeface="Times New Roman" panose="02020603050405020304" pitchFamily="18" charset="0"/>
                <a:ea typeface="宋体" panose="02010600030101010101" pitchFamily="2" charset="-122"/>
                <a:cs typeface="Times New Roman" panose="02020603050405020304" pitchFamily="18" charset="0"/>
              </a:rPr>
              <a:t>0.86mm</a:t>
            </a:r>
            <a:r>
              <a:rPr lang="zh-CN" altLang="en-US" sz="2400" b="0">
                <a:solidFill>
                  <a:schemeClr val="tx1"/>
                </a:solidFill>
                <a:latin typeface="Times New Roman" panose="02020603050405020304" pitchFamily="18" charset="0"/>
                <a:ea typeface="宋体" panose="02010600030101010101" pitchFamily="2" charset="-122"/>
              </a:rPr>
              <a:t>。</a:t>
            </a:r>
            <a:endParaRPr lang="zh-CN" altLang="en-US" sz="2400" b="0">
              <a:solidFill>
                <a:schemeClr val="tx1"/>
              </a:solidFill>
              <a:latin typeface="Times New Roman" panose="02020603050405020304" pitchFamily="18" charset="0"/>
              <a:ea typeface="宋体" panose="02010600030101010101" pitchFamily="2" charset="-122"/>
            </a:endParaRPr>
          </a:p>
          <a:p>
            <a:pPr>
              <a:lnSpc>
                <a:spcPct val="120000"/>
              </a:lnSpc>
              <a:buClr>
                <a:srgbClr val="FF0000"/>
              </a:buClr>
              <a:buSzPct val="110000"/>
              <a:buFont typeface="Wingdings" panose="05000000000000000000" pitchFamily="2" charset="2"/>
            </a:pPr>
            <a:r>
              <a:rPr lang="zh-CN" altLang="en-US" sz="2400" b="0">
                <a:solidFill>
                  <a:schemeClr val="tx1"/>
                </a:solidFill>
                <a:latin typeface="Times New Roman" panose="02020603050405020304" pitchFamily="18" charset="0"/>
                <a:ea typeface="楷体_GB2312" pitchFamily="49" charset="-122"/>
              </a:rPr>
              <a:t>    </a:t>
            </a:r>
            <a:r>
              <a:rPr lang="zh-CN" altLang="en-US" sz="2400" b="0" dirty="0">
                <a:solidFill>
                  <a:schemeClr val="tx1"/>
                </a:solidFill>
                <a:latin typeface="Times New Roman" panose="02020603050405020304" pitchFamily="18" charset="0"/>
                <a:ea typeface="楷体_GB2312" pitchFamily="49" charset="-122"/>
              </a:rPr>
              <a:t>    过去使用的</a:t>
            </a:r>
            <a:r>
              <a:rPr lang="en-US" altLang="zh-CN" sz="2400" b="0" u="sng">
                <a:latin typeface="Times New Roman" panose="02020603050405020304" pitchFamily="18" charset="0"/>
                <a:ea typeface="楷体_GB2312" pitchFamily="49" charset="-122"/>
              </a:rPr>
              <a:t>18-8</a:t>
            </a:r>
            <a:r>
              <a:rPr lang="zh-CN" altLang="en-US" sz="2400" b="0" u="sng" dirty="0">
                <a:latin typeface="Times New Roman" panose="02020603050405020304" pitchFamily="18" charset="0"/>
                <a:ea typeface="楷体_GB2312" pitchFamily="49" charset="-122"/>
              </a:rPr>
              <a:t>不锈钢</a:t>
            </a:r>
            <a:r>
              <a:rPr lang="zh-CN" altLang="en-US" sz="2400" b="0" dirty="0">
                <a:solidFill>
                  <a:schemeClr val="tx1"/>
                </a:solidFill>
                <a:latin typeface="Times New Roman" panose="02020603050405020304" pitchFamily="18" charset="0"/>
                <a:ea typeface="楷体_GB2312" pitchFamily="49" charset="-122"/>
              </a:rPr>
              <a:t>，强度低，管壁厚，换热面积大，产生应力腐蚀损失要比镍基合金产生的晶间腐蚀的几率大得多。</a:t>
            </a:r>
            <a:endParaRPr lang="zh-CN" altLang="en-US" sz="2400" b="0" dirty="0">
              <a:solidFill>
                <a:schemeClr val="tx1"/>
              </a:solidFill>
              <a:latin typeface="Times New Roman" panose="02020603050405020304" pitchFamily="18"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charRg st="0" end="119"/>
                                            </p:txEl>
                                          </p:spTgt>
                                        </p:tgtEl>
                                        <p:attrNameLst>
                                          <p:attrName>style.visibility</p:attrName>
                                        </p:attrNameLst>
                                      </p:cBhvr>
                                      <p:to>
                                        <p:strVal val="visible"/>
                                      </p:to>
                                    </p:set>
                                    <p:animEffect transition="in" filter="blinds(horizontal)">
                                      <p:cBhvr>
                                        <p:cTn id="7" dur="500"/>
                                        <p:tgtEl>
                                          <p:spTgt spid="26627">
                                            <p:txEl>
                                              <p:charRg st="0" end="1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xEl>
                                              <p:charRg st="119" end="172"/>
                                            </p:txEl>
                                          </p:spTgt>
                                        </p:tgtEl>
                                        <p:attrNameLst>
                                          <p:attrName>style.visibility</p:attrName>
                                        </p:attrNameLst>
                                      </p:cBhvr>
                                      <p:to>
                                        <p:strVal val="visible"/>
                                      </p:to>
                                    </p:set>
                                    <p:animEffect transition="in" filter="blinds(horizontal)">
                                      <p:cBhvr>
                                        <p:cTn id="12" dur="500"/>
                                        <p:tgtEl>
                                          <p:spTgt spid="26627">
                                            <p:txEl>
                                              <p:charRg st="119" end="17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7">
                                            <p:txEl>
                                              <p:charRg st="172" end="236"/>
                                            </p:txEl>
                                          </p:spTgt>
                                        </p:tgtEl>
                                        <p:attrNameLst>
                                          <p:attrName>style.visibility</p:attrName>
                                        </p:attrNameLst>
                                      </p:cBhvr>
                                      <p:to>
                                        <p:strVal val="visible"/>
                                      </p:to>
                                    </p:set>
                                    <p:animEffect transition="in" filter="blinds(horizontal)">
                                      <p:cBhvr>
                                        <p:cTn id="17" dur="500"/>
                                        <p:tgtEl>
                                          <p:spTgt spid="26627">
                                            <p:txEl>
                                              <p:charRg st="172" end="2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642745"/>
            <a:ext cx="5619115" cy="1868805"/>
          </a:xfrm>
          <a:prstGeom prst="rect">
            <a:avLst/>
          </a:prstGeom>
          <a:noFill/>
        </p:spPr>
        <p:txBody>
          <a:bodyPr wrap="square" rtlCol="0" anchor="t">
            <a:spAutoFit/>
          </a:bodyPr>
          <a:lstStyle/>
          <a:p>
            <a:pPr indent="304800" algn="just">
              <a:lnSpc>
                <a:spcPct val="140000"/>
              </a:lnSpc>
            </a:pP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268095"/>
          </a:xfrm>
          <a:prstGeom prst="rect">
            <a:avLst/>
          </a:prstGeom>
          <a:noFill/>
        </p:spPr>
        <p:txBody>
          <a:bodyPr wrap="square" rtlCol="0" anchor="t">
            <a:spAutoFit/>
          </a:bodyPr>
          <a:lstStyle/>
          <a:p>
            <a:pPr>
              <a:lnSpc>
                <a:spcPct val="150000"/>
              </a:lnSpc>
            </a:pPr>
            <a:r>
              <a:rPr lang="en-US" altLang="zh-CN" sz="2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675" name="文本框 28674"/>
          <p:cNvSpPr txBox="1"/>
          <p:nvPr/>
        </p:nvSpPr>
        <p:spPr>
          <a:xfrm>
            <a:off x="533400" y="152400"/>
            <a:ext cx="8077200" cy="1997075"/>
          </a:xfrm>
          <a:prstGeom prst="rect">
            <a:avLst/>
          </a:prstGeom>
          <a:noFill/>
          <a:ln w="9525">
            <a:noFill/>
          </a:ln>
        </p:spPr>
        <p:txBody>
          <a:bodyPr>
            <a:spAutoFit/>
          </a:bodyPr>
          <a:p>
            <a:pPr>
              <a:lnSpc>
                <a:spcPct val="120000"/>
              </a:lnSpc>
              <a:buClr>
                <a:srgbClr val="FF0000"/>
              </a:buClr>
              <a:buSzPct val="110000"/>
              <a:buFont typeface="Wingdings" panose="05000000000000000000" pitchFamily="2" charset="2"/>
              <a:buChar char="Ø"/>
            </a:pPr>
            <a:r>
              <a:rPr lang="en-US" altLang="zh-CN" sz="2600" dirty="0">
                <a:solidFill>
                  <a:srgbClr val="FF9900"/>
                </a:solidFill>
                <a:latin typeface="Times New Roman" panose="02020603050405020304" pitchFamily="18" charset="0"/>
                <a:ea typeface="楷体_GB2312" pitchFamily="49" charset="-122"/>
              </a:rPr>
              <a:t> </a:t>
            </a:r>
            <a:r>
              <a:rPr lang="zh-CN" altLang="en-US" sz="2600" dirty="0">
                <a:solidFill>
                  <a:srgbClr val="FF9900"/>
                </a:solidFill>
                <a:latin typeface="Times New Roman" panose="02020603050405020304" pitchFamily="18" charset="0"/>
                <a:ea typeface="楷体_GB2312" pitchFamily="49" charset="-122"/>
              </a:rPr>
              <a:t>水质控制：</a:t>
            </a:r>
            <a:r>
              <a:rPr lang="zh-CN" altLang="en-US" sz="2600" b="0" dirty="0">
                <a:solidFill>
                  <a:schemeClr val="tx1"/>
                </a:solidFill>
                <a:latin typeface="Times New Roman" panose="02020603050405020304" pitchFamily="18" charset="0"/>
                <a:ea typeface="楷体_GB2312" pitchFamily="49" charset="-122"/>
              </a:rPr>
              <a:t>在运行时，要保持水质成</a:t>
            </a:r>
            <a:r>
              <a:rPr lang="zh-CN" altLang="en-US" sz="2600" b="0" dirty="0">
                <a:latin typeface="Times New Roman" panose="02020603050405020304" pitchFamily="18" charset="0"/>
                <a:ea typeface="楷体_GB2312" pitchFamily="49" charset="-122"/>
              </a:rPr>
              <a:t>碱性</a:t>
            </a:r>
            <a:r>
              <a:rPr lang="zh-CN" altLang="en-US" sz="2600" b="0" dirty="0">
                <a:solidFill>
                  <a:schemeClr val="tx1"/>
                </a:solidFill>
                <a:latin typeface="Times New Roman" panose="02020603050405020304" pitchFamily="18" charset="0"/>
                <a:ea typeface="楷体_GB2312" pitchFamily="49" charset="-122"/>
              </a:rPr>
              <a:t>（</a:t>
            </a:r>
            <a:r>
              <a:rPr lang="en-US" altLang="zh-CN" sz="2600" b="0">
                <a:solidFill>
                  <a:schemeClr val="tx1"/>
                </a:solidFill>
                <a:latin typeface="Times New Roman" panose="02020603050405020304" pitchFamily="18" charset="0"/>
                <a:ea typeface="楷体_GB2312" pitchFamily="49" charset="-122"/>
              </a:rPr>
              <a:t>pH&gt;10</a:t>
            </a:r>
            <a:r>
              <a:rPr lang="zh-CN" altLang="en-US" sz="2600" b="0">
                <a:solidFill>
                  <a:schemeClr val="tx1"/>
                </a:solidFill>
                <a:latin typeface="Times New Roman" panose="02020603050405020304" pitchFamily="18" charset="0"/>
                <a:ea typeface="楷体_GB2312" pitchFamily="49" charset="-122"/>
              </a:rPr>
              <a:t>）</a:t>
            </a:r>
            <a:r>
              <a:rPr lang="zh-CN" altLang="en-US" sz="2600" b="0" dirty="0">
                <a:solidFill>
                  <a:schemeClr val="tx1"/>
                </a:solidFill>
                <a:latin typeface="Times New Roman" panose="02020603050405020304" pitchFamily="18" charset="0"/>
                <a:ea typeface="楷体_GB2312" pitchFamily="49" charset="-122"/>
              </a:rPr>
              <a:t>和</a:t>
            </a:r>
            <a:r>
              <a:rPr lang="zh-CN" altLang="en-US" sz="2600" b="0" dirty="0">
                <a:latin typeface="Times New Roman" panose="02020603050405020304" pitchFamily="18" charset="0"/>
                <a:ea typeface="楷体_GB2312" pitchFamily="49" charset="-122"/>
              </a:rPr>
              <a:t>减少水中的含氧量</a:t>
            </a:r>
            <a:r>
              <a:rPr lang="zh-CN" altLang="en-US" sz="2600" b="0" dirty="0">
                <a:solidFill>
                  <a:schemeClr val="tx1"/>
                </a:solidFill>
                <a:latin typeface="Times New Roman" panose="02020603050405020304" pitchFamily="18" charset="0"/>
                <a:ea typeface="楷体_GB2312" pitchFamily="49" charset="-122"/>
              </a:rPr>
              <a:t>以减缓腐蚀速率；</a:t>
            </a:r>
            <a:r>
              <a:rPr lang="zh-CN" altLang="en-US" sz="2600" b="0" dirty="0">
                <a:latin typeface="Times New Roman" panose="02020603050405020304" pitchFamily="18" charset="0"/>
                <a:ea typeface="楷体_GB2312" pitchFamily="49" charset="-122"/>
              </a:rPr>
              <a:t>减少给水的含盐量</a:t>
            </a:r>
            <a:r>
              <a:rPr lang="zh-CN" altLang="en-US" sz="2600" b="0" dirty="0">
                <a:solidFill>
                  <a:schemeClr val="tx1"/>
                </a:solidFill>
                <a:latin typeface="Times New Roman" panose="02020603050405020304" pitchFamily="18" charset="0"/>
                <a:ea typeface="楷体_GB2312" pitchFamily="49" charset="-122"/>
              </a:rPr>
              <a:t>以降低管壁积垢，提高传热效果（故现代大型核电站采用挥发性水处理，以减少给水中含盐量）。</a:t>
            </a:r>
            <a:endParaRPr lang="zh-CN" altLang="en-US" sz="2600" b="0" dirty="0">
              <a:solidFill>
                <a:schemeClr val="tx1"/>
              </a:solidFill>
              <a:latin typeface="Times New Roman" panose="02020603050405020304" pitchFamily="18" charset="0"/>
              <a:ea typeface="楷体_GB2312" pitchFamily="49" charset="-122"/>
            </a:endParaRPr>
          </a:p>
        </p:txBody>
      </p:sp>
      <p:graphicFrame>
        <p:nvGraphicFramePr>
          <p:cNvPr id="28676" name="对象 28675"/>
          <p:cNvGraphicFramePr/>
          <p:nvPr/>
        </p:nvGraphicFramePr>
        <p:xfrm>
          <a:off x="0" y="2209800"/>
          <a:ext cx="9144000" cy="3603625"/>
        </p:xfrm>
        <a:graphic>
          <a:graphicData uri="http://schemas.openxmlformats.org/presentationml/2006/ole">
            <mc:AlternateContent xmlns:mc="http://schemas.openxmlformats.org/markup-compatibility/2006">
              <mc:Choice xmlns:v="urn:schemas-microsoft-com:vml" Requires="v">
                <p:oleObj spid="_x0000_s3079" name="" r:id="rId1" imgW="4857750" imgH="1914525" progId="Paint.Picture">
                  <p:embed/>
                </p:oleObj>
              </mc:Choice>
              <mc:Fallback>
                <p:oleObj name="" r:id="rId1" imgW="4857750" imgH="1914525" progId="Paint.Picture">
                  <p:embed/>
                  <p:pic>
                    <p:nvPicPr>
                      <p:cNvPr id="0" name="图片 3078"/>
                      <p:cNvPicPr/>
                      <p:nvPr/>
                    </p:nvPicPr>
                    <p:blipFill>
                      <a:blip r:embed="rId2"/>
                      <a:stretch>
                        <a:fillRect/>
                      </a:stretch>
                    </p:blipFill>
                    <p:spPr>
                      <a:xfrm>
                        <a:off x="0" y="2209800"/>
                        <a:ext cx="9144000" cy="360362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slide(fromBottom)">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dissolve">
                                      <p:cBhvr>
                                        <p:cTn id="12" dur="500"/>
                                        <p:tgtEl>
                                          <p:spTgt spid="2867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658" name="文本框 27657"/>
          <p:cNvSpPr txBox="1"/>
          <p:nvPr/>
        </p:nvSpPr>
        <p:spPr>
          <a:xfrm>
            <a:off x="609600" y="304800"/>
            <a:ext cx="7924800" cy="4313238"/>
          </a:xfrm>
          <a:prstGeom prst="rect">
            <a:avLst/>
          </a:prstGeom>
          <a:noFill/>
          <a:ln w="9525">
            <a:noFill/>
          </a:ln>
        </p:spPr>
        <p:txBody>
          <a:bodyPr>
            <a:spAutoFit/>
          </a:bodyPr>
          <a:p>
            <a:pPr>
              <a:buClr>
                <a:srgbClr val="FF0000"/>
              </a:buClr>
              <a:buSzPct val="110000"/>
              <a:buFont typeface="Wingdings" panose="05000000000000000000" pitchFamily="2" charset="2"/>
            </a:pPr>
            <a:r>
              <a:rPr lang="en-US" altLang="zh-CN" sz="3000" b="0">
                <a:solidFill>
                  <a:schemeClr val="tx1"/>
                </a:solidFill>
                <a:latin typeface="Times New Roman" panose="02020603050405020304" pitchFamily="18" charset="0"/>
                <a:ea typeface="楷体_GB2312" pitchFamily="49" charset="-122"/>
              </a:rPr>
              <a:t>  </a:t>
            </a:r>
            <a:r>
              <a:rPr lang="en-US" altLang="zh-CN" sz="3000" b="0" dirty="0">
                <a:solidFill>
                  <a:schemeClr val="tx1"/>
                </a:solidFill>
                <a:latin typeface="Times New Roman" panose="02020603050405020304" pitchFamily="18" charset="0"/>
                <a:ea typeface="楷体_GB2312" pitchFamily="49" charset="-122"/>
              </a:rPr>
              <a:t>     </a:t>
            </a:r>
            <a:r>
              <a:rPr lang="en-US" altLang="zh-CN" b="0">
                <a:latin typeface="Times New Roman" panose="02020603050405020304" pitchFamily="18" charset="0"/>
                <a:ea typeface="楷体_GB2312" pitchFamily="49" charset="-122"/>
              </a:rPr>
              <a:t>18-8</a:t>
            </a:r>
            <a:r>
              <a:rPr lang="zh-CN" altLang="en-US" b="0" dirty="0">
                <a:latin typeface="Times New Roman" panose="02020603050405020304" pitchFamily="18" charset="0"/>
                <a:ea typeface="楷体_GB2312" pitchFamily="49" charset="-122"/>
              </a:rPr>
              <a:t>不锈钢</a:t>
            </a:r>
            <a:r>
              <a:rPr lang="zh-CN" altLang="en-US" b="0" dirty="0">
                <a:solidFill>
                  <a:schemeClr val="tx1"/>
                </a:solidFill>
                <a:latin typeface="Times New Roman" panose="02020603050405020304" pitchFamily="18" charset="0"/>
                <a:ea typeface="楷体_GB2312" pitchFamily="49" charset="-122"/>
              </a:rPr>
              <a:t>在氧离子、氯离子存在的情况下，最容易产生应力腐蚀，这是蒸汽发生器中引人注目的问题。</a:t>
            </a:r>
            <a:endParaRPr lang="zh-CN" altLang="en-US" b="0" dirty="0">
              <a:solidFill>
                <a:schemeClr val="tx1"/>
              </a:solidFill>
              <a:latin typeface="Times New Roman" panose="02020603050405020304" pitchFamily="18" charset="0"/>
              <a:ea typeface="楷体_GB2312" pitchFamily="49" charset="-122"/>
            </a:endParaRPr>
          </a:p>
          <a:p>
            <a:pPr>
              <a:buClr>
                <a:srgbClr val="FF0000"/>
              </a:buClr>
              <a:buSzPct val="110000"/>
              <a:buFont typeface="Wingdings" panose="05000000000000000000" pitchFamily="2" charset="2"/>
            </a:pPr>
            <a:r>
              <a:rPr lang="zh-CN" altLang="en-US" b="0" dirty="0">
                <a:solidFill>
                  <a:schemeClr val="tx1"/>
                </a:solidFill>
                <a:latin typeface="Times New Roman" panose="02020603050405020304" pitchFamily="18" charset="0"/>
                <a:ea typeface="楷体_GB2312" pitchFamily="49" charset="-122"/>
              </a:rPr>
              <a:t>        腐蚀易发生在：“</a:t>
            </a:r>
            <a:r>
              <a:rPr lang="en-US" altLang="zh-CN" b="0">
                <a:solidFill>
                  <a:schemeClr val="tx1"/>
                </a:solidFill>
                <a:latin typeface="Times New Roman" panose="02020603050405020304" pitchFamily="18" charset="0"/>
                <a:ea typeface="楷体_GB2312" pitchFamily="49" charset="-122"/>
              </a:rPr>
              <a:t>U”</a:t>
            </a:r>
            <a:r>
              <a:rPr lang="zh-CN" altLang="en-US" b="0" dirty="0">
                <a:solidFill>
                  <a:schemeClr val="tx1"/>
                </a:solidFill>
                <a:latin typeface="Times New Roman" panose="02020603050405020304" pitchFamily="18" charset="0"/>
                <a:ea typeface="楷体_GB2312" pitchFamily="49" charset="-122"/>
              </a:rPr>
              <a:t>型管和管板的胀接处、接近管板上表面处和固定管束的支撑板和防震格架等处。</a:t>
            </a:r>
            <a:endParaRPr lang="zh-CN" altLang="en-US" b="0" dirty="0">
              <a:solidFill>
                <a:schemeClr val="tx1"/>
              </a:solidFill>
              <a:latin typeface="Times New Roman" panose="02020603050405020304" pitchFamily="18" charset="0"/>
              <a:ea typeface="楷体_GB2312" pitchFamily="49" charset="-122"/>
            </a:endParaRPr>
          </a:p>
          <a:p>
            <a:pPr>
              <a:buClr>
                <a:srgbClr val="FF0000"/>
              </a:buClr>
              <a:buSzPct val="110000"/>
              <a:buFont typeface="Wingdings" panose="05000000000000000000" pitchFamily="2" charset="2"/>
            </a:pPr>
            <a:r>
              <a:rPr lang="zh-CN" altLang="en-US" b="0" dirty="0">
                <a:solidFill>
                  <a:schemeClr val="tx1"/>
                </a:solidFill>
                <a:latin typeface="Times New Roman" panose="02020603050405020304" pitchFamily="18" charset="0"/>
                <a:ea typeface="楷体_GB2312" pitchFamily="49" charset="-122"/>
              </a:rPr>
              <a:t>        故要严格控制运行水质，并对炉水进行定期与连续的排污；改进制造工艺，消除残余应力。</a:t>
            </a:r>
            <a:endParaRPr lang="zh-CN" altLang="en-US" b="0" dirty="0">
              <a:solidFill>
                <a:schemeClr val="tx1"/>
              </a:solidFill>
              <a:latin typeface="Times New Roman" panose="02020603050405020304" pitchFamily="18"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658">
                                            <p:txEl>
                                              <p:charRg st="0" end="56"/>
                                            </p:txEl>
                                          </p:spTgt>
                                        </p:tgtEl>
                                        <p:attrNameLst>
                                          <p:attrName>style.visibility</p:attrName>
                                        </p:attrNameLst>
                                      </p:cBhvr>
                                      <p:to>
                                        <p:strVal val="visible"/>
                                      </p:to>
                                    </p:set>
                                    <p:animEffect transition="in" filter="strips(downRight)">
                                      <p:cBhvr>
                                        <p:cTn id="7" dur="500"/>
                                        <p:tgtEl>
                                          <p:spTgt spid="27658">
                                            <p:txEl>
                                              <p:charRg st="0" end="5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7658">
                                            <p:txEl>
                                              <p:charRg st="56" end="110"/>
                                            </p:txEl>
                                          </p:spTgt>
                                        </p:tgtEl>
                                        <p:attrNameLst>
                                          <p:attrName>style.visibility</p:attrName>
                                        </p:attrNameLst>
                                      </p:cBhvr>
                                      <p:to>
                                        <p:strVal val="visible"/>
                                      </p:to>
                                    </p:set>
                                    <p:animEffect transition="in" filter="strips(downRight)">
                                      <p:cBhvr>
                                        <p:cTn id="12" dur="500"/>
                                        <p:tgtEl>
                                          <p:spTgt spid="27658">
                                            <p:txEl>
                                              <p:charRg st="56" end="1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7658">
                                            <p:txEl>
                                              <p:charRg st="110" end="159"/>
                                            </p:txEl>
                                          </p:spTgt>
                                        </p:tgtEl>
                                        <p:attrNameLst>
                                          <p:attrName>style.visibility</p:attrName>
                                        </p:attrNameLst>
                                      </p:cBhvr>
                                      <p:to>
                                        <p:strVal val="visible"/>
                                      </p:to>
                                    </p:set>
                                    <p:animEffect transition="in" filter="strips(downRight)">
                                      <p:cBhvr>
                                        <p:cTn id="17" dur="500"/>
                                        <p:tgtEl>
                                          <p:spTgt spid="27658">
                                            <p:txEl>
                                              <p:charRg st="110" end="1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698" name="文本框 29697"/>
          <p:cNvSpPr txBox="1"/>
          <p:nvPr/>
        </p:nvSpPr>
        <p:spPr>
          <a:xfrm>
            <a:off x="2743200" y="152400"/>
            <a:ext cx="3429000" cy="762000"/>
          </a:xfrm>
          <a:prstGeom prst="rect">
            <a:avLst/>
          </a:prstGeom>
          <a:noFill/>
          <a:ln w="9525">
            <a:noFill/>
          </a:ln>
        </p:spPr>
        <p:txBody>
          <a:bodyPr>
            <a:spAutoFit/>
          </a:bodyPr>
          <a:p>
            <a:pPr algn="ctr">
              <a:buClr>
                <a:srgbClr val="FF0000"/>
              </a:buClr>
              <a:buSzPct val="110000"/>
              <a:buFont typeface="Wingdings" panose="05000000000000000000" pitchFamily="2" charset="2"/>
            </a:pPr>
            <a:r>
              <a:rPr lang="zh-CN" altLang="en-US" sz="4000" dirty="0">
                <a:solidFill>
                  <a:srgbClr val="FF6600"/>
                </a:solidFill>
                <a:latin typeface="楷体_GB2312" pitchFamily="49" charset="-122"/>
                <a:ea typeface="楷体_GB2312" pitchFamily="49" charset="-122"/>
              </a:rPr>
              <a:t>管  板</a:t>
            </a:r>
            <a:endParaRPr lang="zh-CN" altLang="en-US" sz="4000">
              <a:solidFill>
                <a:srgbClr val="FF6600"/>
              </a:solidFill>
              <a:latin typeface="楷体_GB2312" pitchFamily="49" charset="-122"/>
              <a:ea typeface="楷体_GB2312" pitchFamily="49" charset="-122"/>
            </a:endParaRPr>
          </a:p>
        </p:txBody>
      </p:sp>
      <p:sp>
        <p:nvSpPr>
          <p:cNvPr id="29699" name="文本框 29698"/>
          <p:cNvSpPr txBox="1"/>
          <p:nvPr/>
        </p:nvSpPr>
        <p:spPr>
          <a:xfrm>
            <a:off x="609600" y="1066800"/>
            <a:ext cx="7848600" cy="3895725"/>
          </a:xfrm>
          <a:prstGeom prst="rect">
            <a:avLst/>
          </a:prstGeom>
          <a:noFill/>
          <a:ln w="9525">
            <a:noFill/>
          </a:ln>
        </p:spPr>
        <p:txBody>
          <a:bodyPr>
            <a:spAutoFit/>
          </a:bodyPr>
          <a:p>
            <a:pPr>
              <a:lnSpc>
                <a:spcPct val="120000"/>
              </a:lnSpc>
              <a:buClr>
                <a:srgbClr val="FF0000"/>
              </a:buClr>
              <a:buSzPct val="110000"/>
              <a:buFont typeface="Wingdings" panose="05000000000000000000" pitchFamily="2" charset="2"/>
              <a:buChar char="Ø"/>
            </a:pPr>
            <a:r>
              <a:rPr lang="en-US" altLang="zh-CN" b="0">
                <a:solidFill>
                  <a:schemeClr val="tx1"/>
                </a:solidFill>
                <a:latin typeface="楷体_GB2312" pitchFamily="49" charset="-122"/>
                <a:ea typeface="楷体_GB2312" pitchFamily="49" charset="-122"/>
              </a:rPr>
              <a:t> </a:t>
            </a:r>
            <a:r>
              <a:rPr lang="zh-CN" altLang="en-US" b="0" dirty="0">
                <a:solidFill>
                  <a:schemeClr val="tx1"/>
                </a:solidFill>
                <a:latin typeface="楷体_GB2312" pitchFamily="49" charset="-122"/>
                <a:ea typeface="楷体_GB2312" pitchFamily="49" charset="-122"/>
              </a:rPr>
              <a:t>管板一般选用</a:t>
            </a:r>
            <a:r>
              <a:rPr lang="zh-CN" altLang="en-US" b="0" dirty="0">
                <a:latin typeface="楷体_GB2312" pitchFamily="49" charset="-122"/>
                <a:ea typeface="楷体_GB2312" pitchFamily="49" charset="-122"/>
              </a:rPr>
              <a:t>高强度低合金钢材</a:t>
            </a:r>
            <a:r>
              <a:rPr lang="zh-CN" altLang="en-US" b="0" dirty="0">
                <a:solidFill>
                  <a:schemeClr val="tx1"/>
                </a:solidFill>
                <a:latin typeface="楷体_GB2312" pitchFamily="49" charset="-122"/>
                <a:ea typeface="楷体_GB2312" pitchFamily="49" charset="-122"/>
              </a:rPr>
              <a:t>制造。锻件毛胚重达</a:t>
            </a:r>
            <a:r>
              <a:rPr lang="en-US" altLang="zh-CN" b="0">
                <a:solidFill>
                  <a:schemeClr val="tx1"/>
                </a:solidFill>
                <a:latin typeface="楷体_GB2312" pitchFamily="49" charset="-122"/>
                <a:ea typeface="楷体_GB2312" pitchFamily="49" charset="-122"/>
              </a:rPr>
              <a:t>50-100</a:t>
            </a:r>
            <a:r>
              <a:rPr lang="zh-CN" altLang="en-US" b="0" dirty="0">
                <a:solidFill>
                  <a:schemeClr val="tx1"/>
                </a:solidFill>
                <a:latin typeface="楷体_GB2312" pitchFamily="49" charset="-122"/>
                <a:ea typeface="楷体_GB2312" pitchFamily="49" charset="-122"/>
              </a:rPr>
              <a:t>吨，成品直径约为</a:t>
            </a:r>
            <a:r>
              <a:rPr lang="en-US" altLang="zh-CN" b="0">
                <a:solidFill>
                  <a:schemeClr val="tx1"/>
                </a:solidFill>
                <a:latin typeface="楷体_GB2312" pitchFamily="49" charset="-122"/>
                <a:ea typeface="楷体_GB2312" pitchFamily="49" charset="-122"/>
              </a:rPr>
              <a:t>2.5-3.5</a:t>
            </a:r>
            <a:r>
              <a:rPr lang="zh-CN" altLang="en-US" b="0" dirty="0">
                <a:solidFill>
                  <a:schemeClr val="tx1"/>
                </a:solidFill>
                <a:latin typeface="楷体_GB2312" pitchFamily="49" charset="-122"/>
                <a:ea typeface="楷体_GB2312" pitchFamily="49" charset="-122"/>
              </a:rPr>
              <a:t>米，厚约</a:t>
            </a:r>
            <a:r>
              <a:rPr lang="en-US" altLang="zh-CN" b="0">
                <a:solidFill>
                  <a:schemeClr val="tx1"/>
                </a:solidFill>
                <a:latin typeface="楷体_GB2312" pitchFamily="49" charset="-122"/>
                <a:ea typeface="楷体_GB2312" pitchFamily="49" charset="-122"/>
              </a:rPr>
              <a:t>500-700</a:t>
            </a:r>
            <a:r>
              <a:rPr lang="zh-CN" altLang="en-US" b="0" dirty="0">
                <a:solidFill>
                  <a:schemeClr val="tx1"/>
                </a:solidFill>
                <a:latin typeface="楷体_GB2312" pitchFamily="49" charset="-122"/>
                <a:ea typeface="楷体_GB2312" pitchFamily="49" charset="-122"/>
              </a:rPr>
              <a:t>毫米，属超厚锻件。</a:t>
            </a:r>
            <a:r>
              <a:rPr lang="zh-CN" altLang="en-US" b="0" dirty="0">
                <a:latin typeface="楷体_GB2312" pitchFamily="49" charset="-122"/>
                <a:ea typeface="楷体_GB2312" pitchFamily="49" charset="-122"/>
              </a:rPr>
              <a:t>一回路冷却剂侧有</a:t>
            </a:r>
            <a:r>
              <a:rPr lang="en-US" altLang="zh-CN" b="0">
                <a:latin typeface="楷体_GB2312" pitchFamily="49" charset="-122"/>
                <a:ea typeface="楷体_GB2312" pitchFamily="49" charset="-122"/>
              </a:rPr>
              <a:t>9-10</a:t>
            </a:r>
            <a:r>
              <a:rPr lang="zh-CN" altLang="en-US" b="0" dirty="0">
                <a:latin typeface="楷体_GB2312" pitchFamily="49" charset="-122"/>
                <a:ea typeface="楷体_GB2312" pitchFamily="49" charset="-122"/>
              </a:rPr>
              <a:t>毫米厚的不锈钢堆焊层</a:t>
            </a:r>
            <a:r>
              <a:rPr lang="zh-CN" altLang="en-US" b="0" dirty="0">
                <a:solidFill>
                  <a:schemeClr val="tx1"/>
                </a:solidFill>
                <a:latin typeface="楷体_GB2312" pitchFamily="49" charset="-122"/>
                <a:ea typeface="楷体_GB2312" pitchFamily="49" charset="-122"/>
              </a:rPr>
              <a:t>。</a:t>
            </a:r>
            <a:endParaRPr lang="zh-CN" altLang="en-US" b="0" dirty="0">
              <a:solidFill>
                <a:schemeClr val="tx1"/>
              </a:solidFill>
              <a:latin typeface="楷体_GB2312" pitchFamily="49" charset="-122"/>
              <a:ea typeface="楷体_GB2312" pitchFamily="49" charset="-122"/>
            </a:endParaRPr>
          </a:p>
          <a:p>
            <a:pPr>
              <a:lnSpc>
                <a:spcPct val="120000"/>
              </a:lnSpc>
              <a:buClr>
                <a:srgbClr val="FF0000"/>
              </a:buClr>
              <a:buSzPct val="110000"/>
              <a:buFont typeface="Wingdings" panose="05000000000000000000" pitchFamily="2" charset="2"/>
            </a:pPr>
            <a:r>
              <a:rPr lang="zh-CN" altLang="en-US" b="0" dirty="0">
                <a:solidFill>
                  <a:schemeClr val="tx1"/>
                </a:solidFill>
                <a:latin typeface="楷体_GB2312" pitchFamily="49" charset="-122"/>
                <a:ea typeface="楷体_GB2312" pitchFamily="49" charset="-122"/>
              </a:rPr>
              <a:t>   由于管板大而厚，且开有密集的深孔</a:t>
            </a:r>
            <a:r>
              <a:rPr lang="en-US" altLang="zh-CN" b="0">
                <a:solidFill>
                  <a:schemeClr val="tx1"/>
                </a:solidFill>
                <a:latin typeface="楷体_GB2312" pitchFamily="49" charset="-122"/>
                <a:ea typeface="楷体_GB2312" pitchFamily="49" charset="-122"/>
              </a:rPr>
              <a:t>5000-8000</a:t>
            </a:r>
            <a:r>
              <a:rPr lang="zh-CN" altLang="en-US" b="0" dirty="0">
                <a:solidFill>
                  <a:schemeClr val="tx1"/>
                </a:solidFill>
                <a:latin typeface="楷体_GB2312" pitchFamily="49" charset="-122"/>
                <a:ea typeface="楷体_GB2312" pitchFamily="49" charset="-122"/>
              </a:rPr>
              <a:t>个，故它的制造工艺难度很大，生产周期也较长。</a:t>
            </a:r>
            <a:endParaRPr lang="zh-CN" altLang="en-US" b="0">
              <a:solidFill>
                <a:schemeClr val="tx1"/>
              </a:solidFill>
              <a:latin typeface="楷体_GB2312" pitchFamily="49" charset="-122"/>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xEl>
                                              <p:charRg st="0" end="89"/>
                                            </p:txEl>
                                          </p:spTgt>
                                        </p:tgtEl>
                                        <p:attrNameLst>
                                          <p:attrName>style.visibility</p:attrName>
                                        </p:attrNameLst>
                                      </p:cBhvr>
                                      <p:to>
                                        <p:strVal val="visible"/>
                                      </p:to>
                                    </p:set>
                                    <p:animEffect transition="in" filter="wipe(left)">
                                      <p:cBhvr>
                                        <p:cTn id="7" dur="500"/>
                                        <p:tgtEl>
                                          <p:spTgt spid="29699">
                                            <p:txEl>
                                              <p:charRg st="0" end="8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charRg st="89" end="140"/>
                                            </p:txEl>
                                          </p:spTgt>
                                        </p:tgtEl>
                                        <p:attrNameLst>
                                          <p:attrName>style.visibility</p:attrName>
                                        </p:attrNameLst>
                                      </p:cBhvr>
                                      <p:to>
                                        <p:strVal val="visible"/>
                                      </p:to>
                                    </p:set>
                                    <p:animEffect transition="in" filter="wipe(left)">
                                      <p:cBhvr>
                                        <p:cTn id="12" dur="500"/>
                                        <p:tgtEl>
                                          <p:spTgt spid="29699">
                                            <p:txEl>
                                              <p:charRg st="89" end="1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22" name="文本框 30721"/>
          <p:cNvSpPr txBox="1"/>
          <p:nvPr/>
        </p:nvSpPr>
        <p:spPr>
          <a:xfrm>
            <a:off x="685800" y="381000"/>
            <a:ext cx="7772400" cy="4548188"/>
          </a:xfrm>
          <a:prstGeom prst="rect">
            <a:avLst/>
          </a:prstGeom>
          <a:noFill/>
          <a:ln w="9525">
            <a:noFill/>
          </a:ln>
        </p:spPr>
        <p:txBody>
          <a:bodyPr>
            <a:spAutoFit/>
          </a:bodyPr>
          <a:p>
            <a:pPr>
              <a:lnSpc>
                <a:spcPct val="120000"/>
              </a:lnSpc>
              <a:buClr>
                <a:srgbClr val="FF0000"/>
              </a:buClr>
              <a:buSzPct val="110000"/>
              <a:buFont typeface="Wingdings" panose="05000000000000000000" pitchFamily="2" charset="2"/>
              <a:buChar char="Ø"/>
            </a:pPr>
            <a:r>
              <a:rPr lang="en-US" altLang="zh-CN" b="0">
                <a:latin typeface="Times New Roman" panose="02020603050405020304" pitchFamily="18" charset="0"/>
                <a:ea typeface="楷体_GB2312" pitchFamily="49" charset="-122"/>
              </a:rPr>
              <a:t> </a:t>
            </a:r>
            <a:r>
              <a:rPr lang="zh-CN" altLang="en-US" b="0" dirty="0">
                <a:solidFill>
                  <a:schemeClr val="tx1"/>
                </a:solidFill>
                <a:latin typeface="Times New Roman" panose="02020603050405020304" pitchFamily="18" charset="0"/>
                <a:ea typeface="楷体_GB2312" pitchFamily="49" charset="-122"/>
              </a:rPr>
              <a:t>为了确保一回路系统的密封性，“</a:t>
            </a:r>
            <a:r>
              <a:rPr lang="en-US" altLang="zh-CN" b="0">
                <a:solidFill>
                  <a:schemeClr val="tx1"/>
                </a:solidFill>
                <a:latin typeface="Times New Roman" panose="02020603050405020304" pitchFamily="18" charset="0"/>
                <a:ea typeface="楷体_GB2312" pitchFamily="49" charset="-122"/>
              </a:rPr>
              <a:t>U”</a:t>
            </a:r>
            <a:r>
              <a:rPr lang="zh-CN" altLang="en-US" b="0" dirty="0">
                <a:solidFill>
                  <a:schemeClr val="tx1"/>
                </a:solidFill>
                <a:latin typeface="Times New Roman" panose="02020603050405020304" pitchFamily="18" charset="0"/>
                <a:ea typeface="楷体_GB2312" pitchFamily="49" charset="-122"/>
              </a:rPr>
              <a:t>型传热管和管板的连接是十分重要的问题。通常采用</a:t>
            </a:r>
            <a:r>
              <a:rPr lang="zh-CN" altLang="en-US" b="0" dirty="0">
                <a:latin typeface="Times New Roman" panose="02020603050405020304" pitchFamily="18" charset="0"/>
                <a:ea typeface="楷体_GB2312" pitchFamily="49" charset="-122"/>
              </a:rPr>
              <a:t>胀接</a:t>
            </a:r>
            <a:r>
              <a:rPr lang="zh-CN" altLang="en-US" b="0" dirty="0">
                <a:solidFill>
                  <a:schemeClr val="tx1"/>
                </a:solidFill>
                <a:latin typeface="Times New Roman" panose="02020603050405020304" pitchFamily="18" charset="0"/>
                <a:ea typeface="楷体_GB2312" pitchFamily="49" charset="-122"/>
              </a:rPr>
              <a:t>和</a:t>
            </a:r>
            <a:r>
              <a:rPr lang="zh-CN" altLang="en-US" b="0" dirty="0">
                <a:latin typeface="Times New Roman" panose="02020603050405020304" pitchFamily="18" charset="0"/>
                <a:ea typeface="楷体_GB2312" pitchFamily="49" charset="-122"/>
              </a:rPr>
              <a:t>焊接</a:t>
            </a:r>
            <a:r>
              <a:rPr lang="zh-CN" altLang="en-US" b="0" dirty="0">
                <a:solidFill>
                  <a:schemeClr val="tx1"/>
                </a:solidFill>
                <a:latin typeface="Times New Roman" panose="02020603050405020304" pitchFamily="18" charset="0"/>
                <a:ea typeface="楷体_GB2312" pitchFamily="49" charset="-122"/>
              </a:rPr>
              <a:t>双重连接形式。</a:t>
            </a:r>
            <a:endParaRPr lang="zh-CN" altLang="en-US" b="0" dirty="0">
              <a:solidFill>
                <a:schemeClr val="tx1"/>
              </a:solidFill>
              <a:latin typeface="Times New Roman" panose="02020603050405020304" pitchFamily="18" charset="0"/>
              <a:ea typeface="楷体_GB2312" pitchFamily="49" charset="-122"/>
            </a:endParaRPr>
          </a:p>
          <a:p>
            <a:pPr>
              <a:lnSpc>
                <a:spcPct val="120000"/>
              </a:lnSpc>
              <a:buClr>
                <a:srgbClr val="FF0000"/>
              </a:buClr>
              <a:buSzPct val="110000"/>
              <a:buFont typeface="Wingdings" panose="05000000000000000000" pitchFamily="2" charset="2"/>
            </a:pPr>
            <a:r>
              <a:rPr lang="zh-CN" altLang="en-US" b="0" dirty="0">
                <a:solidFill>
                  <a:schemeClr val="tx1"/>
                </a:solidFill>
                <a:latin typeface="Times New Roman" panose="02020603050405020304" pitchFamily="18" charset="0"/>
                <a:ea typeface="楷体_GB2312" pitchFamily="49" charset="-122"/>
              </a:rPr>
              <a:t>        一般在管板钻孔的全深度上进行胀管，以保证管子管板间贴合良好。胀接后的管子在管板堆焊层的一侧再进行密封焊。</a:t>
            </a:r>
            <a:endParaRPr lang="zh-CN" altLang="en-US" b="0" dirty="0">
              <a:solidFill>
                <a:schemeClr val="tx1"/>
              </a:solidFill>
              <a:latin typeface="Times New Roman" panose="02020603050405020304" pitchFamily="18" charset="0"/>
              <a:ea typeface="楷体_GB2312" pitchFamily="49" charset="-122"/>
            </a:endParaRPr>
          </a:p>
          <a:p>
            <a:pPr>
              <a:lnSpc>
                <a:spcPct val="120000"/>
              </a:lnSpc>
              <a:buClr>
                <a:srgbClr val="FF0000"/>
              </a:buClr>
              <a:buSzPct val="110000"/>
              <a:buFont typeface="Wingdings" panose="05000000000000000000" pitchFamily="2" charset="2"/>
            </a:pPr>
            <a:r>
              <a:rPr lang="zh-CN" altLang="en-US" dirty="0">
                <a:latin typeface="Times New Roman" panose="02020603050405020304" pitchFamily="18" charset="0"/>
                <a:ea typeface="楷体_GB2312" pitchFamily="49" charset="-122"/>
              </a:rPr>
              <a:t>       </a:t>
            </a:r>
            <a:r>
              <a:rPr lang="zh-CN" altLang="en-US" sz="2400" dirty="0">
                <a:latin typeface="Times New Roman" panose="02020603050405020304" pitchFamily="18" charset="0"/>
                <a:ea typeface="楷体_GB2312" pitchFamily="49" charset="-122"/>
              </a:rPr>
              <a:t>目的：</a:t>
            </a:r>
            <a:r>
              <a:rPr lang="zh-CN" altLang="en-US" sz="2400" b="0" dirty="0">
                <a:solidFill>
                  <a:schemeClr val="tx1"/>
                </a:solidFill>
                <a:latin typeface="Times New Roman" panose="02020603050405020304" pitchFamily="18" charset="0"/>
                <a:ea typeface="楷体_GB2312" pitchFamily="49" charset="-122"/>
              </a:rPr>
              <a:t>减少在管板表面的杂质淤积及管子与管板间隙的干湿交替现象，可能引起化学物的浓集。</a:t>
            </a:r>
            <a:endParaRPr lang="zh-CN" altLang="en-US" sz="2400" b="0" dirty="0">
              <a:solidFill>
                <a:schemeClr val="tx1"/>
              </a:solidFill>
              <a:latin typeface="Times New Roman" panose="02020603050405020304" pitchFamily="18"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2">
                                            <p:txEl>
                                              <p:charRg st="0" end="54"/>
                                            </p:txEl>
                                          </p:spTgt>
                                        </p:tgtEl>
                                        <p:attrNameLst>
                                          <p:attrName>style.visibility</p:attrName>
                                        </p:attrNameLst>
                                      </p:cBhvr>
                                      <p:to>
                                        <p:strVal val="visible"/>
                                      </p:to>
                                    </p:set>
                                    <p:animEffect transition="in" filter="wipe(left)">
                                      <p:cBhvr>
                                        <p:cTn id="7" dur="500"/>
                                        <p:tgtEl>
                                          <p:spTgt spid="30722">
                                            <p:txEl>
                                              <p:charRg st="0" end="5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2">
                                            <p:txEl>
                                              <p:charRg st="54" end="115"/>
                                            </p:txEl>
                                          </p:spTgt>
                                        </p:tgtEl>
                                        <p:attrNameLst>
                                          <p:attrName>style.visibility</p:attrName>
                                        </p:attrNameLst>
                                      </p:cBhvr>
                                      <p:to>
                                        <p:strVal val="visible"/>
                                      </p:to>
                                    </p:set>
                                    <p:animEffect transition="in" filter="wipe(left)">
                                      <p:cBhvr>
                                        <p:cTn id="12" dur="500"/>
                                        <p:tgtEl>
                                          <p:spTgt spid="30722">
                                            <p:txEl>
                                              <p:charRg st="54" end="11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2">
                                            <p:txEl>
                                              <p:charRg st="115" end="165"/>
                                            </p:txEl>
                                          </p:spTgt>
                                        </p:tgtEl>
                                        <p:attrNameLst>
                                          <p:attrName>style.visibility</p:attrName>
                                        </p:attrNameLst>
                                      </p:cBhvr>
                                      <p:to>
                                        <p:strVal val="visible"/>
                                      </p:to>
                                    </p:set>
                                    <p:animEffect transition="in" filter="wipe(left)">
                                      <p:cBhvr>
                                        <p:cTn id="17" dur="500"/>
                                        <p:tgtEl>
                                          <p:spTgt spid="30722">
                                            <p:txEl>
                                              <p:charRg st="115" end="1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70" name="矩形 7169"/>
          <p:cNvSpPr/>
          <p:nvPr/>
        </p:nvSpPr>
        <p:spPr>
          <a:xfrm>
            <a:off x="609600" y="1143000"/>
            <a:ext cx="7924800" cy="2354263"/>
          </a:xfrm>
          <a:prstGeom prst="rect">
            <a:avLst/>
          </a:prstGeom>
          <a:noFill/>
          <a:ln w="9525">
            <a:noFill/>
          </a:ln>
        </p:spPr>
        <p:txBody>
          <a:bodyPr>
            <a:spAutoFit/>
          </a:bodyPr>
          <a:p>
            <a:pPr>
              <a:lnSpc>
                <a:spcPct val="100000"/>
              </a:lnSpc>
              <a:buClr>
                <a:srgbClr val="FF0000"/>
              </a:buClr>
              <a:buSzPct val="110000"/>
              <a:buFont typeface="Wingdings" panose="05000000000000000000" pitchFamily="2" charset="2"/>
              <a:buChar char="Ø"/>
            </a:pPr>
            <a:r>
              <a:rPr lang="en-US" altLang="zh-CN" sz="2600" dirty="0">
                <a:latin typeface="Times New Roman" panose="02020603050405020304" pitchFamily="18" charset="0"/>
                <a:ea typeface="宋体" panose="02010600030101010101" pitchFamily="2" charset="-122"/>
              </a:rPr>
              <a:t> </a:t>
            </a:r>
            <a:r>
              <a:rPr lang="zh-CN" altLang="en-US" sz="2600" dirty="0">
                <a:latin typeface="Times New Roman" panose="02020603050405020304" pitchFamily="18" charset="0"/>
                <a:ea typeface="宋体" panose="02010600030101010101" pitchFamily="2" charset="-122"/>
              </a:rPr>
              <a:t>二次侧水与管束接触后，在倒“</a:t>
            </a:r>
            <a:r>
              <a:rPr lang="en-US" altLang="zh-CN" sz="2600">
                <a:latin typeface="Times New Roman" panose="02020603050405020304" pitchFamily="18" charset="0"/>
                <a:ea typeface="宋体" panose="02010600030101010101" pitchFamily="2" charset="-122"/>
              </a:rPr>
              <a:t>U”</a:t>
            </a:r>
            <a:r>
              <a:rPr lang="zh-CN" altLang="en-US" sz="2600" dirty="0">
                <a:latin typeface="Times New Roman" panose="02020603050405020304" pitchFamily="18" charset="0"/>
                <a:ea typeface="宋体" panose="02010600030101010101" pitchFamily="2" charset="-122"/>
              </a:rPr>
              <a:t>型管束的管外空间上升时被加热汽化，对带有大量水分的</a:t>
            </a:r>
            <a:r>
              <a:rPr lang="zh-CN" altLang="en-US" sz="2600" u="sng" dirty="0">
                <a:solidFill>
                  <a:schemeClr val="tx2"/>
                </a:solidFill>
                <a:latin typeface="Times New Roman" panose="02020603050405020304" pitchFamily="18" charset="0"/>
                <a:ea typeface="宋体" panose="02010600030101010101" pitchFamily="2" charset="-122"/>
              </a:rPr>
              <a:t>水</a:t>
            </a:r>
            <a:r>
              <a:rPr lang="en-US" altLang="zh-CN" sz="2600" u="sng">
                <a:solidFill>
                  <a:schemeClr val="tx2"/>
                </a:solidFill>
                <a:latin typeface="Times New Roman" panose="02020603050405020304" pitchFamily="18" charset="0"/>
                <a:ea typeface="宋体" panose="02010600030101010101" pitchFamily="2" charset="-122"/>
              </a:rPr>
              <a:t>—</a:t>
            </a:r>
            <a:r>
              <a:rPr lang="zh-CN" altLang="en-US" sz="2600" u="sng" dirty="0">
                <a:solidFill>
                  <a:schemeClr val="tx2"/>
                </a:solidFill>
                <a:latin typeface="Times New Roman" panose="02020603050405020304" pitchFamily="18" charset="0"/>
                <a:ea typeface="宋体" panose="02010600030101010101" pitchFamily="2" charset="-122"/>
              </a:rPr>
              <a:t>蒸汽混合物</a:t>
            </a:r>
            <a:r>
              <a:rPr lang="zh-CN" altLang="en-US" sz="2600" dirty="0">
                <a:latin typeface="Times New Roman" panose="02020603050405020304" pitchFamily="18" charset="0"/>
                <a:ea typeface="宋体" panose="02010600030101010101" pitchFamily="2" charset="-122"/>
              </a:rPr>
              <a:t>的干燥分两个阶段进行。</a:t>
            </a:r>
            <a:endParaRPr lang="zh-CN" altLang="en-US" sz="2600" dirty="0">
              <a:latin typeface="Times New Roman" panose="02020603050405020304" pitchFamily="18" charset="0"/>
              <a:ea typeface="宋体" panose="02010600030101010101" pitchFamily="2" charset="-122"/>
            </a:endParaRPr>
          </a:p>
          <a:p>
            <a:pPr>
              <a:buClr>
                <a:srgbClr val="FF0000"/>
              </a:buClr>
              <a:buSzPct val="110000"/>
              <a:buChar char="o"/>
            </a:pPr>
            <a:r>
              <a:rPr lang="zh-CN" altLang="en-US" sz="2600" dirty="0">
                <a:latin typeface="Times New Roman" panose="02020603050405020304" pitchFamily="18" charset="0"/>
                <a:ea typeface="宋体" panose="02010600030101010101" pitchFamily="2" charset="-122"/>
              </a:rPr>
              <a:t> 第一步：</a:t>
            </a:r>
            <a:r>
              <a:rPr lang="zh-CN" altLang="en-US" sz="2600" dirty="0">
                <a:latin typeface="Times New Roman" panose="02020603050405020304" pitchFamily="18" charset="0"/>
                <a:ea typeface="楷体_GB2312" pitchFamily="49" charset="-122"/>
              </a:rPr>
              <a:t>水</a:t>
            </a:r>
            <a:r>
              <a:rPr lang="en-US" altLang="zh-CN" sz="2600">
                <a:latin typeface="Times New Roman" panose="02020603050405020304" pitchFamily="18" charset="0"/>
                <a:ea typeface="楷体_GB2312" pitchFamily="49" charset="-122"/>
              </a:rPr>
              <a:t>—</a:t>
            </a:r>
            <a:r>
              <a:rPr lang="zh-CN" altLang="en-US" sz="2600" dirty="0">
                <a:latin typeface="Times New Roman" panose="02020603050405020304" pitchFamily="18" charset="0"/>
                <a:ea typeface="楷体_GB2312" pitchFamily="49" charset="-122"/>
              </a:rPr>
              <a:t>蒸汽混合物离开管束后先通过</a:t>
            </a:r>
            <a:r>
              <a:rPr lang="zh-CN" altLang="en-US" sz="2600" u="sng" dirty="0">
                <a:solidFill>
                  <a:schemeClr val="tx2"/>
                </a:solidFill>
                <a:latin typeface="Times New Roman" panose="02020603050405020304" pitchFamily="18" charset="0"/>
                <a:ea typeface="楷体_GB2312" pitchFamily="49" charset="-122"/>
              </a:rPr>
              <a:t>旋流叶片式分离器</a:t>
            </a:r>
            <a:r>
              <a:rPr lang="zh-CN" altLang="en-US" sz="2600" dirty="0">
                <a:latin typeface="Times New Roman" panose="02020603050405020304" pitchFamily="18" charset="0"/>
                <a:ea typeface="楷体_GB2312" pitchFamily="49" charset="-122"/>
              </a:rPr>
              <a:t>（粗分离器）；</a:t>
            </a:r>
            <a:endParaRPr lang="zh-CN" altLang="en-US" sz="2600" dirty="0">
              <a:latin typeface="Times New Roman" panose="02020603050405020304" pitchFamily="18" charset="0"/>
              <a:ea typeface="楷体_GB2312" pitchFamily="49" charset="-122"/>
            </a:endParaRPr>
          </a:p>
        </p:txBody>
      </p:sp>
      <p:sp>
        <p:nvSpPr>
          <p:cNvPr id="7171" name="矩形 7170"/>
          <p:cNvSpPr/>
          <p:nvPr/>
        </p:nvSpPr>
        <p:spPr>
          <a:xfrm>
            <a:off x="2035175" y="136525"/>
            <a:ext cx="4594225" cy="701675"/>
          </a:xfrm>
          <a:prstGeom prst="rect">
            <a:avLst/>
          </a:prstGeom>
          <a:noFill/>
          <a:ln w="9525">
            <a:noFill/>
          </a:ln>
        </p:spPr>
        <p:txBody>
          <a:bodyPr>
            <a:spAutoFit/>
          </a:bodyPr>
          <a:p>
            <a:pPr algn="ctr">
              <a:lnSpc>
                <a:spcPct val="100000"/>
              </a:lnSpc>
              <a:spcBef>
                <a:spcPct val="0"/>
              </a:spcBef>
            </a:pPr>
            <a:r>
              <a:rPr lang="en-US" altLang="zh-CN" sz="4000">
                <a:solidFill>
                  <a:srgbClr val="FF9900"/>
                </a:solidFill>
                <a:latin typeface="宋体" panose="02010600030101010101" pitchFamily="2" charset="-122"/>
                <a:ea typeface="宋体" panose="02010600030101010101" pitchFamily="2" charset="-122"/>
              </a:rPr>
              <a:t>3</a:t>
            </a:r>
            <a:r>
              <a:rPr lang="zh-CN" altLang="en-US" sz="4000" dirty="0">
                <a:solidFill>
                  <a:srgbClr val="FF9900"/>
                </a:solidFill>
                <a:latin typeface="Tahoma" panose="020B0604030504040204" pitchFamily="34" charset="0"/>
                <a:ea typeface="宋体" panose="02010600030101010101" pitchFamily="2" charset="-122"/>
              </a:rPr>
              <a:t>、蒸汽干燥装置</a:t>
            </a:r>
            <a:endParaRPr lang="zh-CN" altLang="en-US" sz="4000" dirty="0">
              <a:solidFill>
                <a:srgbClr val="FF9900"/>
              </a:solidFill>
              <a:latin typeface="Tahoma" panose="020B0604030504040204" pitchFamily="34" charset="0"/>
              <a:ea typeface="宋体" panose="02010600030101010101" pitchFamily="2" charset="-122"/>
            </a:endParaRPr>
          </a:p>
        </p:txBody>
      </p:sp>
      <p:sp>
        <p:nvSpPr>
          <p:cNvPr id="7173" name="文本框 7172"/>
          <p:cNvSpPr txBox="1"/>
          <p:nvPr/>
        </p:nvSpPr>
        <p:spPr>
          <a:xfrm>
            <a:off x="762000" y="3581400"/>
            <a:ext cx="7620000" cy="1844675"/>
          </a:xfrm>
          <a:prstGeom prst="rect">
            <a:avLst/>
          </a:prstGeom>
          <a:noFill/>
          <a:ln w="9525">
            <a:noFill/>
          </a:ln>
        </p:spPr>
        <p:txBody>
          <a:bodyPr>
            <a:spAutoFit/>
          </a:bodyPr>
          <a:p>
            <a:pPr>
              <a:lnSpc>
                <a:spcPct val="120000"/>
              </a:lnSpc>
              <a:buClr>
                <a:srgbClr val="FF0000"/>
              </a:buClr>
              <a:buSzPct val="110000"/>
              <a:buFont typeface="Wingdings" panose="05000000000000000000" pitchFamily="2" charset="2"/>
            </a:pPr>
            <a:r>
              <a:rPr lang="en-US" altLang="zh-CN" sz="2400" dirty="0">
                <a:solidFill>
                  <a:schemeClr val="tx1"/>
                </a:solidFill>
                <a:latin typeface="Times New Roman" panose="02020603050405020304" pitchFamily="18" charset="0"/>
                <a:ea typeface="楷体_GB2312" pitchFamily="49" charset="-122"/>
              </a:rPr>
              <a:t>      </a:t>
            </a:r>
            <a:r>
              <a:rPr lang="zh-CN" altLang="en-US" sz="2400" b="0" dirty="0">
                <a:solidFill>
                  <a:schemeClr val="tx1"/>
                </a:solidFill>
                <a:latin typeface="Times New Roman" panose="02020603050405020304" pitchFamily="18" charset="0"/>
                <a:ea typeface="楷体_GB2312" pitchFamily="49" charset="-122"/>
              </a:rPr>
              <a:t>（大亚湾）汽水分离器由</a:t>
            </a:r>
            <a:r>
              <a:rPr lang="en-US" altLang="zh-CN" sz="2400" b="0">
                <a:solidFill>
                  <a:schemeClr val="tx1"/>
                </a:solidFill>
                <a:latin typeface="Times New Roman" panose="02020603050405020304" pitchFamily="18" charset="0"/>
                <a:ea typeface="楷体_GB2312" pitchFamily="49" charset="-122"/>
              </a:rPr>
              <a:t>16</a:t>
            </a:r>
            <a:r>
              <a:rPr lang="zh-CN" altLang="en-US" sz="2400" b="0" dirty="0">
                <a:solidFill>
                  <a:schemeClr val="tx1"/>
                </a:solidFill>
                <a:latin typeface="Times New Roman" panose="02020603050405020304" pitchFamily="18" charset="0"/>
                <a:ea typeface="楷体_GB2312" pitchFamily="49" charset="-122"/>
              </a:rPr>
              <a:t>个直径为</a:t>
            </a:r>
            <a:r>
              <a:rPr lang="en-US" altLang="zh-CN" sz="2400" b="0">
                <a:solidFill>
                  <a:schemeClr val="tx1"/>
                </a:solidFill>
                <a:latin typeface="Times New Roman" panose="02020603050405020304" pitchFamily="18" charset="0"/>
                <a:ea typeface="楷体_GB2312" pitchFamily="49" charset="-122"/>
              </a:rPr>
              <a:t>500 mm</a:t>
            </a:r>
            <a:r>
              <a:rPr lang="zh-CN" altLang="en-US" sz="2400" b="0" dirty="0">
                <a:solidFill>
                  <a:schemeClr val="tx1"/>
                </a:solidFill>
                <a:latin typeface="Times New Roman" panose="02020603050405020304" pitchFamily="18" charset="0"/>
                <a:ea typeface="楷体_GB2312" pitchFamily="49" charset="-122"/>
              </a:rPr>
              <a:t>的旋叶式分离器组成，每个分离器采用两只切向疏水口和两级疏水，设计了</a:t>
            </a:r>
            <a:r>
              <a:rPr lang="en-US" altLang="zh-CN" sz="2400" b="0">
                <a:solidFill>
                  <a:schemeClr val="tx1"/>
                </a:solidFill>
                <a:latin typeface="Times New Roman" panose="02020603050405020304" pitchFamily="18" charset="0"/>
                <a:ea typeface="楷体_GB2312" pitchFamily="49" charset="-122"/>
              </a:rPr>
              <a:t>4</a:t>
            </a:r>
            <a:r>
              <a:rPr lang="zh-CN" altLang="en-US" sz="2400" b="0" dirty="0">
                <a:solidFill>
                  <a:schemeClr val="tx1"/>
                </a:solidFill>
                <a:latin typeface="Times New Roman" panose="02020603050405020304" pitchFamily="18" charset="0"/>
                <a:ea typeface="楷体_GB2312" pitchFamily="49" charset="-122"/>
              </a:rPr>
              <a:t>片导流螺旋叶片，升角为</a:t>
            </a:r>
            <a:r>
              <a:rPr lang="en-US" altLang="zh-CN" sz="2400" b="0">
                <a:solidFill>
                  <a:schemeClr val="tx1"/>
                </a:solidFill>
                <a:latin typeface="Times New Roman" panose="02020603050405020304" pitchFamily="18" charset="0"/>
                <a:ea typeface="楷体_GB2312" pitchFamily="49" charset="-122"/>
              </a:rPr>
              <a:t>30</a:t>
            </a:r>
            <a:r>
              <a:rPr lang="zh-CN" altLang="en-US" sz="2400" b="0" dirty="0">
                <a:solidFill>
                  <a:schemeClr val="tx1"/>
                </a:solidFill>
                <a:latin typeface="Times New Roman" panose="02020603050405020304" pitchFamily="18" charset="0"/>
                <a:ea typeface="楷体_GB2312" pitchFamily="49" charset="-122"/>
              </a:rPr>
              <a:t>。每个分离器的额定负荷为</a:t>
            </a:r>
            <a:r>
              <a:rPr lang="en-US" altLang="zh-CN" sz="2400" b="0">
                <a:solidFill>
                  <a:schemeClr val="tx1"/>
                </a:solidFill>
                <a:latin typeface="Times New Roman" panose="02020603050405020304" pitchFamily="18" charset="0"/>
                <a:ea typeface="楷体_GB2312" pitchFamily="49" charset="-122"/>
              </a:rPr>
              <a:t>33.6 kg/s</a:t>
            </a:r>
            <a:r>
              <a:rPr lang="zh-CN" altLang="en-US" sz="2400" b="0">
                <a:solidFill>
                  <a:schemeClr val="tx1"/>
                </a:solidFill>
                <a:latin typeface="Times New Roman" panose="02020603050405020304" pitchFamily="18" charset="0"/>
                <a:ea typeface="楷体_GB2312" pitchFamily="49" charset="-122"/>
              </a:rPr>
              <a:t>。</a:t>
            </a:r>
            <a:r>
              <a:rPr lang="zh-CN" altLang="en-US" sz="2400" b="0" u="sng">
                <a:solidFill>
                  <a:schemeClr val="tx1"/>
                </a:solidFill>
                <a:latin typeface="Times New Roman" panose="02020603050405020304" pitchFamily="18" charset="0"/>
                <a:ea typeface="楷体_GB2312" pitchFamily="49" charset="-122"/>
              </a:rPr>
              <a:t> </a:t>
            </a:r>
            <a:endParaRPr lang="zh-CN" altLang="en-US" sz="2400" b="0" u="sng">
              <a:solidFill>
                <a:schemeClr val="tx1"/>
              </a:solidFill>
              <a:latin typeface="Times New Roman" panose="02020603050405020304" pitchFamily="18"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vertical)">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49154" name="对象 49153"/>
          <p:cNvGraphicFramePr/>
          <p:nvPr/>
        </p:nvGraphicFramePr>
        <p:xfrm>
          <a:off x="171450" y="228600"/>
          <a:ext cx="8802688" cy="5076825"/>
        </p:xfrm>
        <a:graphic>
          <a:graphicData uri="http://schemas.openxmlformats.org/presentationml/2006/ole">
            <mc:AlternateContent xmlns:mc="http://schemas.openxmlformats.org/markup-compatibility/2006">
              <mc:Choice xmlns:v="urn:schemas-microsoft-com:vml" Requires="v">
                <p:oleObj spid="_x0000_s3076" name="" r:id="rId1" imgW="8801100" imgH="5076825" progId="Paint.Picture">
                  <p:embed/>
                </p:oleObj>
              </mc:Choice>
              <mc:Fallback>
                <p:oleObj name="" r:id="rId1" imgW="8801100" imgH="5076825" progId="Paint.Picture">
                  <p:embed/>
                  <p:pic>
                    <p:nvPicPr>
                      <p:cNvPr id="0" name="图片 3075"/>
                      <p:cNvPicPr/>
                      <p:nvPr/>
                    </p:nvPicPr>
                    <p:blipFill>
                      <a:blip r:embed="rId2"/>
                      <a:stretch>
                        <a:fillRect/>
                      </a:stretch>
                    </p:blipFill>
                    <p:spPr>
                      <a:xfrm>
                        <a:off x="171450" y="228600"/>
                        <a:ext cx="8802688" cy="5076825"/>
                      </a:xfrm>
                      <a:prstGeom prst="rect">
                        <a:avLst/>
                      </a:prstGeom>
                      <a:noFill/>
                      <a:ln w="38100">
                        <a:noFill/>
                        <a:miter/>
                      </a:ln>
                    </p:spPr>
                  </p:pic>
                </p:oleObj>
              </mc:Fallback>
            </mc:AlternateContent>
          </a:graphicData>
        </a:graphic>
      </p:graphicFrame>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0188" name="文本框 50187"/>
          <p:cNvSpPr txBox="1"/>
          <p:nvPr/>
        </p:nvSpPr>
        <p:spPr>
          <a:xfrm>
            <a:off x="914400" y="381000"/>
            <a:ext cx="7391400" cy="4100513"/>
          </a:xfrm>
          <a:prstGeom prst="rect">
            <a:avLst/>
          </a:prstGeom>
          <a:noFill/>
          <a:ln w="9525">
            <a:noFill/>
          </a:ln>
        </p:spPr>
        <p:txBody>
          <a:bodyPr>
            <a:spAutoFit/>
          </a:bodyPr>
          <a:p>
            <a:pPr>
              <a:lnSpc>
                <a:spcPct val="120000"/>
              </a:lnSpc>
              <a:buClr>
                <a:srgbClr val="FF0000"/>
              </a:buClr>
              <a:buSzPct val="110000"/>
              <a:buFont typeface="Wingdings" panose="05000000000000000000" pitchFamily="2" charset="2"/>
              <a:buChar char="Ø"/>
            </a:pPr>
            <a:r>
              <a:rPr lang="en-US" altLang="zh-CN" sz="2600" b="0" dirty="0">
                <a:solidFill>
                  <a:schemeClr val="tx1"/>
                </a:solidFill>
                <a:latin typeface="楷体_GB2312" pitchFamily="49" charset="-122"/>
                <a:ea typeface="楷体_GB2312" pitchFamily="49" charset="-122"/>
              </a:rPr>
              <a:t> </a:t>
            </a:r>
            <a:r>
              <a:rPr lang="zh-CN" altLang="en-US" sz="2600" b="0" dirty="0">
                <a:solidFill>
                  <a:schemeClr val="tx1"/>
                </a:solidFill>
                <a:latin typeface="楷体_GB2312" pitchFamily="49" charset="-122"/>
                <a:ea typeface="楷体_GB2312" pitchFamily="49" charset="-122"/>
              </a:rPr>
              <a:t>在分离筒内装有一组固定的螺旋叶片。当汽水混合物流过时，由直线运动变为螺旋线运动，由于离心力作用使汽水分离，在中心形成汽柱而在筒壁形成环状水层。</a:t>
            </a:r>
            <a:endParaRPr lang="zh-CN" altLang="en-US" sz="2600" b="0" dirty="0">
              <a:solidFill>
                <a:schemeClr val="tx1"/>
              </a:solidFill>
              <a:latin typeface="楷体_GB2312" pitchFamily="49" charset="-122"/>
              <a:ea typeface="楷体_GB2312" pitchFamily="49" charset="-122"/>
            </a:endParaRPr>
          </a:p>
          <a:p>
            <a:pPr>
              <a:lnSpc>
                <a:spcPct val="120000"/>
              </a:lnSpc>
              <a:buClr>
                <a:srgbClr val="FF0000"/>
              </a:buClr>
              <a:buSzPct val="110000"/>
              <a:buFont typeface="Wingdings" panose="05000000000000000000" pitchFamily="2" charset="2"/>
              <a:buChar char="Ø"/>
            </a:pPr>
            <a:r>
              <a:rPr lang="zh-CN" altLang="en-US" sz="2600" b="0" dirty="0">
                <a:solidFill>
                  <a:schemeClr val="tx1"/>
                </a:solidFill>
                <a:latin typeface="楷体_GB2312" pitchFamily="49" charset="-122"/>
                <a:ea typeface="楷体_GB2312" pitchFamily="49" charset="-122"/>
              </a:rPr>
              <a:t> 水沿壁面螺旋上升至阻挡器，然后折返流经分离筒与外套筒构成的疏水通道而进入水空间。当出口管内径与汽水两相充分分层时的蒸汽柱大致相同时，能取得良好的分离效果。</a:t>
            </a:r>
            <a:endParaRPr lang="zh-CN" altLang="en-US" sz="2600" b="0">
              <a:solidFill>
                <a:schemeClr val="tx1"/>
              </a:solidFill>
              <a:latin typeface="楷体_GB2312" pitchFamily="49" charset="-122"/>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0188">
                                            <p:txEl>
                                              <p:charRg st="0" end="73"/>
                                            </p:txEl>
                                          </p:spTgt>
                                        </p:tgtEl>
                                        <p:attrNameLst>
                                          <p:attrName>style.visibility</p:attrName>
                                        </p:attrNameLst>
                                      </p:cBhvr>
                                      <p:to>
                                        <p:strVal val="visible"/>
                                      </p:to>
                                    </p:set>
                                    <p:animEffect transition="in" filter="barn(outHorizontal)">
                                      <p:cBhvr>
                                        <p:cTn id="7" dur="500"/>
                                        <p:tgtEl>
                                          <p:spTgt spid="50188">
                                            <p:txEl>
                                              <p:charRg st="0" end="7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0188">
                                            <p:txEl>
                                              <p:charRg st="73" end="152"/>
                                            </p:txEl>
                                          </p:spTgt>
                                        </p:tgtEl>
                                        <p:attrNameLst>
                                          <p:attrName>style.visibility</p:attrName>
                                        </p:attrNameLst>
                                      </p:cBhvr>
                                      <p:to>
                                        <p:strVal val="visible"/>
                                      </p:to>
                                    </p:set>
                                    <p:animEffect transition="in" filter="barn(outHorizontal)">
                                      <p:cBhvr>
                                        <p:cTn id="12" dur="500"/>
                                        <p:tgtEl>
                                          <p:spTgt spid="50188">
                                            <p:txEl>
                                              <p:charRg st="73" end="1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8"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2771" name="文本框 32770"/>
          <p:cNvSpPr txBox="1"/>
          <p:nvPr/>
        </p:nvSpPr>
        <p:spPr>
          <a:xfrm>
            <a:off x="990600" y="608013"/>
            <a:ext cx="7086600" cy="3084512"/>
          </a:xfrm>
          <a:prstGeom prst="rect">
            <a:avLst/>
          </a:prstGeom>
          <a:noFill/>
          <a:ln w="9525">
            <a:noFill/>
          </a:ln>
        </p:spPr>
        <p:txBody>
          <a:bodyPr>
            <a:spAutoFit/>
          </a:bodyPr>
          <a:p>
            <a:pPr>
              <a:lnSpc>
                <a:spcPct val="130000"/>
              </a:lnSpc>
              <a:buClr>
                <a:srgbClr val="FF0000"/>
              </a:buClr>
              <a:buSzPct val="110000"/>
              <a:buChar char="o"/>
            </a:pP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第二步：</a:t>
            </a:r>
            <a:r>
              <a:rPr lang="zh-CN" altLang="en-US" dirty="0">
                <a:latin typeface="Times New Roman" panose="02020603050405020304" pitchFamily="18" charset="0"/>
                <a:ea typeface="楷体_GB2312" pitchFamily="49" charset="-122"/>
              </a:rPr>
              <a:t>从分离器出来的蒸汽通过</a:t>
            </a:r>
            <a:r>
              <a:rPr lang="zh-CN" altLang="en-US" u="sng" dirty="0">
                <a:solidFill>
                  <a:schemeClr val="tx2"/>
                </a:solidFill>
                <a:latin typeface="Times New Roman" panose="02020603050405020304" pitchFamily="18" charset="0"/>
                <a:ea typeface="楷体_GB2312" pitchFamily="49" charset="-122"/>
              </a:rPr>
              <a:t>人字形干燥器</a:t>
            </a:r>
            <a:r>
              <a:rPr lang="zh-CN" altLang="en-US" dirty="0">
                <a:latin typeface="Times New Roman" panose="02020603050405020304" pitchFamily="18" charset="0"/>
                <a:ea typeface="楷体_GB2312" pitchFamily="49" charset="-122"/>
              </a:rPr>
              <a:t>（细分离器）。</a:t>
            </a:r>
            <a:endParaRPr lang="zh-CN" altLang="en-US" dirty="0">
              <a:latin typeface="Times New Roman" panose="02020603050405020304" pitchFamily="18" charset="0"/>
              <a:ea typeface="楷体_GB2312" pitchFamily="49" charset="-122"/>
            </a:endParaRPr>
          </a:p>
          <a:p>
            <a:pPr>
              <a:lnSpc>
                <a:spcPct val="130000"/>
              </a:lnSpc>
              <a:buClr>
                <a:srgbClr val="FF0000"/>
              </a:buClr>
              <a:buSzPct val="110000"/>
              <a:buFont typeface="Wingdings" panose="05000000000000000000" pitchFamily="2" charset="2"/>
              <a:buChar char="Ø"/>
            </a:pPr>
            <a:r>
              <a:rPr lang="zh-CN" altLang="en-US" dirty="0">
                <a:solidFill>
                  <a:schemeClr val="tx1"/>
                </a:solidFill>
                <a:latin typeface="Times New Roman" panose="02020603050405020304" pitchFamily="18" charset="0"/>
                <a:ea typeface="楷体_GB2312" pitchFamily="49" charset="-122"/>
              </a:rPr>
              <a:t> 经干燥后有了一定干度的饱和蒸汽（其额定湿度为</a:t>
            </a:r>
            <a:r>
              <a:rPr lang="en-US" altLang="zh-CN">
                <a:latin typeface="Times New Roman" panose="02020603050405020304" pitchFamily="18" charset="0"/>
                <a:ea typeface="楷体_GB2312" pitchFamily="49" charset="-122"/>
              </a:rPr>
              <a:t>0.25%</a:t>
            </a:r>
            <a:r>
              <a:rPr lang="zh-CN" altLang="en-US" dirty="0">
                <a:solidFill>
                  <a:schemeClr val="tx1"/>
                </a:solidFill>
                <a:latin typeface="Times New Roman" panose="02020603050405020304" pitchFamily="18" charset="0"/>
                <a:ea typeface="楷体_GB2312" pitchFamily="49" charset="-122"/>
              </a:rPr>
              <a:t>）汇集于顶部，从蒸汽出口管引出，经二回路主蒸汽管通往汽轮机。</a:t>
            </a:r>
            <a:endParaRPr lang="zh-CN" altLang="en-US" u="sng">
              <a:solidFill>
                <a:schemeClr val="tx1"/>
              </a:solidFill>
              <a:latin typeface="Times New Roman" panose="02020603050405020304" pitchFamily="18"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2771">
                                            <p:txEl>
                                              <p:charRg st="0" end="30"/>
                                            </p:txEl>
                                          </p:spTgt>
                                        </p:tgtEl>
                                        <p:attrNameLst>
                                          <p:attrName>style.visibility</p:attrName>
                                        </p:attrNameLst>
                                      </p:cBhvr>
                                      <p:to>
                                        <p:strVal val="visible"/>
                                      </p:to>
                                    </p:set>
                                    <p:anim calcmode="lin" valueType="num">
                                      <p:cBhvr>
                                        <p:cTn id="7" dur="500" fill="hold"/>
                                        <p:tgtEl>
                                          <p:spTgt spid="32771">
                                            <p:txEl>
                                              <p:charRg st="0" end="30"/>
                                            </p:txEl>
                                          </p:spTgt>
                                        </p:tgtEl>
                                        <p:attrNameLst>
                                          <p:attrName>ppt_w</p:attrName>
                                        </p:attrNameLst>
                                      </p:cBhvr>
                                      <p:tavLst>
                                        <p:tav tm="0">
                                          <p:val>
                                            <p:fltVal val="0.000000"/>
                                          </p:val>
                                        </p:tav>
                                        <p:tav tm="100000">
                                          <p:val>
                                            <p:strVal val="#ppt_w"/>
                                          </p:val>
                                        </p:tav>
                                      </p:tavLst>
                                    </p:anim>
                                    <p:anim calcmode="lin" valueType="num">
                                      <p:cBhvr>
                                        <p:cTn id="8" dur="500" fill="hold"/>
                                        <p:tgtEl>
                                          <p:spTgt spid="32771">
                                            <p:txEl>
                                              <p:charRg st="0" end="30"/>
                                            </p:txEl>
                                          </p:spTgt>
                                        </p:tgtEl>
                                        <p:attrNameLst>
                                          <p:attrName>ppt_h</p:attrName>
                                        </p:attrNameLst>
                                      </p:cBhvr>
                                      <p:tavLst>
                                        <p:tav tm="0">
                                          <p:val>
                                            <p:fltVal val="0.000000"/>
                                          </p:val>
                                        </p:tav>
                                        <p:tav tm="100000">
                                          <p:val>
                                            <p:strVal val="#ppt_h"/>
                                          </p:val>
                                        </p:tav>
                                      </p:tavLst>
                                    </p:anim>
                                    <p:anim calcmode="lin" valueType="num">
                                      <p:cBhvr>
                                        <p:cTn id="9" dur="500" fill="hold"/>
                                        <p:tgtEl>
                                          <p:spTgt spid="32771">
                                            <p:txEl>
                                              <p:charRg st="0" end="30"/>
                                            </p:txEl>
                                          </p:spTgt>
                                        </p:tgtEl>
                                        <p:attrNameLst>
                                          <p:attrName>ppt_x</p:attrName>
                                        </p:attrNameLst>
                                      </p:cBhvr>
                                      <p:tavLst>
                                        <p:tav tm="0">
                                          <p:val>
                                            <p:fltVal val="0.500000"/>
                                          </p:val>
                                        </p:tav>
                                        <p:tav tm="100000">
                                          <p:val>
                                            <p:strVal val="#ppt_x"/>
                                          </p:val>
                                        </p:tav>
                                      </p:tavLst>
                                    </p:anim>
                                    <p:anim calcmode="lin" valueType="num">
                                      <p:cBhvr>
                                        <p:cTn id="10" dur="500" fill="hold"/>
                                        <p:tgtEl>
                                          <p:spTgt spid="32771">
                                            <p:txEl>
                                              <p:charRg st="0" end="30"/>
                                            </p:txEl>
                                          </p:spTgt>
                                        </p:tgtEl>
                                        <p:attrNameLst>
                                          <p:attrName>ppt_y</p:attrName>
                                        </p:attrNameLst>
                                      </p:cBhvr>
                                      <p:tavLst>
                                        <p:tav tm="0">
                                          <p:val>
                                            <p:fltVal val="0.500000"/>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2771">
                                            <p:txEl>
                                              <p:charRg st="30" end="89"/>
                                            </p:txEl>
                                          </p:spTgt>
                                        </p:tgtEl>
                                        <p:attrNameLst>
                                          <p:attrName>style.visibility</p:attrName>
                                        </p:attrNameLst>
                                      </p:cBhvr>
                                      <p:to>
                                        <p:strVal val="visible"/>
                                      </p:to>
                                    </p:set>
                                    <p:anim calcmode="lin" valueType="num">
                                      <p:cBhvr>
                                        <p:cTn id="15" dur="500" fill="hold"/>
                                        <p:tgtEl>
                                          <p:spTgt spid="32771">
                                            <p:txEl>
                                              <p:charRg st="30" end="89"/>
                                            </p:txEl>
                                          </p:spTgt>
                                        </p:tgtEl>
                                        <p:attrNameLst>
                                          <p:attrName>ppt_w</p:attrName>
                                        </p:attrNameLst>
                                      </p:cBhvr>
                                      <p:tavLst>
                                        <p:tav tm="0">
                                          <p:val>
                                            <p:fltVal val="0.000000"/>
                                          </p:val>
                                        </p:tav>
                                        <p:tav tm="100000">
                                          <p:val>
                                            <p:strVal val="#ppt_w"/>
                                          </p:val>
                                        </p:tav>
                                      </p:tavLst>
                                    </p:anim>
                                    <p:anim calcmode="lin" valueType="num">
                                      <p:cBhvr>
                                        <p:cTn id="16" dur="500" fill="hold"/>
                                        <p:tgtEl>
                                          <p:spTgt spid="32771">
                                            <p:txEl>
                                              <p:charRg st="30" end="89"/>
                                            </p:txEl>
                                          </p:spTgt>
                                        </p:tgtEl>
                                        <p:attrNameLst>
                                          <p:attrName>ppt_h</p:attrName>
                                        </p:attrNameLst>
                                      </p:cBhvr>
                                      <p:tavLst>
                                        <p:tav tm="0">
                                          <p:val>
                                            <p:fltVal val="0.000000"/>
                                          </p:val>
                                        </p:tav>
                                        <p:tav tm="100000">
                                          <p:val>
                                            <p:strVal val="#ppt_h"/>
                                          </p:val>
                                        </p:tav>
                                      </p:tavLst>
                                    </p:anim>
                                    <p:anim calcmode="lin" valueType="num">
                                      <p:cBhvr>
                                        <p:cTn id="17" dur="500" fill="hold"/>
                                        <p:tgtEl>
                                          <p:spTgt spid="32771">
                                            <p:txEl>
                                              <p:charRg st="30" end="89"/>
                                            </p:txEl>
                                          </p:spTgt>
                                        </p:tgtEl>
                                        <p:attrNameLst>
                                          <p:attrName>ppt_x</p:attrName>
                                        </p:attrNameLst>
                                      </p:cBhvr>
                                      <p:tavLst>
                                        <p:tav tm="0">
                                          <p:val>
                                            <p:fltVal val="0.500000"/>
                                          </p:val>
                                        </p:tav>
                                        <p:tav tm="100000">
                                          <p:val>
                                            <p:strVal val="#ppt_x"/>
                                          </p:val>
                                        </p:tav>
                                      </p:tavLst>
                                    </p:anim>
                                    <p:anim calcmode="lin" valueType="num">
                                      <p:cBhvr>
                                        <p:cTn id="18" dur="500" fill="hold"/>
                                        <p:tgtEl>
                                          <p:spTgt spid="32771">
                                            <p:txEl>
                                              <p:charRg st="30" end="89"/>
                                            </p:txEl>
                                          </p:spTgt>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51202" name="图片 51201" descr="3_32">
            <a:hlinkClick r:id="rId1"/>
          </p:cNvPr>
          <p:cNvPicPr>
            <a:picLocks noChangeAspect="1"/>
          </p:cNvPicPr>
          <p:nvPr/>
        </p:nvPicPr>
        <p:blipFill>
          <a:blip r:embed="rId2"/>
          <a:stretch>
            <a:fillRect/>
          </a:stretch>
        </p:blipFill>
        <p:spPr>
          <a:xfrm>
            <a:off x="1905000" y="76200"/>
            <a:ext cx="5029200" cy="2909888"/>
          </a:xfrm>
          <a:prstGeom prst="rect">
            <a:avLst/>
          </a:prstGeom>
          <a:noFill/>
          <a:ln w="9525">
            <a:noFill/>
          </a:ln>
        </p:spPr>
      </p:pic>
      <p:sp>
        <p:nvSpPr>
          <p:cNvPr id="51203" name="文本框 51202"/>
          <p:cNvSpPr txBox="1"/>
          <p:nvPr/>
        </p:nvSpPr>
        <p:spPr>
          <a:xfrm>
            <a:off x="533400" y="3124200"/>
            <a:ext cx="8077200" cy="2155825"/>
          </a:xfrm>
          <a:prstGeom prst="rect">
            <a:avLst/>
          </a:prstGeom>
          <a:noFill/>
          <a:ln w="9525">
            <a:noFill/>
          </a:ln>
        </p:spPr>
        <p:txBody>
          <a:bodyPr>
            <a:spAutoFit/>
          </a:bodyPr>
          <a:p>
            <a:pPr>
              <a:lnSpc>
                <a:spcPct val="130000"/>
              </a:lnSpc>
              <a:buClr>
                <a:srgbClr val="FF0000"/>
              </a:buClr>
              <a:buSzPct val="110000"/>
              <a:buFont typeface="Wingdings" panose="05000000000000000000" pitchFamily="2" charset="2"/>
            </a:pPr>
            <a:r>
              <a:rPr lang="en-US" altLang="zh-CN" sz="2600" dirty="0">
                <a:solidFill>
                  <a:schemeClr val="tx1"/>
                </a:solidFill>
                <a:latin typeface="楷体_GB2312" pitchFamily="49" charset="-122"/>
                <a:ea typeface="楷体_GB2312" pitchFamily="49" charset="-122"/>
              </a:rPr>
              <a:t>    </a:t>
            </a:r>
            <a:r>
              <a:rPr lang="zh-CN" altLang="en-US" sz="2600" dirty="0">
                <a:solidFill>
                  <a:schemeClr val="tx1"/>
                </a:solidFill>
                <a:latin typeface="楷体_GB2312" pitchFamily="49" charset="-122"/>
                <a:ea typeface="楷体_GB2312" pitchFamily="49" charset="-122"/>
              </a:rPr>
              <a:t>汽水混合物在波纹板间流动过程中多次改变流动方向，从而使夹带的小水滴被分离出来。波纹板上的多道挡水钩收集板面水膜并捕集蒸汽流中的水滴，分离出的水汇集后沿凹槽流入疏水装置。</a:t>
            </a:r>
            <a:endParaRPr lang="zh-CN" altLang="en-US" sz="2600">
              <a:solidFill>
                <a:schemeClr val="tx1"/>
              </a:solidFill>
              <a:latin typeface="楷体_GB2312" pitchFamily="49" charset="-122"/>
              <a:ea typeface="楷体_GB2312" pitchFamily="49" charset="-122"/>
            </a:endParaRPr>
          </a:p>
        </p:txBody>
      </p:sp>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additive="base">
                                        <p:cTn id="7" dur="500" fill="hold"/>
                                        <p:tgtEl>
                                          <p:spTgt spid="51203"/>
                                        </p:tgtEl>
                                        <p:attrNameLst>
                                          <p:attrName>ppt_x</p:attrName>
                                        </p:attrNameLst>
                                      </p:cBhvr>
                                      <p:tavLst>
                                        <p:tav tm="0">
                                          <p:val>
                                            <p:strVal val="#ppt_x"/>
                                          </p:val>
                                        </p:tav>
                                        <p:tav tm="100000">
                                          <p:val>
                                            <p:strVal val="#ppt_x"/>
                                          </p:val>
                                        </p:tav>
                                      </p:tavLst>
                                    </p:anim>
                                    <p:anim calcmode="lin" valueType="num">
                                      <p:cBhvr additive="base">
                                        <p:cTn id="8" dur="500" fill="hold"/>
                                        <p:tgtEl>
                                          <p:spTgt spid="51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36" name="文本框 52235"/>
          <p:cNvSpPr txBox="1"/>
          <p:nvPr/>
        </p:nvSpPr>
        <p:spPr>
          <a:xfrm>
            <a:off x="1219200" y="2133600"/>
            <a:ext cx="7239000" cy="2870200"/>
          </a:xfrm>
          <a:prstGeom prst="rect">
            <a:avLst/>
          </a:prstGeom>
          <a:noFill/>
          <a:ln w="9525">
            <a:noFill/>
          </a:ln>
        </p:spPr>
        <p:txBody>
          <a:bodyPr>
            <a:spAutoFit/>
          </a:bodyPr>
          <a:p>
            <a:pPr>
              <a:lnSpc>
                <a:spcPct val="130000"/>
              </a:lnSpc>
              <a:buClr>
                <a:srgbClr val="FF0000"/>
              </a:buClr>
              <a:buSzPct val="110000"/>
              <a:buFont typeface="Wingdings" panose="05000000000000000000" pitchFamily="2" charset="2"/>
              <a:buChar char="Ø"/>
            </a:pPr>
            <a:r>
              <a:rPr lang="en-US" altLang="zh-CN" dirty="0">
                <a:solidFill>
                  <a:schemeClr val="tx1"/>
                </a:solidFill>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汽水分离器是自然循环蒸汽发生器的重要部件。</a:t>
            </a:r>
            <a:r>
              <a:rPr lang="zh-CN" altLang="en-US" dirty="0">
                <a:solidFill>
                  <a:schemeClr val="tx1"/>
                </a:solidFill>
                <a:latin typeface="Times New Roman" panose="02020603050405020304" pitchFamily="18" charset="0"/>
                <a:ea typeface="宋体" panose="02010600030101010101" pitchFamily="2" charset="-122"/>
              </a:rPr>
              <a:t>这不仅由于合格的蒸汽品质是汽轮机安全经济运行的重要条件之一，还由于自然循环蒸汽发生器的尺寸在很大程度上取决于汽水分离装置的结构和工作特性。</a:t>
            </a:r>
            <a:endParaRPr lang="zh-CN" altLang="en-US">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图片 3073" descr="sg"/>
          <p:cNvPicPr>
            <a:picLocks noChangeAspect="1"/>
          </p:cNvPicPr>
          <p:nvPr/>
        </p:nvPicPr>
        <p:blipFill>
          <a:blip r:embed="rId1"/>
          <a:stretch>
            <a:fillRect/>
          </a:stretch>
        </p:blipFill>
        <p:spPr>
          <a:xfrm>
            <a:off x="5091113" y="0"/>
            <a:ext cx="3976687" cy="6781800"/>
          </a:xfrm>
          <a:prstGeom prst="rect">
            <a:avLst/>
          </a:prstGeom>
          <a:noFill/>
          <a:ln w="9525">
            <a:noFill/>
          </a:ln>
        </p:spPr>
      </p:pic>
      <p:sp>
        <p:nvSpPr>
          <p:cNvPr id="3075" name="文本框 3074"/>
          <p:cNvSpPr txBox="1"/>
          <p:nvPr/>
        </p:nvSpPr>
        <p:spPr>
          <a:xfrm>
            <a:off x="1066800" y="1143000"/>
            <a:ext cx="3886200" cy="3576638"/>
          </a:xfrm>
          <a:prstGeom prst="rect">
            <a:avLst/>
          </a:prstGeom>
          <a:noFill/>
          <a:ln w="9525">
            <a:noFill/>
          </a:ln>
        </p:spPr>
        <p:txBody>
          <a:bodyPr>
            <a:spAutoFit/>
          </a:bodyPr>
          <a:p>
            <a:pPr>
              <a:lnSpc>
                <a:spcPct val="120000"/>
              </a:lnSpc>
            </a:pPr>
            <a:r>
              <a:rPr lang="zh-CN" altLang="en-US" sz="3600" dirty="0">
                <a:solidFill>
                  <a:srgbClr val="FF9900"/>
                </a:solidFill>
                <a:latin typeface="Times New Roman" panose="02020603050405020304" pitchFamily="18" charset="0"/>
                <a:ea typeface="宋体" panose="02010600030101010101" pitchFamily="2" charset="-122"/>
              </a:rPr>
              <a:t>作用：</a:t>
            </a:r>
            <a:endParaRPr lang="zh-CN" altLang="en-US" sz="3600" dirty="0">
              <a:solidFill>
                <a:srgbClr val="FF9900"/>
              </a:solidFill>
              <a:latin typeface="Times New Roman" panose="02020603050405020304" pitchFamily="18" charset="0"/>
              <a:ea typeface="宋体" panose="02010600030101010101" pitchFamily="2" charset="-122"/>
            </a:endParaRPr>
          </a:p>
          <a:p>
            <a:pPr>
              <a:lnSpc>
                <a:spcPct val="120000"/>
              </a:lnSpc>
            </a:pPr>
            <a:r>
              <a:rPr lang="en-US" altLang="zh-CN" sz="3200">
                <a:solidFill>
                  <a:schemeClr val="tx1"/>
                </a:solidFill>
                <a:latin typeface="Times New Roman" panose="02020603050405020304" pitchFamily="18" charset="0"/>
                <a:ea typeface="楷体_GB2312" pitchFamily="49" charset="-122"/>
              </a:rPr>
              <a:t>1</a:t>
            </a:r>
            <a:r>
              <a:rPr lang="zh-CN" altLang="en-US" sz="3200" dirty="0">
                <a:solidFill>
                  <a:schemeClr val="tx1"/>
                </a:solidFill>
                <a:latin typeface="Times New Roman" panose="02020603050405020304" pitchFamily="18" charset="0"/>
                <a:ea typeface="楷体_GB2312" pitchFamily="49" charset="-122"/>
              </a:rPr>
              <a:t>、作为热交换设备，产生蒸汽；</a:t>
            </a:r>
            <a:endParaRPr lang="zh-CN" altLang="en-US" sz="3200" dirty="0">
              <a:solidFill>
                <a:schemeClr val="tx1"/>
              </a:solidFill>
              <a:latin typeface="Times New Roman" panose="02020603050405020304" pitchFamily="18" charset="0"/>
              <a:ea typeface="楷体_GB2312" pitchFamily="49" charset="-122"/>
            </a:endParaRPr>
          </a:p>
          <a:p>
            <a:pPr>
              <a:lnSpc>
                <a:spcPct val="120000"/>
              </a:lnSpc>
            </a:pPr>
            <a:r>
              <a:rPr lang="en-US" altLang="zh-CN" sz="3200">
                <a:solidFill>
                  <a:schemeClr val="tx1"/>
                </a:solidFill>
                <a:latin typeface="Times New Roman" panose="02020603050405020304" pitchFamily="18" charset="0"/>
                <a:ea typeface="楷体_GB2312" pitchFamily="49" charset="-122"/>
              </a:rPr>
              <a:t>2</a:t>
            </a:r>
            <a:r>
              <a:rPr lang="zh-CN" altLang="en-US" sz="3200" dirty="0">
                <a:solidFill>
                  <a:schemeClr val="tx1"/>
                </a:solidFill>
                <a:latin typeface="Times New Roman" panose="02020603050405020304" pitchFamily="18" charset="0"/>
                <a:ea typeface="楷体_GB2312" pitchFamily="49" charset="-122"/>
              </a:rPr>
              <a:t>、作为连接设备，隔离一、二回路。</a:t>
            </a:r>
            <a:endParaRPr lang="zh-CN" altLang="en-US" sz="3200" dirty="0">
              <a:solidFill>
                <a:schemeClr val="tx1"/>
              </a:solidFill>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0-#ppt_w/2"/>
                                          </p:val>
                                        </p:tav>
                                        <p:tav tm="100000">
                                          <p:val>
                                            <p:strVal val="#ppt_x"/>
                                          </p:val>
                                        </p:tav>
                                      </p:tavLst>
                                    </p:anim>
                                    <p:anim calcmode="lin" valueType="num">
                                      <p:cBhvr additive="base">
                                        <p:cTn id="13"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矩形 8193"/>
          <p:cNvSpPr/>
          <p:nvPr/>
        </p:nvSpPr>
        <p:spPr>
          <a:xfrm>
            <a:off x="762000" y="2057400"/>
            <a:ext cx="5334000" cy="3810000"/>
          </a:xfrm>
          <a:prstGeom prst="rect">
            <a:avLst/>
          </a:prstGeom>
          <a:noFill/>
          <a:ln w="9525">
            <a:noFill/>
          </a:ln>
        </p:spPr>
        <p:txBody>
          <a:bodyPr/>
          <a:p>
            <a:pPr marL="342900" indent="-342900" algn="just">
              <a:lnSpc>
                <a:spcPct val="130000"/>
              </a:lnSpc>
              <a:spcBef>
                <a:spcPct val="20000"/>
              </a:spcBef>
              <a:buClr>
                <a:srgbClr val="FF0000"/>
              </a:buClr>
              <a:buSzPct val="110000"/>
              <a:buFont typeface="Wingdings" panose="05000000000000000000" pitchFamily="2" charset="2"/>
              <a:buChar char="Ø"/>
            </a:pPr>
            <a:r>
              <a:rPr lang="zh-CN" altLang="en-US" dirty="0">
                <a:latin typeface="Times New Roman" panose="02020603050405020304" pitchFamily="18" charset="0"/>
                <a:ea typeface="楷体_GB2312" pitchFamily="49" charset="-122"/>
              </a:rPr>
              <a:t>饱和蒸汽发生器是用</a:t>
            </a:r>
            <a:r>
              <a:rPr lang="zh-CN" altLang="en-US" dirty="0">
                <a:solidFill>
                  <a:schemeClr val="tx2"/>
                </a:solidFill>
                <a:latin typeface="Times New Roman" panose="02020603050405020304" pitchFamily="18" charset="0"/>
                <a:ea typeface="楷体_GB2312" pitchFamily="49" charset="-122"/>
              </a:rPr>
              <a:t>自然循环式</a:t>
            </a:r>
            <a:r>
              <a:rPr lang="zh-CN" altLang="en-US" dirty="0">
                <a:latin typeface="Times New Roman" panose="02020603050405020304" pitchFamily="18" charset="0"/>
                <a:ea typeface="楷体_GB2312" pitchFamily="49" charset="-122"/>
              </a:rPr>
              <a:t>的，其原理图见右图。在这类蒸汽发生器里，循环回路由</a:t>
            </a:r>
            <a:r>
              <a:rPr lang="zh-CN" altLang="en-US" u="sng" dirty="0">
                <a:solidFill>
                  <a:schemeClr val="tx2"/>
                </a:solidFill>
                <a:latin typeface="Times New Roman" panose="02020603050405020304" pitchFamily="18" charset="0"/>
                <a:ea typeface="楷体_GB2312" pitchFamily="49" charset="-122"/>
              </a:rPr>
              <a:t>下降通道</a:t>
            </a:r>
            <a:r>
              <a:rPr lang="zh-CN" altLang="en-US" dirty="0">
                <a:latin typeface="Times New Roman" panose="02020603050405020304" pitchFamily="18" charset="0"/>
                <a:ea typeface="楷体_GB2312" pitchFamily="49" charset="-122"/>
              </a:rPr>
              <a:t>、</a:t>
            </a:r>
            <a:r>
              <a:rPr lang="zh-CN" altLang="en-US" u="sng" dirty="0">
                <a:solidFill>
                  <a:schemeClr val="tx2"/>
                </a:solidFill>
                <a:latin typeface="Times New Roman" panose="02020603050405020304" pitchFamily="18" charset="0"/>
                <a:ea typeface="楷体_GB2312" pitchFamily="49" charset="-122"/>
              </a:rPr>
              <a:t>上升通道</a:t>
            </a:r>
            <a:r>
              <a:rPr lang="zh-CN" altLang="en-US" dirty="0">
                <a:latin typeface="Times New Roman" panose="02020603050405020304" pitchFamily="18" charset="0"/>
                <a:ea typeface="楷体_GB2312" pitchFamily="49" charset="-122"/>
              </a:rPr>
              <a:t>和连接它们的</a:t>
            </a:r>
            <a:r>
              <a:rPr lang="zh-CN" altLang="en-US" u="sng" dirty="0">
                <a:solidFill>
                  <a:schemeClr val="tx2"/>
                </a:solidFill>
                <a:latin typeface="Times New Roman" panose="02020603050405020304" pitchFamily="18" charset="0"/>
                <a:ea typeface="楷体_GB2312" pitchFamily="49" charset="-122"/>
              </a:rPr>
              <a:t>管束围板缺口</a:t>
            </a:r>
            <a:r>
              <a:rPr lang="zh-CN" altLang="en-US" dirty="0">
                <a:latin typeface="Times New Roman" panose="02020603050405020304" pitchFamily="18" charset="0"/>
                <a:ea typeface="楷体_GB2312" pitchFamily="49" charset="-122"/>
              </a:rPr>
              <a:t>以及</a:t>
            </a:r>
            <a:r>
              <a:rPr lang="zh-CN" altLang="en-US" u="sng" dirty="0">
                <a:solidFill>
                  <a:schemeClr val="tx2"/>
                </a:solidFill>
                <a:latin typeface="Times New Roman" panose="02020603050405020304" pitchFamily="18" charset="0"/>
                <a:ea typeface="楷体_GB2312" pitchFamily="49" charset="-122"/>
              </a:rPr>
              <a:t>汽水分离器</a:t>
            </a:r>
            <a:r>
              <a:rPr lang="zh-CN" altLang="en-US" dirty="0">
                <a:latin typeface="Times New Roman" panose="02020603050405020304" pitchFamily="18" charset="0"/>
                <a:ea typeface="楷体_GB2312" pitchFamily="49" charset="-122"/>
              </a:rPr>
              <a:t>等组成。</a:t>
            </a:r>
            <a:endParaRPr lang="zh-CN" altLang="en-US">
              <a:latin typeface="Times New Roman" panose="02020603050405020304" pitchFamily="18" charset="0"/>
              <a:ea typeface="楷体_GB2312" pitchFamily="49" charset="-122"/>
            </a:endParaRPr>
          </a:p>
        </p:txBody>
      </p:sp>
      <p:graphicFrame>
        <p:nvGraphicFramePr>
          <p:cNvPr id="8195" name="对象 8194"/>
          <p:cNvGraphicFramePr/>
          <p:nvPr/>
        </p:nvGraphicFramePr>
        <p:xfrm>
          <a:off x="6324600" y="0"/>
          <a:ext cx="2590800" cy="6858000"/>
        </p:xfrm>
        <a:graphic>
          <a:graphicData uri="http://schemas.openxmlformats.org/presentationml/2006/ole">
            <mc:AlternateContent xmlns:mc="http://schemas.openxmlformats.org/markup-compatibility/2006">
              <mc:Choice xmlns:v="urn:schemas-microsoft-com:vml" Requires="v">
                <p:oleObj spid="_x0000_s3078" name="" r:id="rId1" imgW="1390650" imgH="4086225" progId="Paint.Picture">
                  <p:embed/>
                </p:oleObj>
              </mc:Choice>
              <mc:Fallback>
                <p:oleObj name="" r:id="rId1" imgW="1390650" imgH="4086225" progId="Paint.Picture">
                  <p:embed/>
                  <p:pic>
                    <p:nvPicPr>
                      <p:cNvPr id="0" name="图片 3077"/>
                      <p:cNvPicPr/>
                      <p:nvPr/>
                    </p:nvPicPr>
                    <p:blipFill>
                      <a:blip r:embed="rId2"/>
                      <a:stretch>
                        <a:fillRect/>
                      </a:stretch>
                    </p:blipFill>
                    <p:spPr>
                      <a:xfrm>
                        <a:off x="6324600" y="0"/>
                        <a:ext cx="2590800" cy="6858000"/>
                      </a:xfrm>
                      <a:prstGeom prst="rect">
                        <a:avLst/>
                      </a:prstGeom>
                      <a:noFill/>
                      <a:ln w="38100">
                        <a:noFill/>
                        <a:miter/>
                      </a:ln>
                    </p:spPr>
                  </p:pic>
                </p:oleObj>
              </mc:Fallback>
            </mc:AlternateContent>
          </a:graphicData>
        </a:graphic>
      </p:graphicFrame>
      <p:sp>
        <p:nvSpPr>
          <p:cNvPr id="8196" name="矩形 8195"/>
          <p:cNvSpPr/>
          <p:nvPr/>
        </p:nvSpPr>
        <p:spPr>
          <a:xfrm>
            <a:off x="1028700" y="457200"/>
            <a:ext cx="4772025" cy="1411288"/>
          </a:xfrm>
          <a:prstGeom prst="rect">
            <a:avLst/>
          </a:prstGeom>
          <a:noFill/>
          <a:ln w="9525">
            <a:noFill/>
          </a:ln>
        </p:spPr>
        <p:txBody>
          <a:bodyPr wrap="none" anchor="t" anchorCtr="0">
            <a:spAutoFit/>
          </a:bodyPr>
          <a:p>
            <a:pPr algn="ctr">
              <a:spcBef>
                <a:spcPct val="20000"/>
              </a:spcBef>
              <a:buClr>
                <a:srgbClr val="FF0000"/>
              </a:buClr>
              <a:buSzPct val="110000"/>
              <a:buFont typeface="Wingdings" panose="05000000000000000000" pitchFamily="2" charset="2"/>
            </a:pPr>
            <a:r>
              <a:rPr lang="zh-CN" altLang="en-US" sz="3600" dirty="0">
                <a:solidFill>
                  <a:srgbClr val="FF9900"/>
                </a:solidFill>
                <a:latin typeface="Times New Roman" panose="02020603050405020304" pitchFamily="18" charset="0"/>
                <a:ea typeface="宋体" panose="02010600030101010101" pitchFamily="2" charset="-122"/>
              </a:rPr>
              <a:t>（三）饱和蒸汽发生器</a:t>
            </a:r>
            <a:endParaRPr lang="zh-CN" altLang="en-US" sz="3600" dirty="0">
              <a:solidFill>
                <a:srgbClr val="FF9900"/>
              </a:solidFill>
              <a:latin typeface="Times New Roman" panose="02020603050405020304" pitchFamily="18" charset="0"/>
              <a:ea typeface="宋体" panose="02010600030101010101" pitchFamily="2" charset="-122"/>
            </a:endParaRPr>
          </a:p>
          <a:p>
            <a:pPr algn="ctr">
              <a:spcBef>
                <a:spcPct val="20000"/>
              </a:spcBef>
              <a:buClr>
                <a:srgbClr val="FF0000"/>
              </a:buClr>
              <a:buSzPct val="110000"/>
              <a:buFont typeface="Wingdings" panose="05000000000000000000" pitchFamily="2" charset="2"/>
            </a:pPr>
            <a:r>
              <a:rPr lang="zh-CN" altLang="en-US" sz="3600" dirty="0">
                <a:solidFill>
                  <a:srgbClr val="FF9900"/>
                </a:solidFill>
                <a:latin typeface="Times New Roman" panose="02020603050405020304" pitchFamily="18" charset="0"/>
                <a:ea typeface="宋体" panose="02010600030101010101" pitchFamily="2" charset="-122"/>
              </a:rPr>
              <a:t>的运行原理</a:t>
            </a:r>
            <a:endParaRPr lang="zh-CN" altLang="en-US" sz="3600" dirty="0">
              <a:solidFill>
                <a:srgbClr val="FF9900"/>
              </a:solidFill>
              <a:latin typeface="Times New Roman" panose="02020603050405020304" pitchFamily="18" charset="0"/>
              <a:ea typeface="宋体" panose="02010600030101010101" pitchFamily="2"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8" name="文本框 9217"/>
          <p:cNvSpPr txBox="1"/>
          <p:nvPr/>
        </p:nvSpPr>
        <p:spPr>
          <a:xfrm>
            <a:off x="2667000" y="120650"/>
            <a:ext cx="3733800" cy="641350"/>
          </a:xfrm>
          <a:prstGeom prst="rect">
            <a:avLst/>
          </a:prstGeom>
          <a:noFill/>
          <a:ln w="9525">
            <a:noFill/>
          </a:ln>
        </p:spPr>
        <p:txBody>
          <a:bodyPr>
            <a:spAutoFit/>
          </a:bodyPr>
          <a:p>
            <a:pPr algn="ctr">
              <a:lnSpc>
                <a:spcPct val="100000"/>
              </a:lnSpc>
            </a:pPr>
            <a:r>
              <a:rPr lang="zh-CN" altLang="en-US" sz="3600" dirty="0">
                <a:solidFill>
                  <a:srgbClr val="FF9900"/>
                </a:solidFill>
                <a:latin typeface="Times New Roman" panose="02020603050405020304" pitchFamily="18" charset="0"/>
                <a:ea typeface="宋体" panose="02010600030101010101" pitchFamily="2" charset="-122"/>
              </a:rPr>
              <a:t>运行中的问题</a:t>
            </a:r>
            <a:endParaRPr lang="zh-CN" altLang="en-US" sz="3600" dirty="0">
              <a:solidFill>
                <a:srgbClr val="FF9900"/>
              </a:solidFill>
              <a:latin typeface="Times New Roman" panose="02020603050405020304" pitchFamily="18" charset="0"/>
              <a:ea typeface="宋体" panose="02010600030101010101" pitchFamily="2" charset="-122"/>
            </a:endParaRPr>
          </a:p>
        </p:txBody>
      </p:sp>
      <p:sp>
        <p:nvSpPr>
          <p:cNvPr id="9219" name="矩形 9218"/>
          <p:cNvSpPr/>
          <p:nvPr/>
        </p:nvSpPr>
        <p:spPr>
          <a:xfrm>
            <a:off x="533400" y="990600"/>
            <a:ext cx="7772400" cy="931863"/>
          </a:xfrm>
          <a:prstGeom prst="rect">
            <a:avLst/>
          </a:prstGeom>
          <a:noFill/>
          <a:ln w="9525">
            <a:noFill/>
          </a:ln>
        </p:spPr>
        <p:txBody>
          <a:bodyPr>
            <a:spAutoFit/>
          </a:bodyPr>
          <a:p>
            <a:pPr>
              <a:lnSpc>
                <a:spcPct val="90000"/>
              </a:lnSpc>
              <a:buClr>
                <a:srgbClr val="FF0000"/>
              </a:buClr>
              <a:buSzPct val="110000"/>
              <a:buFont typeface="Wingdings" panose="05000000000000000000" pitchFamily="2" charset="2"/>
              <a:buChar char="Ø"/>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蒸汽发生器的运行主要有两个问题：</a:t>
            </a:r>
            <a:r>
              <a:rPr lang="en-US" altLang="zh-CN" sz="2400">
                <a:latin typeface="Times New Roman" panose="02020603050405020304" pitchFamily="18" charset="0"/>
                <a:ea typeface="楷体_GB2312" pitchFamily="49" charset="-122"/>
              </a:rPr>
              <a:t>——</a:t>
            </a:r>
            <a:r>
              <a:rPr lang="zh-CN" altLang="en-US" sz="2400" dirty="0">
                <a:latin typeface="楷体_GB2312" pitchFamily="49" charset="-122"/>
                <a:ea typeface="楷体_GB2312" pitchFamily="49" charset="-122"/>
              </a:rPr>
              <a:t>水位的保持</a:t>
            </a:r>
            <a:endParaRPr lang="zh-CN" altLang="en-US" sz="2400" dirty="0">
              <a:latin typeface="楷体_GB2312" pitchFamily="49" charset="-122"/>
              <a:ea typeface="楷体_GB2312" pitchFamily="49" charset="-122"/>
            </a:endParaRPr>
          </a:p>
          <a:p>
            <a:pPr>
              <a:lnSpc>
                <a:spcPct val="90000"/>
              </a:lnSpc>
              <a:buClr>
                <a:srgbClr val="FF0000"/>
              </a:buClr>
              <a:buSzPct val="110000"/>
              <a:buFont typeface="Wingdings" panose="05000000000000000000" pitchFamily="2" charset="2"/>
            </a:pPr>
            <a:r>
              <a:rPr lang="zh-CN" altLang="en-US" sz="2400" dirty="0">
                <a:latin typeface="Tahoma" panose="020B0604030504040204" pitchFamily="34" charset="0"/>
                <a:ea typeface="宋体" panose="02010600030101010101" pitchFamily="2" charset="-122"/>
              </a:rPr>
              <a:t>                                                            </a:t>
            </a:r>
            <a:r>
              <a:rPr lang="en-US" altLang="zh-CN" sz="2400">
                <a:latin typeface="Times New Roman" panose="02020603050405020304" pitchFamily="18" charset="0"/>
                <a:ea typeface="楷体_GB2312" pitchFamily="49" charset="-122"/>
              </a:rPr>
              <a:t>——</a:t>
            </a:r>
            <a:r>
              <a:rPr lang="zh-CN" altLang="en-US" sz="2400" dirty="0">
                <a:latin typeface="Tahoma" panose="020B0604030504040204" pitchFamily="34" charset="0"/>
                <a:ea typeface="楷体_GB2312" pitchFamily="49" charset="-122"/>
              </a:rPr>
              <a:t>腐蚀的限制</a:t>
            </a:r>
            <a:endParaRPr lang="zh-CN" altLang="en-US" sz="2400" dirty="0">
              <a:latin typeface="Tahoma" panose="020B0604030504040204" pitchFamily="34" charset="0"/>
              <a:ea typeface="楷体_GB2312" pitchFamily="49" charset="-122"/>
            </a:endParaRPr>
          </a:p>
        </p:txBody>
      </p:sp>
      <p:sp>
        <p:nvSpPr>
          <p:cNvPr id="9220" name="矩形 9219"/>
          <p:cNvSpPr/>
          <p:nvPr/>
        </p:nvSpPr>
        <p:spPr>
          <a:xfrm>
            <a:off x="533400" y="1752600"/>
            <a:ext cx="8077200" cy="3519488"/>
          </a:xfrm>
          <a:prstGeom prst="rect">
            <a:avLst/>
          </a:prstGeom>
          <a:noFill/>
          <a:ln w="9525">
            <a:noFill/>
          </a:ln>
        </p:spPr>
        <p:txBody>
          <a:bodyPr>
            <a:spAutoFit/>
          </a:bodyPr>
          <a:p>
            <a:pPr>
              <a:buClr>
                <a:srgbClr val="FF0000"/>
              </a:buClr>
              <a:buSzPct val="110000"/>
              <a:buFont typeface="Wingdings" panose="05000000000000000000" pitchFamily="2" charset="2"/>
            </a:pPr>
            <a:r>
              <a:rPr lang="en-US" altLang="zh-CN">
                <a:solidFill>
                  <a:srgbClr val="660033"/>
                </a:solidFill>
                <a:latin typeface="Tahoma" panose="020B0604030504040204" pitchFamily="34" charset="0"/>
                <a:ea typeface="宋体" panose="02010600030101010101" pitchFamily="2" charset="-122"/>
              </a:rPr>
              <a:t>1</a:t>
            </a:r>
            <a:r>
              <a:rPr lang="zh-CN" altLang="en-US" dirty="0">
                <a:solidFill>
                  <a:srgbClr val="660033"/>
                </a:solidFill>
                <a:latin typeface="Tahoma" panose="020B0604030504040204" pitchFamily="34" charset="0"/>
                <a:ea typeface="宋体" panose="02010600030101010101" pitchFamily="2" charset="-122"/>
              </a:rPr>
              <a:t>、蒸汽发生器的水位</a:t>
            </a:r>
            <a:endParaRPr lang="zh-CN" altLang="en-US" dirty="0">
              <a:solidFill>
                <a:srgbClr val="660033"/>
              </a:solidFill>
              <a:latin typeface="Tahoma" panose="020B0604030504040204" pitchFamily="34" charset="0"/>
              <a:ea typeface="宋体" panose="02010600030101010101" pitchFamily="2" charset="-122"/>
            </a:endParaRPr>
          </a:p>
          <a:p>
            <a:pPr>
              <a:buClr>
                <a:srgbClr val="FF0000"/>
              </a:buClr>
              <a:buSzPct val="110000"/>
              <a:buFont typeface="Wingdings" panose="05000000000000000000" pitchFamily="2" charset="2"/>
              <a:buChar char="Ø"/>
            </a:pPr>
            <a:r>
              <a:rPr lang="zh-CN" altLang="en-US" sz="2400" dirty="0">
                <a:latin typeface="楷体_GB2312" pitchFamily="49" charset="-122"/>
                <a:ea typeface="楷体_GB2312" pitchFamily="49" charset="-122"/>
              </a:rPr>
              <a:t> 蒸汽发生器的水位，是指在蒸汽发生器筒体和管束外围板之间的环形腔室内测得的水位，也就是</a:t>
            </a:r>
            <a:r>
              <a:rPr lang="zh-CN" altLang="en-US" sz="2400" u="sng" dirty="0">
                <a:solidFill>
                  <a:schemeClr val="tx2"/>
                </a:solidFill>
                <a:latin typeface="楷体_GB2312" pitchFamily="49" charset="-122"/>
                <a:ea typeface="楷体_GB2312" pitchFamily="49" charset="-122"/>
              </a:rPr>
              <a:t>冷水柱的水位</a:t>
            </a:r>
            <a:r>
              <a:rPr lang="zh-CN" altLang="en-US"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a:p>
            <a:pPr>
              <a:buClr>
                <a:srgbClr val="FF0000"/>
              </a:buClr>
              <a:buSzPct val="110000"/>
              <a:buFont typeface="Wingdings" panose="05000000000000000000" pitchFamily="2" charset="2"/>
              <a:buChar char="Ø"/>
            </a:pPr>
            <a:r>
              <a:rPr lang="zh-CN" altLang="en-US" sz="2400" dirty="0">
                <a:latin typeface="楷体_GB2312" pitchFamily="49" charset="-122"/>
                <a:ea typeface="楷体_GB2312" pitchFamily="49" charset="-122"/>
              </a:rPr>
              <a:t> 若</a:t>
            </a:r>
            <a:r>
              <a:rPr lang="zh-CN" altLang="en-US" sz="2400" u="sng" dirty="0">
                <a:solidFill>
                  <a:srgbClr val="FF9900"/>
                </a:solidFill>
                <a:latin typeface="楷体_GB2312" pitchFamily="49" charset="-122"/>
                <a:ea typeface="楷体_GB2312" pitchFamily="49" charset="-122"/>
              </a:rPr>
              <a:t>水位过高</a:t>
            </a:r>
            <a:r>
              <a:rPr lang="zh-CN" altLang="en-US" sz="2400" dirty="0">
                <a:latin typeface="楷体_GB2312" pitchFamily="49" charset="-122"/>
                <a:ea typeface="楷体_GB2312" pitchFamily="49" charset="-122"/>
              </a:rPr>
              <a:t>，将导致流向汽轮机的蒸汽湿度过大；</a:t>
            </a:r>
            <a:endParaRPr lang="zh-CN" altLang="en-US" sz="2400" dirty="0">
              <a:latin typeface="楷体_GB2312" pitchFamily="49" charset="-122"/>
              <a:ea typeface="楷体_GB2312" pitchFamily="49" charset="-122"/>
            </a:endParaRPr>
          </a:p>
          <a:p>
            <a:pPr>
              <a:buClr>
                <a:srgbClr val="FF0000"/>
              </a:buClr>
              <a:buSzPct val="110000"/>
              <a:buFont typeface="Wingdings" panose="05000000000000000000" pitchFamily="2" charset="2"/>
              <a:buChar char="Ø"/>
            </a:pPr>
            <a:r>
              <a:rPr lang="zh-CN" altLang="en-US" sz="2400" dirty="0">
                <a:latin typeface="楷体_GB2312" pitchFamily="49" charset="-122"/>
                <a:ea typeface="楷体_GB2312" pitchFamily="49" charset="-122"/>
              </a:rPr>
              <a:t> 若</a:t>
            </a:r>
            <a:r>
              <a:rPr lang="zh-CN" altLang="en-US" sz="2400" u="sng" dirty="0">
                <a:solidFill>
                  <a:srgbClr val="FF9900"/>
                </a:solidFill>
                <a:latin typeface="楷体_GB2312" pitchFamily="49" charset="-122"/>
                <a:ea typeface="楷体_GB2312" pitchFamily="49" charset="-122"/>
              </a:rPr>
              <a:t>水位过低</a:t>
            </a:r>
            <a:r>
              <a:rPr lang="zh-CN" altLang="en-US" sz="2400" dirty="0">
                <a:latin typeface="楷体_GB2312" pitchFamily="49" charset="-122"/>
                <a:ea typeface="楷体_GB2312" pitchFamily="49" charset="-122"/>
              </a:rPr>
              <a:t>，会引起一回路冷却不充分，有导致堆芯烧毁的危险。管束因温度升高将可能破裂；同时，使蒸汽进入给水环，故在给水管道中有产生</a:t>
            </a:r>
            <a:r>
              <a:rPr lang="zh-CN" altLang="en-US" sz="2400" u="sng" dirty="0">
                <a:solidFill>
                  <a:schemeClr val="tx2"/>
                </a:solidFill>
                <a:latin typeface="楷体_GB2312" pitchFamily="49" charset="-122"/>
                <a:ea typeface="楷体_GB2312" pitchFamily="49" charset="-122"/>
              </a:rPr>
              <a:t>汽锤</a:t>
            </a:r>
            <a:r>
              <a:rPr lang="zh-CN" altLang="en-US" sz="2400" dirty="0">
                <a:latin typeface="楷体_GB2312" pitchFamily="49" charset="-122"/>
                <a:ea typeface="楷体_GB2312" pitchFamily="49" charset="-122"/>
              </a:rPr>
              <a:t>的危险。</a:t>
            </a:r>
            <a:endParaRPr lang="zh-CN" altLang="en-US" sz="2400" dirty="0">
              <a:latin typeface="楷体_GB2312" pitchFamily="49" charset="-122"/>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0">
                                            <p:txEl>
                                              <p:charRg st="0" end="11"/>
                                            </p:txEl>
                                          </p:spTgt>
                                        </p:tgtEl>
                                        <p:attrNameLst>
                                          <p:attrName>style.visibility</p:attrName>
                                        </p:attrNameLst>
                                      </p:cBhvr>
                                      <p:to>
                                        <p:strVal val="visible"/>
                                      </p:to>
                                    </p:set>
                                    <p:animEffect transition="in" filter="box(in)">
                                      <p:cBhvr>
                                        <p:cTn id="7" dur="500"/>
                                        <p:tgtEl>
                                          <p:spTgt spid="9220">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0">
                                            <p:txEl>
                                              <p:charRg st="11" end="62"/>
                                            </p:txEl>
                                          </p:spTgt>
                                        </p:tgtEl>
                                        <p:attrNameLst>
                                          <p:attrName>style.visibility</p:attrName>
                                        </p:attrNameLst>
                                      </p:cBhvr>
                                      <p:to>
                                        <p:strVal val="visible"/>
                                      </p:to>
                                    </p:set>
                                    <p:animEffect transition="in" filter="box(in)">
                                      <p:cBhvr>
                                        <p:cTn id="12" dur="500"/>
                                        <p:tgtEl>
                                          <p:spTgt spid="9220">
                                            <p:txEl>
                                              <p:charRg st="11" end="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20">
                                            <p:txEl>
                                              <p:charRg st="62" end="86"/>
                                            </p:txEl>
                                          </p:spTgt>
                                        </p:tgtEl>
                                        <p:attrNameLst>
                                          <p:attrName>style.visibility</p:attrName>
                                        </p:attrNameLst>
                                      </p:cBhvr>
                                      <p:to>
                                        <p:strVal val="visible"/>
                                      </p:to>
                                    </p:set>
                                    <p:animEffect transition="in" filter="box(in)">
                                      <p:cBhvr>
                                        <p:cTn id="17" dur="500"/>
                                        <p:tgtEl>
                                          <p:spTgt spid="9220">
                                            <p:txEl>
                                              <p:charRg st="62" end="8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20">
                                            <p:txEl>
                                              <p:charRg st="86" end="158"/>
                                            </p:txEl>
                                          </p:spTgt>
                                        </p:tgtEl>
                                        <p:attrNameLst>
                                          <p:attrName>style.visibility</p:attrName>
                                        </p:attrNameLst>
                                      </p:cBhvr>
                                      <p:to>
                                        <p:strVal val="visible"/>
                                      </p:to>
                                    </p:set>
                                    <p:animEffect transition="in" filter="box(in)">
                                      <p:cBhvr>
                                        <p:cTn id="22" dur="500"/>
                                        <p:tgtEl>
                                          <p:spTgt spid="9220">
                                            <p:txEl>
                                              <p:charRg st="86" end="15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2" name="矩形 10241"/>
          <p:cNvSpPr/>
          <p:nvPr/>
        </p:nvSpPr>
        <p:spPr>
          <a:xfrm>
            <a:off x="609600" y="838200"/>
            <a:ext cx="8077200" cy="1838325"/>
          </a:xfrm>
          <a:prstGeom prst="rect">
            <a:avLst/>
          </a:prstGeom>
          <a:noFill/>
          <a:ln w="9525">
            <a:noFill/>
          </a:ln>
        </p:spPr>
        <p:txBody>
          <a:bodyPr>
            <a:spAutoFit/>
          </a:bodyPr>
          <a:p>
            <a:pPr>
              <a:buClr>
                <a:srgbClr val="FF0000"/>
              </a:buClr>
              <a:buSzPct val="110000"/>
              <a:buFont typeface="Wingdings" panose="05000000000000000000" pitchFamily="2" charset="2"/>
              <a:buChar char="Ø"/>
            </a:pPr>
            <a:r>
              <a:rPr lang="en-US" altLang="zh-CN" sz="2600" dirty="0">
                <a:latin typeface="楷体_GB2312" pitchFamily="49" charset="-122"/>
                <a:ea typeface="楷体_GB2312" pitchFamily="49" charset="-122"/>
              </a:rPr>
              <a:t> </a:t>
            </a:r>
            <a:r>
              <a:rPr lang="zh-CN" altLang="en-US" sz="2600" dirty="0">
                <a:latin typeface="楷体_GB2312" pitchFamily="49" charset="-122"/>
                <a:ea typeface="楷体_GB2312" pitchFamily="49" charset="-122"/>
              </a:rPr>
              <a:t>蒸汽发生器</a:t>
            </a:r>
            <a:r>
              <a:rPr lang="zh-CN" altLang="en-US" sz="2600" u="sng" dirty="0">
                <a:solidFill>
                  <a:schemeClr val="tx2"/>
                </a:solidFill>
                <a:latin typeface="楷体_GB2312" pitchFamily="49" charset="-122"/>
                <a:ea typeface="楷体_GB2312" pitchFamily="49" charset="-122"/>
              </a:rPr>
              <a:t>水位的调节</a:t>
            </a:r>
            <a:r>
              <a:rPr lang="zh-CN" altLang="en-US" sz="2600" dirty="0">
                <a:latin typeface="楷体_GB2312" pitchFamily="49" charset="-122"/>
                <a:ea typeface="楷体_GB2312" pitchFamily="49" charset="-122"/>
              </a:rPr>
              <a:t>，是依靠控制给水流量调节系统的</a:t>
            </a:r>
            <a:r>
              <a:rPr lang="zh-CN" altLang="en-US" sz="2600" u="sng" dirty="0">
                <a:solidFill>
                  <a:schemeClr val="tx2"/>
                </a:solidFill>
                <a:latin typeface="楷体_GB2312" pitchFamily="49" charset="-122"/>
                <a:ea typeface="楷体_GB2312" pitchFamily="49" charset="-122"/>
              </a:rPr>
              <a:t>进水流量阀门</a:t>
            </a:r>
            <a:r>
              <a:rPr lang="zh-CN" altLang="en-US" sz="2600" dirty="0">
                <a:latin typeface="楷体_GB2312" pitchFamily="49" charset="-122"/>
                <a:ea typeface="楷体_GB2312" pitchFamily="49" charset="-122"/>
              </a:rPr>
              <a:t>而实现的，可以通过改变汽动给水泵转速来调整给水管和给汽管间的压力差，而以测得的压力差与负荷变化的整定值比较。</a:t>
            </a:r>
            <a:endParaRPr lang="zh-CN" altLang="en-US" sz="2600" dirty="0">
              <a:latin typeface="楷体_GB2312" pitchFamily="49" charset="-122"/>
              <a:ea typeface="楷体_GB2312" pitchFamily="49" charset="-122"/>
            </a:endParaRPr>
          </a:p>
        </p:txBody>
      </p:sp>
      <p:sp>
        <p:nvSpPr>
          <p:cNvPr id="10243" name="矩形 10242"/>
          <p:cNvSpPr/>
          <p:nvPr/>
        </p:nvSpPr>
        <p:spPr>
          <a:xfrm>
            <a:off x="2557463" y="73025"/>
            <a:ext cx="3386137" cy="628650"/>
          </a:xfrm>
          <a:prstGeom prst="rect">
            <a:avLst/>
          </a:prstGeom>
          <a:noFill/>
          <a:ln w="9525">
            <a:noFill/>
          </a:ln>
        </p:spPr>
        <p:txBody>
          <a:bodyPr wrap="none" anchor="t" anchorCtr="0">
            <a:spAutoFit/>
          </a:bodyPr>
          <a:p>
            <a:pPr>
              <a:buClr>
                <a:srgbClr val="FF0000"/>
              </a:buClr>
              <a:buSzPct val="110000"/>
              <a:buFont typeface="Wingdings" panose="05000000000000000000" pitchFamily="2" charset="2"/>
            </a:pPr>
            <a:r>
              <a:rPr lang="zh-CN" altLang="en-US" sz="3200" dirty="0">
                <a:solidFill>
                  <a:srgbClr val="660033"/>
                </a:solidFill>
                <a:latin typeface="Tahoma" panose="020B0604030504040204" pitchFamily="34" charset="0"/>
                <a:ea typeface="宋体" panose="02010600030101010101" pitchFamily="2" charset="-122"/>
              </a:rPr>
              <a:t>水位的调节</a:t>
            </a:r>
            <a:r>
              <a:rPr lang="zh-CN" altLang="en-US" dirty="0">
                <a:solidFill>
                  <a:srgbClr val="660033"/>
                </a:solidFill>
                <a:latin typeface="Tahoma" panose="020B0604030504040204" pitchFamily="34" charset="0"/>
                <a:ea typeface="宋体" panose="02010600030101010101" pitchFamily="2" charset="-122"/>
              </a:rPr>
              <a:t> </a:t>
            </a:r>
            <a:r>
              <a:rPr lang="en-US" altLang="zh-CN" sz="2400">
                <a:solidFill>
                  <a:srgbClr val="660033"/>
                </a:solidFill>
                <a:latin typeface="Tahoma" panose="020B0604030504040204" pitchFamily="34" charset="0"/>
                <a:ea typeface="宋体" panose="02010600030101010101" pitchFamily="2" charset="-122"/>
              </a:rPr>
              <a:t>(P102)</a:t>
            </a:r>
            <a:endParaRPr lang="en-US" altLang="zh-CN" sz="2400">
              <a:solidFill>
                <a:srgbClr val="660033"/>
              </a:solidFill>
              <a:latin typeface="Tahoma" panose="020B0604030504040204" pitchFamily="34" charset="0"/>
              <a:ea typeface="宋体" panose="02010600030101010101" pitchFamily="2" charset="-122"/>
            </a:endParaRPr>
          </a:p>
        </p:txBody>
      </p:sp>
      <p:graphicFrame>
        <p:nvGraphicFramePr>
          <p:cNvPr id="10244" name="对象 10243"/>
          <p:cNvGraphicFramePr/>
          <p:nvPr/>
        </p:nvGraphicFramePr>
        <p:xfrm>
          <a:off x="990600" y="2667000"/>
          <a:ext cx="7239000" cy="2603500"/>
        </p:xfrm>
        <a:graphic>
          <a:graphicData uri="http://schemas.openxmlformats.org/presentationml/2006/ole">
            <mc:AlternateContent xmlns:mc="http://schemas.openxmlformats.org/markup-compatibility/2006">
              <mc:Choice xmlns:v="urn:schemas-microsoft-com:vml" Requires="v">
                <p:oleObj spid="_x0000_s3077" name="" r:id="rId1" imgW="3838575" imgH="1381125" progId="Paint.Picture">
                  <p:embed/>
                </p:oleObj>
              </mc:Choice>
              <mc:Fallback>
                <p:oleObj name="" r:id="rId1" imgW="3838575" imgH="1381125" progId="Paint.Picture">
                  <p:embed/>
                  <p:pic>
                    <p:nvPicPr>
                      <p:cNvPr id="0" name="图片 3076"/>
                      <p:cNvPicPr/>
                      <p:nvPr/>
                    </p:nvPicPr>
                    <p:blipFill>
                      <a:blip r:embed="rId2"/>
                      <a:stretch>
                        <a:fillRect/>
                      </a:stretch>
                    </p:blipFill>
                    <p:spPr>
                      <a:xfrm>
                        <a:off x="990600" y="2667000"/>
                        <a:ext cx="7239000" cy="2603500"/>
                      </a:xfrm>
                      <a:prstGeom prst="rect">
                        <a:avLst/>
                      </a:prstGeom>
                      <a:noFill/>
                      <a:ln w="38100">
                        <a:noFill/>
                        <a:miter/>
                      </a:ln>
                    </p:spPr>
                  </p:pic>
                </p:oleObj>
              </mc:Fallback>
            </mc:AlternateContent>
          </a:graphicData>
        </a:graphic>
      </p:graphicFrame>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box(out)">
                                      <p:cBhvr>
                                        <p:cTn id="13"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4818" name="文本框 34817"/>
          <p:cNvSpPr txBox="1"/>
          <p:nvPr/>
        </p:nvSpPr>
        <p:spPr>
          <a:xfrm>
            <a:off x="2514600" y="120650"/>
            <a:ext cx="3962400" cy="641350"/>
          </a:xfrm>
          <a:prstGeom prst="rect">
            <a:avLst/>
          </a:prstGeom>
          <a:noFill/>
          <a:ln w="9525">
            <a:noFill/>
          </a:ln>
        </p:spPr>
        <p:txBody>
          <a:bodyPr>
            <a:spAutoFit/>
          </a:bodyPr>
          <a:p>
            <a:pPr algn="ctr">
              <a:lnSpc>
                <a:spcPct val="100000"/>
              </a:lnSpc>
            </a:pPr>
            <a:r>
              <a:rPr lang="en-US" altLang="zh-CN" sz="3600">
                <a:solidFill>
                  <a:srgbClr val="FF9900"/>
                </a:solidFill>
                <a:latin typeface="Times New Roman" panose="02020603050405020304" pitchFamily="18" charset="0"/>
                <a:ea typeface="宋体" panose="02010600030101010101" pitchFamily="2" charset="-122"/>
              </a:rPr>
              <a:t>2</a:t>
            </a:r>
            <a:r>
              <a:rPr lang="zh-CN" altLang="en-US" sz="3600" dirty="0">
                <a:solidFill>
                  <a:srgbClr val="FF9900"/>
                </a:solidFill>
                <a:latin typeface="Times New Roman" panose="02020603050405020304" pitchFamily="18" charset="0"/>
                <a:ea typeface="宋体" panose="02010600030101010101" pitchFamily="2" charset="-122"/>
              </a:rPr>
              <a:t>、腐蚀的限制</a:t>
            </a:r>
            <a:endParaRPr lang="zh-CN" altLang="en-US" sz="3600">
              <a:solidFill>
                <a:srgbClr val="FF9900"/>
              </a:solidFill>
              <a:latin typeface="Times New Roman" panose="02020603050405020304" pitchFamily="18" charset="0"/>
              <a:ea typeface="宋体" panose="02010600030101010101" pitchFamily="2" charset="-122"/>
            </a:endParaRPr>
          </a:p>
        </p:txBody>
      </p:sp>
      <p:sp>
        <p:nvSpPr>
          <p:cNvPr id="34820" name="文本框 34819"/>
          <p:cNvSpPr txBox="1"/>
          <p:nvPr/>
        </p:nvSpPr>
        <p:spPr>
          <a:xfrm>
            <a:off x="457200" y="887413"/>
            <a:ext cx="8305800" cy="4576762"/>
          </a:xfrm>
          <a:prstGeom prst="rect">
            <a:avLst/>
          </a:prstGeom>
          <a:noFill/>
          <a:ln w="9525">
            <a:noFill/>
          </a:ln>
        </p:spPr>
        <p:txBody>
          <a:bodyPr>
            <a:spAutoFit/>
          </a:bodyPr>
          <a:p>
            <a:pPr algn="just">
              <a:lnSpc>
                <a:spcPct val="120000"/>
              </a:lnSpc>
              <a:spcBef>
                <a:spcPct val="20000"/>
              </a:spcBef>
              <a:buClr>
                <a:srgbClr val="FF0000"/>
              </a:buClr>
              <a:buSzPct val="110000"/>
              <a:buFont typeface="Wingdings" panose="05000000000000000000" pitchFamily="2" charset="2"/>
              <a:buChar char="Ø"/>
            </a:pPr>
            <a:r>
              <a:rPr lang="en-US" altLang="zh-CN" sz="2600" b="0" dirty="0">
                <a:solidFill>
                  <a:schemeClr val="tx1"/>
                </a:solidFill>
                <a:latin typeface="Times New Roman" panose="02020603050405020304" pitchFamily="18" charset="0"/>
                <a:ea typeface="楷体_GB2312" pitchFamily="49" charset="-122"/>
              </a:rPr>
              <a:t> </a:t>
            </a:r>
            <a:r>
              <a:rPr lang="zh-CN" altLang="en-US" sz="2600" b="0" dirty="0">
                <a:solidFill>
                  <a:schemeClr val="tx1"/>
                </a:solidFill>
                <a:latin typeface="Times New Roman" panose="02020603050405020304" pitchFamily="18" charset="0"/>
                <a:ea typeface="楷体_GB2312" pitchFamily="49" charset="-122"/>
              </a:rPr>
              <a:t>蒸汽发生器是压水堆核电厂的主要设备，也是核电厂运行中发生故障最多的设备之一。大多数故障是由于各种腐蚀（晶间腐蚀、晶间应力腐蚀、微振磨损、凹陷和耗蚀）使</a:t>
            </a:r>
            <a:r>
              <a:rPr lang="zh-CN" altLang="en-US" sz="2600" b="0" u="sng" dirty="0">
                <a:latin typeface="Times New Roman" panose="02020603050405020304" pitchFamily="18" charset="0"/>
                <a:ea typeface="楷体_GB2312" pitchFamily="49" charset="-122"/>
              </a:rPr>
              <a:t>“</a:t>
            </a:r>
            <a:r>
              <a:rPr lang="en-US" altLang="zh-CN" sz="2600" b="0" u="sng">
                <a:latin typeface="Times New Roman" panose="02020603050405020304" pitchFamily="18" charset="0"/>
                <a:ea typeface="楷体_GB2312" pitchFamily="49" charset="-122"/>
              </a:rPr>
              <a:t>U”</a:t>
            </a:r>
            <a:r>
              <a:rPr lang="zh-CN" altLang="en-US" sz="2600" b="0" u="sng" dirty="0">
                <a:latin typeface="Times New Roman" panose="02020603050405020304" pitchFamily="18" charset="0"/>
                <a:ea typeface="楷体_GB2312" pitchFamily="49" charset="-122"/>
              </a:rPr>
              <a:t>型管</a:t>
            </a:r>
            <a:r>
              <a:rPr lang="zh-CN" altLang="en-US" sz="2600" b="0" dirty="0">
                <a:solidFill>
                  <a:schemeClr val="tx1"/>
                </a:solidFill>
                <a:latin typeface="Times New Roman" panose="02020603050405020304" pitchFamily="18" charset="0"/>
                <a:ea typeface="楷体_GB2312" pitchFamily="49" charset="-122"/>
              </a:rPr>
              <a:t>或</a:t>
            </a:r>
            <a:r>
              <a:rPr lang="zh-CN" altLang="en-US" sz="2600" b="0" u="sng" dirty="0">
                <a:latin typeface="Times New Roman" panose="02020603050405020304" pitchFamily="18" charset="0"/>
                <a:ea typeface="楷体_GB2312" pitchFamily="49" charset="-122"/>
              </a:rPr>
              <a:t>管子与管板接头处</a:t>
            </a:r>
            <a:r>
              <a:rPr lang="zh-CN" altLang="en-US" sz="2600" b="0" dirty="0">
                <a:solidFill>
                  <a:schemeClr val="tx1"/>
                </a:solidFill>
                <a:latin typeface="Times New Roman" panose="02020603050405020304" pitchFamily="18" charset="0"/>
                <a:ea typeface="楷体_GB2312" pitchFamily="49" charset="-122"/>
              </a:rPr>
              <a:t>发生泄漏。</a:t>
            </a:r>
            <a:endParaRPr lang="zh-CN" altLang="en-US" sz="2600" b="0" dirty="0">
              <a:solidFill>
                <a:schemeClr val="tx1"/>
              </a:solidFill>
              <a:latin typeface="Times New Roman" panose="02020603050405020304" pitchFamily="18" charset="0"/>
              <a:ea typeface="楷体_GB2312" pitchFamily="49" charset="-122"/>
            </a:endParaRPr>
          </a:p>
          <a:p>
            <a:pPr>
              <a:lnSpc>
                <a:spcPct val="120000"/>
              </a:lnSpc>
              <a:buClr>
                <a:srgbClr val="FF0000"/>
              </a:buClr>
              <a:buSzPct val="110000"/>
              <a:buFont typeface="Wingdings" panose="05000000000000000000" pitchFamily="2" charset="2"/>
              <a:buChar char="Ø"/>
            </a:pPr>
            <a:r>
              <a:rPr lang="zh-CN" altLang="en-US" sz="2600" b="0" dirty="0">
                <a:solidFill>
                  <a:schemeClr val="tx1"/>
                </a:solidFill>
                <a:latin typeface="Times New Roman" panose="02020603050405020304" pitchFamily="18" charset="0"/>
                <a:ea typeface="楷体_GB2312" pitchFamily="49" charset="-122"/>
              </a:rPr>
              <a:t> 随着给水进入二次侧的非挥发性杂质和腐蚀产物会在平管板上沉积成泥渣堆，也会积聚在支撑板与管子间的缝隙里和沉积在传热管外壁。这些沉积物中有许多是化学性质活泼的杂质和氧化物</a:t>
            </a:r>
            <a:r>
              <a:rPr lang="en-US" altLang="zh-CN" sz="2600" b="0">
                <a:solidFill>
                  <a:schemeClr val="tx1"/>
                </a:solidFill>
                <a:latin typeface="Times New Roman" panose="02020603050405020304" pitchFamily="18" charset="0"/>
                <a:ea typeface="楷体_GB2312" pitchFamily="49" charset="-122"/>
              </a:rPr>
              <a:t>, </a:t>
            </a:r>
            <a:r>
              <a:rPr lang="zh-CN" altLang="en-US" sz="2600" b="0" dirty="0">
                <a:solidFill>
                  <a:schemeClr val="tx1"/>
                </a:solidFill>
                <a:latin typeface="Times New Roman" panose="02020603050405020304" pitchFamily="18" charset="0"/>
                <a:ea typeface="楷体_GB2312" pitchFamily="49" charset="-122"/>
              </a:rPr>
              <a:t>为传热管的腐蚀提供了环境条件。</a:t>
            </a:r>
            <a:endParaRPr lang="zh-CN" altLang="en-US" sz="2600" b="0">
              <a:solidFill>
                <a:schemeClr val="tx1"/>
              </a:solidFill>
              <a:latin typeface="Times New Roman" panose="02020603050405020304" pitchFamily="18"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0">
                                            <p:txEl>
                                              <p:charRg st="0" end="96"/>
                                            </p:txEl>
                                          </p:spTgt>
                                        </p:tgtEl>
                                        <p:attrNameLst>
                                          <p:attrName>style.visibility</p:attrName>
                                        </p:attrNameLst>
                                      </p:cBhvr>
                                      <p:to>
                                        <p:strVal val="visible"/>
                                      </p:to>
                                    </p:set>
                                    <p:animEffect transition="in" filter="wipe(up)">
                                      <p:cBhvr>
                                        <p:cTn id="7" dur="500"/>
                                        <p:tgtEl>
                                          <p:spTgt spid="34820">
                                            <p:txEl>
                                              <p:charRg st="0" end="9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820">
                                            <p:txEl>
                                              <p:charRg st="96" end="198"/>
                                            </p:txEl>
                                          </p:spTgt>
                                        </p:tgtEl>
                                        <p:attrNameLst>
                                          <p:attrName>style.visibility</p:attrName>
                                        </p:attrNameLst>
                                      </p:cBhvr>
                                      <p:to>
                                        <p:strVal val="visible"/>
                                      </p:to>
                                    </p:set>
                                    <p:animEffect transition="in" filter="wipe(up)">
                                      <p:cBhvr>
                                        <p:cTn id="12" dur="500"/>
                                        <p:tgtEl>
                                          <p:spTgt spid="34820">
                                            <p:txEl>
                                              <p:charRg st="96" end="1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915" name="文本框 38914"/>
          <p:cNvSpPr txBox="1"/>
          <p:nvPr/>
        </p:nvSpPr>
        <p:spPr>
          <a:xfrm>
            <a:off x="762000" y="188913"/>
            <a:ext cx="7772400" cy="4775200"/>
          </a:xfrm>
          <a:prstGeom prst="rect">
            <a:avLst/>
          </a:prstGeom>
          <a:noFill/>
          <a:ln w="9525">
            <a:noFill/>
          </a:ln>
        </p:spPr>
        <p:txBody>
          <a:bodyPr>
            <a:spAutoFit/>
          </a:bodyPr>
          <a:p>
            <a:pPr>
              <a:lnSpc>
                <a:spcPct val="120000"/>
              </a:lnSpc>
              <a:buClr>
                <a:srgbClr val="FF0000"/>
              </a:buClr>
              <a:buSzPct val="110000"/>
              <a:buFont typeface="Wingdings" panose="05000000000000000000" pitchFamily="2" charset="2"/>
              <a:buChar char="Ø"/>
            </a:pPr>
            <a:r>
              <a:rPr lang="en-US" altLang="zh-CN" sz="2600" b="0">
                <a:latin typeface="Times New Roman" panose="02020603050405020304" pitchFamily="18" charset="0"/>
                <a:ea typeface="楷体_GB2312" pitchFamily="49" charset="-122"/>
              </a:rPr>
              <a:t>1993</a:t>
            </a:r>
            <a:r>
              <a:rPr lang="zh-CN" altLang="en-US" sz="2600" b="0" dirty="0">
                <a:latin typeface="Times New Roman" panose="02020603050405020304" pitchFamily="18" charset="0"/>
                <a:ea typeface="楷体_GB2312" pitchFamily="49" charset="-122"/>
              </a:rPr>
              <a:t>年</a:t>
            </a:r>
            <a:r>
              <a:rPr lang="en-US" altLang="zh-CN" sz="2600" b="0">
                <a:latin typeface="Times New Roman" panose="02020603050405020304" pitchFamily="18" charset="0"/>
                <a:ea typeface="楷体_GB2312" pitchFamily="49" charset="-122"/>
              </a:rPr>
              <a:t>1</a:t>
            </a:r>
            <a:r>
              <a:rPr lang="zh-CN" altLang="en-US" sz="2600" b="0" dirty="0">
                <a:latin typeface="Times New Roman" panose="02020603050405020304" pitchFamily="18" charset="0"/>
                <a:ea typeface="楷体_GB2312" pitchFamily="49" charset="-122"/>
              </a:rPr>
              <a:t>月，美国</a:t>
            </a:r>
            <a:r>
              <a:rPr lang="zh-CN" altLang="en-US" sz="2600" b="0" dirty="0">
                <a:solidFill>
                  <a:schemeClr val="tx1"/>
                </a:solidFill>
                <a:latin typeface="Times New Roman" panose="02020603050405020304" pitchFamily="18" charset="0"/>
                <a:ea typeface="楷体_GB2312" pitchFamily="49" charset="-122"/>
              </a:rPr>
              <a:t>特洛伊</a:t>
            </a:r>
            <a:r>
              <a:rPr lang="en-US" altLang="zh-CN" sz="2600" b="0">
                <a:solidFill>
                  <a:schemeClr val="tx1"/>
                </a:solidFill>
                <a:latin typeface="Times New Roman" panose="02020603050405020304" pitchFamily="18" charset="0"/>
                <a:ea typeface="楷体_GB2312" pitchFamily="49" charset="-122"/>
              </a:rPr>
              <a:t>(Trojan)</a:t>
            </a:r>
            <a:r>
              <a:rPr lang="zh-CN" altLang="en-US" sz="2600" b="0" dirty="0">
                <a:latin typeface="Times New Roman" panose="02020603050405020304" pitchFamily="18" charset="0"/>
                <a:ea typeface="楷体_GB2312" pitchFamily="49" charset="-122"/>
              </a:rPr>
              <a:t>成为第一个因蒸汽发生器事故而永久性停堆的机组。</a:t>
            </a:r>
            <a:r>
              <a:rPr lang="en-US" altLang="zh-CN" sz="2600" b="0">
                <a:latin typeface="Times New Roman" panose="02020603050405020304" pitchFamily="18" charset="0"/>
                <a:ea typeface="楷体_GB2312" pitchFamily="49" charset="-122"/>
              </a:rPr>
              <a:t>1993</a:t>
            </a:r>
            <a:r>
              <a:rPr lang="zh-CN" altLang="en-US" sz="2600" b="0" dirty="0">
                <a:latin typeface="Times New Roman" panose="02020603050405020304" pitchFamily="18" charset="0"/>
                <a:ea typeface="楷体_GB2312" pitchFamily="49" charset="-122"/>
              </a:rPr>
              <a:t>年</a:t>
            </a:r>
            <a:r>
              <a:rPr lang="en-US" altLang="zh-CN" sz="2600" b="0">
                <a:latin typeface="Times New Roman" panose="02020603050405020304" pitchFamily="18" charset="0"/>
                <a:ea typeface="楷体_GB2312" pitchFamily="49" charset="-122"/>
              </a:rPr>
              <a:t>1</a:t>
            </a:r>
            <a:r>
              <a:rPr lang="zh-CN" altLang="en-US" sz="2600" b="0" dirty="0">
                <a:latin typeface="Times New Roman" panose="02020603050405020304" pitchFamily="18" charset="0"/>
                <a:ea typeface="楷体_GB2312" pitchFamily="49" charset="-122"/>
              </a:rPr>
              <a:t>月</a:t>
            </a:r>
            <a:r>
              <a:rPr lang="en-US" altLang="zh-CN" sz="2600" b="0">
                <a:latin typeface="Times New Roman" panose="02020603050405020304" pitchFamily="18" charset="0"/>
                <a:ea typeface="楷体_GB2312" pitchFamily="49" charset="-122"/>
              </a:rPr>
              <a:t>25</a:t>
            </a:r>
            <a:r>
              <a:rPr lang="zh-CN" altLang="en-US" sz="2600" b="0" dirty="0">
                <a:latin typeface="Times New Roman" panose="02020603050405020304" pitchFamily="18" charset="0"/>
                <a:ea typeface="楷体_GB2312" pitchFamily="49" charset="-122"/>
              </a:rPr>
              <a:t>日，</a:t>
            </a:r>
            <a:r>
              <a:rPr lang="zh-CN" altLang="en-US" sz="2600" b="0" dirty="0">
                <a:solidFill>
                  <a:schemeClr val="tx1"/>
                </a:solidFill>
                <a:latin typeface="Times New Roman" panose="02020603050405020304" pitchFamily="18" charset="0"/>
                <a:ea typeface="楷体_GB2312" pitchFamily="49" charset="-122"/>
              </a:rPr>
              <a:t>载恩</a:t>
            </a:r>
            <a:r>
              <a:rPr lang="en-US" altLang="zh-CN" sz="2600" b="0">
                <a:solidFill>
                  <a:schemeClr val="tx1"/>
                </a:solidFill>
                <a:latin typeface="Times New Roman" panose="02020603050405020304" pitchFamily="18" charset="0"/>
                <a:ea typeface="楷体_GB2312" pitchFamily="49" charset="-122"/>
              </a:rPr>
              <a:t>(Zion)</a:t>
            </a:r>
            <a:r>
              <a:rPr lang="zh-CN" altLang="en-US" sz="2600" b="0" dirty="0">
                <a:latin typeface="Times New Roman" panose="02020603050405020304" pitchFamily="18" charset="0"/>
                <a:ea typeface="楷体_GB2312" pitchFamily="49" charset="-122"/>
              </a:rPr>
              <a:t>核电站</a:t>
            </a:r>
            <a:r>
              <a:rPr lang="en-US" altLang="zh-CN" sz="2600" b="0">
                <a:latin typeface="Times New Roman" panose="02020603050405020304" pitchFamily="18" charset="0"/>
                <a:ea typeface="楷体_GB2312" pitchFamily="49" charset="-122"/>
              </a:rPr>
              <a:t>2</a:t>
            </a:r>
            <a:r>
              <a:rPr lang="zh-CN" altLang="en-US" sz="2600" b="0" dirty="0">
                <a:latin typeface="Times New Roman" panose="02020603050405020304" pitchFamily="18" charset="0"/>
                <a:ea typeface="楷体_GB2312" pitchFamily="49" charset="-122"/>
              </a:rPr>
              <a:t>台机组又因蒸汽发生器的事故而提前停堆。</a:t>
            </a:r>
            <a:endParaRPr lang="zh-CN" altLang="en-US" sz="2600" b="0" dirty="0">
              <a:latin typeface="Times New Roman" panose="02020603050405020304" pitchFamily="18" charset="0"/>
              <a:ea typeface="楷体_GB2312" pitchFamily="49" charset="-122"/>
            </a:endParaRPr>
          </a:p>
          <a:p>
            <a:pPr>
              <a:lnSpc>
                <a:spcPct val="120000"/>
              </a:lnSpc>
              <a:buClr>
                <a:srgbClr val="FF0000"/>
              </a:buClr>
              <a:buSzPct val="110000"/>
              <a:buFont typeface="Wingdings" panose="05000000000000000000" pitchFamily="2" charset="2"/>
              <a:buChar char="Ø"/>
            </a:pPr>
            <a:r>
              <a:rPr lang="en-US" altLang="zh-CN" sz="2600" b="0">
                <a:latin typeface="Times New Roman" panose="02020603050405020304" pitchFamily="18" charset="0"/>
                <a:ea typeface="楷体_GB2312" pitchFamily="49" charset="-122"/>
              </a:rPr>
              <a:t>1989</a:t>
            </a:r>
            <a:r>
              <a:rPr lang="zh-CN" altLang="en-US" sz="2600" b="0" dirty="0">
                <a:latin typeface="Times New Roman" panose="02020603050405020304" pitchFamily="18" charset="0"/>
                <a:ea typeface="楷体_GB2312" pitchFamily="49" charset="-122"/>
              </a:rPr>
              <a:t>年</a:t>
            </a:r>
            <a:r>
              <a:rPr lang="zh-CN" altLang="en-US" sz="2600" b="0" dirty="0">
                <a:solidFill>
                  <a:schemeClr val="tx1"/>
                </a:solidFill>
                <a:latin typeface="Times New Roman" panose="02020603050405020304" pitchFamily="18" charset="0"/>
                <a:ea typeface="楷体_GB2312" pitchFamily="49" charset="-122"/>
              </a:rPr>
              <a:t>法国的</a:t>
            </a:r>
            <a:r>
              <a:rPr lang="en-US" altLang="zh-CN" sz="2600" b="0">
                <a:solidFill>
                  <a:schemeClr val="tx1"/>
                </a:solidFill>
                <a:latin typeface="Times New Roman" panose="02020603050405020304" pitchFamily="18" charset="0"/>
                <a:ea typeface="楷体_GB2312" pitchFamily="49" charset="-122"/>
              </a:rPr>
              <a:t>1300</a:t>
            </a:r>
            <a:r>
              <a:rPr lang="zh-CN" altLang="en-US" sz="2600" b="0" dirty="0">
                <a:solidFill>
                  <a:schemeClr val="tx1"/>
                </a:solidFill>
                <a:latin typeface="Times New Roman" panose="02020603050405020304" pitchFamily="18" charset="0"/>
                <a:ea typeface="楷体_GB2312" pitchFamily="49" charset="-122"/>
              </a:rPr>
              <a:t>ＭＷ核电站</a:t>
            </a:r>
            <a:r>
              <a:rPr lang="zh-CN" altLang="en-US" sz="2600" b="0" dirty="0">
                <a:latin typeface="Times New Roman" panose="02020603050405020304" pitchFamily="18" charset="0"/>
                <a:ea typeface="楷体_GB2312" pitchFamily="49" charset="-122"/>
              </a:rPr>
              <a:t>，因蒸汽发生器管板上存在着金属微粒，运行中被氧化而引起传热管产生凹痕。</a:t>
            </a:r>
            <a:endParaRPr lang="zh-CN" altLang="en-US" sz="2600" b="0" dirty="0">
              <a:latin typeface="Times New Roman" panose="02020603050405020304" pitchFamily="18" charset="0"/>
              <a:ea typeface="楷体_GB2312" pitchFamily="49" charset="-122"/>
            </a:endParaRPr>
          </a:p>
          <a:p>
            <a:pPr>
              <a:lnSpc>
                <a:spcPct val="120000"/>
              </a:lnSpc>
              <a:buClr>
                <a:srgbClr val="FF0000"/>
              </a:buClr>
              <a:buSzPct val="110000"/>
              <a:buFont typeface="Wingdings" panose="05000000000000000000" pitchFamily="2" charset="2"/>
              <a:buChar char="Ø"/>
            </a:pPr>
            <a:r>
              <a:rPr lang="zh-CN" altLang="en-US" sz="2600" b="0" dirty="0">
                <a:latin typeface="Times New Roman" panose="02020603050405020304" pitchFamily="18" charset="0"/>
                <a:ea typeface="楷体_GB2312" pitchFamily="49" charset="-122"/>
              </a:rPr>
              <a:t>美国爱迪生公司</a:t>
            </a:r>
            <a:r>
              <a:rPr lang="zh-CN" altLang="en-US" sz="2600" b="0" dirty="0">
                <a:solidFill>
                  <a:schemeClr val="tx1"/>
                </a:solidFill>
                <a:latin typeface="Times New Roman" panose="02020603050405020304" pitchFamily="18" charset="0"/>
                <a:ea typeface="楷体_GB2312" pitchFamily="49" charset="-122"/>
              </a:rPr>
              <a:t>印第安角</a:t>
            </a:r>
            <a:r>
              <a:rPr lang="en-US" altLang="zh-CN" sz="2600" b="0">
                <a:solidFill>
                  <a:schemeClr val="tx1"/>
                </a:solidFill>
                <a:latin typeface="Times New Roman" panose="02020603050405020304" pitchFamily="18" charset="0"/>
                <a:ea typeface="楷体_GB2312" pitchFamily="49" charset="-122"/>
              </a:rPr>
              <a:t>2</a:t>
            </a:r>
            <a:r>
              <a:rPr lang="zh-CN" altLang="en-US" sz="2600" b="0" dirty="0">
                <a:solidFill>
                  <a:schemeClr val="tx1"/>
                </a:solidFill>
                <a:latin typeface="Times New Roman" panose="02020603050405020304" pitchFamily="18" charset="0"/>
                <a:ea typeface="楷体_GB2312" pitchFamily="49" charset="-122"/>
              </a:rPr>
              <a:t>核电站</a:t>
            </a:r>
            <a:r>
              <a:rPr lang="zh-CN" altLang="en-US" sz="2600" b="0" dirty="0">
                <a:latin typeface="Times New Roman" panose="02020603050405020304" pitchFamily="18" charset="0"/>
                <a:ea typeface="楷体_GB2312" pitchFamily="49" charset="-122"/>
              </a:rPr>
              <a:t>是于</a:t>
            </a:r>
            <a:r>
              <a:rPr lang="en-US" altLang="zh-CN" sz="2600" b="0">
                <a:latin typeface="Times New Roman" panose="02020603050405020304" pitchFamily="18" charset="0"/>
                <a:ea typeface="楷体_GB2312" pitchFamily="49" charset="-122"/>
              </a:rPr>
              <a:t>2000</a:t>
            </a:r>
            <a:r>
              <a:rPr lang="zh-CN" altLang="en-US" sz="2600" b="0" dirty="0">
                <a:latin typeface="Times New Roman" panose="02020603050405020304" pitchFamily="18" charset="0"/>
                <a:ea typeface="楷体_GB2312" pitchFamily="49" charset="-122"/>
              </a:rPr>
              <a:t>年</a:t>
            </a:r>
            <a:r>
              <a:rPr lang="en-US" altLang="zh-CN" sz="2600" b="0">
                <a:latin typeface="Times New Roman" panose="02020603050405020304" pitchFamily="18" charset="0"/>
                <a:ea typeface="楷体_GB2312" pitchFamily="49" charset="-122"/>
              </a:rPr>
              <a:t>2</a:t>
            </a:r>
            <a:r>
              <a:rPr lang="zh-CN" altLang="en-US" sz="2600" b="0" dirty="0">
                <a:latin typeface="Times New Roman" panose="02020603050405020304" pitchFamily="18" charset="0"/>
                <a:ea typeface="楷体_GB2312" pitchFamily="49" charset="-122"/>
              </a:rPr>
              <a:t>月</a:t>
            </a:r>
            <a:r>
              <a:rPr lang="en-US" altLang="zh-CN" sz="2600" b="0">
                <a:latin typeface="Times New Roman" panose="02020603050405020304" pitchFamily="18" charset="0"/>
                <a:ea typeface="楷体_GB2312" pitchFamily="49" charset="-122"/>
              </a:rPr>
              <a:t>15</a:t>
            </a:r>
            <a:r>
              <a:rPr lang="zh-CN" altLang="en-US" sz="2600" b="0" dirty="0">
                <a:latin typeface="Times New Roman" panose="02020603050405020304" pitchFamily="18" charset="0"/>
                <a:ea typeface="楷体_GB2312" pitchFamily="49" charset="-122"/>
              </a:rPr>
              <a:t>日因蒸汽发生器管道破裂而停堆的。</a:t>
            </a:r>
            <a:endParaRPr lang="zh-CN" altLang="en-US" sz="2600" b="0">
              <a:latin typeface="Times New Roman" panose="02020603050405020304" pitchFamily="18"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8915">
                                            <p:txEl>
                                              <p:charRg st="0" end="87"/>
                                            </p:txEl>
                                          </p:spTgt>
                                        </p:tgtEl>
                                        <p:attrNameLst>
                                          <p:attrName>style.visibility</p:attrName>
                                        </p:attrNameLst>
                                      </p:cBhvr>
                                      <p:to>
                                        <p:strVal val="visible"/>
                                      </p:to>
                                    </p:set>
                                    <p:animEffect transition="in" filter="slide(fromLeft)">
                                      <p:cBhvr>
                                        <p:cTn id="7" dur="500"/>
                                        <p:tgtEl>
                                          <p:spTgt spid="38915">
                                            <p:txEl>
                                              <p:charRg st="0" end="8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8915">
                                            <p:txEl>
                                              <p:charRg st="87" end="140"/>
                                            </p:txEl>
                                          </p:spTgt>
                                        </p:tgtEl>
                                        <p:attrNameLst>
                                          <p:attrName>style.visibility</p:attrName>
                                        </p:attrNameLst>
                                      </p:cBhvr>
                                      <p:to>
                                        <p:strVal val="visible"/>
                                      </p:to>
                                    </p:set>
                                    <p:animEffect transition="in" filter="slide(fromLeft)">
                                      <p:cBhvr>
                                        <p:cTn id="12" dur="500"/>
                                        <p:tgtEl>
                                          <p:spTgt spid="38915">
                                            <p:txEl>
                                              <p:charRg st="87" end="14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8915">
                                            <p:txEl>
                                              <p:charRg st="140" end="183"/>
                                            </p:txEl>
                                          </p:spTgt>
                                        </p:tgtEl>
                                        <p:attrNameLst>
                                          <p:attrName>style.visibility</p:attrName>
                                        </p:attrNameLst>
                                      </p:cBhvr>
                                      <p:to>
                                        <p:strVal val="visible"/>
                                      </p:to>
                                    </p:set>
                                    <p:animEffect transition="in" filter="slide(fromLeft)">
                                      <p:cBhvr>
                                        <p:cTn id="17" dur="500"/>
                                        <p:tgtEl>
                                          <p:spTgt spid="38915">
                                            <p:txEl>
                                              <p:charRg st="140" end="18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6" name="文本框 36865"/>
          <p:cNvSpPr txBox="1"/>
          <p:nvPr/>
        </p:nvSpPr>
        <p:spPr>
          <a:xfrm>
            <a:off x="762000" y="381000"/>
            <a:ext cx="7620000" cy="3822700"/>
          </a:xfrm>
          <a:prstGeom prst="rect">
            <a:avLst/>
          </a:prstGeom>
          <a:noFill/>
          <a:ln w="9525">
            <a:noFill/>
          </a:ln>
        </p:spPr>
        <p:txBody>
          <a:bodyPr>
            <a:spAutoFit/>
          </a:bodyPr>
          <a:p>
            <a:pPr>
              <a:lnSpc>
                <a:spcPct val="120000"/>
              </a:lnSpc>
              <a:buClr>
                <a:srgbClr val="FF0000"/>
              </a:buClr>
              <a:buSzPct val="110000"/>
              <a:buFont typeface="Wingdings" panose="05000000000000000000" pitchFamily="2" charset="2"/>
              <a:buChar char="Ø"/>
            </a:pPr>
            <a:r>
              <a:rPr lang="zh-CN" altLang="en-US" sz="2600" b="0" dirty="0">
                <a:latin typeface="Times New Roman" panose="02020603050405020304" pitchFamily="18" charset="0"/>
                <a:ea typeface="楷体_GB2312" pitchFamily="49" charset="-122"/>
              </a:rPr>
              <a:t>为了保证蒸汽发生器的可靠性，</a:t>
            </a:r>
            <a:r>
              <a:rPr lang="zh-CN" altLang="en-US" sz="2600" b="0" dirty="0">
                <a:solidFill>
                  <a:schemeClr val="tx1"/>
                </a:solidFill>
                <a:latin typeface="Times New Roman" panose="02020603050405020304" pitchFamily="18" charset="0"/>
                <a:ea typeface="楷体_GB2312" pitchFamily="49" charset="-122"/>
              </a:rPr>
              <a:t>大亚湾核电站</a:t>
            </a:r>
            <a:r>
              <a:rPr lang="zh-CN" altLang="en-US" sz="2600" b="0" dirty="0">
                <a:latin typeface="Times New Roman" panose="02020603050405020304" pitchFamily="18" charset="0"/>
                <a:ea typeface="楷体_GB2312" pitchFamily="49" charset="-122"/>
              </a:rPr>
              <a:t>蒸汽发生器在每次换料停堆期间都要进行机械清洗（采用法国</a:t>
            </a:r>
            <a:r>
              <a:rPr lang="en-US" altLang="zh-CN" sz="2600" b="0">
                <a:latin typeface="Times New Roman" panose="02020603050405020304" pitchFamily="18" charset="0"/>
                <a:ea typeface="楷体_GB2312" pitchFamily="49" charset="-122"/>
              </a:rPr>
              <a:t>SRA</a:t>
            </a:r>
            <a:r>
              <a:rPr lang="zh-CN" altLang="en-US" sz="2600" b="0" dirty="0">
                <a:latin typeface="Times New Roman" panose="02020603050405020304" pitchFamily="18" charset="0"/>
                <a:ea typeface="楷体_GB2312" pitchFamily="49" charset="-122"/>
              </a:rPr>
              <a:t>公司的机械清洗装置）；</a:t>
            </a:r>
            <a:endParaRPr lang="zh-CN" altLang="en-US" sz="2600" b="0" dirty="0">
              <a:latin typeface="Times New Roman" panose="02020603050405020304" pitchFamily="18" charset="0"/>
              <a:ea typeface="楷体_GB2312" pitchFamily="49" charset="-122"/>
            </a:endParaRPr>
          </a:p>
          <a:p>
            <a:pPr>
              <a:lnSpc>
                <a:spcPct val="120000"/>
              </a:lnSpc>
              <a:buClr>
                <a:srgbClr val="FF0000"/>
              </a:buClr>
              <a:buSzPct val="110000"/>
              <a:buFont typeface="Wingdings" panose="05000000000000000000" pitchFamily="2" charset="2"/>
              <a:buChar char="Ø"/>
            </a:pPr>
            <a:r>
              <a:rPr lang="zh-CN" altLang="en-US" sz="2600" b="0" dirty="0">
                <a:latin typeface="Times New Roman" panose="02020603050405020304" pitchFamily="18" charset="0"/>
                <a:ea typeface="楷体_GB2312" pitchFamily="49" charset="-122"/>
              </a:rPr>
              <a:t> </a:t>
            </a:r>
            <a:r>
              <a:rPr lang="zh-CN" altLang="en-US" sz="2600" b="0" dirty="0">
                <a:solidFill>
                  <a:schemeClr val="tx1"/>
                </a:solidFill>
                <a:latin typeface="Times New Roman" panose="02020603050405020304" pitchFamily="18" charset="0"/>
                <a:ea typeface="楷体_GB2312" pitchFamily="49" charset="-122"/>
              </a:rPr>
              <a:t>秦山核电站</a:t>
            </a:r>
            <a:r>
              <a:rPr lang="zh-CN" altLang="en-US" sz="2600" b="0" dirty="0">
                <a:latin typeface="Times New Roman" panose="02020603050405020304" pitchFamily="18" charset="0"/>
                <a:ea typeface="楷体_GB2312" pitchFamily="49" charset="-122"/>
              </a:rPr>
              <a:t>也于</a:t>
            </a:r>
            <a:r>
              <a:rPr lang="en-US" altLang="zh-CN" sz="2600" b="0">
                <a:latin typeface="Times New Roman" panose="02020603050405020304" pitchFamily="18" charset="0"/>
                <a:ea typeface="楷体_GB2312" pitchFamily="49" charset="-122"/>
              </a:rPr>
              <a:t>1998</a:t>
            </a:r>
            <a:r>
              <a:rPr lang="zh-CN" altLang="en-US" sz="2600" b="0" dirty="0">
                <a:latin typeface="Times New Roman" panose="02020603050405020304" pitchFamily="18" charset="0"/>
                <a:ea typeface="楷体_GB2312" pitchFamily="49" charset="-122"/>
              </a:rPr>
              <a:t>年</a:t>
            </a:r>
            <a:r>
              <a:rPr lang="en-US" altLang="zh-CN" sz="2600" b="0">
                <a:latin typeface="Times New Roman" panose="02020603050405020304" pitchFamily="18" charset="0"/>
                <a:ea typeface="楷体_GB2312" pitchFamily="49" charset="-122"/>
              </a:rPr>
              <a:t>7</a:t>
            </a:r>
            <a:r>
              <a:rPr lang="zh-CN" altLang="en-US" sz="2600" b="0" dirty="0">
                <a:latin typeface="Times New Roman" panose="02020603050405020304" pitchFamily="18" charset="0"/>
                <a:ea typeface="楷体_GB2312" pitchFamily="49" charset="-122"/>
              </a:rPr>
              <a:t>月第</a:t>
            </a:r>
            <a:r>
              <a:rPr lang="en-US" altLang="zh-CN" sz="2600" b="0">
                <a:latin typeface="Times New Roman" panose="02020603050405020304" pitchFamily="18" charset="0"/>
                <a:ea typeface="楷体_GB2312" pitchFamily="49" charset="-122"/>
              </a:rPr>
              <a:t>4</a:t>
            </a:r>
            <a:r>
              <a:rPr lang="zh-CN" altLang="en-US" sz="2600" b="0" dirty="0">
                <a:latin typeface="Times New Roman" panose="02020603050405020304" pitchFamily="18" charset="0"/>
                <a:ea typeface="楷体_GB2312" pitchFamily="49" charset="-122"/>
              </a:rPr>
              <a:t>次换料停堆后首次机械清洗了蒸汽发生器。</a:t>
            </a:r>
            <a:endParaRPr lang="zh-CN" altLang="en-US" sz="2600" b="0" dirty="0">
              <a:latin typeface="Times New Roman" panose="02020603050405020304" pitchFamily="18" charset="0"/>
              <a:ea typeface="楷体_GB2312" pitchFamily="49" charset="-122"/>
            </a:endParaRPr>
          </a:p>
          <a:p>
            <a:pPr>
              <a:lnSpc>
                <a:spcPct val="120000"/>
              </a:lnSpc>
              <a:buClr>
                <a:srgbClr val="FF0000"/>
              </a:buClr>
              <a:buSzPct val="110000"/>
              <a:buFont typeface="Wingdings" panose="05000000000000000000" pitchFamily="2" charset="2"/>
              <a:buChar char="Ø"/>
            </a:pPr>
            <a:r>
              <a:rPr lang="zh-CN" altLang="en-US" sz="2600" b="0" dirty="0">
                <a:latin typeface="Times New Roman" panose="02020603050405020304" pitchFamily="18" charset="0"/>
                <a:ea typeface="楷体_GB2312" pitchFamily="49" charset="-122"/>
              </a:rPr>
              <a:t> 机械清洗技术目前以</a:t>
            </a:r>
            <a:r>
              <a:rPr lang="zh-CN" altLang="en-US" sz="2600" b="0" dirty="0">
                <a:solidFill>
                  <a:schemeClr val="tx1"/>
                </a:solidFill>
                <a:latin typeface="Times New Roman" panose="02020603050405020304" pitchFamily="18" charset="0"/>
                <a:ea typeface="楷体_GB2312" pitchFamily="49" charset="-122"/>
              </a:rPr>
              <a:t>美国的</a:t>
            </a:r>
            <a:r>
              <a:rPr lang="en-US" altLang="zh-CN" sz="2600" b="0">
                <a:solidFill>
                  <a:schemeClr val="tx1"/>
                </a:solidFill>
                <a:latin typeface="Times New Roman" panose="02020603050405020304" pitchFamily="18" charset="0"/>
                <a:ea typeface="楷体_GB2312" pitchFamily="49" charset="-122"/>
              </a:rPr>
              <a:t>CECIL</a:t>
            </a:r>
            <a:r>
              <a:rPr lang="zh-CN" altLang="en-US" sz="2600" b="0" dirty="0">
                <a:solidFill>
                  <a:schemeClr val="tx1"/>
                </a:solidFill>
                <a:latin typeface="Times New Roman" panose="02020603050405020304" pitchFamily="18" charset="0"/>
                <a:ea typeface="楷体_GB2312" pitchFamily="49" charset="-122"/>
              </a:rPr>
              <a:t>装置</a:t>
            </a:r>
            <a:r>
              <a:rPr lang="zh-CN" altLang="en-US" sz="2600" b="0" dirty="0">
                <a:latin typeface="Times New Roman" panose="02020603050405020304" pitchFamily="18" charset="0"/>
                <a:ea typeface="楷体_GB2312" pitchFamily="49" charset="-122"/>
              </a:rPr>
              <a:t>为最先进，能实现冲洗、检查与外来物取出一体化。</a:t>
            </a:r>
            <a:endParaRPr lang="zh-CN" altLang="en-US" sz="2600" b="0">
              <a:latin typeface="Times New Roman" panose="02020603050405020304" pitchFamily="18"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6">
                                            <p:txEl>
                                              <p:charRg st="0" end="62"/>
                                            </p:txEl>
                                          </p:spTgt>
                                        </p:tgtEl>
                                        <p:attrNameLst>
                                          <p:attrName>style.visibility</p:attrName>
                                        </p:attrNameLst>
                                      </p:cBhvr>
                                      <p:to>
                                        <p:strVal val="visible"/>
                                      </p:to>
                                    </p:set>
                                    <p:animEffect transition="in" filter="box(out)">
                                      <p:cBhvr>
                                        <p:cTn id="7" dur="500"/>
                                        <p:tgtEl>
                                          <p:spTgt spid="36866">
                                            <p:txEl>
                                              <p:charRg st="0" end="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866">
                                            <p:txEl>
                                              <p:charRg st="62" end="99"/>
                                            </p:txEl>
                                          </p:spTgt>
                                        </p:tgtEl>
                                        <p:attrNameLst>
                                          <p:attrName>style.visibility</p:attrName>
                                        </p:attrNameLst>
                                      </p:cBhvr>
                                      <p:to>
                                        <p:strVal val="visible"/>
                                      </p:to>
                                    </p:set>
                                    <p:animEffect transition="in" filter="box(out)">
                                      <p:cBhvr>
                                        <p:cTn id="12" dur="500"/>
                                        <p:tgtEl>
                                          <p:spTgt spid="36866">
                                            <p:txEl>
                                              <p:charRg st="62" end="9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866">
                                            <p:txEl>
                                              <p:charRg st="99" end="143"/>
                                            </p:txEl>
                                          </p:spTgt>
                                        </p:tgtEl>
                                        <p:attrNameLst>
                                          <p:attrName>style.visibility</p:attrName>
                                        </p:attrNameLst>
                                      </p:cBhvr>
                                      <p:to>
                                        <p:strVal val="visible"/>
                                      </p:to>
                                    </p:set>
                                    <p:animEffect transition="in" filter="box(out)">
                                      <p:cBhvr>
                                        <p:cTn id="17" dur="500"/>
                                        <p:tgtEl>
                                          <p:spTgt spid="36866">
                                            <p:txEl>
                                              <p:charRg st="99" end="1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6" name="矩形 11265"/>
          <p:cNvSpPr/>
          <p:nvPr/>
        </p:nvSpPr>
        <p:spPr>
          <a:xfrm>
            <a:off x="914400" y="457200"/>
            <a:ext cx="7467600" cy="4008438"/>
          </a:xfrm>
          <a:prstGeom prst="rect">
            <a:avLst/>
          </a:prstGeom>
          <a:noFill/>
          <a:ln w="9525">
            <a:noFill/>
          </a:ln>
        </p:spPr>
        <p:txBody>
          <a:bodyPr>
            <a:spAutoFit/>
          </a:bodyPr>
          <a:p>
            <a:pPr>
              <a:lnSpc>
                <a:spcPct val="95000"/>
              </a:lnSpc>
              <a:buClr>
                <a:srgbClr val="FF0000"/>
              </a:buClr>
              <a:buSzPct val="110000"/>
              <a:buFont typeface="Wingdings" panose="05000000000000000000" pitchFamily="2" charset="2"/>
            </a:pPr>
            <a:r>
              <a:rPr lang="zh-CN" altLang="en-US" dirty="0">
                <a:latin typeface="Tahoma" panose="020B0604030504040204" pitchFamily="34" charset="0"/>
                <a:ea typeface="宋体" panose="02010600030101010101" pitchFamily="2" charset="-122"/>
              </a:rPr>
              <a:t>限制腐蚀的措施主要有：</a:t>
            </a:r>
            <a:endParaRPr lang="zh-CN" altLang="en-US" dirty="0">
              <a:latin typeface="Tahoma" panose="020B0604030504040204" pitchFamily="34" charset="0"/>
              <a:ea typeface="宋体" panose="02010600030101010101" pitchFamily="2" charset="-122"/>
            </a:endParaRPr>
          </a:p>
          <a:p>
            <a:pPr>
              <a:lnSpc>
                <a:spcPct val="95000"/>
              </a:lnSpc>
              <a:buClr>
                <a:srgbClr val="FF9900"/>
              </a:buClr>
              <a:buSzPct val="110000"/>
              <a:buFont typeface="Wingdings" panose="05000000000000000000" pitchFamily="2" charset="2"/>
              <a:buChar char="Ø"/>
            </a:pPr>
            <a:r>
              <a:rPr lang="zh-CN" altLang="en-US" dirty="0">
                <a:solidFill>
                  <a:srgbClr val="660033"/>
                </a:solidFill>
                <a:latin typeface="楷体_GB2312" pitchFamily="49" charset="-122"/>
                <a:ea typeface="楷体_GB2312" pitchFamily="49" charset="-122"/>
              </a:rPr>
              <a:t> 选用合适的管材；</a:t>
            </a:r>
            <a:endParaRPr lang="zh-CN" altLang="en-US" dirty="0">
              <a:solidFill>
                <a:srgbClr val="660033"/>
              </a:solidFill>
              <a:latin typeface="楷体_GB2312" pitchFamily="49" charset="-122"/>
              <a:ea typeface="楷体_GB2312" pitchFamily="49" charset="-122"/>
            </a:endParaRPr>
          </a:p>
          <a:p>
            <a:pPr>
              <a:lnSpc>
                <a:spcPct val="95000"/>
              </a:lnSpc>
              <a:buClr>
                <a:srgbClr val="FF9900"/>
              </a:buClr>
              <a:buSzPct val="110000"/>
              <a:buFont typeface="Wingdings" panose="05000000000000000000" pitchFamily="2" charset="2"/>
              <a:buChar char="Ø"/>
            </a:pPr>
            <a:r>
              <a:rPr lang="zh-CN" altLang="en-US" dirty="0">
                <a:solidFill>
                  <a:srgbClr val="660033"/>
                </a:solidFill>
                <a:latin typeface="楷体_GB2312" pitchFamily="49" charset="-122"/>
                <a:ea typeface="楷体_GB2312" pitchFamily="49" charset="-122"/>
              </a:rPr>
              <a:t> 加快管板部位的水流速以改善清洗作用；</a:t>
            </a:r>
            <a:endParaRPr lang="zh-CN" altLang="en-US" dirty="0">
              <a:solidFill>
                <a:srgbClr val="660033"/>
              </a:solidFill>
              <a:latin typeface="楷体_GB2312" pitchFamily="49" charset="-122"/>
              <a:ea typeface="楷体_GB2312" pitchFamily="49" charset="-122"/>
            </a:endParaRPr>
          </a:p>
          <a:p>
            <a:pPr>
              <a:lnSpc>
                <a:spcPct val="95000"/>
              </a:lnSpc>
              <a:buClr>
                <a:srgbClr val="FF9900"/>
              </a:buClr>
              <a:buSzPct val="110000"/>
              <a:buFont typeface="Wingdings" panose="05000000000000000000" pitchFamily="2" charset="2"/>
              <a:buChar char="Ø"/>
            </a:pPr>
            <a:r>
              <a:rPr lang="zh-CN" altLang="en-US" dirty="0">
                <a:solidFill>
                  <a:srgbClr val="660033"/>
                </a:solidFill>
                <a:latin typeface="楷体_GB2312" pitchFamily="49" charset="-122"/>
                <a:ea typeface="楷体_GB2312" pitchFamily="49" charset="-122"/>
              </a:rPr>
              <a:t> 控制水质，降低温度；</a:t>
            </a:r>
            <a:endParaRPr lang="zh-CN" altLang="en-US" dirty="0">
              <a:solidFill>
                <a:srgbClr val="660033"/>
              </a:solidFill>
              <a:latin typeface="楷体_GB2312" pitchFamily="49" charset="-122"/>
              <a:ea typeface="楷体_GB2312" pitchFamily="49" charset="-122"/>
            </a:endParaRPr>
          </a:p>
          <a:p>
            <a:pPr>
              <a:lnSpc>
                <a:spcPct val="95000"/>
              </a:lnSpc>
              <a:buClr>
                <a:srgbClr val="FF9900"/>
              </a:buClr>
              <a:buSzPct val="110000"/>
              <a:buFont typeface="Wingdings" panose="05000000000000000000" pitchFamily="2" charset="2"/>
              <a:buChar char="Ø"/>
            </a:pPr>
            <a:r>
              <a:rPr lang="zh-CN" altLang="en-US" dirty="0">
                <a:solidFill>
                  <a:srgbClr val="660033"/>
                </a:solidFill>
                <a:latin typeface="楷体_GB2312" pitchFamily="49" charset="-122"/>
                <a:ea typeface="楷体_GB2312" pitchFamily="49" charset="-122"/>
              </a:rPr>
              <a:t> 对所有传热管进行热处理，</a:t>
            </a:r>
            <a:r>
              <a:rPr lang="zh-CN" altLang="en-US" dirty="0">
                <a:latin typeface="楷体_GB2312" pitchFamily="49" charset="-122"/>
                <a:ea typeface="楷体_GB2312" pitchFamily="49" charset="-122"/>
              </a:rPr>
              <a:t>以消除残余应力和改善晶相组织；</a:t>
            </a:r>
            <a:endParaRPr lang="zh-CN" altLang="en-US" dirty="0">
              <a:latin typeface="楷体_GB2312" pitchFamily="49" charset="-122"/>
              <a:ea typeface="楷体_GB2312" pitchFamily="49" charset="-122"/>
            </a:endParaRPr>
          </a:p>
          <a:p>
            <a:pPr>
              <a:lnSpc>
                <a:spcPct val="95000"/>
              </a:lnSpc>
              <a:buClr>
                <a:srgbClr val="FF9900"/>
              </a:buClr>
              <a:buSzPct val="110000"/>
              <a:buFont typeface="Wingdings" panose="05000000000000000000" pitchFamily="2" charset="2"/>
              <a:buChar char="Ø"/>
            </a:pPr>
            <a:r>
              <a:rPr lang="zh-CN" altLang="en-US" dirty="0">
                <a:solidFill>
                  <a:srgbClr val="660033"/>
                </a:solidFill>
                <a:latin typeface="楷体_GB2312" pitchFamily="49" charset="-122"/>
                <a:ea typeface="楷体_GB2312" pitchFamily="49" charset="-122"/>
              </a:rPr>
              <a:t> 更换防振杆</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Horizont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6" name="文本框 33795"/>
          <p:cNvSpPr txBox="1"/>
          <p:nvPr/>
        </p:nvSpPr>
        <p:spPr>
          <a:xfrm>
            <a:off x="609600" y="228600"/>
            <a:ext cx="7848600" cy="4957763"/>
          </a:xfrm>
          <a:prstGeom prst="rect">
            <a:avLst/>
          </a:prstGeom>
          <a:noFill/>
          <a:ln w="9525">
            <a:noFill/>
          </a:ln>
        </p:spPr>
        <p:txBody>
          <a:bodyPr>
            <a:spAutoFit/>
          </a:bodyPr>
          <a:p>
            <a:pPr algn="just">
              <a:lnSpc>
                <a:spcPct val="115000"/>
              </a:lnSpc>
              <a:spcBef>
                <a:spcPct val="20000"/>
              </a:spcBef>
              <a:buClr>
                <a:srgbClr val="FF0000"/>
              </a:buClr>
              <a:buSzPct val="110000"/>
              <a:buFont typeface="Wingdings" panose="05000000000000000000" pitchFamily="2" charset="2"/>
              <a:buChar char="Ø"/>
            </a:pPr>
            <a:r>
              <a:rPr lang="zh-CN" altLang="en-US" sz="2600" b="0" dirty="0">
                <a:solidFill>
                  <a:schemeClr val="tx1"/>
                </a:solidFill>
                <a:latin typeface="Times New Roman" panose="02020603050405020304" pitchFamily="18" charset="0"/>
                <a:ea typeface="楷体_GB2312" pitchFamily="49" charset="-122"/>
              </a:rPr>
              <a:t>多年来研究者都在寻找高性能耐腐蚀传热管材料。早期的核电厂中，广泛采用</a:t>
            </a:r>
            <a:r>
              <a:rPr lang="zh-CN" altLang="en-US" sz="2600" b="0" u="sng" dirty="0">
                <a:latin typeface="Times New Roman" panose="02020603050405020304" pitchFamily="18" charset="0"/>
                <a:ea typeface="楷体_GB2312" pitchFamily="49" charset="-122"/>
              </a:rPr>
              <a:t>奥氏体不锈钢</a:t>
            </a:r>
            <a:r>
              <a:rPr lang="zh-CN" altLang="en-US" sz="2600" b="0" dirty="0">
                <a:solidFill>
                  <a:schemeClr val="tx1"/>
                </a:solidFill>
                <a:latin typeface="Times New Roman" panose="02020603050405020304" pitchFamily="18" charset="0"/>
                <a:ea typeface="楷体_GB2312" pitchFamily="49" charset="-122"/>
              </a:rPr>
              <a:t>作为传热管材，由于这类材料在含</a:t>
            </a:r>
            <a:r>
              <a:rPr lang="en-US" altLang="zh-CN" sz="2600" b="0" err="1">
                <a:solidFill>
                  <a:schemeClr val="tx1"/>
                </a:solidFill>
                <a:latin typeface="Times New Roman" panose="02020603050405020304" pitchFamily="18" charset="0"/>
                <a:ea typeface="楷体_GB2312" pitchFamily="49" charset="-122"/>
              </a:rPr>
              <a:t>Cl</a:t>
            </a:r>
            <a:r>
              <a:rPr lang="en-US" altLang="zh-CN" sz="2600" b="0" baseline="30000">
                <a:solidFill>
                  <a:schemeClr val="tx1"/>
                </a:solidFill>
                <a:latin typeface="Times New Roman" panose="02020603050405020304" pitchFamily="18" charset="0"/>
                <a:ea typeface="楷体_GB2312" pitchFamily="49" charset="-122"/>
              </a:rPr>
              <a:t>-</a:t>
            </a:r>
            <a:r>
              <a:rPr lang="zh-CN" altLang="en-US" sz="2600" b="0">
                <a:solidFill>
                  <a:schemeClr val="tx1"/>
                </a:solidFill>
                <a:latin typeface="Times New Roman" panose="02020603050405020304" pitchFamily="18" charset="0"/>
                <a:ea typeface="楷体_GB2312" pitchFamily="49" charset="-122"/>
              </a:rPr>
              <a:t>，</a:t>
            </a:r>
            <a:r>
              <a:rPr lang="en-US" altLang="zh-CN" sz="2600" b="0">
                <a:solidFill>
                  <a:schemeClr val="tx1"/>
                </a:solidFill>
                <a:latin typeface="Times New Roman" panose="02020603050405020304" pitchFamily="18" charset="0"/>
                <a:ea typeface="楷体_GB2312" pitchFamily="49" charset="-122"/>
              </a:rPr>
              <a:t>O</a:t>
            </a:r>
            <a:r>
              <a:rPr lang="en-US" altLang="zh-CN" sz="2600" b="0" baseline="-30000">
                <a:solidFill>
                  <a:schemeClr val="tx1"/>
                </a:solidFill>
                <a:latin typeface="Times New Roman" panose="02020603050405020304" pitchFamily="18" charset="0"/>
                <a:ea typeface="楷体_GB2312" pitchFamily="49" charset="-122"/>
              </a:rPr>
              <a:t>2</a:t>
            </a:r>
            <a:r>
              <a:rPr lang="zh-CN" altLang="en-US" sz="2600" b="0">
                <a:solidFill>
                  <a:schemeClr val="tx1"/>
                </a:solidFill>
                <a:latin typeface="Times New Roman" panose="02020603050405020304" pitchFamily="18" charset="0"/>
                <a:ea typeface="楷体_GB2312" pitchFamily="49" charset="-122"/>
              </a:rPr>
              <a:t>，</a:t>
            </a:r>
            <a:r>
              <a:rPr lang="en-US" altLang="zh-CN" sz="2600" b="0">
                <a:solidFill>
                  <a:schemeClr val="tx1"/>
                </a:solidFill>
                <a:latin typeface="Times New Roman" panose="02020603050405020304" pitchFamily="18" charset="0"/>
                <a:ea typeface="楷体_GB2312" pitchFamily="49" charset="-122"/>
              </a:rPr>
              <a:t>OH</a:t>
            </a:r>
            <a:r>
              <a:rPr lang="en-US" altLang="zh-CN" sz="2600" b="0" baseline="30000">
                <a:solidFill>
                  <a:schemeClr val="tx1"/>
                </a:solidFill>
                <a:latin typeface="Times New Roman" panose="02020603050405020304" pitchFamily="18" charset="0"/>
                <a:ea typeface="楷体_GB2312" pitchFamily="49" charset="-122"/>
              </a:rPr>
              <a:t>-</a:t>
            </a:r>
            <a:r>
              <a:rPr lang="zh-CN" altLang="en-US" sz="2600" b="0" dirty="0">
                <a:solidFill>
                  <a:schemeClr val="tx1"/>
                </a:solidFill>
                <a:latin typeface="Times New Roman" panose="02020603050405020304" pitchFamily="18" charset="0"/>
                <a:ea typeface="楷体_GB2312" pitchFamily="49" charset="-122"/>
              </a:rPr>
              <a:t>的高温水中对应力腐蚀破裂敏感（主要的应力是管子在制造和装配时产生的残余应力）。</a:t>
            </a:r>
            <a:endParaRPr lang="zh-CN" altLang="en-US" sz="2600" b="0" dirty="0">
              <a:solidFill>
                <a:schemeClr val="tx1"/>
              </a:solidFill>
              <a:latin typeface="Times New Roman" panose="02020603050405020304" pitchFamily="18" charset="0"/>
              <a:ea typeface="楷体_GB2312" pitchFamily="49" charset="-122"/>
            </a:endParaRPr>
          </a:p>
          <a:p>
            <a:pPr>
              <a:lnSpc>
                <a:spcPct val="120000"/>
              </a:lnSpc>
              <a:buClr>
                <a:srgbClr val="FF0000"/>
              </a:buClr>
              <a:buSzPct val="110000"/>
              <a:buFont typeface="Wingdings" panose="05000000000000000000" pitchFamily="2" charset="2"/>
              <a:buChar char="Ø"/>
            </a:pPr>
            <a:r>
              <a:rPr lang="zh-CN" altLang="en-US" sz="2600" b="0" dirty="0">
                <a:solidFill>
                  <a:schemeClr val="tx1"/>
                </a:solidFill>
                <a:latin typeface="Times New Roman" panose="02020603050405020304" pitchFamily="18" charset="0"/>
                <a:ea typeface="楷体_GB2312" pitchFamily="49" charset="-122"/>
              </a:rPr>
              <a:t>近年来，压水堆核电厂中已广泛采用</a:t>
            </a:r>
            <a:r>
              <a:rPr lang="zh-CN" altLang="en-US" sz="2600" b="0" u="sng" dirty="0">
                <a:latin typeface="Times New Roman" panose="02020603050405020304" pitchFamily="18" charset="0"/>
                <a:ea typeface="楷体_GB2312" pitchFamily="49" charset="-122"/>
              </a:rPr>
              <a:t>因科镍</a:t>
            </a:r>
            <a:r>
              <a:rPr lang="en-US" altLang="zh-CN" sz="2600" b="0" u="sng">
                <a:latin typeface="Times New Roman" panose="02020603050405020304" pitchFamily="18" charset="0"/>
                <a:ea typeface="楷体_GB2312" pitchFamily="49" charset="-122"/>
              </a:rPr>
              <a:t>-690</a:t>
            </a:r>
            <a:r>
              <a:rPr lang="zh-CN" altLang="en-US" sz="2600" b="0" dirty="0">
                <a:solidFill>
                  <a:schemeClr val="tx1"/>
                </a:solidFill>
                <a:latin typeface="Times New Roman" panose="02020603050405020304" pitchFamily="18" charset="0"/>
                <a:ea typeface="楷体_GB2312" pitchFamily="49" charset="-122"/>
              </a:rPr>
              <a:t>作为传热管材，提高了镍含量可以大大提高材料耐氯离子应力腐蚀能力，但镍含量较高的因科镍</a:t>
            </a:r>
            <a:r>
              <a:rPr lang="en-US" altLang="zh-CN" sz="2600" b="0">
                <a:solidFill>
                  <a:schemeClr val="tx1"/>
                </a:solidFill>
                <a:latin typeface="Times New Roman" panose="02020603050405020304" pitchFamily="18" charset="0"/>
                <a:ea typeface="楷体_GB2312" pitchFamily="49" charset="-122"/>
              </a:rPr>
              <a:t>-690</a:t>
            </a:r>
            <a:r>
              <a:rPr lang="zh-CN" altLang="en-US" sz="2600" b="0" dirty="0">
                <a:solidFill>
                  <a:schemeClr val="tx1"/>
                </a:solidFill>
                <a:latin typeface="Times New Roman" panose="02020603050405020304" pitchFamily="18" charset="0"/>
                <a:ea typeface="楷体_GB2312" pitchFamily="49" charset="-122"/>
              </a:rPr>
              <a:t>对晶间应力腐蚀（晶界发生与应力有关）敏感。因此，人们在试用含镍量中等的因科镍</a:t>
            </a:r>
            <a:r>
              <a:rPr lang="en-US" altLang="zh-CN" sz="2600" b="0">
                <a:solidFill>
                  <a:schemeClr val="tx1"/>
                </a:solidFill>
                <a:latin typeface="Times New Roman" panose="02020603050405020304" pitchFamily="18" charset="0"/>
                <a:ea typeface="楷体_GB2312" pitchFamily="49" charset="-122"/>
              </a:rPr>
              <a:t>-800</a:t>
            </a:r>
            <a:r>
              <a:rPr lang="zh-CN" altLang="en-US" sz="2600" b="0" dirty="0">
                <a:solidFill>
                  <a:schemeClr val="tx1"/>
                </a:solidFill>
                <a:latin typeface="Times New Roman" panose="02020603050405020304" pitchFamily="18" charset="0"/>
                <a:ea typeface="楷体_GB2312" pitchFamily="49" charset="-122"/>
              </a:rPr>
              <a:t>。</a:t>
            </a:r>
            <a:endParaRPr lang="zh-CN" altLang="en-US" sz="2600" b="0" u="sng">
              <a:solidFill>
                <a:schemeClr val="tx1"/>
              </a:solidFill>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3796">
                                            <p:txEl>
                                              <p:charRg st="0" end="105"/>
                                            </p:txEl>
                                          </p:spTgt>
                                        </p:tgtEl>
                                        <p:attrNameLst>
                                          <p:attrName>style.visibility</p:attrName>
                                        </p:attrNameLst>
                                      </p:cBhvr>
                                      <p:to>
                                        <p:strVal val="visible"/>
                                      </p:to>
                                    </p:set>
                                    <p:animEffect transition="in" filter="checkerboard(down)">
                                      <p:cBhvr>
                                        <p:cTn id="7" dur="500"/>
                                        <p:tgtEl>
                                          <p:spTgt spid="33796">
                                            <p:txEl>
                                              <p:charRg st="0" end="10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3796">
                                            <p:txEl>
                                              <p:charRg st="105" end="218"/>
                                            </p:txEl>
                                          </p:spTgt>
                                        </p:tgtEl>
                                        <p:attrNameLst>
                                          <p:attrName>style.visibility</p:attrName>
                                        </p:attrNameLst>
                                      </p:cBhvr>
                                      <p:to>
                                        <p:strVal val="visible"/>
                                      </p:to>
                                    </p:set>
                                    <p:animEffect transition="in" filter="checkerboard(down)">
                                      <p:cBhvr>
                                        <p:cTn id="12" dur="500"/>
                                        <p:tgtEl>
                                          <p:spTgt spid="33796">
                                            <p:txEl>
                                              <p:charRg st="105" end="2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90" name="矩形 12289"/>
          <p:cNvSpPr/>
          <p:nvPr/>
        </p:nvSpPr>
        <p:spPr>
          <a:xfrm>
            <a:off x="304800" y="990600"/>
            <a:ext cx="8610600" cy="4267200"/>
          </a:xfrm>
          <a:prstGeom prst="rect">
            <a:avLst/>
          </a:prstGeom>
          <a:noFill/>
          <a:ln w="9525">
            <a:noFill/>
          </a:ln>
        </p:spPr>
        <p:txBody>
          <a:bodyPr/>
          <a:p>
            <a:pPr marL="342900" indent="-342900" algn="just">
              <a:spcBef>
                <a:spcPct val="20000"/>
              </a:spcBef>
              <a:buClr>
                <a:srgbClr val="FF0000"/>
              </a:buClr>
              <a:buSzPct val="110000"/>
              <a:buFont typeface="Wingdings" panose="05000000000000000000" pitchFamily="2" charset="2"/>
            </a:pPr>
            <a:r>
              <a:rPr lang="en-US" altLang="zh-CN" sz="3200">
                <a:solidFill>
                  <a:srgbClr val="660033"/>
                </a:solidFill>
                <a:latin typeface="Times New Roman" panose="02020603050405020304" pitchFamily="18" charset="0"/>
                <a:ea typeface="宋体" panose="02010600030101010101" pitchFamily="2" charset="-122"/>
              </a:rPr>
              <a:t>&lt;</a:t>
            </a:r>
            <a:r>
              <a:rPr lang="zh-CN" altLang="en-US" sz="3200" dirty="0">
                <a:solidFill>
                  <a:srgbClr val="660033"/>
                </a:solidFill>
                <a:latin typeface="Times New Roman" panose="02020603050405020304" pitchFamily="18" charset="0"/>
                <a:ea typeface="宋体" panose="02010600030101010101" pitchFamily="2" charset="-122"/>
              </a:rPr>
              <a:t>一</a:t>
            </a:r>
            <a:r>
              <a:rPr lang="en-US" altLang="zh-CN" sz="3200">
                <a:solidFill>
                  <a:srgbClr val="660033"/>
                </a:solidFill>
                <a:latin typeface="Times New Roman" panose="02020603050405020304" pitchFamily="18" charset="0"/>
                <a:ea typeface="宋体" panose="02010600030101010101" pitchFamily="2" charset="-122"/>
              </a:rPr>
              <a:t>&gt;</a:t>
            </a:r>
            <a:r>
              <a:rPr lang="zh-CN" altLang="en-US" sz="3200" dirty="0">
                <a:solidFill>
                  <a:srgbClr val="660033"/>
                </a:solidFill>
                <a:latin typeface="Times New Roman" panose="02020603050405020304" pitchFamily="18" charset="0"/>
                <a:ea typeface="宋体" panose="02010600030101010101" pitchFamily="2" charset="-122"/>
              </a:rPr>
              <a:t>优点</a:t>
            </a:r>
            <a:endParaRPr lang="zh-CN" altLang="en-US" sz="3200" dirty="0">
              <a:solidFill>
                <a:srgbClr val="660033"/>
              </a:solidFill>
              <a:latin typeface="Times New Roman" panose="02020603050405020304" pitchFamily="18" charset="0"/>
              <a:ea typeface="宋体" panose="02010600030101010101" pitchFamily="2" charset="-122"/>
            </a:endParaRPr>
          </a:p>
          <a:p>
            <a:pPr marL="342900" indent="-342900" algn="just">
              <a:spcBef>
                <a:spcPct val="20000"/>
              </a:spcBef>
              <a:buClr>
                <a:srgbClr val="FF9900"/>
              </a:buClr>
              <a:buSzPct val="110000"/>
              <a:buFont typeface="Wingdings" panose="05000000000000000000" pitchFamily="2" charset="2"/>
              <a:buChar char="Ø"/>
            </a:pPr>
            <a:r>
              <a:rPr lang="zh-CN" altLang="en-US" b="0" dirty="0">
                <a:solidFill>
                  <a:schemeClr val="tx1"/>
                </a:solidFill>
                <a:latin typeface="Times New Roman" panose="02020603050405020304" pitchFamily="18" charset="0"/>
                <a:ea typeface="楷体_GB2312" pitchFamily="49" charset="-122"/>
              </a:rPr>
              <a:t> </a:t>
            </a:r>
            <a:r>
              <a:rPr lang="zh-CN" altLang="en-US" dirty="0">
                <a:solidFill>
                  <a:schemeClr val="tx1"/>
                </a:solidFill>
                <a:latin typeface="Times New Roman" panose="02020603050405020304" pitchFamily="18" charset="0"/>
                <a:ea typeface="楷体_GB2312" pitchFamily="49" charset="-122"/>
              </a:rPr>
              <a:t>传热系数很大</a:t>
            </a:r>
            <a:r>
              <a:rPr lang="zh-CN" altLang="en-US" b="0" dirty="0">
                <a:solidFill>
                  <a:schemeClr val="tx1"/>
                </a:solidFill>
                <a:latin typeface="Times New Roman" panose="02020603050405020304" pitchFamily="18" charset="0"/>
                <a:ea typeface="楷体_GB2312" pitchFamily="49" charset="-122"/>
              </a:rPr>
              <a:t>，热交换是以</a:t>
            </a:r>
            <a:r>
              <a:rPr lang="zh-CN" altLang="en-US" b="0" u="sng" dirty="0">
                <a:latin typeface="Times New Roman" panose="02020603050405020304" pitchFamily="18" charset="0"/>
                <a:ea typeface="楷体_GB2312" pitchFamily="49" charset="-122"/>
              </a:rPr>
              <a:t>泡核沸腾</a:t>
            </a:r>
            <a:r>
              <a:rPr lang="zh-CN" altLang="en-US" b="0" dirty="0">
                <a:solidFill>
                  <a:schemeClr val="tx1"/>
                </a:solidFill>
                <a:latin typeface="Times New Roman" panose="02020603050405020304" pitchFamily="18" charset="0"/>
                <a:ea typeface="楷体_GB2312" pitchFamily="49" charset="-122"/>
              </a:rPr>
              <a:t>形式进行的；</a:t>
            </a:r>
            <a:endParaRPr lang="zh-CN" altLang="en-US" b="0" dirty="0">
              <a:solidFill>
                <a:schemeClr val="tx1"/>
              </a:solidFill>
              <a:latin typeface="Times New Roman" panose="02020603050405020304" pitchFamily="18" charset="0"/>
              <a:ea typeface="楷体_GB2312" pitchFamily="49" charset="-122"/>
            </a:endParaRPr>
          </a:p>
          <a:p>
            <a:pPr marL="342900" indent="-342900" algn="just">
              <a:spcBef>
                <a:spcPct val="20000"/>
              </a:spcBef>
              <a:buClr>
                <a:srgbClr val="FF9900"/>
              </a:buClr>
              <a:buSzPct val="110000"/>
              <a:buFont typeface="Wingdings" panose="05000000000000000000" pitchFamily="2" charset="2"/>
              <a:buChar char="Ø"/>
            </a:pPr>
            <a:r>
              <a:rPr lang="zh-CN" altLang="en-US" b="0" dirty="0">
                <a:solidFill>
                  <a:schemeClr val="tx1"/>
                </a:solidFill>
                <a:latin typeface="Times New Roman" panose="02020603050405020304" pitchFamily="18" charset="0"/>
                <a:ea typeface="楷体_GB2312" pitchFamily="49" charset="-122"/>
              </a:rPr>
              <a:t> </a:t>
            </a:r>
            <a:r>
              <a:rPr lang="en-US" altLang="zh-CN" b="0">
                <a:solidFill>
                  <a:schemeClr val="tx1"/>
                </a:solidFill>
                <a:latin typeface="Times New Roman" panose="02020603050405020304" pitchFamily="18" charset="0"/>
                <a:ea typeface="楷体_GB2312" pitchFamily="49" charset="-122"/>
              </a:rPr>
              <a:t>U</a:t>
            </a:r>
            <a:r>
              <a:rPr lang="zh-CN" altLang="en-US" b="0" dirty="0">
                <a:solidFill>
                  <a:schemeClr val="tx1"/>
                </a:solidFill>
                <a:latin typeface="Times New Roman" panose="02020603050405020304" pitchFamily="18" charset="0"/>
                <a:ea typeface="楷体_GB2312" pitchFamily="49" charset="-122"/>
              </a:rPr>
              <a:t>型管可自由膨胀；</a:t>
            </a:r>
            <a:endParaRPr lang="zh-CN" altLang="en-US" b="0" dirty="0">
              <a:solidFill>
                <a:schemeClr val="tx1"/>
              </a:solidFill>
              <a:latin typeface="Times New Roman" panose="02020603050405020304" pitchFamily="18" charset="0"/>
              <a:ea typeface="楷体_GB2312" pitchFamily="49" charset="-122"/>
            </a:endParaRPr>
          </a:p>
          <a:p>
            <a:pPr marL="342900" indent="-342900" algn="just">
              <a:spcBef>
                <a:spcPct val="20000"/>
              </a:spcBef>
              <a:buClr>
                <a:srgbClr val="FF9900"/>
              </a:buClr>
              <a:buSzPct val="110000"/>
              <a:buFont typeface="Wingdings" panose="05000000000000000000" pitchFamily="2" charset="2"/>
              <a:buChar char="Ø"/>
            </a:pPr>
            <a:r>
              <a:rPr lang="zh-CN" altLang="en-US" b="0" dirty="0">
                <a:solidFill>
                  <a:schemeClr val="tx1"/>
                </a:solidFill>
                <a:latin typeface="Times New Roman" panose="02020603050405020304" pitchFamily="18" charset="0"/>
                <a:ea typeface="楷体_GB2312" pitchFamily="49" charset="-122"/>
              </a:rPr>
              <a:t> </a:t>
            </a:r>
            <a:r>
              <a:rPr lang="zh-CN" altLang="en-US" dirty="0">
                <a:solidFill>
                  <a:schemeClr val="tx1"/>
                </a:solidFill>
                <a:latin typeface="Times New Roman" panose="02020603050405020304" pitchFamily="18" charset="0"/>
                <a:ea typeface="楷体_GB2312" pitchFamily="49" charset="-122"/>
              </a:rPr>
              <a:t>蓄水容积大</a:t>
            </a:r>
            <a:r>
              <a:rPr lang="zh-CN" altLang="en-US" b="0" dirty="0">
                <a:solidFill>
                  <a:schemeClr val="tx1"/>
                </a:solidFill>
                <a:latin typeface="Times New Roman" panose="02020603050405020304" pitchFamily="18" charset="0"/>
                <a:ea typeface="楷体_GB2312" pitchFamily="49" charset="-122"/>
              </a:rPr>
              <a:t>，具有缓冲作用，对给水及蒸汽自动控制要求不高；</a:t>
            </a:r>
            <a:endParaRPr lang="zh-CN" altLang="en-US" b="0" dirty="0">
              <a:solidFill>
                <a:schemeClr val="tx1"/>
              </a:solidFill>
              <a:latin typeface="Times New Roman" panose="02020603050405020304" pitchFamily="18" charset="0"/>
              <a:ea typeface="楷体_GB2312" pitchFamily="49" charset="-122"/>
            </a:endParaRPr>
          </a:p>
          <a:p>
            <a:pPr marL="342900" indent="-342900" algn="just">
              <a:spcBef>
                <a:spcPct val="20000"/>
              </a:spcBef>
              <a:buClr>
                <a:srgbClr val="FF9900"/>
              </a:buClr>
              <a:buSzPct val="110000"/>
              <a:buFont typeface="Wingdings" panose="05000000000000000000" pitchFamily="2" charset="2"/>
              <a:buChar char="Ø"/>
            </a:pPr>
            <a:r>
              <a:rPr lang="zh-CN" altLang="en-US" b="0" dirty="0">
                <a:solidFill>
                  <a:schemeClr val="tx1"/>
                </a:solidFill>
                <a:latin typeface="Times New Roman" panose="02020603050405020304" pitchFamily="18" charset="0"/>
                <a:ea typeface="楷体_GB2312" pitchFamily="49" charset="-122"/>
              </a:rPr>
              <a:t> 可以通过排污量调整水质；</a:t>
            </a:r>
            <a:endParaRPr lang="zh-CN" altLang="en-US" b="0" dirty="0">
              <a:solidFill>
                <a:schemeClr val="tx1"/>
              </a:solidFill>
              <a:latin typeface="Times New Roman" panose="02020603050405020304" pitchFamily="18" charset="0"/>
              <a:ea typeface="楷体_GB2312" pitchFamily="49" charset="-122"/>
            </a:endParaRPr>
          </a:p>
          <a:p>
            <a:pPr marL="342900" indent="-342900" algn="just">
              <a:spcBef>
                <a:spcPct val="20000"/>
              </a:spcBef>
              <a:buClr>
                <a:srgbClr val="FF9900"/>
              </a:buClr>
              <a:buSzPct val="110000"/>
              <a:buFont typeface="Wingdings" panose="05000000000000000000" pitchFamily="2" charset="2"/>
              <a:buChar char="Ø"/>
            </a:pPr>
            <a:r>
              <a:rPr lang="zh-CN" altLang="en-US" b="0" dirty="0">
                <a:solidFill>
                  <a:schemeClr val="tx1"/>
                </a:solidFill>
                <a:latin typeface="Times New Roman" panose="02020603050405020304" pitchFamily="18" charset="0"/>
                <a:ea typeface="楷体_GB2312" pitchFamily="49" charset="-122"/>
              </a:rPr>
              <a:t>可应用在常规锅炉中得到的经验。</a:t>
            </a:r>
            <a:endParaRPr lang="zh-CN" altLang="en-US" b="0" dirty="0">
              <a:solidFill>
                <a:schemeClr val="tx1"/>
              </a:solidFill>
              <a:latin typeface="Times New Roman" panose="02020603050405020304" pitchFamily="18" charset="0"/>
              <a:ea typeface="楷体_GB2312" pitchFamily="49" charset="-122"/>
            </a:endParaRPr>
          </a:p>
        </p:txBody>
      </p:sp>
      <p:sp>
        <p:nvSpPr>
          <p:cNvPr id="12291" name="矩形 12290"/>
          <p:cNvSpPr/>
          <p:nvPr/>
        </p:nvSpPr>
        <p:spPr>
          <a:xfrm>
            <a:off x="838200" y="228600"/>
            <a:ext cx="7467600" cy="641350"/>
          </a:xfrm>
          <a:prstGeom prst="rect">
            <a:avLst/>
          </a:prstGeom>
          <a:noFill/>
          <a:ln w="9525">
            <a:noFill/>
          </a:ln>
        </p:spPr>
        <p:txBody>
          <a:bodyPr>
            <a:spAutoFit/>
          </a:bodyPr>
          <a:p>
            <a:pPr algn="ctr">
              <a:lnSpc>
                <a:spcPct val="100000"/>
              </a:lnSpc>
              <a:spcBef>
                <a:spcPct val="0"/>
              </a:spcBef>
            </a:pPr>
            <a:r>
              <a:rPr lang="zh-CN" altLang="en-US" sz="3600" dirty="0">
                <a:solidFill>
                  <a:srgbClr val="FF9900"/>
                </a:solidFill>
                <a:latin typeface="Times New Roman" panose="02020603050405020304" pitchFamily="18" charset="0"/>
                <a:ea typeface="宋体" panose="02010600030101010101" pitchFamily="2" charset="-122"/>
              </a:rPr>
              <a:t>（四）饱和蒸汽发生器的优缺点</a:t>
            </a:r>
            <a:endParaRPr lang="zh-CN" altLang="en-US" sz="3600" dirty="0">
              <a:solidFill>
                <a:srgbClr val="FF9900"/>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0">
                                            <p:txEl>
                                              <p:charRg st="0" end="6"/>
                                            </p:txEl>
                                          </p:spTgt>
                                        </p:tgtEl>
                                        <p:attrNameLst>
                                          <p:attrName>style.visibility</p:attrName>
                                        </p:attrNameLst>
                                      </p:cBhvr>
                                      <p:to>
                                        <p:strVal val="visible"/>
                                      </p:to>
                                    </p:set>
                                    <p:animEffect transition="in" filter="strips(downRight)">
                                      <p:cBhvr>
                                        <p:cTn id="7" dur="500"/>
                                        <p:tgtEl>
                                          <p:spTgt spid="12290">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290">
                                            <p:txEl>
                                              <p:charRg st="6" end="30"/>
                                            </p:txEl>
                                          </p:spTgt>
                                        </p:tgtEl>
                                        <p:attrNameLst>
                                          <p:attrName>style.visibility</p:attrName>
                                        </p:attrNameLst>
                                      </p:cBhvr>
                                      <p:to>
                                        <p:strVal val="visible"/>
                                      </p:to>
                                    </p:set>
                                    <p:animEffect transition="in" filter="strips(downRight)">
                                      <p:cBhvr>
                                        <p:cTn id="12" dur="500"/>
                                        <p:tgtEl>
                                          <p:spTgt spid="12290">
                                            <p:txEl>
                                              <p:charRg st="6" end="3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290">
                                            <p:txEl>
                                              <p:charRg st="30" end="41"/>
                                            </p:txEl>
                                          </p:spTgt>
                                        </p:tgtEl>
                                        <p:attrNameLst>
                                          <p:attrName>style.visibility</p:attrName>
                                        </p:attrNameLst>
                                      </p:cBhvr>
                                      <p:to>
                                        <p:strVal val="visible"/>
                                      </p:to>
                                    </p:set>
                                    <p:animEffect transition="in" filter="strips(downRight)">
                                      <p:cBhvr>
                                        <p:cTn id="17" dur="500"/>
                                        <p:tgtEl>
                                          <p:spTgt spid="12290">
                                            <p:txEl>
                                              <p:charRg st="30" end="4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2290">
                                            <p:txEl>
                                              <p:charRg st="41" end="71"/>
                                            </p:txEl>
                                          </p:spTgt>
                                        </p:tgtEl>
                                        <p:attrNameLst>
                                          <p:attrName>style.visibility</p:attrName>
                                        </p:attrNameLst>
                                      </p:cBhvr>
                                      <p:to>
                                        <p:strVal val="visible"/>
                                      </p:to>
                                    </p:set>
                                    <p:animEffect transition="in" filter="strips(downRight)">
                                      <p:cBhvr>
                                        <p:cTn id="22" dur="500"/>
                                        <p:tgtEl>
                                          <p:spTgt spid="12290">
                                            <p:txEl>
                                              <p:charRg st="41" end="7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2290">
                                            <p:txEl>
                                              <p:charRg st="71" end="85"/>
                                            </p:txEl>
                                          </p:spTgt>
                                        </p:tgtEl>
                                        <p:attrNameLst>
                                          <p:attrName>style.visibility</p:attrName>
                                        </p:attrNameLst>
                                      </p:cBhvr>
                                      <p:to>
                                        <p:strVal val="visible"/>
                                      </p:to>
                                    </p:set>
                                    <p:animEffect transition="in" filter="strips(downRight)">
                                      <p:cBhvr>
                                        <p:cTn id="27" dur="500"/>
                                        <p:tgtEl>
                                          <p:spTgt spid="12290">
                                            <p:txEl>
                                              <p:charRg st="71" end="8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2290">
                                            <p:txEl>
                                              <p:charRg st="85" end="101"/>
                                            </p:txEl>
                                          </p:spTgt>
                                        </p:tgtEl>
                                        <p:attrNameLst>
                                          <p:attrName>style.visibility</p:attrName>
                                        </p:attrNameLst>
                                      </p:cBhvr>
                                      <p:to>
                                        <p:strVal val="visible"/>
                                      </p:to>
                                    </p:set>
                                    <p:animEffect transition="in" filter="strips(downRight)">
                                      <p:cBhvr>
                                        <p:cTn id="32" dur="500"/>
                                        <p:tgtEl>
                                          <p:spTgt spid="12290">
                                            <p:txEl>
                                              <p:charRg st="85" end="10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4" name="矩形 13313"/>
          <p:cNvSpPr/>
          <p:nvPr/>
        </p:nvSpPr>
        <p:spPr>
          <a:xfrm>
            <a:off x="609600" y="76200"/>
            <a:ext cx="7924800" cy="5067300"/>
          </a:xfrm>
          <a:prstGeom prst="rect">
            <a:avLst/>
          </a:prstGeom>
          <a:noFill/>
          <a:ln w="9525">
            <a:noFill/>
          </a:ln>
        </p:spPr>
        <p:txBody>
          <a:bodyPr>
            <a:spAutoFit/>
          </a:bodyPr>
          <a:p>
            <a:pPr>
              <a:lnSpc>
                <a:spcPct val="100000"/>
              </a:lnSpc>
              <a:buClr>
                <a:srgbClr val="FF0000"/>
              </a:buClr>
              <a:buSzPct val="110000"/>
              <a:buFont typeface="Wingdings" panose="05000000000000000000" pitchFamily="2" charset="2"/>
            </a:pPr>
            <a:r>
              <a:rPr lang="en-US" altLang="zh-CN" sz="3200">
                <a:solidFill>
                  <a:srgbClr val="660033"/>
                </a:solidFill>
                <a:latin typeface="Times New Roman" panose="02020603050405020304" pitchFamily="18" charset="0"/>
                <a:ea typeface="宋体" panose="02010600030101010101" pitchFamily="2" charset="-122"/>
              </a:rPr>
              <a:t>&lt;</a:t>
            </a:r>
            <a:r>
              <a:rPr lang="zh-CN" altLang="en-US" sz="3200" dirty="0">
                <a:solidFill>
                  <a:srgbClr val="660033"/>
                </a:solidFill>
                <a:latin typeface="Times New Roman" panose="02020603050405020304" pitchFamily="18" charset="0"/>
                <a:ea typeface="宋体" panose="02010600030101010101" pitchFamily="2" charset="-122"/>
              </a:rPr>
              <a:t>二</a:t>
            </a:r>
            <a:r>
              <a:rPr lang="en-US" altLang="zh-CN" sz="3200">
                <a:solidFill>
                  <a:srgbClr val="660033"/>
                </a:solidFill>
                <a:latin typeface="Times New Roman" panose="02020603050405020304" pitchFamily="18" charset="0"/>
                <a:ea typeface="宋体" panose="02010600030101010101" pitchFamily="2" charset="-122"/>
              </a:rPr>
              <a:t>&gt;</a:t>
            </a:r>
            <a:r>
              <a:rPr lang="en-US" altLang="zh-CN" sz="3200">
                <a:solidFill>
                  <a:srgbClr val="660033"/>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dirty="0">
                <a:solidFill>
                  <a:srgbClr val="660033"/>
                </a:solidFill>
                <a:latin typeface="Times New Roman" panose="02020603050405020304" pitchFamily="18" charset="0"/>
                <a:ea typeface="宋体" panose="02010600030101010101" pitchFamily="2" charset="-122"/>
              </a:rPr>
              <a:t>缺点</a:t>
            </a:r>
            <a:endParaRPr lang="zh-CN" altLang="en-US" sz="3200" dirty="0">
              <a:solidFill>
                <a:srgbClr val="660033"/>
              </a:solidFill>
              <a:latin typeface="Times New Roman" panose="02020603050405020304" pitchFamily="18" charset="0"/>
              <a:ea typeface="宋体" panose="02010600030101010101" pitchFamily="2" charset="-122"/>
            </a:endParaRPr>
          </a:p>
          <a:p>
            <a:pPr>
              <a:lnSpc>
                <a:spcPct val="100000"/>
              </a:lnSpc>
              <a:buClr>
                <a:srgbClr val="FF9900"/>
              </a:buClr>
              <a:buSzPct val="110000"/>
              <a:buFont typeface="Wingdings" panose="05000000000000000000" pitchFamily="2" charset="2"/>
              <a:buChar char="Ø"/>
            </a:pPr>
            <a:r>
              <a:rPr lang="zh-CN" altLang="en-US" b="0" dirty="0">
                <a:solidFill>
                  <a:schemeClr val="tx1"/>
                </a:solidFill>
                <a:latin typeface="楷体_GB2312" pitchFamily="49" charset="-122"/>
                <a:ea typeface="楷体_GB2312" pitchFamily="49" charset="-122"/>
              </a:rPr>
              <a:t> 只能得到饱和蒸汽，对汽轮机中间去湿装置的要求高；</a:t>
            </a:r>
            <a:endParaRPr lang="zh-CN" altLang="en-US" b="0" dirty="0">
              <a:solidFill>
                <a:schemeClr val="tx1"/>
              </a:solidFill>
              <a:latin typeface="楷体_GB2312" pitchFamily="49" charset="-122"/>
              <a:ea typeface="楷体_GB2312" pitchFamily="49" charset="-122"/>
            </a:endParaRPr>
          </a:p>
          <a:p>
            <a:pPr>
              <a:lnSpc>
                <a:spcPct val="100000"/>
              </a:lnSpc>
              <a:buClr>
                <a:srgbClr val="FF9900"/>
              </a:buClr>
              <a:buSzPct val="110000"/>
              <a:buFont typeface="Wingdings" panose="05000000000000000000" pitchFamily="2" charset="2"/>
              <a:buChar char="Ø"/>
            </a:pPr>
            <a:r>
              <a:rPr lang="zh-CN" altLang="en-US" b="0" dirty="0">
                <a:solidFill>
                  <a:schemeClr val="tx1"/>
                </a:solidFill>
                <a:latin typeface="楷体_GB2312" pitchFamily="49" charset="-122"/>
                <a:ea typeface="楷体_GB2312" pitchFamily="49" charset="-122"/>
              </a:rPr>
              <a:t> 饱和蒸汽温度低，因此蒸汽压力相对较低，使得二回路效率不太好；</a:t>
            </a:r>
            <a:endParaRPr lang="zh-CN" altLang="en-US" b="0" dirty="0">
              <a:solidFill>
                <a:schemeClr val="tx1"/>
              </a:solidFill>
              <a:latin typeface="楷体_GB2312" pitchFamily="49" charset="-122"/>
              <a:ea typeface="楷体_GB2312" pitchFamily="49" charset="-122"/>
            </a:endParaRPr>
          </a:p>
          <a:p>
            <a:pPr>
              <a:lnSpc>
                <a:spcPct val="100000"/>
              </a:lnSpc>
              <a:buClr>
                <a:srgbClr val="FF9900"/>
              </a:buClr>
              <a:buSzPct val="110000"/>
              <a:buFont typeface="Wingdings" panose="05000000000000000000" pitchFamily="2" charset="2"/>
              <a:buChar char="Ø"/>
            </a:pPr>
            <a:r>
              <a:rPr lang="zh-CN" altLang="en-US" b="0" dirty="0">
                <a:solidFill>
                  <a:schemeClr val="tx1"/>
                </a:solidFill>
                <a:latin typeface="楷体_GB2312" pitchFamily="49" charset="-122"/>
                <a:ea typeface="楷体_GB2312" pitchFamily="49" charset="-122"/>
              </a:rPr>
              <a:t> 上部的干燥设备占很大体积，使蒸汽发生器结构复杂；</a:t>
            </a:r>
            <a:endParaRPr lang="zh-CN" altLang="en-US" b="0" dirty="0">
              <a:solidFill>
                <a:schemeClr val="tx1"/>
              </a:solidFill>
              <a:latin typeface="楷体_GB2312" pitchFamily="49" charset="-122"/>
              <a:ea typeface="楷体_GB2312" pitchFamily="49" charset="-122"/>
            </a:endParaRPr>
          </a:p>
          <a:p>
            <a:pPr>
              <a:lnSpc>
                <a:spcPct val="100000"/>
              </a:lnSpc>
              <a:buClr>
                <a:srgbClr val="FF9900"/>
              </a:buClr>
              <a:buSzPct val="110000"/>
              <a:buFont typeface="Wingdings" panose="05000000000000000000" pitchFamily="2" charset="2"/>
              <a:buChar char="Ø"/>
            </a:pPr>
            <a:r>
              <a:rPr lang="zh-CN" altLang="en-US" b="0" dirty="0">
                <a:solidFill>
                  <a:schemeClr val="tx1"/>
                </a:solidFill>
                <a:latin typeface="楷体_GB2312" pitchFamily="49" charset="-122"/>
                <a:ea typeface="楷体_GB2312" pitchFamily="49" charset="-122"/>
              </a:rPr>
              <a:t> 为防振，管子拱形部分的固定很困难；</a:t>
            </a:r>
            <a:endParaRPr lang="zh-CN" altLang="en-US" b="0" dirty="0">
              <a:solidFill>
                <a:schemeClr val="tx1"/>
              </a:solidFill>
              <a:latin typeface="楷体_GB2312" pitchFamily="49" charset="-122"/>
              <a:ea typeface="楷体_GB2312" pitchFamily="49" charset="-122"/>
            </a:endParaRPr>
          </a:p>
          <a:p>
            <a:pPr>
              <a:lnSpc>
                <a:spcPct val="100000"/>
              </a:lnSpc>
              <a:buClr>
                <a:srgbClr val="FF9900"/>
              </a:buClr>
              <a:buSzPct val="110000"/>
              <a:buFont typeface="Wingdings" panose="05000000000000000000" pitchFamily="2" charset="2"/>
              <a:buChar char="Ø"/>
            </a:pPr>
            <a:r>
              <a:rPr lang="zh-CN" altLang="en-US" b="0" dirty="0">
                <a:solidFill>
                  <a:schemeClr val="tx1"/>
                </a:solidFill>
                <a:latin typeface="楷体_GB2312" pitchFamily="49" charset="-122"/>
                <a:ea typeface="楷体_GB2312" pitchFamily="49" charset="-122"/>
              </a:rPr>
              <a:t> 管板有很大的尺寸，造成一些结构上的困难。</a:t>
            </a:r>
            <a:endParaRPr lang="zh-CN" altLang="en-US" b="0" dirty="0">
              <a:solidFill>
                <a:schemeClr val="tx1"/>
              </a:solidFill>
              <a:latin typeface="楷体_GB2312" pitchFamily="49" charset="-122"/>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xEl>
                                              <p:charRg st="0" end="7"/>
                                            </p:txEl>
                                          </p:spTgt>
                                        </p:tgtEl>
                                        <p:attrNameLst>
                                          <p:attrName>style.visibility</p:attrName>
                                        </p:attrNameLst>
                                      </p:cBhvr>
                                      <p:to>
                                        <p:strVal val="visible"/>
                                      </p:to>
                                    </p:set>
                                    <p:anim calcmode="lin" valueType="num">
                                      <p:cBhvr additive="base">
                                        <p:cTn id="7" dur="500" fill="hold"/>
                                        <p:tgtEl>
                                          <p:spTgt spid="13314">
                                            <p:txEl>
                                              <p:charRg st="0"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charRg st="0"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4">
                                            <p:txEl>
                                              <p:charRg st="7" end="33"/>
                                            </p:txEl>
                                          </p:spTgt>
                                        </p:tgtEl>
                                        <p:attrNameLst>
                                          <p:attrName>style.visibility</p:attrName>
                                        </p:attrNameLst>
                                      </p:cBhvr>
                                      <p:to>
                                        <p:strVal val="visible"/>
                                      </p:to>
                                    </p:set>
                                    <p:anim calcmode="lin" valueType="num">
                                      <p:cBhvr additive="base">
                                        <p:cTn id="13" dur="500" fill="hold"/>
                                        <p:tgtEl>
                                          <p:spTgt spid="13314">
                                            <p:txEl>
                                              <p:charRg st="7" end="3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charRg st="7" end="3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4">
                                            <p:txEl>
                                              <p:charRg st="33" end="65"/>
                                            </p:txEl>
                                          </p:spTgt>
                                        </p:tgtEl>
                                        <p:attrNameLst>
                                          <p:attrName>style.visibility</p:attrName>
                                        </p:attrNameLst>
                                      </p:cBhvr>
                                      <p:to>
                                        <p:strVal val="visible"/>
                                      </p:to>
                                    </p:set>
                                    <p:anim calcmode="lin" valueType="num">
                                      <p:cBhvr additive="base">
                                        <p:cTn id="19" dur="500" fill="hold"/>
                                        <p:tgtEl>
                                          <p:spTgt spid="13314">
                                            <p:txEl>
                                              <p:charRg st="33" end="6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charRg st="33" end="6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4">
                                            <p:txEl>
                                              <p:charRg st="65" end="91"/>
                                            </p:txEl>
                                          </p:spTgt>
                                        </p:tgtEl>
                                        <p:attrNameLst>
                                          <p:attrName>style.visibility</p:attrName>
                                        </p:attrNameLst>
                                      </p:cBhvr>
                                      <p:to>
                                        <p:strVal val="visible"/>
                                      </p:to>
                                    </p:set>
                                    <p:anim calcmode="lin" valueType="num">
                                      <p:cBhvr additive="base">
                                        <p:cTn id="25" dur="500" fill="hold"/>
                                        <p:tgtEl>
                                          <p:spTgt spid="13314">
                                            <p:txEl>
                                              <p:charRg st="65" end="9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charRg st="65" end="9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4">
                                            <p:txEl>
                                              <p:charRg st="91" end="110"/>
                                            </p:txEl>
                                          </p:spTgt>
                                        </p:tgtEl>
                                        <p:attrNameLst>
                                          <p:attrName>style.visibility</p:attrName>
                                        </p:attrNameLst>
                                      </p:cBhvr>
                                      <p:to>
                                        <p:strVal val="visible"/>
                                      </p:to>
                                    </p:set>
                                    <p:anim calcmode="lin" valueType="num">
                                      <p:cBhvr additive="base">
                                        <p:cTn id="31" dur="500" fill="hold"/>
                                        <p:tgtEl>
                                          <p:spTgt spid="13314">
                                            <p:txEl>
                                              <p:charRg st="91" end="1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charRg st="91" end="1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4">
                                            <p:txEl>
                                              <p:charRg st="110" end="132"/>
                                            </p:txEl>
                                          </p:spTgt>
                                        </p:tgtEl>
                                        <p:attrNameLst>
                                          <p:attrName>style.visibility</p:attrName>
                                        </p:attrNameLst>
                                      </p:cBhvr>
                                      <p:to>
                                        <p:strVal val="visible"/>
                                      </p:to>
                                    </p:set>
                                    <p:anim calcmode="lin" valueType="num">
                                      <p:cBhvr additive="base">
                                        <p:cTn id="37" dur="500" fill="hold"/>
                                        <p:tgtEl>
                                          <p:spTgt spid="13314">
                                            <p:txEl>
                                              <p:charRg st="110" end="13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4">
                                            <p:txEl>
                                              <p:charRg st="110" end="13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4" name="矩形 18433"/>
          <p:cNvSpPr/>
          <p:nvPr/>
        </p:nvSpPr>
        <p:spPr>
          <a:xfrm>
            <a:off x="762000" y="76200"/>
            <a:ext cx="7620000" cy="5222875"/>
          </a:xfrm>
          <a:prstGeom prst="rect">
            <a:avLst/>
          </a:prstGeom>
          <a:noFill/>
          <a:ln w="9525">
            <a:noFill/>
          </a:ln>
        </p:spPr>
        <p:txBody>
          <a:bodyPr>
            <a:spAutoFit/>
          </a:bodyPr>
          <a:p>
            <a:pPr>
              <a:lnSpc>
                <a:spcPct val="105000"/>
              </a:lnSpc>
              <a:buClr>
                <a:srgbClr val="FF0000"/>
              </a:buClr>
              <a:buSzPct val="110000"/>
              <a:buFont typeface="Wingdings" panose="05000000000000000000" pitchFamily="2" charset="2"/>
            </a:pPr>
            <a:r>
              <a:rPr lang="en-US" altLang="zh-CN" sz="3600" dirty="0">
                <a:solidFill>
                  <a:srgbClr val="FF9900"/>
                </a:solidFill>
                <a:latin typeface="Tahoma" panose="020B0604030504040204" pitchFamily="34" charset="0"/>
                <a:ea typeface="宋体" panose="02010600030101010101" pitchFamily="2" charset="-122"/>
              </a:rPr>
              <a:t>   </a:t>
            </a:r>
            <a:r>
              <a:rPr lang="zh-CN" altLang="en-US" sz="3600" dirty="0">
                <a:solidFill>
                  <a:srgbClr val="FF9900"/>
                </a:solidFill>
                <a:latin typeface="Tahoma" panose="020B0604030504040204" pitchFamily="34" charset="0"/>
                <a:ea typeface="宋体" panose="02010600030101010101" pitchFamily="2" charset="-122"/>
              </a:rPr>
              <a:t>类型</a:t>
            </a:r>
            <a:endParaRPr lang="zh-CN" altLang="en-US" sz="3600" dirty="0">
              <a:solidFill>
                <a:srgbClr val="FF9900"/>
              </a:solidFill>
              <a:latin typeface="Tahoma" panose="020B0604030504040204" pitchFamily="34" charset="0"/>
              <a:ea typeface="宋体" panose="02010600030101010101" pitchFamily="2" charset="-122"/>
            </a:endParaRPr>
          </a:p>
          <a:p>
            <a:pPr>
              <a:lnSpc>
                <a:spcPct val="65000"/>
              </a:lnSpc>
              <a:buClr>
                <a:srgbClr val="FF0000"/>
              </a:buClr>
              <a:buSzPct val="110000"/>
              <a:buFont typeface="Wingdings" panose="05000000000000000000" pitchFamily="2" charset="2"/>
              <a:buChar char="Ø"/>
            </a:pPr>
            <a:r>
              <a:rPr lang="zh-CN" altLang="en-US" b="0" dirty="0">
                <a:solidFill>
                  <a:schemeClr val="tx1"/>
                </a:solidFill>
                <a:latin typeface="楷体_GB2312" pitchFamily="49" charset="-122"/>
                <a:ea typeface="楷体_GB2312" pitchFamily="49" charset="-122"/>
              </a:rPr>
              <a:t> 按照</a:t>
            </a:r>
            <a:r>
              <a:rPr lang="zh-CN" altLang="en-US" b="0" u="sng" dirty="0">
                <a:latin typeface="楷体_GB2312" pitchFamily="49" charset="-122"/>
                <a:ea typeface="楷体_GB2312" pitchFamily="49" charset="-122"/>
              </a:rPr>
              <a:t>工质流动方式</a:t>
            </a:r>
            <a:r>
              <a:rPr lang="zh-CN" altLang="en-US" b="0" dirty="0">
                <a:solidFill>
                  <a:schemeClr val="tx1"/>
                </a:solidFill>
                <a:latin typeface="楷体_GB2312" pitchFamily="49" charset="-122"/>
                <a:ea typeface="楷体_GB2312" pitchFamily="49" charset="-122"/>
              </a:rPr>
              <a:t>：</a:t>
            </a:r>
            <a:endParaRPr lang="zh-CN" altLang="en-US" b="0" dirty="0">
              <a:solidFill>
                <a:schemeClr val="tx1"/>
              </a:solidFill>
              <a:latin typeface="楷体_GB2312" pitchFamily="49" charset="-122"/>
              <a:ea typeface="楷体_GB2312" pitchFamily="49" charset="-122"/>
            </a:endParaRPr>
          </a:p>
          <a:p>
            <a:pPr>
              <a:lnSpc>
                <a:spcPct val="65000"/>
              </a:lnSpc>
              <a:buClr>
                <a:srgbClr val="FF0000"/>
              </a:buClr>
              <a:buSzPct val="110000"/>
              <a:buFont typeface="Wingdings" panose="05000000000000000000" pitchFamily="2" charset="2"/>
            </a:pPr>
            <a:r>
              <a:rPr lang="zh-CN" altLang="en-US" b="0" dirty="0">
                <a:solidFill>
                  <a:schemeClr val="tx1"/>
                </a:solidFill>
                <a:latin typeface="楷体_GB2312" pitchFamily="49" charset="-122"/>
                <a:ea typeface="楷体_GB2312" pitchFamily="49" charset="-122"/>
              </a:rPr>
              <a:t>      自然循环式、强迫循环式；</a:t>
            </a:r>
            <a:endParaRPr lang="zh-CN" altLang="en-US" b="0" dirty="0">
              <a:solidFill>
                <a:schemeClr val="tx1"/>
              </a:solidFill>
              <a:latin typeface="楷体_GB2312" pitchFamily="49" charset="-122"/>
              <a:ea typeface="楷体_GB2312" pitchFamily="49" charset="-122"/>
            </a:endParaRPr>
          </a:p>
          <a:p>
            <a:pPr>
              <a:lnSpc>
                <a:spcPct val="65000"/>
              </a:lnSpc>
              <a:buClr>
                <a:srgbClr val="FF0000"/>
              </a:buClr>
              <a:buSzPct val="110000"/>
              <a:buFont typeface="Wingdings" panose="05000000000000000000" pitchFamily="2" charset="2"/>
              <a:buChar char="Ø"/>
            </a:pPr>
            <a:r>
              <a:rPr lang="zh-CN" altLang="en-US" b="0" dirty="0">
                <a:solidFill>
                  <a:schemeClr val="tx1"/>
                </a:solidFill>
                <a:latin typeface="楷体_GB2312" pitchFamily="49" charset="-122"/>
                <a:ea typeface="楷体_GB2312" pitchFamily="49" charset="-122"/>
              </a:rPr>
              <a:t> 按</a:t>
            </a:r>
            <a:r>
              <a:rPr lang="zh-CN" altLang="en-US" b="0" u="sng" dirty="0">
                <a:latin typeface="楷体_GB2312" pitchFamily="49" charset="-122"/>
                <a:ea typeface="楷体_GB2312" pitchFamily="49" charset="-122"/>
              </a:rPr>
              <a:t>传热管形状</a:t>
            </a:r>
            <a:r>
              <a:rPr lang="zh-CN" altLang="en-US" b="0" dirty="0">
                <a:solidFill>
                  <a:schemeClr val="tx1"/>
                </a:solidFill>
                <a:latin typeface="楷体_GB2312" pitchFamily="49" charset="-122"/>
                <a:ea typeface="楷体_GB2312" pitchFamily="49" charset="-122"/>
              </a:rPr>
              <a:t>：</a:t>
            </a:r>
            <a:endParaRPr lang="zh-CN" altLang="en-US" b="0" dirty="0">
              <a:solidFill>
                <a:schemeClr val="tx1"/>
              </a:solidFill>
              <a:latin typeface="楷体_GB2312" pitchFamily="49" charset="-122"/>
              <a:ea typeface="楷体_GB2312" pitchFamily="49" charset="-122"/>
            </a:endParaRPr>
          </a:p>
          <a:p>
            <a:pPr>
              <a:lnSpc>
                <a:spcPct val="65000"/>
              </a:lnSpc>
              <a:buClr>
                <a:srgbClr val="FF0000"/>
              </a:buClr>
              <a:buSzPct val="110000"/>
              <a:buFont typeface="Wingdings" panose="05000000000000000000" pitchFamily="2" charset="2"/>
            </a:pPr>
            <a:r>
              <a:rPr lang="zh-CN" altLang="en-US" b="0">
                <a:solidFill>
                  <a:schemeClr val="tx1"/>
                </a:solidFill>
                <a:latin typeface="楷体_GB2312" pitchFamily="49" charset="-122"/>
                <a:ea typeface="楷体_GB2312" pitchFamily="49" charset="-122"/>
              </a:rPr>
              <a:t>      </a:t>
            </a:r>
            <a:r>
              <a:rPr lang="en-US" altLang="zh-CN" b="0">
                <a:solidFill>
                  <a:schemeClr val="tx1"/>
                </a:solidFill>
                <a:latin typeface="楷体_GB2312" pitchFamily="49" charset="-122"/>
                <a:ea typeface="楷体_GB2312" pitchFamily="49" charset="-122"/>
              </a:rPr>
              <a:t>U</a:t>
            </a:r>
            <a:r>
              <a:rPr lang="zh-CN" altLang="en-US" b="0" dirty="0">
                <a:solidFill>
                  <a:schemeClr val="tx1"/>
                </a:solidFill>
                <a:latin typeface="楷体_GB2312" pitchFamily="49" charset="-122"/>
                <a:ea typeface="楷体_GB2312" pitchFamily="49" charset="-122"/>
              </a:rPr>
              <a:t>型管、直管、螺旋管等；</a:t>
            </a:r>
            <a:endParaRPr lang="zh-CN" altLang="en-US" b="0" dirty="0">
              <a:solidFill>
                <a:schemeClr val="tx1"/>
              </a:solidFill>
              <a:latin typeface="楷体_GB2312" pitchFamily="49" charset="-122"/>
              <a:ea typeface="楷体_GB2312" pitchFamily="49" charset="-122"/>
            </a:endParaRPr>
          </a:p>
          <a:p>
            <a:pPr>
              <a:lnSpc>
                <a:spcPct val="65000"/>
              </a:lnSpc>
              <a:buClr>
                <a:srgbClr val="FF0000"/>
              </a:buClr>
              <a:buSzPct val="110000"/>
              <a:buFont typeface="Wingdings" panose="05000000000000000000" pitchFamily="2" charset="2"/>
              <a:buChar char="Ø"/>
            </a:pPr>
            <a:r>
              <a:rPr lang="zh-CN" altLang="en-US" b="0" dirty="0">
                <a:solidFill>
                  <a:schemeClr val="tx1"/>
                </a:solidFill>
                <a:latin typeface="楷体_GB2312" pitchFamily="49" charset="-122"/>
                <a:ea typeface="楷体_GB2312" pitchFamily="49" charset="-122"/>
              </a:rPr>
              <a:t> 按</a:t>
            </a:r>
            <a:r>
              <a:rPr lang="zh-CN" altLang="en-US" b="0" u="sng" dirty="0">
                <a:latin typeface="楷体_GB2312" pitchFamily="49" charset="-122"/>
                <a:ea typeface="楷体_GB2312" pitchFamily="49" charset="-122"/>
              </a:rPr>
              <a:t>设备安装方式</a:t>
            </a:r>
            <a:r>
              <a:rPr lang="zh-CN" altLang="en-US" b="0" dirty="0">
                <a:solidFill>
                  <a:schemeClr val="tx1"/>
                </a:solidFill>
                <a:latin typeface="楷体_GB2312" pitchFamily="49" charset="-122"/>
                <a:ea typeface="楷体_GB2312" pitchFamily="49" charset="-122"/>
              </a:rPr>
              <a:t>：立式、卧式。</a:t>
            </a:r>
            <a:endParaRPr lang="zh-CN" altLang="en-US" b="0" dirty="0">
              <a:solidFill>
                <a:schemeClr val="tx1"/>
              </a:solidFill>
              <a:latin typeface="楷体_GB2312" pitchFamily="49" charset="-122"/>
              <a:ea typeface="楷体_GB2312" pitchFamily="49" charset="-122"/>
            </a:endParaRPr>
          </a:p>
          <a:p>
            <a:pPr>
              <a:buClr>
                <a:srgbClr val="FF0000"/>
              </a:buClr>
              <a:buSzPct val="110000"/>
              <a:buFont typeface="Wingdings" panose="05000000000000000000" pitchFamily="2" charset="2"/>
              <a:buChar char="Ø"/>
            </a:pPr>
            <a:r>
              <a:rPr lang="zh-CN" altLang="en-US" b="0" dirty="0">
                <a:solidFill>
                  <a:schemeClr val="tx1"/>
                </a:solidFill>
                <a:latin typeface="楷体_GB2312" pitchFamily="49" charset="-122"/>
                <a:ea typeface="楷体_GB2312" pitchFamily="49" charset="-122"/>
              </a:rPr>
              <a:t> 在压水堆核电厂中广泛使用的蒸汽发生器有两种类型：一种是带汽水分离器的</a:t>
            </a:r>
            <a:r>
              <a:rPr lang="zh-CN" altLang="en-US" b="0" u="sng" dirty="0">
                <a:latin typeface="楷体_GB2312" pitchFamily="49" charset="-122"/>
                <a:ea typeface="楷体_GB2312" pitchFamily="49" charset="-122"/>
              </a:rPr>
              <a:t>饱和蒸汽发生器</a:t>
            </a:r>
            <a:r>
              <a:rPr lang="zh-CN" altLang="en-US" b="0" dirty="0">
                <a:solidFill>
                  <a:schemeClr val="tx1"/>
                </a:solidFill>
                <a:latin typeface="楷体_GB2312" pitchFamily="49" charset="-122"/>
                <a:ea typeface="楷体_GB2312" pitchFamily="49" charset="-122"/>
              </a:rPr>
              <a:t>；一种是</a:t>
            </a:r>
            <a:r>
              <a:rPr lang="zh-CN" altLang="en-US" b="0" u="sng" dirty="0">
                <a:latin typeface="楷体_GB2312" pitchFamily="49" charset="-122"/>
                <a:ea typeface="楷体_GB2312" pitchFamily="49" charset="-122"/>
              </a:rPr>
              <a:t>立式直管强迫循环型</a:t>
            </a:r>
            <a:r>
              <a:rPr lang="zh-CN" altLang="en-US" b="0" dirty="0">
                <a:solidFill>
                  <a:schemeClr val="tx1"/>
                </a:solidFill>
                <a:latin typeface="楷体_GB2312" pitchFamily="49" charset="-122"/>
                <a:ea typeface="楷体_GB2312" pitchFamily="49" charset="-122"/>
              </a:rPr>
              <a:t>蒸汽发生器。在近代核电厂中，以前者应用较广。</a:t>
            </a:r>
            <a:endParaRPr lang="zh-CN" altLang="en-US" b="0" dirty="0">
              <a:solidFill>
                <a:schemeClr val="tx1"/>
              </a:solidFill>
              <a:latin typeface="楷体_GB2312" pitchFamily="49" charset="-122"/>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434">
                                            <p:txEl>
                                              <p:charRg st="0" end="6"/>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8434">
                                            <p:txEl>
                                              <p:charRg st="6" end="17"/>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8434">
                                            <p:txEl>
                                              <p:charRg st="17" end="36"/>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8434">
                                            <p:txEl>
                                              <p:charRg st="36" end="45"/>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8434">
                                            <p:txEl>
                                              <p:charRg st="45" end="64"/>
                                            </p:txEl>
                                          </p:spTgt>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18434">
                                            <p:txEl>
                                              <p:charRg st="64" end="80"/>
                                            </p:txEl>
                                          </p:spTgt>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grpId="0" nodeType="afterEffect">
                                  <p:stCondLst>
                                    <p:cond delay="1000"/>
                                  </p:stCondLst>
                                  <p:childTnLst>
                                    <p:set>
                                      <p:cBhvr>
                                        <p:cTn id="24" dur="1" fill="hold">
                                          <p:stCondLst>
                                            <p:cond delay="499"/>
                                          </p:stCondLst>
                                        </p:cTn>
                                        <p:tgtEl>
                                          <p:spTgt spid="18434">
                                            <p:txEl>
                                              <p:charRg st="80" end="15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dvAuto="100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3250" name="矩形 53249"/>
          <p:cNvSpPr/>
          <p:nvPr/>
        </p:nvSpPr>
        <p:spPr>
          <a:xfrm>
            <a:off x="457200" y="381000"/>
            <a:ext cx="7969250" cy="641350"/>
          </a:xfrm>
          <a:prstGeom prst="rect">
            <a:avLst/>
          </a:prstGeom>
          <a:noFill/>
          <a:ln w="9525">
            <a:noFill/>
          </a:ln>
        </p:spPr>
        <p:txBody>
          <a:bodyPr wrap="none" anchor="t" anchorCtr="0">
            <a:spAutoFit/>
          </a:bodyPr>
          <a:p>
            <a:pPr>
              <a:lnSpc>
                <a:spcPct val="100000"/>
              </a:lnSpc>
              <a:spcBef>
                <a:spcPct val="0"/>
              </a:spcBef>
            </a:pPr>
            <a:r>
              <a:rPr lang="zh-CN" altLang="en-US" sz="3600">
                <a:solidFill>
                  <a:srgbClr val="FF9900"/>
                </a:solidFill>
                <a:latin typeface="Times New Roman" panose="02020603050405020304" pitchFamily="18" charset="0"/>
                <a:ea typeface="宋体" panose="02010600030101010101" pitchFamily="2" charset="-122"/>
              </a:rPr>
              <a:t>（五）</a:t>
            </a:r>
            <a:r>
              <a:rPr lang="zh-CN" altLang="en-US" sz="3600" dirty="0">
                <a:solidFill>
                  <a:srgbClr val="FF9900"/>
                </a:solidFill>
                <a:latin typeface="Times New Roman" panose="02020603050405020304" pitchFamily="18" charset="0"/>
                <a:ea typeface="宋体" panose="02010600030101010101" pitchFamily="2" charset="-122"/>
              </a:rPr>
              <a:t>卧式</a:t>
            </a:r>
            <a:r>
              <a:rPr lang="en-US" altLang="zh-CN" sz="3600">
                <a:solidFill>
                  <a:srgbClr val="FF9900"/>
                </a:solidFill>
                <a:latin typeface="Times New Roman" panose="02020603050405020304" pitchFamily="18" charset="0"/>
                <a:ea typeface="宋体" panose="02010600030101010101" pitchFamily="2" charset="-122"/>
              </a:rPr>
              <a:t>U</a:t>
            </a:r>
            <a:r>
              <a:rPr lang="zh-CN" altLang="en-US" sz="3600" dirty="0">
                <a:solidFill>
                  <a:srgbClr val="FF9900"/>
                </a:solidFill>
                <a:latin typeface="Times New Roman" panose="02020603050405020304" pitchFamily="18" charset="0"/>
                <a:ea typeface="宋体" panose="02010600030101010101" pitchFamily="2" charset="-122"/>
              </a:rPr>
              <a:t>型管自然循环蒸汽发生器 </a:t>
            </a:r>
            <a:endParaRPr lang="zh-CN" altLang="en-US" sz="3600" dirty="0">
              <a:solidFill>
                <a:srgbClr val="FF9900"/>
              </a:solidFill>
              <a:latin typeface="Times New Roman" panose="02020603050405020304" pitchFamily="18" charset="0"/>
              <a:ea typeface="宋体" panose="02010600030101010101" pitchFamily="2" charset="-122"/>
            </a:endParaRPr>
          </a:p>
        </p:txBody>
      </p:sp>
      <p:sp>
        <p:nvSpPr>
          <p:cNvPr id="53251" name="文本框 53250"/>
          <p:cNvSpPr txBox="1"/>
          <p:nvPr/>
        </p:nvSpPr>
        <p:spPr>
          <a:xfrm>
            <a:off x="990600" y="1447800"/>
            <a:ext cx="7239000" cy="2870200"/>
          </a:xfrm>
          <a:prstGeom prst="rect">
            <a:avLst/>
          </a:prstGeom>
          <a:noFill/>
          <a:ln w="9525">
            <a:noFill/>
          </a:ln>
        </p:spPr>
        <p:txBody>
          <a:bodyPr>
            <a:spAutoFit/>
          </a:bodyPr>
          <a:p>
            <a:pPr>
              <a:lnSpc>
                <a:spcPct val="130000"/>
              </a:lnSpc>
              <a:buClr>
                <a:srgbClr val="FF0000"/>
              </a:buClr>
              <a:buSzPct val="110000"/>
              <a:buFont typeface="Wingdings" panose="05000000000000000000" pitchFamily="2" charset="2"/>
              <a:buChar char="Ø"/>
            </a:pPr>
            <a:r>
              <a:rPr lang="en-US" altLang="zh-CN" dirty="0">
                <a:latin typeface="楷体_GB2312" pitchFamily="49" charset="-122"/>
                <a:ea typeface="楷体_GB2312" pitchFamily="49" charset="-122"/>
              </a:rPr>
              <a:t> </a:t>
            </a:r>
            <a:r>
              <a:rPr lang="zh-CN" altLang="en-US" dirty="0">
                <a:latin typeface="楷体_GB2312" pitchFamily="49" charset="-122"/>
                <a:ea typeface="楷体_GB2312" pitchFamily="49" charset="-122"/>
              </a:rPr>
              <a:t>俄罗斯和一些东欧国家的压水堆核电厂，广泛采用卧式自然循环蒸汽发生器。这种卧式蒸汽发生器为</a:t>
            </a:r>
            <a:r>
              <a:rPr lang="zh-CN" altLang="en-US" dirty="0">
                <a:solidFill>
                  <a:schemeClr val="tx1"/>
                </a:solidFill>
                <a:latin typeface="楷体_GB2312" pitchFamily="49" charset="-122"/>
                <a:ea typeface="楷体_GB2312" pitchFamily="49" charset="-122"/>
              </a:rPr>
              <a:t>水平放置的单壳体结构</a:t>
            </a:r>
            <a:r>
              <a:rPr lang="zh-CN" altLang="en-US" dirty="0">
                <a:latin typeface="楷体_GB2312" pitchFamily="49" charset="-122"/>
                <a:ea typeface="楷体_GB2312" pitchFamily="49" charset="-122"/>
              </a:rPr>
              <a:t>。给水预热、二次侧蒸汽的产生、汽水分离及蒸汽干燥都在同一个外壳内进行。</a:t>
            </a:r>
            <a:endParaRPr lang="zh-CN" altLang="en-US">
              <a:latin typeface="楷体_GB2312" pitchFamily="49" charset="-122"/>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p:pull dir="d"/>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4295" name="对象 54294"/>
          <p:cNvGraphicFramePr/>
          <p:nvPr/>
        </p:nvGraphicFramePr>
        <p:xfrm>
          <a:off x="0" y="76200"/>
          <a:ext cx="9144000" cy="5135563"/>
        </p:xfrm>
        <a:graphic>
          <a:graphicData uri="http://schemas.openxmlformats.org/presentationml/2006/ole">
            <mc:AlternateContent xmlns:mc="http://schemas.openxmlformats.org/markup-compatibility/2006">
              <mc:Choice xmlns:v="urn:schemas-microsoft-com:vml" Requires="v">
                <p:oleObj spid="_x0000_s3081" name="" r:id="rId1" imgW="8410575" imgH="4724400" progId="Paint.Picture">
                  <p:embed/>
                </p:oleObj>
              </mc:Choice>
              <mc:Fallback>
                <p:oleObj name="" r:id="rId1" imgW="8410575" imgH="4724400" progId="Paint.Picture">
                  <p:embed/>
                  <p:pic>
                    <p:nvPicPr>
                      <p:cNvPr id="0" name="图片 3080"/>
                      <p:cNvPicPr/>
                      <p:nvPr/>
                    </p:nvPicPr>
                    <p:blipFill>
                      <a:blip r:embed="rId2"/>
                      <a:stretch>
                        <a:fillRect/>
                      </a:stretch>
                    </p:blipFill>
                    <p:spPr>
                      <a:xfrm>
                        <a:off x="0" y="76200"/>
                        <a:ext cx="9144000" cy="5135563"/>
                      </a:xfrm>
                      <a:prstGeom prst="rect">
                        <a:avLst/>
                      </a:prstGeom>
                      <a:noFill/>
                      <a:ln w="38100">
                        <a:noFill/>
                        <a:miter/>
                      </a:ln>
                    </p:spPr>
                  </p:pic>
                </p:oleObj>
              </mc:Fallback>
            </mc:AlternateContent>
          </a:graphicData>
        </a:graphic>
      </p:graphicFrame>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p:cover dir="ld"/>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298" name="文本框 55297"/>
          <p:cNvSpPr txBox="1"/>
          <p:nvPr/>
        </p:nvSpPr>
        <p:spPr>
          <a:xfrm>
            <a:off x="609600" y="304800"/>
            <a:ext cx="7772400" cy="4494213"/>
          </a:xfrm>
          <a:prstGeom prst="rect">
            <a:avLst/>
          </a:prstGeom>
          <a:noFill/>
          <a:ln w="9525">
            <a:noFill/>
          </a:ln>
        </p:spPr>
        <p:txBody>
          <a:bodyPr>
            <a:spAutoFit/>
          </a:bodyPr>
          <a:p>
            <a:pPr>
              <a:buClr>
                <a:srgbClr val="FF0000"/>
              </a:buClr>
              <a:buSzPct val="110000"/>
              <a:buFont typeface="Wingdings" panose="05000000000000000000" pitchFamily="2" charset="2"/>
              <a:buChar char="Ø"/>
            </a:pPr>
            <a:r>
              <a:rPr lang="en-US" altLang="zh-CN" dirty="0">
                <a:latin typeface="Times New Roman" panose="02020603050405020304" pitchFamily="18" charset="0"/>
                <a:ea typeface="楷体_GB2312" pitchFamily="49" charset="-122"/>
              </a:rPr>
              <a:t> </a:t>
            </a:r>
            <a:r>
              <a:rPr lang="zh-CN" altLang="en-US" dirty="0">
                <a:solidFill>
                  <a:schemeClr val="folHlink"/>
                </a:solidFill>
                <a:latin typeface="Times New Roman" panose="02020603050405020304" pitchFamily="18" charset="0"/>
                <a:ea typeface="楷体_GB2312" pitchFamily="49" charset="-122"/>
              </a:rPr>
              <a:t>优点：</a:t>
            </a:r>
            <a:r>
              <a:rPr lang="en-US" altLang="zh-CN">
                <a:latin typeface="Times New Roman" panose="02020603050405020304" pitchFamily="18" charset="0"/>
                <a:ea typeface="楷体_GB2312" pitchFamily="49" charset="-122"/>
              </a:rPr>
              <a:t>1</a:t>
            </a:r>
            <a:r>
              <a:rPr lang="zh-CN" altLang="en-US" dirty="0">
                <a:latin typeface="Times New Roman" panose="02020603050405020304" pitchFamily="18" charset="0"/>
                <a:ea typeface="楷体_GB2312" pitchFamily="49" charset="-122"/>
              </a:rPr>
              <a:t>）没有水平管板，取而代之的是立式圆柱形连箱。在联箱表面不会形成滞流区。</a:t>
            </a:r>
            <a:endParaRPr lang="zh-CN" altLang="en-US" dirty="0">
              <a:latin typeface="Times New Roman" panose="02020603050405020304" pitchFamily="18" charset="0"/>
              <a:ea typeface="楷体_GB2312" pitchFamily="49" charset="-122"/>
            </a:endParaRPr>
          </a:p>
          <a:p>
            <a:pPr>
              <a:buClr>
                <a:srgbClr val="FF0000"/>
              </a:buClr>
              <a:buSzPct val="110000"/>
              <a:buFont typeface="Wingdings" panose="05000000000000000000" pitchFamily="2" charset="2"/>
            </a:pPr>
            <a:r>
              <a:rPr lang="zh-CN" altLang="en-US" dirty="0">
                <a:latin typeface="Times New Roman" panose="02020603050405020304" pitchFamily="18" charset="0"/>
                <a:ea typeface="楷体_GB2312" pitchFamily="49" charset="-122"/>
              </a:rPr>
              <a:t>        </a:t>
            </a:r>
            <a:r>
              <a:rPr lang="en-US" altLang="zh-CN">
                <a:latin typeface="Times New Roman" panose="02020603050405020304" pitchFamily="18" charset="0"/>
                <a:ea typeface="楷体_GB2312" pitchFamily="49" charset="-122"/>
              </a:rPr>
              <a:t>2</a:t>
            </a:r>
            <a:r>
              <a:rPr lang="zh-CN" altLang="en-US" dirty="0">
                <a:latin typeface="Times New Roman" panose="02020603050405020304" pitchFamily="18" charset="0"/>
                <a:ea typeface="楷体_GB2312" pitchFamily="49" charset="-122"/>
              </a:rPr>
              <a:t>）具有较大的蒸汽空间，单位蒸发面的负荷较立式蒸汽发生器的小，因而采用较简单的汽水分离装置就能保证蒸汽质量满足标准。</a:t>
            </a:r>
            <a:endParaRPr lang="zh-CN" altLang="en-US" dirty="0">
              <a:latin typeface="Times New Roman" panose="02020603050405020304" pitchFamily="18" charset="0"/>
              <a:ea typeface="楷体_GB2312" pitchFamily="49" charset="-122"/>
            </a:endParaRPr>
          </a:p>
          <a:p>
            <a:pPr>
              <a:buClr>
                <a:srgbClr val="FF0000"/>
              </a:buClr>
              <a:buSzPct val="110000"/>
              <a:buFont typeface="Wingdings" panose="05000000000000000000" pitchFamily="2" charset="2"/>
              <a:buChar char="Ø"/>
            </a:pPr>
            <a:r>
              <a:rPr lang="zh-CN" altLang="en-US" dirty="0">
                <a:solidFill>
                  <a:schemeClr val="folHlink"/>
                </a:solidFill>
                <a:latin typeface="Times New Roman" panose="02020603050405020304" pitchFamily="18" charset="0"/>
                <a:ea typeface="楷体_GB2312" pitchFamily="49" charset="-122"/>
              </a:rPr>
              <a:t> 缺点：</a:t>
            </a:r>
            <a:r>
              <a:rPr lang="en-US" altLang="zh-CN">
                <a:latin typeface="Times New Roman" panose="02020603050405020304" pitchFamily="18" charset="0"/>
                <a:ea typeface="楷体_GB2312" pitchFamily="49" charset="-122"/>
              </a:rPr>
              <a:t>1</a:t>
            </a:r>
            <a:r>
              <a:rPr lang="zh-CN" altLang="en-US" dirty="0">
                <a:latin typeface="Times New Roman" panose="02020603050405020304" pitchFamily="18" charset="0"/>
                <a:ea typeface="楷体_GB2312" pitchFamily="49" charset="-122"/>
              </a:rPr>
              <a:t>）出口蒸汽的湿度对水位波动比较敏感，因而对水位控制要求校高。</a:t>
            </a:r>
            <a:endParaRPr lang="zh-CN" altLang="en-US" dirty="0">
              <a:latin typeface="Times New Roman" panose="02020603050405020304" pitchFamily="18" charset="0"/>
              <a:ea typeface="楷体_GB2312" pitchFamily="49" charset="-122"/>
            </a:endParaRPr>
          </a:p>
          <a:p>
            <a:pPr>
              <a:buClr>
                <a:srgbClr val="FF0000"/>
              </a:buClr>
              <a:buSzPct val="110000"/>
              <a:buFont typeface="Wingdings" panose="05000000000000000000" pitchFamily="2" charset="2"/>
            </a:pPr>
            <a:r>
              <a:rPr lang="zh-CN" altLang="en-US" dirty="0">
                <a:latin typeface="Times New Roman" panose="02020603050405020304" pitchFamily="18" charset="0"/>
                <a:ea typeface="楷体_GB2312" pitchFamily="49" charset="-122"/>
              </a:rPr>
              <a:t>        </a:t>
            </a:r>
            <a:r>
              <a:rPr lang="en-US" altLang="zh-CN">
                <a:latin typeface="Times New Roman" panose="02020603050405020304" pitchFamily="18" charset="0"/>
                <a:ea typeface="楷体_GB2312" pitchFamily="49" charset="-122"/>
              </a:rPr>
              <a:t>2</a:t>
            </a:r>
            <a:r>
              <a:rPr lang="zh-CN" altLang="en-US" dirty="0">
                <a:latin typeface="Times New Roman" panose="02020603050405020304" pitchFamily="18" charset="0"/>
                <a:ea typeface="楷体_GB2312" pitchFamily="49" charset="-122"/>
              </a:rPr>
              <a:t>）卧式安放，不便于在安全壳内布置。</a:t>
            </a:r>
            <a:endParaRPr lang="zh-CN" altLang="en-US">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8">
                                            <p:txEl>
                                              <p:charRg st="0" end="41"/>
                                            </p:txEl>
                                          </p:spTgt>
                                        </p:tgtEl>
                                        <p:attrNameLst>
                                          <p:attrName>style.visibility</p:attrName>
                                        </p:attrNameLst>
                                      </p:cBhvr>
                                      <p:to>
                                        <p:strVal val="visible"/>
                                      </p:to>
                                    </p:set>
                                    <p:animEffect transition="in" filter="wipe(left)">
                                      <p:cBhvr>
                                        <p:cTn id="7" dur="500"/>
                                        <p:tgtEl>
                                          <p:spTgt spid="55298">
                                            <p:txEl>
                                              <p:charRg st="0" end="4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8">
                                            <p:txEl>
                                              <p:charRg st="41" end="108"/>
                                            </p:txEl>
                                          </p:spTgt>
                                        </p:tgtEl>
                                        <p:attrNameLst>
                                          <p:attrName>style.visibility</p:attrName>
                                        </p:attrNameLst>
                                      </p:cBhvr>
                                      <p:to>
                                        <p:strVal val="visible"/>
                                      </p:to>
                                    </p:set>
                                    <p:animEffect transition="in" filter="wipe(left)">
                                      <p:cBhvr>
                                        <p:cTn id="12" dur="500"/>
                                        <p:tgtEl>
                                          <p:spTgt spid="55298">
                                            <p:txEl>
                                              <p:charRg st="41" end="10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8">
                                            <p:txEl>
                                              <p:charRg st="108" end="144"/>
                                            </p:txEl>
                                          </p:spTgt>
                                        </p:tgtEl>
                                        <p:attrNameLst>
                                          <p:attrName>style.visibility</p:attrName>
                                        </p:attrNameLst>
                                      </p:cBhvr>
                                      <p:to>
                                        <p:strVal val="visible"/>
                                      </p:to>
                                    </p:set>
                                    <p:animEffect transition="in" filter="wipe(left)">
                                      <p:cBhvr>
                                        <p:cTn id="17" dur="500"/>
                                        <p:tgtEl>
                                          <p:spTgt spid="55298">
                                            <p:txEl>
                                              <p:charRg st="108" end="14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8">
                                            <p:txEl>
                                              <p:charRg st="144" end="171"/>
                                            </p:txEl>
                                          </p:spTgt>
                                        </p:tgtEl>
                                        <p:attrNameLst>
                                          <p:attrName>style.visibility</p:attrName>
                                        </p:attrNameLst>
                                      </p:cBhvr>
                                      <p:to>
                                        <p:strVal val="visible"/>
                                      </p:to>
                                    </p:set>
                                    <p:animEffect transition="in" filter="wipe(left)">
                                      <p:cBhvr>
                                        <p:cTn id="22" dur="500"/>
                                        <p:tgtEl>
                                          <p:spTgt spid="55298">
                                            <p:txEl>
                                              <p:charRg st="144" end="17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6332" name="文本框 56331"/>
          <p:cNvSpPr txBox="1"/>
          <p:nvPr/>
        </p:nvSpPr>
        <p:spPr>
          <a:xfrm>
            <a:off x="685800" y="457200"/>
            <a:ext cx="7772400" cy="4065588"/>
          </a:xfrm>
          <a:prstGeom prst="rect">
            <a:avLst/>
          </a:prstGeom>
          <a:noFill/>
          <a:ln w="9525">
            <a:noFill/>
          </a:ln>
        </p:spPr>
        <p:txBody>
          <a:bodyPr>
            <a:spAutoFit/>
          </a:bodyPr>
          <a:p>
            <a:pPr>
              <a:buClr>
                <a:srgbClr val="FF0000"/>
              </a:buClr>
              <a:buSzPct val="110000"/>
              <a:buFont typeface="Wingdings" panose="05000000000000000000" pitchFamily="2" charset="2"/>
              <a:buChar char="Ø"/>
            </a:pPr>
            <a:r>
              <a:rPr lang="en-US" altLang="zh-CN" b="0" dirty="0">
                <a:latin typeface="Times New Roman" panose="02020603050405020304" pitchFamily="18" charset="0"/>
                <a:ea typeface="楷体_GB2312" pitchFamily="49" charset="-122"/>
              </a:rPr>
              <a:t> </a:t>
            </a:r>
            <a:r>
              <a:rPr lang="zh-CN" altLang="en-US" b="0" dirty="0">
                <a:latin typeface="Times New Roman" panose="02020603050405020304" pitchFamily="18" charset="0"/>
                <a:ea typeface="楷体_GB2312" pitchFamily="49" charset="-122"/>
              </a:rPr>
              <a:t>俄罗斯的这种蒸汽发生器经过几次改进，包括采用较小直径的传热管使受热面积增加，联箱内腔结构改进以便允许修理和更换有缺陷的传热管。新型大功率蒸汽发生器为</a:t>
            </a:r>
            <a:r>
              <a:rPr lang="en-US" altLang="zh-CN" b="0">
                <a:latin typeface="Times New Roman" panose="02020603050405020304" pitchFamily="18" charset="0"/>
                <a:ea typeface="楷体_GB2312" pitchFamily="49" charset="-122"/>
              </a:rPr>
              <a:t>лгв-1000y</a:t>
            </a:r>
            <a:r>
              <a:rPr lang="zh-CN" altLang="en-US" b="0" dirty="0">
                <a:latin typeface="Times New Roman" panose="02020603050405020304" pitchFamily="18" charset="0"/>
                <a:ea typeface="楷体_GB2312" pitchFamily="49" charset="-122"/>
              </a:rPr>
              <a:t>型，示于图</a:t>
            </a:r>
            <a:r>
              <a:rPr lang="en-US" altLang="zh-CN" b="0">
                <a:latin typeface="Times New Roman" panose="02020603050405020304" pitchFamily="18" charset="0"/>
                <a:ea typeface="楷体_GB2312" pitchFamily="49" charset="-122"/>
              </a:rPr>
              <a:t>3.34 </a:t>
            </a:r>
            <a:r>
              <a:rPr lang="zh-CN" altLang="en-US" b="0" dirty="0">
                <a:latin typeface="Times New Roman" panose="02020603050405020304" pitchFamily="18" charset="0"/>
                <a:ea typeface="楷体_GB2312" pitchFamily="49" charset="-122"/>
              </a:rPr>
              <a:t>。其蒸发量为</a:t>
            </a:r>
            <a:r>
              <a:rPr lang="en-US" altLang="zh-CN" b="0">
                <a:latin typeface="Times New Roman" panose="02020603050405020304" pitchFamily="18" charset="0"/>
                <a:ea typeface="楷体_GB2312" pitchFamily="49" charset="-122"/>
              </a:rPr>
              <a:t>1470 t/h</a:t>
            </a:r>
            <a:r>
              <a:rPr lang="zh-CN" altLang="en-US" b="0">
                <a:latin typeface="Times New Roman" panose="02020603050405020304" pitchFamily="18" charset="0"/>
                <a:ea typeface="楷体_GB2312" pitchFamily="49" charset="-122"/>
              </a:rPr>
              <a:t>，</a:t>
            </a:r>
            <a:r>
              <a:rPr lang="zh-CN" altLang="en-US" b="0" dirty="0">
                <a:latin typeface="Times New Roman" panose="02020603050405020304" pitchFamily="18" charset="0"/>
                <a:ea typeface="楷体_GB2312" pitchFamily="49" charset="-122"/>
              </a:rPr>
              <a:t>壳体直径为</a:t>
            </a:r>
            <a:r>
              <a:rPr lang="en-US" altLang="zh-CN" b="0">
                <a:latin typeface="Times New Roman" panose="02020603050405020304" pitchFamily="18" charset="0"/>
                <a:ea typeface="楷体_GB2312" pitchFamily="49" charset="-122"/>
              </a:rPr>
              <a:t>4.4 m ,</a:t>
            </a:r>
            <a:r>
              <a:rPr lang="zh-CN" altLang="en-US" b="0" dirty="0">
                <a:latin typeface="Times New Roman" panose="02020603050405020304" pitchFamily="18" charset="0"/>
                <a:ea typeface="楷体_GB2312" pitchFamily="49" charset="-122"/>
              </a:rPr>
              <a:t>长</a:t>
            </a:r>
            <a:r>
              <a:rPr lang="en-US" altLang="zh-CN" b="0">
                <a:latin typeface="Times New Roman" panose="02020603050405020304" pitchFamily="18" charset="0"/>
                <a:ea typeface="楷体_GB2312" pitchFamily="49" charset="-122"/>
              </a:rPr>
              <a:t>14.5 m</a:t>
            </a:r>
            <a:r>
              <a:rPr lang="zh-CN" altLang="en-US" b="0">
                <a:latin typeface="Times New Roman" panose="02020603050405020304" pitchFamily="18" charset="0"/>
                <a:ea typeface="楷体_GB2312" pitchFamily="49" charset="-122"/>
              </a:rPr>
              <a:t>，</a:t>
            </a:r>
            <a:r>
              <a:rPr lang="zh-CN" altLang="en-US" b="0" dirty="0">
                <a:latin typeface="Times New Roman" panose="02020603050405020304" pitchFamily="18" charset="0"/>
                <a:ea typeface="楷体_GB2312" pitchFamily="49" charset="-122"/>
              </a:rPr>
              <a:t>传热管尺寸</a:t>
            </a:r>
            <a:r>
              <a:rPr lang="en-US" altLang="zh-CN" b="0">
                <a:latin typeface="Times New Roman" panose="02020603050405020304" pitchFamily="18" charset="0"/>
                <a:ea typeface="楷体_GB2312" pitchFamily="49" charset="-122"/>
              </a:rPr>
              <a:t>16×1.5mm</a:t>
            </a:r>
            <a:r>
              <a:rPr lang="zh-CN" altLang="en-US" b="0">
                <a:latin typeface="Times New Roman" panose="02020603050405020304" pitchFamily="18" charset="0"/>
                <a:ea typeface="楷体_GB2312" pitchFamily="49" charset="-122"/>
              </a:rPr>
              <a:t>，</a:t>
            </a:r>
            <a:r>
              <a:rPr lang="zh-CN" altLang="en-US" b="0" dirty="0">
                <a:latin typeface="Times New Roman" panose="02020603050405020304" pitchFamily="18" charset="0"/>
                <a:ea typeface="楷体_GB2312" pitchFamily="49" charset="-122"/>
              </a:rPr>
              <a:t>共有传热管</a:t>
            </a:r>
            <a:r>
              <a:rPr lang="en-US" altLang="zh-CN" b="0">
                <a:latin typeface="Times New Roman" panose="02020603050405020304" pitchFamily="18" charset="0"/>
                <a:ea typeface="楷体_GB2312" pitchFamily="49" charset="-122"/>
              </a:rPr>
              <a:t>9157</a:t>
            </a:r>
            <a:r>
              <a:rPr lang="zh-CN" altLang="en-US" b="0" dirty="0">
                <a:latin typeface="Times New Roman" panose="02020603050405020304" pitchFamily="18" charset="0"/>
                <a:ea typeface="楷体_GB2312" pitchFamily="49" charset="-122"/>
              </a:rPr>
              <a:t>根。</a:t>
            </a:r>
            <a:endParaRPr lang="zh-CN" altLang="en-US" b="0" dirty="0">
              <a:latin typeface="Times New Roman" panose="02020603050405020304" pitchFamily="18" charset="0"/>
              <a:ea typeface="楷体_GB2312" pitchFamily="49" charset="-122"/>
            </a:endParaRPr>
          </a:p>
          <a:p>
            <a:pPr>
              <a:buClr>
                <a:srgbClr val="FF0000"/>
              </a:buClr>
              <a:buSzPct val="110000"/>
              <a:buFont typeface="Wingdings" panose="05000000000000000000" pitchFamily="2" charset="2"/>
              <a:buChar char="Ø"/>
            </a:pPr>
            <a:r>
              <a:rPr lang="zh-CN" altLang="en-US" b="0" dirty="0">
                <a:latin typeface="Times New Roman" panose="02020603050405020304" pitchFamily="18" charset="0"/>
                <a:ea typeface="楷体_GB2312" pitchFamily="49" charset="-122"/>
              </a:rPr>
              <a:t> 我国</a:t>
            </a:r>
            <a:r>
              <a:rPr lang="zh-CN" altLang="en-US" dirty="0">
                <a:solidFill>
                  <a:schemeClr val="tx1"/>
                </a:solidFill>
                <a:latin typeface="Times New Roman" panose="02020603050405020304" pitchFamily="18" charset="0"/>
                <a:ea typeface="楷体_GB2312" pitchFamily="49" charset="-122"/>
              </a:rPr>
              <a:t>田湾核电站</a:t>
            </a:r>
            <a:r>
              <a:rPr lang="zh-CN" altLang="en-US" b="0" dirty="0">
                <a:latin typeface="Times New Roman" panose="02020603050405020304" pitchFamily="18" charset="0"/>
                <a:ea typeface="楷体_GB2312" pitchFamily="49" charset="-122"/>
              </a:rPr>
              <a:t>采用这种蒸汽发生器。</a:t>
            </a:r>
            <a:endParaRPr lang="zh-CN" altLang="en-US" b="0">
              <a:latin typeface="Times New Roman" panose="02020603050405020304" pitchFamily="18"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6332">
                                            <p:txEl>
                                              <p:charRg st="0" end="155"/>
                                            </p:txEl>
                                          </p:spTgt>
                                        </p:tgtEl>
                                        <p:attrNameLst>
                                          <p:attrName>style.visibility</p:attrName>
                                        </p:attrNameLst>
                                      </p:cBhvr>
                                      <p:to>
                                        <p:strVal val="visible"/>
                                      </p:to>
                                    </p:set>
                                    <p:anim calcmode="lin" valueType="num">
                                      <p:cBhvr>
                                        <p:cTn id="7" dur="1000" fill="hold"/>
                                        <p:tgtEl>
                                          <p:spTgt spid="56332">
                                            <p:txEl>
                                              <p:charRg st="0" end="155"/>
                                            </p:txEl>
                                          </p:spTgt>
                                        </p:tgtEl>
                                        <p:attrNameLst>
                                          <p:attrName>ppt_w</p:attrName>
                                        </p:attrNameLst>
                                      </p:cBhvr>
                                      <p:tavLst>
                                        <p:tav tm="0">
                                          <p:val>
                                            <p:fltVal val="0.000000"/>
                                          </p:val>
                                        </p:tav>
                                        <p:tav tm="100000">
                                          <p:val>
                                            <p:strVal val="#ppt_w"/>
                                          </p:val>
                                        </p:tav>
                                      </p:tavLst>
                                    </p:anim>
                                    <p:anim calcmode="lin" valueType="num">
                                      <p:cBhvr>
                                        <p:cTn id="8" dur="1000" fill="hold"/>
                                        <p:tgtEl>
                                          <p:spTgt spid="56332">
                                            <p:txEl>
                                              <p:charRg st="0" end="155"/>
                                            </p:txEl>
                                          </p:spTgt>
                                        </p:tgtEl>
                                        <p:attrNameLst>
                                          <p:attrName>ppt_h</p:attrName>
                                        </p:attrNameLst>
                                      </p:cBhvr>
                                      <p:tavLst>
                                        <p:tav tm="0">
                                          <p:val>
                                            <p:fltVal val="0.000000"/>
                                          </p:val>
                                        </p:tav>
                                        <p:tav tm="100000">
                                          <p:val>
                                            <p:strVal val="#ppt_h"/>
                                          </p:val>
                                        </p:tav>
                                      </p:tavLst>
                                    </p:anim>
                                    <p:anim calcmode="lin" valueType="num">
                                      <p:cBhvr>
                                        <p:cTn id="9" dur="1000" fill="hold"/>
                                        <p:tgtEl>
                                          <p:spTgt spid="56332">
                                            <p:txEl>
                                              <p:charRg st="0" end="155"/>
                                            </p:txEl>
                                          </p:spTgt>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56332">
                                            <p:txEl>
                                              <p:charRg st="0" end="155"/>
                                            </p:txEl>
                                          </p:spTgt>
                                        </p:tgtEl>
                                        <p:attrNameLst>
                                          <p:attrName>ppt_y</p:attrName>
                                        </p:attrNameLst>
                                      </p:cBhvr>
                                      <p:tavLst>
                                        <p:tav tm="0" fmla="#ppt_y+(sin(-2*pi*(1-$))*-#ppt_x+cos(-2*pi*(1-$))*(1-#ppt_y))*(1-$)">
                                          <p:val>
                                            <p:fltVal val="0.000000"/>
                                          </p:val>
                                        </p:tav>
                                        <p:tav tm="100000">
                                          <p:val>
                                            <p:fltVal val="1.000000"/>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56332">
                                            <p:txEl>
                                              <p:charRg st="155" end="174"/>
                                            </p:txEl>
                                          </p:spTgt>
                                        </p:tgtEl>
                                        <p:attrNameLst>
                                          <p:attrName>style.visibility</p:attrName>
                                        </p:attrNameLst>
                                      </p:cBhvr>
                                      <p:to>
                                        <p:strVal val="visible"/>
                                      </p:to>
                                    </p:set>
                                    <p:anim calcmode="lin" valueType="num">
                                      <p:cBhvr>
                                        <p:cTn id="14" dur="1000" fill="hold"/>
                                        <p:tgtEl>
                                          <p:spTgt spid="56332">
                                            <p:txEl>
                                              <p:charRg st="155" end="174"/>
                                            </p:txEl>
                                          </p:spTgt>
                                        </p:tgtEl>
                                        <p:attrNameLst>
                                          <p:attrName>ppt_w</p:attrName>
                                        </p:attrNameLst>
                                      </p:cBhvr>
                                      <p:tavLst>
                                        <p:tav tm="0">
                                          <p:val>
                                            <p:fltVal val="0.000000"/>
                                          </p:val>
                                        </p:tav>
                                        <p:tav tm="100000">
                                          <p:val>
                                            <p:strVal val="#ppt_w"/>
                                          </p:val>
                                        </p:tav>
                                      </p:tavLst>
                                    </p:anim>
                                    <p:anim calcmode="lin" valueType="num">
                                      <p:cBhvr>
                                        <p:cTn id="15" dur="1000" fill="hold"/>
                                        <p:tgtEl>
                                          <p:spTgt spid="56332">
                                            <p:txEl>
                                              <p:charRg st="155" end="174"/>
                                            </p:txEl>
                                          </p:spTgt>
                                        </p:tgtEl>
                                        <p:attrNameLst>
                                          <p:attrName>ppt_h</p:attrName>
                                        </p:attrNameLst>
                                      </p:cBhvr>
                                      <p:tavLst>
                                        <p:tav tm="0">
                                          <p:val>
                                            <p:fltVal val="0.000000"/>
                                          </p:val>
                                        </p:tav>
                                        <p:tav tm="100000">
                                          <p:val>
                                            <p:strVal val="#ppt_h"/>
                                          </p:val>
                                        </p:tav>
                                      </p:tavLst>
                                    </p:anim>
                                    <p:anim calcmode="lin" valueType="num">
                                      <p:cBhvr>
                                        <p:cTn id="16" dur="1000" fill="hold"/>
                                        <p:tgtEl>
                                          <p:spTgt spid="56332">
                                            <p:txEl>
                                              <p:charRg st="155" end="174"/>
                                            </p:txEl>
                                          </p:spTgt>
                                        </p:tgtEl>
                                        <p:attrNameLst>
                                          <p:attrName>ppt_x</p:attrName>
                                        </p:attrNameLst>
                                      </p:cBhvr>
                                      <p:tavLst>
                                        <p:tav tm="0" fmla="#ppt_x+(cos(-2*pi*(1-$))*-#ppt_x-sin(-2*pi*(1-$))*(1-#ppt_y))*(1-$)">
                                          <p:val>
                                            <p:fltVal val="0.000000"/>
                                          </p:val>
                                        </p:tav>
                                        <p:tav tm="100000">
                                          <p:val>
                                            <p:fltVal val="1.000000"/>
                                          </p:val>
                                        </p:tav>
                                      </p:tavLst>
                                    </p:anim>
                                    <p:anim calcmode="lin" valueType="num">
                                      <p:cBhvr>
                                        <p:cTn id="17" dur="1000" fill="hold"/>
                                        <p:tgtEl>
                                          <p:spTgt spid="56332">
                                            <p:txEl>
                                              <p:charRg st="155" end="174"/>
                                            </p:txEl>
                                          </p:spTgt>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advAuto="100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文本框 37890"/>
          <p:cNvSpPr txBox="1"/>
          <p:nvPr/>
        </p:nvSpPr>
        <p:spPr>
          <a:xfrm>
            <a:off x="990600" y="2209800"/>
            <a:ext cx="7467600" cy="2671763"/>
          </a:xfrm>
          <a:prstGeom prst="rect">
            <a:avLst/>
          </a:prstGeom>
          <a:noFill/>
          <a:ln w="9525">
            <a:noFill/>
          </a:ln>
        </p:spPr>
        <p:txBody>
          <a:bodyPr>
            <a:spAutoFit/>
          </a:bodyPr>
          <a:p>
            <a:pPr>
              <a:lnSpc>
                <a:spcPct val="130000"/>
              </a:lnSpc>
              <a:buClr>
                <a:srgbClr val="FF0000"/>
              </a:buClr>
              <a:buSzPct val="110000"/>
              <a:buFont typeface="Wingdings" panose="05000000000000000000" pitchFamily="2" charset="2"/>
              <a:buChar char="Ø"/>
            </a:pPr>
            <a:r>
              <a:rPr lang="zh-CN" altLang="en-US" sz="2600" b="0" dirty="0">
                <a:solidFill>
                  <a:schemeClr val="tx1"/>
                </a:solidFill>
                <a:latin typeface="Tahoma" panose="020B0604030504040204" pitchFamily="34" charset="0"/>
                <a:ea typeface="楷体_GB2312" pitchFamily="49" charset="-122"/>
              </a:rPr>
              <a:t>在少数压水堆核电厂中采用了</a:t>
            </a:r>
            <a:r>
              <a:rPr lang="zh-CN" altLang="en-US" sz="2600" b="0" u="sng" dirty="0">
                <a:latin typeface="Tahoma" panose="020B0604030504040204" pitchFamily="34" charset="0"/>
                <a:ea typeface="楷体_GB2312" pitchFamily="49" charset="-122"/>
              </a:rPr>
              <a:t>直流式蒸汽发生器</a:t>
            </a:r>
            <a:r>
              <a:rPr lang="zh-CN" altLang="en-US" sz="2600" b="0" dirty="0">
                <a:solidFill>
                  <a:schemeClr val="tx1"/>
                </a:solidFill>
                <a:latin typeface="Tahoma" panose="020B0604030504040204" pitchFamily="34" charset="0"/>
                <a:ea typeface="楷体_GB2312" pitchFamily="49" charset="-122"/>
              </a:rPr>
              <a:t>。如图，在这种蒸汽发生器内，无水的再循环，二次侧工质的流动依靠给水泵的输送实现。外力强迫工质一次性流过传热管，在冷却剂加热下，给水经过预热、蒸发、过热而达到所需要的温度。</a:t>
            </a:r>
            <a:endParaRPr lang="zh-CN" altLang="en-US" sz="2600" b="0" u="sng">
              <a:solidFill>
                <a:schemeClr val="tx1"/>
              </a:solidFill>
              <a:latin typeface="楷体_GB2312" pitchFamily="49" charset="-122"/>
              <a:ea typeface="楷体_GB2312" pitchFamily="49" charset="-122"/>
            </a:endParaRPr>
          </a:p>
        </p:txBody>
      </p:sp>
      <p:sp>
        <p:nvSpPr>
          <p:cNvPr id="37892" name="矩形 37891"/>
          <p:cNvSpPr/>
          <p:nvPr/>
        </p:nvSpPr>
        <p:spPr>
          <a:xfrm>
            <a:off x="1676400" y="869950"/>
            <a:ext cx="5638800" cy="723900"/>
          </a:xfrm>
          <a:prstGeom prst="rect">
            <a:avLst/>
          </a:prstGeom>
          <a:noFill/>
          <a:ln w="9525">
            <a:noFill/>
          </a:ln>
        </p:spPr>
        <p:txBody>
          <a:bodyPr>
            <a:spAutoFit/>
          </a:bodyPr>
          <a:p>
            <a:pPr algn="ctr">
              <a:lnSpc>
                <a:spcPct val="115000"/>
              </a:lnSpc>
              <a:buClr>
                <a:srgbClr val="FF0000"/>
              </a:buClr>
              <a:buSzPct val="110000"/>
              <a:buFont typeface="Wingdings" panose="05000000000000000000" pitchFamily="2" charset="2"/>
            </a:pPr>
            <a:r>
              <a:rPr lang="zh-CN" altLang="en-US" sz="3600" dirty="0">
                <a:solidFill>
                  <a:srgbClr val="660033"/>
                </a:solidFill>
                <a:latin typeface="Tahoma" panose="020B0604030504040204" pitchFamily="34" charset="0"/>
                <a:ea typeface="宋体" panose="02010600030101010101" pitchFamily="2" charset="-122"/>
              </a:rPr>
              <a:t>直流蒸汽发生器</a:t>
            </a:r>
            <a:endParaRPr lang="zh-CN" altLang="en-US" sz="3600" dirty="0">
              <a:solidFill>
                <a:srgbClr val="660033"/>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dissolve">
                                      <p:cBhvr>
                                        <p:cTn id="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7359" name="对象 57358"/>
          <p:cNvGraphicFramePr/>
          <p:nvPr/>
        </p:nvGraphicFramePr>
        <p:xfrm>
          <a:off x="4267200" y="0"/>
          <a:ext cx="4576763" cy="6858000"/>
        </p:xfrm>
        <a:graphic>
          <a:graphicData uri="http://schemas.openxmlformats.org/presentationml/2006/ole">
            <mc:AlternateContent xmlns:mc="http://schemas.openxmlformats.org/markup-compatibility/2006">
              <mc:Choice xmlns:v="urn:schemas-microsoft-com:vml" Requires="v">
                <p:oleObj spid="_x0000_s3080" name="" r:id="rId1" imgW="3381375" imgH="5067300" progId="Paint.Picture">
                  <p:embed/>
                </p:oleObj>
              </mc:Choice>
              <mc:Fallback>
                <p:oleObj name="" r:id="rId1" imgW="3381375" imgH="5067300" progId="Paint.Picture">
                  <p:embed/>
                  <p:pic>
                    <p:nvPicPr>
                      <p:cNvPr id="0" name="图片 3079"/>
                      <p:cNvPicPr/>
                      <p:nvPr/>
                    </p:nvPicPr>
                    <p:blipFill>
                      <a:blip r:embed="rId2"/>
                      <a:stretch>
                        <a:fillRect/>
                      </a:stretch>
                    </p:blipFill>
                    <p:spPr>
                      <a:xfrm>
                        <a:off x="4267200" y="0"/>
                        <a:ext cx="4576763" cy="6858000"/>
                      </a:xfrm>
                      <a:prstGeom prst="rect">
                        <a:avLst/>
                      </a:prstGeom>
                      <a:noFill/>
                      <a:ln w="38100">
                        <a:noFill/>
                        <a:miter/>
                      </a:ln>
                    </p:spPr>
                  </p:pic>
                </p:oleObj>
              </mc:Fallback>
            </mc:AlternateContent>
          </a:graphicData>
        </a:graphic>
      </p:graphicFrame>
      <p:sp>
        <p:nvSpPr>
          <p:cNvPr id="57360" name="矩形 57359"/>
          <p:cNvSpPr/>
          <p:nvPr/>
        </p:nvSpPr>
        <p:spPr>
          <a:xfrm>
            <a:off x="304800" y="304800"/>
            <a:ext cx="3886200" cy="4581525"/>
          </a:xfrm>
          <a:prstGeom prst="rect">
            <a:avLst/>
          </a:prstGeom>
          <a:noFill/>
          <a:ln w="9525">
            <a:noFill/>
          </a:ln>
        </p:spPr>
        <p:txBody>
          <a:bodyPr>
            <a:spAutoFit/>
          </a:bodyPr>
          <a:p>
            <a:pPr>
              <a:lnSpc>
                <a:spcPct val="150000"/>
              </a:lnSpc>
              <a:buClr>
                <a:srgbClr val="FF0000"/>
              </a:buClr>
              <a:buSzPct val="110000"/>
              <a:buFont typeface="Wingdings" panose="05000000000000000000" pitchFamily="2" charset="2"/>
              <a:buChar char="Ø"/>
            </a:pPr>
            <a:r>
              <a:rPr lang="en-US" altLang="zh-CN" dirty="0">
                <a:solidFill>
                  <a:srgbClr val="FF9900"/>
                </a:solidFill>
                <a:latin typeface="Tahoma" panose="020B0604030504040204" pitchFamily="34" charset="0"/>
                <a:ea typeface="宋体" panose="02010600030101010101" pitchFamily="2" charset="-122"/>
              </a:rPr>
              <a:t> </a:t>
            </a:r>
            <a:r>
              <a:rPr lang="zh-CN" altLang="en-US" dirty="0">
                <a:solidFill>
                  <a:srgbClr val="FF9900"/>
                </a:solidFill>
                <a:latin typeface="Tahoma" panose="020B0604030504040204" pitchFamily="34" charset="0"/>
                <a:ea typeface="宋体" panose="02010600030101010101" pitchFamily="2" charset="-122"/>
              </a:rPr>
              <a:t>优点</a:t>
            </a:r>
            <a:r>
              <a:rPr lang="zh-CN" altLang="en-US" dirty="0">
                <a:solidFill>
                  <a:srgbClr val="660033"/>
                </a:solidFill>
                <a:latin typeface="Tahoma" panose="020B0604030504040204" pitchFamily="34" charset="0"/>
                <a:ea typeface="宋体" panose="02010600030101010101" pitchFamily="2" charset="-122"/>
              </a:rPr>
              <a:t>：</a:t>
            </a:r>
            <a:r>
              <a:rPr lang="en-US" altLang="zh-CN" dirty="0">
                <a:latin typeface="楷体_GB2312" pitchFamily="49" charset="-122"/>
                <a:ea typeface="楷体_GB2312" pitchFamily="49" charset="-122"/>
              </a:rPr>
              <a:t>①</a:t>
            </a:r>
            <a:r>
              <a:rPr lang="zh-CN" altLang="en-US" dirty="0">
                <a:latin typeface="楷体_GB2312" pitchFamily="49" charset="-122"/>
                <a:ea typeface="楷体_GB2312" pitchFamily="49" charset="-122"/>
              </a:rPr>
              <a:t>出口得到的通常是过热蒸汽，</a:t>
            </a:r>
            <a:r>
              <a:rPr lang="zh-CN" altLang="en-US" u="sng" dirty="0">
                <a:solidFill>
                  <a:schemeClr val="tx2"/>
                </a:solidFill>
                <a:latin typeface="楷体_GB2312" pitchFamily="49" charset="-122"/>
                <a:ea typeface="楷体_GB2312" pitchFamily="49" charset="-122"/>
              </a:rPr>
              <a:t>有较高的热效率</a:t>
            </a: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②</a:t>
            </a:r>
            <a:r>
              <a:rPr lang="zh-CN" altLang="en-US" dirty="0">
                <a:latin typeface="楷体_GB2312" pitchFamily="49" charset="-122"/>
                <a:ea typeface="楷体_GB2312" pitchFamily="49" charset="-122"/>
              </a:rPr>
              <a:t>它的传热管是直管式，且不带汽水分离器、蒸汽干燥装置等，因此</a:t>
            </a:r>
            <a:r>
              <a:rPr lang="zh-CN" altLang="en-US" u="sng" dirty="0">
                <a:solidFill>
                  <a:schemeClr val="tx2"/>
                </a:solidFill>
                <a:latin typeface="楷体_GB2312" pitchFamily="49" charset="-122"/>
                <a:ea typeface="楷体_GB2312" pitchFamily="49" charset="-122"/>
              </a:rPr>
              <a:t>便于制造和组装</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7360"/>
                                        </p:tgtEl>
                                        <p:attrNameLst>
                                          <p:attrName>style.visibility</p:attrName>
                                        </p:attrNameLst>
                                      </p:cBhvr>
                                      <p:to>
                                        <p:strVal val="visible"/>
                                      </p:to>
                                    </p:set>
                                    <p:animEffect transition="in" filter="box(out)">
                                      <p:cBhvr>
                                        <p:cTn id="7" dur="500"/>
                                        <p:tgtEl>
                                          <p:spTgt spid="5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362" name="矩形 15361"/>
          <p:cNvSpPr/>
          <p:nvPr/>
        </p:nvSpPr>
        <p:spPr>
          <a:xfrm>
            <a:off x="685800" y="304800"/>
            <a:ext cx="7772400" cy="4195763"/>
          </a:xfrm>
          <a:prstGeom prst="rect">
            <a:avLst/>
          </a:prstGeom>
          <a:noFill/>
          <a:ln w="9525">
            <a:noFill/>
          </a:ln>
        </p:spPr>
        <p:txBody>
          <a:bodyPr>
            <a:spAutoFit/>
          </a:bodyPr>
          <a:p>
            <a:pPr>
              <a:lnSpc>
                <a:spcPct val="130000"/>
              </a:lnSpc>
              <a:buClr>
                <a:srgbClr val="FF0000"/>
              </a:buClr>
              <a:buSzPct val="110000"/>
              <a:buFont typeface="Wingdings" panose="05000000000000000000" pitchFamily="2" charset="2"/>
              <a:buChar char="Ø"/>
            </a:pPr>
            <a:r>
              <a:rPr lang="en-US" altLang="zh-CN" sz="2600" dirty="0">
                <a:solidFill>
                  <a:srgbClr val="FF9900"/>
                </a:solidFill>
                <a:latin typeface="Tahoma" panose="020B0604030504040204" pitchFamily="34" charset="0"/>
                <a:ea typeface="宋体" panose="02010600030101010101" pitchFamily="2" charset="-122"/>
              </a:rPr>
              <a:t> </a:t>
            </a:r>
            <a:r>
              <a:rPr lang="zh-CN" altLang="en-US" dirty="0">
                <a:solidFill>
                  <a:srgbClr val="FF9900"/>
                </a:solidFill>
                <a:latin typeface="Tahoma" panose="020B0604030504040204" pitchFamily="34" charset="0"/>
                <a:ea typeface="宋体" panose="02010600030101010101" pitchFamily="2" charset="-122"/>
              </a:rPr>
              <a:t>严重缺点</a:t>
            </a:r>
            <a:r>
              <a:rPr lang="zh-CN" altLang="en-US" sz="2600" dirty="0">
                <a:latin typeface="Tahoma" panose="020B0604030504040204" pitchFamily="34" charset="0"/>
                <a:ea typeface="宋体" panose="02010600030101010101" pitchFamily="2" charset="-122"/>
              </a:rPr>
              <a:t>：</a:t>
            </a:r>
            <a:r>
              <a:rPr lang="en-US" altLang="zh-CN" dirty="0">
                <a:latin typeface="楷体_GB2312" pitchFamily="49" charset="-122"/>
                <a:ea typeface="楷体_GB2312" pitchFamily="49" charset="-122"/>
              </a:rPr>
              <a:t>① </a:t>
            </a:r>
            <a:r>
              <a:rPr lang="zh-CN" altLang="en-US" u="sng" dirty="0">
                <a:solidFill>
                  <a:schemeClr val="tx1"/>
                </a:solidFill>
                <a:latin typeface="楷体_GB2312" pitchFamily="49" charset="-122"/>
                <a:ea typeface="楷体_GB2312" pitchFamily="49" charset="-122"/>
              </a:rPr>
              <a:t>二回路水容量小</a:t>
            </a:r>
            <a:r>
              <a:rPr lang="zh-CN" altLang="en-US" dirty="0">
                <a:latin typeface="楷体_GB2312" pitchFamily="49" charset="-122"/>
                <a:ea typeface="楷体_GB2312" pitchFamily="49" charset="-122"/>
              </a:rPr>
              <a:t>，一旦给水中断，二回路容易烧干，不能把一回路热量传出去，而引起事故，因此对给水自动控制的要求很高。 </a:t>
            </a:r>
            <a:r>
              <a:rPr lang="en-US" altLang="zh-CN" dirty="0">
                <a:latin typeface="楷体_GB2312" pitchFamily="49" charset="-122"/>
                <a:ea typeface="楷体_GB2312" pitchFamily="49" charset="-122"/>
              </a:rPr>
              <a:t>② </a:t>
            </a:r>
            <a:r>
              <a:rPr lang="zh-CN" altLang="en-US" dirty="0">
                <a:latin typeface="楷体_GB2312" pitchFamily="49" charset="-122"/>
                <a:ea typeface="楷体_GB2312" pitchFamily="49" charset="-122"/>
              </a:rPr>
              <a:t>它不能象自然循环式蒸汽发生器那样排污，给水带入的盐分将大部分沉积在传热管上。</a:t>
            </a:r>
            <a:endParaRPr lang="zh-CN" altLang="en-US" dirty="0">
              <a:latin typeface="楷体_GB2312" pitchFamily="49" charset="-122"/>
              <a:ea typeface="楷体_GB2312" pitchFamily="49" charset="-122"/>
            </a:endParaRPr>
          </a:p>
          <a:p>
            <a:pPr>
              <a:lnSpc>
                <a:spcPct val="130000"/>
              </a:lnSpc>
              <a:buClr>
                <a:srgbClr val="FF0000"/>
              </a:buClr>
              <a:buSzPct val="110000"/>
              <a:buFont typeface="Wingdings" panose="05000000000000000000" pitchFamily="2" charset="2"/>
              <a:buChar char="Ø"/>
            </a:pPr>
            <a:r>
              <a:rPr lang="zh-CN" altLang="en-US" dirty="0">
                <a:latin typeface="Tahoma" panose="020B0604030504040204" pitchFamily="34" charset="0"/>
                <a:ea typeface="楷体_GB2312" pitchFamily="49" charset="-122"/>
              </a:rPr>
              <a:t> 因此，直流式蒸汽发生器对</a:t>
            </a:r>
            <a:r>
              <a:rPr lang="zh-CN" altLang="en-US" u="sng" dirty="0">
                <a:solidFill>
                  <a:schemeClr val="tx2"/>
                </a:solidFill>
                <a:latin typeface="Tahoma" panose="020B0604030504040204" pitchFamily="34" charset="0"/>
                <a:ea typeface="楷体_GB2312" pitchFamily="49" charset="-122"/>
              </a:rPr>
              <a:t>给水品质</a:t>
            </a:r>
            <a:r>
              <a:rPr lang="zh-CN" altLang="en-US" dirty="0">
                <a:latin typeface="Tahoma" panose="020B0604030504040204" pitchFamily="34" charset="0"/>
                <a:ea typeface="楷体_GB2312" pitchFamily="49" charset="-122"/>
              </a:rPr>
              <a:t>及</a:t>
            </a:r>
            <a:r>
              <a:rPr lang="zh-CN" altLang="en-US" u="sng" dirty="0">
                <a:solidFill>
                  <a:schemeClr val="tx2"/>
                </a:solidFill>
                <a:latin typeface="Tahoma" panose="020B0604030504040204" pitchFamily="34" charset="0"/>
                <a:ea typeface="楷体_GB2312" pitchFamily="49" charset="-122"/>
              </a:rPr>
              <a:t>传热管材的抗腐蚀性能</a:t>
            </a:r>
            <a:r>
              <a:rPr lang="zh-CN" altLang="en-US" dirty="0">
                <a:latin typeface="Tahoma" panose="020B0604030504040204" pitchFamily="34" charset="0"/>
                <a:ea typeface="楷体_GB2312" pitchFamily="49" charset="-122"/>
              </a:rPr>
              <a:t>要求高。</a:t>
            </a:r>
            <a:endParaRPr lang="zh-CN" altLang="en-US" dirty="0">
              <a:latin typeface="Tahoma" panose="020B0604030504040204" pitchFamily="34" charset="0"/>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62625" y="3968750"/>
            <a:ext cx="306641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40730" y="4231005"/>
            <a:ext cx="105283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363902"/>
            <a:ext cx="3015037" cy="98933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33565" y="4907915"/>
            <a:ext cx="824865" cy="2317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31775"/>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2078" name="表格 42077"/>
          <p:cNvGraphicFramePr/>
          <p:nvPr/>
        </p:nvGraphicFramePr>
        <p:xfrm>
          <a:off x="838200" y="2286000"/>
          <a:ext cx="8001000" cy="2828925"/>
        </p:xfrm>
        <a:graphic>
          <a:graphicData uri="http://schemas.openxmlformats.org/drawingml/2006/table">
            <a:tbl>
              <a:tblPr/>
              <a:tblGrid>
                <a:gridCol w="1371600"/>
                <a:gridCol w="1143000"/>
                <a:gridCol w="1143000"/>
                <a:gridCol w="1470025"/>
                <a:gridCol w="2873375"/>
              </a:tblGrid>
              <a:tr h="579438">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200" b="1" dirty="0"/>
                        <a:t>类别</a:t>
                      </a:r>
                      <a:endParaRPr lang="zh-CN" altLang="en-US" sz="2200" b="1"/>
                    </a:p>
                  </a:txBody>
                  <a:tcPr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200" b="1" dirty="0"/>
                        <a:t>放置</a:t>
                      </a:r>
                      <a:endParaRPr lang="zh-CN" altLang="en-US" sz="22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200" b="1" dirty="0"/>
                        <a:t>传热管</a:t>
                      </a:r>
                      <a:endParaRPr lang="zh-CN" altLang="en-US" sz="22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200" b="1" dirty="0"/>
                        <a:t>蒸汽</a:t>
                      </a:r>
                      <a:endParaRPr lang="zh-CN" altLang="en-US" sz="22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200" b="1" dirty="0"/>
                        <a:t>生产厂家或国家</a:t>
                      </a:r>
                      <a:endParaRPr lang="zh-CN" altLang="en-US" sz="2200" b="1"/>
                    </a:p>
                  </a:txBody>
                  <a:tcPr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92162">
                <a:tc rowSpan="2">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200" dirty="0"/>
                        <a:t>自然循环</a:t>
                      </a:r>
                      <a:endParaRPr lang="zh-CN" altLang="en-US" sz="2200"/>
                    </a:p>
                  </a:txBody>
                  <a:tcPr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200" dirty="0"/>
                        <a:t>立式</a:t>
                      </a:r>
                      <a:endParaRPr lang="zh-CN" altLang="en-US" sz="2200"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200"/>
                        <a:t>U</a:t>
                      </a:r>
                      <a:r>
                        <a:rPr lang="zh-CN" altLang="en-US" sz="2200" dirty="0"/>
                        <a:t>型管</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200" dirty="0"/>
                        <a:t>饱和汽</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200" dirty="0"/>
                        <a:t>美国西屋公司、燃烧公司、法国、西德</a:t>
                      </a:r>
                      <a:endParaRPr lang="zh-CN" altLang="en-US" sz="2200"/>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023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200" dirty="0"/>
                        <a:t>卧式</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200"/>
                        <a:t>U</a:t>
                      </a:r>
                      <a:r>
                        <a:rPr lang="zh-CN" altLang="en-US" sz="2200" dirty="0"/>
                        <a:t>型管</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200" dirty="0"/>
                        <a:t>饱和汽</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200" dirty="0"/>
                        <a:t>俄罗斯</a:t>
                      </a:r>
                      <a:endParaRPr lang="zh-CN" altLang="en-US" sz="2200"/>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7087">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200" dirty="0"/>
                        <a:t>强迫循环</a:t>
                      </a:r>
                      <a:endParaRPr lang="zh-CN" altLang="en-US" sz="2200" dirty="0"/>
                    </a:p>
                  </a:txBody>
                  <a:tcPr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200" dirty="0"/>
                        <a:t>立式</a:t>
                      </a:r>
                      <a:endParaRPr lang="zh-CN" altLang="en-US" sz="2200" dirty="0"/>
                    </a:p>
                    <a:p>
                      <a:pPr marL="0" lvl="0" indent="0" algn="ctr">
                        <a:buNone/>
                      </a:pP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200" dirty="0"/>
                        <a:t>直管</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200" dirty="0"/>
                        <a:t>微过热汽</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200" dirty="0"/>
                        <a:t>美国</a:t>
                      </a:r>
                      <a:r>
                        <a:rPr lang="en-US" altLang="zh-CN" sz="2200"/>
                        <a:t>B&amp;W</a:t>
                      </a:r>
                      <a:r>
                        <a:rPr lang="zh-CN" altLang="en-US" sz="2200" dirty="0"/>
                        <a:t>公司</a:t>
                      </a:r>
                      <a:endParaRPr lang="zh-CN" altLang="en-US" sz="2200"/>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2023" name="文本框 42022"/>
          <p:cNvSpPr txBox="1"/>
          <p:nvPr/>
        </p:nvSpPr>
        <p:spPr>
          <a:xfrm>
            <a:off x="1676400" y="990600"/>
            <a:ext cx="6172200" cy="561975"/>
          </a:xfrm>
          <a:prstGeom prst="rect">
            <a:avLst/>
          </a:prstGeom>
          <a:noFill/>
          <a:ln w="9525">
            <a:noFill/>
          </a:ln>
        </p:spPr>
        <p:txBody>
          <a:bodyPr>
            <a:spAutoFit/>
          </a:bodyPr>
          <a:p>
            <a:pPr algn="ctr">
              <a:buClr>
                <a:srgbClr val="FF0000"/>
              </a:buClr>
              <a:buSzPct val="110000"/>
              <a:buFont typeface="Wingdings" panose="05000000000000000000" pitchFamily="2" charset="2"/>
            </a:pPr>
            <a:r>
              <a:rPr lang="zh-CN" altLang="en-US" dirty="0">
                <a:solidFill>
                  <a:schemeClr val="tx1"/>
                </a:solidFill>
                <a:latin typeface="楷体_GB2312" pitchFamily="49" charset="-122"/>
                <a:ea typeface="楷体_GB2312" pitchFamily="49" charset="-122"/>
              </a:rPr>
              <a:t>表</a:t>
            </a:r>
            <a:r>
              <a:rPr lang="en-US" altLang="zh-CN">
                <a:solidFill>
                  <a:schemeClr val="tx1"/>
                </a:solidFill>
                <a:latin typeface="楷体_GB2312" pitchFamily="49" charset="-122"/>
                <a:ea typeface="楷体_GB2312" pitchFamily="49" charset="-122"/>
              </a:rPr>
              <a:t>3.4 </a:t>
            </a:r>
            <a:r>
              <a:rPr lang="zh-CN" altLang="en-US" dirty="0">
                <a:solidFill>
                  <a:schemeClr val="tx1"/>
                </a:solidFill>
                <a:latin typeface="楷体_GB2312" pitchFamily="49" charset="-122"/>
                <a:ea typeface="楷体_GB2312" pitchFamily="49" charset="-122"/>
              </a:rPr>
              <a:t>几种主要的蒸汽发生器</a:t>
            </a:r>
            <a:r>
              <a:rPr lang="zh-CN" altLang="en-US" u="sng" dirty="0">
                <a:solidFill>
                  <a:schemeClr val="tx1"/>
                </a:solidFill>
                <a:latin typeface="楷体_GB2312" pitchFamily="49" charset="-122"/>
                <a:ea typeface="楷体_GB2312" pitchFamily="49" charset="-122"/>
              </a:rPr>
              <a:t> </a:t>
            </a:r>
            <a:endParaRPr lang="zh-CN" altLang="en-US" u="sng">
              <a:solidFill>
                <a:schemeClr val="tx1"/>
              </a:solidFill>
              <a:latin typeface="楷体_GB2312" pitchFamily="49" charset="-122"/>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4097"/>
          <p:cNvSpPr/>
          <p:nvPr/>
        </p:nvSpPr>
        <p:spPr>
          <a:xfrm>
            <a:off x="685800" y="1828800"/>
            <a:ext cx="8305800" cy="3082925"/>
          </a:xfrm>
          <a:prstGeom prst="rect">
            <a:avLst/>
          </a:prstGeom>
          <a:noFill/>
          <a:ln w="9525">
            <a:noFill/>
          </a:ln>
        </p:spPr>
        <p:txBody>
          <a:bodyPr>
            <a:spAutoFit/>
          </a:bodyPr>
          <a:p>
            <a:pPr>
              <a:lnSpc>
                <a:spcPct val="100000"/>
              </a:lnSpc>
              <a:buClr>
                <a:srgbClr val="FF0000"/>
              </a:buClr>
              <a:buSzPct val="110000"/>
              <a:buFont typeface="Wingdings" panose="05000000000000000000" pitchFamily="2" charset="2"/>
            </a:pPr>
            <a:r>
              <a:rPr lang="zh-CN" altLang="en-US" sz="4000" dirty="0">
                <a:solidFill>
                  <a:srgbClr val="FF9900"/>
                </a:solidFill>
                <a:latin typeface="Tahoma" panose="020B0604030504040204" pitchFamily="34" charset="0"/>
                <a:ea typeface="宋体" panose="02010600030101010101" pitchFamily="2" charset="-122"/>
              </a:rPr>
              <a:t>（一）特征</a:t>
            </a:r>
            <a:endParaRPr lang="zh-CN" altLang="en-US" sz="4000" dirty="0">
              <a:solidFill>
                <a:srgbClr val="FF9900"/>
              </a:solidFill>
              <a:latin typeface="Tahoma" panose="020B0604030504040204" pitchFamily="34" charset="0"/>
              <a:ea typeface="宋体" panose="02010600030101010101" pitchFamily="2" charset="-122"/>
            </a:endParaRPr>
          </a:p>
          <a:p>
            <a:pPr>
              <a:lnSpc>
                <a:spcPct val="100000"/>
              </a:lnSpc>
              <a:buClr>
                <a:srgbClr val="FF0000"/>
              </a:buClr>
              <a:buSzPct val="110000"/>
              <a:buFont typeface="Wingdings" panose="05000000000000000000" pitchFamily="2" charset="2"/>
            </a:pPr>
            <a:r>
              <a:rPr lang="en-US" altLang="zh-CN" sz="2600">
                <a:latin typeface="楷体_GB2312" pitchFamily="49" charset="-122"/>
                <a:ea typeface="楷体_GB2312" pitchFamily="49" charset="-122"/>
              </a:rPr>
              <a:t>1</a:t>
            </a:r>
            <a:r>
              <a:rPr lang="zh-CN" altLang="en-US" sz="2600" dirty="0">
                <a:latin typeface="楷体_GB2312" pitchFamily="49" charset="-122"/>
                <a:ea typeface="楷体_GB2312" pitchFamily="49" charset="-122"/>
              </a:rPr>
              <a:t>．自然循环；</a:t>
            </a:r>
            <a:endParaRPr lang="zh-CN" altLang="en-US" sz="2600" dirty="0">
              <a:latin typeface="楷体_GB2312" pitchFamily="49" charset="-122"/>
              <a:ea typeface="楷体_GB2312" pitchFamily="49" charset="-122"/>
            </a:endParaRPr>
          </a:p>
          <a:p>
            <a:pPr>
              <a:lnSpc>
                <a:spcPct val="100000"/>
              </a:lnSpc>
              <a:buClr>
                <a:srgbClr val="FF0000"/>
              </a:buClr>
              <a:buSzPct val="110000"/>
              <a:buFont typeface="Wingdings" panose="05000000000000000000" pitchFamily="2" charset="2"/>
            </a:pPr>
            <a:r>
              <a:rPr lang="en-US" altLang="zh-CN" sz="2600">
                <a:latin typeface="楷体_GB2312" pitchFamily="49" charset="-122"/>
                <a:ea typeface="楷体_GB2312" pitchFamily="49" charset="-122"/>
              </a:rPr>
              <a:t>2</a:t>
            </a:r>
            <a:r>
              <a:rPr lang="zh-CN" altLang="en-US" sz="2600" dirty="0">
                <a:latin typeface="楷体_GB2312" pitchFamily="49" charset="-122"/>
                <a:ea typeface="楷体_GB2312" pitchFamily="49" charset="-122"/>
              </a:rPr>
              <a:t>．产生饱和蒸汽；</a:t>
            </a:r>
            <a:endParaRPr lang="zh-CN" altLang="en-US" sz="2600" dirty="0">
              <a:latin typeface="楷体_GB2312" pitchFamily="49" charset="-122"/>
              <a:ea typeface="楷体_GB2312" pitchFamily="49" charset="-122"/>
            </a:endParaRPr>
          </a:p>
          <a:p>
            <a:pPr>
              <a:lnSpc>
                <a:spcPct val="100000"/>
              </a:lnSpc>
              <a:buClr>
                <a:srgbClr val="FF0000"/>
              </a:buClr>
              <a:buSzPct val="110000"/>
              <a:buFont typeface="Wingdings" panose="05000000000000000000" pitchFamily="2" charset="2"/>
            </a:pPr>
            <a:r>
              <a:rPr lang="en-US" altLang="zh-CN" sz="2600">
                <a:latin typeface="楷体_GB2312" pitchFamily="49" charset="-122"/>
                <a:ea typeface="楷体_GB2312" pitchFamily="49" charset="-122"/>
              </a:rPr>
              <a:t>3</a:t>
            </a:r>
            <a:r>
              <a:rPr lang="zh-CN" altLang="en-US" sz="2600" dirty="0">
                <a:latin typeface="楷体_GB2312" pitchFamily="49" charset="-122"/>
                <a:ea typeface="楷体_GB2312" pitchFamily="49" charset="-122"/>
              </a:rPr>
              <a:t>．一回路水在由管板连接的</a:t>
            </a:r>
            <a:r>
              <a:rPr lang="en-US" altLang="zh-CN" sz="2600" u="sng">
                <a:solidFill>
                  <a:schemeClr val="tx1"/>
                </a:solidFill>
                <a:latin typeface="楷体_GB2312" pitchFamily="49" charset="-122"/>
                <a:ea typeface="楷体_GB2312" pitchFamily="49" charset="-122"/>
              </a:rPr>
              <a:t>U</a:t>
            </a:r>
            <a:r>
              <a:rPr lang="zh-CN" altLang="en-US" sz="2600" u="sng" dirty="0">
                <a:solidFill>
                  <a:schemeClr val="tx1"/>
                </a:solidFill>
                <a:latin typeface="楷体_GB2312" pitchFamily="49" charset="-122"/>
                <a:ea typeface="楷体_GB2312" pitchFamily="49" charset="-122"/>
              </a:rPr>
              <a:t>型管</a:t>
            </a:r>
            <a:r>
              <a:rPr lang="zh-CN" altLang="en-US" sz="2600" dirty="0">
                <a:latin typeface="楷体_GB2312" pitchFamily="49" charset="-122"/>
                <a:ea typeface="楷体_GB2312" pitchFamily="49" charset="-122"/>
              </a:rPr>
              <a:t>组成的管束内流动；</a:t>
            </a:r>
            <a:endParaRPr lang="zh-CN" altLang="en-US" sz="2600" dirty="0">
              <a:latin typeface="楷体_GB2312" pitchFamily="49" charset="-122"/>
              <a:ea typeface="楷体_GB2312" pitchFamily="49" charset="-122"/>
            </a:endParaRPr>
          </a:p>
          <a:p>
            <a:pPr>
              <a:lnSpc>
                <a:spcPct val="100000"/>
              </a:lnSpc>
              <a:buClr>
                <a:srgbClr val="FF0000"/>
              </a:buClr>
              <a:buSzPct val="110000"/>
              <a:buFont typeface="Wingdings" panose="05000000000000000000" pitchFamily="2" charset="2"/>
            </a:pPr>
            <a:r>
              <a:rPr lang="en-US" altLang="zh-CN" sz="2600">
                <a:latin typeface="楷体_GB2312" pitchFamily="49" charset="-122"/>
                <a:ea typeface="楷体_GB2312" pitchFamily="49" charset="-122"/>
              </a:rPr>
              <a:t>4</a:t>
            </a:r>
            <a:r>
              <a:rPr lang="zh-CN" altLang="en-US" sz="2600" dirty="0">
                <a:latin typeface="楷体_GB2312" pitchFamily="49" charset="-122"/>
                <a:ea typeface="楷体_GB2312" pitchFamily="49" charset="-122"/>
              </a:rPr>
              <a:t>．在管束上方装有</a:t>
            </a:r>
            <a:r>
              <a:rPr lang="zh-CN" altLang="en-US" sz="2600" u="sng" dirty="0">
                <a:solidFill>
                  <a:schemeClr val="tx1"/>
                </a:solidFill>
                <a:latin typeface="楷体_GB2312" pitchFamily="49" charset="-122"/>
                <a:ea typeface="楷体_GB2312" pitchFamily="49" charset="-122"/>
              </a:rPr>
              <a:t>汽水分离器</a:t>
            </a:r>
            <a:r>
              <a:rPr lang="zh-CN" altLang="en-US" sz="2600" dirty="0">
                <a:latin typeface="楷体_GB2312" pitchFamily="49" charset="-122"/>
                <a:ea typeface="楷体_GB2312" pitchFamily="49" charset="-122"/>
              </a:rPr>
              <a:t>和蒸汽干燥装置。</a:t>
            </a:r>
            <a:endParaRPr lang="zh-CN" altLang="en-US" sz="2600" dirty="0">
              <a:latin typeface="楷体_GB2312" pitchFamily="49" charset="-122"/>
              <a:ea typeface="楷体_GB2312" pitchFamily="49" charset="-122"/>
            </a:endParaRPr>
          </a:p>
        </p:txBody>
      </p:sp>
      <p:sp>
        <p:nvSpPr>
          <p:cNvPr id="4099" name="文本框 4098"/>
          <p:cNvSpPr txBox="1"/>
          <p:nvPr/>
        </p:nvSpPr>
        <p:spPr>
          <a:xfrm>
            <a:off x="1828800" y="838200"/>
            <a:ext cx="5638800" cy="641350"/>
          </a:xfrm>
          <a:prstGeom prst="rect">
            <a:avLst/>
          </a:prstGeom>
          <a:noFill/>
          <a:ln w="9525">
            <a:noFill/>
          </a:ln>
        </p:spPr>
        <p:txBody>
          <a:bodyPr>
            <a:spAutoFit/>
          </a:bodyPr>
          <a:p>
            <a:pPr algn="ctr">
              <a:lnSpc>
                <a:spcPct val="100000"/>
              </a:lnSpc>
            </a:pPr>
            <a:r>
              <a:rPr lang="zh-CN" altLang="en-US" sz="3600" dirty="0">
                <a:solidFill>
                  <a:srgbClr val="800000"/>
                </a:solidFill>
                <a:latin typeface="Times New Roman" panose="02020603050405020304" pitchFamily="18" charset="0"/>
                <a:ea typeface="宋体" panose="02010600030101010101" pitchFamily="2" charset="-122"/>
              </a:rPr>
              <a:t>立式饱和蒸汽发生器</a:t>
            </a:r>
            <a:endParaRPr lang="zh-CN" altLang="en-US" sz="3600">
              <a:solidFill>
                <a:srgbClr val="800000"/>
              </a:solidFill>
              <a:latin typeface="Times New Roman" panose="02020603050405020304" pitchFamily="18" charset="0"/>
              <a:ea typeface="宋体" panose="02010600030101010101" pitchFamily="2" charset="-122"/>
            </a:endParaRPr>
          </a:p>
        </p:txBody>
      </p:sp>
    </p:spTree>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44034" name="对象 44033"/>
          <p:cNvGraphicFramePr/>
          <p:nvPr/>
        </p:nvGraphicFramePr>
        <p:xfrm>
          <a:off x="1895475" y="0"/>
          <a:ext cx="6334125" cy="6858000"/>
        </p:xfrm>
        <a:graphic>
          <a:graphicData uri="http://schemas.openxmlformats.org/presentationml/2006/ole">
            <mc:AlternateContent xmlns:mc="http://schemas.openxmlformats.org/markup-compatibility/2006">
              <mc:Choice xmlns:v="urn:schemas-microsoft-com:vml" Requires="v">
                <p:oleObj spid="_x0000_s3076" name="" r:id="rId1" imgW="4848225" imgH="5514975" progId="Paint.Picture">
                  <p:embed/>
                </p:oleObj>
              </mc:Choice>
              <mc:Fallback>
                <p:oleObj name="" r:id="rId1" imgW="4848225" imgH="5514975" progId="Paint.Picture">
                  <p:embed/>
                  <p:pic>
                    <p:nvPicPr>
                      <p:cNvPr id="0" name="图片 3075"/>
                      <p:cNvPicPr/>
                      <p:nvPr/>
                    </p:nvPicPr>
                    <p:blipFill>
                      <a:blip r:embed="rId2"/>
                      <a:stretch>
                        <a:fillRect/>
                      </a:stretch>
                    </p:blipFill>
                    <p:spPr>
                      <a:xfrm>
                        <a:off x="1895475" y="0"/>
                        <a:ext cx="6334125" cy="6858000"/>
                      </a:xfrm>
                      <a:prstGeom prst="rect">
                        <a:avLst/>
                      </a:prstGeom>
                      <a:noFill/>
                      <a:ln w="38100">
                        <a:noFill/>
                        <a:miter/>
                      </a:ln>
                    </p:spPr>
                  </p:pic>
                </p:oleObj>
              </mc:Fallback>
            </mc:AlternateContent>
          </a:graphicData>
        </a:graphic>
      </p:graphicFrame>
      <p:sp>
        <p:nvSpPr>
          <p:cNvPr id="44035" name="文本框 44034"/>
          <p:cNvSpPr txBox="1"/>
          <p:nvPr/>
        </p:nvSpPr>
        <p:spPr>
          <a:xfrm>
            <a:off x="542925" y="0"/>
            <a:ext cx="720725" cy="5867400"/>
          </a:xfrm>
          <a:prstGeom prst="rect">
            <a:avLst/>
          </a:prstGeom>
          <a:noFill/>
          <a:ln w="9525">
            <a:noFill/>
          </a:ln>
        </p:spPr>
        <p:txBody>
          <a:bodyPr vert="eaVert">
            <a:spAutoFit/>
          </a:bodyPr>
          <a:p>
            <a:pPr algn="ctr">
              <a:buClr>
                <a:srgbClr val="FF0000"/>
              </a:buClr>
              <a:buSzPct val="110000"/>
              <a:buFont typeface="Wingdings" panose="05000000000000000000" pitchFamily="2" charset="2"/>
            </a:pPr>
            <a:r>
              <a:rPr lang="zh-CN" altLang="en-US" sz="3200" dirty="0">
                <a:solidFill>
                  <a:srgbClr val="FF6600"/>
                </a:solidFill>
                <a:latin typeface="楷体_GB2312" pitchFamily="49" charset="-122"/>
                <a:ea typeface="楷体_GB2312" pitchFamily="49" charset="-122"/>
              </a:rPr>
              <a:t>法国设计的</a:t>
            </a:r>
            <a:r>
              <a:rPr lang="en-US" altLang="zh-CN" sz="3200">
                <a:solidFill>
                  <a:srgbClr val="FF6600"/>
                </a:solidFill>
                <a:latin typeface="楷体_GB2312" pitchFamily="49" charset="-122"/>
                <a:ea typeface="楷体_GB2312" pitchFamily="49" charset="-122"/>
              </a:rPr>
              <a:t>55/19</a:t>
            </a:r>
            <a:r>
              <a:rPr lang="zh-CN" altLang="en-US" sz="3200" dirty="0">
                <a:solidFill>
                  <a:srgbClr val="FF6600"/>
                </a:solidFill>
                <a:latin typeface="楷体_GB2312" pitchFamily="49" charset="-122"/>
                <a:ea typeface="楷体_GB2312" pitchFamily="49" charset="-122"/>
              </a:rPr>
              <a:t>型蒸汽发生器</a:t>
            </a:r>
            <a:endParaRPr lang="zh-CN" altLang="en-US" sz="3200">
              <a:solidFill>
                <a:srgbClr val="FF6600"/>
              </a:solidFill>
              <a:latin typeface="楷体_GB2312" pitchFamily="49" charset="-122"/>
              <a:ea typeface="楷体_GB2312" pitchFamily="49" charset="-122"/>
            </a:endParaRPr>
          </a:p>
        </p:txBody>
      </p:sp>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1000" fill="hold"/>
                                        <p:tgtEl>
                                          <p:spTgt spid="44035"/>
                                        </p:tgtEl>
                                        <p:attrNameLst>
                                          <p:attrName>ppt_w</p:attrName>
                                        </p:attrNameLst>
                                      </p:cBhvr>
                                      <p:tavLst>
                                        <p:tav tm="0">
                                          <p:val>
                                            <p:fltVal val="0.000000"/>
                                          </p:val>
                                        </p:tav>
                                        <p:tav tm="100000">
                                          <p:val>
                                            <p:strVal val="#ppt_w"/>
                                          </p:val>
                                        </p:tav>
                                      </p:tavLst>
                                    </p:anim>
                                    <p:anim calcmode="lin" valueType="num">
                                      <p:cBhvr>
                                        <p:cTn id="8" dur="1000" fill="hold"/>
                                        <p:tgtEl>
                                          <p:spTgt spid="44035"/>
                                        </p:tgtEl>
                                        <p:attrNameLst>
                                          <p:attrName>ppt_h</p:attrName>
                                        </p:attrNameLst>
                                      </p:cBhvr>
                                      <p:tavLst>
                                        <p:tav tm="0">
                                          <p:val>
                                            <p:fltVal val="0.000000"/>
                                          </p:val>
                                        </p:tav>
                                        <p:tav tm="100000">
                                          <p:val>
                                            <p:strVal val="#ppt_h"/>
                                          </p:val>
                                        </p:tav>
                                      </p:tavLst>
                                    </p:anim>
                                    <p:anim calcmode="lin" valueType="num">
                                      <p:cBhvr>
                                        <p:cTn id="9" dur="1000" fill="hold"/>
                                        <p:tgtEl>
                                          <p:spTgt spid="44035"/>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44035"/>
                                        </p:tgtEl>
                                        <p:attrNameLst>
                                          <p:attrName>ppt_y</p:attrName>
                                        </p:attrNameLst>
                                      </p:cBhvr>
                                      <p:tavLst>
                                        <p:tav tm="0" fmla="#ppt_y+(sin(-2*pi*(1-$))*-#ppt_x+cos(-2*pi*(1-$))*(1-#ppt_y))*(1-$)">
                                          <p:val>
                                            <p:fltVal val="0.000000"/>
                                          </p:val>
                                        </p:tav>
                                        <p:tav tm="100000">
                                          <p:val>
                                            <p:fltVal val="1.000000"/>
                                          </p:val>
                                        </p:tav>
                                      </p:tavLst>
                                    </p:anim>
                                  </p:childTnLst>
                                  <p:subTnLst>
                                    <p:set>
                                      <p:cBhvr override="childStyle">
                                        <p:cTn dur="1" fill="hold" display="0" masterRel="nextClick" afterEffect="1"/>
                                        <p:tgtEl>
                                          <p:spTgt spid="4403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45078" name="表格 45077"/>
          <p:cNvGraphicFramePr/>
          <p:nvPr/>
        </p:nvGraphicFramePr>
        <p:xfrm>
          <a:off x="762000" y="1219200"/>
          <a:ext cx="7620000" cy="4246563"/>
        </p:xfrm>
        <a:graphic>
          <a:graphicData uri="http://schemas.openxmlformats.org/drawingml/2006/table">
            <a:tbl>
              <a:tblPr/>
              <a:tblGrid>
                <a:gridCol w="3959225"/>
                <a:gridCol w="3660775"/>
              </a:tblGrid>
              <a:tr h="584200">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600" dirty="0"/>
                        <a:t>型式</a:t>
                      </a:r>
                      <a:endParaRPr lang="zh-CN" altLang="en-US" sz="26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600"/>
                        <a:t>U</a:t>
                      </a:r>
                      <a:r>
                        <a:rPr lang="zh-CN" altLang="en-US" sz="2600" dirty="0"/>
                        <a:t>型管自然循环式</a:t>
                      </a:r>
                      <a:endParaRPr lang="zh-CN" altLang="en-US" sz="2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62363">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2600" dirty="0"/>
                        <a:t>    </a:t>
                      </a:r>
                      <a:r>
                        <a:rPr lang="zh-CN" altLang="en-US" sz="2600" dirty="0"/>
                        <a:t>一次侧设计压力（</a:t>
                      </a:r>
                      <a:r>
                        <a:rPr lang="en-US" altLang="zh-CN" sz="2600" err="1"/>
                        <a:t>MPa</a:t>
                      </a:r>
                      <a:r>
                        <a:rPr lang="zh-CN" altLang="en-US" sz="2600"/>
                        <a:t>）</a:t>
                      </a:r>
                      <a:br>
                        <a:rPr lang="zh-CN" altLang="en-US" sz="2600"/>
                      </a:br>
                      <a:r>
                        <a:rPr lang="zh-CN" altLang="en-US" sz="2600"/>
                        <a:t>　</a:t>
                      </a:r>
                      <a:r>
                        <a:rPr lang="zh-CN" altLang="en-US" sz="2600" dirty="0"/>
                        <a:t>一次侧设计温度（</a:t>
                      </a:r>
                      <a:r>
                        <a:rPr lang="en-US" altLang="zh-CN" sz="2600" dirty="0"/>
                        <a:t>℃</a:t>
                      </a:r>
                      <a:r>
                        <a:rPr lang="zh-CN" altLang="en-US" sz="2600" dirty="0"/>
                        <a:t>）</a:t>
                      </a:r>
                      <a:br>
                        <a:rPr lang="zh-CN" altLang="en-US" sz="2600" dirty="0"/>
                      </a:br>
                      <a:r>
                        <a:rPr lang="zh-CN" altLang="en-US" sz="2600" dirty="0"/>
                        <a:t>　二次侧设计压力（</a:t>
                      </a:r>
                      <a:r>
                        <a:rPr lang="en-US" altLang="zh-CN" sz="2600" err="1"/>
                        <a:t>MPa</a:t>
                      </a:r>
                      <a:r>
                        <a:rPr lang="zh-CN" altLang="en-US" sz="2600"/>
                        <a:t>）</a:t>
                      </a:r>
                      <a:br>
                        <a:rPr lang="zh-CN" altLang="en-US" sz="2600"/>
                      </a:br>
                      <a:r>
                        <a:rPr lang="zh-CN" altLang="en-US" sz="2600"/>
                        <a:t>　</a:t>
                      </a:r>
                      <a:r>
                        <a:rPr lang="zh-CN" altLang="en-US" sz="2600" dirty="0"/>
                        <a:t>传热管材料</a:t>
                      </a:r>
                      <a:br>
                        <a:rPr lang="zh-CN" altLang="en-US" sz="2600" dirty="0"/>
                      </a:br>
                      <a:r>
                        <a:rPr lang="zh-CN" altLang="en-US" sz="2600" dirty="0"/>
                        <a:t>　传热管尺寸</a:t>
                      </a:r>
                      <a:br>
                        <a:rPr lang="zh-CN" altLang="en-US" sz="2600" dirty="0"/>
                      </a:br>
                      <a:r>
                        <a:rPr lang="zh-CN" altLang="en-US" sz="2600" dirty="0"/>
                        <a:t>　传热管数目</a:t>
                      </a:r>
                      <a:br>
                        <a:rPr lang="zh-CN" altLang="en-US" sz="2600" dirty="0"/>
                      </a:br>
                      <a:r>
                        <a:rPr lang="zh-CN" altLang="en-US" sz="2600" dirty="0"/>
                        <a:t>　传热面积（</a:t>
                      </a:r>
                      <a:r>
                        <a:rPr lang="en-US" altLang="zh-CN" sz="2600"/>
                        <a:t>m</a:t>
                      </a:r>
                      <a:r>
                        <a:rPr lang="en-US" altLang="zh-CN" sz="2600" baseline="30000"/>
                        <a:t>2</a:t>
                      </a:r>
                      <a:r>
                        <a:rPr lang="zh-CN" altLang="en-US" sz="2600"/>
                        <a:t>）</a:t>
                      </a:r>
                      <a:br>
                        <a:rPr lang="zh-CN" altLang="en-US" sz="2600"/>
                      </a:br>
                      <a:r>
                        <a:rPr lang="zh-CN" altLang="en-US" sz="2600"/>
                        <a:t>　</a:t>
                      </a:r>
                      <a:r>
                        <a:rPr lang="zh-CN" altLang="en-US" sz="2600" dirty="0"/>
                        <a:t>上筒体外径（</a:t>
                      </a:r>
                      <a:r>
                        <a:rPr lang="en-US" altLang="zh-CN" sz="2600"/>
                        <a:t>m</a:t>
                      </a:r>
                      <a:r>
                        <a:rPr lang="zh-CN" altLang="en-US" sz="2600"/>
                        <a:t>）</a:t>
                      </a:r>
                      <a:br>
                        <a:rPr lang="zh-CN" altLang="en-US" sz="2600"/>
                      </a:br>
                      <a:r>
                        <a:rPr lang="zh-CN" altLang="en-US" sz="2600"/>
                        <a:t>　</a:t>
                      </a:r>
                      <a:r>
                        <a:rPr lang="zh-CN" altLang="en-US" sz="2600" dirty="0"/>
                        <a:t>总高（</a:t>
                      </a:r>
                      <a:r>
                        <a:rPr lang="en-US" altLang="zh-CN" sz="2600"/>
                        <a:t>m</a:t>
                      </a:r>
                      <a:r>
                        <a:rPr lang="zh-CN" altLang="en-US" sz="2600"/>
                        <a:t>）</a:t>
                      </a:r>
                      <a:endParaRPr lang="zh-CN" altLang="en-US" sz="2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400" b="0" i="0" u="none" kern="1200" baseline="0">
                          <a:solidFill>
                            <a:schemeClr val="tx1"/>
                          </a:solidFill>
                          <a:latin typeface="Times New Roman" panose="02020603050405020304" pitchFamily="18" charset="0"/>
                          <a:ea typeface="宋体" panose="02010600030101010101" pitchFamily="2" charset="-122"/>
                        </a:defRPr>
                      </a:lvl2pPr>
                      <a:lvl3pPr marL="1085850" lvl="2" indent="-228600" algn="l" defTabSz="914400" rtl="0" eaLnBrk="1" fontAlgn="base" latinLnBrk="0" hangingPunct="1">
                        <a:lnSpc>
                          <a:spcPct val="100000"/>
                        </a:lnSpc>
                        <a:spcBef>
                          <a:spcPct val="20000"/>
                        </a:spcBef>
                        <a:spcAft>
                          <a:spcPct val="0"/>
                        </a:spcAft>
                        <a:buClr>
                          <a:schemeClr val="accent2"/>
                        </a:buClr>
                        <a:buSzPct val="65000"/>
                        <a:buFont typeface="Wingdings" panose="05000000000000000000" pitchFamily="2" charset="2"/>
                        <a:buChar char="l"/>
                        <a:defRPr sz="2000" b="0" i="0" u="none" kern="1200" baseline="0">
                          <a:solidFill>
                            <a:schemeClr val="tx1"/>
                          </a:solidFill>
                          <a:latin typeface="Times New Roman" panose="02020603050405020304" pitchFamily="18" charset="0"/>
                          <a:ea typeface="宋体" panose="02010600030101010101" pitchFamily="2" charset="-122"/>
                        </a:defRPr>
                      </a:lvl3pPr>
                      <a:lvl4pPr marL="1428750" lvl="3" indent="-22860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w"/>
                        <a:defRPr sz="1800" b="0" i="0" u="none" kern="1200" baseline="0">
                          <a:solidFill>
                            <a:schemeClr val="tx1"/>
                          </a:solidFill>
                          <a:latin typeface="Times New Roman" panose="02020603050405020304" pitchFamily="18" charset="0"/>
                          <a:ea typeface="宋体" panose="02010600030101010101" pitchFamily="2" charset="-122"/>
                        </a:defRPr>
                      </a:lvl4pPr>
                      <a:lvl5pPr marL="1771650" lvl="4" indent="-2286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16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sz="2600" dirty="0"/>
                        <a:t>    </a:t>
                      </a:r>
                      <a:r>
                        <a:rPr lang="en-US" altLang="zh-CN" sz="2600"/>
                        <a:t>17.23</a:t>
                      </a:r>
                      <a:br>
                        <a:rPr lang="en-US" altLang="zh-CN" sz="2600"/>
                      </a:br>
                      <a:r>
                        <a:rPr lang="zh-CN" altLang="en-US" sz="2600" dirty="0"/>
                        <a:t>　</a:t>
                      </a:r>
                      <a:r>
                        <a:rPr lang="en-US" altLang="zh-CN" sz="2600"/>
                        <a:t>343</a:t>
                      </a:r>
                      <a:br>
                        <a:rPr lang="en-US" altLang="zh-CN" sz="2600"/>
                      </a:br>
                      <a:r>
                        <a:rPr lang="zh-CN" altLang="en-US" sz="2600" dirty="0"/>
                        <a:t>　</a:t>
                      </a:r>
                      <a:r>
                        <a:rPr lang="en-US" altLang="zh-CN" sz="2600"/>
                        <a:t>8.3</a:t>
                      </a:r>
                      <a:br>
                        <a:rPr lang="en-US" altLang="zh-CN" sz="2600"/>
                      </a:br>
                      <a:r>
                        <a:rPr lang="zh-CN" altLang="en-US" sz="2600" dirty="0"/>
                        <a:t>　</a:t>
                      </a:r>
                      <a:r>
                        <a:rPr lang="en-US" altLang="zh-CN" sz="2600"/>
                        <a:t>Inconel-690</a:t>
                      </a:r>
                      <a:br>
                        <a:rPr lang="en-US" altLang="zh-CN" sz="2600"/>
                      </a:br>
                      <a:r>
                        <a:rPr lang="zh-CN" altLang="en-US" sz="2600"/>
                        <a:t>　</a:t>
                      </a:r>
                      <a:r>
                        <a:rPr lang="en-US" altLang="zh-CN" sz="2600"/>
                        <a:t>19.05*1.09 m m</a:t>
                      </a:r>
                      <a:br>
                        <a:rPr lang="en-US" altLang="zh-CN" sz="2600"/>
                      </a:br>
                      <a:r>
                        <a:rPr lang="zh-CN" altLang="en-US" sz="2600"/>
                        <a:t>　</a:t>
                      </a:r>
                      <a:r>
                        <a:rPr lang="en-US" altLang="zh-CN" sz="2600"/>
                        <a:t>4474</a:t>
                      </a:r>
                      <a:r>
                        <a:rPr lang="zh-CN" altLang="en-US" sz="2600" dirty="0"/>
                        <a:t>根</a:t>
                      </a:r>
                      <a:br>
                        <a:rPr lang="zh-CN" altLang="en-US" sz="2600" dirty="0"/>
                      </a:br>
                      <a:r>
                        <a:rPr lang="zh-CN" altLang="en-US" sz="2600" dirty="0"/>
                        <a:t>　</a:t>
                      </a:r>
                      <a:r>
                        <a:rPr lang="en-US" altLang="zh-CN" sz="2600"/>
                        <a:t>5435 </a:t>
                      </a:r>
                      <a:br>
                        <a:rPr lang="en-US" altLang="zh-CN" sz="2600"/>
                      </a:br>
                      <a:r>
                        <a:rPr lang="zh-CN" altLang="en-US" sz="2600" dirty="0"/>
                        <a:t>　</a:t>
                      </a:r>
                      <a:r>
                        <a:rPr lang="en-US" altLang="zh-CN" sz="2600"/>
                        <a:t>4.48 </a:t>
                      </a:r>
                      <a:br>
                        <a:rPr lang="en-US" altLang="zh-CN" sz="2600"/>
                      </a:br>
                      <a:r>
                        <a:rPr lang="zh-CN" altLang="en-US" sz="2600" dirty="0"/>
                        <a:t>　</a:t>
                      </a:r>
                      <a:r>
                        <a:rPr lang="en-US" altLang="zh-CN" sz="2600"/>
                        <a:t>20.8 </a:t>
                      </a:r>
                      <a:endParaRPr lang="zh-CN" altLang="en-US" sz="2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5079" name="文本框 45078"/>
          <p:cNvSpPr txBox="1"/>
          <p:nvPr/>
        </p:nvSpPr>
        <p:spPr>
          <a:xfrm>
            <a:off x="762000" y="228600"/>
            <a:ext cx="7620000" cy="561975"/>
          </a:xfrm>
          <a:prstGeom prst="rect">
            <a:avLst/>
          </a:prstGeom>
          <a:noFill/>
          <a:ln w="9525">
            <a:noFill/>
          </a:ln>
        </p:spPr>
        <p:txBody>
          <a:bodyPr>
            <a:spAutoFit/>
          </a:bodyPr>
          <a:p>
            <a:pPr algn="ctr">
              <a:buClr>
                <a:srgbClr val="FF0000"/>
              </a:buClr>
              <a:buSzPct val="110000"/>
              <a:buFont typeface="Wingdings" panose="05000000000000000000" pitchFamily="2" charset="2"/>
            </a:pPr>
            <a:r>
              <a:rPr lang="zh-CN" altLang="en-US" dirty="0">
                <a:latin typeface="楷体_GB2312" pitchFamily="49" charset="-122"/>
                <a:ea typeface="楷体_GB2312" pitchFamily="49" charset="-122"/>
              </a:rPr>
              <a:t>法国</a:t>
            </a:r>
            <a:r>
              <a:rPr lang="en-US" altLang="zh-CN">
                <a:latin typeface="楷体_GB2312" pitchFamily="49" charset="-122"/>
                <a:ea typeface="楷体_GB2312" pitchFamily="49" charset="-122"/>
              </a:rPr>
              <a:t>55/19</a:t>
            </a:r>
            <a:r>
              <a:rPr lang="zh-CN" altLang="en-US" dirty="0">
                <a:latin typeface="楷体_GB2312" pitchFamily="49" charset="-122"/>
                <a:ea typeface="楷体_GB2312" pitchFamily="49" charset="-122"/>
              </a:rPr>
              <a:t>型蒸汽发生器的主要设计参数</a:t>
            </a:r>
            <a:r>
              <a:rPr lang="zh-CN" altLang="en-US" u="sng" dirty="0">
                <a:latin typeface="楷体_GB2312" pitchFamily="49" charset="-122"/>
                <a:ea typeface="楷体_GB2312" pitchFamily="49" charset="-122"/>
              </a:rPr>
              <a:t> </a:t>
            </a:r>
            <a:endParaRPr lang="zh-CN" altLang="en-US" u="sng">
              <a:latin typeface="楷体_GB2312" pitchFamily="49" charset="-122"/>
              <a:ea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文本框 31746"/>
          <p:cNvSpPr txBox="1"/>
          <p:nvPr/>
        </p:nvSpPr>
        <p:spPr>
          <a:xfrm>
            <a:off x="1066800" y="2209800"/>
            <a:ext cx="7391400" cy="2314575"/>
          </a:xfrm>
          <a:prstGeom prst="rect">
            <a:avLst/>
          </a:prstGeom>
          <a:noFill/>
          <a:ln w="9525">
            <a:noFill/>
          </a:ln>
        </p:spPr>
        <p:txBody>
          <a:bodyPr>
            <a:spAutoFit/>
          </a:bodyPr>
          <a:p>
            <a:pPr>
              <a:lnSpc>
                <a:spcPct val="130000"/>
              </a:lnSpc>
              <a:buClr>
                <a:srgbClr val="FF0000"/>
              </a:buClr>
              <a:buSzPct val="110000"/>
              <a:buFont typeface="Wingdings" panose="05000000000000000000" pitchFamily="2" charset="2"/>
              <a:buChar char="Ø"/>
            </a:pPr>
            <a:r>
              <a:rPr lang="en-US" altLang="zh-CN" dirty="0">
                <a:latin typeface="Times New Roman" panose="02020603050405020304" pitchFamily="18" charset="0"/>
                <a:ea typeface="楷体_GB2312" pitchFamily="49" charset="-122"/>
              </a:rPr>
              <a:t> </a:t>
            </a:r>
            <a:r>
              <a:rPr lang="zh-CN" altLang="en-US" dirty="0">
                <a:latin typeface="Times New Roman" panose="02020603050405020304" pitchFamily="18" charset="0"/>
                <a:ea typeface="楷体_GB2312" pitchFamily="49" charset="-122"/>
              </a:rPr>
              <a:t>大亚湾核电站</a:t>
            </a:r>
            <a:r>
              <a:rPr lang="zh-CN" altLang="en-US" dirty="0">
                <a:solidFill>
                  <a:schemeClr val="tx1"/>
                </a:solidFill>
                <a:latin typeface="Times New Roman" panose="02020603050405020304" pitchFamily="18" charset="0"/>
                <a:ea typeface="楷体_GB2312" pitchFamily="49" charset="-122"/>
              </a:rPr>
              <a:t>蒸汽发生器采用法国法马通公司的</a:t>
            </a:r>
            <a:r>
              <a:rPr lang="en-US" altLang="zh-CN">
                <a:solidFill>
                  <a:schemeClr val="tx1"/>
                </a:solidFill>
                <a:latin typeface="Times New Roman" panose="02020603050405020304" pitchFamily="18" charset="0"/>
                <a:ea typeface="楷体_GB2312" pitchFamily="49" charset="-122"/>
              </a:rPr>
              <a:t>55/19B </a:t>
            </a:r>
            <a:r>
              <a:rPr lang="zh-CN" altLang="en-US" dirty="0">
                <a:solidFill>
                  <a:schemeClr val="tx1"/>
                </a:solidFill>
                <a:latin typeface="Times New Roman" panose="02020603050405020304" pitchFamily="18" charset="0"/>
                <a:ea typeface="楷体_GB2312" pitchFamily="49" charset="-122"/>
              </a:rPr>
              <a:t>型蒸汽发生器</a:t>
            </a:r>
            <a:r>
              <a:rPr lang="en-US" altLang="zh-CN">
                <a:solidFill>
                  <a:schemeClr val="tx1"/>
                </a:solidFill>
                <a:latin typeface="Times New Roman" panose="02020603050405020304" pitchFamily="18" charset="0"/>
                <a:ea typeface="楷体_GB2312" pitchFamily="49" charset="-122"/>
              </a:rPr>
              <a:t>,</a:t>
            </a:r>
            <a:r>
              <a:rPr lang="zh-CN" altLang="en-US" dirty="0">
                <a:solidFill>
                  <a:schemeClr val="tx1"/>
                </a:solidFill>
                <a:latin typeface="Times New Roman" panose="02020603050405020304" pitchFamily="18" charset="0"/>
                <a:ea typeface="楷体_GB2312" pitchFamily="49" charset="-122"/>
              </a:rPr>
              <a:t>传热管为</a:t>
            </a:r>
            <a:r>
              <a:rPr lang="en-US" altLang="zh-CN">
                <a:solidFill>
                  <a:schemeClr val="tx1"/>
                </a:solidFill>
                <a:latin typeface="Times New Roman" panose="02020603050405020304" pitchFamily="18" charset="0"/>
                <a:ea typeface="楷体_GB2312" pitchFamily="49" charset="-122"/>
                <a:sym typeface="Symbol" panose="05050102010706020507" pitchFamily="18" charset="2"/>
              </a:rPr>
              <a:t></a:t>
            </a:r>
            <a:r>
              <a:rPr lang="en-US" altLang="zh-CN">
                <a:solidFill>
                  <a:schemeClr val="tx1"/>
                </a:solidFill>
                <a:latin typeface="Times New Roman" panose="02020603050405020304" pitchFamily="18" charset="0"/>
                <a:ea typeface="楷体_GB2312" pitchFamily="49" charset="-122"/>
              </a:rPr>
              <a:t>19.05 </a:t>
            </a:r>
            <a:r>
              <a:rPr lang="en-US" altLang="zh-CN">
                <a:solidFill>
                  <a:schemeClr val="tx1"/>
                </a:solidFill>
                <a:latin typeface="Times New Roman" panose="02020603050405020304" pitchFamily="18" charset="0"/>
                <a:ea typeface="楷体_GB2312" pitchFamily="49" charset="-122"/>
                <a:sym typeface="Symbol" panose="05050102010706020507" pitchFamily="18" charset="2"/>
              </a:rPr>
              <a:t></a:t>
            </a:r>
            <a:r>
              <a:rPr lang="en-US" altLang="zh-CN">
                <a:solidFill>
                  <a:schemeClr val="tx1"/>
                </a:solidFill>
                <a:latin typeface="Times New Roman" panose="02020603050405020304" pitchFamily="18" charset="0"/>
                <a:ea typeface="楷体_GB2312" pitchFamily="49" charset="-122"/>
              </a:rPr>
              <a:t>1.09 mm </a:t>
            </a:r>
            <a:r>
              <a:rPr lang="zh-CN" altLang="en-US" dirty="0">
                <a:solidFill>
                  <a:schemeClr val="tx1"/>
                </a:solidFill>
                <a:latin typeface="Times New Roman" panose="02020603050405020304" pitchFamily="18" charset="0"/>
                <a:ea typeface="楷体_GB2312" pitchFamily="49" charset="-122"/>
              </a:rPr>
              <a:t>的因科镍</a:t>
            </a:r>
            <a:r>
              <a:rPr lang="en-US" altLang="zh-CN">
                <a:solidFill>
                  <a:schemeClr val="tx1"/>
                </a:solidFill>
                <a:latin typeface="Times New Roman" panose="02020603050405020304" pitchFamily="18" charset="0"/>
                <a:ea typeface="楷体_GB2312" pitchFamily="49" charset="-122"/>
              </a:rPr>
              <a:t>690TT</a:t>
            </a:r>
            <a:r>
              <a:rPr lang="zh-CN" altLang="en-US">
                <a:solidFill>
                  <a:schemeClr val="tx1"/>
                </a:solidFill>
                <a:latin typeface="Times New Roman" panose="02020603050405020304" pitchFamily="18" charset="0"/>
                <a:ea typeface="楷体_GB2312" pitchFamily="49" charset="-122"/>
              </a:rPr>
              <a:t>。</a:t>
            </a:r>
            <a:r>
              <a:rPr lang="zh-CN" altLang="en-US" dirty="0">
                <a:solidFill>
                  <a:schemeClr val="tx1"/>
                </a:solidFill>
                <a:latin typeface="Times New Roman" panose="02020603050405020304" pitchFamily="18" charset="0"/>
                <a:ea typeface="楷体_GB2312" pitchFamily="49" charset="-122"/>
              </a:rPr>
              <a:t>蒸汽量为</a:t>
            </a:r>
            <a:r>
              <a:rPr lang="en-US" altLang="zh-CN">
                <a:solidFill>
                  <a:schemeClr val="tx1"/>
                </a:solidFill>
                <a:latin typeface="Times New Roman" panose="02020603050405020304" pitchFamily="18" charset="0"/>
                <a:ea typeface="楷体_GB2312" pitchFamily="49" charset="-122"/>
              </a:rPr>
              <a:t>539 kg/s,</a:t>
            </a:r>
            <a:r>
              <a:rPr lang="zh-CN" altLang="en-US" dirty="0">
                <a:solidFill>
                  <a:schemeClr val="tx1"/>
                </a:solidFill>
                <a:latin typeface="Times New Roman" panose="02020603050405020304" pitchFamily="18" charset="0"/>
                <a:ea typeface="楷体_GB2312" pitchFamily="49" charset="-122"/>
              </a:rPr>
              <a:t>蒸汽压力为</a:t>
            </a:r>
            <a:r>
              <a:rPr lang="en-US" altLang="zh-CN">
                <a:solidFill>
                  <a:schemeClr val="tx1"/>
                </a:solidFill>
                <a:latin typeface="Times New Roman" panose="02020603050405020304" pitchFamily="18" charset="0"/>
                <a:ea typeface="楷体_GB2312" pitchFamily="49" charset="-122"/>
              </a:rPr>
              <a:t>6.75 </a:t>
            </a:r>
            <a:r>
              <a:rPr lang="en-US" altLang="zh-CN" err="1">
                <a:solidFill>
                  <a:schemeClr val="tx1"/>
                </a:solidFill>
                <a:latin typeface="Times New Roman" panose="02020603050405020304" pitchFamily="18" charset="0"/>
                <a:ea typeface="楷体_GB2312" pitchFamily="49" charset="-122"/>
              </a:rPr>
              <a:t>MPa</a:t>
            </a:r>
            <a:r>
              <a:rPr lang="zh-CN" altLang="en-US">
                <a:solidFill>
                  <a:schemeClr val="tx1"/>
                </a:solidFill>
                <a:latin typeface="Times New Roman" panose="02020603050405020304" pitchFamily="18" charset="0"/>
                <a:ea typeface="楷体_GB2312" pitchFamily="49" charset="-122"/>
              </a:rPr>
              <a:t>。 </a:t>
            </a:r>
            <a:endParaRPr lang="zh-CN" altLang="en-US">
              <a:solidFill>
                <a:schemeClr val="tx1"/>
              </a:solidFill>
              <a:latin typeface="Times New Roman" panose="02020603050405020304" pitchFamily="18" charset="0"/>
              <a:ea typeface="楷体_GB2312" pitchFamily="49" charset="-122"/>
            </a:endParaRPr>
          </a:p>
        </p:txBody>
      </p:sp>
    </p:spTree>
  </p:cSld>
  <p:clrMapOvr>
    <a:masterClrMapping/>
  </p:clrMapOvr>
  <p:transition>
    <p:split orient="vert"/>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52.xml><?xml version="1.0" encoding="utf-8"?>
<p:tagLst xmlns:p="http://schemas.openxmlformats.org/presentationml/2006/main">
  <p:tag name="commondata" val="eyJoZGlkIjoiNDY1MmY4MTY3YzFkZTg4NGM1MWI4N2I1NTA1MWI4MWE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Straight Edge">
  <a:themeElements>
    <a:clrScheme name="">
      <a:dk1>
        <a:srgbClr val="003366"/>
      </a:dk1>
      <a:lt1>
        <a:srgbClr val="FFFFFF"/>
      </a:lt1>
      <a:dk2>
        <a:srgbClr val="003366"/>
      </a:dk2>
      <a:lt2>
        <a:srgbClr val="E3E2C7"/>
      </a:lt2>
      <a:accent1>
        <a:srgbClr val="CCCC99"/>
      </a:accent1>
      <a:accent2>
        <a:srgbClr val="003366"/>
      </a:accent2>
      <a:accent3>
        <a:srgbClr val="FFFFFF"/>
      </a:accent3>
      <a:accent4>
        <a:srgbClr val="002A57"/>
      </a:accent4>
      <a:accent5>
        <a:srgbClr val="E2E2CA"/>
      </a:accent5>
      <a:accent6>
        <a:srgbClr val="002D5B"/>
      </a:accent6>
      <a:hlink>
        <a:srgbClr val="003366"/>
      </a:hlink>
      <a:folHlink>
        <a:srgbClr val="800000"/>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CC"/>
        </a:dk1>
        <a:lt1>
          <a:srgbClr val="009999"/>
        </a:lt1>
        <a:dk2>
          <a:srgbClr val="FFFF99"/>
        </a:dk2>
        <a:lt2>
          <a:srgbClr val="008080"/>
        </a:lt2>
        <a:accent1>
          <a:srgbClr val="336699"/>
        </a:accent1>
        <a:accent2>
          <a:srgbClr val="FFFF99"/>
        </a:accent2>
        <a:accent3>
          <a:srgbClr val="AACACA"/>
        </a:accent3>
        <a:accent4>
          <a:srgbClr val="DCDCAF"/>
        </a:accent4>
        <a:accent5>
          <a:srgbClr val="ADB9CA"/>
        </a:accent5>
        <a:accent6>
          <a:srgbClr val="E5E589"/>
        </a:accent6>
        <a:hlink>
          <a:srgbClr val="FFFFCC"/>
        </a:hlink>
        <a:folHlink>
          <a:srgbClr val="DDDDDD"/>
        </a:folHlink>
      </a:clrScheme>
      <a:clrMap bg1="lt1" tx1="dk1" bg2="lt2" tx2="dk2" accent1="accent1" accent2="accent2" accent3="accent3" accent4="accent4" accent5="accent5" accent6="accent6" hlink="hlink" folHlink="folHlink"/>
    </a:extraClrScheme>
    <a:extraClrScheme>
      <a:clrScheme name="">
        <a:dk1>
          <a:srgbClr val="003366"/>
        </a:dk1>
        <a:lt1>
          <a:srgbClr val="FFFFFF"/>
        </a:lt1>
        <a:dk2>
          <a:srgbClr val="003366"/>
        </a:dk2>
        <a:lt2>
          <a:srgbClr val="E3E2C7"/>
        </a:lt2>
        <a:accent1>
          <a:srgbClr val="CCCC99"/>
        </a:accent1>
        <a:accent2>
          <a:srgbClr val="003366"/>
        </a:accent2>
        <a:accent3>
          <a:srgbClr val="FFFFFF"/>
        </a:accent3>
        <a:accent4>
          <a:srgbClr val="002A57"/>
        </a:accent4>
        <a:accent5>
          <a:srgbClr val="E2E2CA"/>
        </a:accent5>
        <a:accent6>
          <a:srgbClr val="002D5B"/>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5F5F5F"/>
        </a:lt2>
        <a:accent1>
          <a:srgbClr val="7E003F"/>
        </a:accent1>
        <a:accent2>
          <a:srgbClr val="DDDDDD"/>
        </a:accent2>
        <a:accent3>
          <a:srgbClr val="AAADB9"/>
        </a:accent3>
        <a:accent4>
          <a:srgbClr val="DCDCDC"/>
        </a:accent4>
        <a:accent5>
          <a:srgbClr val="C0AAAF"/>
        </a:accent5>
        <a:accent6>
          <a:srgbClr val="C6C6C6"/>
        </a:accent6>
        <a:hlink>
          <a:srgbClr val="969696"/>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Designs\Straight Edge.pot</Template>
  <TotalTime>0</TotalTime>
  <Words>5703</Words>
  <Application>WPS 演示</Application>
  <PresentationFormat>在屏幕上显示</PresentationFormat>
  <Paragraphs>265</Paragraphs>
  <Slides>47</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7</vt:i4>
      </vt:variant>
      <vt:variant>
        <vt:lpstr>幻灯片标题</vt:lpstr>
      </vt:variant>
      <vt:variant>
        <vt:i4>47</vt:i4>
      </vt:variant>
    </vt:vector>
  </HeadingPairs>
  <TitlesOfParts>
    <vt:vector size="69" baseType="lpstr">
      <vt:lpstr>Arial</vt:lpstr>
      <vt:lpstr>宋体</vt:lpstr>
      <vt:lpstr>Wingdings</vt:lpstr>
      <vt:lpstr>楷体_GB2312</vt:lpstr>
      <vt:lpstr>新宋体</vt:lpstr>
      <vt:lpstr>Times New Roman</vt:lpstr>
      <vt:lpstr>Tahoma</vt:lpstr>
      <vt:lpstr>Symbol</vt:lpstr>
      <vt:lpstr>微软雅黑</vt:lpstr>
      <vt:lpstr>Arial Unicode MS</vt:lpstr>
      <vt:lpstr>Calibri</vt:lpstr>
      <vt:lpstr>楷体</vt:lpstr>
      <vt:lpstr>汉仪旗黑-85S</vt:lpstr>
      <vt:lpstr>黑体</vt:lpstr>
      <vt:lpstr>Straight Edge</vt:lpstr>
      <vt:lpstr>Paint.Picture</vt:lpstr>
      <vt:lpstr>Paint.Picture</vt:lpstr>
      <vt:lpstr>Paint.Picture</vt:lpstr>
      <vt:lpstr>Paint.Picture</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nanhua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软件仓库</dc:creator>
  <cp:lastModifiedBy>little fairy</cp:lastModifiedBy>
  <cp:revision>122</cp:revision>
  <dcterms:created xsi:type="dcterms:W3CDTF">2006-03-02T14:01:00Z</dcterms:created>
  <dcterms:modified xsi:type="dcterms:W3CDTF">2024-01-12T05:39:53Z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55686DD9A0E743F882CB67713675E1A9_13</vt:lpwstr>
  </property>
  <property fmtid="{D5CDD505-2E9C-101B-9397-08002B2CF9AE}" pid="3" name="KSOProductBuildVer">
    <vt:lpwstr>2052-12.1.0.16120</vt:lpwstr>
  </property>
</Properties>
</file>