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71" r:id="rId3"/>
    <p:sldId id="530" r:id="rId4"/>
    <p:sldId id="467" r:id="rId5"/>
    <p:sldId id="468" r:id="rId6"/>
    <p:sldId id="469" r:id="rId7"/>
    <p:sldId id="470" r:id="rId8"/>
    <p:sldId id="50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532" r:id="rId38"/>
  </p:sldIdLst>
  <p:sldSz cx="9144000" cy="6858000" type="screen4x3"/>
  <p:notesSz cx="6858000" cy="9144000"/>
  <p:custDataLst>
    <p:tags r:id="rId44"/>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1" d="100"/>
          <a:sy n="81" d="100"/>
        </p:scale>
        <p:origin x="893" y="72"/>
      </p:cViewPr>
      <p:guideLst>
        <p:guide orient="horz" pos="2160"/>
        <p:guide pos="28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2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spcBef>
                <a:spcPct val="50000"/>
              </a:spcBef>
              <a:buFont typeface="Arial" panose="020B0604020202020204" pitchFamily="34" charset="0"/>
              <a:buNone/>
              <a:defRPr sz="12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8A288E1-9E81-400F-9D8D-63DC47409B98}"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1331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spcBef>
                <a:spcPct val="50000"/>
              </a:spcBef>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spcBef>
                <a:spcPct val="50000"/>
              </a:spcBef>
              <a:buFont typeface="Arial" panose="020B0604020202020204" pitchFamily="34" charset="0"/>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685800" y="2130425"/>
            <a:ext cx="7772400" cy="147002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dirty="0"/>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userDrawn="1"/>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88436"/>
            <a:ext cx="898096" cy="453553"/>
          </a:xfrm>
          <a:prstGeom prst="rect">
            <a:avLst/>
          </a:prstGeom>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7845425" y="247650"/>
            <a:ext cx="12255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10"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9.xml"/><Relationship Id="rId14" Type="http://schemas.openxmlformats.org/officeDocument/2006/relationships/image" Target="../media/image3.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50000"/>
              </a:spcBef>
              <a:buFont typeface="Arial" panose="020B0604020202020204" pitchFamily="34" charset="0"/>
              <a:buNone/>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50000"/>
              </a:spcBef>
              <a:buFont typeface="Arial" panose="020B0604020202020204" pitchFamily="34" charset="0"/>
              <a:buNone/>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buFont typeface="Arial" panose="020B0604020202020204" pitchFamily="34" charset="0"/>
              <a:defRPr sz="1200">
                <a:solidFill>
                  <a:srgbClr val="898989"/>
                </a:solidFill>
                <a:latin typeface="Arial" panose="020B0604020202020204" pitchFamily="34" charset="0"/>
              </a:defRPr>
            </a:lvl1pPr>
          </a:lstStyle>
          <a:p>
            <a:pPr lvl="0" eaLnBrk="1" fontAlgn="base" hangingPunct="1">
              <a:spcBef>
                <a:spcPct val="50000"/>
              </a:spcBef>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Calibri" panose="020F0502020204030204" pitchFamily="34" charset="0"/>
            </a:endParaRPr>
          </a:p>
        </p:txBody>
      </p:sp>
      <p:pic>
        <p:nvPicPr>
          <p:cNvPr id="1031" name="Picture 7" descr="幻灯片模板"/>
          <p:cNvPicPr>
            <a:picLocks noChangeAspect="1"/>
          </p:cNvPicPr>
          <p:nvPr userDrawn="1"/>
        </p:nvPicPr>
        <p:blipFill>
          <a:blip r:embed="rId14"/>
          <a:stretch>
            <a:fillRect/>
          </a:stretch>
        </p:blipFill>
        <p:spPr>
          <a:xfrm>
            <a:off x="0" y="0"/>
            <a:ext cx="9144000" cy="6845300"/>
          </a:xfrm>
          <a:prstGeom prst="rect">
            <a:avLst/>
          </a:prstGeom>
          <a:noFill/>
          <a:ln w="9525">
            <a:noFill/>
          </a:ln>
        </p:spPr>
      </p:pic>
      <p:sp>
        <p:nvSpPr>
          <p:cNvPr id="2" name="矩形 1"/>
          <p:cNvSpPr/>
          <p:nvPr userDrawn="1"/>
        </p:nvSpPr>
        <p:spPr>
          <a:xfrm>
            <a:off x="107950" y="115888"/>
            <a:ext cx="1223963"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png"/><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27.jpeg"/><Relationship Id="rId4" Type="http://schemas.openxmlformats.org/officeDocument/2006/relationships/tags" Target="../tags/tag19.xml"/><Relationship Id="rId3" Type="http://schemas.openxmlformats.org/officeDocument/2006/relationships/image" Target="../media/image26.jpeg"/><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4337" name="图片 3"/>
          <p:cNvPicPr>
            <a:picLocks noChangeAspect="1"/>
          </p:cNvPicPr>
          <p:nvPr/>
        </p:nvPicPr>
        <p:blipFill>
          <a:blip r:embed="rId1"/>
          <a:srcRect r="13326" b="4961"/>
          <a:stretch>
            <a:fillRect/>
          </a:stretch>
        </p:blipFill>
        <p:spPr>
          <a:xfrm>
            <a:off x="0" y="-15875"/>
            <a:ext cx="9398000" cy="6873875"/>
          </a:xfrm>
          <a:prstGeom prst="rect">
            <a:avLst/>
          </a:prstGeom>
          <a:noFill/>
          <a:ln w="9525">
            <a:noFill/>
          </a:ln>
        </p:spPr>
      </p:pic>
      <p:sp>
        <p:nvSpPr>
          <p:cNvPr id="5" name="矩形 4"/>
          <p:cNvSpPr/>
          <p:nvPr/>
        </p:nvSpPr>
        <p:spPr>
          <a:xfrm>
            <a:off x="0" y="0"/>
            <a:ext cx="9396413"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39" name="Rectangle 4"/>
          <p:cNvSpPr/>
          <p:nvPr/>
        </p:nvSpPr>
        <p:spPr>
          <a:xfrm>
            <a:off x="-180975" y="2281238"/>
            <a:ext cx="9144000" cy="0"/>
          </a:xfrm>
          <a:prstGeom prst="rect">
            <a:avLst/>
          </a:prstGeom>
          <a:noFill/>
          <a:ln w="9525">
            <a:noFill/>
          </a:ln>
        </p:spPr>
        <p:txBody>
          <a:bodyPr wrap="none" anchor="ctr">
            <a:spAutoFit/>
          </a:bodyPr>
          <a:p>
            <a:pPr algn="ctr"/>
            <a:r>
              <a:rPr lang="zh-CN" altLang="zh-CN" sz="1600" dirty="0">
                <a:latin typeface="Times New Roman" panose="02020603050405020304" pitchFamily="18" charset="0"/>
                <a:ea typeface="宋体" panose="02010600030101010101" pitchFamily="2" charset="-122"/>
              </a:rPr>
              <a:t>  </a:t>
            </a:r>
            <a:endParaRPr lang="zh-CN" altLang="zh-CN" sz="1800" dirty="0">
              <a:latin typeface="Arial" panose="020B0604020202020204" pitchFamily="34" charset="0"/>
              <a:ea typeface="宋体" panose="02010600030101010101" pitchFamily="2" charset="-122"/>
            </a:endParaRPr>
          </a:p>
        </p:txBody>
      </p:sp>
      <p:sp>
        <p:nvSpPr>
          <p:cNvPr id="7" name="Rectangle 2"/>
          <p:cNvSpPr txBox="1">
            <a:spLocks noChangeArrowheads="1"/>
          </p:cNvSpPr>
          <p:nvPr/>
        </p:nvSpPr>
        <p:spPr bwMode="auto">
          <a:xfrm>
            <a:off x="773832" y="2211259"/>
            <a:ext cx="7848872" cy="14700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黑体" panose="02010609060101010101" pitchFamily="49" charset="-122"/>
                <a:ea typeface="黑体" panose="02010609060101010101" pitchFamily="49" charset="-122"/>
                <a:cs typeface="+mn-cs"/>
              </a:rPr>
              <a:t>车间班组反三违培训课件</a:t>
            </a:r>
            <a:endParaRPr kumimoji="0" lang="zh-CN" altLang="en-US" sz="5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黑体" panose="02010609060101010101" pitchFamily="49" charset="-122"/>
              <a:ea typeface="黑体" panose="02010609060101010101" pitchFamily="49" charset="-122"/>
              <a:cs typeface="+mn-cs"/>
            </a:endParaRPr>
          </a:p>
        </p:txBody>
      </p:sp>
      <p:sp>
        <p:nvSpPr>
          <p:cNvPr id="8" name="矩形 7"/>
          <p:cNvSpPr/>
          <p:nvPr/>
        </p:nvSpPr>
        <p:spPr>
          <a:xfrm>
            <a:off x="1187450" y="3573463"/>
            <a:ext cx="2232025" cy="214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3600450" y="3571875"/>
            <a:ext cx="2232025" cy="2143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6042025" y="3568700"/>
            <a:ext cx="2232025" cy="2143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344" name="文本框 8"/>
          <p:cNvSpPr txBox="1"/>
          <p:nvPr/>
        </p:nvSpPr>
        <p:spPr>
          <a:xfrm>
            <a:off x="3203575" y="4094163"/>
            <a:ext cx="3600450" cy="460375"/>
          </a:xfrm>
          <a:prstGeom prst="rect">
            <a:avLst/>
          </a:prstGeom>
          <a:noFill/>
          <a:ln w="9525">
            <a:noFill/>
          </a:ln>
        </p:spPr>
        <p:txBody>
          <a:bodyPr anchor="t">
            <a:spAutoFit/>
          </a:bodyPr>
          <a:p>
            <a:pPr>
              <a:spcBef>
                <a:spcPct val="50000"/>
              </a:spcBef>
            </a:pPr>
            <a:endParaRPr lang="zh-CN" altLang="en-US" dirty="0">
              <a:solidFill>
                <a:schemeClr val="bg1"/>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271419"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4" name="椭圆 3"/>
          <p:cNvSpPr/>
          <p:nvPr>
            <p:custDataLst>
              <p:tags r:id="rId3"/>
            </p:custDataLst>
          </p:nvPr>
        </p:nvSpPr>
        <p:spPr>
          <a:xfrm>
            <a:off x="5933919"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866255"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798591"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6" name="图片 5"/>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188436"/>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000000"/>
                                          </p:val>
                                        </p:tav>
                                        <p:tav tm="100000">
                                          <p:val>
                                            <p:fltVal val="1.000000"/>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2051050" y="457200"/>
            <a:ext cx="5257800" cy="9144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506" name="AutoShape 19"/>
          <p:cNvSpPr/>
          <p:nvPr/>
        </p:nvSpPr>
        <p:spPr>
          <a:xfrm>
            <a:off x="2286000" y="530225"/>
            <a:ext cx="4806950" cy="7778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07" name="Rectangle 29"/>
          <p:cNvSpPr/>
          <p:nvPr/>
        </p:nvSpPr>
        <p:spPr>
          <a:xfrm>
            <a:off x="2400300" y="609600"/>
            <a:ext cx="4991100" cy="630238"/>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三、反“三违”车间班组是重点</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1508" name="Rectangle 3"/>
          <p:cNvSpPr/>
          <p:nvPr/>
        </p:nvSpPr>
        <p:spPr>
          <a:xfrm>
            <a:off x="838200" y="2133600"/>
            <a:ext cx="86868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企业实现反“三违”的根本目的决定工作重点是基层车间班组 </a:t>
            </a:r>
            <a:endParaRPr lang="zh-CN" altLang="en-US" b="1" dirty="0">
              <a:latin typeface="黑体" panose="02010609060101010101" pitchFamily="49" charset="-122"/>
              <a:ea typeface="黑体" panose="02010609060101010101" pitchFamily="49" charset="-122"/>
            </a:endParaRPr>
          </a:p>
        </p:txBody>
      </p:sp>
      <p:sp>
        <p:nvSpPr>
          <p:cNvPr id="21509" name="Rectangle 4"/>
          <p:cNvSpPr/>
          <p:nvPr/>
        </p:nvSpPr>
        <p:spPr>
          <a:xfrm>
            <a:off x="762000" y="3352800"/>
            <a:ext cx="75438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基层车间班组是企业反“三违”、消灭事故的前沿阵地 </a:t>
            </a:r>
            <a:endParaRPr lang="zh-CN" altLang="en-US" b="1" dirty="0">
              <a:latin typeface="黑体" panose="02010609060101010101" pitchFamily="49" charset="-122"/>
              <a:ea typeface="黑体" panose="02010609060101010101" pitchFamily="49" charset="-122"/>
            </a:endParaRPr>
          </a:p>
        </p:txBody>
      </p:sp>
      <p:sp>
        <p:nvSpPr>
          <p:cNvPr id="21510" name="Rectangle 5"/>
          <p:cNvSpPr/>
          <p:nvPr/>
        </p:nvSpPr>
        <p:spPr>
          <a:xfrm>
            <a:off x="304800" y="4724400"/>
            <a:ext cx="64770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车间班组的反“三违”工作仍然十分薄弱 </a:t>
            </a:r>
            <a:endParaRPr lang="zh-CN" altLang="en-US" b="1" dirty="0">
              <a:latin typeface="黑体" panose="02010609060101010101" pitchFamily="49" charset="-122"/>
              <a:ea typeface="黑体" panose="02010609060101010101" pitchFamily="49" charset="-122"/>
            </a:endParaRPr>
          </a:p>
        </p:txBody>
      </p:sp>
      <p:grpSp>
        <p:nvGrpSpPr>
          <p:cNvPr id="21511" name="Group 7"/>
          <p:cNvGrpSpPr/>
          <p:nvPr/>
        </p:nvGrpSpPr>
        <p:grpSpPr>
          <a:xfrm>
            <a:off x="304800" y="2362200"/>
            <a:ext cx="7315200" cy="533400"/>
            <a:chOff x="1104" y="1488"/>
            <a:chExt cx="3696" cy="336"/>
          </a:xfrm>
        </p:grpSpPr>
        <p:grpSp>
          <p:nvGrpSpPr>
            <p:cNvPr id="21512" name="Group 8"/>
            <p:cNvGrpSpPr/>
            <p:nvPr/>
          </p:nvGrpSpPr>
          <p:grpSpPr>
            <a:xfrm>
              <a:off x="1247" y="1622"/>
              <a:ext cx="3553" cy="68"/>
              <a:chOff x="528" y="1824"/>
              <a:chExt cx="4512" cy="71"/>
            </a:xfrm>
          </p:grpSpPr>
          <p:sp>
            <p:nvSpPr>
              <p:cNvPr id="21513"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4"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5"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16" name="Group 12"/>
            <p:cNvGrpSpPr/>
            <p:nvPr/>
          </p:nvGrpSpPr>
          <p:grpSpPr>
            <a:xfrm>
              <a:off x="1104" y="1488"/>
              <a:ext cx="336" cy="336"/>
              <a:chOff x="288" y="1632"/>
              <a:chExt cx="2112" cy="2448"/>
            </a:xfrm>
          </p:grpSpPr>
          <p:sp>
            <p:nvSpPr>
              <p:cNvPr id="21517"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8"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19"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0"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1"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2"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3"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4"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5"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6"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7"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8"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29"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0"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1531" name="Group 27"/>
          <p:cNvGrpSpPr/>
          <p:nvPr/>
        </p:nvGrpSpPr>
        <p:grpSpPr>
          <a:xfrm>
            <a:off x="304800" y="3505200"/>
            <a:ext cx="7924800" cy="609600"/>
            <a:chOff x="960" y="1536"/>
            <a:chExt cx="3696" cy="336"/>
          </a:xfrm>
        </p:grpSpPr>
        <p:grpSp>
          <p:nvGrpSpPr>
            <p:cNvPr id="21532" name="Group 28"/>
            <p:cNvGrpSpPr/>
            <p:nvPr/>
          </p:nvGrpSpPr>
          <p:grpSpPr>
            <a:xfrm>
              <a:off x="1103" y="1670"/>
              <a:ext cx="3553" cy="68"/>
              <a:chOff x="528" y="1824"/>
              <a:chExt cx="4512" cy="71"/>
            </a:xfrm>
          </p:grpSpPr>
          <p:sp>
            <p:nvSpPr>
              <p:cNvPr id="21533"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4"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5"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36" name="Group 32"/>
            <p:cNvGrpSpPr/>
            <p:nvPr/>
          </p:nvGrpSpPr>
          <p:grpSpPr>
            <a:xfrm>
              <a:off x="960" y="1536"/>
              <a:ext cx="336" cy="336"/>
              <a:chOff x="288" y="1632"/>
              <a:chExt cx="2112" cy="2448"/>
            </a:xfrm>
          </p:grpSpPr>
          <p:sp>
            <p:nvSpPr>
              <p:cNvPr id="21537"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8"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39"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3" y="2939"/>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09" y="2633"/>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5" y="2327"/>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544"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5"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6"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47"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18" y="3079"/>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9" y="2786"/>
                <a:ext cx="1326" cy="14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4" y="2467"/>
                <a:ext cx="1326" cy="147"/>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1551" name="Group 67"/>
          <p:cNvGrpSpPr/>
          <p:nvPr/>
        </p:nvGrpSpPr>
        <p:grpSpPr>
          <a:xfrm>
            <a:off x="228600" y="4953000"/>
            <a:ext cx="7239000" cy="457200"/>
            <a:chOff x="1104" y="1488"/>
            <a:chExt cx="3696" cy="336"/>
          </a:xfrm>
        </p:grpSpPr>
        <p:grpSp>
          <p:nvGrpSpPr>
            <p:cNvPr id="21552" name="Group 68"/>
            <p:cNvGrpSpPr/>
            <p:nvPr/>
          </p:nvGrpSpPr>
          <p:grpSpPr>
            <a:xfrm>
              <a:off x="1247" y="1622"/>
              <a:ext cx="3553" cy="68"/>
              <a:chOff x="528" y="1824"/>
              <a:chExt cx="4512" cy="71"/>
            </a:xfrm>
          </p:grpSpPr>
          <p:sp>
            <p:nvSpPr>
              <p:cNvPr id="21553"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4"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5"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1556" name="Group 72"/>
            <p:cNvGrpSpPr/>
            <p:nvPr/>
          </p:nvGrpSpPr>
          <p:grpSpPr>
            <a:xfrm>
              <a:off x="1104" y="1488"/>
              <a:ext cx="336" cy="336"/>
              <a:chOff x="288" y="1632"/>
              <a:chExt cx="2112" cy="2448"/>
            </a:xfrm>
          </p:grpSpPr>
          <p:sp>
            <p:nvSpPr>
              <p:cNvPr id="21557"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8"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59"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0"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1"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2"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3"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4"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5"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6"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7"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8"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69"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1570"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1292225" y="200025"/>
            <a:ext cx="6327775" cy="1000125"/>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530" name="AutoShape 19"/>
          <p:cNvSpPr/>
          <p:nvPr/>
        </p:nvSpPr>
        <p:spPr>
          <a:xfrm>
            <a:off x="1466850" y="285750"/>
            <a:ext cx="5848350" cy="8509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2531" name="Rectangle 29"/>
          <p:cNvSpPr/>
          <p:nvPr/>
        </p:nvSpPr>
        <p:spPr>
          <a:xfrm>
            <a:off x="1752600" y="381000"/>
            <a:ext cx="5848350" cy="66675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四、消除事故“苗头”　避免事故发生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2532" name="Rectangle 5"/>
          <p:cNvSpPr/>
          <p:nvPr/>
        </p:nvSpPr>
        <p:spPr>
          <a:xfrm>
            <a:off x="457200" y="1676400"/>
            <a:ext cx="4437063" cy="457200"/>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、海因里希法则：</a:t>
            </a:r>
            <a:r>
              <a:rPr lang="en-US" altLang="zh-CN" b="1" dirty="0">
                <a:latin typeface="黑体" panose="02010609060101010101" pitchFamily="49" charset="-122"/>
                <a:ea typeface="黑体" panose="02010609060101010101" pitchFamily="49" charset="-122"/>
              </a:rPr>
              <a:t>300</a:t>
            </a:r>
            <a:r>
              <a:rPr lang="zh-CN" altLang="en-US"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29</a:t>
            </a:r>
            <a:r>
              <a:rPr lang="zh-CN" altLang="en-US"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1</a:t>
            </a:r>
            <a:endParaRPr lang="en-US" altLang="zh-CN" b="1" dirty="0">
              <a:latin typeface="黑体" panose="02010609060101010101" pitchFamily="49" charset="-122"/>
              <a:ea typeface="黑体" panose="02010609060101010101" pitchFamily="49" charset="-122"/>
            </a:endParaRPr>
          </a:p>
        </p:txBody>
      </p:sp>
      <p:grpSp>
        <p:nvGrpSpPr>
          <p:cNvPr id="22533" name="Group 47"/>
          <p:cNvGrpSpPr/>
          <p:nvPr/>
        </p:nvGrpSpPr>
        <p:grpSpPr>
          <a:xfrm>
            <a:off x="1219200" y="2890838"/>
            <a:ext cx="1600200" cy="1752600"/>
            <a:chOff x="720" y="2790"/>
            <a:chExt cx="1124" cy="478"/>
          </a:xfrm>
        </p:grpSpPr>
        <p:sp>
          <p:nvSpPr>
            <p:cNvPr id="22534" name="Freeform 28"/>
            <p:cNvSpPr/>
            <p:nvPr/>
          </p:nvSpPr>
          <p:spPr>
            <a:xfrm>
              <a:off x="1583" y="2795"/>
              <a:ext cx="261" cy="473"/>
            </a:xfrm>
            <a:custGeom>
              <a:avLst/>
              <a:gdLst/>
              <a:ahLst/>
              <a:cxnLst>
                <a:cxn ang="0">
                  <a:pos x="0" y="12"/>
                </a:cxn>
                <a:cxn ang="0">
                  <a:pos x="5" y="42"/>
                </a:cxn>
                <a:cxn ang="0">
                  <a:pos x="9" y="26"/>
                </a:cxn>
                <a:cxn ang="0">
                  <a:pos x="2" y="0"/>
                </a:cxn>
                <a:cxn ang="0">
                  <a:pos x="0" y="12"/>
                </a:cxn>
              </a:cxnLst>
              <a:pathLst>
                <a:path w="655" h="849">
                  <a:moveTo>
                    <a:pt x="0" y="230"/>
                  </a:moveTo>
                  <a:lnTo>
                    <a:pt x="387" y="848"/>
                  </a:lnTo>
                  <a:lnTo>
                    <a:pt x="654" y="531"/>
                  </a:lnTo>
                  <a:lnTo>
                    <a:pt x="188" y="0"/>
                  </a:lnTo>
                  <a:lnTo>
                    <a:pt x="0" y="230"/>
                  </a:lnTo>
                </a:path>
              </a:pathLst>
            </a:custGeom>
            <a:gradFill rotWithShape="1">
              <a:gsLst>
                <a:gs pos="0">
                  <a:srgbClr val="B27A09"/>
                </a:gs>
                <a:gs pos="100000">
                  <a:srgbClr val="F4A70C"/>
                </a:gs>
              </a:gsLst>
              <a:lin ang="2700000" scaled="1"/>
              <a:tileRect/>
            </a:gradFill>
            <a:ln w="12700">
              <a:noFill/>
            </a:ln>
          </p:spPr>
          <p:txBody>
            <a:bodyPr/>
            <a:p>
              <a:endParaRPr lang="zh-CN" altLang="en-US"/>
            </a:p>
          </p:txBody>
        </p:sp>
        <p:sp>
          <p:nvSpPr>
            <p:cNvPr id="22535" name="Freeform 29"/>
            <p:cNvSpPr/>
            <p:nvPr/>
          </p:nvSpPr>
          <p:spPr>
            <a:xfrm>
              <a:off x="872" y="2790"/>
              <a:ext cx="786" cy="128"/>
            </a:xfrm>
            <a:custGeom>
              <a:avLst/>
              <a:gdLst/>
              <a:ahLst/>
              <a:cxnLst>
                <a:cxn ang="0">
                  <a:pos x="0" y="12"/>
                </a:cxn>
                <a:cxn ang="0">
                  <a:pos x="23" y="12"/>
                </a:cxn>
                <a:cxn ang="0">
                  <a:pos x="25" y="0"/>
                </a:cxn>
                <a:cxn ang="0">
                  <a:pos x="6" y="0"/>
                </a:cxn>
                <a:cxn ang="0">
                  <a:pos x="0" y="12"/>
                </a:cxn>
              </a:cxnLst>
              <a:pathLst>
                <a:path w="1980" h="229">
                  <a:moveTo>
                    <a:pt x="0" y="228"/>
                  </a:moveTo>
                  <a:lnTo>
                    <a:pt x="1791" y="228"/>
                  </a:lnTo>
                  <a:lnTo>
                    <a:pt x="1979" y="0"/>
                  </a:lnTo>
                  <a:lnTo>
                    <a:pt x="500" y="0"/>
                  </a:lnTo>
                  <a:lnTo>
                    <a:pt x="0" y="228"/>
                  </a:lnTo>
                </a:path>
              </a:pathLst>
            </a:custGeom>
            <a:gradFill rotWithShape="0">
              <a:gsLst>
                <a:gs pos="0">
                  <a:srgbClr val="F4A70C"/>
                </a:gs>
                <a:gs pos="100000">
                  <a:srgbClr val="744F06"/>
                </a:gs>
              </a:gsLst>
              <a:lin ang="2700000" scaled="1"/>
              <a:tileRect/>
            </a:gradFill>
            <a:ln w="12700">
              <a:noFill/>
            </a:ln>
          </p:spPr>
          <p:txBody>
            <a:bodyPr/>
            <a:p>
              <a:endParaRPr lang="zh-CN" altLang="en-US"/>
            </a:p>
          </p:txBody>
        </p:sp>
        <p:sp>
          <p:nvSpPr>
            <p:cNvPr id="22536" name="Freeform 30"/>
            <p:cNvSpPr/>
            <p:nvPr/>
          </p:nvSpPr>
          <p:spPr>
            <a:xfrm>
              <a:off x="720" y="2922"/>
              <a:ext cx="1017" cy="346"/>
            </a:xfrm>
            <a:custGeom>
              <a:avLst/>
              <a:gdLst/>
              <a:ahLst/>
              <a:cxnLst>
                <a:cxn ang="0">
                  <a:pos x="0" y="31"/>
                </a:cxn>
                <a:cxn ang="0">
                  <a:pos x="33" y="31"/>
                </a:cxn>
                <a:cxn ang="0">
                  <a:pos x="28" y="0"/>
                </a:cxn>
                <a:cxn ang="0">
                  <a:pos x="5" y="0"/>
                </a:cxn>
                <a:cxn ang="0">
                  <a:pos x="0" y="31"/>
                </a:cxn>
              </a:cxnLst>
              <a:pathLst>
                <a:path w="2561" h="621">
                  <a:moveTo>
                    <a:pt x="0" y="620"/>
                  </a:moveTo>
                  <a:lnTo>
                    <a:pt x="2560" y="620"/>
                  </a:lnTo>
                  <a:lnTo>
                    <a:pt x="2172" y="0"/>
                  </a:lnTo>
                  <a:lnTo>
                    <a:pt x="382" y="0"/>
                  </a:lnTo>
                  <a:lnTo>
                    <a:pt x="0" y="620"/>
                  </a:lnTo>
                </a:path>
              </a:pathLst>
            </a:custGeom>
            <a:gradFill rotWithShape="0">
              <a:gsLst>
                <a:gs pos="0">
                  <a:srgbClr val="FAD58C"/>
                </a:gs>
                <a:gs pos="100000">
                  <a:srgbClr val="F4A70C"/>
                </a:gs>
              </a:gsLst>
              <a:lin ang="2700000" scaled="1"/>
              <a:tileRect/>
            </a:gradFill>
            <a:ln w="12700">
              <a:noFill/>
            </a:ln>
          </p:spPr>
          <p:txBody>
            <a:bodyPr/>
            <a:p>
              <a:endParaRPr lang="zh-CN" altLang="en-US"/>
            </a:p>
          </p:txBody>
        </p:sp>
      </p:grpSp>
      <p:grpSp>
        <p:nvGrpSpPr>
          <p:cNvPr id="22537" name="Group 46"/>
          <p:cNvGrpSpPr/>
          <p:nvPr/>
        </p:nvGrpSpPr>
        <p:grpSpPr>
          <a:xfrm>
            <a:off x="1600200" y="2509838"/>
            <a:ext cx="914400" cy="685800"/>
            <a:chOff x="897" y="2160"/>
            <a:chExt cx="733" cy="412"/>
          </a:xfrm>
        </p:grpSpPr>
        <p:sp>
          <p:nvSpPr>
            <p:cNvPr id="22538" name="Freeform 31"/>
            <p:cNvSpPr/>
            <p:nvPr/>
          </p:nvSpPr>
          <p:spPr>
            <a:xfrm>
              <a:off x="1406" y="2160"/>
              <a:ext cx="224" cy="412"/>
            </a:xfrm>
            <a:custGeom>
              <a:avLst/>
              <a:gdLst/>
              <a:ahLst/>
              <a:cxnLst>
                <a:cxn ang="0">
                  <a:pos x="5" y="37"/>
                </a:cxn>
                <a:cxn ang="0">
                  <a:pos x="7" y="26"/>
                </a:cxn>
                <a:cxn ang="0">
                  <a:pos x="1" y="0"/>
                </a:cxn>
                <a:cxn ang="0">
                  <a:pos x="0" y="6"/>
                </a:cxn>
                <a:cxn ang="0">
                  <a:pos x="5" y="37"/>
                </a:cxn>
              </a:cxnLst>
              <a:pathLst>
                <a:path w="564" h="738">
                  <a:moveTo>
                    <a:pt x="385" y="737"/>
                  </a:moveTo>
                  <a:lnTo>
                    <a:pt x="563" y="527"/>
                  </a:lnTo>
                  <a:lnTo>
                    <a:pt x="97" y="0"/>
                  </a:lnTo>
                  <a:lnTo>
                    <a:pt x="0" y="111"/>
                  </a:lnTo>
                  <a:lnTo>
                    <a:pt x="385" y="737"/>
                  </a:lnTo>
                </a:path>
              </a:pathLst>
            </a:custGeom>
            <a:gradFill rotWithShape="0">
              <a:gsLst>
                <a:gs pos="0">
                  <a:srgbClr val="9A38CA"/>
                </a:gs>
                <a:gs pos="100000">
                  <a:srgbClr val="C247FF"/>
                </a:gs>
              </a:gsLst>
              <a:lin ang="2700000" scaled="1"/>
              <a:tileRect/>
            </a:gradFill>
            <a:ln w="12700">
              <a:noFill/>
            </a:ln>
          </p:spPr>
          <p:txBody>
            <a:bodyPr/>
            <a:p>
              <a:endParaRPr lang="zh-CN" altLang="en-US"/>
            </a:p>
          </p:txBody>
        </p:sp>
        <p:sp>
          <p:nvSpPr>
            <p:cNvPr id="22539" name="Freeform 33"/>
            <p:cNvSpPr/>
            <p:nvPr/>
          </p:nvSpPr>
          <p:spPr>
            <a:xfrm>
              <a:off x="897" y="2221"/>
              <a:ext cx="663" cy="351"/>
            </a:xfrm>
            <a:custGeom>
              <a:avLst/>
              <a:gdLst/>
              <a:ahLst/>
              <a:cxnLst>
                <a:cxn ang="0">
                  <a:pos x="0" y="31"/>
                </a:cxn>
                <a:cxn ang="0">
                  <a:pos x="21" y="31"/>
                </a:cxn>
                <a:cxn ang="0">
                  <a:pos x="16" y="0"/>
                </a:cxn>
                <a:cxn ang="0">
                  <a:pos x="5" y="0"/>
                </a:cxn>
                <a:cxn ang="0">
                  <a:pos x="0" y="31"/>
                </a:cxn>
              </a:cxnLst>
              <a:pathLst>
                <a:path w="1669" h="629">
                  <a:moveTo>
                    <a:pt x="0" y="628"/>
                  </a:moveTo>
                  <a:lnTo>
                    <a:pt x="1668" y="628"/>
                  </a:lnTo>
                  <a:lnTo>
                    <a:pt x="1281" y="0"/>
                  </a:lnTo>
                  <a:lnTo>
                    <a:pt x="388" y="0"/>
                  </a:lnTo>
                  <a:lnTo>
                    <a:pt x="0" y="628"/>
                  </a:lnTo>
                </a:path>
              </a:pathLst>
            </a:custGeom>
            <a:gradFill rotWithShape="0">
              <a:gsLst>
                <a:gs pos="0">
                  <a:srgbClr val="E0A3FF"/>
                </a:gs>
                <a:gs pos="100000">
                  <a:srgbClr val="C247FF"/>
                </a:gs>
              </a:gsLst>
              <a:lin ang="2700000" scaled="1"/>
              <a:tileRect/>
            </a:gradFill>
            <a:ln w="12700">
              <a:noFill/>
            </a:ln>
          </p:spPr>
          <p:txBody>
            <a:bodyPr/>
            <a:p>
              <a:endParaRPr lang="zh-CN" altLang="en-US"/>
            </a:p>
          </p:txBody>
        </p:sp>
        <p:sp>
          <p:nvSpPr>
            <p:cNvPr id="22540" name="Freeform 32"/>
            <p:cNvSpPr/>
            <p:nvPr/>
          </p:nvSpPr>
          <p:spPr>
            <a:xfrm>
              <a:off x="1052" y="2160"/>
              <a:ext cx="392" cy="62"/>
            </a:xfrm>
            <a:custGeom>
              <a:avLst/>
              <a:gdLst/>
              <a:ahLst/>
              <a:cxnLst>
                <a:cxn ang="0">
                  <a:pos x="0" y="6"/>
                </a:cxn>
                <a:cxn ang="0">
                  <a:pos x="12" y="6"/>
                </a:cxn>
                <a:cxn ang="0">
                  <a:pos x="13" y="0"/>
                </a:cxn>
                <a:cxn ang="0">
                  <a:pos x="4" y="0"/>
                </a:cxn>
                <a:cxn ang="0">
                  <a:pos x="0" y="6"/>
                </a:cxn>
              </a:cxnLst>
              <a:pathLst>
                <a:path w="987" h="110">
                  <a:moveTo>
                    <a:pt x="0" y="109"/>
                  </a:moveTo>
                  <a:lnTo>
                    <a:pt x="889" y="109"/>
                  </a:lnTo>
                  <a:lnTo>
                    <a:pt x="986" y="0"/>
                  </a:lnTo>
                  <a:lnTo>
                    <a:pt x="308" y="0"/>
                  </a:lnTo>
                  <a:lnTo>
                    <a:pt x="0" y="109"/>
                  </a:lnTo>
                </a:path>
              </a:pathLst>
            </a:custGeom>
            <a:gradFill rotWithShape="0">
              <a:gsLst>
                <a:gs pos="0">
                  <a:srgbClr val="C247FF"/>
                </a:gs>
                <a:gs pos="100000">
                  <a:srgbClr val="632482"/>
                </a:gs>
              </a:gsLst>
              <a:lin ang="2700000" scaled="1"/>
              <a:tileRect/>
            </a:gradFill>
            <a:ln w="12700">
              <a:noFill/>
            </a:ln>
          </p:spPr>
          <p:txBody>
            <a:bodyPr/>
            <a:p>
              <a:endParaRPr lang="zh-CN" altLang="en-US"/>
            </a:p>
          </p:txBody>
        </p:sp>
      </p:grpSp>
      <p:grpSp>
        <p:nvGrpSpPr>
          <p:cNvPr id="22541" name="Group 45"/>
          <p:cNvGrpSpPr/>
          <p:nvPr/>
        </p:nvGrpSpPr>
        <p:grpSpPr>
          <a:xfrm>
            <a:off x="1905000" y="2205038"/>
            <a:ext cx="277813" cy="304800"/>
            <a:chOff x="1073" y="2112"/>
            <a:chExt cx="343" cy="349"/>
          </a:xfrm>
        </p:grpSpPr>
        <p:sp>
          <p:nvSpPr>
            <p:cNvPr id="22542" name="Freeform 34"/>
            <p:cNvSpPr/>
            <p:nvPr/>
          </p:nvSpPr>
          <p:spPr>
            <a:xfrm>
              <a:off x="1227" y="2112"/>
              <a:ext cx="189" cy="349"/>
            </a:xfrm>
            <a:custGeom>
              <a:avLst/>
              <a:gdLst/>
              <a:ahLst/>
              <a:cxnLst>
                <a:cxn ang="0">
                  <a:pos x="5" y="31"/>
                </a:cxn>
                <a:cxn ang="0">
                  <a:pos x="6" y="26"/>
                </a:cxn>
                <a:cxn ang="0">
                  <a:pos x="0" y="0"/>
                </a:cxn>
                <a:cxn ang="0">
                  <a:pos x="5" y="31"/>
                </a:cxn>
              </a:cxnLst>
              <a:pathLst>
                <a:path w="477" h="625">
                  <a:moveTo>
                    <a:pt x="387" y="624"/>
                  </a:moveTo>
                  <a:lnTo>
                    <a:pt x="476" y="527"/>
                  </a:lnTo>
                  <a:lnTo>
                    <a:pt x="0" y="0"/>
                  </a:lnTo>
                  <a:lnTo>
                    <a:pt x="387" y="624"/>
                  </a:lnTo>
                </a:path>
              </a:pathLst>
            </a:custGeom>
            <a:gradFill rotWithShape="0">
              <a:gsLst>
                <a:gs pos="0">
                  <a:srgbClr val="0051CA"/>
                </a:gs>
                <a:gs pos="100000">
                  <a:srgbClr val="0066FF"/>
                </a:gs>
              </a:gsLst>
              <a:lin ang="2700000" scaled="1"/>
              <a:tileRect/>
            </a:gradFill>
            <a:ln w="12700">
              <a:noFill/>
            </a:ln>
          </p:spPr>
          <p:txBody>
            <a:bodyPr/>
            <a:p>
              <a:endParaRPr lang="zh-CN" altLang="en-US"/>
            </a:p>
          </p:txBody>
        </p:sp>
        <p:sp>
          <p:nvSpPr>
            <p:cNvPr id="22543" name="Freeform 35"/>
            <p:cNvSpPr/>
            <p:nvPr/>
          </p:nvSpPr>
          <p:spPr>
            <a:xfrm>
              <a:off x="1073" y="2112"/>
              <a:ext cx="308" cy="349"/>
            </a:xfrm>
            <a:custGeom>
              <a:avLst/>
              <a:gdLst/>
              <a:ahLst/>
              <a:cxnLst>
                <a:cxn ang="0">
                  <a:pos x="0" y="31"/>
                </a:cxn>
                <a:cxn ang="0">
                  <a:pos x="10" y="31"/>
                </a:cxn>
                <a:cxn ang="0">
                  <a:pos x="5" y="0"/>
                </a:cxn>
                <a:cxn ang="0">
                  <a:pos x="0" y="31"/>
                </a:cxn>
              </a:cxnLst>
              <a:pathLst>
                <a:path w="773" h="625">
                  <a:moveTo>
                    <a:pt x="0" y="624"/>
                  </a:moveTo>
                  <a:lnTo>
                    <a:pt x="772" y="624"/>
                  </a:lnTo>
                  <a:lnTo>
                    <a:pt x="387" y="0"/>
                  </a:lnTo>
                  <a:lnTo>
                    <a:pt x="0" y="624"/>
                  </a:lnTo>
                </a:path>
              </a:pathLst>
            </a:custGeom>
            <a:gradFill rotWithShape="0">
              <a:gsLst>
                <a:gs pos="0">
                  <a:srgbClr val="9EC5FF"/>
                </a:gs>
                <a:gs pos="100000">
                  <a:srgbClr val="0066FF"/>
                </a:gs>
              </a:gsLst>
              <a:lin ang="2700000" scaled="1"/>
              <a:tileRect/>
            </a:gradFill>
            <a:ln w="12700">
              <a:noFill/>
            </a:ln>
          </p:spPr>
          <p:txBody>
            <a:bodyPr/>
            <a:p>
              <a:endParaRPr lang="zh-CN" altLang="en-US"/>
            </a:p>
          </p:txBody>
        </p:sp>
      </p:grpSp>
      <p:sp>
        <p:nvSpPr>
          <p:cNvPr id="92209" name="Rectangle 49"/>
          <p:cNvSpPr>
            <a:spLocks noChangeArrowheads="1"/>
          </p:cNvSpPr>
          <p:nvPr/>
        </p:nvSpPr>
        <p:spPr bwMode="auto">
          <a:xfrm>
            <a:off x="1898650" y="2219325"/>
            <a:ext cx="338138" cy="461963"/>
          </a:xfrm>
          <a:prstGeom prst="rect">
            <a:avLst/>
          </a:prstGeom>
          <a:noFill/>
          <a:ln w="9525">
            <a:noFill/>
            <a:miter lim="800000"/>
          </a:ln>
          <a:effectLst/>
        </p:spPr>
        <p:txBody>
          <a:bodyPr wrap="none">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2210" name="Rectangle 50"/>
          <p:cNvSpPr>
            <a:spLocks noChangeArrowheads="1"/>
          </p:cNvSpPr>
          <p:nvPr/>
        </p:nvSpPr>
        <p:spPr bwMode="auto">
          <a:xfrm>
            <a:off x="1828800" y="2752725"/>
            <a:ext cx="492125" cy="461963"/>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29</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92211" name="Rectangle 51"/>
          <p:cNvSpPr>
            <a:spLocks noChangeArrowheads="1"/>
          </p:cNvSpPr>
          <p:nvPr/>
        </p:nvSpPr>
        <p:spPr bwMode="auto">
          <a:xfrm>
            <a:off x="1600200" y="3895725"/>
            <a:ext cx="1828800" cy="461963"/>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300</a:t>
            </a:r>
            <a:endParaRPr kumimoji="0" lang="en-US" altLang="zh-CN" sz="2400" b="0"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22547" name="Rectangle 53"/>
          <p:cNvSpPr/>
          <p:nvPr/>
        </p:nvSpPr>
        <p:spPr>
          <a:xfrm>
            <a:off x="1066800" y="4795838"/>
            <a:ext cx="304800" cy="304800"/>
          </a:xfrm>
          <a:prstGeom prst="rect">
            <a:avLst/>
          </a:prstGeom>
          <a:solidFill>
            <a:srgbClr val="3366FF"/>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48" name="Text Box 54"/>
          <p:cNvSpPr txBox="1"/>
          <p:nvPr/>
        </p:nvSpPr>
        <p:spPr>
          <a:xfrm>
            <a:off x="1447800" y="4795838"/>
            <a:ext cx="3200400" cy="461962"/>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重伤或死亡占</a:t>
            </a:r>
            <a:r>
              <a:rPr lang="en-US" altLang="zh-CN" dirty="0">
                <a:latin typeface="黑体" panose="02010609060101010101" pitchFamily="49" charset="-122"/>
                <a:ea typeface="黑体" panose="02010609060101010101" pitchFamily="49" charset="-122"/>
              </a:rPr>
              <a:t>0.3%</a:t>
            </a:r>
            <a:endParaRPr lang="en-US" altLang="zh-CN" dirty="0">
              <a:latin typeface="黑体" panose="02010609060101010101" pitchFamily="49" charset="-122"/>
              <a:ea typeface="黑体" panose="02010609060101010101" pitchFamily="49" charset="-122"/>
            </a:endParaRPr>
          </a:p>
        </p:txBody>
      </p:sp>
      <p:sp>
        <p:nvSpPr>
          <p:cNvPr id="22549" name="Rectangle 55"/>
          <p:cNvSpPr/>
          <p:nvPr/>
        </p:nvSpPr>
        <p:spPr>
          <a:xfrm>
            <a:off x="1066800" y="5329238"/>
            <a:ext cx="304800" cy="304800"/>
          </a:xfrm>
          <a:prstGeom prst="rect">
            <a:avLst/>
          </a:prstGeom>
          <a:solidFill>
            <a:srgbClr val="CC99FF"/>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50" name="Text Box 56"/>
          <p:cNvSpPr txBox="1"/>
          <p:nvPr/>
        </p:nvSpPr>
        <p:spPr>
          <a:xfrm>
            <a:off x="1371600" y="5343525"/>
            <a:ext cx="3200400" cy="461963"/>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轻伤或微伤占</a:t>
            </a:r>
            <a:r>
              <a:rPr lang="en-US" altLang="zh-CN" dirty="0">
                <a:latin typeface="黑体" panose="02010609060101010101" pitchFamily="49" charset="-122"/>
                <a:ea typeface="黑体" panose="02010609060101010101" pitchFamily="49" charset="-122"/>
              </a:rPr>
              <a:t>8.8%</a:t>
            </a:r>
            <a:endParaRPr lang="en-US" altLang="zh-CN" dirty="0">
              <a:latin typeface="黑体" panose="02010609060101010101" pitchFamily="49" charset="-122"/>
              <a:ea typeface="黑体" panose="02010609060101010101" pitchFamily="49" charset="-122"/>
            </a:endParaRPr>
          </a:p>
        </p:txBody>
      </p:sp>
      <p:sp>
        <p:nvSpPr>
          <p:cNvPr id="22551" name="Rectangle 57"/>
          <p:cNvSpPr/>
          <p:nvPr/>
        </p:nvSpPr>
        <p:spPr>
          <a:xfrm>
            <a:off x="1066800" y="5862638"/>
            <a:ext cx="304800" cy="304800"/>
          </a:xfrm>
          <a:prstGeom prst="rect">
            <a:avLst/>
          </a:prstGeom>
          <a:solidFill>
            <a:srgbClr val="FFCC99"/>
          </a:solidFill>
          <a:ln w="9525" cap="flat" cmpd="sng">
            <a:solidFill>
              <a:srgbClr val="3366FF"/>
            </a:solidFill>
            <a:prstDash val="solid"/>
            <a:miter/>
            <a:headEnd type="none" w="med" len="med"/>
            <a:tailEnd type="none" w="med" len="med"/>
          </a:ln>
        </p:spPr>
        <p:txBody>
          <a:bodyPr wrap="none" anchor="ctr"/>
          <a:p>
            <a:pPr>
              <a:spcBef>
                <a:spcPct val="50000"/>
              </a:spcBef>
            </a:pPr>
            <a:endParaRPr lang="zh-CN" altLang="en-US" dirty="0">
              <a:latin typeface="黑体" panose="02010609060101010101" pitchFamily="49" charset="-122"/>
              <a:ea typeface="黑体" panose="02010609060101010101" pitchFamily="49" charset="-122"/>
            </a:endParaRPr>
          </a:p>
        </p:txBody>
      </p:sp>
      <p:sp>
        <p:nvSpPr>
          <p:cNvPr id="22552" name="Text Box 58"/>
          <p:cNvSpPr txBox="1"/>
          <p:nvPr/>
        </p:nvSpPr>
        <p:spPr>
          <a:xfrm>
            <a:off x="1371600" y="5876925"/>
            <a:ext cx="3200400" cy="830263"/>
          </a:xfrm>
          <a:prstGeom prst="rect">
            <a:avLst/>
          </a:prstGeom>
          <a:noFill/>
          <a:ln w="9525">
            <a:noFill/>
          </a:ln>
        </p:spPr>
        <p:txBody>
          <a:bodyPr anchor="t">
            <a:spAutoFit/>
          </a:bodyPr>
          <a:p>
            <a:pPr>
              <a:spcBef>
                <a:spcPct val="50000"/>
              </a:spcBef>
            </a:pPr>
            <a:r>
              <a:rPr lang="zh-CN" altLang="en-US" dirty="0">
                <a:latin typeface="黑体" panose="02010609060101010101" pitchFamily="49" charset="-122"/>
                <a:ea typeface="黑体" panose="02010609060101010101" pitchFamily="49" charset="-122"/>
              </a:rPr>
              <a:t>无伤害或事故苗头占</a:t>
            </a:r>
            <a:r>
              <a:rPr lang="en-US" altLang="zh-CN" dirty="0">
                <a:latin typeface="黑体" panose="02010609060101010101" pitchFamily="49" charset="-122"/>
                <a:ea typeface="黑体" panose="02010609060101010101" pitchFamily="49" charset="-122"/>
              </a:rPr>
              <a:t>90.9%</a:t>
            </a:r>
            <a:endParaRPr lang="en-US" altLang="zh-CN" dirty="0">
              <a:latin typeface="黑体" panose="02010609060101010101" pitchFamily="49" charset="-122"/>
              <a:ea typeface="黑体" panose="02010609060101010101" pitchFamily="49" charset="-122"/>
            </a:endParaRPr>
          </a:p>
        </p:txBody>
      </p:sp>
      <p:sp>
        <p:nvSpPr>
          <p:cNvPr id="22553" name="AutoShape 7"/>
          <p:cNvSpPr/>
          <p:nvPr/>
        </p:nvSpPr>
        <p:spPr>
          <a:xfrm rot="5412372" flipH="1">
            <a:off x="4335463" y="3132138"/>
            <a:ext cx="557212" cy="1608137"/>
          </a:xfrm>
          <a:prstGeom prst="upArrow">
            <a:avLst>
              <a:gd name="adj1" fmla="val 62222"/>
              <a:gd name="adj2" fmla="val 73447"/>
            </a:avLst>
          </a:prstGeom>
          <a:solidFill>
            <a:schemeClr val="folHlink"/>
          </a:solidFill>
          <a:ln w="9525"/>
          <a:scene3d>
            <a:camera prst="legacyPerspectiveLeft">
              <a:rot lat="0" lon="0" rev="0"/>
            </a:camera>
            <a:lightRig rig="legacyFlat2" dir="t"/>
          </a:scene3d>
          <a:sp3d extrusionH="100000" prstMaterial="legacyMatte">
            <a:bevelT w="13500" h="13500" prst="angle"/>
            <a:bevelB w="13500" h="13500" prst="angle"/>
            <a:extrusionClr>
              <a:schemeClr val="folHlink"/>
            </a:extrusionClr>
          </a:sp3d>
        </p:spPr>
        <p:txBody>
          <a:bodyPr rot="10800000" vert="eaVert"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2554" name="AutoShape 14"/>
          <p:cNvGrpSpPr/>
          <p:nvPr/>
        </p:nvGrpSpPr>
        <p:grpSpPr>
          <a:xfrm>
            <a:off x="6356350" y="2370138"/>
            <a:ext cx="1949450" cy="4059237"/>
            <a:chOff x="4005" y="1029"/>
            <a:chExt cx="1340" cy="2815"/>
          </a:xfrm>
        </p:grpSpPr>
        <p:pic>
          <p:nvPicPr>
            <p:cNvPr id="22555" name="AutoShape 14"/>
            <p:cNvPicPr/>
            <p:nvPr/>
          </p:nvPicPr>
          <p:blipFill>
            <a:blip r:embed="rId1"/>
            <a:stretch>
              <a:fillRect/>
            </a:stretch>
          </p:blipFill>
          <p:spPr>
            <a:xfrm>
              <a:off x="4005" y="1029"/>
              <a:ext cx="1340" cy="2815"/>
            </a:xfrm>
            <a:prstGeom prst="rect">
              <a:avLst/>
            </a:prstGeom>
            <a:noFill/>
            <a:ln w="9525">
              <a:noFill/>
            </a:ln>
          </p:spPr>
        </p:pic>
        <p:sp>
          <p:nvSpPr>
            <p:cNvPr id="22556" name="Text Box 62"/>
            <p:cNvSpPr txBox="1"/>
            <p:nvPr/>
          </p:nvSpPr>
          <p:spPr>
            <a:xfrm rot="5400000">
              <a:off x="3362" y="1858"/>
              <a:ext cx="2621" cy="1148"/>
            </a:xfrm>
            <a:prstGeom prst="rect">
              <a:avLst/>
            </a:prstGeom>
            <a:noFill/>
            <a:ln w="9525">
              <a:noFill/>
            </a:ln>
          </p:spPr>
          <p:txBody>
            <a:bodyPr rot="10800000"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22557" name="Freeform 15"/>
          <p:cNvSpPr/>
          <p:nvPr/>
        </p:nvSpPr>
        <p:spPr>
          <a:xfrm>
            <a:off x="6400800" y="2349500"/>
            <a:ext cx="1905000" cy="650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32" h="347">
                <a:moveTo>
                  <a:pt x="17" y="347"/>
                </a:moveTo>
                <a:cubicBezTo>
                  <a:pt x="17" y="347"/>
                  <a:pt x="0" y="284"/>
                  <a:pt x="25" y="197"/>
                </a:cubicBezTo>
                <a:cubicBezTo>
                  <a:pt x="57" y="143"/>
                  <a:pt x="94" y="50"/>
                  <a:pt x="217" y="25"/>
                </a:cubicBezTo>
                <a:cubicBezTo>
                  <a:pt x="340" y="0"/>
                  <a:pt x="292" y="15"/>
                  <a:pt x="443" y="13"/>
                </a:cubicBezTo>
                <a:cubicBezTo>
                  <a:pt x="594" y="10"/>
                  <a:pt x="985" y="14"/>
                  <a:pt x="1127" y="14"/>
                </a:cubicBezTo>
                <a:cubicBezTo>
                  <a:pt x="1269" y="14"/>
                  <a:pt x="1206" y="2"/>
                  <a:pt x="1292" y="16"/>
                </a:cubicBezTo>
                <a:cubicBezTo>
                  <a:pt x="1380" y="30"/>
                  <a:pt x="1466" y="96"/>
                  <a:pt x="1520" y="216"/>
                </a:cubicBezTo>
                <a:cubicBezTo>
                  <a:pt x="1532" y="300"/>
                  <a:pt x="1527" y="346"/>
                  <a:pt x="1527" y="346"/>
                </a:cubicBezTo>
                <a:lnTo>
                  <a:pt x="17" y="347"/>
                </a:lnTo>
                <a:close/>
              </a:path>
            </a:pathLst>
          </a:custGeom>
          <a:solidFill>
            <a:schemeClr val="accent2">
              <a:alpha val="38039"/>
            </a:schemeClr>
          </a:solidFill>
          <a:ln w="38100">
            <a:noFill/>
          </a:ln>
        </p:spPr>
        <p:txBody>
          <a:bodyPr/>
          <a:p>
            <a:endParaRPr lang="zh-CN" altLang="en-US"/>
          </a:p>
        </p:txBody>
      </p:sp>
      <p:sp>
        <p:nvSpPr>
          <p:cNvPr id="22558" name="Text Box 64"/>
          <p:cNvSpPr txBox="1"/>
          <p:nvPr/>
        </p:nvSpPr>
        <p:spPr>
          <a:xfrm>
            <a:off x="6372225" y="3228975"/>
            <a:ext cx="1905000" cy="2308225"/>
          </a:xfrm>
          <a:prstGeom prst="rect">
            <a:avLst/>
          </a:prstGeom>
          <a:noFill/>
          <a:ln w="9525">
            <a:noFill/>
          </a:ln>
          <a:effectLst>
            <a:prstShdw prst="shdw13" dist="53882" dir="13499999">
              <a:srgbClr val="2F4D71">
                <a:alpha val="50000"/>
              </a:srgbClr>
            </a:prstShdw>
          </a:effectLst>
        </p:spPr>
        <p:txBody>
          <a:bodyPr anchor="t">
            <a:spAutoFit/>
          </a:bodyPr>
          <a:p>
            <a:pPr algn="ctr">
              <a:spcBef>
                <a:spcPct val="50000"/>
              </a:spcBef>
              <a:buSzTx/>
              <a:buFont typeface="Arial" panose="020B0604020202020204" pitchFamily="34" charset="0"/>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事故的发生是以往的不安全行为积累到一定程度的结果</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p:nvPr/>
        </p:nvSpPr>
        <p:spPr>
          <a:xfrm>
            <a:off x="304800" y="760413"/>
            <a:ext cx="3898900"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、海因里希因果连锁理论 </a:t>
            </a:r>
            <a:endParaRPr lang="zh-CN" altLang="en-US" b="1" dirty="0">
              <a:latin typeface="黑体" panose="02010609060101010101" pitchFamily="49" charset="-122"/>
              <a:ea typeface="黑体" panose="02010609060101010101" pitchFamily="49" charset="-122"/>
            </a:endParaRPr>
          </a:p>
        </p:txBody>
      </p:sp>
      <p:pic>
        <p:nvPicPr>
          <p:cNvPr id="23554" name="圆角矩形 16"/>
          <p:cNvPicPr/>
          <p:nvPr/>
        </p:nvPicPr>
        <p:blipFill>
          <a:blip r:embed="rId1"/>
          <a:stretch>
            <a:fillRect/>
          </a:stretch>
        </p:blipFill>
        <p:spPr>
          <a:xfrm>
            <a:off x="76200" y="1584325"/>
            <a:ext cx="8382000" cy="1219200"/>
          </a:xfrm>
          <a:prstGeom prst="rect">
            <a:avLst/>
          </a:prstGeom>
          <a:noFill/>
          <a:ln w="9525">
            <a:noFill/>
          </a:ln>
        </p:spPr>
      </p:pic>
      <p:sp>
        <p:nvSpPr>
          <p:cNvPr id="23555" name="Rectangle 3"/>
          <p:cNvSpPr/>
          <p:nvPr/>
        </p:nvSpPr>
        <p:spPr>
          <a:xfrm>
            <a:off x="838200" y="1747838"/>
            <a:ext cx="6705600" cy="831850"/>
          </a:xfrm>
          <a:prstGeom prst="rect">
            <a:avLst/>
          </a:prstGeom>
          <a:noFill/>
          <a:ln w="9525">
            <a:noFill/>
          </a:ln>
        </p:spPr>
        <p:txBody>
          <a:bodyPr anchor="ctr">
            <a:spAutoFit/>
          </a:bodyPr>
          <a:p>
            <a:pPr>
              <a:spcBef>
                <a:spcPct val="50000"/>
              </a:spcBef>
            </a:pPr>
            <a:r>
              <a:rPr lang="en-US" altLang="zh-CN" b="1" dirty="0">
                <a:solidFill>
                  <a:srgbClr val="001A19"/>
                </a:solidFill>
                <a:latin typeface="黑体" panose="02010609060101010101" pitchFamily="49" charset="-122"/>
                <a:ea typeface="黑体" panose="02010609060101010101" pitchFamily="49" charset="-122"/>
              </a:rPr>
              <a:t>       </a:t>
            </a:r>
            <a:r>
              <a:rPr lang="zh-CN" altLang="en-US" b="1" dirty="0">
                <a:solidFill>
                  <a:srgbClr val="001A19"/>
                </a:solidFill>
                <a:latin typeface="黑体" panose="02010609060101010101" pitchFamily="49" charset="-122"/>
                <a:ea typeface="黑体" panose="02010609060101010101" pitchFamily="49" charset="-122"/>
              </a:rPr>
              <a:t>工业伤害事故的发生发展过程描述为具有一定因果关系事件的连锁。 </a:t>
            </a:r>
            <a:endParaRPr lang="zh-CN" altLang="en-US" b="1" dirty="0">
              <a:solidFill>
                <a:srgbClr val="001A19"/>
              </a:solidFill>
              <a:latin typeface="黑体" panose="02010609060101010101" pitchFamily="49" charset="-122"/>
              <a:ea typeface="黑体" panose="02010609060101010101" pitchFamily="49" charset="-122"/>
            </a:endParaRPr>
          </a:p>
        </p:txBody>
      </p:sp>
      <p:grpSp>
        <p:nvGrpSpPr>
          <p:cNvPr id="23556" name="Group 8"/>
          <p:cNvGrpSpPr/>
          <p:nvPr/>
        </p:nvGrpSpPr>
        <p:grpSpPr>
          <a:xfrm>
            <a:off x="457200" y="2133600"/>
            <a:ext cx="990600" cy="3733800"/>
            <a:chOff x="96" y="1968"/>
            <a:chExt cx="624" cy="2352"/>
          </a:xfrm>
        </p:grpSpPr>
        <p:pic>
          <p:nvPicPr>
            <p:cNvPr id="23557" name="圆角矩形 30"/>
            <p:cNvPicPr/>
            <p:nvPr/>
          </p:nvPicPr>
          <p:blipFill>
            <a:blip r:embed="rId2"/>
            <a:stretch>
              <a:fillRect/>
            </a:stretch>
          </p:blipFill>
          <p:spPr>
            <a:xfrm>
              <a:off x="96" y="1968"/>
              <a:ext cx="624" cy="2352"/>
            </a:xfrm>
            <a:prstGeom prst="rect">
              <a:avLst/>
            </a:prstGeom>
            <a:noFill/>
            <a:ln w="9525">
              <a:noFill/>
            </a:ln>
          </p:spPr>
        </p:pic>
        <p:sp>
          <p:nvSpPr>
            <p:cNvPr id="23558" name="TextBox 22"/>
            <p:cNvSpPr txBox="1"/>
            <p:nvPr/>
          </p:nvSpPr>
          <p:spPr>
            <a:xfrm>
              <a:off x="192" y="2544"/>
              <a:ext cx="450" cy="989"/>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人员伤亡</a:t>
              </a:r>
              <a:endParaRPr lang="zh-CN" altLang="en-US" dirty="0">
                <a:latin typeface="黑体" panose="02010609060101010101" pitchFamily="49" charset="-122"/>
                <a:ea typeface="黑体" panose="02010609060101010101" pitchFamily="49" charset="-122"/>
              </a:endParaRPr>
            </a:p>
          </p:txBody>
        </p:sp>
      </p:grpSp>
      <p:grpSp>
        <p:nvGrpSpPr>
          <p:cNvPr id="23559" name="Group 9"/>
          <p:cNvGrpSpPr/>
          <p:nvPr/>
        </p:nvGrpSpPr>
        <p:grpSpPr>
          <a:xfrm rot="10800000">
            <a:off x="1524000" y="3505200"/>
            <a:ext cx="533400" cy="685800"/>
            <a:chOff x="0" y="0"/>
            <a:chExt cx="3098" cy="1480"/>
          </a:xfrm>
        </p:grpSpPr>
        <p:pic>
          <p:nvPicPr>
            <p:cNvPr id="23560" name="五边形 29"/>
            <p:cNvPicPr/>
            <p:nvPr/>
          </p:nvPicPr>
          <p:blipFill>
            <a:blip r:embed="rId3"/>
            <a:stretch>
              <a:fillRect/>
            </a:stretch>
          </p:blipFill>
          <p:spPr>
            <a:xfrm>
              <a:off x="0" y="0"/>
              <a:ext cx="3098" cy="1480"/>
            </a:xfrm>
            <a:prstGeom prst="rect">
              <a:avLst/>
            </a:prstGeom>
            <a:noFill/>
            <a:ln w="9525">
              <a:noFill/>
            </a:ln>
          </p:spPr>
        </p:pic>
        <p:sp>
          <p:nvSpPr>
            <p:cNvPr id="23561"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grpSp>
        <p:nvGrpSpPr>
          <p:cNvPr id="23562" name="Group 12"/>
          <p:cNvGrpSpPr/>
          <p:nvPr/>
        </p:nvGrpSpPr>
        <p:grpSpPr>
          <a:xfrm>
            <a:off x="2057400" y="2133600"/>
            <a:ext cx="990600" cy="3733800"/>
            <a:chOff x="96" y="1968"/>
            <a:chExt cx="624" cy="2352"/>
          </a:xfrm>
        </p:grpSpPr>
        <p:pic>
          <p:nvPicPr>
            <p:cNvPr id="23563" name="圆角矩形 30"/>
            <p:cNvPicPr/>
            <p:nvPr/>
          </p:nvPicPr>
          <p:blipFill>
            <a:blip r:embed="rId2"/>
            <a:stretch>
              <a:fillRect/>
            </a:stretch>
          </p:blipFill>
          <p:spPr>
            <a:xfrm>
              <a:off x="96" y="1968"/>
              <a:ext cx="624" cy="2352"/>
            </a:xfrm>
            <a:prstGeom prst="rect">
              <a:avLst/>
            </a:prstGeom>
            <a:noFill/>
            <a:ln w="9525">
              <a:noFill/>
            </a:ln>
          </p:spPr>
        </p:pic>
        <p:sp>
          <p:nvSpPr>
            <p:cNvPr id="23564" name="TextBox 22"/>
            <p:cNvSpPr txBox="1"/>
            <p:nvPr/>
          </p:nvSpPr>
          <p:spPr>
            <a:xfrm>
              <a:off x="192" y="2544"/>
              <a:ext cx="450" cy="872"/>
            </a:xfrm>
            <a:prstGeom prst="rect">
              <a:avLst/>
            </a:prstGeom>
            <a:noFill/>
            <a:ln w="9525">
              <a:noFill/>
            </a:ln>
          </p:spPr>
          <p:txBody>
            <a:bodyPr anchor="t">
              <a:spAutoFit/>
            </a:bodyPr>
            <a:p>
              <a:pPr algn="ctr">
                <a:spcBef>
                  <a:spcPct val="50000"/>
                </a:spcBef>
              </a:pPr>
              <a:endParaRPr lang="en-US" altLang="zh-CN" dirty="0">
                <a:solidFill>
                  <a:schemeClr val="bg1"/>
                </a:solidFill>
                <a:latin typeface="黑体" panose="02010609060101010101" pitchFamily="49" charset="-122"/>
                <a:ea typeface="黑体" panose="02010609060101010101" pitchFamily="49" charset="-122"/>
              </a:endParaRPr>
            </a:p>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事故</a:t>
              </a:r>
              <a:endParaRPr lang="zh-CN" altLang="en-US" dirty="0">
                <a:latin typeface="黑体" panose="02010609060101010101" pitchFamily="49" charset="-122"/>
                <a:ea typeface="黑体" panose="02010609060101010101" pitchFamily="49" charset="-122"/>
              </a:endParaRPr>
            </a:p>
          </p:txBody>
        </p:sp>
      </p:grpSp>
      <p:grpSp>
        <p:nvGrpSpPr>
          <p:cNvPr id="23565" name="Group 15"/>
          <p:cNvGrpSpPr/>
          <p:nvPr/>
        </p:nvGrpSpPr>
        <p:grpSpPr>
          <a:xfrm rot="10800000">
            <a:off x="3124200" y="3505200"/>
            <a:ext cx="533400" cy="685800"/>
            <a:chOff x="0" y="0"/>
            <a:chExt cx="3098" cy="1480"/>
          </a:xfrm>
        </p:grpSpPr>
        <p:pic>
          <p:nvPicPr>
            <p:cNvPr id="23566" name="五边形 29"/>
            <p:cNvPicPr/>
            <p:nvPr/>
          </p:nvPicPr>
          <p:blipFill>
            <a:blip r:embed="rId3"/>
            <a:stretch>
              <a:fillRect/>
            </a:stretch>
          </p:blipFill>
          <p:spPr>
            <a:xfrm>
              <a:off x="0" y="0"/>
              <a:ext cx="3098" cy="1480"/>
            </a:xfrm>
            <a:prstGeom prst="rect">
              <a:avLst/>
            </a:prstGeom>
            <a:noFill/>
            <a:ln w="9525">
              <a:noFill/>
            </a:ln>
          </p:spPr>
        </p:pic>
        <p:sp>
          <p:nvSpPr>
            <p:cNvPr id="23567"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pic>
        <p:nvPicPr>
          <p:cNvPr id="23568" name="圆角矩形 30"/>
          <p:cNvPicPr/>
          <p:nvPr/>
        </p:nvPicPr>
        <p:blipFill>
          <a:blip r:embed="rId2"/>
          <a:stretch>
            <a:fillRect/>
          </a:stretch>
        </p:blipFill>
        <p:spPr>
          <a:xfrm>
            <a:off x="3711575" y="1747838"/>
            <a:ext cx="1165225" cy="4811712"/>
          </a:xfrm>
          <a:prstGeom prst="rect">
            <a:avLst/>
          </a:prstGeom>
          <a:noFill/>
          <a:ln w="9525">
            <a:noFill/>
          </a:ln>
        </p:spPr>
      </p:pic>
      <p:grpSp>
        <p:nvGrpSpPr>
          <p:cNvPr id="23569" name="Group 21"/>
          <p:cNvGrpSpPr/>
          <p:nvPr/>
        </p:nvGrpSpPr>
        <p:grpSpPr>
          <a:xfrm rot="10672143">
            <a:off x="4953000" y="3505200"/>
            <a:ext cx="533400" cy="685800"/>
            <a:chOff x="0" y="0"/>
            <a:chExt cx="3098" cy="1480"/>
          </a:xfrm>
        </p:grpSpPr>
        <p:pic>
          <p:nvPicPr>
            <p:cNvPr id="23570" name="五边形 29"/>
            <p:cNvPicPr/>
            <p:nvPr/>
          </p:nvPicPr>
          <p:blipFill>
            <a:blip r:embed="rId3"/>
            <a:stretch>
              <a:fillRect/>
            </a:stretch>
          </p:blipFill>
          <p:spPr>
            <a:xfrm>
              <a:off x="0" y="0"/>
              <a:ext cx="3098" cy="1480"/>
            </a:xfrm>
            <a:prstGeom prst="rect">
              <a:avLst/>
            </a:prstGeom>
            <a:noFill/>
            <a:ln w="9525">
              <a:noFill/>
            </a:ln>
          </p:spPr>
        </p:pic>
        <p:sp>
          <p:nvSpPr>
            <p:cNvPr id="23571"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grpSp>
        <p:nvGrpSpPr>
          <p:cNvPr id="23572" name="Group 24"/>
          <p:cNvGrpSpPr/>
          <p:nvPr/>
        </p:nvGrpSpPr>
        <p:grpSpPr>
          <a:xfrm>
            <a:off x="5638800" y="2209800"/>
            <a:ext cx="990600" cy="3733800"/>
            <a:chOff x="96" y="1968"/>
            <a:chExt cx="624" cy="2352"/>
          </a:xfrm>
        </p:grpSpPr>
        <p:pic>
          <p:nvPicPr>
            <p:cNvPr id="23573" name="圆角矩形 30"/>
            <p:cNvPicPr/>
            <p:nvPr/>
          </p:nvPicPr>
          <p:blipFill>
            <a:blip r:embed="rId2"/>
            <a:stretch>
              <a:fillRect/>
            </a:stretch>
          </p:blipFill>
          <p:spPr>
            <a:xfrm>
              <a:off x="96" y="1968"/>
              <a:ext cx="624" cy="2352"/>
            </a:xfrm>
            <a:prstGeom prst="rect">
              <a:avLst/>
            </a:prstGeom>
            <a:noFill/>
            <a:ln w="9525">
              <a:noFill/>
            </a:ln>
          </p:spPr>
        </p:pic>
        <p:sp>
          <p:nvSpPr>
            <p:cNvPr id="23574" name="TextBox 22"/>
            <p:cNvSpPr txBox="1"/>
            <p:nvPr/>
          </p:nvSpPr>
          <p:spPr>
            <a:xfrm>
              <a:off x="192" y="2544"/>
              <a:ext cx="450" cy="989"/>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人的缺点</a:t>
              </a:r>
              <a:endParaRPr lang="zh-CN" altLang="en-US" dirty="0">
                <a:latin typeface="黑体" panose="02010609060101010101" pitchFamily="49" charset="-122"/>
                <a:ea typeface="黑体" panose="02010609060101010101" pitchFamily="49" charset="-122"/>
              </a:endParaRPr>
            </a:p>
          </p:txBody>
        </p:sp>
      </p:grpSp>
      <p:grpSp>
        <p:nvGrpSpPr>
          <p:cNvPr id="23575" name="Group 27"/>
          <p:cNvGrpSpPr/>
          <p:nvPr/>
        </p:nvGrpSpPr>
        <p:grpSpPr>
          <a:xfrm rot="10800000">
            <a:off x="6705600" y="3581400"/>
            <a:ext cx="533400" cy="685800"/>
            <a:chOff x="0" y="0"/>
            <a:chExt cx="3098" cy="1480"/>
          </a:xfrm>
        </p:grpSpPr>
        <p:pic>
          <p:nvPicPr>
            <p:cNvPr id="23576" name="五边形 29"/>
            <p:cNvPicPr/>
            <p:nvPr/>
          </p:nvPicPr>
          <p:blipFill>
            <a:blip r:embed="rId3"/>
            <a:stretch>
              <a:fillRect/>
            </a:stretch>
          </p:blipFill>
          <p:spPr>
            <a:xfrm>
              <a:off x="0" y="0"/>
              <a:ext cx="3098" cy="1480"/>
            </a:xfrm>
            <a:prstGeom prst="rect">
              <a:avLst/>
            </a:prstGeom>
            <a:noFill/>
            <a:ln w="9525">
              <a:noFill/>
            </a:ln>
          </p:spPr>
        </p:pic>
        <p:sp>
          <p:nvSpPr>
            <p:cNvPr id="23577" name="TextBox 22"/>
            <p:cNvSpPr txBox="1"/>
            <p:nvPr/>
          </p:nvSpPr>
          <p:spPr>
            <a:xfrm>
              <a:off x="500" y="442"/>
              <a:ext cx="1953" cy="658"/>
            </a:xfrm>
            <a:prstGeom prst="rect">
              <a:avLst/>
            </a:prstGeom>
            <a:noFill/>
            <a:ln w="9525">
              <a:noFill/>
            </a:ln>
          </p:spPr>
          <p:txBody>
            <a:bodyPr rot="10800000" anchor="t">
              <a:spAutoFit/>
            </a:bodyPr>
            <a:p>
              <a:pPr algn="ctr">
                <a:spcBef>
                  <a:spcPct val="50000"/>
                </a:spcBef>
              </a:pPr>
              <a:endParaRPr lang="zh-CN" altLang="zh-CN" sz="1400" dirty="0">
                <a:solidFill>
                  <a:schemeClr val="bg1"/>
                </a:solidFill>
                <a:latin typeface="黑体" panose="02010609060101010101" pitchFamily="49" charset="-122"/>
                <a:ea typeface="黑体" panose="02010609060101010101" pitchFamily="49" charset="-122"/>
              </a:endParaRPr>
            </a:p>
          </p:txBody>
        </p:sp>
      </p:grpSp>
      <p:pic>
        <p:nvPicPr>
          <p:cNvPr id="23578" name="圆角矩形 30"/>
          <p:cNvPicPr/>
          <p:nvPr/>
        </p:nvPicPr>
        <p:blipFill>
          <a:blip r:embed="rId2"/>
          <a:stretch>
            <a:fillRect/>
          </a:stretch>
        </p:blipFill>
        <p:spPr>
          <a:xfrm>
            <a:off x="7391400" y="2209800"/>
            <a:ext cx="990600" cy="3733800"/>
          </a:xfrm>
          <a:prstGeom prst="rect">
            <a:avLst/>
          </a:prstGeom>
          <a:noFill/>
          <a:ln w="9525">
            <a:noFill/>
          </a:ln>
        </p:spPr>
      </p:pic>
      <p:sp>
        <p:nvSpPr>
          <p:cNvPr id="23579" name="TextBox 22"/>
          <p:cNvSpPr txBox="1"/>
          <p:nvPr/>
        </p:nvSpPr>
        <p:spPr>
          <a:xfrm>
            <a:off x="7543800" y="3048000"/>
            <a:ext cx="685800" cy="1938338"/>
          </a:xfrm>
          <a:prstGeom prst="rect">
            <a:avLst/>
          </a:prstGeom>
          <a:noFill/>
          <a:ln w="9525">
            <a:noFill/>
          </a:ln>
        </p:spPr>
        <p:txBody>
          <a:bodyPr anchor="t">
            <a:spAutoFit/>
          </a:bodyPr>
          <a:p>
            <a:pPr algn="ctr">
              <a:spcBef>
                <a:spcPct val="50000"/>
              </a:spcBef>
            </a:pPr>
            <a:r>
              <a:rPr lang="zh-CN" altLang="en-US" dirty="0">
                <a:solidFill>
                  <a:schemeClr val="bg1"/>
                </a:solidFill>
                <a:latin typeface="黑体" panose="02010609060101010101" pitchFamily="49" charset="-122"/>
                <a:ea typeface="黑体" panose="02010609060101010101" pitchFamily="49" charset="-122"/>
              </a:rPr>
              <a:t>环境或先天</a:t>
            </a:r>
            <a:endParaRPr lang="zh-CN" altLang="en-US" dirty="0">
              <a:latin typeface="黑体" panose="02010609060101010101" pitchFamily="49" charset="-122"/>
              <a:ea typeface="黑体" panose="02010609060101010101" pitchFamily="49" charset="-122"/>
            </a:endParaRPr>
          </a:p>
        </p:txBody>
      </p:sp>
      <p:sp>
        <p:nvSpPr>
          <p:cNvPr id="23580" name="Text Box 36"/>
          <p:cNvSpPr txBox="1"/>
          <p:nvPr/>
        </p:nvSpPr>
        <p:spPr>
          <a:xfrm>
            <a:off x="3746500" y="2882900"/>
            <a:ext cx="1108075" cy="3622675"/>
          </a:xfrm>
          <a:prstGeom prst="rect">
            <a:avLst/>
          </a:prstGeom>
          <a:noFill/>
          <a:ln w="9525">
            <a:noFill/>
          </a:ln>
        </p:spPr>
        <p:txBody>
          <a:bodyPr vert="eaVert" anchor="t">
            <a:spAutoFit/>
          </a:bodyPr>
          <a:p>
            <a:pPr>
              <a:spcBef>
                <a:spcPct val="50000"/>
              </a:spcBef>
            </a:pPr>
            <a:r>
              <a:rPr lang="zh-CN" altLang="en-US" dirty="0">
                <a:solidFill>
                  <a:schemeClr val="bg1"/>
                </a:solidFill>
                <a:latin typeface="黑体" panose="02010609060101010101" pitchFamily="49" charset="-122"/>
                <a:ea typeface="黑体" panose="02010609060101010101" pitchFamily="49" charset="-122"/>
              </a:rPr>
              <a:t>人的不安全行为</a:t>
            </a:r>
            <a:endParaRPr lang="zh-CN" altLang="en-US"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dirty="0">
                <a:solidFill>
                  <a:schemeClr val="bg1"/>
                </a:solidFill>
                <a:latin typeface="黑体" panose="02010609060101010101" pitchFamily="49" charset="-122"/>
                <a:ea typeface="黑体" panose="02010609060101010101" pitchFamily="49" charset="-122"/>
              </a:rPr>
              <a:t>物的不安全状态</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3581" name="Rectangle 37"/>
          <p:cNvSpPr/>
          <p:nvPr/>
        </p:nvSpPr>
        <p:spPr>
          <a:xfrm>
            <a:off x="533400" y="5359400"/>
            <a:ext cx="7696200" cy="1200150"/>
          </a:xfrm>
          <a:prstGeom prst="rect">
            <a:avLst/>
          </a:prstGeom>
          <a:noFill/>
          <a:ln w="9525">
            <a:noFill/>
          </a:ln>
        </p:spPr>
        <p:txBody>
          <a:bodyPr anchor="ctr">
            <a:spAutoFit/>
          </a:bodyPr>
          <a:p>
            <a:pPr>
              <a:spcBef>
                <a:spcPct val="50000"/>
              </a:spcBef>
            </a:pPr>
            <a:r>
              <a:rPr lang="zh-CN" altLang="en-US" b="1" dirty="0">
                <a:latin typeface="黑体" panose="02010609060101010101" pitchFamily="49" charset="-122"/>
                <a:ea typeface="黑体" panose="02010609060101010101" pitchFamily="49" charset="-122"/>
              </a:rPr>
              <a:t>理论意义：企业安全工作的中心就是防止人的安全行为，消除机械的或物质的不安全状态，中断事故连锁的进程，从而避免事故的发生。 </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5"/>
          <p:cNvSpPr/>
          <p:nvPr/>
        </p:nvSpPr>
        <p:spPr>
          <a:xfrm>
            <a:off x="0" y="1928813"/>
            <a:ext cx="9144000" cy="0"/>
          </a:xfrm>
          <a:prstGeom prst="rect">
            <a:avLst/>
          </a:prstGeom>
          <a:noFill/>
          <a:ln w="9525">
            <a:noFill/>
          </a:ln>
        </p:spPr>
        <p:txBody>
          <a:bodyPr wrap="none" anchor="ctr">
            <a:spAutoFit/>
          </a:bodyPr>
          <a:p>
            <a:pPr>
              <a:spcBef>
                <a:spcPct val="50000"/>
              </a:spcBef>
            </a:pPr>
            <a:endParaRPr lang="zh-CN" altLang="en-US" dirty="0">
              <a:latin typeface="Calibri" panose="020F0502020204030204" pitchFamily="34" charset="0"/>
              <a:ea typeface="宋体" panose="02010600030101010101" pitchFamily="2" charset="-122"/>
            </a:endParaRPr>
          </a:p>
        </p:txBody>
      </p:sp>
      <p:pic>
        <p:nvPicPr>
          <p:cNvPr id="24578" name="Picture 4" descr="20080625204849992"/>
          <p:cNvPicPr>
            <a:picLocks noChangeAspect="1"/>
          </p:cNvPicPr>
          <p:nvPr/>
        </p:nvPicPr>
        <p:blipFill>
          <a:blip r:embed="rId1"/>
          <a:stretch>
            <a:fillRect/>
          </a:stretch>
        </p:blipFill>
        <p:spPr>
          <a:xfrm>
            <a:off x="1981200" y="1179513"/>
            <a:ext cx="5334000" cy="3773487"/>
          </a:xfrm>
          <a:prstGeom prst="rect">
            <a:avLst/>
          </a:prstGeom>
          <a:noFill/>
          <a:ln w="9525">
            <a:noFill/>
          </a:ln>
        </p:spPr>
      </p:pic>
      <p:sp>
        <p:nvSpPr>
          <p:cNvPr id="24579" name="Rectangle 6"/>
          <p:cNvSpPr/>
          <p:nvPr/>
        </p:nvSpPr>
        <p:spPr>
          <a:xfrm>
            <a:off x="3200400" y="5135563"/>
            <a:ext cx="3040063" cy="579437"/>
          </a:xfrm>
          <a:prstGeom prst="rect">
            <a:avLst/>
          </a:prstGeom>
          <a:noFill/>
          <a:ln w="9525">
            <a:noFill/>
          </a:ln>
        </p:spPr>
        <p:txBody>
          <a:bodyPr wrap="none" anchor="ctr">
            <a:spAutoFit/>
          </a:bodyPr>
          <a:p>
            <a:pPr>
              <a:spcBef>
                <a:spcPct val="50000"/>
              </a:spcBef>
            </a:pPr>
            <a:r>
              <a:rPr lang="zh-CN" altLang="en-US" sz="3200" b="1" dirty="0">
                <a:latin typeface="黑体" panose="02010609060101010101" pitchFamily="49" charset="-122"/>
                <a:ea typeface="黑体" panose="02010609060101010101" pitchFamily="49" charset="-122"/>
              </a:rPr>
              <a:t>安全多米诺骨牌</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p:nvPr/>
        </p:nvSpPr>
        <p:spPr>
          <a:xfrm>
            <a:off x="0" y="379413"/>
            <a:ext cx="4052888"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、博德的事故因果连锁理论</a:t>
            </a:r>
            <a:endParaRPr lang="zh-CN" altLang="en-US" b="1" dirty="0">
              <a:latin typeface="黑体" panose="02010609060101010101" pitchFamily="49" charset="-122"/>
              <a:ea typeface="黑体" panose="02010609060101010101" pitchFamily="49" charset="-122"/>
            </a:endParaRPr>
          </a:p>
        </p:txBody>
      </p:sp>
      <p:pic>
        <p:nvPicPr>
          <p:cNvPr id="25602" name="五边形 29"/>
          <p:cNvPicPr/>
          <p:nvPr/>
        </p:nvPicPr>
        <p:blipFill>
          <a:blip r:embed="rId1"/>
          <a:stretch>
            <a:fillRect/>
          </a:stretch>
        </p:blipFill>
        <p:spPr>
          <a:xfrm>
            <a:off x="4467225" y="1371600"/>
            <a:ext cx="3138488" cy="992188"/>
          </a:xfrm>
          <a:prstGeom prst="rect">
            <a:avLst/>
          </a:prstGeom>
          <a:noFill/>
          <a:ln w="9525">
            <a:noFill/>
          </a:ln>
        </p:spPr>
      </p:pic>
      <p:sp>
        <p:nvSpPr>
          <p:cNvPr id="25603" name="TextBox 22"/>
          <p:cNvSpPr txBox="1"/>
          <p:nvPr/>
        </p:nvSpPr>
        <p:spPr>
          <a:xfrm>
            <a:off x="4864100" y="1676400"/>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人的不安全行为</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4" name="五边形 32"/>
          <p:cNvPicPr/>
          <p:nvPr/>
        </p:nvPicPr>
        <p:blipFill>
          <a:blip r:embed="rId2"/>
          <a:stretch>
            <a:fillRect/>
          </a:stretch>
        </p:blipFill>
        <p:spPr>
          <a:xfrm>
            <a:off x="4467225" y="2098675"/>
            <a:ext cx="3138488" cy="995363"/>
          </a:xfrm>
          <a:prstGeom prst="rect">
            <a:avLst/>
          </a:prstGeom>
          <a:noFill/>
          <a:ln w="9525">
            <a:noFill/>
          </a:ln>
        </p:spPr>
      </p:pic>
      <p:sp>
        <p:nvSpPr>
          <p:cNvPr id="25605" name="TextBox 22"/>
          <p:cNvSpPr txBox="1"/>
          <p:nvPr/>
        </p:nvSpPr>
        <p:spPr>
          <a:xfrm>
            <a:off x="4864100" y="2416175"/>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物的不安全状态</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6" name="五边形 35"/>
          <p:cNvPicPr/>
          <p:nvPr/>
        </p:nvPicPr>
        <p:blipFill>
          <a:blip r:embed="rId3"/>
          <a:stretch>
            <a:fillRect/>
          </a:stretch>
        </p:blipFill>
        <p:spPr>
          <a:xfrm>
            <a:off x="4481513" y="2827338"/>
            <a:ext cx="3138487" cy="987425"/>
          </a:xfrm>
          <a:prstGeom prst="rect">
            <a:avLst/>
          </a:prstGeom>
          <a:noFill/>
          <a:ln w="9525">
            <a:noFill/>
          </a:ln>
        </p:spPr>
      </p:pic>
      <p:sp>
        <p:nvSpPr>
          <p:cNvPr id="25607" name="TextBox 22"/>
          <p:cNvSpPr txBox="1"/>
          <p:nvPr/>
        </p:nvSpPr>
        <p:spPr>
          <a:xfrm>
            <a:off x="4864100" y="3132138"/>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管理缺陷</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08" name="任意多边形 34"/>
          <p:cNvPicPr/>
          <p:nvPr/>
        </p:nvPicPr>
        <p:blipFill>
          <a:blip r:embed="rId4"/>
          <a:stretch>
            <a:fillRect/>
          </a:stretch>
        </p:blipFill>
        <p:spPr>
          <a:xfrm rot="1320401">
            <a:off x="3089275" y="1531938"/>
            <a:ext cx="1600200" cy="1177925"/>
          </a:xfrm>
          <a:prstGeom prst="rect">
            <a:avLst/>
          </a:prstGeom>
          <a:noFill/>
          <a:ln w="9525">
            <a:noFill/>
          </a:ln>
        </p:spPr>
      </p:pic>
      <p:pic>
        <p:nvPicPr>
          <p:cNvPr id="25609" name="任意多边形 44"/>
          <p:cNvPicPr/>
          <p:nvPr/>
        </p:nvPicPr>
        <p:blipFill>
          <a:blip r:embed="rId5"/>
          <a:stretch>
            <a:fillRect/>
          </a:stretch>
        </p:blipFill>
        <p:spPr>
          <a:xfrm>
            <a:off x="2957513" y="2487613"/>
            <a:ext cx="1835150" cy="263525"/>
          </a:xfrm>
          <a:prstGeom prst="rect">
            <a:avLst/>
          </a:prstGeom>
          <a:noFill/>
          <a:ln w="9525">
            <a:noFill/>
          </a:ln>
        </p:spPr>
      </p:pic>
      <p:pic>
        <p:nvPicPr>
          <p:cNvPr id="25610" name="任意多边形 45"/>
          <p:cNvPicPr/>
          <p:nvPr/>
        </p:nvPicPr>
        <p:blipFill>
          <a:blip r:embed="rId6"/>
          <a:stretch>
            <a:fillRect/>
          </a:stretch>
        </p:blipFill>
        <p:spPr>
          <a:xfrm rot="-616404">
            <a:off x="3109913" y="2674938"/>
            <a:ext cx="1600200" cy="914400"/>
          </a:xfrm>
          <a:prstGeom prst="rect">
            <a:avLst/>
          </a:prstGeom>
          <a:noFill/>
          <a:ln w="9525">
            <a:noFill/>
          </a:ln>
        </p:spPr>
      </p:pic>
      <p:pic>
        <p:nvPicPr>
          <p:cNvPr id="25611" name="Oval 93"/>
          <p:cNvPicPr>
            <a:picLocks noChangeAspect="1"/>
          </p:cNvPicPr>
          <p:nvPr/>
        </p:nvPicPr>
        <p:blipFill>
          <a:blip r:embed="rId7"/>
          <a:stretch>
            <a:fillRect/>
          </a:stretch>
        </p:blipFill>
        <p:spPr>
          <a:xfrm>
            <a:off x="900113" y="2259013"/>
            <a:ext cx="2133600" cy="720725"/>
          </a:xfrm>
          <a:prstGeom prst="rect">
            <a:avLst/>
          </a:prstGeom>
          <a:noFill/>
          <a:ln w="9525">
            <a:noFill/>
          </a:ln>
        </p:spPr>
      </p:pic>
      <p:sp>
        <p:nvSpPr>
          <p:cNvPr id="25612" name="Text Box 27"/>
          <p:cNvSpPr txBox="1"/>
          <p:nvPr/>
        </p:nvSpPr>
        <p:spPr>
          <a:xfrm>
            <a:off x="1204913" y="2217738"/>
            <a:ext cx="2673350" cy="457200"/>
          </a:xfrm>
          <a:prstGeom prst="rect">
            <a:avLst/>
          </a:prstGeom>
          <a:noFill/>
          <a:ln w="9525">
            <a:noFill/>
          </a:ln>
        </p:spPr>
        <p:txBody>
          <a:bodyPr anchor="t">
            <a:spAutoFit/>
          </a:bodyPr>
          <a:p>
            <a:pPr>
              <a:spcBef>
                <a:spcPct val="50000"/>
              </a:spcBef>
            </a:pPr>
            <a:r>
              <a:rPr lang="zh-CN" altLang="en-US" b="1" dirty="0">
                <a:solidFill>
                  <a:srgbClr val="001A19"/>
                </a:solidFill>
                <a:latin typeface="黑体" panose="02010609060101010101" pitchFamily="49" charset="-122"/>
                <a:ea typeface="黑体" panose="02010609060101010101" pitchFamily="49" charset="-122"/>
              </a:rPr>
              <a:t>博德理论</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25613" name="五边形 29"/>
          <p:cNvPicPr/>
          <p:nvPr/>
        </p:nvPicPr>
        <p:blipFill>
          <a:blip r:embed="rId1"/>
          <a:stretch>
            <a:fillRect/>
          </a:stretch>
        </p:blipFill>
        <p:spPr>
          <a:xfrm>
            <a:off x="4314825" y="3817938"/>
            <a:ext cx="3138488" cy="992187"/>
          </a:xfrm>
          <a:prstGeom prst="rect">
            <a:avLst/>
          </a:prstGeom>
          <a:noFill/>
          <a:ln w="9525">
            <a:noFill/>
          </a:ln>
        </p:spPr>
      </p:pic>
      <p:sp>
        <p:nvSpPr>
          <p:cNvPr id="25614" name="TextBox 22"/>
          <p:cNvSpPr txBox="1"/>
          <p:nvPr/>
        </p:nvSpPr>
        <p:spPr>
          <a:xfrm>
            <a:off x="4711700" y="4122738"/>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人的不安全行为</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15" name="五边形 35"/>
          <p:cNvPicPr/>
          <p:nvPr/>
        </p:nvPicPr>
        <p:blipFill>
          <a:blip r:embed="rId3"/>
          <a:stretch>
            <a:fillRect/>
          </a:stretch>
        </p:blipFill>
        <p:spPr>
          <a:xfrm>
            <a:off x="4314825" y="5276850"/>
            <a:ext cx="3138488" cy="987425"/>
          </a:xfrm>
          <a:prstGeom prst="rect">
            <a:avLst/>
          </a:prstGeom>
          <a:noFill/>
          <a:ln w="9525">
            <a:noFill/>
          </a:ln>
        </p:spPr>
      </p:pic>
      <p:sp>
        <p:nvSpPr>
          <p:cNvPr id="25616" name="TextBox 22"/>
          <p:cNvSpPr txBox="1"/>
          <p:nvPr/>
        </p:nvSpPr>
        <p:spPr>
          <a:xfrm>
            <a:off x="4711700" y="5578475"/>
            <a:ext cx="1979613" cy="396875"/>
          </a:xfrm>
          <a:prstGeom prst="rect">
            <a:avLst/>
          </a:prstGeom>
          <a:noFill/>
          <a:ln w="9525">
            <a:noFill/>
          </a:ln>
        </p:spPr>
        <p:txBody>
          <a:bodyPr anchor="t">
            <a:spAutoFit/>
          </a:bodyPr>
          <a:p>
            <a:pPr algn="ctr">
              <a:spcBef>
                <a:spcPct val="50000"/>
              </a:spcBef>
            </a:pPr>
            <a:r>
              <a:rPr lang="zh-CN" altLang="en-US" sz="2000" b="1" dirty="0">
                <a:solidFill>
                  <a:schemeClr val="bg1"/>
                </a:solidFill>
                <a:latin typeface="黑体" panose="02010609060101010101" pitchFamily="49" charset="-122"/>
                <a:ea typeface="黑体" panose="02010609060101010101" pitchFamily="49" charset="-122"/>
              </a:rPr>
              <a:t>物的不安全状态</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25617" name="任意多边形 34"/>
          <p:cNvPicPr/>
          <p:nvPr/>
        </p:nvPicPr>
        <p:blipFill>
          <a:blip r:embed="rId4"/>
          <a:stretch>
            <a:fillRect/>
          </a:stretch>
        </p:blipFill>
        <p:spPr>
          <a:xfrm rot="1320401">
            <a:off x="2936875" y="3978275"/>
            <a:ext cx="1600200" cy="1177925"/>
          </a:xfrm>
          <a:prstGeom prst="rect">
            <a:avLst/>
          </a:prstGeom>
          <a:noFill/>
          <a:ln w="9525">
            <a:noFill/>
          </a:ln>
        </p:spPr>
      </p:pic>
      <p:pic>
        <p:nvPicPr>
          <p:cNvPr id="25618" name="任意多边形 45"/>
          <p:cNvPicPr/>
          <p:nvPr/>
        </p:nvPicPr>
        <p:blipFill>
          <a:blip r:embed="rId6"/>
          <a:stretch>
            <a:fillRect/>
          </a:stretch>
        </p:blipFill>
        <p:spPr>
          <a:xfrm rot="-616404">
            <a:off x="2805113" y="5113338"/>
            <a:ext cx="1600200" cy="914400"/>
          </a:xfrm>
          <a:prstGeom prst="rect">
            <a:avLst/>
          </a:prstGeom>
          <a:noFill/>
          <a:ln w="9525">
            <a:noFill/>
          </a:ln>
        </p:spPr>
      </p:pic>
      <p:pic>
        <p:nvPicPr>
          <p:cNvPr id="25619" name="Oval 93"/>
          <p:cNvPicPr>
            <a:picLocks noChangeAspect="1"/>
          </p:cNvPicPr>
          <p:nvPr/>
        </p:nvPicPr>
        <p:blipFill>
          <a:blip r:embed="rId7"/>
          <a:stretch>
            <a:fillRect/>
          </a:stretch>
        </p:blipFill>
        <p:spPr>
          <a:xfrm>
            <a:off x="747713" y="4705350"/>
            <a:ext cx="2133600" cy="720725"/>
          </a:xfrm>
          <a:prstGeom prst="rect">
            <a:avLst/>
          </a:prstGeom>
          <a:noFill/>
          <a:ln w="9525">
            <a:noFill/>
          </a:ln>
        </p:spPr>
      </p:pic>
      <p:sp>
        <p:nvSpPr>
          <p:cNvPr id="25620" name="Text Box 38"/>
          <p:cNvSpPr txBox="1"/>
          <p:nvPr/>
        </p:nvSpPr>
        <p:spPr>
          <a:xfrm>
            <a:off x="969963" y="4732338"/>
            <a:ext cx="2673350" cy="457200"/>
          </a:xfrm>
          <a:prstGeom prst="rect">
            <a:avLst/>
          </a:prstGeom>
          <a:noFill/>
          <a:ln w="9525">
            <a:noFill/>
          </a:ln>
        </p:spPr>
        <p:txBody>
          <a:bodyPr anchor="t">
            <a:spAutoFit/>
          </a:bodyPr>
          <a:p>
            <a:pPr>
              <a:spcBef>
                <a:spcPct val="50000"/>
              </a:spcBef>
            </a:pPr>
            <a:r>
              <a:rPr lang="zh-CN" altLang="en-US" b="1" dirty="0">
                <a:solidFill>
                  <a:srgbClr val="001A19"/>
                </a:solidFill>
                <a:latin typeface="黑体" panose="02010609060101010101" pitchFamily="49" charset="-122"/>
                <a:ea typeface="黑体" panose="02010609060101010101" pitchFamily="49" charset="-122"/>
              </a:rPr>
              <a:t>海因斯理论</a:t>
            </a:r>
            <a:endParaRPr lang="zh-CN" altLang="en-US" b="1" dirty="0">
              <a:solidFill>
                <a:srgbClr val="001A19"/>
              </a:solidFill>
              <a:latin typeface="黑体" panose="02010609060101010101" pitchFamily="49" charset="-122"/>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Line 7"/>
          <p:cNvSpPr/>
          <p:nvPr/>
        </p:nvSpPr>
        <p:spPr>
          <a:xfrm>
            <a:off x="2578100" y="5818188"/>
            <a:ext cx="3759200" cy="0"/>
          </a:xfrm>
          <a:prstGeom prst="line">
            <a:avLst/>
          </a:prstGeom>
          <a:ln w="19050" cap="flat" cmpd="sng">
            <a:solidFill>
              <a:schemeClr val="tx1"/>
            </a:solidFill>
            <a:prstDash val="sysDot"/>
            <a:round/>
            <a:headEnd type="none" w="med" len="med"/>
            <a:tailEnd type="triangle" w="med" len="med"/>
          </a:ln>
        </p:spPr>
      </p:sp>
      <p:sp>
        <p:nvSpPr>
          <p:cNvPr id="26626" name="Line 6"/>
          <p:cNvSpPr/>
          <p:nvPr/>
        </p:nvSpPr>
        <p:spPr>
          <a:xfrm>
            <a:off x="2578100" y="5122863"/>
            <a:ext cx="3759200" cy="0"/>
          </a:xfrm>
          <a:prstGeom prst="line">
            <a:avLst/>
          </a:prstGeom>
          <a:ln w="19050" cap="flat" cmpd="sng">
            <a:solidFill>
              <a:schemeClr val="tx1"/>
            </a:solidFill>
            <a:prstDash val="sysDot"/>
            <a:round/>
            <a:headEnd type="none" w="med" len="med"/>
            <a:tailEnd type="triangle" w="med" len="med"/>
          </a:ln>
        </p:spPr>
      </p:sp>
      <p:sp>
        <p:nvSpPr>
          <p:cNvPr id="254994" name="AutoShape 18"/>
          <p:cNvSpPr>
            <a:spLocks noChangeArrowheads="1"/>
          </p:cNvSpPr>
          <p:nvPr/>
        </p:nvSpPr>
        <p:spPr bwMode="gray">
          <a:xfrm>
            <a:off x="2495550" y="76200"/>
            <a:ext cx="4308475" cy="866775"/>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628" name="AutoShape 19"/>
          <p:cNvSpPr/>
          <p:nvPr/>
        </p:nvSpPr>
        <p:spPr>
          <a:xfrm>
            <a:off x="2670175" y="161925"/>
            <a:ext cx="3943350" cy="7239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6629" name="Rectangle 29"/>
          <p:cNvSpPr/>
          <p:nvPr/>
        </p:nvSpPr>
        <p:spPr>
          <a:xfrm>
            <a:off x="2955925" y="257175"/>
            <a:ext cx="5349875" cy="582613"/>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五、“三违”产生的原因</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6630" name="Line 3"/>
          <p:cNvSpPr/>
          <p:nvPr/>
        </p:nvSpPr>
        <p:spPr>
          <a:xfrm>
            <a:off x="2574925" y="1520825"/>
            <a:ext cx="3759200" cy="0"/>
          </a:xfrm>
          <a:prstGeom prst="line">
            <a:avLst/>
          </a:prstGeom>
          <a:ln w="19050" cap="flat" cmpd="sng">
            <a:solidFill>
              <a:schemeClr val="tx1"/>
            </a:solidFill>
            <a:prstDash val="sysDot"/>
            <a:round/>
            <a:headEnd type="none" w="med" len="med"/>
            <a:tailEnd type="triangle" w="med" len="med"/>
          </a:ln>
        </p:spPr>
      </p:sp>
      <p:sp>
        <p:nvSpPr>
          <p:cNvPr id="26631" name="Line 4"/>
          <p:cNvSpPr/>
          <p:nvPr/>
        </p:nvSpPr>
        <p:spPr>
          <a:xfrm>
            <a:off x="2574925" y="2244725"/>
            <a:ext cx="3759200" cy="0"/>
          </a:xfrm>
          <a:prstGeom prst="line">
            <a:avLst/>
          </a:prstGeom>
          <a:ln w="19050" cap="flat" cmpd="sng">
            <a:solidFill>
              <a:schemeClr val="tx1"/>
            </a:solidFill>
            <a:prstDash val="sysDot"/>
            <a:round/>
            <a:headEnd type="none" w="med" len="med"/>
            <a:tailEnd type="triangle" w="med" len="med"/>
          </a:ln>
        </p:spPr>
      </p:sp>
      <p:sp>
        <p:nvSpPr>
          <p:cNvPr id="26632" name="Line 5"/>
          <p:cNvSpPr/>
          <p:nvPr/>
        </p:nvSpPr>
        <p:spPr>
          <a:xfrm>
            <a:off x="2574925" y="2930525"/>
            <a:ext cx="3759200" cy="0"/>
          </a:xfrm>
          <a:prstGeom prst="line">
            <a:avLst/>
          </a:prstGeom>
          <a:ln w="19050" cap="flat" cmpd="sng">
            <a:solidFill>
              <a:schemeClr val="tx1"/>
            </a:solidFill>
            <a:prstDash val="sysDot"/>
            <a:round/>
            <a:headEnd type="none" w="med" len="med"/>
            <a:tailEnd type="triangle" w="med" len="med"/>
          </a:ln>
        </p:spPr>
      </p:sp>
      <p:sp>
        <p:nvSpPr>
          <p:cNvPr id="26633" name="Line 6"/>
          <p:cNvSpPr/>
          <p:nvPr/>
        </p:nvSpPr>
        <p:spPr>
          <a:xfrm>
            <a:off x="2574925" y="3635375"/>
            <a:ext cx="3759200" cy="0"/>
          </a:xfrm>
          <a:prstGeom prst="line">
            <a:avLst/>
          </a:prstGeom>
          <a:ln w="19050" cap="flat" cmpd="sng">
            <a:solidFill>
              <a:schemeClr val="tx1"/>
            </a:solidFill>
            <a:prstDash val="sysDot"/>
            <a:round/>
            <a:headEnd type="none" w="med" len="med"/>
            <a:tailEnd type="triangle" w="med" len="med"/>
          </a:ln>
        </p:spPr>
      </p:sp>
      <p:sp>
        <p:nvSpPr>
          <p:cNvPr id="26634" name="Line 7"/>
          <p:cNvSpPr/>
          <p:nvPr/>
        </p:nvSpPr>
        <p:spPr>
          <a:xfrm>
            <a:off x="2574925" y="4330700"/>
            <a:ext cx="3759200" cy="0"/>
          </a:xfrm>
          <a:prstGeom prst="line">
            <a:avLst/>
          </a:prstGeom>
          <a:ln w="19050" cap="flat" cmpd="sng">
            <a:solidFill>
              <a:schemeClr val="tx1"/>
            </a:solidFill>
            <a:prstDash val="sysDot"/>
            <a:round/>
            <a:headEnd type="none" w="med" len="med"/>
            <a:tailEnd type="triangle" w="med" len="med"/>
          </a:ln>
        </p:spPr>
      </p:sp>
      <p:sp>
        <p:nvSpPr>
          <p:cNvPr id="26635" name="AutoShape 8"/>
          <p:cNvSpPr/>
          <p:nvPr/>
        </p:nvSpPr>
        <p:spPr>
          <a:xfrm>
            <a:off x="803275" y="1219200"/>
            <a:ext cx="2473325"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侥幸心理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36" name="AutoShape 9"/>
          <p:cNvSpPr/>
          <p:nvPr/>
        </p:nvSpPr>
        <p:spPr>
          <a:xfrm>
            <a:off x="803275" y="1947863"/>
            <a:ext cx="25495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麻痹心理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37" name="AutoShape 10"/>
          <p:cNvSpPr/>
          <p:nvPr/>
        </p:nvSpPr>
        <p:spPr>
          <a:xfrm>
            <a:off x="803275" y="2655888"/>
            <a:ext cx="25495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取巧心理</a:t>
            </a:r>
            <a:endParaRPr lang="zh-CN" altLang="en-US" sz="3200" b="1" dirty="0">
              <a:solidFill>
                <a:schemeClr val="bg1"/>
              </a:solidFill>
              <a:latin typeface="黑体" panose="02010609060101010101" pitchFamily="49" charset="-122"/>
              <a:ea typeface="黑体" panose="02010609060101010101" pitchFamily="49" charset="-122"/>
            </a:endParaRPr>
          </a:p>
        </p:txBody>
      </p:sp>
      <p:grpSp>
        <p:nvGrpSpPr>
          <p:cNvPr id="26638" name="Group 102"/>
          <p:cNvGrpSpPr/>
          <p:nvPr/>
        </p:nvGrpSpPr>
        <p:grpSpPr>
          <a:xfrm>
            <a:off x="3959225" y="990600"/>
            <a:ext cx="1146175" cy="5562600"/>
            <a:chOff x="2254" y="1079"/>
            <a:chExt cx="722" cy="2665"/>
          </a:xfrm>
        </p:grpSpPr>
        <p:grpSp>
          <p:nvGrpSpPr>
            <p:cNvPr id="26639" name="AutoShape 11"/>
            <p:cNvGrpSpPr/>
            <p:nvPr/>
          </p:nvGrpSpPr>
          <p:grpSpPr>
            <a:xfrm>
              <a:off x="2254" y="1079"/>
              <a:ext cx="722" cy="2665"/>
              <a:chOff x="2254" y="1079"/>
              <a:chExt cx="1340" cy="2815"/>
            </a:xfrm>
          </p:grpSpPr>
          <p:pic>
            <p:nvPicPr>
              <p:cNvPr id="26640" name="AutoShape 11"/>
              <p:cNvPicPr/>
              <p:nvPr/>
            </p:nvPicPr>
            <p:blipFill>
              <a:blip r:embed="rId1"/>
              <a:stretch>
                <a:fillRect/>
              </a:stretch>
            </p:blipFill>
            <p:spPr>
              <a:xfrm>
                <a:off x="2254" y="1079"/>
                <a:ext cx="1340" cy="2815"/>
              </a:xfrm>
              <a:prstGeom prst="rect">
                <a:avLst/>
              </a:prstGeom>
              <a:noFill/>
              <a:ln w="9525">
                <a:noFill/>
              </a:ln>
            </p:spPr>
          </p:pic>
          <p:sp>
            <p:nvSpPr>
              <p:cNvPr id="26641" name="Text Box 93"/>
              <p:cNvSpPr txBox="1"/>
              <p:nvPr/>
            </p:nvSpPr>
            <p:spPr>
              <a:xfrm rot="5400000">
                <a:off x="1611" y="1910"/>
                <a:ext cx="2621" cy="1148"/>
              </a:xfrm>
              <a:prstGeom prst="rect">
                <a:avLst/>
              </a:prstGeom>
              <a:noFill/>
              <a:ln w="9525">
                <a:noFill/>
              </a:ln>
            </p:spPr>
            <p:txBody>
              <a:bodyPr rot="10800000"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26642" name="Text Box 12"/>
            <p:cNvSpPr txBox="1"/>
            <p:nvPr/>
          </p:nvSpPr>
          <p:spPr>
            <a:xfrm>
              <a:off x="2352" y="1824"/>
              <a:ext cx="576" cy="988"/>
            </a:xfrm>
            <a:prstGeom prst="rect">
              <a:avLst/>
            </a:prstGeom>
            <a:noFill/>
            <a:ln w="9525">
              <a:noFill/>
            </a:ln>
          </p:spPr>
          <p:txBody>
            <a:bodyPr anchor="t">
              <a:spAutoFit/>
            </a:bodyPr>
            <a:p>
              <a:pPr algn="ctr" eaLnBrk="0" hangingPunct="0">
                <a:spcBef>
                  <a:spcPct val="50000"/>
                </a:spcBef>
              </a:pPr>
              <a:r>
                <a:rPr lang="zh-CN" altLang="en-US" sz="3200" dirty="0">
                  <a:solidFill>
                    <a:srgbClr val="9C4A06"/>
                  </a:solidFill>
                  <a:latin typeface="黑体" panose="02010609060101010101" pitchFamily="49" charset="-122"/>
                  <a:ea typeface="黑体" panose="02010609060101010101" pitchFamily="49" charset="-122"/>
                </a:rPr>
                <a:t>主观原因</a:t>
              </a:r>
              <a:endParaRPr lang="zh-CN" altLang="en-US" sz="3200" dirty="0">
                <a:solidFill>
                  <a:srgbClr val="1C1C1C"/>
                </a:solidFill>
                <a:latin typeface="黑体" panose="02010609060101010101" pitchFamily="49" charset="-122"/>
                <a:ea typeface="黑体" panose="02010609060101010101" pitchFamily="49" charset="-122"/>
              </a:endParaRPr>
            </a:p>
          </p:txBody>
        </p:sp>
      </p:grpSp>
      <p:sp>
        <p:nvSpPr>
          <p:cNvPr id="26643" name="AutoShape 13"/>
          <p:cNvSpPr/>
          <p:nvPr/>
        </p:nvSpPr>
        <p:spPr>
          <a:xfrm>
            <a:off x="800100" y="3346450"/>
            <a:ext cx="2552700"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马虎心理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44" name="AutoShape 14"/>
          <p:cNvSpPr/>
          <p:nvPr/>
        </p:nvSpPr>
        <p:spPr>
          <a:xfrm>
            <a:off x="785813" y="4070350"/>
            <a:ext cx="2414587" cy="576263"/>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逞能心理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45" name="AutoShape 15"/>
          <p:cNvSpPr/>
          <p:nvPr/>
        </p:nvSpPr>
        <p:spPr>
          <a:xfrm>
            <a:off x="6491288" y="1219200"/>
            <a:ext cx="26527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麻木心理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6" name="AutoShape 16"/>
          <p:cNvSpPr/>
          <p:nvPr/>
        </p:nvSpPr>
        <p:spPr>
          <a:xfrm>
            <a:off x="6491288" y="1914525"/>
            <a:ext cx="25003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从众心理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7" name="AutoShape 17"/>
          <p:cNvSpPr/>
          <p:nvPr/>
        </p:nvSpPr>
        <p:spPr>
          <a:xfrm>
            <a:off x="6491288" y="2622550"/>
            <a:ext cx="2424112"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奉上心理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8" name="AutoShape 18"/>
          <p:cNvSpPr/>
          <p:nvPr/>
        </p:nvSpPr>
        <p:spPr>
          <a:xfrm>
            <a:off x="6488113" y="3313113"/>
            <a:ext cx="2427287" cy="576262"/>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唯心心理</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49" name="AutoShape 19"/>
          <p:cNvSpPr/>
          <p:nvPr/>
        </p:nvSpPr>
        <p:spPr>
          <a:xfrm>
            <a:off x="6553200" y="4038600"/>
            <a:ext cx="23622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b="1" dirty="0">
                <a:solidFill>
                  <a:srgbClr val="001A19"/>
                </a:solidFill>
                <a:latin typeface="黑体" panose="02010609060101010101" pitchFamily="49" charset="-122"/>
                <a:ea typeface="黑体" panose="02010609060101010101" pitchFamily="49" charset="-122"/>
              </a:rPr>
              <a:t>片面追求经济效益</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6650" name="AutoShape 13"/>
          <p:cNvSpPr/>
          <p:nvPr/>
        </p:nvSpPr>
        <p:spPr>
          <a:xfrm>
            <a:off x="803275" y="4833938"/>
            <a:ext cx="2473325"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蛮干心理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51" name="AutoShape 14"/>
          <p:cNvSpPr/>
          <p:nvPr/>
        </p:nvSpPr>
        <p:spPr>
          <a:xfrm>
            <a:off x="788988" y="5557838"/>
            <a:ext cx="2563812" cy="576262"/>
          </a:xfrm>
          <a:prstGeom prst="cube">
            <a:avLst>
              <a:gd name="adj" fmla="val 24338"/>
            </a:avLst>
          </a:prstGeom>
          <a:solidFill>
            <a:schemeClr val="accent2"/>
          </a:solidFill>
          <a:ln w="9525">
            <a:noFill/>
          </a:ln>
        </p:spPr>
        <p:txBody>
          <a:bodyPr wrap="none" anchor="ctr"/>
          <a:p>
            <a:pPr algn="ctr" eaLnBrk="0" hangingPunct="0">
              <a:spcBef>
                <a:spcPct val="50000"/>
              </a:spcBef>
            </a:pPr>
            <a:r>
              <a:rPr lang="zh-CN" altLang="en-US" sz="3200" b="1" dirty="0">
                <a:solidFill>
                  <a:schemeClr val="bg1"/>
                </a:solidFill>
                <a:latin typeface="黑体" panose="02010609060101010101" pitchFamily="49" charset="-122"/>
                <a:ea typeface="黑体" panose="02010609060101010101" pitchFamily="49" charset="-122"/>
              </a:rPr>
              <a:t>无知心理</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26652" name="AutoShape 18"/>
          <p:cNvSpPr/>
          <p:nvPr/>
        </p:nvSpPr>
        <p:spPr>
          <a:xfrm>
            <a:off x="6553200" y="4800600"/>
            <a:ext cx="21336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业务素质低</a:t>
            </a:r>
            <a:endParaRPr lang="zh-CN" altLang="en-US" sz="3200" b="1" dirty="0">
              <a:solidFill>
                <a:srgbClr val="001A19"/>
              </a:solidFill>
              <a:latin typeface="黑体" panose="02010609060101010101" pitchFamily="49" charset="-122"/>
              <a:ea typeface="黑体" panose="02010609060101010101" pitchFamily="49" charset="-122"/>
            </a:endParaRPr>
          </a:p>
        </p:txBody>
      </p:sp>
      <p:sp>
        <p:nvSpPr>
          <p:cNvPr id="26653" name="AutoShape 19"/>
          <p:cNvSpPr/>
          <p:nvPr/>
        </p:nvSpPr>
        <p:spPr>
          <a:xfrm>
            <a:off x="6477000" y="5524500"/>
            <a:ext cx="2667000" cy="576263"/>
          </a:xfrm>
          <a:prstGeom prst="cube">
            <a:avLst>
              <a:gd name="adj" fmla="val 24338"/>
            </a:avLst>
          </a:prstGeom>
          <a:solidFill>
            <a:schemeClr val="accent1"/>
          </a:solidFill>
          <a:ln w="9525">
            <a:noFill/>
          </a:ln>
        </p:spPr>
        <p:txBody>
          <a:bodyPr wrap="none" anchor="ctr"/>
          <a:p>
            <a:pPr algn="ctr" eaLnBrk="0" hangingPunct="0">
              <a:spcBef>
                <a:spcPct val="50000"/>
              </a:spcBef>
            </a:pPr>
            <a:r>
              <a:rPr lang="zh-CN" altLang="en-US" sz="3200" b="1" dirty="0">
                <a:solidFill>
                  <a:srgbClr val="001A19"/>
                </a:solidFill>
                <a:latin typeface="黑体" panose="02010609060101010101" pitchFamily="49" charset="-122"/>
                <a:ea typeface="黑体" panose="02010609060101010101" pitchFamily="49" charset="-122"/>
              </a:rPr>
              <a:t>判断失误</a:t>
            </a:r>
            <a:endParaRPr lang="zh-CN" altLang="en-US" sz="3200" b="1" dirty="0">
              <a:solidFill>
                <a:srgbClr val="001A19"/>
              </a:solidFill>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AutoShape 3"/>
          <p:cNvSpPr/>
          <p:nvPr/>
        </p:nvSpPr>
        <p:spPr>
          <a:xfrm rot="-2700000">
            <a:off x="2857500" y="2262188"/>
            <a:ext cx="3363913" cy="2801937"/>
          </a:xfrm>
          <a:custGeom>
            <a:avLst/>
            <a:gdLst/>
            <a:ahLst/>
            <a:cxnLst>
              <a:cxn ang="0">
                <a:pos x="523884753" y="181732726"/>
              </a:cxn>
              <a:cxn ang="5898240">
                <a:pos x="261942455" y="363465322"/>
              </a:cxn>
              <a:cxn ang="11796480">
                <a:pos x="0" y="181732726"/>
              </a:cxn>
              <a:cxn ang="17694720">
                <a:pos x="261942455"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pic>
        <p:nvPicPr>
          <p:cNvPr id="27650" name="Picture 8" descr="circuler_1"/>
          <p:cNvPicPr>
            <a:picLocks noChangeAspect="1"/>
          </p:cNvPicPr>
          <p:nvPr/>
        </p:nvPicPr>
        <p:blipFill>
          <a:blip r:embed="rId1"/>
          <a:stretch>
            <a:fillRect/>
          </a:stretch>
        </p:blipFill>
        <p:spPr>
          <a:xfrm>
            <a:off x="1809750" y="1465263"/>
            <a:ext cx="1674813" cy="1400175"/>
          </a:xfrm>
          <a:prstGeom prst="rect">
            <a:avLst/>
          </a:prstGeom>
          <a:noFill/>
          <a:ln w="9525">
            <a:noFill/>
          </a:ln>
        </p:spPr>
      </p:pic>
      <p:sp>
        <p:nvSpPr>
          <p:cNvPr id="27651" name="Oval 9"/>
          <p:cNvSpPr/>
          <p:nvPr/>
        </p:nvSpPr>
        <p:spPr>
          <a:xfrm>
            <a:off x="1809750" y="1462088"/>
            <a:ext cx="1663700" cy="1408112"/>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2" name="Picture 10" descr="circuler_1"/>
          <p:cNvPicPr>
            <a:picLocks noChangeAspect="1"/>
          </p:cNvPicPr>
          <p:nvPr/>
        </p:nvPicPr>
        <p:blipFill>
          <a:blip r:embed="rId2"/>
          <a:stretch>
            <a:fillRect/>
          </a:stretch>
        </p:blipFill>
        <p:spPr>
          <a:xfrm>
            <a:off x="1811338" y="4462463"/>
            <a:ext cx="1673225" cy="1400175"/>
          </a:xfrm>
          <a:prstGeom prst="rect">
            <a:avLst/>
          </a:prstGeom>
          <a:noFill/>
          <a:ln w="9525">
            <a:noFill/>
          </a:ln>
        </p:spPr>
      </p:pic>
      <p:sp>
        <p:nvSpPr>
          <p:cNvPr id="27653" name="Oval 11"/>
          <p:cNvSpPr/>
          <p:nvPr/>
        </p:nvSpPr>
        <p:spPr>
          <a:xfrm>
            <a:off x="1811338" y="4459288"/>
            <a:ext cx="1666875" cy="1408112"/>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4" name="Picture 12" descr="circuler_1"/>
          <p:cNvPicPr>
            <a:picLocks noChangeAspect="1"/>
          </p:cNvPicPr>
          <p:nvPr/>
        </p:nvPicPr>
        <p:blipFill>
          <a:blip r:embed="rId1"/>
          <a:stretch>
            <a:fillRect/>
          </a:stretch>
        </p:blipFill>
        <p:spPr>
          <a:xfrm>
            <a:off x="5572125" y="4449763"/>
            <a:ext cx="1676400" cy="1400175"/>
          </a:xfrm>
          <a:prstGeom prst="rect">
            <a:avLst/>
          </a:prstGeom>
          <a:noFill/>
          <a:ln w="9525">
            <a:noFill/>
          </a:ln>
        </p:spPr>
      </p:pic>
      <p:sp>
        <p:nvSpPr>
          <p:cNvPr id="27655" name="Oval 13"/>
          <p:cNvSpPr/>
          <p:nvPr/>
        </p:nvSpPr>
        <p:spPr>
          <a:xfrm>
            <a:off x="5572125" y="4435475"/>
            <a:ext cx="1666875" cy="1408113"/>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7656" name="Picture 14" descr="circuler_1"/>
          <p:cNvPicPr>
            <a:picLocks noChangeAspect="1"/>
          </p:cNvPicPr>
          <p:nvPr/>
        </p:nvPicPr>
        <p:blipFill>
          <a:blip r:embed="rId1"/>
          <a:stretch>
            <a:fillRect/>
          </a:stretch>
        </p:blipFill>
        <p:spPr>
          <a:xfrm>
            <a:off x="5572125" y="1449388"/>
            <a:ext cx="1673225" cy="1400175"/>
          </a:xfrm>
          <a:prstGeom prst="rect">
            <a:avLst/>
          </a:prstGeom>
          <a:noFill/>
          <a:ln w="9525">
            <a:noFill/>
          </a:ln>
        </p:spPr>
      </p:pic>
      <p:sp>
        <p:nvSpPr>
          <p:cNvPr id="27657" name="Oval 15"/>
          <p:cNvSpPr/>
          <p:nvPr/>
        </p:nvSpPr>
        <p:spPr>
          <a:xfrm>
            <a:off x="5572125" y="1447800"/>
            <a:ext cx="1666875" cy="1408113"/>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7658" name="Group 17"/>
          <p:cNvGrpSpPr/>
          <p:nvPr/>
        </p:nvGrpSpPr>
        <p:grpSpPr>
          <a:xfrm>
            <a:off x="2389188" y="1947863"/>
            <a:ext cx="495300" cy="414337"/>
            <a:chOff x="523" y="2809"/>
            <a:chExt cx="876" cy="882"/>
          </a:xfrm>
        </p:grpSpPr>
        <p:sp>
          <p:nvSpPr>
            <p:cNvPr id="27659"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60"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61"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62"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3"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4"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65"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7666" name="Text Box 52"/>
          <p:cNvSpPr txBox="1"/>
          <p:nvPr/>
        </p:nvSpPr>
        <p:spPr>
          <a:xfrm>
            <a:off x="3243263" y="3360738"/>
            <a:ext cx="2590800" cy="457200"/>
          </a:xfrm>
          <a:prstGeom prst="rect">
            <a:avLst/>
          </a:prstGeom>
          <a:noFill/>
          <a:ln w="9525">
            <a:noFill/>
          </a:ln>
        </p:spPr>
        <p:txBody>
          <a:bodyPr anchor="t">
            <a:spAutoFit/>
          </a:bodyPr>
          <a:p>
            <a:pPr algn="ctr" eaLnBrk="0" hangingPunct="0">
              <a:spcBef>
                <a:spcPct val="50000"/>
              </a:spcBef>
            </a:pPr>
            <a:r>
              <a:rPr lang="zh-CN" altLang="en-US" b="1" dirty="0">
                <a:solidFill>
                  <a:srgbClr val="000000"/>
                </a:solidFill>
                <a:latin typeface="黑体" panose="02010609060101010101" pitchFamily="49" charset="-122"/>
                <a:ea typeface="黑体" panose="02010609060101010101" pitchFamily="49" charset="-122"/>
              </a:rPr>
              <a:t>客观原因</a:t>
            </a:r>
            <a:endParaRPr lang="zh-CN" altLang="en-US" sz="1400" dirty="0">
              <a:solidFill>
                <a:srgbClr val="000000"/>
              </a:solidFill>
              <a:latin typeface="黑体" panose="02010609060101010101" pitchFamily="49" charset="-122"/>
              <a:ea typeface="黑体" panose="02010609060101010101" pitchFamily="49" charset="-122"/>
            </a:endParaRPr>
          </a:p>
        </p:txBody>
      </p:sp>
      <p:grpSp>
        <p:nvGrpSpPr>
          <p:cNvPr id="27667" name="Group 17"/>
          <p:cNvGrpSpPr/>
          <p:nvPr/>
        </p:nvGrpSpPr>
        <p:grpSpPr>
          <a:xfrm>
            <a:off x="2406650" y="5013325"/>
            <a:ext cx="539750" cy="415925"/>
            <a:chOff x="523" y="2809"/>
            <a:chExt cx="876" cy="882"/>
          </a:xfrm>
        </p:grpSpPr>
        <p:sp>
          <p:nvSpPr>
            <p:cNvPr id="27668"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69"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70"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71"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2"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3"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74"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7675" name="Group 17"/>
          <p:cNvGrpSpPr/>
          <p:nvPr/>
        </p:nvGrpSpPr>
        <p:grpSpPr>
          <a:xfrm>
            <a:off x="6165850" y="2076450"/>
            <a:ext cx="495300" cy="414338"/>
            <a:chOff x="523" y="2809"/>
            <a:chExt cx="876" cy="882"/>
          </a:xfrm>
        </p:grpSpPr>
        <p:sp>
          <p:nvSpPr>
            <p:cNvPr id="27676"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77"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78"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79"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0"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1"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2"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7683" name="Group 17"/>
          <p:cNvGrpSpPr/>
          <p:nvPr/>
        </p:nvGrpSpPr>
        <p:grpSpPr>
          <a:xfrm>
            <a:off x="6165850" y="4927600"/>
            <a:ext cx="495300" cy="414338"/>
            <a:chOff x="523" y="2809"/>
            <a:chExt cx="876" cy="882"/>
          </a:xfrm>
        </p:grpSpPr>
        <p:sp>
          <p:nvSpPr>
            <p:cNvPr id="27684"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685"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7686"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7687"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8"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89"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7690"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7691" name="Text Box 16"/>
          <p:cNvSpPr txBox="1"/>
          <p:nvPr/>
        </p:nvSpPr>
        <p:spPr>
          <a:xfrm>
            <a:off x="5540375" y="1795463"/>
            <a:ext cx="177482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作业环境不安全</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7692" name="Text Box 16"/>
          <p:cNvSpPr txBox="1"/>
          <p:nvPr/>
        </p:nvSpPr>
        <p:spPr>
          <a:xfrm>
            <a:off x="1676400" y="1795463"/>
            <a:ext cx="198437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岗位培训不到位</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27693" name="Text Box 16"/>
          <p:cNvSpPr txBox="1"/>
          <p:nvPr/>
        </p:nvSpPr>
        <p:spPr>
          <a:xfrm>
            <a:off x="1676400" y="4840288"/>
            <a:ext cx="1984375" cy="830262"/>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管理制度不完善</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7694" name="Text Box 16"/>
          <p:cNvSpPr txBox="1"/>
          <p:nvPr/>
        </p:nvSpPr>
        <p:spPr>
          <a:xfrm>
            <a:off x="5540375" y="4800600"/>
            <a:ext cx="1670050" cy="830263"/>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社会环境不理想</a:t>
            </a:r>
            <a:endParaRPr lang="zh-CN" altLang="en-US"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990600" y="76200"/>
            <a:ext cx="7181850" cy="9906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674" name="AutoShape 19"/>
          <p:cNvSpPr/>
          <p:nvPr/>
        </p:nvSpPr>
        <p:spPr>
          <a:xfrm>
            <a:off x="1374775" y="228600"/>
            <a:ext cx="6473825" cy="7524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75" name="Rectangle 29"/>
          <p:cNvSpPr/>
          <p:nvPr/>
        </p:nvSpPr>
        <p:spPr>
          <a:xfrm>
            <a:off x="1660525" y="228600"/>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六、车间班组做好反“三违“工作的主要环节</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8676" name="Rectangle 3"/>
          <p:cNvSpPr/>
          <p:nvPr/>
        </p:nvSpPr>
        <p:spPr>
          <a:xfrm>
            <a:off x="395288" y="1371600"/>
            <a:ext cx="5624512"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、每天坚持班前班后会反“三违”。 </a:t>
            </a:r>
            <a:endParaRPr lang="zh-CN" altLang="en-US" b="1" dirty="0">
              <a:latin typeface="黑体" panose="02010609060101010101" pitchFamily="49" charset="-122"/>
              <a:ea typeface="黑体" panose="02010609060101010101" pitchFamily="49" charset="-122"/>
            </a:endParaRPr>
          </a:p>
        </p:txBody>
      </p:sp>
      <p:sp>
        <p:nvSpPr>
          <p:cNvPr id="28677" name="Rectangle 4"/>
          <p:cNvSpPr/>
          <p:nvPr/>
        </p:nvSpPr>
        <p:spPr>
          <a:xfrm>
            <a:off x="152400" y="2133600"/>
            <a:ext cx="67818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、利用每周安全日开展反“三违”活动。 </a:t>
            </a:r>
            <a:endParaRPr lang="zh-CN" altLang="en-US" b="1" dirty="0">
              <a:latin typeface="黑体" panose="02010609060101010101" pitchFamily="49" charset="-122"/>
              <a:ea typeface="黑体" panose="02010609060101010101" pitchFamily="49" charset="-122"/>
            </a:endParaRPr>
          </a:p>
        </p:txBody>
      </p:sp>
      <p:sp>
        <p:nvSpPr>
          <p:cNvPr id="28678" name="Rectangle 5"/>
          <p:cNvSpPr/>
          <p:nvPr/>
        </p:nvSpPr>
        <p:spPr>
          <a:xfrm>
            <a:off x="152400" y="2819400"/>
            <a:ext cx="44196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、严格执行三票三制。 </a:t>
            </a:r>
            <a:endParaRPr lang="zh-CN" altLang="en-US" b="1" dirty="0">
              <a:latin typeface="黑体" panose="02010609060101010101" pitchFamily="49" charset="-122"/>
              <a:ea typeface="黑体" panose="02010609060101010101" pitchFamily="49" charset="-122"/>
            </a:endParaRPr>
          </a:p>
        </p:txBody>
      </p:sp>
      <p:sp>
        <p:nvSpPr>
          <p:cNvPr id="28679" name="Rectangle 6"/>
          <p:cNvSpPr/>
          <p:nvPr/>
        </p:nvSpPr>
        <p:spPr>
          <a:xfrm>
            <a:off x="457200" y="3505200"/>
            <a:ext cx="5867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、做好危险源辨识及危险点控制工作。 </a:t>
            </a:r>
            <a:endParaRPr lang="zh-CN" altLang="en-US" b="1" dirty="0">
              <a:latin typeface="黑体" panose="02010609060101010101" pitchFamily="49" charset="-122"/>
              <a:ea typeface="黑体" panose="02010609060101010101" pitchFamily="49" charset="-122"/>
            </a:endParaRPr>
          </a:p>
        </p:txBody>
      </p:sp>
      <p:grpSp>
        <p:nvGrpSpPr>
          <p:cNvPr id="28680" name="Group 7"/>
          <p:cNvGrpSpPr/>
          <p:nvPr/>
        </p:nvGrpSpPr>
        <p:grpSpPr>
          <a:xfrm>
            <a:off x="76200" y="1617663"/>
            <a:ext cx="7467600" cy="439737"/>
            <a:chOff x="1104" y="1488"/>
            <a:chExt cx="3696" cy="336"/>
          </a:xfrm>
        </p:grpSpPr>
        <p:grpSp>
          <p:nvGrpSpPr>
            <p:cNvPr id="28681" name="Group 8"/>
            <p:cNvGrpSpPr/>
            <p:nvPr/>
          </p:nvGrpSpPr>
          <p:grpSpPr>
            <a:xfrm>
              <a:off x="1247" y="1622"/>
              <a:ext cx="3553" cy="68"/>
              <a:chOff x="528" y="1824"/>
              <a:chExt cx="4512" cy="71"/>
            </a:xfrm>
          </p:grpSpPr>
          <p:sp>
            <p:nvSpPr>
              <p:cNvPr id="28682"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3"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4"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685" name="Group 12"/>
            <p:cNvGrpSpPr/>
            <p:nvPr/>
          </p:nvGrpSpPr>
          <p:grpSpPr>
            <a:xfrm>
              <a:off x="1104" y="1488"/>
              <a:ext cx="336" cy="336"/>
              <a:chOff x="288" y="1632"/>
              <a:chExt cx="2112" cy="2448"/>
            </a:xfrm>
          </p:grpSpPr>
          <p:sp>
            <p:nvSpPr>
              <p:cNvPr id="28686"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7"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8"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89"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0"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1"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2"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3"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4"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5"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6"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7"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8"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699"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8700" name="Group 27"/>
          <p:cNvGrpSpPr/>
          <p:nvPr/>
        </p:nvGrpSpPr>
        <p:grpSpPr>
          <a:xfrm>
            <a:off x="152400" y="2362200"/>
            <a:ext cx="5867400" cy="533400"/>
            <a:chOff x="960" y="1536"/>
            <a:chExt cx="3696" cy="336"/>
          </a:xfrm>
        </p:grpSpPr>
        <p:grpSp>
          <p:nvGrpSpPr>
            <p:cNvPr id="28701" name="Group 28"/>
            <p:cNvGrpSpPr/>
            <p:nvPr/>
          </p:nvGrpSpPr>
          <p:grpSpPr>
            <a:xfrm>
              <a:off x="1103" y="1670"/>
              <a:ext cx="3553" cy="68"/>
              <a:chOff x="528" y="1824"/>
              <a:chExt cx="4512" cy="71"/>
            </a:xfrm>
          </p:grpSpPr>
          <p:sp>
            <p:nvSpPr>
              <p:cNvPr id="28702"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3"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4"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05" name="Group 32"/>
            <p:cNvGrpSpPr/>
            <p:nvPr/>
          </p:nvGrpSpPr>
          <p:grpSpPr>
            <a:xfrm>
              <a:off x="960" y="1536"/>
              <a:ext cx="336" cy="336"/>
              <a:chOff x="288" y="1632"/>
              <a:chExt cx="2112" cy="2448"/>
            </a:xfrm>
          </p:grpSpPr>
          <p:sp>
            <p:nvSpPr>
              <p:cNvPr id="28706"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7"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08"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13"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4"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5"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16"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720" name="Group 47"/>
          <p:cNvGrpSpPr/>
          <p:nvPr/>
        </p:nvGrpSpPr>
        <p:grpSpPr>
          <a:xfrm>
            <a:off x="152400" y="3641725"/>
            <a:ext cx="5867400" cy="533400"/>
            <a:chOff x="960" y="1536"/>
            <a:chExt cx="3696" cy="336"/>
          </a:xfrm>
        </p:grpSpPr>
        <p:grpSp>
          <p:nvGrpSpPr>
            <p:cNvPr id="28721" name="Group 48"/>
            <p:cNvGrpSpPr/>
            <p:nvPr/>
          </p:nvGrpSpPr>
          <p:grpSpPr>
            <a:xfrm>
              <a:off x="1103" y="1670"/>
              <a:ext cx="3553" cy="68"/>
              <a:chOff x="528" y="1824"/>
              <a:chExt cx="4512" cy="71"/>
            </a:xfrm>
          </p:grpSpPr>
          <p:sp>
            <p:nvSpPr>
              <p:cNvPr id="28722"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3"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4"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25" name="Group 52"/>
            <p:cNvGrpSpPr/>
            <p:nvPr/>
          </p:nvGrpSpPr>
          <p:grpSpPr>
            <a:xfrm>
              <a:off x="960" y="1536"/>
              <a:ext cx="336" cy="336"/>
              <a:chOff x="288" y="1632"/>
              <a:chExt cx="2112" cy="2448"/>
            </a:xfrm>
          </p:grpSpPr>
          <p:sp>
            <p:nvSpPr>
              <p:cNvPr id="28726"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7"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28"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33"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4"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5"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36"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740" name="Group 67"/>
          <p:cNvGrpSpPr/>
          <p:nvPr/>
        </p:nvGrpSpPr>
        <p:grpSpPr>
          <a:xfrm>
            <a:off x="152400" y="2971800"/>
            <a:ext cx="5867400" cy="533400"/>
            <a:chOff x="1104" y="1488"/>
            <a:chExt cx="3696" cy="336"/>
          </a:xfrm>
        </p:grpSpPr>
        <p:grpSp>
          <p:nvGrpSpPr>
            <p:cNvPr id="28741" name="Group 68"/>
            <p:cNvGrpSpPr/>
            <p:nvPr/>
          </p:nvGrpSpPr>
          <p:grpSpPr>
            <a:xfrm>
              <a:off x="1247" y="1622"/>
              <a:ext cx="3553" cy="68"/>
              <a:chOff x="528" y="1824"/>
              <a:chExt cx="4512" cy="71"/>
            </a:xfrm>
          </p:grpSpPr>
          <p:sp>
            <p:nvSpPr>
              <p:cNvPr id="28742"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3"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4"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45" name="Group 72"/>
            <p:cNvGrpSpPr/>
            <p:nvPr/>
          </p:nvGrpSpPr>
          <p:grpSpPr>
            <a:xfrm>
              <a:off x="1104" y="1488"/>
              <a:ext cx="336" cy="336"/>
              <a:chOff x="288" y="1632"/>
              <a:chExt cx="2112" cy="2448"/>
            </a:xfrm>
          </p:grpSpPr>
          <p:sp>
            <p:nvSpPr>
              <p:cNvPr id="28746"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7"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8"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49"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0"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1"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2"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3"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4"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5"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6"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7"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8"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59"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8760" name="Group 47"/>
          <p:cNvGrpSpPr/>
          <p:nvPr/>
        </p:nvGrpSpPr>
        <p:grpSpPr>
          <a:xfrm>
            <a:off x="152400" y="4403725"/>
            <a:ext cx="5867400" cy="533400"/>
            <a:chOff x="960" y="1536"/>
            <a:chExt cx="3696" cy="336"/>
          </a:xfrm>
        </p:grpSpPr>
        <p:grpSp>
          <p:nvGrpSpPr>
            <p:cNvPr id="28761" name="Group 48"/>
            <p:cNvGrpSpPr/>
            <p:nvPr/>
          </p:nvGrpSpPr>
          <p:grpSpPr>
            <a:xfrm>
              <a:off x="1103" y="1670"/>
              <a:ext cx="3553" cy="68"/>
              <a:chOff x="528" y="1824"/>
              <a:chExt cx="4512" cy="71"/>
            </a:xfrm>
          </p:grpSpPr>
          <p:sp>
            <p:nvSpPr>
              <p:cNvPr id="28762"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3"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4"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65" name="Group 52"/>
            <p:cNvGrpSpPr/>
            <p:nvPr/>
          </p:nvGrpSpPr>
          <p:grpSpPr>
            <a:xfrm>
              <a:off x="960" y="1536"/>
              <a:ext cx="336" cy="336"/>
              <a:chOff x="288" y="1632"/>
              <a:chExt cx="2112" cy="2448"/>
            </a:xfrm>
          </p:grpSpPr>
          <p:sp>
            <p:nvSpPr>
              <p:cNvPr id="28766"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7"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68"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9"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73"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4"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5"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76"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3"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8780" name="Rectangle 6"/>
          <p:cNvSpPr/>
          <p:nvPr/>
        </p:nvSpPr>
        <p:spPr>
          <a:xfrm>
            <a:off x="381000" y="4192588"/>
            <a:ext cx="8153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5</a:t>
            </a:r>
            <a:r>
              <a:rPr lang="zh-CN" altLang="en-US" b="1" dirty="0">
                <a:latin typeface="黑体" panose="02010609060101010101" pitchFamily="49" charset="-122"/>
                <a:ea typeface="黑体" panose="02010609060101010101" pitchFamily="49" charset="-122"/>
              </a:rPr>
              <a:t>、加强班组的业务知识学习培训，提高成员业务理论。</a:t>
            </a:r>
            <a:endParaRPr lang="zh-CN" altLang="en-US" b="1" dirty="0">
              <a:latin typeface="黑体" panose="02010609060101010101" pitchFamily="49" charset="-122"/>
              <a:ea typeface="黑体" panose="02010609060101010101" pitchFamily="49" charset="-122"/>
            </a:endParaRPr>
          </a:p>
        </p:txBody>
      </p:sp>
      <p:sp>
        <p:nvSpPr>
          <p:cNvPr id="28781" name="Rectangle 136"/>
          <p:cNvSpPr/>
          <p:nvPr/>
        </p:nvSpPr>
        <p:spPr>
          <a:xfrm>
            <a:off x="554038" y="4954588"/>
            <a:ext cx="6223000"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6</a:t>
            </a:r>
            <a:r>
              <a:rPr lang="zh-CN" altLang="en-US" b="1" dirty="0">
                <a:latin typeface="黑体" panose="02010609060101010101" pitchFamily="49" charset="-122"/>
                <a:ea typeface="黑体" panose="02010609060101010101" pitchFamily="49" charset="-122"/>
              </a:rPr>
              <a:t>、强化业务技能训练，杜绝“三违”行为。</a:t>
            </a:r>
            <a:endParaRPr lang="zh-CN" altLang="en-US" b="1" dirty="0">
              <a:latin typeface="黑体" panose="02010609060101010101" pitchFamily="49" charset="-122"/>
              <a:ea typeface="黑体" panose="02010609060101010101" pitchFamily="49" charset="-122"/>
            </a:endParaRPr>
          </a:p>
        </p:txBody>
      </p:sp>
      <p:sp>
        <p:nvSpPr>
          <p:cNvPr id="28782" name="Rectangle 137"/>
          <p:cNvSpPr/>
          <p:nvPr/>
        </p:nvSpPr>
        <p:spPr>
          <a:xfrm>
            <a:off x="-838200" y="5791200"/>
            <a:ext cx="11125200" cy="457200"/>
          </a:xfrm>
          <a:prstGeom prst="rect">
            <a:avLst/>
          </a:prstGeom>
          <a:noFill/>
          <a:ln w="9525">
            <a:noFill/>
          </a:ln>
        </p:spPr>
        <p:txBody>
          <a:bodyPr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7</a:t>
            </a:r>
            <a:r>
              <a:rPr lang="zh-CN" altLang="en-US" b="1" dirty="0">
                <a:latin typeface="黑体" panose="02010609060101010101" pitchFamily="49" charset="-122"/>
                <a:ea typeface="黑体" panose="02010609060101010101" pitchFamily="49" charset="-122"/>
              </a:rPr>
              <a:t>、做好职工思想工作，引导、教育员工养成遵章守纪的习惯。</a:t>
            </a:r>
            <a:endParaRPr lang="zh-CN" altLang="en-US" b="1" dirty="0">
              <a:latin typeface="黑体" panose="02010609060101010101" pitchFamily="49" charset="-122"/>
              <a:ea typeface="黑体" panose="02010609060101010101" pitchFamily="49" charset="-122"/>
            </a:endParaRPr>
          </a:p>
        </p:txBody>
      </p:sp>
      <p:grpSp>
        <p:nvGrpSpPr>
          <p:cNvPr id="28783" name="Group 47"/>
          <p:cNvGrpSpPr/>
          <p:nvPr/>
        </p:nvGrpSpPr>
        <p:grpSpPr>
          <a:xfrm>
            <a:off x="152400" y="5165725"/>
            <a:ext cx="5867400" cy="533400"/>
            <a:chOff x="960" y="1536"/>
            <a:chExt cx="3696" cy="336"/>
          </a:xfrm>
        </p:grpSpPr>
        <p:grpSp>
          <p:nvGrpSpPr>
            <p:cNvPr id="28784" name="Group 48"/>
            <p:cNvGrpSpPr/>
            <p:nvPr/>
          </p:nvGrpSpPr>
          <p:grpSpPr>
            <a:xfrm>
              <a:off x="1103" y="1670"/>
              <a:ext cx="3553" cy="68"/>
              <a:chOff x="528" y="1824"/>
              <a:chExt cx="4512" cy="71"/>
            </a:xfrm>
          </p:grpSpPr>
          <p:sp>
            <p:nvSpPr>
              <p:cNvPr id="28785"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86"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87"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788" name="Group 52"/>
            <p:cNvGrpSpPr/>
            <p:nvPr/>
          </p:nvGrpSpPr>
          <p:grpSpPr>
            <a:xfrm>
              <a:off x="960" y="1536"/>
              <a:ext cx="336" cy="336"/>
              <a:chOff x="288" y="1632"/>
              <a:chExt cx="2112" cy="2448"/>
            </a:xfrm>
          </p:grpSpPr>
          <p:sp>
            <p:nvSpPr>
              <p:cNvPr id="28789"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0"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1"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6"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796"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7"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8"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799"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8803" name="Group 47"/>
          <p:cNvGrpSpPr/>
          <p:nvPr/>
        </p:nvGrpSpPr>
        <p:grpSpPr>
          <a:xfrm>
            <a:off x="152400" y="6019800"/>
            <a:ext cx="5867400" cy="533400"/>
            <a:chOff x="960" y="1536"/>
            <a:chExt cx="3696" cy="336"/>
          </a:xfrm>
        </p:grpSpPr>
        <p:grpSp>
          <p:nvGrpSpPr>
            <p:cNvPr id="28804" name="Group 48"/>
            <p:cNvGrpSpPr/>
            <p:nvPr/>
          </p:nvGrpSpPr>
          <p:grpSpPr>
            <a:xfrm>
              <a:off x="1103" y="1670"/>
              <a:ext cx="3553" cy="68"/>
              <a:chOff x="528" y="1824"/>
              <a:chExt cx="4512" cy="71"/>
            </a:xfrm>
          </p:grpSpPr>
          <p:sp>
            <p:nvSpPr>
              <p:cNvPr id="28805"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06"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07"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8808" name="Group 52"/>
            <p:cNvGrpSpPr/>
            <p:nvPr/>
          </p:nvGrpSpPr>
          <p:grpSpPr>
            <a:xfrm>
              <a:off x="960" y="1536"/>
              <a:ext cx="336" cy="336"/>
              <a:chOff x="288" y="1632"/>
              <a:chExt cx="2112" cy="2448"/>
            </a:xfrm>
          </p:grpSpPr>
          <p:sp>
            <p:nvSpPr>
              <p:cNvPr id="28809"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0"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1"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68"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69"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0"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1"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816"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7"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8"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8819"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7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990600" y="76200"/>
            <a:ext cx="7181850" cy="9906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698" name="AutoShape 19"/>
          <p:cNvSpPr/>
          <p:nvPr/>
        </p:nvSpPr>
        <p:spPr>
          <a:xfrm>
            <a:off x="1374775" y="228600"/>
            <a:ext cx="6473825" cy="7524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699" name="Rectangle 29"/>
          <p:cNvSpPr/>
          <p:nvPr/>
        </p:nvSpPr>
        <p:spPr>
          <a:xfrm>
            <a:off x="1965325" y="228600"/>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七、职工个人做好反“三违”的要求</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29700" name="Rectangle 3"/>
          <p:cNvSpPr/>
          <p:nvPr/>
        </p:nvSpPr>
        <p:spPr>
          <a:xfrm>
            <a:off x="-228600" y="1295400"/>
            <a:ext cx="71628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、端正态度，提高反“三违”的认识。</a:t>
            </a:r>
            <a:endParaRPr lang="zh-CN" altLang="en-US" b="1" dirty="0">
              <a:latin typeface="黑体" panose="02010609060101010101" pitchFamily="49" charset="-122"/>
              <a:ea typeface="黑体" panose="02010609060101010101" pitchFamily="49" charset="-122"/>
            </a:endParaRPr>
          </a:p>
        </p:txBody>
      </p:sp>
      <p:sp>
        <p:nvSpPr>
          <p:cNvPr id="29701" name="Rectangle 4"/>
          <p:cNvSpPr/>
          <p:nvPr/>
        </p:nvSpPr>
        <p:spPr>
          <a:xfrm>
            <a:off x="152400" y="2057400"/>
            <a:ext cx="7391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、认真学习</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规程</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，掌握安全防护知识。</a:t>
            </a:r>
            <a:endParaRPr lang="zh-CN" altLang="en-US" b="1" dirty="0">
              <a:latin typeface="黑体" panose="02010609060101010101" pitchFamily="49" charset="-122"/>
              <a:ea typeface="黑体" panose="02010609060101010101" pitchFamily="49" charset="-122"/>
            </a:endParaRPr>
          </a:p>
        </p:txBody>
      </p:sp>
      <p:sp>
        <p:nvSpPr>
          <p:cNvPr id="29702" name="Rectangle 5"/>
          <p:cNvSpPr/>
          <p:nvPr/>
        </p:nvSpPr>
        <p:spPr>
          <a:xfrm>
            <a:off x="304800" y="2743200"/>
            <a:ext cx="72390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、从我做起，从现在做起，力戒“三违”行为。</a:t>
            </a:r>
            <a:endParaRPr lang="zh-CN" altLang="en-US" b="1" dirty="0">
              <a:latin typeface="黑体" panose="02010609060101010101" pitchFamily="49" charset="-122"/>
              <a:ea typeface="黑体" panose="02010609060101010101" pitchFamily="49" charset="-122"/>
            </a:endParaRPr>
          </a:p>
        </p:txBody>
      </p:sp>
      <p:sp>
        <p:nvSpPr>
          <p:cNvPr id="29703" name="Rectangle 6"/>
          <p:cNvSpPr/>
          <p:nvPr/>
        </p:nvSpPr>
        <p:spPr>
          <a:xfrm>
            <a:off x="381000" y="3367088"/>
            <a:ext cx="7010400" cy="457200"/>
          </a:xfrm>
          <a:prstGeom prst="rect">
            <a:avLst/>
          </a:prstGeom>
          <a:noFill/>
          <a:ln w="9525">
            <a:noFill/>
          </a:ln>
        </p:spPr>
        <p:txBody>
          <a:bodyPr anchor="t">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、虚心接受别人对自己的“三违”行为的监管。</a:t>
            </a:r>
            <a:endParaRPr lang="zh-CN" altLang="en-US" b="1" dirty="0">
              <a:latin typeface="黑体" panose="02010609060101010101" pitchFamily="49" charset="-122"/>
              <a:ea typeface="黑体" panose="02010609060101010101" pitchFamily="49" charset="-122"/>
            </a:endParaRPr>
          </a:p>
        </p:txBody>
      </p:sp>
      <p:grpSp>
        <p:nvGrpSpPr>
          <p:cNvPr id="29704" name="Group 7"/>
          <p:cNvGrpSpPr/>
          <p:nvPr/>
        </p:nvGrpSpPr>
        <p:grpSpPr>
          <a:xfrm>
            <a:off x="76200" y="1524000"/>
            <a:ext cx="7467600" cy="439738"/>
            <a:chOff x="1104" y="1488"/>
            <a:chExt cx="3696" cy="336"/>
          </a:xfrm>
        </p:grpSpPr>
        <p:grpSp>
          <p:nvGrpSpPr>
            <p:cNvPr id="29705" name="Group 8"/>
            <p:cNvGrpSpPr/>
            <p:nvPr/>
          </p:nvGrpSpPr>
          <p:grpSpPr>
            <a:xfrm>
              <a:off x="1247" y="1622"/>
              <a:ext cx="3553" cy="68"/>
              <a:chOff x="528" y="1824"/>
              <a:chExt cx="4512" cy="71"/>
            </a:xfrm>
          </p:grpSpPr>
          <p:sp>
            <p:nvSpPr>
              <p:cNvPr id="29706" name="Rectangle 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07" name="Rectangle 1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08" name="Rectangle 1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09" name="Group 12"/>
            <p:cNvGrpSpPr/>
            <p:nvPr/>
          </p:nvGrpSpPr>
          <p:grpSpPr>
            <a:xfrm>
              <a:off x="1104" y="1488"/>
              <a:ext cx="336" cy="336"/>
              <a:chOff x="288" y="1632"/>
              <a:chExt cx="2112" cy="2448"/>
            </a:xfrm>
          </p:grpSpPr>
          <p:sp>
            <p:nvSpPr>
              <p:cNvPr id="29710" name="Rectangle 1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1" name="Rectangle 1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2" name="Rectangle 1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3" name="Rectangle 1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4" name="Rectangle 1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5" name="Rectangle 1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6" name="Rectangle 1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7" name="Rectangle 2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8" name="Rectangle 2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19" name="Rectangle 2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0" name="Rectangle 2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1" name="Rectangle 2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2" name="Rectangle 2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3" name="Rectangle 2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9724" name="Group 27"/>
          <p:cNvGrpSpPr/>
          <p:nvPr/>
        </p:nvGrpSpPr>
        <p:grpSpPr>
          <a:xfrm>
            <a:off x="76200" y="2209800"/>
            <a:ext cx="5867400" cy="533400"/>
            <a:chOff x="960" y="1536"/>
            <a:chExt cx="3696" cy="336"/>
          </a:xfrm>
        </p:grpSpPr>
        <p:grpSp>
          <p:nvGrpSpPr>
            <p:cNvPr id="29725" name="Group 28"/>
            <p:cNvGrpSpPr/>
            <p:nvPr/>
          </p:nvGrpSpPr>
          <p:grpSpPr>
            <a:xfrm>
              <a:off x="1103" y="1670"/>
              <a:ext cx="3553" cy="68"/>
              <a:chOff x="528" y="1824"/>
              <a:chExt cx="4512" cy="71"/>
            </a:xfrm>
          </p:grpSpPr>
          <p:sp>
            <p:nvSpPr>
              <p:cNvPr id="29726" name="Rectangle 2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7" name="Rectangle 3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28" name="Rectangle 3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29" name="Group 32"/>
            <p:cNvGrpSpPr/>
            <p:nvPr/>
          </p:nvGrpSpPr>
          <p:grpSpPr>
            <a:xfrm>
              <a:off x="960" y="1536"/>
              <a:ext cx="336" cy="336"/>
              <a:chOff x="288" y="1632"/>
              <a:chExt cx="2112" cy="2448"/>
            </a:xfrm>
          </p:grpSpPr>
          <p:sp>
            <p:nvSpPr>
              <p:cNvPr id="29730" name="Rectangle 3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1" name="Rectangle 3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2" name="Rectangle 3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48" name="Rectangle 3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49" name="Rectangle 3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0" name="Rectangle 3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1" name="Rectangle 3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37" name="Rectangle 4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8" name="Rectangle 4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39" name="Rectangle 4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0" name="Rectangle 4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56" name="Rectangle 4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7" name="Rectangle 4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58" name="Rectangle 4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744" name="Group 47"/>
          <p:cNvGrpSpPr/>
          <p:nvPr/>
        </p:nvGrpSpPr>
        <p:grpSpPr>
          <a:xfrm>
            <a:off x="0" y="3505200"/>
            <a:ext cx="5867400" cy="533400"/>
            <a:chOff x="960" y="1536"/>
            <a:chExt cx="3696" cy="336"/>
          </a:xfrm>
        </p:grpSpPr>
        <p:grpSp>
          <p:nvGrpSpPr>
            <p:cNvPr id="29745" name="Group 48"/>
            <p:cNvGrpSpPr/>
            <p:nvPr/>
          </p:nvGrpSpPr>
          <p:grpSpPr>
            <a:xfrm>
              <a:off x="1103" y="1670"/>
              <a:ext cx="3553" cy="68"/>
              <a:chOff x="528" y="1824"/>
              <a:chExt cx="4512" cy="71"/>
            </a:xfrm>
          </p:grpSpPr>
          <p:sp>
            <p:nvSpPr>
              <p:cNvPr id="29746"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7"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48"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49" name="Group 52"/>
            <p:cNvGrpSpPr/>
            <p:nvPr/>
          </p:nvGrpSpPr>
          <p:grpSpPr>
            <a:xfrm>
              <a:off x="960" y="1536"/>
              <a:ext cx="336" cy="336"/>
              <a:chOff x="288" y="1632"/>
              <a:chExt cx="2112" cy="2448"/>
            </a:xfrm>
          </p:grpSpPr>
          <p:sp>
            <p:nvSpPr>
              <p:cNvPr id="29750"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1"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2"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57"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8"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59"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0"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764" name="Group 67"/>
          <p:cNvGrpSpPr/>
          <p:nvPr/>
        </p:nvGrpSpPr>
        <p:grpSpPr>
          <a:xfrm>
            <a:off x="0" y="2895600"/>
            <a:ext cx="5867400" cy="533400"/>
            <a:chOff x="1104" y="1488"/>
            <a:chExt cx="3696" cy="336"/>
          </a:xfrm>
        </p:grpSpPr>
        <p:grpSp>
          <p:nvGrpSpPr>
            <p:cNvPr id="29765" name="Group 68"/>
            <p:cNvGrpSpPr/>
            <p:nvPr/>
          </p:nvGrpSpPr>
          <p:grpSpPr>
            <a:xfrm>
              <a:off x="1247" y="1622"/>
              <a:ext cx="3553" cy="68"/>
              <a:chOff x="528" y="1824"/>
              <a:chExt cx="4512" cy="71"/>
            </a:xfrm>
          </p:grpSpPr>
          <p:sp>
            <p:nvSpPr>
              <p:cNvPr id="29766" name="Rectangle 69"/>
              <p:cNvSpPr/>
              <p:nvPr/>
            </p:nvSpPr>
            <p:spPr>
              <a:xfrm>
                <a:off x="528" y="1844"/>
                <a:ext cx="4512" cy="31"/>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7" name="Rectangle 70"/>
              <p:cNvSpPr/>
              <p:nvPr/>
            </p:nvSpPr>
            <p:spPr>
              <a:xfrm>
                <a:off x="528" y="1885"/>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68" name="Rectangle 71"/>
              <p:cNvSpPr/>
              <p:nvPr/>
            </p:nvSpPr>
            <p:spPr>
              <a:xfrm>
                <a:off x="528" y="1824"/>
                <a:ext cx="4512" cy="10"/>
              </a:xfrm>
              <a:prstGeom prst="rect">
                <a:avLst/>
              </a:prstGeom>
              <a:gradFill rotWithShape="0">
                <a:gsLst>
                  <a:gs pos="0">
                    <a:srgbClr val="009999"/>
                  </a:gs>
                  <a:gs pos="100000">
                    <a:srgbClr val="0047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69" name="Group 72"/>
            <p:cNvGrpSpPr/>
            <p:nvPr/>
          </p:nvGrpSpPr>
          <p:grpSpPr>
            <a:xfrm>
              <a:off x="1104" y="1488"/>
              <a:ext cx="336" cy="336"/>
              <a:chOff x="288" y="1632"/>
              <a:chExt cx="2112" cy="2448"/>
            </a:xfrm>
          </p:grpSpPr>
          <p:sp>
            <p:nvSpPr>
              <p:cNvPr id="29770" name="Rectangle 7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1" name="Rectangle 7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2" name="Rectangle 7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3" name="Rectangle 76"/>
              <p:cNvSpPr/>
              <p:nvPr/>
            </p:nvSpPr>
            <p:spPr>
              <a:xfrm rot="2686397">
                <a:off x="288" y="323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4" name="Rectangle 77"/>
              <p:cNvSpPr/>
              <p:nvPr/>
            </p:nvSpPr>
            <p:spPr>
              <a:xfrm rot="2686397">
                <a:off x="551" y="2936"/>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5" name="Rectangle 78"/>
              <p:cNvSpPr/>
              <p:nvPr/>
            </p:nvSpPr>
            <p:spPr>
              <a:xfrm rot="2686397">
                <a:off x="810" y="2627"/>
                <a:ext cx="1327" cy="149"/>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6" name="Rectangle 79"/>
              <p:cNvSpPr/>
              <p:nvPr/>
            </p:nvSpPr>
            <p:spPr>
              <a:xfrm rot="2686397">
                <a:off x="1073" y="2322"/>
                <a:ext cx="1327" cy="145"/>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7" name="Rectangle 8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8" name="Rectangle 8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79" name="Rectangle 8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0" name="Rectangle 8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1" name="Rectangle 84"/>
              <p:cNvSpPr/>
              <p:nvPr/>
            </p:nvSpPr>
            <p:spPr>
              <a:xfrm rot="2686397">
                <a:off x="419" y="3085"/>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2" name="Rectangle 85"/>
              <p:cNvSpPr/>
              <p:nvPr/>
            </p:nvSpPr>
            <p:spPr>
              <a:xfrm rot="2686397">
                <a:off x="679" y="2780"/>
                <a:ext cx="1327"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3" name="Rectangle 86"/>
              <p:cNvSpPr/>
              <p:nvPr/>
            </p:nvSpPr>
            <p:spPr>
              <a:xfrm rot="2686397">
                <a:off x="941" y="2471"/>
                <a:ext cx="1328" cy="148"/>
              </a:xfrm>
              <a:prstGeom prst="rect">
                <a:avLst/>
              </a:prstGeom>
              <a:gradFill rotWithShape="1">
                <a:gsLst>
                  <a:gs pos="0">
                    <a:srgbClr val="335D16"/>
                  </a:gs>
                  <a:gs pos="50000">
                    <a:srgbClr val="6EC830"/>
                  </a:gs>
                  <a:gs pos="100000">
                    <a:srgbClr val="335D16"/>
                  </a:gs>
                </a:gsLst>
                <a:lin ang="540000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grpSp>
      </p:grpSp>
      <p:grpSp>
        <p:nvGrpSpPr>
          <p:cNvPr id="29784" name="Group 47"/>
          <p:cNvGrpSpPr/>
          <p:nvPr/>
        </p:nvGrpSpPr>
        <p:grpSpPr>
          <a:xfrm>
            <a:off x="76200" y="4191000"/>
            <a:ext cx="5867400" cy="533400"/>
            <a:chOff x="960" y="1536"/>
            <a:chExt cx="3696" cy="336"/>
          </a:xfrm>
        </p:grpSpPr>
        <p:grpSp>
          <p:nvGrpSpPr>
            <p:cNvPr id="29785" name="Group 48"/>
            <p:cNvGrpSpPr/>
            <p:nvPr/>
          </p:nvGrpSpPr>
          <p:grpSpPr>
            <a:xfrm>
              <a:off x="1103" y="1670"/>
              <a:ext cx="3553" cy="68"/>
              <a:chOff x="528" y="1824"/>
              <a:chExt cx="4512" cy="71"/>
            </a:xfrm>
          </p:grpSpPr>
          <p:sp>
            <p:nvSpPr>
              <p:cNvPr id="29786"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7"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88"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789" name="Group 52"/>
            <p:cNvGrpSpPr/>
            <p:nvPr/>
          </p:nvGrpSpPr>
          <p:grpSpPr>
            <a:xfrm>
              <a:off x="960" y="1536"/>
              <a:ext cx="336" cy="336"/>
              <a:chOff x="288" y="1632"/>
              <a:chExt cx="2112" cy="2448"/>
            </a:xfrm>
          </p:grpSpPr>
          <p:sp>
            <p:nvSpPr>
              <p:cNvPr id="29790"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1"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2"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9"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797"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8"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799"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00"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3"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9804" name="Rectangle 6"/>
          <p:cNvSpPr/>
          <p:nvPr/>
        </p:nvSpPr>
        <p:spPr>
          <a:xfrm>
            <a:off x="-1219200" y="4038600"/>
            <a:ext cx="8153400" cy="457200"/>
          </a:xfrm>
          <a:prstGeom prst="rect">
            <a:avLst/>
          </a:prstGeom>
          <a:noFill/>
          <a:ln w="9525">
            <a:noFill/>
          </a:ln>
        </p:spPr>
        <p:txBody>
          <a:bodyPr anchor="t">
            <a:spAutoFit/>
          </a:bodyPr>
          <a:p>
            <a:pPr algn="ctr" eaLnBrk="0" hangingPunct="0">
              <a:spcBef>
                <a:spcPct val="50000"/>
              </a:spcBef>
            </a:pPr>
            <a:r>
              <a:rPr lang="en-US" altLang="zh-CN" b="1" dirty="0">
                <a:latin typeface="Calibri" panose="020F0502020204030204" pitchFamily="34" charset="0"/>
                <a:ea typeface="宋体" panose="02010600030101010101" pitchFamily="2" charset="-122"/>
              </a:rPr>
              <a:t>5</a:t>
            </a:r>
            <a:r>
              <a:rPr lang="zh-CN" altLang="en-US" b="1" dirty="0">
                <a:latin typeface="Calibri" panose="020F0502020204030204" pitchFamily="34" charset="0"/>
                <a:ea typeface="宋体" panose="02010600030101010101" pitchFamily="2" charset="-122"/>
              </a:rPr>
              <a:t>、勇于同“三违”行为作斗争。</a:t>
            </a:r>
            <a:endParaRPr lang="zh-CN" altLang="en-US" b="1" dirty="0">
              <a:latin typeface="Calibri" panose="020F0502020204030204" pitchFamily="34" charset="0"/>
              <a:ea typeface="宋体" panose="02010600030101010101" pitchFamily="2" charset="-122"/>
            </a:endParaRPr>
          </a:p>
        </p:txBody>
      </p:sp>
      <p:sp>
        <p:nvSpPr>
          <p:cNvPr id="29805" name="Rectangle 110"/>
          <p:cNvSpPr/>
          <p:nvPr/>
        </p:nvSpPr>
        <p:spPr>
          <a:xfrm>
            <a:off x="249238" y="4724400"/>
            <a:ext cx="7142162"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6</a:t>
            </a:r>
            <a:r>
              <a:rPr lang="zh-CN" altLang="en-US" b="1" dirty="0">
                <a:latin typeface="黑体" panose="02010609060101010101" pitchFamily="49" charset="-122"/>
                <a:ea typeface="黑体" panose="02010609060101010101" pitchFamily="49" charset="-122"/>
              </a:rPr>
              <a:t>、善于总结正反教训，汲取教训，防止“三违”。</a:t>
            </a:r>
            <a:endParaRPr lang="zh-CN" altLang="en-US" b="1" dirty="0">
              <a:latin typeface="黑体" panose="02010609060101010101" pitchFamily="49" charset="-122"/>
              <a:ea typeface="黑体" panose="02010609060101010101" pitchFamily="49" charset="-122"/>
            </a:endParaRPr>
          </a:p>
        </p:txBody>
      </p:sp>
      <p:sp>
        <p:nvSpPr>
          <p:cNvPr id="29806" name="Rectangle 111"/>
          <p:cNvSpPr/>
          <p:nvPr/>
        </p:nvSpPr>
        <p:spPr>
          <a:xfrm>
            <a:off x="-1752600" y="5410200"/>
            <a:ext cx="11125200" cy="457200"/>
          </a:xfrm>
          <a:prstGeom prst="rect">
            <a:avLst/>
          </a:prstGeom>
          <a:noFill/>
          <a:ln w="9525">
            <a:noFill/>
          </a:ln>
        </p:spPr>
        <p:txBody>
          <a:bodyPr anchor="ctr">
            <a:spAutoFit/>
          </a:bodyPr>
          <a:p>
            <a:pPr algn="ctr" eaLnBrk="0" hangingPunct="0">
              <a:spcBef>
                <a:spcPct val="50000"/>
              </a:spcBef>
            </a:pPr>
            <a:r>
              <a:rPr lang="en-US" altLang="zh-CN" b="1" dirty="0">
                <a:latin typeface="Calibri" panose="020F0502020204030204" pitchFamily="34" charset="0"/>
                <a:ea typeface="宋体" panose="02010600030101010101" pitchFamily="2" charset="-122"/>
              </a:rPr>
              <a:t>7</a:t>
            </a:r>
            <a:r>
              <a:rPr lang="zh-CN" altLang="en-US" b="1" dirty="0">
                <a:latin typeface="Calibri" panose="020F0502020204030204" pitchFamily="34" charset="0"/>
                <a:ea typeface="宋体" panose="02010600030101010101" pitchFamily="2" charset="-122"/>
              </a:rPr>
              <a:t>、加强业务技术学习，提高能力，杜绝“三违”。</a:t>
            </a:r>
            <a:endParaRPr lang="zh-CN" altLang="en-US" b="1" dirty="0">
              <a:latin typeface="Calibri" panose="020F0502020204030204" pitchFamily="34" charset="0"/>
              <a:ea typeface="宋体" panose="02010600030101010101" pitchFamily="2" charset="-122"/>
            </a:endParaRPr>
          </a:p>
        </p:txBody>
      </p:sp>
      <p:grpSp>
        <p:nvGrpSpPr>
          <p:cNvPr id="29807" name="Group 47"/>
          <p:cNvGrpSpPr/>
          <p:nvPr/>
        </p:nvGrpSpPr>
        <p:grpSpPr>
          <a:xfrm>
            <a:off x="76200" y="4876800"/>
            <a:ext cx="5867400" cy="533400"/>
            <a:chOff x="960" y="1536"/>
            <a:chExt cx="3696" cy="336"/>
          </a:xfrm>
        </p:grpSpPr>
        <p:grpSp>
          <p:nvGrpSpPr>
            <p:cNvPr id="29808" name="Group 48"/>
            <p:cNvGrpSpPr/>
            <p:nvPr/>
          </p:nvGrpSpPr>
          <p:grpSpPr>
            <a:xfrm>
              <a:off x="1103" y="1670"/>
              <a:ext cx="3553" cy="68"/>
              <a:chOff x="528" y="1824"/>
              <a:chExt cx="4512" cy="71"/>
            </a:xfrm>
          </p:grpSpPr>
          <p:sp>
            <p:nvSpPr>
              <p:cNvPr id="29809"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0"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1"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12" name="Group 52"/>
            <p:cNvGrpSpPr/>
            <p:nvPr/>
          </p:nvGrpSpPr>
          <p:grpSpPr>
            <a:xfrm>
              <a:off x="960" y="1536"/>
              <a:ext cx="336" cy="336"/>
              <a:chOff x="288" y="1632"/>
              <a:chExt cx="2112" cy="2448"/>
            </a:xfrm>
          </p:grpSpPr>
          <p:sp>
            <p:nvSpPr>
              <p:cNvPr id="29813"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4"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15"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6"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20"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1"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2"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23"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grpSp>
        <p:nvGrpSpPr>
          <p:cNvPr id="29827" name="Group 47"/>
          <p:cNvGrpSpPr/>
          <p:nvPr/>
        </p:nvGrpSpPr>
        <p:grpSpPr>
          <a:xfrm>
            <a:off x="76200" y="5562600"/>
            <a:ext cx="5867400" cy="533400"/>
            <a:chOff x="960" y="1536"/>
            <a:chExt cx="3696" cy="336"/>
          </a:xfrm>
        </p:grpSpPr>
        <p:grpSp>
          <p:nvGrpSpPr>
            <p:cNvPr id="29828" name="Group 48"/>
            <p:cNvGrpSpPr/>
            <p:nvPr/>
          </p:nvGrpSpPr>
          <p:grpSpPr>
            <a:xfrm>
              <a:off x="1103" y="1670"/>
              <a:ext cx="3553" cy="68"/>
              <a:chOff x="528" y="1824"/>
              <a:chExt cx="4512" cy="71"/>
            </a:xfrm>
          </p:grpSpPr>
          <p:sp>
            <p:nvSpPr>
              <p:cNvPr id="29829"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0"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1"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32" name="Group 52"/>
            <p:cNvGrpSpPr/>
            <p:nvPr/>
          </p:nvGrpSpPr>
          <p:grpSpPr>
            <a:xfrm>
              <a:off x="960" y="1536"/>
              <a:ext cx="336" cy="336"/>
              <a:chOff x="288" y="1632"/>
              <a:chExt cx="2112" cy="2448"/>
            </a:xfrm>
          </p:grpSpPr>
          <p:sp>
            <p:nvSpPr>
              <p:cNvPr id="29833"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4"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35"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3"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40"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1"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2"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43"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7"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
        <p:nvSpPr>
          <p:cNvPr id="29847" name="Rectangle 152"/>
          <p:cNvSpPr/>
          <p:nvPr/>
        </p:nvSpPr>
        <p:spPr>
          <a:xfrm>
            <a:off x="228600" y="6096000"/>
            <a:ext cx="6529388" cy="457200"/>
          </a:xfrm>
          <a:prstGeom prst="rect">
            <a:avLst/>
          </a:prstGeom>
          <a:noFill/>
          <a:ln w="9525">
            <a:noFill/>
          </a:ln>
        </p:spPr>
        <p:txBody>
          <a:bodyPr wrap="none" anchor="ctr">
            <a:spAutoFit/>
          </a:bodyPr>
          <a:p>
            <a:pPr algn="ctr" eaLnBrk="0" hangingPunct="0">
              <a:spcBef>
                <a:spcPct val="50000"/>
              </a:spcBef>
            </a:pPr>
            <a:r>
              <a:rPr lang="en-US" altLang="zh-CN" b="1" dirty="0">
                <a:latin typeface="黑体" panose="02010609060101010101" pitchFamily="49" charset="-122"/>
                <a:ea typeface="黑体" panose="02010609060101010101" pitchFamily="49" charset="-122"/>
              </a:rPr>
              <a:t>8</a:t>
            </a:r>
            <a:r>
              <a:rPr lang="zh-CN" altLang="en-US" b="1" dirty="0">
                <a:latin typeface="黑体" panose="02010609060101010101" pitchFamily="49" charset="-122"/>
                <a:ea typeface="黑体" panose="02010609060101010101" pitchFamily="49" charset="-122"/>
              </a:rPr>
              <a:t>、结合岗位实际，制订防范“三违”的措施。</a:t>
            </a:r>
            <a:endParaRPr lang="zh-CN" altLang="en-US" b="1" dirty="0">
              <a:latin typeface="黑体" panose="02010609060101010101" pitchFamily="49" charset="-122"/>
              <a:ea typeface="黑体" panose="02010609060101010101" pitchFamily="49" charset="-122"/>
            </a:endParaRPr>
          </a:p>
        </p:txBody>
      </p:sp>
      <p:grpSp>
        <p:nvGrpSpPr>
          <p:cNvPr id="29848" name="Group 47"/>
          <p:cNvGrpSpPr/>
          <p:nvPr/>
        </p:nvGrpSpPr>
        <p:grpSpPr>
          <a:xfrm>
            <a:off x="76200" y="6248400"/>
            <a:ext cx="5867400" cy="533400"/>
            <a:chOff x="960" y="1536"/>
            <a:chExt cx="3696" cy="336"/>
          </a:xfrm>
        </p:grpSpPr>
        <p:grpSp>
          <p:nvGrpSpPr>
            <p:cNvPr id="29849" name="Group 48"/>
            <p:cNvGrpSpPr/>
            <p:nvPr/>
          </p:nvGrpSpPr>
          <p:grpSpPr>
            <a:xfrm>
              <a:off x="1103" y="1670"/>
              <a:ext cx="3553" cy="68"/>
              <a:chOff x="528" y="1824"/>
              <a:chExt cx="4512" cy="71"/>
            </a:xfrm>
          </p:grpSpPr>
          <p:sp>
            <p:nvSpPr>
              <p:cNvPr id="29850" name="Rectangle 49"/>
              <p:cNvSpPr/>
              <p:nvPr/>
            </p:nvSpPr>
            <p:spPr>
              <a:xfrm>
                <a:off x="528" y="1844"/>
                <a:ext cx="4512" cy="31"/>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1" name="Rectangle 50"/>
              <p:cNvSpPr/>
              <p:nvPr/>
            </p:nvSpPr>
            <p:spPr>
              <a:xfrm>
                <a:off x="528" y="1885"/>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2" name="Rectangle 51"/>
              <p:cNvSpPr/>
              <p:nvPr/>
            </p:nvSpPr>
            <p:spPr>
              <a:xfrm>
                <a:off x="528" y="1824"/>
                <a:ext cx="4512" cy="10"/>
              </a:xfrm>
              <a:prstGeom prst="rect">
                <a:avLst/>
              </a:prstGeom>
              <a:gradFill rotWithShape="0">
                <a:gsLst>
                  <a:gs pos="0">
                    <a:srgbClr val="006699"/>
                  </a:gs>
                  <a:gs pos="100000">
                    <a:srgbClr val="002F47">
                      <a:alpha val="0"/>
                    </a:srgbClr>
                  </a:gs>
                </a:gsLst>
                <a:lin ang="0" scaled="1"/>
                <a:tileRect/>
              </a:gra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grpSp>
          <p:nvGrpSpPr>
            <p:cNvPr id="29853" name="Group 52"/>
            <p:cNvGrpSpPr/>
            <p:nvPr/>
          </p:nvGrpSpPr>
          <p:grpSpPr>
            <a:xfrm>
              <a:off x="960" y="1536"/>
              <a:ext cx="336" cy="336"/>
              <a:chOff x="288" y="1632"/>
              <a:chExt cx="2112" cy="2448"/>
            </a:xfrm>
          </p:grpSpPr>
          <p:sp>
            <p:nvSpPr>
              <p:cNvPr id="29854" name="Rectangle 53"/>
              <p:cNvSpPr/>
              <p:nvPr/>
            </p:nvSpPr>
            <p:spPr>
              <a:xfrm rot="2686397">
                <a:off x="1252" y="2085"/>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5" name="Rectangle 54"/>
              <p:cNvSpPr/>
              <p:nvPr/>
            </p:nvSpPr>
            <p:spPr>
              <a:xfrm rot="2686397">
                <a:off x="1515" y="2386"/>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56" name="Rectangle 55"/>
              <p:cNvSpPr/>
              <p:nvPr/>
            </p:nvSpPr>
            <p:spPr>
              <a:xfrm rot="2686397">
                <a:off x="986" y="1780"/>
                <a:ext cx="128" cy="1542"/>
              </a:xfrm>
              <a:prstGeom prst="rect">
                <a:avLst/>
              </a:prstGeom>
              <a:gradFill rotWithShape="1">
                <a:gsLst>
                  <a:gs pos="0">
                    <a:srgbClr val="1A565D"/>
                  </a:gs>
                  <a:gs pos="50000">
                    <a:srgbClr val="38BAC8"/>
                  </a:gs>
                  <a:gs pos="100000">
                    <a:srgbClr val="1A565D"/>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68" name="Rectangle 56"/>
              <p:cNvSpPr>
                <a:spLocks noChangeArrowheads="1"/>
              </p:cNvSpPr>
              <p:nvPr/>
            </p:nvSpPr>
            <p:spPr bwMode="gray">
              <a:xfrm rot="2686397">
                <a:off x="288" y="3235"/>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69" name="Rectangle 57"/>
              <p:cNvSpPr>
                <a:spLocks noChangeArrowheads="1"/>
              </p:cNvSpPr>
              <p:nvPr/>
            </p:nvSpPr>
            <p:spPr bwMode="gray">
              <a:xfrm rot="2686397">
                <a:off x="552" y="2936"/>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0" name="Rectangle 58"/>
              <p:cNvSpPr>
                <a:spLocks noChangeArrowheads="1"/>
              </p:cNvSpPr>
              <p:nvPr/>
            </p:nvSpPr>
            <p:spPr bwMode="gray">
              <a:xfrm rot="2686397">
                <a:off x="810" y="263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1" name="Rectangle 59"/>
              <p:cNvSpPr>
                <a:spLocks noChangeArrowheads="1"/>
              </p:cNvSpPr>
              <p:nvPr/>
            </p:nvSpPr>
            <p:spPr bwMode="gray">
              <a:xfrm rot="2686397">
                <a:off x="1074" y="2324"/>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861" name="Rectangle 60"/>
              <p:cNvSpPr/>
              <p:nvPr/>
            </p:nvSpPr>
            <p:spPr>
              <a:xfrm rot="2686397">
                <a:off x="1646" y="2539"/>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2" name="Rectangle 61"/>
              <p:cNvSpPr/>
              <p:nvPr/>
            </p:nvSpPr>
            <p:spPr>
              <a:xfrm rot="2686397">
                <a:off x="1387" y="2234"/>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3" name="Rectangle 62"/>
              <p:cNvSpPr/>
              <p:nvPr/>
            </p:nvSpPr>
            <p:spPr>
              <a:xfrm rot="2686397">
                <a:off x="858" y="1632"/>
                <a:ext cx="125"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9864" name="Rectangle 63"/>
              <p:cNvSpPr/>
              <p:nvPr/>
            </p:nvSpPr>
            <p:spPr>
              <a:xfrm rot="2686397">
                <a:off x="1121" y="1933"/>
                <a:ext cx="128" cy="1541"/>
              </a:xfrm>
              <a:prstGeom prst="rect">
                <a:avLst/>
              </a:prstGeom>
              <a:gradFill rotWithShape="1">
                <a:gsLst>
                  <a:gs pos="0">
                    <a:srgbClr val="006699"/>
                  </a:gs>
                  <a:gs pos="100000">
                    <a:srgbClr val="002F47"/>
                  </a:gs>
                </a:gsLst>
                <a:lin ang="0" scaled="1"/>
                <a:tileRect/>
              </a:gradFill>
              <a:ln w="9525">
                <a:noFill/>
              </a:ln>
            </p:spPr>
            <p:txBody>
              <a:bodyPr anchor="t"/>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550976" name="Rectangle 64"/>
              <p:cNvSpPr>
                <a:spLocks noChangeArrowheads="1"/>
              </p:cNvSpPr>
              <p:nvPr/>
            </p:nvSpPr>
            <p:spPr bwMode="gray">
              <a:xfrm rot="2686397">
                <a:off x="420" y="3082"/>
                <a:ext cx="1326" cy="15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7" name="Rectangle 65"/>
              <p:cNvSpPr>
                <a:spLocks noChangeArrowheads="1"/>
              </p:cNvSpPr>
              <p:nvPr/>
            </p:nvSpPr>
            <p:spPr bwMode="gray">
              <a:xfrm rot="2686397">
                <a:off x="678" y="2783"/>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50978" name="Rectangle 66"/>
              <p:cNvSpPr>
                <a:spLocks noChangeArrowheads="1"/>
              </p:cNvSpPr>
              <p:nvPr/>
            </p:nvSpPr>
            <p:spPr bwMode="gray">
              <a:xfrm rot="2686397">
                <a:off x="942" y="2470"/>
                <a:ext cx="1326" cy="146"/>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miter lim="800000"/>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94" name="AutoShape 18"/>
          <p:cNvSpPr>
            <a:spLocks noChangeArrowheads="1"/>
          </p:cNvSpPr>
          <p:nvPr/>
        </p:nvSpPr>
        <p:spPr bwMode="gray">
          <a:xfrm>
            <a:off x="1584325" y="104775"/>
            <a:ext cx="5410200" cy="838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0722" name="AutoShape 19"/>
          <p:cNvSpPr/>
          <p:nvPr/>
        </p:nvSpPr>
        <p:spPr>
          <a:xfrm>
            <a:off x="1889125" y="257175"/>
            <a:ext cx="4873625" cy="6096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0723" name="Rectangle 29"/>
          <p:cNvSpPr/>
          <p:nvPr/>
        </p:nvSpPr>
        <p:spPr>
          <a:xfrm>
            <a:off x="2193925" y="180975"/>
            <a:ext cx="6188075" cy="809625"/>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八、反“三违”要控制好</a:t>
            </a:r>
            <a:r>
              <a:rPr lang="en-US" altLang="zh-CN" b="1" dirty="0">
                <a:solidFill>
                  <a:srgbClr val="001A19"/>
                </a:solidFill>
                <a:latin typeface="黑体" panose="02010609060101010101" pitchFamily="49" charset="-122"/>
                <a:ea typeface="黑体" panose="02010609060101010101" pitchFamily="49" charset="-122"/>
              </a:rPr>
              <a:t>16</a:t>
            </a:r>
            <a:r>
              <a:rPr lang="zh-CN" altLang="en-US" b="1" dirty="0">
                <a:solidFill>
                  <a:srgbClr val="001A19"/>
                </a:solidFill>
                <a:latin typeface="黑体" panose="02010609060101010101" pitchFamily="49" charset="-122"/>
                <a:ea typeface="黑体" panose="02010609060101010101" pitchFamily="49" charset="-122"/>
              </a:rPr>
              <a:t>种人 </a:t>
            </a:r>
            <a:endParaRPr lang="zh-CN" altLang="en-US" b="1" dirty="0">
              <a:solidFill>
                <a:srgbClr val="001A19"/>
              </a:solidFill>
              <a:latin typeface="黑体" panose="02010609060101010101" pitchFamily="49" charset="-122"/>
              <a:ea typeface="黑体" panose="02010609060101010101" pitchFamily="49" charset="-122"/>
            </a:endParaRPr>
          </a:p>
        </p:txBody>
      </p:sp>
      <p:grpSp>
        <p:nvGrpSpPr>
          <p:cNvPr id="30724" name="Group 2"/>
          <p:cNvGrpSpPr/>
          <p:nvPr/>
        </p:nvGrpSpPr>
        <p:grpSpPr>
          <a:xfrm>
            <a:off x="304800" y="1066800"/>
            <a:ext cx="4011613" cy="609600"/>
            <a:chOff x="1440" y="1296"/>
            <a:chExt cx="2527" cy="384"/>
          </a:xfrm>
        </p:grpSpPr>
        <p:grpSp>
          <p:nvGrpSpPr>
            <p:cNvPr id="30725" name="Group 3"/>
            <p:cNvGrpSpPr/>
            <p:nvPr/>
          </p:nvGrpSpPr>
          <p:grpSpPr>
            <a:xfrm>
              <a:off x="1440" y="1296"/>
              <a:ext cx="336" cy="384"/>
              <a:chOff x="982" y="214"/>
              <a:chExt cx="759" cy="872"/>
            </a:xfrm>
          </p:grpSpPr>
          <p:sp>
            <p:nvSpPr>
              <p:cNvPr id="2" name="Freeform 4"/>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 name="Freeform 5"/>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Freeform 6"/>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 name="Freeform 7"/>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 name="Freeform 8"/>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7" name="Freeform 9"/>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8" name="Freeform 10"/>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33" name="Rectangle 11"/>
            <p:cNvSpPr/>
            <p:nvPr/>
          </p:nvSpPr>
          <p:spPr>
            <a:xfrm>
              <a:off x="1656" y="1296"/>
              <a:ext cx="2311" cy="252"/>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一是不考虑后果的“大胆人”</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30734" name="Line 12"/>
            <p:cNvSpPr/>
            <p:nvPr/>
          </p:nvSpPr>
          <p:spPr>
            <a:xfrm>
              <a:off x="1776" y="1584"/>
              <a:ext cx="2064" cy="0"/>
            </a:xfrm>
            <a:prstGeom prst="line">
              <a:avLst/>
            </a:prstGeom>
            <a:ln w="9525" cap="flat" cmpd="sng">
              <a:solidFill>
                <a:srgbClr val="99CCFF"/>
              </a:solidFill>
              <a:prstDash val="solid"/>
              <a:round/>
              <a:headEnd type="none" w="med" len="med"/>
              <a:tailEnd type="none" w="med" len="med"/>
            </a:ln>
          </p:spPr>
        </p:sp>
      </p:grpSp>
      <p:grpSp>
        <p:nvGrpSpPr>
          <p:cNvPr id="30735" name="Group 14"/>
          <p:cNvGrpSpPr/>
          <p:nvPr/>
        </p:nvGrpSpPr>
        <p:grpSpPr>
          <a:xfrm>
            <a:off x="304800" y="1752600"/>
            <a:ext cx="533400" cy="609600"/>
            <a:chOff x="982" y="214"/>
            <a:chExt cx="759" cy="872"/>
          </a:xfrm>
        </p:grpSpPr>
        <p:sp>
          <p:nvSpPr>
            <p:cNvPr id="9" name="Freeform 15"/>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 name="Freeform 16"/>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1" name="Freeform 17"/>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2" name="Freeform 18"/>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3" name="Freeform 19"/>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4" name="Freeform 20"/>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 name="Freeform 21"/>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43" name="Rectangle 22"/>
          <p:cNvSpPr/>
          <p:nvPr/>
        </p:nvSpPr>
        <p:spPr>
          <a:xfrm>
            <a:off x="776288" y="17526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二是冒险蛮干的“危险人” </a:t>
            </a:r>
            <a:endParaRPr lang="zh-CN" altLang="en-US" sz="2000" b="1" dirty="0">
              <a:latin typeface="黑体" panose="02010609060101010101" pitchFamily="49" charset="-122"/>
              <a:ea typeface="黑体" panose="02010609060101010101" pitchFamily="49" charset="-122"/>
            </a:endParaRPr>
          </a:p>
        </p:txBody>
      </p:sp>
      <p:sp>
        <p:nvSpPr>
          <p:cNvPr id="30744" name="Line 23"/>
          <p:cNvSpPr/>
          <p:nvPr/>
        </p:nvSpPr>
        <p:spPr>
          <a:xfrm>
            <a:off x="838200" y="2209800"/>
            <a:ext cx="3276600" cy="0"/>
          </a:xfrm>
          <a:prstGeom prst="line">
            <a:avLst/>
          </a:prstGeom>
          <a:ln w="9525" cap="flat" cmpd="sng">
            <a:solidFill>
              <a:srgbClr val="7BA6F3"/>
            </a:solidFill>
            <a:prstDash val="solid"/>
            <a:round/>
            <a:headEnd type="none" w="med" len="med"/>
            <a:tailEnd type="none" w="med" len="med"/>
          </a:ln>
        </p:spPr>
      </p:sp>
      <p:grpSp>
        <p:nvGrpSpPr>
          <p:cNvPr id="30745" name="Group 25"/>
          <p:cNvGrpSpPr/>
          <p:nvPr/>
        </p:nvGrpSpPr>
        <p:grpSpPr>
          <a:xfrm>
            <a:off x="304800" y="2544763"/>
            <a:ext cx="533400" cy="609600"/>
            <a:chOff x="982" y="214"/>
            <a:chExt cx="759" cy="872"/>
          </a:xfrm>
        </p:grpSpPr>
        <p:sp>
          <p:nvSpPr>
            <p:cNvPr id="16"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0"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1"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2"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53" name="Rectangle 33"/>
          <p:cNvSpPr/>
          <p:nvPr/>
        </p:nvSpPr>
        <p:spPr>
          <a:xfrm>
            <a:off x="777875" y="2544763"/>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三是冒失莽撞的“勇敢人” </a:t>
            </a:r>
            <a:endParaRPr lang="zh-CN" altLang="en-US" sz="2000" b="1" dirty="0">
              <a:latin typeface="黑体" panose="02010609060101010101" pitchFamily="49" charset="-122"/>
              <a:ea typeface="黑体" panose="02010609060101010101" pitchFamily="49" charset="-122"/>
            </a:endParaRPr>
          </a:p>
        </p:txBody>
      </p:sp>
      <p:sp>
        <p:nvSpPr>
          <p:cNvPr id="30754" name="Line 34"/>
          <p:cNvSpPr/>
          <p:nvPr/>
        </p:nvSpPr>
        <p:spPr>
          <a:xfrm>
            <a:off x="838200" y="3001963"/>
            <a:ext cx="3276600" cy="0"/>
          </a:xfrm>
          <a:prstGeom prst="line">
            <a:avLst/>
          </a:prstGeom>
          <a:ln w="9525" cap="flat" cmpd="sng">
            <a:solidFill>
              <a:schemeClr val="folHlink"/>
            </a:solidFill>
            <a:prstDash val="solid"/>
            <a:round/>
            <a:headEnd type="none" w="med" len="med"/>
            <a:tailEnd type="none" w="med" len="med"/>
          </a:ln>
        </p:spPr>
      </p:sp>
      <p:grpSp>
        <p:nvGrpSpPr>
          <p:cNvPr id="30755" name="Group 36"/>
          <p:cNvGrpSpPr/>
          <p:nvPr/>
        </p:nvGrpSpPr>
        <p:grpSpPr>
          <a:xfrm>
            <a:off x="304800" y="3276600"/>
            <a:ext cx="533400" cy="609600"/>
            <a:chOff x="982" y="214"/>
            <a:chExt cx="759" cy="872"/>
          </a:xfrm>
        </p:grpSpPr>
        <p:sp>
          <p:nvSpPr>
            <p:cNvPr id="23"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4"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6"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7"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8"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9"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63" name="Rectangle 44"/>
          <p:cNvSpPr/>
          <p:nvPr/>
        </p:nvSpPr>
        <p:spPr>
          <a:xfrm>
            <a:off x="647700" y="3276600"/>
            <a:ext cx="3668713"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四是盲目听指挥的“糊涂人” </a:t>
            </a:r>
            <a:endParaRPr lang="zh-CN" altLang="en-US" sz="2000" b="1" dirty="0">
              <a:latin typeface="黑体" panose="02010609060101010101" pitchFamily="49" charset="-122"/>
              <a:ea typeface="黑体" panose="02010609060101010101" pitchFamily="49" charset="-122"/>
            </a:endParaRPr>
          </a:p>
        </p:txBody>
      </p:sp>
      <p:sp>
        <p:nvSpPr>
          <p:cNvPr id="30764" name="Line 45"/>
          <p:cNvSpPr/>
          <p:nvPr/>
        </p:nvSpPr>
        <p:spPr>
          <a:xfrm>
            <a:off x="838200" y="3733800"/>
            <a:ext cx="3276600" cy="0"/>
          </a:xfrm>
          <a:prstGeom prst="line">
            <a:avLst/>
          </a:prstGeom>
          <a:ln w="9525" cap="flat" cmpd="sng">
            <a:solidFill>
              <a:srgbClr val="99CCFF"/>
            </a:solidFill>
            <a:prstDash val="solid"/>
            <a:round/>
            <a:headEnd type="none" w="med" len="med"/>
            <a:tailEnd type="none" w="med" len="med"/>
          </a:ln>
        </p:spPr>
      </p:sp>
      <p:grpSp>
        <p:nvGrpSpPr>
          <p:cNvPr id="30765" name="Group 47"/>
          <p:cNvGrpSpPr/>
          <p:nvPr/>
        </p:nvGrpSpPr>
        <p:grpSpPr>
          <a:xfrm>
            <a:off x="304800" y="3962400"/>
            <a:ext cx="533400" cy="609600"/>
            <a:chOff x="982" y="214"/>
            <a:chExt cx="759" cy="872"/>
          </a:xfrm>
        </p:grpSpPr>
        <p:sp>
          <p:nvSpPr>
            <p:cNvPr id="30"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1"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2"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3"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4"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5"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3"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73" name="Rectangle 55"/>
          <p:cNvSpPr/>
          <p:nvPr/>
        </p:nvSpPr>
        <p:spPr>
          <a:xfrm>
            <a:off x="665163" y="39624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五是吊儿郎当的“马虎人” </a:t>
            </a:r>
            <a:endParaRPr lang="zh-CN" altLang="en-US" sz="2000" b="1" dirty="0">
              <a:latin typeface="黑体" panose="02010609060101010101" pitchFamily="49" charset="-122"/>
              <a:ea typeface="黑体" panose="02010609060101010101" pitchFamily="49" charset="-122"/>
            </a:endParaRPr>
          </a:p>
        </p:txBody>
      </p:sp>
      <p:sp>
        <p:nvSpPr>
          <p:cNvPr id="30774" name="Line 56"/>
          <p:cNvSpPr/>
          <p:nvPr/>
        </p:nvSpPr>
        <p:spPr>
          <a:xfrm>
            <a:off x="838200" y="4419600"/>
            <a:ext cx="3276600" cy="0"/>
          </a:xfrm>
          <a:prstGeom prst="line">
            <a:avLst/>
          </a:prstGeom>
          <a:ln w="9525" cap="flat" cmpd="sng">
            <a:solidFill>
              <a:srgbClr val="7BA6F3"/>
            </a:solidFill>
            <a:prstDash val="solid"/>
            <a:round/>
            <a:headEnd type="none" w="med" len="med"/>
            <a:tailEnd type="none" w="med" len="med"/>
          </a:ln>
        </p:spPr>
      </p:sp>
      <p:grpSp>
        <p:nvGrpSpPr>
          <p:cNvPr id="30775" name="Group 25"/>
          <p:cNvGrpSpPr/>
          <p:nvPr/>
        </p:nvGrpSpPr>
        <p:grpSpPr>
          <a:xfrm>
            <a:off x="381000" y="4678363"/>
            <a:ext cx="533400" cy="609600"/>
            <a:chOff x="982" y="214"/>
            <a:chExt cx="759" cy="872"/>
          </a:xfrm>
        </p:grpSpPr>
        <p:sp>
          <p:nvSpPr>
            <p:cNvPr id="105484"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5"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6"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4"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5"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6"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7"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83" name="Rectangle 33"/>
          <p:cNvSpPr/>
          <p:nvPr/>
        </p:nvSpPr>
        <p:spPr>
          <a:xfrm>
            <a:off x="677863" y="4678363"/>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六是投机取巧的“大能人” </a:t>
            </a:r>
            <a:endParaRPr lang="zh-CN" altLang="en-US" sz="2000" b="1" dirty="0">
              <a:latin typeface="黑体" panose="02010609060101010101" pitchFamily="49" charset="-122"/>
              <a:ea typeface="黑体" panose="02010609060101010101" pitchFamily="49" charset="-122"/>
            </a:endParaRPr>
          </a:p>
        </p:txBody>
      </p:sp>
      <p:sp>
        <p:nvSpPr>
          <p:cNvPr id="30784" name="Line 34"/>
          <p:cNvSpPr/>
          <p:nvPr/>
        </p:nvSpPr>
        <p:spPr>
          <a:xfrm>
            <a:off x="914400" y="5135563"/>
            <a:ext cx="3276600" cy="0"/>
          </a:xfrm>
          <a:prstGeom prst="line">
            <a:avLst/>
          </a:prstGeom>
          <a:ln w="9525" cap="flat" cmpd="sng">
            <a:solidFill>
              <a:schemeClr val="folHlink"/>
            </a:solidFill>
            <a:prstDash val="solid"/>
            <a:round/>
            <a:headEnd type="none" w="med" len="med"/>
            <a:tailEnd type="none" w="med" len="med"/>
          </a:ln>
        </p:spPr>
      </p:sp>
      <p:grpSp>
        <p:nvGrpSpPr>
          <p:cNvPr id="30785" name="Group 36"/>
          <p:cNvGrpSpPr/>
          <p:nvPr/>
        </p:nvGrpSpPr>
        <p:grpSpPr>
          <a:xfrm>
            <a:off x="381000" y="5410200"/>
            <a:ext cx="533400" cy="609600"/>
            <a:chOff x="982" y="214"/>
            <a:chExt cx="759" cy="872"/>
          </a:xfrm>
        </p:grpSpPr>
        <p:sp>
          <p:nvSpPr>
            <p:cNvPr id="105505"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6"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7"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8"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6"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7"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8"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793" name="Rectangle 44"/>
          <p:cNvSpPr/>
          <p:nvPr/>
        </p:nvSpPr>
        <p:spPr>
          <a:xfrm>
            <a:off x="741363" y="54102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七是凑凑和和的“懒怠人” </a:t>
            </a:r>
            <a:endParaRPr lang="zh-CN" altLang="en-US" sz="2000" b="1" dirty="0">
              <a:latin typeface="黑体" panose="02010609060101010101" pitchFamily="49" charset="-122"/>
              <a:ea typeface="黑体" panose="02010609060101010101" pitchFamily="49" charset="-122"/>
            </a:endParaRPr>
          </a:p>
        </p:txBody>
      </p:sp>
      <p:sp>
        <p:nvSpPr>
          <p:cNvPr id="30794" name="Line 45"/>
          <p:cNvSpPr/>
          <p:nvPr/>
        </p:nvSpPr>
        <p:spPr>
          <a:xfrm>
            <a:off x="914400" y="5867400"/>
            <a:ext cx="3276600" cy="0"/>
          </a:xfrm>
          <a:prstGeom prst="line">
            <a:avLst/>
          </a:prstGeom>
          <a:ln w="9525" cap="flat" cmpd="sng">
            <a:solidFill>
              <a:srgbClr val="99CCFF"/>
            </a:solidFill>
            <a:prstDash val="solid"/>
            <a:round/>
            <a:headEnd type="none" w="med" len="med"/>
            <a:tailEnd type="none" w="med" len="med"/>
          </a:ln>
        </p:spPr>
      </p:sp>
      <p:grpSp>
        <p:nvGrpSpPr>
          <p:cNvPr id="30795" name="Group 47"/>
          <p:cNvGrpSpPr/>
          <p:nvPr/>
        </p:nvGrpSpPr>
        <p:grpSpPr>
          <a:xfrm>
            <a:off x="381000" y="6096000"/>
            <a:ext cx="533400" cy="609600"/>
            <a:chOff x="982" y="214"/>
            <a:chExt cx="759" cy="872"/>
          </a:xfrm>
        </p:grpSpPr>
        <p:sp>
          <p:nvSpPr>
            <p:cNvPr id="105519"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7"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8"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9"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0"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1"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2"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03" name="Rectangle 55"/>
          <p:cNvSpPr/>
          <p:nvPr/>
        </p:nvSpPr>
        <p:spPr>
          <a:xfrm>
            <a:off x="665163" y="60960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八是委屈满腹的“气愤人” </a:t>
            </a:r>
            <a:endParaRPr lang="zh-CN" altLang="en-US" sz="2000" b="1" dirty="0">
              <a:latin typeface="黑体" panose="02010609060101010101" pitchFamily="49" charset="-122"/>
              <a:ea typeface="黑体" panose="02010609060101010101" pitchFamily="49" charset="-122"/>
            </a:endParaRPr>
          </a:p>
        </p:txBody>
      </p:sp>
      <p:sp>
        <p:nvSpPr>
          <p:cNvPr id="30804" name="Line 56"/>
          <p:cNvSpPr/>
          <p:nvPr/>
        </p:nvSpPr>
        <p:spPr>
          <a:xfrm>
            <a:off x="914400" y="6553200"/>
            <a:ext cx="3276600" cy="0"/>
          </a:xfrm>
          <a:prstGeom prst="line">
            <a:avLst/>
          </a:prstGeom>
          <a:ln w="9525" cap="flat" cmpd="sng">
            <a:solidFill>
              <a:srgbClr val="7BA6F3"/>
            </a:solidFill>
            <a:prstDash val="solid"/>
            <a:round/>
            <a:headEnd type="none" w="med" len="med"/>
            <a:tailEnd type="none" w="med" len="med"/>
          </a:ln>
        </p:spPr>
      </p:sp>
      <p:grpSp>
        <p:nvGrpSpPr>
          <p:cNvPr id="30805" name="Group 3"/>
          <p:cNvGrpSpPr/>
          <p:nvPr/>
        </p:nvGrpSpPr>
        <p:grpSpPr>
          <a:xfrm>
            <a:off x="4572000" y="1143000"/>
            <a:ext cx="533400" cy="609600"/>
            <a:chOff x="982" y="214"/>
            <a:chExt cx="759" cy="872"/>
          </a:xfrm>
        </p:grpSpPr>
        <p:sp>
          <p:nvSpPr>
            <p:cNvPr id="105476" name="Freeform 4"/>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7" name="Freeform 5"/>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8" name="Freeform 6"/>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79" name="Freeform 7"/>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0" name="Freeform 8"/>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1" name="Freeform 9"/>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2" name="Freeform 10"/>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13" name="Rectangle 11"/>
          <p:cNvSpPr/>
          <p:nvPr/>
        </p:nvSpPr>
        <p:spPr>
          <a:xfrm>
            <a:off x="5043488" y="1143000"/>
            <a:ext cx="3409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九是难事缠身的“忧愁人” </a:t>
            </a:r>
            <a:endParaRPr lang="zh-CN" altLang="en-US" sz="2000" b="1" dirty="0">
              <a:latin typeface="黑体" panose="02010609060101010101" pitchFamily="49" charset="-122"/>
              <a:ea typeface="黑体" panose="02010609060101010101" pitchFamily="49" charset="-122"/>
            </a:endParaRPr>
          </a:p>
        </p:txBody>
      </p:sp>
      <p:sp>
        <p:nvSpPr>
          <p:cNvPr id="30814" name="Line 12"/>
          <p:cNvSpPr/>
          <p:nvPr/>
        </p:nvSpPr>
        <p:spPr>
          <a:xfrm>
            <a:off x="5105400" y="1600200"/>
            <a:ext cx="3276600" cy="0"/>
          </a:xfrm>
          <a:prstGeom prst="line">
            <a:avLst/>
          </a:prstGeom>
          <a:ln w="9525" cap="flat" cmpd="sng">
            <a:solidFill>
              <a:srgbClr val="99CCFF"/>
            </a:solidFill>
            <a:prstDash val="solid"/>
            <a:round/>
            <a:headEnd type="none" w="med" len="med"/>
            <a:tailEnd type="none" w="med" len="med"/>
          </a:ln>
        </p:spPr>
      </p:sp>
      <p:grpSp>
        <p:nvGrpSpPr>
          <p:cNvPr id="30815" name="Group 14"/>
          <p:cNvGrpSpPr/>
          <p:nvPr/>
        </p:nvGrpSpPr>
        <p:grpSpPr>
          <a:xfrm>
            <a:off x="4572000" y="1828800"/>
            <a:ext cx="533400" cy="609600"/>
            <a:chOff x="982" y="214"/>
            <a:chExt cx="759" cy="872"/>
          </a:xfrm>
        </p:grpSpPr>
        <p:sp>
          <p:nvSpPr>
            <p:cNvPr id="105487" name="Freeform 15"/>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8" name="Freeform 16"/>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89" name="Freeform 17"/>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0" name="Freeform 18"/>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1" name="Freeform 19"/>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2" name="Freeform 20"/>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3" name="Freeform 21"/>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23" name="Rectangle 22"/>
          <p:cNvSpPr/>
          <p:nvPr/>
        </p:nvSpPr>
        <p:spPr>
          <a:xfrm>
            <a:off x="5106988" y="1828800"/>
            <a:ext cx="3282950"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十是急于求成的“草率人”</a:t>
            </a:r>
            <a:endParaRPr lang="zh-CN" altLang="en-US" sz="2000" b="1" dirty="0">
              <a:latin typeface="黑体" panose="02010609060101010101" pitchFamily="49" charset="-122"/>
              <a:ea typeface="黑体" panose="02010609060101010101" pitchFamily="49" charset="-122"/>
            </a:endParaRPr>
          </a:p>
        </p:txBody>
      </p:sp>
      <p:sp>
        <p:nvSpPr>
          <p:cNvPr id="30824" name="Line 23"/>
          <p:cNvSpPr/>
          <p:nvPr/>
        </p:nvSpPr>
        <p:spPr>
          <a:xfrm>
            <a:off x="5105400" y="2286000"/>
            <a:ext cx="3276600" cy="0"/>
          </a:xfrm>
          <a:prstGeom prst="line">
            <a:avLst/>
          </a:prstGeom>
          <a:ln w="9525" cap="flat" cmpd="sng">
            <a:solidFill>
              <a:srgbClr val="7BA6F3"/>
            </a:solidFill>
            <a:prstDash val="solid"/>
            <a:round/>
            <a:headEnd type="none" w="med" len="med"/>
            <a:tailEnd type="none" w="med" len="med"/>
          </a:ln>
        </p:spPr>
      </p:sp>
      <p:grpSp>
        <p:nvGrpSpPr>
          <p:cNvPr id="30825" name="Group 25"/>
          <p:cNvGrpSpPr/>
          <p:nvPr/>
        </p:nvGrpSpPr>
        <p:grpSpPr>
          <a:xfrm>
            <a:off x="4572000" y="2620963"/>
            <a:ext cx="533400" cy="609600"/>
            <a:chOff x="982" y="214"/>
            <a:chExt cx="759" cy="872"/>
          </a:xfrm>
        </p:grpSpPr>
        <p:sp>
          <p:nvSpPr>
            <p:cNvPr id="105533"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4"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35"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2"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3"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4"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7"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33" name="Rectangle 33"/>
          <p:cNvSpPr/>
          <p:nvPr/>
        </p:nvSpPr>
        <p:spPr>
          <a:xfrm>
            <a:off x="4916488" y="2620963"/>
            <a:ext cx="366871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十一是心神不定的“心烦人” </a:t>
            </a:r>
            <a:endParaRPr lang="zh-CN" altLang="en-US" sz="2000" b="1" dirty="0">
              <a:latin typeface="黑体" panose="02010609060101010101" pitchFamily="49" charset="-122"/>
              <a:ea typeface="黑体" panose="02010609060101010101" pitchFamily="49" charset="-122"/>
            </a:endParaRPr>
          </a:p>
        </p:txBody>
      </p:sp>
      <p:sp>
        <p:nvSpPr>
          <p:cNvPr id="30834" name="Line 34"/>
          <p:cNvSpPr/>
          <p:nvPr/>
        </p:nvSpPr>
        <p:spPr>
          <a:xfrm>
            <a:off x="5105400" y="3078163"/>
            <a:ext cx="3276600" cy="0"/>
          </a:xfrm>
          <a:prstGeom prst="line">
            <a:avLst/>
          </a:prstGeom>
          <a:ln w="9525" cap="flat" cmpd="sng">
            <a:solidFill>
              <a:schemeClr val="folHlink"/>
            </a:solidFill>
            <a:prstDash val="solid"/>
            <a:round/>
            <a:headEnd type="none" w="med" len="med"/>
            <a:tailEnd type="none" w="med" len="med"/>
          </a:ln>
        </p:spPr>
      </p:sp>
      <p:grpSp>
        <p:nvGrpSpPr>
          <p:cNvPr id="30835" name="Group 36"/>
          <p:cNvGrpSpPr/>
          <p:nvPr/>
        </p:nvGrpSpPr>
        <p:grpSpPr>
          <a:xfrm>
            <a:off x="4572000" y="3352800"/>
            <a:ext cx="533400" cy="609600"/>
            <a:chOff x="982" y="214"/>
            <a:chExt cx="759" cy="872"/>
          </a:xfrm>
        </p:grpSpPr>
        <p:sp>
          <p:nvSpPr>
            <p:cNvPr id="95238"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39"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0"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1"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2"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3"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4"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43" name="Rectangle 44"/>
          <p:cNvSpPr/>
          <p:nvPr/>
        </p:nvSpPr>
        <p:spPr>
          <a:xfrm>
            <a:off x="4797425" y="3352800"/>
            <a:ext cx="4573588"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十二是单纯追求任务指标的“效益人”</a:t>
            </a:r>
            <a:endParaRPr lang="zh-CN" altLang="en-US" sz="2000" b="1" dirty="0">
              <a:latin typeface="黑体" panose="02010609060101010101" pitchFamily="49" charset="-122"/>
              <a:ea typeface="黑体" panose="02010609060101010101" pitchFamily="49" charset="-122"/>
            </a:endParaRPr>
          </a:p>
        </p:txBody>
      </p:sp>
      <p:sp>
        <p:nvSpPr>
          <p:cNvPr id="30844" name="Line 45"/>
          <p:cNvSpPr/>
          <p:nvPr/>
        </p:nvSpPr>
        <p:spPr>
          <a:xfrm>
            <a:off x="5105400" y="3810000"/>
            <a:ext cx="3276600" cy="0"/>
          </a:xfrm>
          <a:prstGeom prst="line">
            <a:avLst/>
          </a:prstGeom>
          <a:ln w="9525" cap="flat" cmpd="sng">
            <a:solidFill>
              <a:srgbClr val="99CCFF"/>
            </a:solidFill>
            <a:prstDash val="solid"/>
            <a:round/>
            <a:headEnd type="none" w="med" len="med"/>
            <a:tailEnd type="none" w="med" len="med"/>
          </a:ln>
        </p:spPr>
      </p:sp>
      <p:grpSp>
        <p:nvGrpSpPr>
          <p:cNvPr id="30845" name="Group 47"/>
          <p:cNvGrpSpPr/>
          <p:nvPr/>
        </p:nvGrpSpPr>
        <p:grpSpPr>
          <a:xfrm>
            <a:off x="4572000" y="4038600"/>
            <a:ext cx="533400" cy="609600"/>
            <a:chOff x="982" y="214"/>
            <a:chExt cx="759" cy="872"/>
          </a:xfrm>
        </p:grpSpPr>
        <p:sp>
          <p:nvSpPr>
            <p:cNvPr id="95245"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6"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7"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8"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49"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50"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95251"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53" name="Rectangle 55"/>
          <p:cNvSpPr/>
          <p:nvPr/>
        </p:nvSpPr>
        <p:spPr>
          <a:xfrm>
            <a:off x="4775200" y="4098925"/>
            <a:ext cx="4700588"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十三是休息不好身体欠佳的“疲惫人” </a:t>
            </a:r>
            <a:endParaRPr lang="zh-CN" altLang="en-US" sz="2000" b="1" dirty="0">
              <a:latin typeface="黑体" panose="02010609060101010101" pitchFamily="49" charset="-122"/>
              <a:ea typeface="黑体" panose="02010609060101010101" pitchFamily="49" charset="-122"/>
            </a:endParaRPr>
          </a:p>
        </p:txBody>
      </p:sp>
      <p:sp>
        <p:nvSpPr>
          <p:cNvPr id="30854" name="Line 56"/>
          <p:cNvSpPr/>
          <p:nvPr/>
        </p:nvSpPr>
        <p:spPr>
          <a:xfrm>
            <a:off x="5105400" y="4495800"/>
            <a:ext cx="3276600" cy="0"/>
          </a:xfrm>
          <a:prstGeom prst="line">
            <a:avLst/>
          </a:prstGeom>
          <a:ln w="9525" cap="flat" cmpd="sng">
            <a:solidFill>
              <a:srgbClr val="7BA6F3"/>
            </a:solidFill>
            <a:prstDash val="solid"/>
            <a:round/>
            <a:headEnd type="none" w="med" len="med"/>
            <a:tailEnd type="none" w="med" len="med"/>
          </a:ln>
        </p:spPr>
      </p:sp>
      <p:grpSp>
        <p:nvGrpSpPr>
          <p:cNvPr id="30855" name="Group 25"/>
          <p:cNvGrpSpPr/>
          <p:nvPr/>
        </p:nvGrpSpPr>
        <p:grpSpPr>
          <a:xfrm>
            <a:off x="4648200" y="4754563"/>
            <a:ext cx="533400" cy="609600"/>
            <a:chOff x="982" y="214"/>
            <a:chExt cx="759" cy="872"/>
          </a:xfrm>
        </p:grpSpPr>
        <p:sp>
          <p:nvSpPr>
            <p:cNvPr id="105498" name="Freeform 26"/>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499" name="Freeform 27"/>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0" name="Freeform 28"/>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1" name="Freeform 29"/>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2" name="Freeform 30"/>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3" name="Freeform 31"/>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04" name="Freeform 32"/>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folHlink">
                    <a:gamma/>
                    <a:tint val="21176"/>
                    <a:invGamma/>
                  </a:schemeClr>
                </a:gs>
                <a:gs pos="100000">
                  <a:schemeClr val="fo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63" name="Rectangle 33"/>
          <p:cNvSpPr/>
          <p:nvPr/>
        </p:nvSpPr>
        <p:spPr>
          <a:xfrm>
            <a:off x="4805363" y="4784725"/>
            <a:ext cx="405606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十四是变化工种岗位的“改行人”</a:t>
            </a:r>
            <a:endParaRPr lang="zh-CN" altLang="en-US" sz="2000" b="1" dirty="0">
              <a:latin typeface="黑体" panose="02010609060101010101" pitchFamily="49" charset="-122"/>
              <a:ea typeface="黑体" panose="02010609060101010101" pitchFamily="49" charset="-122"/>
            </a:endParaRPr>
          </a:p>
        </p:txBody>
      </p:sp>
      <p:sp>
        <p:nvSpPr>
          <p:cNvPr id="30864" name="Line 34"/>
          <p:cNvSpPr/>
          <p:nvPr/>
        </p:nvSpPr>
        <p:spPr>
          <a:xfrm>
            <a:off x="5181600" y="5211763"/>
            <a:ext cx="3276600" cy="0"/>
          </a:xfrm>
          <a:prstGeom prst="line">
            <a:avLst/>
          </a:prstGeom>
          <a:ln w="9525" cap="flat" cmpd="sng">
            <a:solidFill>
              <a:schemeClr val="folHlink"/>
            </a:solidFill>
            <a:prstDash val="solid"/>
            <a:round/>
            <a:headEnd type="none" w="med" len="med"/>
            <a:tailEnd type="none" w="med" len="med"/>
          </a:ln>
        </p:spPr>
      </p:sp>
      <p:grpSp>
        <p:nvGrpSpPr>
          <p:cNvPr id="30865" name="Group 36"/>
          <p:cNvGrpSpPr/>
          <p:nvPr/>
        </p:nvGrpSpPr>
        <p:grpSpPr>
          <a:xfrm>
            <a:off x="4648200" y="5486400"/>
            <a:ext cx="533400" cy="609600"/>
            <a:chOff x="982" y="214"/>
            <a:chExt cx="759" cy="872"/>
          </a:xfrm>
        </p:grpSpPr>
        <p:sp>
          <p:nvSpPr>
            <p:cNvPr id="105509" name="Freeform 37"/>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0" name="Freeform 38"/>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1" name="Freeform 39"/>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2" name="Freeform 40"/>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3" name="Freeform 41"/>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4" name="Freeform 42"/>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15" name="Freeform 43"/>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hlink">
                    <a:gamma/>
                    <a:tint val="42353"/>
                    <a:invGamma/>
                  </a:schemeClr>
                </a:gs>
                <a:gs pos="100000">
                  <a:schemeClr val="hlink"/>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73" name="Rectangle 44"/>
          <p:cNvSpPr/>
          <p:nvPr/>
        </p:nvSpPr>
        <p:spPr>
          <a:xfrm>
            <a:off x="4884738" y="5486400"/>
            <a:ext cx="3538537"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十五是初来乍到的“新工人”</a:t>
            </a:r>
            <a:endParaRPr lang="zh-CN" altLang="en-US" sz="2000" b="1" dirty="0">
              <a:latin typeface="黑体" panose="02010609060101010101" pitchFamily="49" charset="-122"/>
              <a:ea typeface="黑体" panose="02010609060101010101" pitchFamily="49" charset="-122"/>
            </a:endParaRPr>
          </a:p>
        </p:txBody>
      </p:sp>
      <p:sp>
        <p:nvSpPr>
          <p:cNvPr id="30874" name="Line 45"/>
          <p:cNvSpPr/>
          <p:nvPr/>
        </p:nvSpPr>
        <p:spPr>
          <a:xfrm>
            <a:off x="5181600" y="5943600"/>
            <a:ext cx="3276600" cy="0"/>
          </a:xfrm>
          <a:prstGeom prst="line">
            <a:avLst/>
          </a:prstGeom>
          <a:ln w="9525" cap="flat" cmpd="sng">
            <a:solidFill>
              <a:srgbClr val="99CCFF"/>
            </a:solidFill>
            <a:prstDash val="solid"/>
            <a:round/>
            <a:headEnd type="none" w="med" len="med"/>
            <a:tailEnd type="none" w="med" len="med"/>
          </a:ln>
        </p:spPr>
      </p:sp>
      <p:grpSp>
        <p:nvGrpSpPr>
          <p:cNvPr id="30875" name="Group 47"/>
          <p:cNvGrpSpPr/>
          <p:nvPr/>
        </p:nvGrpSpPr>
        <p:grpSpPr>
          <a:xfrm>
            <a:off x="4648200" y="6172200"/>
            <a:ext cx="533400" cy="609600"/>
            <a:chOff x="982" y="214"/>
            <a:chExt cx="759" cy="872"/>
          </a:xfrm>
        </p:grpSpPr>
        <p:sp>
          <p:nvSpPr>
            <p:cNvPr id="105520" name="Freeform 48"/>
            <p:cNvSpPr/>
            <p:nvPr/>
          </p:nvSpPr>
          <p:spPr bwMode="auto">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1" name="Freeform 49"/>
            <p:cNvSpPr/>
            <p:nvPr/>
          </p:nvSpPr>
          <p:spPr bwMode="auto">
            <a:xfrm>
              <a:off x="982" y="398"/>
              <a:ext cx="393"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2" name="Freeform 50"/>
            <p:cNvSpPr/>
            <p:nvPr/>
          </p:nvSpPr>
          <p:spPr bwMode="auto">
            <a:xfrm>
              <a:off x="982" y="625"/>
              <a:ext cx="393"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3" name="Freeform 51"/>
            <p:cNvSpPr/>
            <p:nvPr/>
          </p:nvSpPr>
          <p:spPr bwMode="auto">
            <a:xfrm>
              <a:off x="1210"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4" name="Freeform 52"/>
            <p:cNvSpPr/>
            <p:nvPr/>
          </p:nvSpPr>
          <p:spPr bwMode="auto">
            <a:xfrm>
              <a:off x="1348" y="625"/>
              <a:ext cx="393"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5" name="Freeform 53"/>
            <p:cNvSpPr/>
            <p:nvPr/>
          </p:nvSpPr>
          <p:spPr bwMode="auto">
            <a:xfrm>
              <a:off x="1348" y="393"/>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05526" name="Freeform 54"/>
            <p:cNvSpPr/>
            <p:nvPr/>
          </p:nvSpPr>
          <p:spPr bwMode="auto">
            <a:xfrm>
              <a:off x="1233" y="536"/>
              <a:ext cx="262" cy="227"/>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gradFill rotWithShape="1">
              <a:gsLst>
                <a:gs pos="0">
                  <a:schemeClr val="accent2">
                    <a:gamma/>
                    <a:tint val="24314"/>
                    <a:invGamma/>
                  </a:schemeClr>
                </a:gs>
                <a:gs pos="100000">
                  <a:schemeClr val="accent2"/>
                </a:gs>
              </a:gsLst>
              <a:path path="rect">
                <a:fillToRect l="50000" t="50000" r="50000" b="50000"/>
              </a:path>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30883" name="Rectangle 55"/>
          <p:cNvSpPr/>
          <p:nvPr/>
        </p:nvSpPr>
        <p:spPr>
          <a:xfrm>
            <a:off x="4992688" y="6172200"/>
            <a:ext cx="3668712" cy="400050"/>
          </a:xfrm>
          <a:prstGeom prst="rect">
            <a:avLst/>
          </a:prstGeom>
          <a:noFill/>
          <a:ln w="9525">
            <a:noFill/>
          </a:ln>
        </p:spPr>
        <p:txBody>
          <a:bodyPr wrap="none" anchor="t">
            <a:spAutoFit/>
          </a:bodyPr>
          <a:p>
            <a:pPr algn="ctr" eaLnBrk="0" hangingPunct="0">
              <a:spcBef>
                <a:spcPct val="50000"/>
              </a:spcBef>
            </a:pPr>
            <a:r>
              <a:rPr lang="zh-CN" altLang="en-US" sz="2000" b="1" dirty="0">
                <a:latin typeface="黑体" panose="02010609060101010101" pitchFamily="49" charset="-122"/>
                <a:ea typeface="黑体" panose="02010609060101010101" pitchFamily="49" charset="-122"/>
              </a:rPr>
              <a:t>十六是力不从心的“老工人” </a:t>
            </a:r>
            <a:endParaRPr lang="zh-CN" altLang="en-US" sz="2000" b="1" dirty="0">
              <a:latin typeface="黑体" panose="02010609060101010101" pitchFamily="49" charset="-122"/>
              <a:ea typeface="黑体" panose="02010609060101010101" pitchFamily="49" charset="-122"/>
            </a:endParaRPr>
          </a:p>
        </p:txBody>
      </p:sp>
      <p:sp>
        <p:nvSpPr>
          <p:cNvPr id="30884" name="Line 56"/>
          <p:cNvSpPr/>
          <p:nvPr/>
        </p:nvSpPr>
        <p:spPr>
          <a:xfrm>
            <a:off x="5181600" y="6629400"/>
            <a:ext cx="3276600" cy="0"/>
          </a:xfrm>
          <a:prstGeom prst="line">
            <a:avLst/>
          </a:prstGeom>
          <a:ln w="9525" cap="flat" cmpd="sng">
            <a:solidFill>
              <a:srgbClr val="7BA6F3"/>
            </a:solidFill>
            <a:prstDash val="solid"/>
            <a:round/>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3598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884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Group 3"/>
          <p:cNvGrpSpPr/>
          <p:nvPr/>
        </p:nvGrpSpPr>
        <p:grpSpPr>
          <a:xfrm>
            <a:off x="34925" y="457200"/>
            <a:ext cx="5680075" cy="533400"/>
            <a:chOff x="1362" y="1698"/>
            <a:chExt cx="3024" cy="330"/>
          </a:xfrm>
        </p:grpSpPr>
        <p:grpSp>
          <p:nvGrpSpPr>
            <p:cNvPr id="31746" name="Group 4"/>
            <p:cNvGrpSpPr/>
            <p:nvPr/>
          </p:nvGrpSpPr>
          <p:grpSpPr>
            <a:xfrm>
              <a:off x="1362" y="1698"/>
              <a:ext cx="3024" cy="330"/>
              <a:chOff x="576" y="1680"/>
              <a:chExt cx="4752" cy="432"/>
            </a:xfrm>
          </p:grpSpPr>
          <p:grpSp>
            <p:nvGrpSpPr>
              <p:cNvPr id="31747" name="Group 5"/>
              <p:cNvGrpSpPr/>
              <p:nvPr/>
            </p:nvGrpSpPr>
            <p:grpSpPr>
              <a:xfrm>
                <a:off x="576" y="1680"/>
                <a:ext cx="4752" cy="432"/>
                <a:chOff x="576" y="1296"/>
                <a:chExt cx="4848" cy="432"/>
              </a:xfrm>
            </p:grpSpPr>
            <p:sp>
              <p:nvSpPr>
                <p:cNvPr id="31748"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49"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50"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1751"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31752"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31753" name="Rectangle 11"/>
            <p:cNvSpPr/>
            <p:nvPr/>
          </p:nvSpPr>
          <p:spPr>
            <a:xfrm>
              <a:off x="1403" y="1706"/>
              <a:ext cx="2816" cy="286"/>
            </a:xfrm>
            <a:prstGeom prst="rect">
              <a:avLst/>
            </a:prstGeom>
            <a:noFill/>
            <a:ln w="9525">
              <a:noFill/>
            </a:ln>
          </p:spPr>
          <p:txBody>
            <a:bodyPr wrap="none" anchor="t">
              <a:spAutoFit/>
            </a:bodyPr>
            <a:p>
              <a:pPr marL="457200" indent="-457200" algn="ctr" eaLnBrk="0" hangingPunct="0">
                <a:spcBef>
                  <a:spcPct val="50000"/>
                </a:spcBef>
              </a:pPr>
              <a:r>
                <a:rPr lang="zh-CN" altLang="en-US" b="1" dirty="0">
                  <a:latin typeface="黑体" panose="02010609060101010101" pitchFamily="49" charset="-122"/>
                  <a:ea typeface="黑体" panose="02010609060101010101" pitchFamily="49" charset="-122"/>
                </a:rPr>
                <a:t>第二节 企业职工安全行为养成的要求</a:t>
              </a:r>
              <a:endParaRPr lang="zh-CN" altLang="en-US" b="1" dirty="0">
                <a:latin typeface="黑体" panose="02010609060101010101" pitchFamily="49" charset="-122"/>
                <a:ea typeface="黑体" panose="02010609060101010101" pitchFamily="49" charset="-122"/>
              </a:endParaRPr>
            </a:p>
          </p:txBody>
        </p:sp>
      </p:grpSp>
      <p:sp>
        <p:nvSpPr>
          <p:cNvPr id="254994" name="AutoShape 18"/>
          <p:cNvSpPr>
            <a:spLocks noChangeArrowheads="1"/>
          </p:cNvSpPr>
          <p:nvPr/>
        </p:nvSpPr>
        <p:spPr bwMode="gray">
          <a:xfrm>
            <a:off x="0" y="1143000"/>
            <a:ext cx="5257800" cy="6858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1755" name="AutoShape 19"/>
          <p:cNvSpPr/>
          <p:nvPr/>
        </p:nvSpPr>
        <p:spPr>
          <a:xfrm>
            <a:off x="228600" y="1143000"/>
            <a:ext cx="4779963" cy="688975"/>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1756" name="Rectangle 29"/>
          <p:cNvSpPr/>
          <p:nvPr/>
        </p:nvSpPr>
        <p:spPr>
          <a:xfrm>
            <a:off x="76200" y="12192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一、主动学习、磨炼的安全行为养成</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1757" name="Text Box 14"/>
          <p:cNvSpPr txBox="1"/>
          <p:nvPr/>
        </p:nvSpPr>
        <p:spPr>
          <a:xfrm>
            <a:off x="228600" y="266700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1758" name="Line 10"/>
          <p:cNvSpPr/>
          <p:nvPr/>
        </p:nvSpPr>
        <p:spPr>
          <a:xfrm flipV="1">
            <a:off x="1371600" y="2819400"/>
            <a:ext cx="7239000" cy="3175"/>
          </a:xfrm>
          <a:prstGeom prst="line">
            <a:avLst/>
          </a:prstGeom>
          <a:ln w="25400" cap="flat" cmpd="sng">
            <a:solidFill>
              <a:schemeClr val="tx2"/>
            </a:solidFill>
            <a:prstDash val="sysDot"/>
            <a:round/>
            <a:headEnd type="none" w="med" len="med"/>
            <a:tailEnd type="oval" w="med" len="med"/>
          </a:ln>
        </p:spPr>
      </p:sp>
      <p:sp>
        <p:nvSpPr>
          <p:cNvPr id="31759" name="Text Box 11"/>
          <p:cNvSpPr txBox="1"/>
          <p:nvPr/>
        </p:nvSpPr>
        <p:spPr>
          <a:xfrm>
            <a:off x="1371600" y="2376488"/>
            <a:ext cx="4670425"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勤奋苦学，提高知识技能的水平</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0" name="Line 13"/>
          <p:cNvSpPr/>
          <p:nvPr/>
        </p:nvSpPr>
        <p:spPr>
          <a:xfrm flipV="1">
            <a:off x="1371600" y="3505200"/>
            <a:ext cx="7239000" cy="3175"/>
          </a:xfrm>
          <a:prstGeom prst="line">
            <a:avLst/>
          </a:prstGeom>
          <a:ln w="25400" cap="flat" cmpd="sng">
            <a:solidFill>
              <a:schemeClr val="tx2"/>
            </a:solidFill>
            <a:prstDash val="sysDot"/>
            <a:round/>
            <a:headEnd type="none" w="med" len="med"/>
            <a:tailEnd type="oval" w="med" len="med"/>
          </a:ln>
        </p:spPr>
      </p:sp>
      <p:sp>
        <p:nvSpPr>
          <p:cNvPr id="31761" name="Text Box 14"/>
          <p:cNvSpPr txBox="1"/>
          <p:nvPr/>
        </p:nvSpPr>
        <p:spPr>
          <a:xfrm>
            <a:off x="1403350" y="2971800"/>
            <a:ext cx="5287963"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养成学习习惯，勇攀知识技能高峰；</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2" name="Line 24"/>
          <p:cNvSpPr/>
          <p:nvPr/>
        </p:nvSpPr>
        <p:spPr>
          <a:xfrm flipV="1">
            <a:off x="1347788" y="4114800"/>
            <a:ext cx="7262812" cy="17463"/>
          </a:xfrm>
          <a:prstGeom prst="line">
            <a:avLst/>
          </a:prstGeom>
          <a:ln w="25400" cap="flat" cmpd="sng">
            <a:solidFill>
              <a:schemeClr val="tx2"/>
            </a:solidFill>
            <a:prstDash val="sysDot"/>
            <a:round/>
            <a:headEnd type="none" w="med" len="med"/>
            <a:tailEnd type="oval" w="med" len="med"/>
          </a:ln>
        </p:spPr>
      </p:sp>
      <p:sp>
        <p:nvSpPr>
          <p:cNvPr id="31763" name="AutoShape 21"/>
          <p:cNvSpPr/>
          <p:nvPr/>
        </p:nvSpPr>
        <p:spPr>
          <a:xfrm>
            <a:off x="838200" y="22860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1764" name="Rectangle 22"/>
          <p:cNvSpPr/>
          <p:nvPr/>
        </p:nvSpPr>
        <p:spPr>
          <a:xfrm>
            <a:off x="1406525" y="3624263"/>
            <a:ext cx="4670425"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各种作业操作动作的养成训练。</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1765" name="Text Box 24"/>
          <p:cNvSpPr txBox="1"/>
          <p:nvPr/>
        </p:nvSpPr>
        <p:spPr>
          <a:xfrm>
            <a:off x="152400" y="5011738"/>
            <a:ext cx="609600" cy="830262"/>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1766" name="Line 10"/>
          <p:cNvSpPr/>
          <p:nvPr/>
        </p:nvSpPr>
        <p:spPr>
          <a:xfrm flipV="1">
            <a:off x="1295400" y="5164138"/>
            <a:ext cx="7239000" cy="3175"/>
          </a:xfrm>
          <a:prstGeom prst="line">
            <a:avLst/>
          </a:prstGeom>
          <a:ln w="25400" cap="flat" cmpd="sng">
            <a:solidFill>
              <a:schemeClr val="tx2"/>
            </a:solidFill>
            <a:prstDash val="sysDot"/>
            <a:round/>
            <a:headEnd type="none" w="med" len="med"/>
            <a:tailEnd type="oval" w="med" len="med"/>
          </a:ln>
        </p:spPr>
      </p:sp>
      <p:sp>
        <p:nvSpPr>
          <p:cNvPr id="31767" name="Text Box 11"/>
          <p:cNvSpPr txBox="1"/>
          <p:nvPr/>
        </p:nvSpPr>
        <p:spPr>
          <a:xfrm>
            <a:off x="1295400" y="4721225"/>
            <a:ext cx="4672013"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勤奋苦学，提高知识技能的水平 </a:t>
            </a:r>
            <a:endParaRPr lang="zh-CN" altLang="en-US" b="1" dirty="0">
              <a:latin typeface="黑体" panose="02010609060101010101" pitchFamily="49" charset="-122"/>
              <a:ea typeface="黑体" panose="02010609060101010101" pitchFamily="49" charset="-122"/>
            </a:endParaRPr>
          </a:p>
        </p:txBody>
      </p:sp>
      <p:sp>
        <p:nvSpPr>
          <p:cNvPr id="31768" name="Line 13"/>
          <p:cNvSpPr/>
          <p:nvPr/>
        </p:nvSpPr>
        <p:spPr>
          <a:xfrm flipV="1">
            <a:off x="1295400" y="5849938"/>
            <a:ext cx="7239000" cy="3175"/>
          </a:xfrm>
          <a:prstGeom prst="line">
            <a:avLst/>
          </a:prstGeom>
          <a:ln w="25400" cap="flat" cmpd="sng">
            <a:solidFill>
              <a:schemeClr val="tx2"/>
            </a:solidFill>
            <a:prstDash val="sysDot"/>
            <a:round/>
            <a:headEnd type="none" w="med" len="med"/>
            <a:tailEnd type="oval" w="med" len="med"/>
          </a:ln>
        </p:spPr>
      </p:sp>
      <p:sp>
        <p:nvSpPr>
          <p:cNvPr id="31769" name="Text Box 14"/>
          <p:cNvSpPr txBox="1"/>
          <p:nvPr/>
        </p:nvSpPr>
        <p:spPr>
          <a:xfrm>
            <a:off x="1208088" y="5383213"/>
            <a:ext cx="3589337" cy="460375"/>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积极参加各种竞赛活动；</a:t>
            </a:r>
            <a:endParaRPr lang="zh-CN" altLang="en-US" b="1" dirty="0">
              <a:latin typeface="黑体" panose="02010609060101010101" pitchFamily="49" charset="-122"/>
              <a:ea typeface="黑体" panose="02010609060101010101" pitchFamily="49" charset="-122"/>
            </a:endParaRPr>
          </a:p>
        </p:txBody>
      </p:sp>
      <p:sp>
        <p:nvSpPr>
          <p:cNvPr id="31770" name="Line 24"/>
          <p:cNvSpPr/>
          <p:nvPr/>
        </p:nvSpPr>
        <p:spPr>
          <a:xfrm flipV="1">
            <a:off x="1271588" y="6459538"/>
            <a:ext cx="7262812" cy="17462"/>
          </a:xfrm>
          <a:prstGeom prst="line">
            <a:avLst/>
          </a:prstGeom>
          <a:ln w="25400" cap="flat" cmpd="sng">
            <a:solidFill>
              <a:schemeClr val="tx2"/>
            </a:solidFill>
            <a:prstDash val="sysDot"/>
            <a:round/>
            <a:headEnd type="none" w="med" len="med"/>
            <a:tailEnd type="oval" w="med" len="med"/>
          </a:ln>
        </p:spPr>
      </p:sp>
      <p:sp>
        <p:nvSpPr>
          <p:cNvPr id="31771" name="AutoShape 30"/>
          <p:cNvSpPr/>
          <p:nvPr/>
        </p:nvSpPr>
        <p:spPr>
          <a:xfrm>
            <a:off x="762000" y="46307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1772" name="Rectangle 31"/>
          <p:cNvSpPr/>
          <p:nvPr/>
        </p:nvSpPr>
        <p:spPr>
          <a:xfrm>
            <a:off x="1330325" y="5969000"/>
            <a:ext cx="1731963" cy="461963"/>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主动自学；</a:t>
            </a:r>
            <a:endParaRPr lang="zh-CN" altLang="en-US" b="1" dirty="0">
              <a:latin typeface="黑体" panose="02010609060101010101" pitchFamily="49" charset="-122"/>
              <a:ea typeface="黑体" panose="02010609060101010101" pitchFamily="49" charset="-122"/>
            </a:endParaRPr>
          </a:p>
        </p:txBody>
      </p:sp>
      <p:sp>
        <p:nvSpPr>
          <p:cNvPr id="31773" name="Text Box 11"/>
          <p:cNvSpPr txBox="1"/>
          <p:nvPr/>
        </p:nvSpPr>
        <p:spPr>
          <a:xfrm>
            <a:off x="5715000" y="4706938"/>
            <a:ext cx="2351088" cy="461962"/>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自觉苦练技能；</a:t>
            </a:r>
            <a:endParaRPr lang="zh-CN" altLang="en-US" b="1" dirty="0">
              <a:latin typeface="黑体" panose="02010609060101010101" pitchFamily="49" charset="-122"/>
              <a:ea typeface="黑体" panose="02010609060101010101" pitchFamily="49" charset="-122"/>
            </a:endParaRPr>
          </a:p>
        </p:txBody>
      </p:sp>
      <p:sp>
        <p:nvSpPr>
          <p:cNvPr id="31774" name="Text Box 14"/>
          <p:cNvSpPr txBox="1"/>
          <p:nvPr/>
        </p:nvSpPr>
        <p:spPr>
          <a:xfrm>
            <a:off x="4675188" y="5094288"/>
            <a:ext cx="3581400" cy="1754187"/>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善于分析，由作业动作的规范化</a:t>
            </a:r>
            <a:endParaRPr lang="zh-CN" altLang="en-US" b="1" dirty="0">
              <a:latin typeface="黑体" panose="02010609060101010101" pitchFamily="49" charset="-122"/>
              <a:ea typeface="黑体" panose="02010609060101010101" pitchFamily="49" charset="-122"/>
            </a:endParaRPr>
          </a:p>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、标准化，实现最优化、精细化；</a:t>
            </a:r>
            <a:endParaRPr lang="zh-CN" altLang="en-US" b="1" dirty="0">
              <a:latin typeface="黑体" panose="02010609060101010101" pitchFamily="49" charset="-122"/>
              <a:ea typeface="黑体" panose="02010609060101010101" pitchFamily="49" charset="-122"/>
            </a:endParaRPr>
          </a:p>
        </p:txBody>
      </p:sp>
      <p:sp>
        <p:nvSpPr>
          <p:cNvPr id="31775" name="Rectangle 34"/>
          <p:cNvSpPr/>
          <p:nvPr/>
        </p:nvSpPr>
        <p:spPr>
          <a:xfrm>
            <a:off x="4903788" y="4183063"/>
            <a:ext cx="3124200" cy="461962"/>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取证上岗，一专多能 </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Group 33"/>
          <p:cNvGrpSpPr/>
          <p:nvPr/>
        </p:nvGrpSpPr>
        <p:grpSpPr>
          <a:xfrm>
            <a:off x="0" y="609600"/>
            <a:ext cx="6553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2771"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2772" name="Rectangle 29"/>
          <p:cNvSpPr/>
          <p:nvPr/>
        </p:nvSpPr>
        <p:spPr>
          <a:xfrm>
            <a:off x="609600" y="6096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二、主动了解安全信息的安全行为养成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2773" name="Text Box 14"/>
          <p:cNvSpPr txBox="1"/>
          <p:nvPr/>
        </p:nvSpPr>
        <p:spPr>
          <a:xfrm>
            <a:off x="381000" y="193675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2774" name="Line 10"/>
          <p:cNvSpPr/>
          <p:nvPr/>
        </p:nvSpPr>
        <p:spPr>
          <a:xfrm flipV="1">
            <a:off x="1243013" y="2195513"/>
            <a:ext cx="7239000" cy="3175"/>
          </a:xfrm>
          <a:prstGeom prst="line">
            <a:avLst/>
          </a:prstGeom>
          <a:ln w="25400" cap="flat" cmpd="sng">
            <a:solidFill>
              <a:schemeClr val="tx2"/>
            </a:solidFill>
            <a:prstDash val="sysDot"/>
            <a:round/>
            <a:headEnd type="none" w="med" len="med"/>
            <a:tailEnd type="oval" w="med" len="med"/>
          </a:ln>
        </p:spPr>
      </p:sp>
      <p:sp>
        <p:nvSpPr>
          <p:cNvPr id="32775" name="Text Box 11"/>
          <p:cNvSpPr txBox="1"/>
          <p:nvPr/>
        </p:nvSpPr>
        <p:spPr>
          <a:xfrm>
            <a:off x="1243013" y="1766888"/>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认真参加班前班后会； </a:t>
            </a:r>
            <a:endParaRPr lang="zh-CN" altLang="en-US" b="1" dirty="0">
              <a:latin typeface="黑体" panose="02010609060101010101" pitchFamily="49" charset="-122"/>
              <a:ea typeface="黑体" panose="02010609060101010101" pitchFamily="49" charset="-122"/>
            </a:endParaRPr>
          </a:p>
        </p:txBody>
      </p:sp>
      <p:sp>
        <p:nvSpPr>
          <p:cNvPr id="32776" name="Line 13"/>
          <p:cNvSpPr/>
          <p:nvPr/>
        </p:nvSpPr>
        <p:spPr>
          <a:xfrm flipV="1">
            <a:off x="1243013" y="3197225"/>
            <a:ext cx="7239000" cy="3175"/>
          </a:xfrm>
          <a:prstGeom prst="line">
            <a:avLst/>
          </a:prstGeom>
          <a:ln w="25400" cap="flat" cmpd="sng">
            <a:solidFill>
              <a:schemeClr val="tx2"/>
            </a:solidFill>
            <a:prstDash val="sysDot"/>
            <a:round/>
            <a:headEnd type="none" w="med" len="med"/>
            <a:tailEnd type="oval" w="med" len="med"/>
          </a:ln>
        </p:spPr>
      </p:sp>
      <p:sp>
        <p:nvSpPr>
          <p:cNvPr id="32777" name="Text Box 14"/>
          <p:cNvSpPr txBox="1"/>
          <p:nvPr/>
        </p:nvSpPr>
        <p:spPr>
          <a:xfrm>
            <a:off x="1274763" y="2757488"/>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认真进行现场交接班； </a:t>
            </a:r>
            <a:endParaRPr lang="zh-CN" altLang="en-US" b="1" dirty="0">
              <a:latin typeface="黑体" panose="02010609060101010101" pitchFamily="49" charset="-122"/>
              <a:ea typeface="黑体" panose="02010609060101010101" pitchFamily="49" charset="-122"/>
            </a:endParaRPr>
          </a:p>
        </p:txBody>
      </p:sp>
      <p:sp>
        <p:nvSpPr>
          <p:cNvPr id="32778" name="AutoShape 20"/>
          <p:cNvSpPr/>
          <p:nvPr/>
        </p:nvSpPr>
        <p:spPr>
          <a:xfrm>
            <a:off x="838200" y="1752600"/>
            <a:ext cx="381000" cy="1524000"/>
          </a:xfrm>
          <a:prstGeom prst="leftBrace">
            <a:avLst>
              <a:gd name="adj1" fmla="val 33314"/>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2779" name="Rectangle 21"/>
          <p:cNvSpPr/>
          <p:nvPr/>
        </p:nvSpPr>
        <p:spPr>
          <a:xfrm>
            <a:off x="5105400" y="1708150"/>
            <a:ext cx="2505075" cy="461963"/>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仔细安全通报； </a:t>
            </a:r>
            <a:endParaRPr lang="zh-CN" altLang="en-US" b="1" dirty="0">
              <a:latin typeface="黑体" panose="02010609060101010101" pitchFamily="49" charset="-122"/>
              <a:ea typeface="黑体" panose="02010609060101010101" pitchFamily="49" charset="-122"/>
            </a:endParaRPr>
          </a:p>
        </p:txBody>
      </p:sp>
      <p:sp>
        <p:nvSpPr>
          <p:cNvPr id="32780" name="Text Box 22"/>
          <p:cNvSpPr txBox="1"/>
          <p:nvPr/>
        </p:nvSpPr>
        <p:spPr>
          <a:xfrm>
            <a:off x="0" y="4478338"/>
            <a:ext cx="609600" cy="830262"/>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2781" name="Line 10"/>
          <p:cNvSpPr/>
          <p:nvPr/>
        </p:nvSpPr>
        <p:spPr>
          <a:xfrm flipV="1">
            <a:off x="1066800" y="4630738"/>
            <a:ext cx="7239000" cy="3175"/>
          </a:xfrm>
          <a:prstGeom prst="line">
            <a:avLst/>
          </a:prstGeom>
          <a:ln w="25400" cap="flat" cmpd="sng">
            <a:solidFill>
              <a:schemeClr val="tx2"/>
            </a:solidFill>
            <a:prstDash val="sysDot"/>
            <a:round/>
            <a:headEnd type="none" w="med" len="med"/>
            <a:tailEnd type="oval" w="med" len="med"/>
          </a:ln>
        </p:spPr>
      </p:sp>
      <p:sp>
        <p:nvSpPr>
          <p:cNvPr id="32782" name="Text Box 11"/>
          <p:cNvSpPr txBox="1"/>
          <p:nvPr/>
        </p:nvSpPr>
        <p:spPr>
          <a:xfrm>
            <a:off x="1028700" y="3538538"/>
            <a:ext cx="7300913" cy="1016000"/>
          </a:xfrm>
          <a:prstGeom prst="rect">
            <a:avLst/>
          </a:prstGeom>
          <a:noFill/>
          <a:ln w="9525">
            <a:noFill/>
          </a:ln>
        </p:spPr>
        <p:txBody>
          <a:bodyPr wrap="none"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准时参加班前班后会，认真听（全面收集安全信息）</a:t>
            </a:r>
            <a:endParaRPr lang="en-US" altLang="zh-CN" b="1" dirty="0">
              <a:latin typeface="黑体" panose="02010609060101010101" pitchFamily="49" charset="-122"/>
              <a:ea typeface="黑体" panose="02010609060101010101" pitchFamily="49" charset="-122"/>
            </a:endParaRPr>
          </a:p>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主动想（预测安全风险）</a:t>
            </a:r>
            <a:endParaRPr lang="zh-CN" altLang="en-US" b="1" dirty="0">
              <a:latin typeface="黑体" panose="02010609060101010101" pitchFamily="49" charset="-122"/>
              <a:ea typeface="黑体" panose="02010609060101010101" pitchFamily="49" charset="-122"/>
            </a:endParaRPr>
          </a:p>
        </p:txBody>
      </p:sp>
      <p:sp>
        <p:nvSpPr>
          <p:cNvPr id="32783" name="Line 13"/>
          <p:cNvSpPr/>
          <p:nvPr/>
        </p:nvSpPr>
        <p:spPr>
          <a:xfrm flipV="1">
            <a:off x="1066800" y="5316538"/>
            <a:ext cx="7239000" cy="3175"/>
          </a:xfrm>
          <a:prstGeom prst="line">
            <a:avLst/>
          </a:prstGeom>
          <a:ln w="25400" cap="flat" cmpd="sng">
            <a:solidFill>
              <a:schemeClr val="tx2"/>
            </a:solidFill>
            <a:prstDash val="sysDot"/>
            <a:round/>
            <a:headEnd type="none" w="med" len="med"/>
            <a:tailEnd type="oval" w="med" len="med"/>
          </a:ln>
        </p:spPr>
      </p:sp>
      <p:sp>
        <p:nvSpPr>
          <p:cNvPr id="32784" name="Text Box 14"/>
          <p:cNvSpPr txBox="1"/>
          <p:nvPr/>
        </p:nvSpPr>
        <p:spPr>
          <a:xfrm>
            <a:off x="601663" y="4565650"/>
            <a:ext cx="8077200" cy="830263"/>
          </a:xfrm>
          <a:prstGeom prst="rect">
            <a:avLst/>
          </a:prstGeom>
          <a:noFill/>
          <a:ln w="9525">
            <a:noFill/>
          </a:ln>
        </p:spPr>
        <p:txBody>
          <a:bodyPr anchor="t">
            <a:spAutoFit/>
          </a:bodyPr>
          <a:p>
            <a:pPr marL="342900" indent="-342900" eaLnBrk="0" hangingPunct="0">
              <a:spcBef>
                <a:spcPct val="50000"/>
              </a:spcBef>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现场交接班，详细了解作业现场的安全条件、作业要件的安全状态及现场危险因素、安全隐患；</a:t>
            </a:r>
            <a:endParaRPr lang="zh-CN" altLang="en-US" b="1" dirty="0">
              <a:latin typeface="黑体" panose="02010609060101010101" pitchFamily="49" charset="-122"/>
              <a:ea typeface="黑体" panose="02010609060101010101" pitchFamily="49" charset="-122"/>
            </a:endParaRPr>
          </a:p>
        </p:txBody>
      </p:sp>
      <p:sp>
        <p:nvSpPr>
          <p:cNvPr id="32785" name="Line 24"/>
          <p:cNvSpPr/>
          <p:nvPr/>
        </p:nvSpPr>
        <p:spPr>
          <a:xfrm flipV="1">
            <a:off x="1042988" y="5926138"/>
            <a:ext cx="7262812" cy="17462"/>
          </a:xfrm>
          <a:prstGeom prst="line">
            <a:avLst/>
          </a:prstGeom>
          <a:ln w="25400" cap="flat" cmpd="sng">
            <a:solidFill>
              <a:schemeClr val="tx2"/>
            </a:solidFill>
            <a:prstDash val="sysDot"/>
            <a:round/>
            <a:headEnd type="none" w="med" len="med"/>
            <a:tailEnd type="oval" w="med" len="med"/>
          </a:ln>
        </p:spPr>
      </p:sp>
      <p:sp>
        <p:nvSpPr>
          <p:cNvPr id="32786" name="AutoShape 28"/>
          <p:cNvSpPr/>
          <p:nvPr/>
        </p:nvSpPr>
        <p:spPr>
          <a:xfrm>
            <a:off x="457200" y="40973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2787" name="Rectangle 29"/>
          <p:cNvSpPr/>
          <p:nvPr/>
        </p:nvSpPr>
        <p:spPr>
          <a:xfrm>
            <a:off x="1066800" y="5462588"/>
            <a:ext cx="7456488" cy="1016000"/>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认真阅读安全信息通报，接受安全警示、预测预报、</a:t>
            </a:r>
            <a:endParaRPr lang="en-US" altLang="zh-CN" b="1" dirty="0">
              <a:latin typeface="黑体" panose="02010609060101010101" pitchFamily="49" charset="-122"/>
              <a:ea typeface="黑体" panose="02010609060101010101" pitchFamily="49" charset="-122"/>
            </a:endParaRPr>
          </a:p>
          <a:p>
            <a:pPr marL="342900" indent="-342900">
              <a:spcBef>
                <a:spcPct val="50000"/>
              </a:spcBef>
            </a:pPr>
            <a:r>
              <a:rPr lang="zh-CN" altLang="en-US" b="1" dirty="0">
                <a:latin typeface="黑体" panose="02010609060101010101" pitchFamily="49" charset="-122"/>
                <a:ea typeface="黑体" panose="02010609060101010101" pitchFamily="49" charset="-122"/>
              </a:rPr>
              <a:t>及时提醒。</a:t>
            </a:r>
            <a:endParaRPr lang="zh-CN" altLang="en-US" b="1" dirty="0">
              <a:latin typeface="黑体" panose="02010609060101010101" pitchFamily="49" charset="-122"/>
              <a:ea typeface="黑体" panose="02010609060101010101" pitchFamily="49" charset="-122"/>
            </a:endParaRPr>
          </a:p>
        </p:txBody>
      </p:sp>
      <p:sp>
        <p:nvSpPr>
          <p:cNvPr id="32788" name="Rectangle 35"/>
          <p:cNvSpPr/>
          <p:nvPr/>
        </p:nvSpPr>
        <p:spPr>
          <a:xfrm>
            <a:off x="5095875" y="2709863"/>
            <a:ext cx="3124200"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认真接受安全警示 。</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圆角矩形 36"/>
          <p:cNvPicPr/>
          <p:nvPr/>
        </p:nvPicPr>
        <p:blipFill>
          <a:blip r:embed="rId1"/>
          <a:stretch>
            <a:fillRect/>
          </a:stretch>
        </p:blipFill>
        <p:spPr>
          <a:xfrm>
            <a:off x="0" y="2209800"/>
            <a:ext cx="8839200" cy="3429000"/>
          </a:xfrm>
          <a:prstGeom prst="rect">
            <a:avLst/>
          </a:prstGeom>
          <a:noFill/>
          <a:ln w="9525">
            <a:noFill/>
          </a:ln>
        </p:spPr>
      </p:pic>
      <p:grpSp>
        <p:nvGrpSpPr>
          <p:cNvPr id="33794" name="Group 2"/>
          <p:cNvGrpSpPr/>
          <p:nvPr/>
        </p:nvGrpSpPr>
        <p:grpSpPr>
          <a:xfrm>
            <a:off x="1219200" y="533400"/>
            <a:ext cx="6553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3796"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3797" name="Rectangle 29"/>
          <p:cNvSpPr/>
          <p:nvPr/>
        </p:nvSpPr>
        <p:spPr>
          <a:xfrm>
            <a:off x="1828800" y="533400"/>
            <a:ext cx="56007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三、安全确认的安全行为的养成</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3798" name="Rectangle 22"/>
          <p:cNvSpPr/>
          <p:nvPr/>
        </p:nvSpPr>
        <p:spPr>
          <a:xfrm>
            <a:off x="762000" y="3133725"/>
            <a:ext cx="7239000" cy="1200150"/>
          </a:xfrm>
          <a:prstGeom prst="rect">
            <a:avLst/>
          </a:prstGeom>
          <a:noFill/>
          <a:ln w="9525">
            <a:noFill/>
          </a:ln>
        </p:spPr>
        <p:txBody>
          <a:bodyPr anchor="ctr">
            <a:spAutoFit/>
          </a:bodyPr>
          <a:p>
            <a:pPr>
              <a:spcBef>
                <a:spcPct val="50000"/>
              </a:spcBef>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要求：在现场工作之前，对操作程序、现场环境及其他相关安全因素，进行周详、认真的辨识、认知、判断，以作出准确严肃的认定。 </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10"/>
          <p:cNvSpPr/>
          <p:nvPr/>
        </p:nvSpPr>
        <p:spPr>
          <a:xfrm>
            <a:off x="715963" y="682625"/>
            <a:ext cx="4819650" cy="647700"/>
          </a:xfrm>
          <a:prstGeom prst="rect">
            <a:avLst/>
          </a:prstGeom>
          <a:noFill/>
          <a:ln w="9525">
            <a:noFill/>
          </a:ln>
        </p:spPr>
        <p:txBody>
          <a:bodyPr wrap="none" anchor="ctr">
            <a:spAutoFit/>
          </a:bodyPr>
          <a:p>
            <a:pPr defTabSz="914400">
              <a:spcBef>
                <a:spcPct val="50000"/>
              </a:spcBef>
              <a:buFontTx/>
              <a:buAutoNum type="arabicPeriod"/>
              <a:tabLst>
                <a:tab pos="812800" algn="l"/>
              </a:tabLst>
            </a:pPr>
            <a:r>
              <a:rPr lang="zh-CN" altLang="en-US" sz="3600" b="1" dirty="0">
                <a:latin typeface="黑体" panose="02010609060101010101" pitchFamily="49" charset="-122"/>
                <a:ea typeface="黑体" panose="02010609060101010101" pitchFamily="49" charset="-122"/>
              </a:rPr>
              <a:t>行为养成的关键点：</a:t>
            </a:r>
            <a:endParaRPr lang="zh-CN" altLang="en-US" sz="3600" b="1" dirty="0">
              <a:latin typeface="黑体" panose="02010609060101010101" pitchFamily="49" charset="-122"/>
              <a:ea typeface="黑体" panose="02010609060101010101" pitchFamily="49" charset="-122"/>
            </a:endParaRPr>
          </a:p>
        </p:txBody>
      </p:sp>
      <p:sp>
        <p:nvSpPr>
          <p:cNvPr id="34818" name="Line 10"/>
          <p:cNvSpPr/>
          <p:nvPr/>
        </p:nvSpPr>
        <p:spPr>
          <a:xfrm flipV="1">
            <a:off x="1125538" y="2286000"/>
            <a:ext cx="7239000" cy="3175"/>
          </a:xfrm>
          <a:prstGeom prst="line">
            <a:avLst/>
          </a:prstGeom>
          <a:ln w="25400" cap="flat" cmpd="sng">
            <a:solidFill>
              <a:schemeClr val="tx2"/>
            </a:solidFill>
            <a:prstDash val="sysDot"/>
            <a:round/>
            <a:headEnd type="none" w="med" len="med"/>
            <a:tailEnd type="oval" w="med" len="med"/>
          </a:ln>
        </p:spPr>
      </p:sp>
      <p:sp>
        <p:nvSpPr>
          <p:cNvPr id="34819" name="Text Box 11"/>
          <p:cNvSpPr txBox="1"/>
          <p:nvPr/>
        </p:nvSpPr>
        <p:spPr>
          <a:xfrm>
            <a:off x="1125538" y="1828800"/>
            <a:ext cx="5599112"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让每个作业者都养成安全确认的习惯； </a:t>
            </a:r>
            <a:endParaRPr lang="zh-CN" altLang="en-US" b="1" dirty="0">
              <a:latin typeface="黑体" panose="02010609060101010101" pitchFamily="49" charset="-122"/>
              <a:ea typeface="黑体" panose="02010609060101010101" pitchFamily="49" charset="-122"/>
            </a:endParaRPr>
          </a:p>
        </p:txBody>
      </p:sp>
      <p:sp>
        <p:nvSpPr>
          <p:cNvPr id="34820" name="Line 13"/>
          <p:cNvSpPr/>
          <p:nvPr/>
        </p:nvSpPr>
        <p:spPr>
          <a:xfrm flipV="1">
            <a:off x="1125538" y="3200400"/>
            <a:ext cx="7239000" cy="3175"/>
          </a:xfrm>
          <a:prstGeom prst="line">
            <a:avLst/>
          </a:prstGeom>
          <a:ln w="25400" cap="flat" cmpd="sng">
            <a:solidFill>
              <a:schemeClr val="tx2"/>
            </a:solidFill>
            <a:prstDash val="sysDot"/>
            <a:round/>
            <a:headEnd type="none" w="med" len="med"/>
            <a:tailEnd type="oval" w="med" len="med"/>
          </a:ln>
        </p:spPr>
      </p:sp>
      <p:sp>
        <p:nvSpPr>
          <p:cNvPr id="34821" name="Text Box 14"/>
          <p:cNvSpPr txBox="1"/>
          <p:nvPr/>
        </p:nvSpPr>
        <p:spPr>
          <a:xfrm>
            <a:off x="1071563" y="2667000"/>
            <a:ext cx="6527800"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每一次操作，都要首先进行安全确认的习惯； </a:t>
            </a:r>
            <a:endParaRPr lang="zh-CN" altLang="en-US" b="1" dirty="0">
              <a:latin typeface="黑体" panose="02010609060101010101" pitchFamily="49" charset="-122"/>
              <a:ea typeface="黑体" panose="02010609060101010101" pitchFamily="49" charset="-122"/>
            </a:endParaRPr>
          </a:p>
        </p:txBody>
      </p:sp>
      <p:sp>
        <p:nvSpPr>
          <p:cNvPr id="34822" name="Line 24"/>
          <p:cNvSpPr/>
          <p:nvPr/>
        </p:nvSpPr>
        <p:spPr>
          <a:xfrm flipV="1">
            <a:off x="1101725" y="4038600"/>
            <a:ext cx="7186613" cy="17463"/>
          </a:xfrm>
          <a:prstGeom prst="line">
            <a:avLst/>
          </a:prstGeom>
          <a:ln w="25400" cap="flat" cmpd="sng">
            <a:solidFill>
              <a:schemeClr val="tx2"/>
            </a:solidFill>
            <a:prstDash val="sysDot"/>
            <a:round/>
            <a:headEnd type="none" w="med" len="med"/>
            <a:tailEnd type="oval" w="med" len="med"/>
          </a:ln>
        </p:spPr>
      </p:sp>
      <p:sp>
        <p:nvSpPr>
          <p:cNvPr id="34823" name="Line 24"/>
          <p:cNvSpPr/>
          <p:nvPr/>
        </p:nvSpPr>
        <p:spPr>
          <a:xfrm flipV="1">
            <a:off x="1101725" y="4876800"/>
            <a:ext cx="7186613" cy="33338"/>
          </a:xfrm>
          <a:prstGeom prst="line">
            <a:avLst/>
          </a:prstGeom>
          <a:ln w="25400" cap="flat" cmpd="sng">
            <a:solidFill>
              <a:schemeClr val="tx2"/>
            </a:solidFill>
            <a:prstDash val="sysDot"/>
            <a:round/>
            <a:headEnd type="none" w="med" len="med"/>
            <a:tailEnd type="oval" w="med" len="med"/>
          </a:ln>
        </p:spPr>
      </p:sp>
      <p:sp>
        <p:nvSpPr>
          <p:cNvPr id="34824" name="AutoShape 17"/>
          <p:cNvSpPr/>
          <p:nvPr/>
        </p:nvSpPr>
        <p:spPr>
          <a:xfrm>
            <a:off x="533400" y="1828800"/>
            <a:ext cx="457200" cy="3962400"/>
          </a:xfrm>
          <a:prstGeom prst="leftBrace">
            <a:avLst>
              <a:gd name="adj1" fmla="val 72182"/>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4825" name="Rectangle 18"/>
          <p:cNvSpPr/>
          <p:nvPr/>
        </p:nvSpPr>
        <p:spPr>
          <a:xfrm>
            <a:off x="1152525" y="3579813"/>
            <a:ext cx="5599113"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每一次操作，都要首先进行安全确认； </a:t>
            </a:r>
            <a:endParaRPr lang="zh-CN" altLang="en-US" b="1" dirty="0">
              <a:latin typeface="黑体" panose="02010609060101010101" pitchFamily="49" charset="-122"/>
              <a:ea typeface="黑体" panose="02010609060101010101" pitchFamily="49" charset="-122"/>
            </a:endParaRPr>
          </a:p>
        </p:txBody>
      </p:sp>
      <p:sp>
        <p:nvSpPr>
          <p:cNvPr id="34826" name="Rectangle 19"/>
          <p:cNvSpPr/>
          <p:nvPr/>
        </p:nvSpPr>
        <p:spPr>
          <a:xfrm>
            <a:off x="1155700" y="4341813"/>
            <a:ext cx="498157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不进行安全确认，就不进行操作； </a:t>
            </a:r>
            <a:endParaRPr lang="zh-CN" altLang="en-US" b="1" dirty="0">
              <a:latin typeface="黑体" panose="02010609060101010101" pitchFamily="49" charset="-122"/>
              <a:ea typeface="黑体" panose="02010609060101010101" pitchFamily="49" charset="-122"/>
            </a:endParaRPr>
          </a:p>
        </p:txBody>
      </p:sp>
      <p:sp>
        <p:nvSpPr>
          <p:cNvPr id="34827" name="Rectangle 21"/>
          <p:cNvSpPr/>
          <p:nvPr/>
        </p:nvSpPr>
        <p:spPr>
          <a:xfrm>
            <a:off x="987425" y="5256213"/>
            <a:ext cx="807402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坚决避免无意识的误操作，确保每一次操作都准确无误。 </a:t>
            </a:r>
            <a:endParaRPr lang="zh-CN" altLang="en-US" b="1" dirty="0">
              <a:latin typeface="黑体" panose="02010609060101010101" pitchFamily="49" charset="-122"/>
              <a:ea typeface="黑体" panose="02010609060101010101" pitchFamily="49" charset="-122"/>
            </a:endParaRPr>
          </a:p>
        </p:txBody>
      </p:sp>
      <p:sp>
        <p:nvSpPr>
          <p:cNvPr id="34828" name="Line 24"/>
          <p:cNvSpPr/>
          <p:nvPr/>
        </p:nvSpPr>
        <p:spPr>
          <a:xfrm flipV="1">
            <a:off x="1066800" y="5791200"/>
            <a:ext cx="7186613" cy="33338"/>
          </a:xfrm>
          <a:prstGeom prst="line">
            <a:avLst/>
          </a:prstGeom>
          <a:ln w="25400" cap="flat" cmpd="sng">
            <a:solidFill>
              <a:schemeClr val="tx2"/>
            </a:solidFill>
            <a:prstDash val="sysDot"/>
            <a:round/>
            <a:headEnd type="none" w="med" len="med"/>
            <a:tailEnd type="oval" w="med" len="me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p:nvPr/>
        </p:nvSpPr>
        <p:spPr>
          <a:xfrm>
            <a:off x="457200" y="685800"/>
            <a:ext cx="5562600" cy="641350"/>
          </a:xfrm>
          <a:prstGeom prst="rect">
            <a:avLst/>
          </a:prstGeom>
          <a:noFill/>
          <a:ln w="9525">
            <a:noFill/>
          </a:ln>
        </p:spPr>
        <p:txBody>
          <a:bodyPr anchor="ctr">
            <a:spAutoFit/>
          </a:bodyPr>
          <a:p>
            <a:pPr defTabSz="914400">
              <a:spcBef>
                <a:spcPct val="50000"/>
              </a:spcBef>
              <a:tabLst>
                <a:tab pos="812800" algn="l"/>
              </a:tabLst>
            </a:pPr>
            <a:r>
              <a:rPr lang="en-US" altLang="zh-CN" sz="3600" b="1" dirty="0">
                <a:latin typeface="黑体" panose="02010609060101010101" pitchFamily="49" charset="-122"/>
                <a:ea typeface="黑体" panose="02010609060101010101" pitchFamily="49" charset="-122"/>
              </a:rPr>
              <a:t>2   </a:t>
            </a:r>
            <a:r>
              <a:rPr lang="zh-CN" altLang="en-US" sz="3600" b="1" dirty="0">
                <a:latin typeface="黑体" panose="02010609060101010101" pitchFamily="49" charset="-122"/>
                <a:ea typeface="黑体" panose="02010609060101010101" pitchFamily="49" charset="-122"/>
              </a:rPr>
              <a:t>安全确认的形式</a:t>
            </a:r>
            <a:endParaRPr lang="zh-CN" altLang="en-US" sz="3600" b="1" dirty="0">
              <a:latin typeface="黑体" panose="02010609060101010101" pitchFamily="49" charset="-122"/>
              <a:ea typeface="黑体" panose="02010609060101010101" pitchFamily="49" charset="-122"/>
            </a:endParaRPr>
          </a:p>
        </p:txBody>
      </p:sp>
      <p:sp>
        <p:nvSpPr>
          <p:cNvPr id="35842" name="Line 10"/>
          <p:cNvSpPr/>
          <p:nvPr/>
        </p:nvSpPr>
        <p:spPr>
          <a:xfrm flipV="1">
            <a:off x="1125538" y="2633663"/>
            <a:ext cx="7239000" cy="3175"/>
          </a:xfrm>
          <a:prstGeom prst="line">
            <a:avLst/>
          </a:prstGeom>
          <a:ln w="25400" cap="flat" cmpd="sng">
            <a:solidFill>
              <a:schemeClr val="tx2"/>
            </a:solidFill>
            <a:prstDash val="sysDot"/>
            <a:round/>
            <a:headEnd type="none" w="med" len="med"/>
            <a:tailEnd type="oval" w="med" len="med"/>
          </a:ln>
        </p:spPr>
      </p:sp>
      <p:sp>
        <p:nvSpPr>
          <p:cNvPr id="35843" name="Text Box 11"/>
          <p:cNvSpPr txBox="1"/>
          <p:nvPr/>
        </p:nvSpPr>
        <p:spPr>
          <a:xfrm>
            <a:off x="1531938" y="2176463"/>
            <a:ext cx="1592262" cy="461962"/>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文字确认</a:t>
            </a:r>
            <a:endParaRPr lang="zh-CN" altLang="en-US" b="1" dirty="0">
              <a:latin typeface="黑体" panose="02010609060101010101" pitchFamily="49" charset="-122"/>
              <a:ea typeface="黑体" panose="02010609060101010101" pitchFamily="49" charset="-122"/>
            </a:endParaRPr>
          </a:p>
        </p:txBody>
      </p:sp>
      <p:sp>
        <p:nvSpPr>
          <p:cNvPr id="35844" name="Line 13"/>
          <p:cNvSpPr/>
          <p:nvPr/>
        </p:nvSpPr>
        <p:spPr>
          <a:xfrm flipV="1">
            <a:off x="1125538" y="3548063"/>
            <a:ext cx="7239000" cy="3175"/>
          </a:xfrm>
          <a:prstGeom prst="line">
            <a:avLst/>
          </a:prstGeom>
          <a:ln w="25400" cap="flat" cmpd="sng">
            <a:solidFill>
              <a:schemeClr val="tx2"/>
            </a:solidFill>
            <a:prstDash val="sysDot"/>
            <a:round/>
            <a:headEnd type="none" w="med" len="med"/>
            <a:tailEnd type="oval" w="med" len="med"/>
          </a:ln>
        </p:spPr>
      </p:sp>
      <p:sp>
        <p:nvSpPr>
          <p:cNvPr id="35845" name="Text Box 14"/>
          <p:cNvSpPr txBox="1"/>
          <p:nvPr/>
        </p:nvSpPr>
        <p:spPr>
          <a:xfrm>
            <a:off x="1477963" y="3014663"/>
            <a:ext cx="1570037" cy="461962"/>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信物确认</a:t>
            </a:r>
            <a:endParaRPr lang="zh-CN" altLang="en-US" b="1" dirty="0">
              <a:latin typeface="黑体" panose="02010609060101010101" pitchFamily="49" charset="-122"/>
              <a:ea typeface="黑体" panose="02010609060101010101" pitchFamily="49" charset="-122"/>
            </a:endParaRPr>
          </a:p>
        </p:txBody>
      </p:sp>
      <p:sp>
        <p:nvSpPr>
          <p:cNvPr id="35846" name="Line 24"/>
          <p:cNvSpPr/>
          <p:nvPr/>
        </p:nvSpPr>
        <p:spPr>
          <a:xfrm flipV="1">
            <a:off x="1101725" y="4386263"/>
            <a:ext cx="7186613" cy="17462"/>
          </a:xfrm>
          <a:prstGeom prst="line">
            <a:avLst/>
          </a:prstGeom>
          <a:ln w="25400" cap="flat" cmpd="sng">
            <a:solidFill>
              <a:schemeClr val="tx2"/>
            </a:solidFill>
            <a:prstDash val="sysDot"/>
            <a:round/>
            <a:headEnd type="none" w="med" len="med"/>
            <a:tailEnd type="oval" w="med" len="med"/>
          </a:ln>
        </p:spPr>
      </p:sp>
      <p:sp>
        <p:nvSpPr>
          <p:cNvPr id="35847" name="Line 24"/>
          <p:cNvSpPr/>
          <p:nvPr/>
        </p:nvSpPr>
        <p:spPr>
          <a:xfrm flipV="1">
            <a:off x="1101725" y="5224463"/>
            <a:ext cx="7186613" cy="33337"/>
          </a:xfrm>
          <a:prstGeom prst="line">
            <a:avLst/>
          </a:prstGeom>
          <a:ln w="25400" cap="flat" cmpd="sng">
            <a:solidFill>
              <a:schemeClr val="tx2"/>
            </a:solidFill>
            <a:prstDash val="sysDot"/>
            <a:round/>
            <a:headEnd type="none" w="med" len="med"/>
            <a:tailEnd type="oval" w="med" len="med"/>
          </a:ln>
        </p:spPr>
      </p:sp>
      <p:sp>
        <p:nvSpPr>
          <p:cNvPr id="35848" name="AutoShape 9"/>
          <p:cNvSpPr/>
          <p:nvPr/>
        </p:nvSpPr>
        <p:spPr>
          <a:xfrm>
            <a:off x="457200" y="2133600"/>
            <a:ext cx="457200" cy="3124200"/>
          </a:xfrm>
          <a:prstGeom prst="leftBrace">
            <a:avLst>
              <a:gd name="adj1" fmla="val 56912"/>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5849" name="Rectangle 10"/>
          <p:cNvSpPr/>
          <p:nvPr/>
        </p:nvSpPr>
        <p:spPr>
          <a:xfrm>
            <a:off x="1558925" y="3925888"/>
            <a:ext cx="1489075"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语言确认</a:t>
            </a:r>
            <a:endParaRPr lang="zh-CN" altLang="en-US" b="1" dirty="0">
              <a:latin typeface="黑体" panose="02010609060101010101" pitchFamily="49" charset="-122"/>
              <a:ea typeface="黑体" panose="02010609060101010101" pitchFamily="49" charset="-122"/>
            </a:endParaRPr>
          </a:p>
        </p:txBody>
      </p:sp>
      <p:sp>
        <p:nvSpPr>
          <p:cNvPr id="35850" name="Rectangle 11"/>
          <p:cNvSpPr/>
          <p:nvPr/>
        </p:nvSpPr>
        <p:spPr>
          <a:xfrm>
            <a:off x="1562100" y="4767263"/>
            <a:ext cx="1562100"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信号确认</a:t>
            </a:r>
            <a:endParaRPr lang="zh-CN" altLang="en-US" b="1" dirty="0">
              <a:latin typeface="黑体" panose="02010609060101010101" pitchFamily="49" charset="-122"/>
              <a:ea typeface="黑体" panose="02010609060101010101" pitchFamily="49" charset="-122"/>
            </a:endParaRPr>
          </a:p>
        </p:txBody>
      </p:sp>
      <p:sp>
        <p:nvSpPr>
          <p:cNvPr id="35851" name="Rectangle 12"/>
          <p:cNvSpPr/>
          <p:nvPr/>
        </p:nvSpPr>
        <p:spPr>
          <a:xfrm>
            <a:off x="4152900" y="2128838"/>
            <a:ext cx="1943100" cy="461962"/>
          </a:xfrm>
          <a:prstGeom prst="rect">
            <a:avLst/>
          </a:prstGeom>
          <a:noFill/>
          <a:ln w="9525">
            <a:noFill/>
          </a:ln>
        </p:spPr>
        <p:txBody>
          <a:bodyPr anchor="ctr">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警戒确认</a:t>
            </a:r>
            <a:endParaRPr lang="zh-CN" altLang="en-US" b="1" dirty="0">
              <a:latin typeface="黑体" panose="02010609060101010101" pitchFamily="49" charset="-122"/>
              <a:ea typeface="黑体" panose="02010609060101010101" pitchFamily="49" charset="-122"/>
            </a:endParaRPr>
          </a:p>
        </p:txBody>
      </p:sp>
      <p:sp>
        <p:nvSpPr>
          <p:cNvPr id="35852" name="Rectangle 14"/>
          <p:cNvSpPr/>
          <p:nvPr/>
        </p:nvSpPr>
        <p:spPr>
          <a:xfrm>
            <a:off x="4151313" y="3138488"/>
            <a:ext cx="1792287" cy="461962"/>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无意外确认</a:t>
            </a:r>
            <a:endParaRPr lang="zh-CN" altLang="en-US" b="1" dirty="0">
              <a:latin typeface="黑体" panose="02010609060101010101" pitchFamily="49" charset="-122"/>
              <a:ea typeface="黑体" panose="02010609060101010101" pitchFamily="49" charset="-122"/>
            </a:endParaRPr>
          </a:p>
        </p:txBody>
      </p:sp>
      <p:sp>
        <p:nvSpPr>
          <p:cNvPr id="35853" name="Rectangle 15"/>
          <p:cNvSpPr/>
          <p:nvPr/>
        </p:nvSpPr>
        <p:spPr>
          <a:xfrm>
            <a:off x="4149725" y="3962400"/>
            <a:ext cx="2022475" cy="4619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模拟操作确认</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p:nvPr/>
        </p:nvSpPr>
        <p:spPr>
          <a:xfrm>
            <a:off x="457200" y="608013"/>
            <a:ext cx="4364038" cy="460375"/>
          </a:xfrm>
          <a:prstGeom prst="rect">
            <a:avLst/>
          </a:prstGeom>
          <a:noFill/>
          <a:ln w="9525">
            <a:noFill/>
          </a:ln>
        </p:spPr>
        <p:txBody>
          <a:bodyPr wrap="none" anchor="ctr">
            <a:spAutoFit/>
          </a:bodyPr>
          <a:p>
            <a:pPr>
              <a:spcBef>
                <a:spcPct val="50000"/>
              </a:spcBef>
            </a:pPr>
            <a:r>
              <a:rPr lang="en-US" altLang="zh-CN" b="1" dirty="0">
                <a:latin typeface="黑体" panose="02010609060101010101" pitchFamily="49" charset="-122"/>
                <a:ea typeface="黑体" panose="02010609060101010101" pitchFamily="49" charset="-122"/>
              </a:rPr>
              <a:t>3  </a:t>
            </a:r>
            <a:r>
              <a:rPr lang="zh-CN" altLang="en-US" b="1" dirty="0">
                <a:latin typeface="黑体" panose="02010609060101010101" pitchFamily="49" charset="-122"/>
                <a:ea typeface="黑体" panose="02010609060101010101" pitchFamily="49" charset="-122"/>
              </a:rPr>
              <a:t>几种典型安全认的具体要求</a:t>
            </a:r>
            <a:endParaRPr lang="zh-CN" altLang="en-US" b="1" dirty="0">
              <a:latin typeface="黑体" panose="02010609060101010101" pitchFamily="49" charset="-122"/>
              <a:ea typeface="黑体" panose="02010609060101010101" pitchFamily="49" charset="-122"/>
            </a:endParaRPr>
          </a:p>
        </p:txBody>
      </p:sp>
      <p:sp>
        <p:nvSpPr>
          <p:cNvPr id="36866" name="AutoShape 3"/>
          <p:cNvSpPr/>
          <p:nvPr/>
        </p:nvSpPr>
        <p:spPr>
          <a:xfrm>
            <a:off x="2362200" y="3429000"/>
            <a:ext cx="6477000" cy="762000"/>
          </a:xfrm>
          <a:prstGeom prst="roundRect">
            <a:avLst>
              <a:gd name="adj" fmla="val 11505"/>
            </a:avLst>
          </a:prstGeom>
          <a:solidFill>
            <a:srgbClr val="009999">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67" name="Group 4"/>
          <p:cNvGrpSpPr/>
          <p:nvPr/>
        </p:nvGrpSpPr>
        <p:grpSpPr>
          <a:xfrm>
            <a:off x="190500" y="3492500"/>
            <a:ext cx="2613025" cy="687388"/>
            <a:chOff x="370" y="2169"/>
            <a:chExt cx="1790" cy="433"/>
          </a:xfrm>
        </p:grpSpPr>
        <p:sp>
          <p:nvSpPr>
            <p:cNvPr id="36868" name="AutoShape 5"/>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6869" name="Freeform 6"/>
            <p:cNvSpPr/>
            <p:nvPr/>
          </p:nvSpPr>
          <p:spPr>
            <a:xfrm>
              <a:off x="370" y="2169"/>
              <a:ext cx="1549" cy="433"/>
            </a:xfrm>
            <a:custGeom>
              <a:avLst/>
              <a:gdLst/>
              <a:ahLst/>
              <a:cxnLst>
                <a:cxn ang="0">
                  <a:pos x="120" y="0"/>
                </a:cxn>
                <a:cxn ang="0">
                  <a:pos x="1546" y="0"/>
                </a:cxn>
                <a:cxn ang="0">
                  <a:pos x="1546" y="279"/>
                </a:cxn>
                <a:cxn ang="0">
                  <a:pos x="1526" y="381"/>
                </a:cxn>
                <a:cxn ang="0">
                  <a:pos x="1428" y="426"/>
                </a:cxn>
                <a:cxn ang="0">
                  <a:pos x="0" y="433"/>
                </a:cxn>
                <a:cxn ang="0">
                  <a:pos x="0" y="126"/>
                </a:cxn>
                <a:cxn ang="0">
                  <a:pos x="30" y="25"/>
                </a:cxn>
                <a:cxn ang="0">
                  <a:pos x="120"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6161"/>
                </a:gs>
                <a:gs pos="50000">
                  <a:srgbClr val="009999"/>
                </a:gs>
                <a:gs pos="100000">
                  <a:srgbClr val="0061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a:p>
          </p:txBody>
        </p:sp>
      </p:grpSp>
      <p:sp>
        <p:nvSpPr>
          <p:cNvPr id="36870" name="AutoShape 11"/>
          <p:cNvSpPr/>
          <p:nvPr/>
        </p:nvSpPr>
        <p:spPr>
          <a:xfrm>
            <a:off x="2292350" y="1387475"/>
            <a:ext cx="6470650" cy="687388"/>
          </a:xfrm>
          <a:prstGeom prst="roundRect">
            <a:avLst>
              <a:gd name="adj" fmla="val 11505"/>
            </a:avLst>
          </a:prstGeom>
          <a:solidFill>
            <a:schemeClr val="accent2">
              <a:alpha val="50195"/>
            </a:scheme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71" name="Group 12"/>
          <p:cNvGrpSpPr/>
          <p:nvPr/>
        </p:nvGrpSpPr>
        <p:grpSpPr>
          <a:xfrm>
            <a:off x="215900" y="1371600"/>
            <a:ext cx="2606675" cy="687388"/>
            <a:chOff x="378" y="1065"/>
            <a:chExt cx="1785" cy="433"/>
          </a:xfrm>
        </p:grpSpPr>
        <p:sp>
          <p:nvSpPr>
            <p:cNvPr id="36872" name="AutoShape 13"/>
            <p:cNvSpPr/>
            <p:nvPr/>
          </p:nvSpPr>
          <p:spPr>
            <a:xfrm>
              <a:off x="1921" y="1152"/>
              <a:ext cx="242" cy="24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 name="Freeform 14"/>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6874" name="AutoShape 19"/>
          <p:cNvSpPr/>
          <p:nvPr/>
        </p:nvSpPr>
        <p:spPr>
          <a:xfrm>
            <a:off x="2257425" y="2420938"/>
            <a:ext cx="6657975" cy="855662"/>
          </a:xfrm>
          <a:prstGeom prst="roundRect">
            <a:avLst>
              <a:gd name="adj" fmla="val 11505"/>
            </a:avLst>
          </a:prstGeom>
          <a:solidFill>
            <a:srgbClr val="CC3399">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75" name="Group 20"/>
          <p:cNvGrpSpPr/>
          <p:nvPr/>
        </p:nvGrpSpPr>
        <p:grpSpPr>
          <a:xfrm>
            <a:off x="180975" y="2413000"/>
            <a:ext cx="2613025" cy="687388"/>
            <a:chOff x="370" y="2169"/>
            <a:chExt cx="1790" cy="433"/>
          </a:xfrm>
        </p:grpSpPr>
        <p:sp>
          <p:nvSpPr>
            <p:cNvPr id="36876" name="AutoShape 21"/>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36877" name="Freeform 22"/>
            <p:cNvSpPr/>
            <p:nvPr/>
          </p:nvSpPr>
          <p:spPr>
            <a:xfrm>
              <a:off x="370" y="2169"/>
              <a:ext cx="1549" cy="433"/>
            </a:xfrm>
            <a:custGeom>
              <a:avLst/>
              <a:gdLst/>
              <a:ahLst/>
              <a:cxnLst>
                <a:cxn ang="0">
                  <a:pos x="120" y="0"/>
                </a:cxn>
                <a:cxn ang="0">
                  <a:pos x="1546" y="0"/>
                </a:cxn>
                <a:cxn ang="0">
                  <a:pos x="1546" y="279"/>
                </a:cxn>
                <a:cxn ang="0">
                  <a:pos x="1526" y="381"/>
                </a:cxn>
                <a:cxn ang="0">
                  <a:pos x="1428" y="426"/>
                </a:cxn>
                <a:cxn ang="0">
                  <a:pos x="0" y="433"/>
                </a:cxn>
                <a:cxn ang="0">
                  <a:pos x="0" y="126"/>
                </a:cxn>
                <a:cxn ang="0">
                  <a:pos x="30" y="25"/>
                </a:cxn>
                <a:cxn ang="0">
                  <a:pos x="120" y="0"/>
                </a:cxn>
              </a:cxnLst>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822061"/>
                </a:gs>
                <a:gs pos="50000">
                  <a:srgbClr val="CC3399"/>
                </a:gs>
                <a:gs pos="100000">
                  <a:srgbClr val="822061"/>
                </a:gs>
              </a:gsLst>
              <a:lin ang="5400000" scaled="1"/>
              <a:tileRect/>
            </a:gradFill>
            <a:ln w="28575" cap="flat" cmpd="sng">
              <a:solidFill>
                <a:srgbClr val="FFFFFF"/>
              </a:solidFill>
              <a:prstDash val="solid"/>
              <a:round/>
              <a:headEnd type="none" w="med" len="med"/>
              <a:tailEnd type="none" w="med" len="med"/>
            </a:ln>
            <a:effectLst>
              <a:outerShdw dist="71842" dir="2699999" algn="ctr" rotWithShape="0">
                <a:srgbClr val="000000">
                  <a:alpha val="50000"/>
                </a:srgbClr>
              </a:outerShdw>
            </a:effectLst>
          </p:spPr>
          <p:txBody>
            <a:bodyPr/>
            <a:p>
              <a:endParaRPr lang="zh-CN" altLang="en-US"/>
            </a:p>
          </p:txBody>
        </p:sp>
      </p:grpSp>
      <p:sp>
        <p:nvSpPr>
          <p:cNvPr id="27" name="Rectangle 26"/>
          <p:cNvSpPr>
            <a:spLocks noChangeArrowheads="1"/>
          </p:cNvSpPr>
          <p:nvPr/>
        </p:nvSpPr>
        <p:spPr bwMode="gray">
          <a:xfrm>
            <a:off x="409575" y="152400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作业准备</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28" name="Rectangle 27"/>
          <p:cNvSpPr>
            <a:spLocks noChangeArrowheads="1"/>
          </p:cNvSpPr>
          <p:nvPr/>
        </p:nvSpPr>
        <p:spPr bwMode="gray">
          <a:xfrm>
            <a:off x="409575" y="255270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作业方法</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0" name="Rectangle 29"/>
          <p:cNvSpPr>
            <a:spLocks noChangeArrowheads="1"/>
          </p:cNvSpPr>
          <p:nvPr/>
        </p:nvSpPr>
        <p:spPr bwMode="gray">
          <a:xfrm>
            <a:off x="409575" y="3638550"/>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设备运行安全</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6881" name="Text Box 31"/>
          <p:cNvSpPr txBox="1"/>
          <p:nvPr/>
        </p:nvSpPr>
        <p:spPr>
          <a:xfrm>
            <a:off x="2806700" y="1538288"/>
            <a:ext cx="4800600" cy="3968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接班后应进行设备、环境状况的确认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2" name="Text Box 32"/>
          <p:cNvSpPr txBox="1"/>
          <p:nvPr/>
        </p:nvSpPr>
        <p:spPr>
          <a:xfrm>
            <a:off x="2895600" y="2498725"/>
            <a:ext cx="6108700"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照标准化的作业规程，对作业方法进行确认，确认无误后才允许启动设备、开工作业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3" name="Text Box 34"/>
          <p:cNvSpPr txBox="1"/>
          <p:nvPr/>
        </p:nvSpPr>
        <p:spPr>
          <a:xfrm>
            <a:off x="2806700" y="3495675"/>
            <a:ext cx="6337300" cy="3968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设备开动后，应对设备的运行情况是否正常进行确认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4" name="AutoShape 11"/>
          <p:cNvSpPr/>
          <p:nvPr/>
        </p:nvSpPr>
        <p:spPr>
          <a:xfrm>
            <a:off x="2286000" y="5562600"/>
            <a:ext cx="6858000" cy="914400"/>
          </a:xfrm>
          <a:prstGeom prst="roundRect">
            <a:avLst>
              <a:gd name="adj" fmla="val 11505"/>
            </a:avLst>
          </a:prstGeom>
          <a:solidFill>
            <a:schemeClr val="accent2">
              <a:alpha val="50195"/>
            </a:scheme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85" name="Group 12"/>
          <p:cNvGrpSpPr/>
          <p:nvPr/>
        </p:nvGrpSpPr>
        <p:grpSpPr>
          <a:xfrm>
            <a:off x="209550" y="5713413"/>
            <a:ext cx="2606675" cy="687387"/>
            <a:chOff x="378" y="1065"/>
            <a:chExt cx="1785" cy="433"/>
          </a:xfrm>
        </p:grpSpPr>
        <p:sp>
          <p:nvSpPr>
            <p:cNvPr id="36886" name="AutoShape 13"/>
            <p:cNvSpPr/>
            <p:nvPr/>
          </p:nvSpPr>
          <p:spPr>
            <a:xfrm>
              <a:off x="1921" y="1152"/>
              <a:ext cx="242" cy="240"/>
            </a:xfrm>
            <a:prstGeom prst="rightArrow">
              <a:avLst>
                <a:gd name="adj1" fmla="val 50000"/>
                <a:gd name="adj2" fmla="val 59416"/>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15" name="Freeform 14"/>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6888" name="Rectangle 26"/>
          <p:cNvSpPr/>
          <p:nvPr/>
        </p:nvSpPr>
        <p:spPr>
          <a:xfrm>
            <a:off x="403225" y="5865813"/>
            <a:ext cx="1836738" cy="396875"/>
          </a:xfrm>
          <a:prstGeom prst="rect">
            <a:avLst/>
          </a:prstGeom>
          <a:noFill/>
          <a:ln w="9525">
            <a:noFill/>
          </a:ln>
        </p:spPr>
        <p:txBody>
          <a:bodyPr anchor="t">
            <a:spAutoFit/>
          </a:bodyPr>
          <a:p>
            <a:pPr algn="ct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多人作业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89" name="Text Box 31"/>
          <p:cNvSpPr txBox="1"/>
          <p:nvPr/>
        </p:nvSpPr>
        <p:spPr>
          <a:xfrm>
            <a:off x="2800350" y="5622925"/>
            <a:ext cx="6343650"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对参加作业的人员、人员的作业位置、作业方法、指挥联络形式、作业中出现异常情况时的对策等进行确认 </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36890" name="AutoShape 7"/>
          <p:cNvSpPr/>
          <p:nvPr/>
        </p:nvSpPr>
        <p:spPr>
          <a:xfrm>
            <a:off x="2143125" y="4572000"/>
            <a:ext cx="6696075" cy="762000"/>
          </a:xfrm>
          <a:prstGeom prst="roundRect">
            <a:avLst>
              <a:gd name="adj" fmla="val 11505"/>
            </a:avLst>
          </a:prstGeom>
          <a:solidFill>
            <a:srgbClr val="969696">
              <a:alpha val="50195"/>
            </a:srgbClr>
          </a:solidFill>
          <a:ln w="6350">
            <a:noFill/>
          </a:ln>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grpSp>
        <p:nvGrpSpPr>
          <p:cNvPr id="36891" name="Group 8"/>
          <p:cNvGrpSpPr/>
          <p:nvPr/>
        </p:nvGrpSpPr>
        <p:grpSpPr>
          <a:xfrm>
            <a:off x="282575" y="4584700"/>
            <a:ext cx="2613025" cy="687388"/>
            <a:chOff x="370" y="2169"/>
            <a:chExt cx="1790" cy="433"/>
          </a:xfrm>
        </p:grpSpPr>
        <p:sp>
          <p:nvSpPr>
            <p:cNvPr id="36892" name="AutoShape 9"/>
            <p:cNvSpPr/>
            <p:nvPr/>
          </p:nvSpPr>
          <p:spPr>
            <a:xfrm>
              <a:off x="1917" y="2249"/>
              <a:ext cx="243" cy="240"/>
            </a:xfrm>
            <a:prstGeom prst="rightArrow">
              <a:avLst>
                <a:gd name="adj1" fmla="val 50000"/>
                <a:gd name="adj2" fmla="val 59418"/>
              </a:avLst>
            </a:prstGeom>
            <a:solidFill>
              <a:srgbClr val="F8F8F8"/>
            </a:solidFill>
            <a:ln w="9525">
              <a:noFill/>
            </a:ln>
            <a:effectLst>
              <a:outerShdw dist="71842" dir="2699999" algn="ctr" rotWithShape="0">
                <a:srgbClr val="010101">
                  <a:alpha val="50000"/>
                </a:srgbClr>
              </a:outerShdw>
            </a:effectLst>
          </p:spPr>
          <p:txBody>
            <a:bodyPr wrap="none" anchor="ctr"/>
            <a:p>
              <a:pPr algn="ctr">
                <a:spcBef>
                  <a:spcPct val="50000"/>
                </a:spcBef>
              </a:pPr>
              <a:endParaRPr lang="zh-CN" altLang="zh-CN" sz="2000" b="1" dirty="0">
                <a:solidFill>
                  <a:srgbClr val="001A19"/>
                </a:solidFill>
                <a:latin typeface="黑体" panose="02010609060101010101" pitchFamily="49" charset="-122"/>
                <a:ea typeface="黑体" panose="02010609060101010101" pitchFamily="49" charset="-122"/>
              </a:endParaRPr>
            </a:p>
          </p:txBody>
        </p:sp>
        <p:sp>
          <p:nvSpPr>
            <p:cNvPr id="11" name="Freeform 10"/>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rgbClr val="FFFFFF"/>
              </a:solidFill>
              <a:round/>
            </a:ln>
            <a:effectLst>
              <a:outerShdw dist="71842"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grpSp>
      <p:sp>
        <p:nvSpPr>
          <p:cNvPr id="31" name="Rectangle 30"/>
          <p:cNvSpPr>
            <a:spLocks noChangeArrowheads="1"/>
          </p:cNvSpPr>
          <p:nvPr/>
        </p:nvSpPr>
        <p:spPr bwMode="gray">
          <a:xfrm>
            <a:off x="322263" y="4710113"/>
            <a:ext cx="1836738" cy="396875"/>
          </a:xfrm>
          <a:prstGeom prst="rect">
            <a:avLst/>
          </a:prstGeom>
          <a:noFill/>
          <a:ln w="9525" algn="ctr">
            <a:noFill/>
            <a:miter lim="800000"/>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a:ln>
                  <a:noFill/>
                </a:ln>
                <a:solidFill>
                  <a:srgbClr val="001A19"/>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关闭设备</a:t>
            </a:r>
            <a:r>
              <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 </a:t>
            </a:r>
            <a:endParaRPr kumimoji="0" lang="zh-CN" altLang="en-US" sz="20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6895" name="Text Box 35"/>
          <p:cNvSpPr txBox="1"/>
          <p:nvPr/>
        </p:nvSpPr>
        <p:spPr>
          <a:xfrm>
            <a:off x="2895600" y="4648200"/>
            <a:ext cx="6119813" cy="701675"/>
          </a:xfrm>
          <a:prstGeom prst="rect">
            <a:avLst/>
          </a:prstGeom>
          <a:noFill/>
          <a:ln w="9525">
            <a:noFill/>
          </a:ln>
        </p:spPr>
        <p:txBody>
          <a:bodyPr anchor="t">
            <a:spAutoFit/>
          </a:bodyPr>
          <a:p>
            <a:pPr eaLnBrk="0" hangingPunct="0">
              <a:spcBef>
                <a:spcPct val="50000"/>
              </a:spcBef>
            </a:pPr>
            <a:r>
              <a:rPr lang="zh-CN" altLang="en-US" sz="2000" b="1" dirty="0">
                <a:solidFill>
                  <a:srgbClr val="001A19"/>
                </a:solidFill>
                <a:latin typeface="黑体" panose="02010609060101010101" pitchFamily="49" charset="-122"/>
                <a:ea typeface="黑体" panose="02010609060101010101" pitchFamily="49" charset="-122"/>
              </a:rPr>
              <a:t>按照标准化作业规程对关闭设备的作业方法确认后才允许关闭设备 </a:t>
            </a:r>
            <a:endParaRPr lang="zh-CN" altLang="en-US" sz="2000" b="1" dirty="0">
              <a:solidFill>
                <a:srgbClr val="001A19"/>
              </a:solidFill>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Group 3"/>
          <p:cNvGrpSpPr/>
          <p:nvPr/>
        </p:nvGrpSpPr>
        <p:grpSpPr>
          <a:xfrm>
            <a:off x="2057400" y="304800"/>
            <a:ext cx="5410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7891"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Calibri" panose="020F0502020204030204" pitchFamily="34" charset="0"/>
                <a:ea typeface="宋体" panose="02010600030101010101" pitchFamily="2" charset="-122"/>
              </a:endParaRPr>
            </a:p>
          </p:txBody>
        </p:sp>
      </p:grpSp>
      <p:sp>
        <p:nvSpPr>
          <p:cNvPr id="37892" name="Rectangle 29"/>
          <p:cNvSpPr/>
          <p:nvPr/>
        </p:nvSpPr>
        <p:spPr>
          <a:xfrm>
            <a:off x="2667000" y="304800"/>
            <a:ext cx="4572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Calibri" panose="020F0502020204030204" pitchFamily="34" charset="0"/>
                <a:ea typeface="宋体" panose="02010600030101010101" pitchFamily="2" charset="-122"/>
              </a:rPr>
              <a:t>四、自觉服从的安全行为养成</a:t>
            </a:r>
            <a:endParaRPr lang="zh-CN" altLang="en-US" b="1" dirty="0">
              <a:solidFill>
                <a:srgbClr val="001A19"/>
              </a:solidFill>
              <a:latin typeface="Calibri" panose="020F0502020204030204" pitchFamily="34" charset="0"/>
              <a:ea typeface="宋体" panose="02010600030101010101" pitchFamily="2" charset="-122"/>
            </a:endParaRPr>
          </a:p>
        </p:txBody>
      </p:sp>
      <p:sp>
        <p:nvSpPr>
          <p:cNvPr id="37893" name="Text Box 8"/>
          <p:cNvSpPr txBox="1"/>
          <p:nvPr/>
        </p:nvSpPr>
        <p:spPr>
          <a:xfrm>
            <a:off x="228600" y="2209800"/>
            <a:ext cx="609600" cy="1187450"/>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关键点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37894" name="Line 10"/>
          <p:cNvSpPr/>
          <p:nvPr/>
        </p:nvSpPr>
        <p:spPr>
          <a:xfrm flipV="1">
            <a:off x="1371600" y="2362200"/>
            <a:ext cx="7239000" cy="3175"/>
          </a:xfrm>
          <a:prstGeom prst="line">
            <a:avLst/>
          </a:prstGeom>
          <a:ln w="25400" cap="flat" cmpd="sng">
            <a:solidFill>
              <a:schemeClr val="tx2"/>
            </a:solidFill>
            <a:prstDash val="sysDot"/>
            <a:round/>
            <a:headEnd type="none" w="med" len="med"/>
            <a:tailEnd type="oval" w="med" len="med"/>
          </a:ln>
        </p:spPr>
      </p:sp>
      <p:sp>
        <p:nvSpPr>
          <p:cNvPr id="37895" name="Text Box 11"/>
          <p:cNvSpPr txBox="1"/>
          <p:nvPr/>
        </p:nvSpPr>
        <p:spPr>
          <a:xfrm>
            <a:off x="1371600" y="1919288"/>
            <a:ext cx="3448050" cy="366712"/>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服从命令，听从指挥，令行禁止 </a:t>
            </a:r>
            <a:endParaRPr lang="zh-CN" altLang="en-US" b="1" dirty="0">
              <a:latin typeface="Calibri" panose="020F0502020204030204" pitchFamily="34" charset="0"/>
              <a:ea typeface="宋体" panose="02010600030101010101" pitchFamily="2" charset="-122"/>
            </a:endParaRPr>
          </a:p>
        </p:txBody>
      </p:sp>
      <p:sp>
        <p:nvSpPr>
          <p:cNvPr id="37896" name="Line 13"/>
          <p:cNvSpPr/>
          <p:nvPr/>
        </p:nvSpPr>
        <p:spPr>
          <a:xfrm flipV="1">
            <a:off x="1371600" y="3048000"/>
            <a:ext cx="7239000" cy="3175"/>
          </a:xfrm>
          <a:prstGeom prst="line">
            <a:avLst/>
          </a:prstGeom>
          <a:ln w="25400" cap="flat" cmpd="sng">
            <a:solidFill>
              <a:schemeClr val="tx2"/>
            </a:solidFill>
            <a:prstDash val="sysDot"/>
            <a:round/>
            <a:headEnd type="none" w="med" len="med"/>
            <a:tailEnd type="oval" w="med" len="med"/>
          </a:ln>
        </p:spPr>
      </p:sp>
      <p:sp>
        <p:nvSpPr>
          <p:cNvPr id="37897" name="Text Box 14"/>
          <p:cNvSpPr txBox="1"/>
          <p:nvPr/>
        </p:nvSpPr>
        <p:spPr>
          <a:xfrm>
            <a:off x="1403350" y="2514600"/>
            <a:ext cx="2305050" cy="366713"/>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一举一动，规章至尊 </a:t>
            </a:r>
            <a:endParaRPr lang="zh-CN" altLang="en-US" b="1" dirty="0">
              <a:latin typeface="Calibri" panose="020F0502020204030204" pitchFamily="34" charset="0"/>
              <a:ea typeface="宋体" panose="02010600030101010101" pitchFamily="2" charset="-122"/>
            </a:endParaRPr>
          </a:p>
        </p:txBody>
      </p:sp>
      <p:sp>
        <p:nvSpPr>
          <p:cNvPr id="37898" name="Line 24"/>
          <p:cNvSpPr/>
          <p:nvPr/>
        </p:nvSpPr>
        <p:spPr>
          <a:xfrm flipV="1">
            <a:off x="1347788" y="3657600"/>
            <a:ext cx="7262812" cy="17463"/>
          </a:xfrm>
          <a:prstGeom prst="line">
            <a:avLst/>
          </a:prstGeom>
          <a:ln w="25400" cap="flat" cmpd="sng">
            <a:solidFill>
              <a:schemeClr val="tx2"/>
            </a:solidFill>
            <a:prstDash val="sysDot"/>
            <a:round/>
            <a:headEnd type="none" w="med" len="med"/>
            <a:tailEnd type="oval" w="med" len="med"/>
          </a:ln>
        </p:spPr>
      </p:sp>
      <p:sp>
        <p:nvSpPr>
          <p:cNvPr id="37899" name="AutoShape 14"/>
          <p:cNvSpPr/>
          <p:nvPr/>
        </p:nvSpPr>
        <p:spPr>
          <a:xfrm>
            <a:off x="838200" y="18288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37900" name="Rectangle 15"/>
          <p:cNvSpPr/>
          <p:nvPr/>
        </p:nvSpPr>
        <p:spPr>
          <a:xfrm>
            <a:off x="1406525" y="3214688"/>
            <a:ext cx="4819650" cy="366712"/>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遵章指挥，遵章作业，严守纪律，杜绝“三违” </a:t>
            </a:r>
            <a:endParaRPr lang="zh-CN" altLang="en-US" b="1" dirty="0">
              <a:latin typeface="Calibri" panose="020F0502020204030204" pitchFamily="34" charset="0"/>
              <a:ea typeface="宋体" panose="02010600030101010101" pitchFamily="2" charset="-122"/>
            </a:endParaRPr>
          </a:p>
        </p:txBody>
      </p:sp>
      <p:sp>
        <p:nvSpPr>
          <p:cNvPr id="37901" name="Text Box 16"/>
          <p:cNvSpPr txBox="1"/>
          <p:nvPr/>
        </p:nvSpPr>
        <p:spPr>
          <a:xfrm>
            <a:off x="152400" y="4554538"/>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要求</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37902" name="Line 10"/>
          <p:cNvSpPr/>
          <p:nvPr/>
        </p:nvSpPr>
        <p:spPr>
          <a:xfrm flipV="1">
            <a:off x="1295400" y="4706938"/>
            <a:ext cx="7239000" cy="3175"/>
          </a:xfrm>
          <a:prstGeom prst="line">
            <a:avLst/>
          </a:prstGeom>
          <a:ln w="25400" cap="flat" cmpd="sng">
            <a:solidFill>
              <a:schemeClr val="tx2"/>
            </a:solidFill>
            <a:prstDash val="sysDot"/>
            <a:round/>
            <a:headEnd type="none" w="med" len="med"/>
            <a:tailEnd type="oval" w="med" len="med"/>
          </a:ln>
        </p:spPr>
      </p:sp>
      <p:sp>
        <p:nvSpPr>
          <p:cNvPr id="37903" name="Text Box 11"/>
          <p:cNvSpPr txBox="1"/>
          <p:nvPr/>
        </p:nvSpPr>
        <p:spPr>
          <a:xfrm>
            <a:off x="1295400" y="4264025"/>
            <a:ext cx="2762250" cy="366713"/>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自觉接受安监检查、指导 </a:t>
            </a:r>
            <a:endParaRPr lang="zh-CN" altLang="en-US" b="1" dirty="0">
              <a:latin typeface="Calibri" panose="020F0502020204030204" pitchFamily="34" charset="0"/>
              <a:ea typeface="宋体" panose="02010600030101010101" pitchFamily="2" charset="-122"/>
            </a:endParaRPr>
          </a:p>
        </p:txBody>
      </p:sp>
      <p:sp>
        <p:nvSpPr>
          <p:cNvPr id="37904" name="Line 13"/>
          <p:cNvSpPr/>
          <p:nvPr/>
        </p:nvSpPr>
        <p:spPr>
          <a:xfrm flipV="1">
            <a:off x="1295400" y="5392738"/>
            <a:ext cx="7239000" cy="3175"/>
          </a:xfrm>
          <a:prstGeom prst="line">
            <a:avLst/>
          </a:prstGeom>
          <a:ln w="25400" cap="flat" cmpd="sng">
            <a:solidFill>
              <a:schemeClr val="tx2"/>
            </a:solidFill>
            <a:prstDash val="sysDot"/>
            <a:round/>
            <a:headEnd type="none" w="med" len="med"/>
            <a:tailEnd type="oval" w="med" len="med"/>
          </a:ln>
        </p:spPr>
      </p:sp>
      <p:sp>
        <p:nvSpPr>
          <p:cNvPr id="37905" name="Text Box 14"/>
          <p:cNvSpPr txBox="1"/>
          <p:nvPr/>
        </p:nvSpPr>
        <p:spPr>
          <a:xfrm>
            <a:off x="914400" y="4800600"/>
            <a:ext cx="3048000" cy="641350"/>
          </a:xfrm>
          <a:prstGeom prst="rect">
            <a:avLst/>
          </a:prstGeom>
          <a:noFill/>
          <a:ln w="9525">
            <a:noFill/>
          </a:ln>
        </p:spPr>
        <p:txBody>
          <a:bodyPr anchor="t">
            <a:spAutoFit/>
          </a:bodyPr>
          <a:p>
            <a:pPr marL="342900" indent="-342900" eaLnBrk="0" hangingPunct="0">
              <a:spcBef>
                <a:spcPct val="50000"/>
              </a:spcBef>
            </a:pPr>
            <a:r>
              <a:rPr lang="en-US" altLang="zh-CN" b="1" dirty="0">
                <a:latin typeface="Calibri" panose="020F0502020204030204" pitchFamily="34" charset="0"/>
                <a:ea typeface="宋体" panose="02010600030101010101" pitchFamily="2" charset="-122"/>
              </a:rPr>
              <a:t>     </a:t>
            </a:r>
            <a:r>
              <a:rPr lang="zh-CN" altLang="en-US" b="1" dirty="0">
                <a:latin typeface="Calibri" panose="020F0502020204030204" pitchFamily="34" charset="0"/>
                <a:ea typeface="宋体" panose="02010600030101010101" pitchFamily="2" charset="-122"/>
              </a:rPr>
              <a:t>自觉爱护、维护安全设施；自觉执行规章制度</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37906" name="Line 24"/>
          <p:cNvSpPr/>
          <p:nvPr/>
        </p:nvSpPr>
        <p:spPr>
          <a:xfrm flipV="1">
            <a:off x="1271588" y="6002338"/>
            <a:ext cx="7262812" cy="17462"/>
          </a:xfrm>
          <a:prstGeom prst="line">
            <a:avLst/>
          </a:prstGeom>
          <a:ln w="25400" cap="flat" cmpd="sng">
            <a:solidFill>
              <a:schemeClr val="tx2"/>
            </a:solidFill>
            <a:prstDash val="sysDot"/>
            <a:round/>
            <a:headEnd type="none" w="med" len="med"/>
            <a:tailEnd type="oval" w="med" len="med"/>
          </a:ln>
        </p:spPr>
      </p:sp>
      <p:sp>
        <p:nvSpPr>
          <p:cNvPr id="37907" name="AutoShape 22"/>
          <p:cNvSpPr/>
          <p:nvPr/>
        </p:nvSpPr>
        <p:spPr>
          <a:xfrm>
            <a:off x="762000" y="4173538"/>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37908" name="Rectangle 23"/>
          <p:cNvSpPr/>
          <p:nvPr/>
        </p:nvSpPr>
        <p:spPr>
          <a:xfrm>
            <a:off x="1330325" y="5530850"/>
            <a:ext cx="2708275" cy="366713"/>
          </a:xfrm>
          <a:prstGeom prst="rect">
            <a:avLst/>
          </a:prstGeom>
          <a:noFill/>
          <a:ln w="9525">
            <a:noFill/>
          </a:ln>
        </p:spPr>
        <p:txBody>
          <a:bodyPr anchor="ctr">
            <a:spAutoFit/>
          </a:bodyPr>
          <a:p>
            <a:pPr marL="342900" indent="-342900">
              <a:spcBef>
                <a:spcPct val="50000"/>
              </a:spcBef>
            </a:pPr>
            <a:r>
              <a:rPr lang="zh-CN" altLang="en-US" b="1" dirty="0">
                <a:latin typeface="宋体" panose="02010600030101010101" pitchFamily="2" charset="-122"/>
                <a:ea typeface="宋体" panose="02010600030101010101" pitchFamily="2" charset="-122"/>
              </a:rPr>
              <a:t>主动自学；</a:t>
            </a:r>
            <a:endParaRPr lang="zh-CN" altLang="en-US" b="1" dirty="0">
              <a:latin typeface="宋体" panose="02010600030101010101" pitchFamily="2" charset="-122"/>
              <a:ea typeface="宋体" panose="02010600030101010101" pitchFamily="2" charset="-122"/>
            </a:endParaRPr>
          </a:p>
        </p:txBody>
      </p:sp>
      <p:sp>
        <p:nvSpPr>
          <p:cNvPr id="37909" name="Text Box 11"/>
          <p:cNvSpPr txBox="1"/>
          <p:nvPr/>
        </p:nvSpPr>
        <p:spPr>
          <a:xfrm>
            <a:off x="5214938" y="4267200"/>
            <a:ext cx="1784350" cy="366713"/>
          </a:xfrm>
          <a:prstGeom prst="rect">
            <a:avLst/>
          </a:prstGeom>
          <a:noFill/>
          <a:ln w="9525">
            <a:noFill/>
          </a:ln>
        </p:spPr>
        <p:txBody>
          <a:bodyPr wrap="none" anchor="t">
            <a:spAutoFit/>
          </a:bodyPr>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自觉苦练技能；</a:t>
            </a:r>
            <a:endParaRPr lang="zh-CN" altLang="en-US" b="1" dirty="0">
              <a:latin typeface="宋体" panose="02010600030101010101" pitchFamily="2" charset="-122"/>
              <a:ea typeface="宋体" panose="02010600030101010101" pitchFamily="2" charset="-122"/>
            </a:endParaRPr>
          </a:p>
        </p:txBody>
      </p:sp>
      <p:sp>
        <p:nvSpPr>
          <p:cNvPr id="37910" name="Text Box 14"/>
          <p:cNvSpPr txBox="1"/>
          <p:nvPr/>
        </p:nvSpPr>
        <p:spPr>
          <a:xfrm>
            <a:off x="4800600" y="4768850"/>
            <a:ext cx="3581400" cy="915988"/>
          </a:xfrm>
          <a:prstGeom prst="rect">
            <a:avLst/>
          </a:prstGeom>
          <a:noFill/>
          <a:ln w="9525">
            <a:noFill/>
          </a:ln>
        </p:spPr>
        <p:txBody>
          <a:bodyPr anchor="t">
            <a:spAutoFit/>
          </a:bodyPr>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善于分析，由作业动作的规范化</a:t>
            </a:r>
            <a:endParaRPr lang="zh-CN" altLang="en-US" b="1" dirty="0">
              <a:latin typeface="宋体" panose="02010600030101010101" pitchFamily="2" charset="-122"/>
              <a:ea typeface="宋体" panose="02010600030101010101" pitchFamily="2" charset="-122"/>
            </a:endParaRPr>
          </a:p>
          <a:p>
            <a:pPr marL="342900" indent="-342900" eaLnBrk="0" hangingPunct="0">
              <a:spcBef>
                <a:spcPct val="50000"/>
              </a:spcBef>
            </a:pPr>
            <a:r>
              <a:rPr lang="zh-CN" altLang="en-US" b="1" dirty="0">
                <a:latin typeface="宋体" panose="02010600030101010101" pitchFamily="2" charset="-122"/>
                <a:ea typeface="宋体" panose="02010600030101010101" pitchFamily="2" charset="-122"/>
              </a:rPr>
              <a:t>、标准化，实现最优化、精细化；</a:t>
            </a:r>
            <a:endParaRPr lang="zh-CN" altLang="en-US" b="1" dirty="0">
              <a:latin typeface="宋体" panose="02010600030101010101" pitchFamily="2" charset="-122"/>
              <a:ea typeface="宋体" panose="02010600030101010101" pitchFamily="2" charset="-122"/>
            </a:endParaRPr>
          </a:p>
        </p:txBody>
      </p:sp>
      <p:sp>
        <p:nvSpPr>
          <p:cNvPr id="37911" name="Rectangle 26"/>
          <p:cNvSpPr/>
          <p:nvPr/>
        </p:nvSpPr>
        <p:spPr>
          <a:xfrm>
            <a:off x="4911725" y="5576888"/>
            <a:ext cx="2371725" cy="366712"/>
          </a:xfrm>
          <a:prstGeom prst="rect">
            <a:avLst/>
          </a:prstGeom>
          <a:noFill/>
          <a:ln w="9525">
            <a:noFill/>
          </a:ln>
        </p:spPr>
        <p:txBody>
          <a:bodyPr wrap="none" anchor="ctr">
            <a:spAutoFit/>
          </a:bodyPr>
          <a:p>
            <a:pPr marL="342900" indent="-342900">
              <a:spcBef>
                <a:spcPct val="50000"/>
              </a:spcBef>
            </a:pPr>
            <a:r>
              <a:rPr lang="zh-CN" altLang="en-US" b="1" dirty="0">
                <a:latin typeface="宋体" panose="02010600030101010101" pitchFamily="2" charset="-122"/>
                <a:ea typeface="宋体" panose="02010600030101010101" pitchFamily="2" charset="-122"/>
              </a:rPr>
              <a:t>取证上岗，一专多能 </a:t>
            </a:r>
            <a:endParaRPr lang="zh-CN" altLang="en-US" b="1"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Group 2"/>
          <p:cNvGrpSpPr/>
          <p:nvPr/>
        </p:nvGrpSpPr>
        <p:grpSpPr>
          <a:xfrm>
            <a:off x="2057400" y="304800"/>
            <a:ext cx="5410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915"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8916" name="Rectangle 29"/>
          <p:cNvSpPr/>
          <p:nvPr/>
        </p:nvSpPr>
        <p:spPr>
          <a:xfrm>
            <a:off x="2286000" y="381000"/>
            <a:ext cx="4953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五、自我身心调适的安全行为养成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38917" name="Text Box 6"/>
          <p:cNvSpPr txBox="1"/>
          <p:nvPr/>
        </p:nvSpPr>
        <p:spPr>
          <a:xfrm>
            <a:off x="228600" y="2209800"/>
            <a:ext cx="609600" cy="120015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关键点</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8918" name="Line 10"/>
          <p:cNvSpPr/>
          <p:nvPr/>
        </p:nvSpPr>
        <p:spPr>
          <a:xfrm flipV="1">
            <a:off x="1371600" y="2362200"/>
            <a:ext cx="7239000" cy="3175"/>
          </a:xfrm>
          <a:prstGeom prst="line">
            <a:avLst/>
          </a:prstGeom>
          <a:ln w="25400" cap="flat" cmpd="sng">
            <a:solidFill>
              <a:schemeClr val="tx2"/>
            </a:solidFill>
            <a:prstDash val="sysDot"/>
            <a:round/>
            <a:headEnd type="none" w="med" len="med"/>
            <a:tailEnd type="oval" w="med" len="med"/>
          </a:ln>
        </p:spPr>
      </p:sp>
      <p:sp>
        <p:nvSpPr>
          <p:cNvPr id="38919" name="Text Box 11"/>
          <p:cNvSpPr txBox="1"/>
          <p:nvPr/>
        </p:nvSpPr>
        <p:spPr>
          <a:xfrm>
            <a:off x="1371600" y="1919288"/>
            <a:ext cx="5597525"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吃好睡好休息好，保证工作精力充沛；</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8920" name="Line 13"/>
          <p:cNvSpPr/>
          <p:nvPr/>
        </p:nvSpPr>
        <p:spPr>
          <a:xfrm flipV="1">
            <a:off x="1371600" y="3048000"/>
            <a:ext cx="7239000" cy="3175"/>
          </a:xfrm>
          <a:prstGeom prst="line">
            <a:avLst/>
          </a:prstGeom>
          <a:ln w="25400" cap="flat" cmpd="sng">
            <a:solidFill>
              <a:schemeClr val="tx2"/>
            </a:solidFill>
            <a:prstDash val="sysDot"/>
            <a:round/>
            <a:headEnd type="none" w="med" len="med"/>
            <a:tailEnd type="oval" w="med" len="med"/>
          </a:ln>
        </p:spPr>
      </p:sp>
      <p:sp>
        <p:nvSpPr>
          <p:cNvPr id="38921" name="Text Box 14"/>
          <p:cNvSpPr txBox="1"/>
          <p:nvPr/>
        </p:nvSpPr>
        <p:spPr>
          <a:xfrm>
            <a:off x="1403350" y="2514600"/>
            <a:ext cx="5133975"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乐观开朗情绪好，自我平衡心态好</a:t>
            </a:r>
            <a:r>
              <a:rPr lang="en-US" altLang="zh-CN" b="1"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 </a:t>
            </a:r>
            <a:endParaRPr lang="en-US" altLang="zh-CN" dirty="0">
              <a:latin typeface="黑体" panose="02010609060101010101" pitchFamily="49" charset="-122"/>
              <a:ea typeface="黑体" panose="02010609060101010101" pitchFamily="49" charset="-122"/>
            </a:endParaRPr>
          </a:p>
        </p:txBody>
      </p:sp>
      <p:sp>
        <p:nvSpPr>
          <p:cNvPr id="38922" name="Line 24"/>
          <p:cNvSpPr/>
          <p:nvPr/>
        </p:nvSpPr>
        <p:spPr>
          <a:xfrm flipV="1">
            <a:off x="1347788" y="3657600"/>
            <a:ext cx="7262812" cy="17463"/>
          </a:xfrm>
          <a:prstGeom prst="line">
            <a:avLst/>
          </a:prstGeom>
          <a:ln w="25400" cap="flat" cmpd="sng">
            <a:solidFill>
              <a:schemeClr val="tx2"/>
            </a:solidFill>
            <a:prstDash val="sysDot"/>
            <a:round/>
            <a:headEnd type="none" w="med" len="med"/>
            <a:tailEnd type="oval" w="med" len="med"/>
          </a:ln>
        </p:spPr>
      </p:sp>
      <p:sp>
        <p:nvSpPr>
          <p:cNvPr id="38923" name="AutoShape 12"/>
          <p:cNvSpPr/>
          <p:nvPr/>
        </p:nvSpPr>
        <p:spPr>
          <a:xfrm>
            <a:off x="838200" y="18288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38924" name="Rectangle 13"/>
          <p:cNvSpPr/>
          <p:nvPr/>
        </p:nvSpPr>
        <p:spPr>
          <a:xfrm>
            <a:off x="1406525" y="3167063"/>
            <a:ext cx="2813050"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排除一切心理干扰</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38925" name="Text Box 14"/>
          <p:cNvSpPr txBox="1"/>
          <p:nvPr/>
        </p:nvSpPr>
        <p:spPr>
          <a:xfrm>
            <a:off x="152400" y="4876800"/>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要求</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38926" name="Line 10"/>
          <p:cNvSpPr/>
          <p:nvPr/>
        </p:nvSpPr>
        <p:spPr>
          <a:xfrm flipV="1">
            <a:off x="1295400" y="4706938"/>
            <a:ext cx="7239000" cy="3175"/>
          </a:xfrm>
          <a:prstGeom prst="line">
            <a:avLst/>
          </a:prstGeom>
          <a:ln w="25400" cap="flat" cmpd="sng">
            <a:solidFill>
              <a:schemeClr val="tx2"/>
            </a:solidFill>
            <a:prstDash val="sysDot"/>
            <a:round/>
            <a:headEnd type="none" w="med" len="med"/>
            <a:tailEnd type="oval" w="med" len="med"/>
          </a:ln>
        </p:spPr>
      </p:sp>
      <p:sp>
        <p:nvSpPr>
          <p:cNvPr id="38927" name="Text Box 11"/>
          <p:cNvSpPr txBox="1"/>
          <p:nvPr/>
        </p:nvSpPr>
        <p:spPr>
          <a:xfrm>
            <a:off x="1295400" y="4264025"/>
            <a:ext cx="8074025"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高度重视休息和饮食起居，戒除不良嗜好和不良生活习惯 </a:t>
            </a:r>
            <a:endParaRPr lang="zh-CN" altLang="en-US" b="1" dirty="0">
              <a:latin typeface="黑体" panose="02010609060101010101" pitchFamily="49" charset="-122"/>
              <a:ea typeface="黑体" panose="02010609060101010101" pitchFamily="49" charset="-122"/>
            </a:endParaRPr>
          </a:p>
        </p:txBody>
      </p:sp>
      <p:sp>
        <p:nvSpPr>
          <p:cNvPr id="38928" name="Line 13"/>
          <p:cNvSpPr/>
          <p:nvPr/>
        </p:nvSpPr>
        <p:spPr>
          <a:xfrm flipV="1">
            <a:off x="1295400" y="5392738"/>
            <a:ext cx="7239000" cy="3175"/>
          </a:xfrm>
          <a:prstGeom prst="line">
            <a:avLst/>
          </a:prstGeom>
          <a:ln w="25400" cap="flat" cmpd="sng">
            <a:solidFill>
              <a:schemeClr val="tx2"/>
            </a:solidFill>
            <a:prstDash val="sysDot"/>
            <a:round/>
            <a:headEnd type="none" w="med" len="med"/>
            <a:tailEnd type="oval" w="med" len="med"/>
          </a:ln>
        </p:spPr>
      </p:sp>
      <p:sp>
        <p:nvSpPr>
          <p:cNvPr id="38929" name="Text Box 14"/>
          <p:cNvSpPr txBox="1"/>
          <p:nvPr/>
        </p:nvSpPr>
        <p:spPr>
          <a:xfrm>
            <a:off x="1295400" y="4967288"/>
            <a:ext cx="3048000" cy="461962"/>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尽量参加体育锻炼 </a:t>
            </a:r>
            <a:endParaRPr lang="zh-CN" altLang="en-US" b="1" dirty="0">
              <a:latin typeface="黑体" panose="02010609060101010101" pitchFamily="49" charset="-122"/>
              <a:ea typeface="黑体" panose="02010609060101010101" pitchFamily="49" charset="-122"/>
            </a:endParaRPr>
          </a:p>
        </p:txBody>
      </p:sp>
      <p:sp>
        <p:nvSpPr>
          <p:cNvPr id="38930" name="Line 24"/>
          <p:cNvSpPr/>
          <p:nvPr/>
        </p:nvSpPr>
        <p:spPr>
          <a:xfrm flipV="1">
            <a:off x="1271588" y="5926138"/>
            <a:ext cx="7262812" cy="17462"/>
          </a:xfrm>
          <a:prstGeom prst="line">
            <a:avLst/>
          </a:prstGeom>
          <a:ln w="25400" cap="flat" cmpd="sng">
            <a:solidFill>
              <a:schemeClr val="tx2"/>
            </a:solidFill>
            <a:prstDash val="sysDot"/>
            <a:round/>
            <a:headEnd type="none" w="med" len="med"/>
            <a:tailEnd type="oval" w="med" len="med"/>
          </a:ln>
        </p:spPr>
      </p:sp>
      <p:sp>
        <p:nvSpPr>
          <p:cNvPr id="38931" name="AutoShape 20"/>
          <p:cNvSpPr/>
          <p:nvPr/>
        </p:nvSpPr>
        <p:spPr>
          <a:xfrm>
            <a:off x="762000" y="4173538"/>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38932" name="Rectangle 21"/>
          <p:cNvSpPr/>
          <p:nvPr/>
        </p:nvSpPr>
        <p:spPr>
          <a:xfrm>
            <a:off x="1330325" y="5511800"/>
            <a:ext cx="2814638" cy="461963"/>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妥善处理人际关系 </a:t>
            </a:r>
            <a:endParaRPr lang="zh-CN" altLang="en-US" b="1" dirty="0">
              <a:latin typeface="黑体" panose="02010609060101010101" pitchFamily="49" charset="-122"/>
              <a:ea typeface="黑体" panose="02010609060101010101" pitchFamily="49" charset="-122"/>
            </a:endParaRPr>
          </a:p>
        </p:txBody>
      </p:sp>
      <p:sp>
        <p:nvSpPr>
          <p:cNvPr id="38933" name="Rectangle 25"/>
          <p:cNvSpPr/>
          <p:nvPr/>
        </p:nvSpPr>
        <p:spPr>
          <a:xfrm>
            <a:off x="1295400" y="6062663"/>
            <a:ext cx="4052888" cy="46196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身体不适，多与人沟通交流 </a:t>
            </a:r>
            <a:endParaRPr lang="zh-CN" altLang="en-US" b="1" dirty="0">
              <a:latin typeface="黑体" panose="02010609060101010101" pitchFamily="49" charset="-122"/>
              <a:ea typeface="黑体" panose="02010609060101010101" pitchFamily="49" charset="-122"/>
            </a:endParaRPr>
          </a:p>
        </p:txBody>
      </p:sp>
      <p:sp>
        <p:nvSpPr>
          <p:cNvPr id="38934" name="Line 24"/>
          <p:cNvSpPr/>
          <p:nvPr/>
        </p:nvSpPr>
        <p:spPr>
          <a:xfrm flipV="1">
            <a:off x="1423988" y="6459538"/>
            <a:ext cx="7262812" cy="17462"/>
          </a:xfrm>
          <a:prstGeom prst="line">
            <a:avLst/>
          </a:prstGeom>
          <a:ln w="25400" cap="flat" cmpd="sng">
            <a:solidFill>
              <a:schemeClr val="tx2"/>
            </a:solidFill>
            <a:prstDash val="sysDot"/>
            <a:round/>
            <a:headEnd type="none" w="med" len="med"/>
            <a:tailEnd type="oval"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Group 2"/>
          <p:cNvGrpSpPr/>
          <p:nvPr/>
        </p:nvGrpSpPr>
        <p:grpSpPr>
          <a:xfrm>
            <a:off x="2286000" y="228600"/>
            <a:ext cx="4648200" cy="685800"/>
            <a:chOff x="0" y="384"/>
            <a:chExt cx="3312" cy="434"/>
          </a:xfrm>
        </p:grpSpPr>
        <p:sp>
          <p:nvSpPr>
            <p:cNvPr id="254994" name="AutoShape 18"/>
            <p:cNvSpPr>
              <a:spLocks noChangeArrowheads="1"/>
            </p:cNvSpPr>
            <p:nvPr/>
          </p:nvSpPr>
          <p:spPr bwMode="gray">
            <a:xfrm>
              <a:off x="0" y="384"/>
              <a:ext cx="3312" cy="432"/>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39" name="AutoShape 19"/>
            <p:cNvSpPr/>
            <p:nvPr/>
          </p:nvSpPr>
          <p:spPr>
            <a:xfrm>
              <a:off x="144" y="384"/>
              <a:ext cx="3011" cy="434"/>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9940" name="Rectangle 29"/>
          <p:cNvSpPr/>
          <p:nvPr/>
        </p:nvSpPr>
        <p:spPr>
          <a:xfrm>
            <a:off x="2514600" y="304800"/>
            <a:ext cx="4953000" cy="609600"/>
          </a:xfrm>
          <a:prstGeom prst="rect">
            <a:avLst/>
          </a:prstGeom>
          <a:noFill/>
          <a:ln w="9525">
            <a:noFill/>
          </a:ln>
        </p:spPr>
        <p:txBody>
          <a:bodyPr anchor="ctr"/>
          <a:p>
            <a:pPr>
              <a:spcBef>
                <a:spcPct val="50000"/>
              </a:spcBef>
              <a:buClr>
                <a:schemeClr val="folHlink"/>
              </a:buClr>
            </a:pPr>
            <a:r>
              <a:rPr lang="zh-CN" altLang="en-US" b="1" dirty="0">
                <a:solidFill>
                  <a:srgbClr val="001A19"/>
                </a:solidFill>
                <a:latin typeface="黑体" panose="02010609060101010101" pitchFamily="49" charset="-122"/>
                <a:ea typeface="黑体" panose="02010609060101010101" pitchFamily="49" charset="-122"/>
              </a:rPr>
              <a:t>六、“六预”的安全行为养成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171011" name="AutoShape 3"/>
          <p:cNvSpPr>
            <a:spLocks noChangeArrowheads="1"/>
          </p:cNvSpPr>
          <p:nvPr/>
        </p:nvSpPr>
        <p:spPr bwMode="blackWhite">
          <a:xfrm>
            <a:off x="4497388" y="2203450"/>
            <a:ext cx="3732213" cy="923925"/>
          </a:xfrm>
          <a:prstGeom prst="roundRect">
            <a:avLst>
              <a:gd name="adj" fmla="val 9106"/>
            </a:avLst>
          </a:prstGeom>
          <a:gradFill rotWithShape="1">
            <a:gsLst>
              <a:gs pos="0">
                <a:schemeClr val="folHlink"/>
              </a:gs>
              <a:gs pos="100000">
                <a:schemeClr val="folHlink">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预知预想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71012" name="AutoShape 4"/>
          <p:cNvSpPr>
            <a:spLocks noChangeArrowheads="1"/>
          </p:cNvSpPr>
          <p:nvPr/>
        </p:nvSpPr>
        <p:spPr bwMode="blackWhite">
          <a:xfrm>
            <a:off x="4497388" y="3268663"/>
            <a:ext cx="3732213" cy="923925"/>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预报预警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71013" name="AutoShape 5"/>
          <p:cNvSpPr>
            <a:spLocks noChangeArrowheads="1"/>
          </p:cNvSpPr>
          <p:nvPr/>
        </p:nvSpPr>
        <p:spPr bwMode="blackWhite">
          <a:xfrm>
            <a:off x="4497388" y="4333875"/>
            <a:ext cx="3732213" cy="923925"/>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预防预备 </a:t>
            </a:r>
            <a:endParaRPr kumimoji="0" lang="zh-CN" altLang="en-US" sz="40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39944" name="AutoShape 6"/>
          <p:cNvSpPr/>
          <p:nvPr/>
        </p:nvSpPr>
        <p:spPr>
          <a:xfrm>
            <a:off x="3124200" y="3505200"/>
            <a:ext cx="488950" cy="546100"/>
          </a:xfrm>
          <a:prstGeom prst="chevron">
            <a:avLst>
              <a:gd name="adj" fmla="val 52509"/>
            </a:avLst>
          </a:prstGeom>
          <a:solidFill>
            <a:schemeClr val="tx1"/>
          </a:solidFill>
          <a:ln w="0">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71016" name="Oval 8"/>
          <p:cNvSpPr>
            <a:spLocks noChangeArrowheads="1"/>
          </p:cNvSpPr>
          <p:nvPr/>
        </p:nvSpPr>
        <p:spPr bwMode="gray">
          <a:xfrm>
            <a:off x="682625" y="3508375"/>
            <a:ext cx="260350" cy="6492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Oval 9"/>
          <p:cNvSpPr>
            <a:spLocks noChangeArrowheads="1"/>
          </p:cNvSpPr>
          <p:nvPr/>
        </p:nvSpPr>
        <p:spPr bwMode="gray">
          <a:xfrm>
            <a:off x="682625" y="3508375"/>
            <a:ext cx="260350" cy="6492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8" name="Oval 10"/>
          <p:cNvSpPr>
            <a:spLocks noChangeArrowheads="1"/>
          </p:cNvSpPr>
          <p:nvPr/>
        </p:nvSpPr>
        <p:spPr bwMode="gray">
          <a:xfrm>
            <a:off x="539750" y="3506788"/>
            <a:ext cx="1820863" cy="6492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9" name="Oval 11"/>
          <p:cNvSpPr>
            <a:spLocks noChangeArrowheads="1"/>
          </p:cNvSpPr>
          <p:nvPr/>
        </p:nvSpPr>
        <p:spPr bwMode="gray">
          <a:xfrm>
            <a:off x="541338" y="3509963"/>
            <a:ext cx="1820863" cy="649288"/>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49" name="Oval 12"/>
          <p:cNvSpPr/>
          <p:nvPr/>
        </p:nvSpPr>
        <p:spPr>
          <a:xfrm>
            <a:off x="631825" y="3508375"/>
            <a:ext cx="1638300" cy="649288"/>
          </a:xfrm>
          <a:prstGeom prst="ellipse">
            <a:avLst/>
          </a:prstGeom>
          <a:solidFill>
            <a:srgbClr val="333333"/>
          </a:solidFill>
          <a:ln w="38100">
            <a:noFill/>
          </a:ln>
        </p:spPr>
        <p:txBody>
          <a:bodyPr anchor="ctr">
            <a:spAutoFit/>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39950" name="Group 13"/>
          <p:cNvGrpSpPr/>
          <p:nvPr/>
        </p:nvGrpSpPr>
        <p:grpSpPr>
          <a:xfrm>
            <a:off x="657225" y="3048000"/>
            <a:ext cx="1585913" cy="1552575"/>
            <a:chOff x="4166" y="1706"/>
            <a:chExt cx="1252" cy="1252"/>
          </a:xfrm>
        </p:grpSpPr>
        <p:sp>
          <p:nvSpPr>
            <p:cNvPr id="39951" name="Oval 1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2" name="Oval 1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3" name="Oval 1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39954" name="Oval 1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39955" name="Text Box 18"/>
          <p:cNvSpPr txBox="1"/>
          <p:nvPr/>
        </p:nvSpPr>
        <p:spPr>
          <a:xfrm>
            <a:off x="685800" y="3505200"/>
            <a:ext cx="1479550" cy="641350"/>
          </a:xfrm>
          <a:prstGeom prst="rect">
            <a:avLst/>
          </a:prstGeom>
          <a:noFill/>
          <a:ln w="9525">
            <a:noFill/>
          </a:ln>
        </p:spPr>
        <p:txBody>
          <a:bodyPr anchor="t">
            <a:spAutoFit/>
          </a:bodyPr>
          <a:p>
            <a:pPr algn="ctr" eaLnBrk="0" hangingPunct="0">
              <a:spcBef>
                <a:spcPct val="50000"/>
              </a:spcBef>
            </a:pPr>
            <a:r>
              <a:rPr lang="zh-CN" altLang="en-US" sz="3600" b="1" dirty="0">
                <a:solidFill>
                  <a:srgbClr val="000000"/>
                </a:solidFill>
                <a:latin typeface="黑体" panose="02010609060101010101" pitchFamily="49" charset="-122"/>
                <a:ea typeface="黑体" panose="02010609060101010101" pitchFamily="49" charset="-122"/>
              </a:rPr>
              <a:t>六预</a:t>
            </a:r>
            <a:endParaRPr lang="zh-CN" altLang="en-US" sz="3600" b="1"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3" descr="并列关系分1类_03"/>
          <p:cNvPicPr>
            <a:picLocks noChangeAspect="1"/>
          </p:cNvPicPr>
          <p:nvPr/>
        </p:nvPicPr>
        <p:blipFill>
          <a:blip r:embed="rId1"/>
          <a:stretch>
            <a:fillRect/>
          </a:stretch>
        </p:blipFill>
        <p:spPr>
          <a:xfrm>
            <a:off x="76200" y="228600"/>
            <a:ext cx="3200400" cy="762000"/>
          </a:xfrm>
          <a:prstGeom prst="rect">
            <a:avLst/>
          </a:prstGeom>
          <a:noFill/>
          <a:ln w="9525">
            <a:noFill/>
          </a:ln>
        </p:spPr>
      </p:pic>
      <p:sp>
        <p:nvSpPr>
          <p:cNvPr id="40962" name="Rectangle 2"/>
          <p:cNvSpPr/>
          <p:nvPr/>
        </p:nvSpPr>
        <p:spPr>
          <a:xfrm>
            <a:off x="457200" y="269875"/>
            <a:ext cx="2501900" cy="647700"/>
          </a:xfrm>
          <a:prstGeom prst="rect">
            <a:avLst/>
          </a:prstGeom>
          <a:noFill/>
          <a:ln w="9525">
            <a:noFill/>
          </a:ln>
        </p:spPr>
        <p:txBody>
          <a:bodyPr wrap="none" anchor="ctr">
            <a:spAutoFit/>
          </a:bodyPr>
          <a:p>
            <a:pPr defTabSz="914400">
              <a:spcBef>
                <a:spcPct val="50000"/>
              </a:spcBef>
              <a:buFontTx/>
              <a:buAutoNum type="arabicPeriod"/>
              <a:tabLst>
                <a:tab pos="819150" algn="l"/>
              </a:tabLst>
            </a:pPr>
            <a:r>
              <a:rPr lang="zh-CN" altLang="en-US" sz="3600" b="1" dirty="0">
                <a:solidFill>
                  <a:schemeClr val="bg1"/>
                </a:solidFill>
                <a:latin typeface="黑体" panose="02010609060101010101" pitchFamily="49" charset="-122"/>
                <a:ea typeface="黑体" panose="02010609060101010101" pitchFamily="49" charset="-122"/>
              </a:rPr>
              <a:t>预知预想</a:t>
            </a:r>
            <a:endParaRPr lang="zh-CN" altLang="en-US" sz="3600" b="1" dirty="0">
              <a:solidFill>
                <a:schemeClr val="bg1"/>
              </a:solidFill>
              <a:latin typeface="黑体" panose="02010609060101010101" pitchFamily="49" charset="-122"/>
              <a:ea typeface="黑体" panose="02010609060101010101" pitchFamily="49" charset="-122"/>
            </a:endParaRPr>
          </a:p>
        </p:txBody>
      </p:sp>
      <p:pic>
        <p:nvPicPr>
          <p:cNvPr id="40963" name="圆角矩形 36"/>
          <p:cNvPicPr/>
          <p:nvPr/>
        </p:nvPicPr>
        <p:blipFill>
          <a:blip r:embed="rId2"/>
          <a:stretch>
            <a:fillRect/>
          </a:stretch>
        </p:blipFill>
        <p:spPr>
          <a:xfrm>
            <a:off x="-228600" y="1295400"/>
            <a:ext cx="9829800" cy="1295400"/>
          </a:xfrm>
          <a:prstGeom prst="rect">
            <a:avLst/>
          </a:prstGeom>
          <a:noFill/>
          <a:ln w="9525">
            <a:noFill/>
          </a:ln>
        </p:spPr>
      </p:pic>
      <p:sp>
        <p:nvSpPr>
          <p:cNvPr id="40964" name="Text Box 5"/>
          <p:cNvSpPr txBox="1"/>
          <p:nvPr/>
        </p:nvSpPr>
        <p:spPr>
          <a:xfrm>
            <a:off x="457200" y="1676400"/>
            <a:ext cx="8763000" cy="457200"/>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预知是一种建立在应知基础上的最基本的安全作业行为习惯。</a:t>
            </a:r>
            <a:endParaRPr lang="zh-CN" altLang="en-US" b="1" dirty="0">
              <a:latin typeface="黑体" panose="02010609060101010101" pitchFamily="49" charset="-122"/>
              <a:ea typeface="黑体" panose="02010609060101010101" pitchFamily="49" charset="-122"/>
            </a:endParaRPr>
          </a:p>
        </p:txBody>
      </p:sp>
      <p:grpSp>
        <p:nvGrpSpPr>
          <p:cNvPr id="40965" name="Group 6"/>
          <p:cNvGrpSpPr/>
          <p:nvPr/>
        </p:nvGrpSpPr>
        <p:grpSpPr>
          <a:xfrm>
            <a:off x="2590800" y="2438400"/>
            <a:ext cx="3505200" cy="1436688"/>
            <a:chOff x="0" y="0"/>
            <a:chExt cx="3878" cy="1497"/>
          </a:xfrm>
        </p:grpSpPr>
        <p:pic>
          <p:nvPicPr>
            <p:cNvPr id="40966" name="圆角矩形 30"/>
            <p:cNvPicPr/>
            <p:nvPr/>
          </p:nvPicPr>
          <p:blipFill>
            <a:blip r:embed="rId3"/>
            <a:stretch>
              <a:fillRect/>
            </a:stretch>
          </p:blipFill>
          <p:spPr>
            <a:xfrm>
              <a:off x="0" y="0"/>
              <a:ext cx="3878" cy="1497"/>
            </a:xfrm>
            <a:prstGeom prst="rect">
              <a:avLst/>
            </a:prstGeom>
            <a:noFill/>
            <a:ln w="9525">
              <a:noFill/>
            </a:ln>
          </p:spPr>
        </p:pic>
        <p:sp>
          <p:nvSpPr>
            <p:cNvPr id="40967" name="TextBox 22"/>
            <p:cNvSpPr txBox="1"/>
            <p:nvPr/>
          </p:nvSpPr>
          <p:spPr>
            <a:xfrm>
              <a:off x="501" y="466"/>
              <a:ext cx="2803" cy="541"/>
            </a:xfrm>
            <a:prstGeom prst="rect">
              <a:avLst/>
            </a:prstGeom>
            <a:noFill/>
            <a:ln w="9525">
              <a:noFill/>
            </a:ln>
          </p:spPr>
          <p:txBody>
            <a:bodyPr anchor="t">
              <a:spAutoFit/>
            </a:bodyPr>
            <a:p>
              <a:pPr algn="ctr">
                <a:spcBef>
                  <a:spcPct val="50000"/>
                </a:spcBef>
              </a:pPr>
              <a:r>
                <a:rPr lang="zh-CN" altLang="en-US" sz="2800" b="1" dirty="0">
                  <a:solidFill>
                    <a:schemeClr val="bg1"/>
                  </a:solidFill>
                  <a:latin typeface="黑体" panose="02010609060101010101" pitchFamily="49" charset="-122"/>
                  <a:ea typeface="黑体" panose="02010609060101010101" pitchFamily="49" charset="-122"/>
                </a:rPr>
                <a:t>预知的途径</a:t>
              </a:r>
              <a:endParaRPr lang="zh-CN" altLang="en-US" sz="2800" b="1" dirty="0">
                <a:latin typeface="黑体" panose="02010609060101010101" pitchFamily="49" charset="-122"/>
                <a:ea typeface="黑体" panose="02010609060101010101" pitchFamily="49" charset="-122"/>
              </a:endParaRPr>
            </a:p>
          </p:txBody>
        </p:sp>
      </p:grpSp>
      <p:sp>
        <p:nvSpPr>
          <p:cNvPr id="40968" name="Text Box 9"/>
          <p:cNvSpPr txBox="1"/>
          <p:nvPr/>
        </p:nvSpPr>
        <p:spPr>
          <a:xfrm>
            <a:off x="76200" y="4103688"/>
            <a:ext cx="609600" cy="1570037"/>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广义预知</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0969" name="Line 10"/>
          <p:cNvSpPr/>
          <p:nvPr/>
        </p:nvSpPr>
        <p:spPr>
          <a:xfrm>
            <a:off x="990600" y="4498975"/>
            <a:ext cx="2743200" cy="14288"/>
          </a:xfrm>
          <a:prstGeom prst="line">
            <a:avLst/>
          </a:prstGeom>
          <a:ln w="25400" cap="flat" cmpd="sng">
            <a:solidFill>
              <a:schemeClr val="tx2"/>
            </a:solidFill>
            <a:prstDash val="sysDot"/>
            <a:round/>
            <a:headEnd type="none" w="med" len="med"/>
            <a:tailEnd type="oval" w="med" len="med"/>
          </a:ln>
        </p:spPr>
      </p:sp>
      <p:sp>
        <p:nvSpPr>
          <p:cNvPr id="40970" name="Text Box 11"/>
          <p:cNvSpPr txBox="1"/>
          <p:nvPr/>
        </p:nvSpPr>
        <p:spPr>
          <a:xfrm>
            <a:off x="762000" y="4056063"/>
            <a:ext cx="3741738"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各种培训学习、宣传教育</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1" name="Line 13"/>
          <p:cNvSpPr/>
          <p:nvPr/>
        </p:nvSpPr>
        <p:spPr>
          <a:xfrm>
            <a:off x="990600" y="5184775"/>
            <a:ext cx="2819400" cy="14288"/>
          </a:xfrm>
          <a:prstGeom prst="line">
            <a:avLst/>
          </a:prstGeom>
          <a:ln w="25400" cap="flat" cmpd="sng">
            <a:solidFill>
              <a:schemeClr val="tx2"/>
            </a:solidFill>
            <a:prstDash val="sysDot"/>
            <a:round/>
            <a:headEnd type="none" w="med" len="med"/>
            <a:tailEnd type="oval" w="med" len="med"/>
          </a:ln>
        </p:spPr>
      </p:sp>
      <p:sp>
        <p:nvSpPr>
          <p:cNvPr id="40972" name="Text Box 14"/>
          <p:cNvSpPr txBox="1"/>
          <p:nvPr/>
        </p:nvSpPr>
        <p:spPr>
          <a:xfrm>
            <a:off x="817563" y="4648200"/>
            <a:ext cx="3741737"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各种会议传达、文件贯彻</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3" name="Line 24"/>
          <p:cNvSpPr/>
          <p:nvPr/>
        </p:nvSpPr>
        <p:spPr>
          <a:xfrm flipV="1">
            <a:off x="966788" y="5808663"/>
            <a:ext cx="2919412" cy="0"/>
          </a:xfrm>
          <a:prstGeom prst="line">
            <a:avLst/>
          </a:prstGeom>
          <a:ln w="25400" cap="flat" cmpd="sng">
            <a:solidFill>
              <a:schemeClr val="tx2"/>
            </a:solidFill>
            <a:prstDash val="sysDot"/>
            <a:round/>
            <a:headEnd type="none" w="med" len="med"/>
            <a:tailEnd type="oval" w="med" len="med"/>
          </a:ln>
        </p:spPr>
      </p:sp>
      <p:sp>
        <p:nvSpPr>
          <p:cNvPr id="40974" name="AutoShape 15"/>
          <p:cNvSpPr/>
          <p:nvPr/>
        </p:nvSpPr>
        <p:spPr>
          <a:xfrm>
            <a:off x="533400" y="396240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黑体" panose="02010609060101010101" pitchFamily="49" charset="-122"/>
              <a:ea typeface="黑体" panose="02010609060101010101" pitchFamily="49" charset="-122"/>
            </a:endParaRPr>
          </a:p>
        </p:txBody>
      </p:sp>
      <p:sp>
        <p:nvSpPr>
          <p:cNvPr id="40975" name="Rectangle 16"/>
          <p:cNvSpPr/>
          <p:nvPr/>
        </p:nvSpPr>
        <p:spPr>
          <a:xfrm>
            <a:off x="854075" y="5310188"/>
            <a:ext cx="2968625" cy="1016000"/>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各种各样的安全信息</a:t>
            </a:r>
            <a:endParaRPr lang="en-US" altLang="zh-CN" b="1" dirty="0">
              <a:latin typeface="黑体" panose="02010609060101010101" pitchFamily="49" charset="-122"/>
              <a:ea typeface="黑体" panose="02010609060101010101" pitchFamily="49" charset="-122"/>
            </a:endParaRPr>
          </a:p>
          <a:p>
            <a:pPr>
              <a:spcBef>
                <a:spcPct val="50000"/>
              </a:spcBef>
            </a:pPr>
            <a:r>
              <a:rPr lang="zh-CN" altLang="en-US" b="1" dirty="0">
                <a:latin typeface="黑体" panose="02010609060101010101" pitchFamily="49" charset="-122"/>
                <a:ea typeface="黑体" panose="02010609060101010101" pitchFamily="49" charset="-122"/>
              </a:rPr>
              <a:t>传输渠道</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
        <p:nvSpPr>
          <p:cNvPr id="40976" name="Text Box 17"/>
          <p:cNvSpPr txBox="1"/>
          <p:nvPr/>
        </p:nvSpPr>
        <p:spPr>
          <a:xfrm>
            <a:off x="4324350" y="4197350"/>
            <a:ext cx="609600" cy="1570038"/>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狭义预知</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0977" name="Line 10"/>
          <p:cNvSpPr/>
          <p:nvPr/>
        </p:nvSpPr>
        <p:spPr>
          <a:xfrm>
            <a:off x="5162550" y="4592638"/>
            <a:ext cx="2743200" cy="14287"/>
          </a:xfrm>
          <a:prstGeom prst="line">
            <a:avLst/>
          </a:prstGeom>
          <a:ln w="25400" cap="flat" cmpd="sng">
            <a:solidFill>
              <a:schemeClr val="tx2"/>
            </a:solidFill>
            <a:prstDash val="sysDot"/>
            <a:round/>
            <a:headEnd type="none" w="med" len="med"/>
            <a:tailEnd type="oval" w="med" len="med"/>
          </a:ln>
        </p:spPr>
      </p:sp>
      <p:sp>
        <p:nvSpPr>
          <p:cNvPr id="40978" name="Text Box 11"/>
          <p:cNvSpPr txBox="1"/>
          <p:nvPr/>
        </p:nvSpPr>
        <p:spPr>
          <a:xfrm>
            <a:off x="5033963" y="4146550"/>
            <a:ext cx="4362450" cy="461963"/>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班前会、交接班进的情况了解 </a:t>
            </a:r>
            <a:endParaRPr lang="zh-CN" altLang="en-US" b="1" dirty="0">
              <a:latin typeface="黑体" panose="02010609060101010101" pitchFamily="49" charset="-122"/>
              <a:ea typeface="黑体" panose="02010609060101010101" pitchFamily="49" charset="-122"/>
            </a:endParaRPr>
          </a:p>
        </p:txBody>
      </p:sp>
      <p:sp>
        <p:nvSpPr>
          <p:cNvPr id="40979" name="Line 13"/>
          <p:cNvSpPr/>
          <p:nvPr/>
        </p:nvSpPr>
        <p:spPr>
          <a:xfrm>
            <a:off x="5238750" y="5278438"/>
            <a:ext cx="2819400" cy="14287"/>
          </a:xfrm>
          <a:prstGeom prst="line">
            <a:avLst/>
          </a:prstGeom>
          <a:ln w="25400" cap="flat" cmpd="sng">
            <a:solidFill>
              <a:schemeClr val="tx2"/>
            </a:solidFill>
            <a:prstDash val="sysDot"/>
            <a:round/>
            <a:headEnd type="none" w="med" len="med"/>
            <a:tailEnd type="oval" w="med" len="med"/>
          </a:ln>
        </p:spPr>
      </p:sp>
      <p:sp>
        <p:nvSpPr>
          <p:cNvPr id="40980" name="Text Box 14"/>
          <p:cNvSpPr txBox="1"/>
          <p:nvPr/>
        </p:nvSpPr>
        <p:spPr>
          <a:xfrm>
            <a:off x="5065713" y="4741863"/>
            <a:ext cx="3433762" cy="461962"/>
          </a:xfrm>
          <a:prstGeom prst="rect">
            <a:avLst/>
          </a:prstGeom>
          <a:noFill/>
          <a:ln w="9525">
            <a:noFill/>
          </a:ln>
        </p:spPr>
        <p:txBody>
          <a:bodyPr wrap="none"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作业任务书或操作命令 </a:t>
            </a:r>
            <a:endParaRPr lang="zh-CN" altLang="en-US" b="1" dirty="0">
              <a:latin typeface="黑体" panose="02010609060101010101" pitchFamily="49" charset="-122"/>
              <a:ea typeface="黑体" panose="02010609060101010101" pitchFamily="49" charset="-122"/>
            </a:endParaRPr>
          </a:p>
        </p:txBody>
      </p:sp>
      <p:sp>
        <p:nvSpPr>
          <p:cNvPr id="40981" name="Line 24"/>
          <p:cNvSpPr/>
          <p:nvPr/>
        </p:nvSpPr>
        <p:spPr>
          <a:xfrm flipV="1">
            <a:off x="5214938" y="5902325"/>
            <a:ext cx="2919412" cy="0"/>
          </a:xfrm>
          <a:prstGeom prst="line">
            <a:avLst/>
          </a:prstGeom>
          <a:ln w="25400" cap="flat" cmpd="sng">
            <a:solidFill>
              <a:schemeClr val="tx2"/>
            </a:solidFill>
            <a:prstDash val="sysDot"/>
            <a:round/>
            <a:headEnd type="none" w="med" len="med"/>
            <a:tailEnd type="oval" w="med" len="med"/>
          </a:ln>
        </p:spPr>
      </p:sp>
      <p:sp>
        <p:nvSpPr>
          <p:cNvPr id="40982" name="AutoShape 23"/>
          <p:cNvSpPr/>
          <p:nvPr/>
        </p:nvSpPr>
        <p:spPr>
          <a:xfrm>
            <a:off x="4781550" y="4056063"/>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0983" name="Rectangle 24"/>
          <p:cNvSpPr/>
          <p:nvPr/>
        </p:nvSpPr>
        <p:spPr>
          <a:xfrm>
            <a:off x="5100638" y="5414963"/>
            <a:ext cx="3587750" cy="1014412"/>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直接面对班组和操作工人</a:t>
            </a:r>
            <a:endParaRPr lang="en-US" altLang="zh-CN" b="1" dirty="0">
              <a:latin typeface="黑体" panose="02010609060101010101" pitchFamily="49" charset="-122"/>
              <a:ea typeface="黑体" panose="02010609060101010101" pitchFamily="49" charset="-122"/>
            </a:endParaRPr>
          </a:p>
          <a:p>
            <a:pPr>
              <a:spcBef>
                <a:spcPct val="50000"/>
              </a:spcBef>
            </a:pPr>
            <a:r>
              <a:rPr lang="zh-CN" altLang="en-US" b="1" dirty="0">
                <a:latin typeface="黑体" panose="02010609060101010101" pitchFamily="49" charset="-122"/>
                <a:ea typeface="黑体" panose="02010609060101010101" pitchFamily="49" charset="-122"/>
              </a:rPr>
              <a:t>的安全信息 </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圆角矩形 30"/>
          <p:cNvPicPr/>
          <p:nvPr/>
        </p:nvPicPr>
        <p:blipFill>
          <a:blip r:embed="rId1"/>
          <a:stretch>
            <a:fillRect/>
          </a:stretch>
        </p:blipFill>
        <p:spPr>
          <a:xfrm>
            <a:off x="-22225" y="2136775"/>
            <a:ext cx="5105400" cy="5407025"/>
          </a:xfrm>
          <a:prstGeom prst="rect">
            <a:avLst/>
          </a:prstGeom>
          <a:noFill/>
          <a:ln w="9525">
            <a:noFill/>
          </a:ln>
        </p:spPr>
      </p:pic>
      <p:sp>
        <p:nvSpPr>
          <p:cNvPr id="335874" name="AutoShape 2"/>
          <p:cNvSpPr>
            <a:spLocks noChangeArrowheads="1"/>
          </p:cNvSpPr>
          <p:nvPr/>
        </p:nvSpPr>
        <p:spPr bwMode="gray">
          <a:xfrm>
            <a:off x="592138" y="200025"/>
            <a:ext cx="5822950" cy="48101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endParaRPr>
          </a:p>
        </p:txBody>
      </p:sp>
      <p:sp>
        <p:nvSpPr>
          <p:cNvPr id="15363" name="AutoShape 7"/>
          <p:cNvSpPr/>
          <p:nvPr/>
        </p:nvSpPr>
        <p:spPr>
          <a:xfrm>
            <a:off x="903288" y="139700"/>
            <a:ext cx="5421312" cy="622300"/>
          </a:xfrm>
          <a:prstGeom prst="roundRect">
            <a:avLst>
              <a:gd name="adj" fmla="val 16667"/>
            </a:avLst>
          </a:prstGeom>
          <a:noFill/>
          <a:ln w="38100">
            <a:noFill/>
          </a:ln>
        </p:spPr>
        <p:txBody>
          <a:bodyPr wrap="none" anchor="ctr"/>
          <a:p>
            <a:pPr latinLnBrk="1">
              <a:spcBef>
                <a:spcPct val="50000"/>
              </a:spcBef>
            </a:pPr>
            <a:r>
              <a:rPr lang="zh-CN" altLang="en-US" b="1" dirty="0">
                <a:solidFill>
                  <a:schemeClr val="bg1"/>
                </a:solidFill>
                <a:latin typeface="黑体" panose="02010609060101010101" pitchFamily="49" charset="-122"/>
                <a:ea typeface="黑体" panose="02010609060101010101" pitchFamily="49" charset="-122"/>
              </a:rPr>
              <a:t>车间班组反“三违”与安全行为养成</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5364" name="AutoShape 11"/>
          <p:cNvSpPr/>
          <p:nvPr/>
        </p:nvSpPr>
        <p:spPr>
          <a:xfrm>
            <a:off x="152400" y="0"/>
            <a:ext cx="730250" cy="914400"/>
          </a:xfrm>
          <a:prstGeom prst="diamond">
            <a:avLst/>
          </a:prstGeom>
          <a:solidFill>
            <a:schemeClr val="hlink"/>
          </a:solidFill>
          <a:ln w="38100" cap="flat" cmpd="sng">
            <a:solidFill>
              <a:schemeClr val="bg1"/>
            </a:solidFill>
            <a:prstDash val="solid"/>
            <a:miter/>
            <a:headEnd type="none" w="med" len="med"/>
            <a:tailEnd type="none" w="med" len="med"/>
          </a:ln>
          <a:effectLst>
            <a:outerShdw sy="50000" rotWithShape="0">
              <a:srgbClr val="808080">
                <a:alpha val="50000"/>
              </a:srgbClr>
            </a:outerShdw>
          </a:effectLst>
        </p:spPr>
        <p:txBody>
          <a:bodyPr wrap="none" anchor="ctr"/>
          <a:p>
            <a:pPr algn="ctr" eaLnBrk="0" hangingPunct="0">
              <a:spcBef>
                <a:spcPct val="50000"/>
              </a:spcBef>
            </a:pPr>
            <a:r>
              <a:rPr lang="zh-CN" altLang="en-US" b="1" dirty="0">
                <a:solidFill>
                  <a:srgbClr val="FFFFFF"/>
                </a:solidFill>
                <a:latin typeface="黑体" panose="02010609060101010101" pitchFamily="49" charset="-122"/>
                <a:ea typeface="黑体" panose="02010609060101010101" pitchFamily="49" charset="-122"/>
              </a:rPr>
              <a:t>十</a:t>
            </a:r>
            <a:endParaRPr lang="zh-CN" altLang="en-US" b="1" dirty="0">
              <a:solidFill>
                <a:srgbClr val="FFFFFF"/>
              </a:solidFill>
              <a:latin typeface="黑体" panose="02010609060101010101" pitchFamily="49" charset="-122"/>
              <a:ea typeface="黑体" panose="02010609060101010101" pitchFamily="49" charset="-122"/>
            </a:endParaRPr>
          </a:p>
        </p:txBody>
      </p:sp>
      <p:grpSp>
        <p:nvGrpSpPr>
          <p:cNvPr id="15365" name="Group 3"/>
          <p:cNvGrpSpPr/>
          <p:nvPr/>
        </p:nvGrpSpPr>
        <p:grpSpPr>
          <a:xfrm>
            <a:off x="228600" y="1219200"/>
            <a:ext cx="4800600" cy="523875"/>
            <a:chOff x="1362" y="1698"/>
            <a:chExt cx="3024" cy="330"/>
          </a:xfrm>
        </p:grpSpPr>
        <p:grpSp>
          <p:nvGrpSpPr>
            <p:cNvPr id="15366" name="Group 4"/>
            <p:cNvGrpSpPr/>
            <p:nvPr/>
          </p:nvGrpSpPr>
          <p:grpSpPr>
            <a:xfrm>
              <a:off x="1362" y="1698"/>
              <a:ext cx="3024" cy="330"/>
              <a:chOff x="576" y="1680"/>
              <a:chExt cx="4752" cy="432"/>
            </a:xfrm>
          </p:grpSpPr>
          <p:grpSp>
            <p:nvGrpSpPr>
              <p:cNvPr id="15367" name="Group 5"/>
              <p:cNvGrpSpPr/>
              <p:nvPr/>
            </p:nvGrpSpPr>
            <p:grpSpPr>
              <a:xfrm>
                <a:off x="576" y="1680"/>
                <a:ext cx="4752" cy="432"/>
                <a:chOff x="576" y="1296"/>
                <a:chExt cx="4848" cy="432"/>
              </a:xfrm>
            </p:grpSpPr>
            <p:sp>
              <p:nvSpPr>
                <p:cNvPr id="15368"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5369"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5370"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15371"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15372"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15373" name="Rectangle 11"/>
            <p:cNvSpPr/>
            <p:nvPr/>
          </p:nvSpPr>
          <p:spPr>
            <a:xfrm>
              <a:off x="1535" y="1706"/>
              <a:ext cx="2553" cy="291"/>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第一节  车间班组反“三违</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pSp>
      <p:sp>
        <p:nvSpPr>
          <p:cNvPr id="254994" name="AutoShape 18"/>
          <p:cNvSpPr>
            <a:spLocks noChangeArrowheads="1"/>
          </p:cNvSpPr>
          <p:nvPr/>
        </p:nvSpPr>
        <p:spPr bwMode="gray">
          <a:xfrm>
            <a:off x="360363" y="2136775"/>
            <a:ext cx="2947988" cy="711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5375" name="AutoShape 19"/>
          <p:cNvSpPr/>
          <p:nvPr/>
        </p:nvSpPr>
        <p:spPr>
          <a:xfrm>
            <a:off x="533400" y="2209800"/>
            <a:ext cx="2470150" cy="5588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solidFill>
                <a:schemeClr val="bg1"/>
              </a:solidFill>
              <a:latin typeface="黑体" panose="02010609060101010101" pitchFamily="49" charset="-122"/>
              <a:ea typeface="黑体" panose="02010609060101010101" pitchFamily="49" charset="-122"/>
            </a:endParaRPr>
          </a:p>
        </p:txBody>
      </p:sp>
      <p:sp>
        <p:nvSpPr>
          <p:cNvPr id="15376" name="Rectangle 29"/>
          <p:cNvSpPr/>
          <p:nvPr/>
        </p:nvSpPr>
        <p:spPr>
          <a:xfrm>
            <a:off x="628650" y="2314575"/>
            <a:ext cx="3340100" cy="365125"/>
          </a:xfrm>
          <a:prstGeom prst="rect">
            <a:avLst/>
          </a:prstGeom>
          <a:noFill/>
          <a:ln w="9525">
            <a:noFill/>
          </a:ln>
        </p:spPr>
        <p:txBody>
          <a:bodyPr anchor="ctr"/>
          <a:p>
            <a:pPr>
              <a:spcBef>
                <a:spcPct val="50000"/>
              </a:spcBef>
              <a:buClr>
                <a:schemeClr val="folHlink"/>
              </a:buClr>
            </a:pPr>
            <a:r>
              <a:rPr lang="zh-CN" altLang="en-US" b="1" dirty="0">
                <a:solidFill>
                  <a:schemeClr val="bg1"/>
                </a:solidFill>
                <a:latin typeface="黑体" panose="02010609060101010101" pitchFamily="49" charset="-122"/>
                <a:ea typeface="黑体" panose="02010609060101010101" pitchFamily="49" charset="-122"/>
              </a:rPr>
              <a:t>一 </a:t>
            </a:r>
            <a:r>
              <a:rPr lang="en-US" altLang="zh-CN" b="1" dirty="0">
                <a:solidFill>
                  <a:schemeClr val="bg1"/>
                </a:solidFill>
                <a:latin typeface="黑体" panose="02010609060101010101" pitchFamily="49" charset="-122"/>
                <a:ea typeface="黑体" panose="02010609060101010101" pitchFamily="49" charset="-122"/>
              </a:rPr>
              <a:t>.   “</a:t>
            </a:r>
            <a:r>
              <a:rPr lang="zh-CN" altLang="en-US" b="1" dirty="0">
                <a:solidFill>
                  <a:schemeClr val="bg1"/>
                </a:solidFill>
                <a:latin typeface="黑体" panose="02010609060101010101" pitchFamily="49" charset="-122"/>
                <a:ea typeface="黑体" panose="02010609060101010101" pitchFamily="49" charset="-122"/>
              </a:rPr>
              <a:t>三违”定义</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5377" name="Rectangle 45"/>
          <p:cNvSpPr/>
          <p:nvPr/>
        </p:nvSpPr>
        <p:spPr>
          <a:xfrm>
            <a:off x="533400" y="3400425"/>
            <a:ext cx="4876800" cy="2555875"/>
          </a:xfrm>
          <a:prstGeom prst="rect">
            <a:avLst/>
          </a:prstGeom>
          <a:noFill/>
          <a:ln w="9525">
            <a:noFill/>
          </a:ln>
        </p:spPr>
        <p:txBody>
          <a:bodyPr anchor="ctr">
            <a:spAutoFit/>
          </a:bodyPr>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违章指挥</a:t>
            </a:r>
            <a:endParaRPr lang="zh-CN" altLang="en-US" sz="4000" b="1"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违章作业（操作）</a:t>
            </a:r>
            <a:endParaRPr lang="zh-CN" altLang="en-US" sz="4000" b="1" dirty="0">
              <a:solidFill>
                <a:schemeClr val="bg1"/>
              </a:solidFill>
              <a:latin typeface="黑体" panose="02010609060101010101" pitchFamily="49" charset="-122"/>
              <a:ea typeface="黑体" panose="02010609060101010101" pitchFamily="49" charset="-122"/>
            </a:endParaRPr>
          </a:p>
          <a:p>
            <a:pPr>
              <a:spcBef>
                <a:spcPct val="50000"/>
              </a:spcBef>
            </a:pPr>
            <a:r>
              <a:rPr lang="zh-CN" altLang="en-US" sz="4000" b="1" dirty="0">
                <a:solidFill>
                  <a:schemeClr val="bg1"/>
                </a:solidFill>
                <a:latin typeface="黑体" panose="02010609060101010101" pitchFamily="49" charset="-122"/>
                <a:ea typeface="黑体" panose="02010609060101010101" pitchFamily="49" charset="-122"/>
              </a:rPr>
              <a:t>违反劳动纪律</a:t>
            </a:r>
            <a:endParaRPr lang="zh-CN" altLang="en-US" sz="4000" b="1" dirty="0">
              <a:solidFill>
                <a:schemeClr val="bg1"/>
              </a:solidFill>
              <a:latin typeface="黑体" panose="02010609060101010101" pitchFamily="49" charset="-122"/>
              <a:ea typeface="黑体" panose="02010609060101010101" pitchFamily="49" charset="-122"/>
            </a:endParaRPr>
          </a:p>
        </p:txBody>
      </p:sp>
      <p:pic>
        <p:nvPicPr>
          <p:cNvPr id="15378" name="Picture 49" descr="20070925092036403"/>
          <p:cNvPicPr>
            <a:picLocks noChangeAspect="1"/>
          </p:cNvPicPr>
          <p:nvPr/>
        </p:nvPicPr>
        <p:blipFill>
          <a:blip r:embed="rId2"/>
          <a:srcRect l="10638" t="13211" b="18532"/>
          <a:stretch>
            <a:fillRect/>
          </a:stretch>
        </p:blipFill>
        <p:spPr>
          <a:xfrm>
            <a:off x="5715000" y="3505200"/>
            <a:ext cx="3200400" cy="236220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圆角矩形 36"/>
          <p:cNvPicPr/>
          <p:nvPr/>
        </p:nvPicPr>
        <p:blipFill>
          <a:blip r:embed="rId1"/>
          <a:stretch>
            <a:fillRect/>
          </a:stretch>
        </p:blipFill>
        <p:spPr>
          <a:xfrm>
            <a:off x="-609600" y="609600"/>
            <a:ext cx="10210800" cy="2286000"/>
          </a:xfrm>
          <a:prstGeom prst="rect">
            <a:avLst/>
          </a:prstGeom>
          <a:noFill/>
          <a:ln w="9525">
            <a:noFill/>
          </a:ln>
        </p:spPr>
      </p:pic>
      <p:sp>
        <p:nvSpPr>
          <p:cNvPr id="41986" name="Text Box 3"/>
          <p:cNvSpPr txBox="1"/>
          <p:nvPr/>
        </p:nvSpPr>
        <p:spPr>
          <a:xfrm>
            <a:off x="228600" y="1066800"/>
            <a:ext cx="8763000" cy="1187450"/>
          </a:xfrm>
          <a:prstGeom prst="rect">
            <a:avLst/>
          </a:prstGeom>
          <a:noFill/>
          <a:ln w="9525">
            <a:noFill/>
          </a:ln>
        </p:spPr>
        <p:txBody>
          <a:bodyPr anchor="t">
            <a:spAutoFit/>
          </a:bodyPr>
          <a:p>
            <a:pPr>
              <a:spcBef>
                <a:spcPct val="50000"/>
              </a:spcBef>
            </a:pPr>
            <a:r>
              <a:rPr lang="zh-CN" altLang="en-US" b="1" dirty="0">
                <a:latin typeface="Calibri" panose="020F0502020204030204" pitchFamily="34" charset="0"/>
                <a:ea typeface="宋体" panose="02010600030101010101" pitchFamily="2" charset="-122"/>
              </a:rPr>
              <a:t>预想是结合工作实际，在实践经验的基础上利用各种发散性思维对生产工序的每个环节进行认真分析，超前想象可能出现的危险，从而制定防范措施。</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1987" name="Text Box 4"/>
          <p:cNvSpPr txBox="1"/>
          <p:nvPr/>
        </p:nvSpPr>
        <p:spPr>
          <a:xfrm>
            <a:off x="457200" y="3981450"/>
            <a:ext cx="609600" cy="155257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预想内容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1988" name="Line 10"/>
          <p:cNvSpPr/>
          <p:nvPr/>
        </p:nvSpPr>
        <p:spPr>
          <a:xfrm flipV="1">
            <a:off x="1600200" y="4133850"/>
            <a:ext cx="2209800" cy="3175"/>
          </a:xfrm>
          <a:prstGeom prst="line">
            <a:avLst/>
          </a:prstGeom>
          <a:ln w="25400" cap="flat" cmpd="sng">
            <a:solidFill>
              <a:schemeClr val="tx2"/>
            </a:solidFill>
            <a:prstDash val="sysDot"/>
            <a:round/>
            <a:headEnd type="none" w="med" len="med"/>
            <a:tailEnd type="oval" w="med" len="med"/>
          </a:ln>
        </p:spPr>
      </p:sp>
      <p:sp>
        <p:nvSpPr>
          <p:cNvPr id="41989" name="Text Box 11"/>
          <p:cNvSpPr txBox="1"/>
          <p:nvPr/>
        </p:nvSpPr>
        <p:spPr>
          <a:xfrm>
            <a:off x="1447800" y="3690938"/>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施工组织管理预想 </a:t>
            </a:r>
            <a:endParaRPr lang="zh-CN" altLang="en-US" b="1" dirty="0">
              <a:latin typeface="Calibri" panose="020F0502020204030204" pitchFamily="34" charset="0"/>
              <a:ea typeface="宋体" panose="02010600030101010101" pitchFamily="2" charset="-122"/>
            </a:endParaRPr>
          </a:p>
        </p:txBody>
      </p:sp>
      <p:sp>
        <p:nvSpPr>
          <p:cNvPr id="41990" name="Line 13"/>
          <p:cNvSpPr/>
          <p:nvPr/>
        </p:nvSpPr>
        <p:spPr>
          <a:xfrm flipV="1">
            <a:off x="1600200" y="4819650"/>
            <a:ext cx="2209800" cy="3175"/>
          </a:xfrm>
          <a:prstGeom prst="line">
            <a:avLst/>
          </a:prstGeom>
          <a:ln w="25400" cap="flat" cmpd="sng">
            <a:solidFill>
              <a:schemeClr val="tx2"/>
            </a:solidFill>
            <a:prstDash val="sysDot"/>
            <a:round/>
            <a:headEnd type="none" w="med" len="med"/>
            <a:tailEnd type="oval" w="med" len="med"/>
          </a:ln>
        </p:spPr>
      </p:sp>
      <p:sp>
        <p:nvSpPr>
          <p:cNvPr id="41991" name="Text Box 14"/>
          <p:cNvSpPr txBox="1"/>
          <p:nvPr/>
        </p:nvSpPr>
        <p:spPr>
          <a:xfrm>
            <a:off x="1524000" y="4286250"/>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安全技术措施预想 </a:t>
            </a:r>
            <a:endParaRPr lang="zh-CN" altLang="en-US" b="1" dirty="0">
              <a:latin typeface="Calibri" panose="020F0502020204030204" pitchFamily="34" charset="0"/>
              <a:ea typeface="宋体" panose="02010600030101010101" pitchFamily="2" charset="-122"/>
            </a:endParaRPr>
          </a:p>
        </p:txBody>
      </p:sp>
      <p:sp>
        <p:nvSpPr>
          <p:cNvPr id="41992" name="Line 24"/>
          <p:cNvSpPr/>
          <p:nvPr/>
        </p:nvSpPr>
        <p:spPr>
          <a:xfrm flipV="1">
            <a:off x="1576388" y="5429250"/>
            <a:ext cx="2309812" cy="17463"/>
          </a:xfrm>
          <a:prstGeom prst="line">
            <a:avLst/>
          </a:prstGeom>
          <a:ln w="25400" cap="flat" cmpd="sng">
            <a:solidFill>
              <a:schemeClr val="tx2"/>
            </a:solidFill>
            <a:prstDash val="sysDot"/>
            <a:round/>
            <a:headEnd type="none" w="med" len="med"/>
            <a:tailEnd type="oval" w="med" len="med"/>
          </a:ln>
        </p:spPr>
      </p:sp>
      <p:sp>
        <p:nvSpPr>
          <p:cNvPr id="41993" name="AutoShape 10"/>
          <p:cNvSpPr/>
          <p:nvPr/>
        </p:nvSpPr>
        <p:spPr>
          <a:xfrm>
            <a:off x="1066800" y="3600450"/>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41994" name="Rectangle 11"/>
          <p:cNvSpPr/>
          <p:nvPr/>
        </p:nvSpPr>
        <p:spPr>
          <a:xfrm>
            <a:off x="1524000" y="4941888"/>
            <a:ext cx="2413000"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工作流程式预想 </a:t>
            </a:r>
            <a:endParaRPr lang="zh-CN" altLang="en-US" b="1" dirty="0">
              <a:latin typeface="Calibri" panose="020F0502020204030204" pitchFamily="34" charset="0"/>
              <a:ea typeface="宋体" panose="02010600030101010101" pitchFamily="2" charset="-122"/>
            </a:endParaRPr>
          </a:p>
        </p:txBody>
      </p:sp>
      <p:sp>
        <p:nvSpPr>
          <p:cNvPr id="41995" name="Text Box 12"/>
          <p:cNvSpPr txBox="1"/>
          <p:nvPr/>
        </p:nvSpPr>
        <p:spPr>
          <a:xfrm>
            <a:off x="4724400" y="4010025"/>
            <a:ext cx="609600" cy="155257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预想内容</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1996" name="Line 10"/>
          <p:cNvSpPr/>
          <p:nvPr/>
        </p:nvSpPr>
        <p:spPr>
          <a:xfrm flipV="1">
            <a:off x="5867400" y="4162425"/>
            <a:ext cx="2209800" cy="3175"/>
          </a:xfrm>
          <a:prstGeom prst="line">
            <a:avLst/>
          </a:prstGeom>
          <a:ln w="25400" cap="flat" cmpd="sng">
            <a:solidFill>
              <a:schemeClr val="tx2"/>
            </a:solidFill>
            <a:prstDash val="sysDot"/>
            <a:round/>
            <a:headEnd type="none" w="med" len="med"/>
            <a:tailEnd type="oval" w="med" len="med"/>
          </a:ln>
        </p:spPr>
      </p:sp>
      <p:sp>
        <p:nvSpPr>
          <p:cNvPr id="41997" name="Text Box 11"/>
          <p:cNvSpPr txBox="1"/>
          <p:nvPr/>
        </p:nvSpPr>
        <p:spPr>
          <a:xfrm>
            <a:off x="5867400" y="3719513"/>
            <a:ext cx="17160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开放式预想</a:t>
            </a:r>
            <a:endParaRPr lang="zh-CN" altLang="en-US" b="1" dirty="0">
              <a:latin typeface="Calibri" panose="020F0502020204030204" pitchFamily="34" charset="0"/>
              <a:ea typeface="宋体" panose="02010600030101010101" pitchFamily="2" charset="-122"/>
            </a:endParaRPr>
          </a:p>
        </p:txBody>
      </p:sp>
      <p:sp>
        <p:nvSpPr>
          <p:cNvPr id="41998" name="Line 13"/>
          <p:cNvSpPr/>
          <p:nvPr/>
        </p:nvSpPr>
        <p:spPr>
          <a:xfrm flipV="1">
            <a:off x="5867400" y="4848225"/>
            <a:ext cx="2209800" cy="3175"/>
          </a:xfrm>
          <a:prstGeom prst="line">
            <a:avLst/>
          </a:prstGeom>
          <a:ln w="25400" cap="flat" cmpd="sng">
            <a:solidFill>
              <a:schemeClr val="tx2"/>
            </a:solidFill>
            <a:prstDash val="sysDot"/>
            <a:round/>
            <a:headEnd type="none" w="med" len="med"/>
            <a:tailEnd type="oval" w="med" len="med"/>
          </a:ln>
        </p:spPr>
      </p:sp>
      <p:sp>
        <p:nvSpPr>
          <p:cNvPr id="41999" name="Text Box 14"/>
          <p:cNvSpPr txBox="1"/>
          <p:nvPr/>
        </p:nvSpPr>
        <p:spPr>
          <a:xfrm>
            <a:off x="5899150" y="4314825"/>
            <a:ext cx="17160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针对性预想</a:t>
            </a:r>
            <a:endParaRPr lang="zh-CN" altLang="en-US" b="1" dirty="0">
              <a:latin typeface="Calibri" panose="020F0502020204030204" pitchFamily="34" charset="0"/>
              <a:ea typeface="宋体" panose="02010600030101010101" pitchFamily="2" charset="-122"/>
            </a:endParaRPr>
          </a:p>
        </p:txBody>
      </p:sp>
      <p:sp>
        <p:nvSpPr>
          <p:cNvPr id="42000" name="Line 24"/>
          <p:cNvSpPr/>
          <p:nvPr/>
        </p:nvSpPr>
        <p:spPr>
          <a:xfrm flipV="1">
            <a:off x="5843588" y="5457825"/>
            <a:ext cx="2309812" cy="17463"/>
          </a:xfrm>
          <a:prstGeom prst="line">
            <a:avLst/>
          </a:prstGeom>
          <a:ln w="25400" cap="flat" cmpd="sng">
            <a:solidFill>
              <a:schemeClr val="tx2"/>
            </a:solidFill>
            <a:prstDash val="sysDot"/>
            <a:round/>
            <a:headEnd type="none" w="med" len="med"/>
            <a:tailEnd type="oval" w="med" len="med"/>
          </a:ln>
        </p:spPr>
      </p:sp>
      <p:sp>
        <p:nvSpPr>
          <p:cNvPr id="42001" name="AutoShape 18"/>
          <p:cNvSpPr/>
          <p:nvPr/>
        </p:nvSpPr>
        <p:spPr>
          <a:xfrm>
            <a:off x="5334000" y="3629025"/>
            <a:ext cx="381000" cy="1828800"/>
          </a:xfrm>
          <a:prstGeom prst="leftBrace">
            <a:avLst>
              <a:gd name="adj1" fmla="val 4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3200" dirty="0">
              <a:latin typeface="Tahoma" panose="020B0604030504040204" pitchFamily="34" charset="0"/>
              <a:ea typeface="宋体" panose="02010600030101010101" pitchFamily="2" charset="-122"/>
            </a:endParaRPr>
          </a:p>
        </p:txBody>
      </p:sp>
      <p:sp>
        <p:nvSpPr>
          <p:cNvPr id="42002" name="Rectangle 19"/>
          <p:cNvSpPr/>
          <p:nvPr/>
        </p:nvSpPr>
        <p:spPr>
          <a:xfrm>
            <a:off x="5902325" y="4970463"/>
            <a:ext cx="171608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走动式预想</a:t>
            </a:r>
            <a:endParaRPr lang="zh-CN" altLang="en-US" b="1" dirty="0">
              <a:latin typeface="Calibri" panose="020F050202020403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圆角矩形 36"/>
          <p:cNvPicPr/>
          <p:nvPr/>
        </p:nvPicPr>
        <p:blipFill>
          <a:blip r:embed="rId1"/>
          <a:stretch>
            <a:fillRect/>
          </a:stretch>
        </p:blipFill>
        <p:spPr>
          <a:xfrm>
            <a:off x="-304800" y="2133600"/>
            <a:ext cx="9982200" cy="1981200"/>
          </a:xfrm>
          <a:prstGeom prst="rect">
            <a:avLst/>
          </a:prstGeom>
          <a:noFill/>
          <a:ln w="9525">
            <a:noFill/>
          </a:ln>
        </p:spPr>
      </p:pic>
      <p:pic>
        <p:nvPicPr>
          <p:cNvPr id="43010" name="Picture 2" descr="并列关系分1类_03"/>
          <p:cNvPicPr>
            <a:picLocks noChangeAspect="1"/>
          </p:cNvPicPr>
          <p:nvPr/>
        </p:nvPicPr>
        <p:blipFill>
          <a:blip r:embed="rId2"/>
          <a:stretch>
            <a:fillRect/>
          </a:stretch>
        </p:blipFill>
        <p:spPr>
          <a:xfrm>
            <a:off x="76200" y="228600"/>
            <a:ext cx="3200400" cy="762000"/>
          </a:xfrm>
          <a:prstGeom prst="rect">
            <a:avLst/>
          </a:prstGeom>
          <a:noFill/>
          <a:ln w="9525">
            <a:noFill/>
          </a:ln>
        </p:spPr>
      </p:pic>
      <p:sp>
        <p:nvSpPr>
          <p:cNvPr id="43011" name="Rectangle 3"/>
          <p:cNvSpPr/>
          <p:nvPr/>
        </p:nvSpPr>
        <p:spPr>
          <a:xfrm>
            <a:off x="457200" y="273050"/>
            <a:ext cx="2527300" cy="641350"/>
          </a:xfrm>
          <a:prstGeom prst="rect">
            <a:avLst/>
          </a:prstGeom>
          <a:noFill/>
          <a:ln w="9525">
            <a:noFill/>
          </a:ln>
        </p:spPr>
        <p:txBody>
          <a:bodyPr wrap="none" anchor="ctr">
            <a:spAutoFit/>
          </a:bodyPr>
          <a:p>
            <a:pPr defTabSz="914400">
              <a:spcBef>
                <a:spcPct val="50000"/>
              </a:spcBef>
              <a:tabLst>
                <a:tab pos="819150" algn="l"/>
              </a:tabLst>
            </a:pPr>
            <a:r>
              <a:rPr lang="en-US" altLang="zh-CN" sz="3600" b="1" dirty="0">
                <a:solidFill>
                  <a:schemeClr val="bg1"/>
                </a:solidFill>
                <a:latin typeface="Calibri" panose="020F0502020204030204" pitchFamily="34" charset="0"/>
                <a:ea typeface="宋体" panose="02010600030101010101" pitchFamily="2" charset="-122"/>
              </a:rPr>
              <a:t>2.</a:t>
            </a:r>
            <a:r>
              <a:rPr lang="zh-CN" altLang="en-US" sz="3600" b="1" dirty="0">
                <a:solidFill>
                  <a:schemeClr val="bg1"/>
                </a:solidFill>
                <a:latin typeface="Calibri" panose="020F0502020204030204" pitchFamily="34" charset="0"/>
                <a:ea typeface="宋体" panose="02010600030101010101" pitchFamily="2" charset="-122"/>
              </a:rPr>
              <a:t>预报预警 </a:t>
            </a:r>
            <a:endParaRPr lang="zh-CN" altLang="en-US" sz="3600" b="1" dirty="0">
              <a:solidFill>
                <a:schemeClr val="bg1"/>
              </a:solidFill>
              <a:latin typeface="Calibri" panose="020F0502020204030204" pitchFamily="34" charset="0"/>
              <a:ea typeface="宋体" panose="02010600030101010101" pitchFamily="2" charset="-122"/>
            </a:endParaRPr>
          </a:p>
        </p:txBody>
      </p:sp>
      <p:pic>
        <p:nvPicPr>
          <p:cNvPr id="43012" name="圆角矩形 36"/>
          <p:cNvPicPr/>
          <p:nvPr/>
        </p:nvPicPr>
        <p:blipFill>
          <a:blip r:embed="rId1"/>
          <a:stretch>
            <a:fillRect/>
          </a:stretch>
        </p:blipFill>
        <p:spPr>
          <a:xfrm>
            <a:off x="-304800" y="990600"/>
            <a:ext cx="9982200" cy="1524000"/>
          </a:xfrm>
          <a:prstGeom prst="rect">
            <a:avLst/>
          </a:prstGeom>
          <a:noFill/>
          <a:ln w="9525">
            <a:noFill/>
          </a:ln>
        </p:spPr>
      </p:pic>
      <p:sp>
        <p:nvSpPr>
          <p:cNvPr id="43013" name="Text Box 5"/>
          <p:cNvSpPr txBox="1"/>
          <p:nvPr/>
        </p:nvSpPr>
        <p:spPr>
          <a:xfrm>
            <a:off x="304800" y="1295400"/>
            <a:ext cx="8763000" cy="822325"/>
          </a:xfrm>
          <a:prstGeom prst="rect">
            <a:avLst/>
          </a:prstGeom>
          <a:noFill/>
          <a:ln w="9525">
            <a:noFill/>
          </a:ln>
        </p:spPr>
        <p:txBody>
          <a:bodyPr anchor="t">
            <a:spAutoFit/>
          </a:bodyPr>
          <a:p>
            <a:pPr>
              <a:spcBef>
                <a:spcPct val="50000"/>
              </a:spcBef>
            </a:pPr>
            <a:r>
              <a:rPr lang="zh-CN" altLang="en-US" b="1" dirty="0">
                <a:latin typeface="Calibri" panose="020F0502020204030204" pitchFamily="34" charset="0"/>
                <a:ea typeface="宋体" panose="02010600030101010101" pitchFamily="2" charset="-122"/>
              </a:rPr>
              <a:t>预报就是把预测、预想的结果及其防范措施准确及时地传输给必须知道单位和个人，确保防范性措施的落实。 </a:t>
            </a:r>
            <a:endParaRPr lang="zh-CN" altLang="en-US" b="1" dirty="0">
              <a:latin typeface="Calibri" panose="020F0502020204030204" pitchFamily="34" charset="0"/>
              <a:ea typeface="宋体" panose="02010600030101010101" pitchFamily="2" charset="-122"/>
            </a:endParaRPr>
          </a:p>
        </p:txBody>
      </p:sp>
      <p:sp>
        <p:nvSpPr>
          <p:cNvPr id="43014" name="Rectangle 25"/>
          <p:cNvSpPr/>
          <p:nvPr/>
        </p:nvSpPr>
        <p:spPr>
          <a:xfrm>
            <a:off x="304800" y="2438400"/>
            <a:ext cx="8534400" cy="1187450"/>
          </a:xfrm>
          <a:prstGeom prst="rect">
            <a:avLst/>
          </a:prstGeom>
          <a:noFill/>
          <a:ln w="9525">
            <a:noFill/>
          </a:ln>
        </p:spPr>
        <p:txBody>
          <a:bodyPr anchor="ctr">
            <a:spAutoFit/>
          </a:bodyPr>
          <a:p>
            <a:pPr>
              <a:spcBef>
                <a:spcPct val="50000"/>
              </a:spcBef>
            </a:pPr>
            <a:r>
              <a:rPr lang="zh-CN" altLang="en-US" b="1" dirty="0">
                <a:latin typeface="Calibri" panose="020F0502020204030204" pitchFamily="34" charset="0"/>
                <a:ea typeface="宋体" panose="02010600030101010101" pitchFamily="2" charset="-122"/>
              </a:rPr>
              <a:t>预警就是对预报的危险源，通过各种标志提醒，消除可能引起安全事故的危险性因素，强化安全思想警惕性和安全行为上的必为和必不可为。 </a:t>
            </a:r>
            <a:endParaRPr lang="zh-CN" altLang="en-US" b="1" dirty="0">
              <a:latin typeface="Calibri" panose="020F0502020204030204" pitchFamily="34" charset="0"/>
              <a:ea typeface="宋体" panose="02010600030101010101" pitchFamily="2" charset="-122"/>
            </a:endParaRPr>
          </a:p>
        </p:txBody>
      </p:sp>
      <p:sp>
        <p:nvSpPr>
          <p:cNvPr id="43015" name="Text Box 27"/>
          <p:cNvSpPr txBox="1"/>
          <p:nvPr/>
        </p:nvSpPr>
        <p:spPr>
          <a:xfrm>
            <a:off x="152400" y="4876800"/>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预报</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3016" name="Line 10"/>
          <p:cNvSpPr/>
          <p:nvPr/>
        </p:nvSpPr>
        <p:spPr>
          <a:xfrm>
            <a:off x="1295400" y="4710113"/>
            <a:ext cx="1905000" cy="14287"/>
          </a:xfrm>
          <a:prstGeom prst="line">
            <a:avLst/>
          </a:prstGeom>
          <a:ln w="25400" cap="flat" cmpd="sng">
            <a:solidFill>
              <a:schemeClr val="tx2"/>
            </a:solidFill>
            <a:prstDash val="sysDot"/>
            <a:round/>
            <a:headEnd type="none" w="med" len="med"/>
            <a:tailEnd type="oval" w="med" len="med"/>
          </a:ln>
        </p:spPr>
      </p:sp>
      <p:sp>
        <p:nvSpPr>
          <p:cNvPr id="43017" name="Text Box 11"/>
          <p:cNvSpPr txBox="1"/>
          <p:nvPr/>
        </p:nvSpPr>
        <p:spPr>
          <a:xfrm>
            <a:off x="1295400" y="4264025"/>
            <a:ext cx="1800225"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主传媒预报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18" name="Text Box 14"/>
          <p:cNvSpPr txBox="1"/>
          <p:nvPr/>
        </p:nvSpPr>
        <p:spPr>
          <a:xfrm>
            <a:off x="1295400" y="4800600"/>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Calibri" panose="020F0502020204030204" pitchFamily="34" charset="0"/>
                <a:ea typeface="宋体" panose="02010600030101010101" pitchFamily="2" charset="-122"/>
              </a:rPr>
              <a:t>专项预报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19" name="AutoShape 33"/>
          <p:cNvSpPr/>
          <p:nvPr/>
        </p:nvSpPr>
        <p:spPr>
          <a:xfrm>
            <a:off x="762000" y="4173538"/>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43020" name="Rectangle 34"/>
          <p:cNvSpPr/>
          <p:nvPr/>
        </p:nvSpPr>
        <p:spPr>
          <a:xfrm>
            <a:off x="1330325" y="5410200"/>
            <a:ext cx="2413000" cy="457200"/>
          </a:xfrm>
          <a:prstGeom prst="rect">
            <a:avLst/>
          </a:prstGeom>
          <a:noFill/>
          <a:ln w="9525">
            <a:noFill/>
          </a:ln>
        </p:spPr>
        <p:txBody>
          <a:bodyPr wrap="none" anchor="ctr">
            <a:spAutoFit/>
          </a:bodyPr>
          <a:p>
            <a:pPr marL="342900" indent="-342900">
              <a:spcBef>
                <a:spcPct val="50000"/>
              </a:spcBef>
            </a:pPr>
            <a:r>
              <a:rPr lang="zh-CN" altLang="en-US" b="1" dirty="0">
                <a:latin typeface="Calibri" panose="020F0502020204030204" pitchFamily="34" charset="0"/>
                <a:ea typeface="宋体" panose="02010600030101010101" pitchFamily="2" charset="-122"/>
              </a:rPr>
              <a:t>直接送达式预报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21" name="Rectangle 35"/>
          <p:cNvSpPr/>
          <p:nvPr/>
        </p:nvSpPr>
        <p:spPr>
          <a:xfrm>
            <a:off x="1295400" y="5961063"/>
            <a:ext cx="149383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紧急预报</a:t>
            </a:r>
            <a:r>
              <a:rPr lang="zh-CN" altLang="en-US" dirty="0">
                <a:latin typeface="Calibri" panose="020F0502020204030204" pitchFamily="34" charset="0"/>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43022" name="Line 10"/>
          <p:cNvSpPr/>
          <p:nvPr/>
        </p:nvSpPr>
        <p:spPr>
          <a:xfrm>
            <a:off x="1219200" y="5257800"/>
            <a:ext cx="1905000" cy="14288"/>
          </a:xfrm>
          <a:prstGeom prst="line">
            <a:avLst/>
          </a:prstGeom>
          <a:ln w="25400" cap="flat" cmpd="sng">
            <a:solidFill>
              <a:schemeClr val="tx2"/>
            </a:solidFill>
            <a:prstDash val="sysDot"/>
            <a:round/>
            <a:headEnd type="none" w="med" len="med"/>
            <a:tailEnd type="oval" w="med" len="med"/>
          </a:ln>
        </p:spPr>
      </p:sp>
      <p:sp>
        <p:nvSpPr>
          <p:cNvPr id="43023" name="Line 10"/>
          <p:cNvSpPr/>
          <p:nvPr/>
        </p:nvSpPr>
        <p:spPr>
          <a:xfrm>
            <a:off x="1295400" y="5900738"/>
            <a:ext cx="1905000" cy="14287"/>
          </a:xfrm>
          <a:prstGeom prst="line">
            <a:avLst/>
          </a:prstGeom>
          <a:ln w="25400" cap="flat" cmpd="sng">
            <a:solidFill>
              <a:schemeClr val="tx2"/>
            </a:solidFill>
            <a:prstDash val="sysDot"/>
            <a:round/>
            <a:headEnd type="none" w="med" len="med"/>
            <a:tailEnd type="oval" w="med" len="med"/>
          </a:ln>
        </p:spPr>
      </p:sp>
      <p:sp>
        <p:nvSpPr>
          <p:cNvPr id="43024" name="Line 10"/>
          <p:cNvSpPr/>
          <p:nvPr/>
        </p:nvSpPr>
        <p:spPr>
          <a:xfrm>
            <a:off x="1295400" y="6434138"/>
            <a:ext cx="1905000" cy="14287"/>
          </a:xfrm>
          <a:prstGeom prst="line">
            <a:avLst/>
          </a:prstGeom>
          <a:ln w="25400" cap="flat" cmpd="sng">
            <a:solidFill>
              <a:schemeClr val="tx2"/>
            </a:solidFill>
            <a:prstDash val="sysDot"/>
            <a:round/>
            <a:headEnd type="none" w="med" len="med"/>
            <a:tailEnd type="oval" w="med" len="med"/>
          </a:ln>
        </p:spPr>
      </p:sp>
      <p:sp>
        <p:nvSpPr>
          <p:cNvPr id="43025" name="Text Box 40"/>
          <p:cNvSpPr txBox="1"/>
          <p:nvPr/>
        </p:nvSpPr>
        <p:spPr>
          <a:xfrm>
            <a:off x="4260850" y="4876800"/>
            <a:ext cx="609600" cy="822325"/>
          </a:xfrm>
          <a:prstGeom prst="rect">
            <a:avLst/>
          </a:prstGeom>
          <a:noFill/>
          <a:ln w="9525">
            <a:noFill/>
          </a:ln>
        </p:spPr>
        <p:txBody>
          <a:bodyPr anchor="t">
            <a:spAutoFit/>
          </a:bodyPr>
          <a:p>
            <a:pPr>
              <a:spcBef>
                <a:spcPct val="50000"/>
              </a:spcBef>
            </a:pPr>
            <a:r>
              <a:rPr lang="zh-CN" altLang="en-US" b="1" dirty="0">
                <a:solidFill>
                  <a:srgbClr val="0000FF"/>
                </a:solidFill>
                <a:latin typeface="Calibri" panose="020F0502020204030204" pitchFamily="34" charset="0"/>
                <a:ea typeface="宋体" panose="02010600030101010101" pitchFamily="2" charset="-122"/>
              </a:rPr>
              <a:t>预警</a:t>
            </a:r>
            <a:endParaRPr lang="zh-CN" altLang="en-US" b="1" dirty="0">
              <a:solidFill>
                <a:srgbClr val="0000FF"/>
              </a:solidFill>
              <a:latin typeface="Calibri" panose="020F0502020204030204" pitchFamily="34" charset="0"/>
              <a:ea typeface="宋体" panose="02010600030101010101" pitchFamily="2" charset="-122"/>
            </a:endParaRPr>
          </a:p>
        </p:txBody>
      </p:sp>
      <p:sp>
        <p:nvSpPr>
          <p:cNvPr id="43026" name="Text Box 11"/>
          <p:cNvSpPr txBox="1"/>
          <p:nvPr/>
        </p:nvSpPr>
        <p:spPr>
          <a:xfrm>
            <a:off x="5334000" y="4114800"/>
            <a:ext cx="2719388" cy="457200"/>
          </a:xfrm>
          <a:prstGeom prst="rect">
            <a:avLst/>
          </a:prstGeom>
          <a:noFill/>
          <a:ln w="9525">
            <a:noFill/>
          </a:ln>
        </p:spPr>
        <p:txBody>
          <a:bodyPr wrap="none" anchor="t">
            <a:spAutoFit/>
          </a:bodyPr>
          <a:p>
            <a:pPr eaLnBrk="0" hangingPunct="0">
              <a:spcBef>
                <a:spcPct val="50000"/>
              </a:spcBef>
            </a:pPr>
            <a:r>
              <a:rPr lang="zh-CN" altLang="en-US" b="1" dirty="0">
                <a:latin typeface="Calibri" panose="020F0502020204030204" pitchFamily="34" charset="0"/>
                <a:ea typeface="宋体" panose="02010600030101010101" pitchFamily="2" charset="-122"/>
              </a:rPr>
              <a:t>警示标志、警示牌 </a:t>
            </a:r>
            <a:endParaRPr lang="zh-CN" altLang="en-US" b="1" dirty="0">
              <a:latin typeface="Calibri" panose="020F0502020204030204" pitchFamily="34" charset="0"/>
              <a:ea typeface="宋体" panose="02010600030101010101" pitchFamily="2" charset="-122"/>
            </a:endParaRPr>
          </a:p>
        </p:txBody>
      </p:sp>
      <p:sp>
        <p:nvSpPr>
          <p:cNvPr id="43027" name="Text Box 14"/>
          <p:cNvSpPr txBox="1"/>
          <p:nvPr/>
        </p:nvSpPr>
        <p:spPr>
          <a:xfrm>
            <a:off x="5403850" y="4589463"/>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Calibri" panose="020F0502020204030204" pitchFamily="34" charset="0"/>
                <a:ea typeface="宋体" panose="02010600030101010101" pitchFamily="2" charset="-122"/>
              </a:rPr>
              <a:t>声光信号 </a:t>
            </a:r>
            <a:endParaRPr lang="zh-CN" altLang="en-US" b="1" dirty="0">
              <a:latin typeface="Calibri" panose="020F0502020204030204" pitchFamily="34" charset="0"/>
              <a:ea typeface="宋体" panose="02010600030101010101" pitchFamily="2" charset="-122"/>
            </a:endParaRPr>
          </a:p>
        </p:txBody>
      </p:sp>
      <p:sp>
        <p:nvSpPr>
          <p:cNvPr id="43028" name="AutoShape 44"/>
          <p:cNvSpPr/>
          <p:nvPr/>
        </p:nvSpPr>
        <p:spPr>
          <a:xfrm>
            <a:off x="4870450" y="3962400"/>
            <a:ext cx="457200" cy="2743200"/>
          </a:xfrm>
          <a:prstGeom prst="leftBrace">
            <a:avLst>
              <a:gd name="adj1" fmla="val 500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宋体" panose="02010600030101010101" pitchFamily="2" charset="-122"/>
              <a:ea typeface="宋体" panose="02010600030101010101" pitchFamily="2" charset="-122"/>
            </a:endParaRPr>
          </a:p>
        </p:txBody>
      </p:sp>
      <p:sp>
        <p:nvSpPr>
          <p:cNvPr id="43029" name="Rectangle 45"/>
          <p:cNvSpPr/>
          <p:nvPr/>
        </p:nvSpPr>
        <p:spPr>
          <a:xfrm>
            <a:off x="5438775" y="5199063"/>
            <a:ext cx="3248025" cy="457200"/>
          </a:xfrm>
          <a:prstGeom prst="rect">
            <a:avLst/>
          </a:prstGeom>
          <a:noFill/>
          <a:ln w="9525">
            <a:noFill/>
          </a:ln>
        </p:spPr>
        <p:txBody>
          <a:bodyPr wrap="none" anchor="ctr">
            <a:spAutoFit/>
          </a:bodyPr>
          <a:p>
            <a:pPr marL="342900" indent="-342900">
              <a:spcBef>
                <a:spcPct val="50000"/>
              </a:spcBef>
            </a:pPr>
            <a:r>
              <a:rPr lang="zh-CN" altLang="en-US" b="1" dirty="0">
                <a:latin typeface="Calibri" panose="020F0502020204030204" pitchFamily="34" charset="0"/>
                <a:ea typeface="宋体" panose="02010600030101010101" pitchFamily="2" charset="-122"/>
              </a:rPr>
              <a:t>警戒设施，警戒围栏等</a:t>
            </a:r>
            <a:endParaRPr lang="zh-CN" altLang="en-US" b="1" dirty="0">
              <a:latin typeface="Calibri" panose="020F0502020204030204" pitchFamily="34" charset="0"/>
              <a:ea typeface="宋体" panose="02010600030101010101" pitchFamily="2" charset="-122"/>
            </a:endParaRPr>
          </a:p>
        </p:txBody>
      </p:sp>
      <p:sp>
        <p:nvSpPr>
          <p:cNvPr id="43030" name="Rectangle 46"/>
          <p:cNvSpPr/>
          <p:nvPr/>
        </p:nvSpPr>
        <p:spPr>
          <a:xfrm>
            <a:off x="5403850" y="5749925"/>
            <a:ext cx="1493838"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警戒控制 </a:t>
            </a:r>
            <a:endParaRPr lang="zh-CN" altLang="en-US" b="1" dirty="0">
              <a:latin typeface="Calibri" panose="020F0502020204030204" pitchFamily="34" charset="0"/>
              <a:ea typeface="宋体" panose="02010600030101010101" pitchFamily="2" charset="-122"/>
            </a:endParaRPr>
          </a:p>
        </p:txBody>
      </p:sp>
      <p:sp>
        <p:nvSpPr>
          <p:cNvPr id="43031" name="Rectangle 50"/>
          <p:cNvSpPr/>
          <p:nvPr/>
        </p:nvSpPr>
        <p:spPr>
          <a:xfrm>
            <a:off x="5403850" y="6218238"/>
            <a:ext cx="1409700" cy="457200"/>
          </a:xfrm>
          <a:prstGeom prst="rect">
            <a:avLst/>
          </a:prstGeom>
          <a:noFill/>
          <a:ln w="9525">
            <a:noFill/>
          </a:ln>
        </p:spPr>
        <p:txBody>
          <a:bodyPr wrap="none" anchor="ctr">
            <a:spAutoFit/>
          </a:bodyPr>
          <a:p>
            <a:pPr>
              <a:spcBef>
                <a:spcPct val="50000"/>
              </a:spcBef>
            </a:pPr>
            <a:r>
              <a:rPr lang="zh-CN" altLang="en-US" b="1" dirty="0">
                <a:latin typeface="Calibri" panose="020F0502020204030204" pitchFamily="34" charset="0"/>
                <a:ea typeface="宋体" panose="02010600030101010101" pitchFamily="2" charset="-122"/>
              </a:rPr>
              <a:t>直接监控</a:t>
            </a:r>
            <a:endParaRPr lang="zh-CN" altLang="en-US" b="1" dirty="0">
              <a:latin typeface="Calibri" panose="020F0502020204030204" pitchFamily="34" charset="0"/>
              <a:ea typeface="宋体" panose="02010600030101010101" pitchFamily="2" charset="-122"/>
            </a:endParaRPr>
          </a:p>
        </p:txBody>
      </p:sp>
      <p:sp>
        <p:nvSpPr>
          <p:cNvPr id="43032" name="Line 10"/>
          <p:cNvSpPr/>
          <p:nvPr/>
        </p:nvSpPr>
        <p:spPr>
          <a:xfrm>
            <a:off x="5480050" y="6615113"/>
            <a:ext cx="3206750" cy="14287"/>
          </a:xfrm>
          <a:prstGeom prst="line">
            <a:avLst/>
          </a:prstGeom>
          <a:ln w="25400" cap="flat" cmpd="sng">
            <a:solidFill>
              <a:schemeClr val="tx2"/>
            </a:solidFill>
            <a:prstDash val="sysDot"/>
            <a:round/>
            <a:headEnd type="none" w="med" len="med"/>
            <a:tailEnd type="oval" w="med" len="med"/>
          </a:ln>
        </p:spPr>
      </p:sp>
      <p:sp>
        <p:nvSpPr>
          <p:cNvPr id="43033" name="Line 10"/>
          <p:cNvSpPr/>
          <p:nvPr/>
        </p:nvSpPr>
        <p:spPr>
          <a:xfrm>
            <a:off x="5480050" y="6157913"/>
            <a:ext cx="3206750" cy="14287"/>
          </a:xfrm>
          <a:prstGeom prst="line">
            <a:avLst/>
          </a:prstGeom>
          <a:ln w="25400" cap="flat" cmpd="sng">
            <a:solidFill>
              <a:schemeClr val="tx2"/>
            </a:solidFill>
            <a:prstDash val="sysDot"/>
            <a:round/>
            <a:headEnd type="none" w="med" len="med"/>
            <a:tailEnd type="oval" w="med" len="med"/>
          </a:ln>
        </p:spPr>
      </p:sp>
      <p:sp>
        <p:nvSpPr>
          <p:cNvPr id="43034" name="Line 10"/>
          <p:cNvSpPr/>
          <p:nvPr/>
        </p:nvSpPr>
        <p:spPr>
          <a:xfrm>
            <a:off x="5562600" y="5624513"/>
            <a:ext cx="3206750" cy="14287"/>
          </a:xfrm>
          <a:prstGeom prst="line">
            <a:avLst/>
          </a:prstGeom>
          <a:ln w="25400" cap="flat" cmpd="sng">
            <a:solidFill>
              <a:schemeClr val="tx2"/>
            </a:solidFill>
            <a:prstDash val="sysDot"/>
            <a:round/>
            <a:headEnd type="none" w="med" len="med"/>
            <a:tailEnd type="oval" w="med" len="med"/>
          </a:ln>
        </p:spPr>
      </p:sp>
      <p:sp>
        <p:nvSpPr>
          <p:cNvPr id="43035" name="Line 10"/>
          <p:cNvSpPr/>
          <p:nvPr/>
        </p:nvSpPr>
        <p:spPr>
          <a:xfrm>
            <a:off x="5486400" y="5029200"/>
            <a:ext cx="3206750" cy="14288"/>
          </a:xfrm>
          <a:prstGeom prst="line">
            <a:avLst/>
          </a:prstGeom>
          <a:ln w="25400" cap="flat" cmpd="sng">
            <a:solidFill>
              <a:schemeClr val="tx2"/>
            </a:solidFill>
            <a:prstDash val="sysDot"/>
            <a:round/>
            <a:headEnd type="none" w="med" len="med"/>
            <a:tailEnd type="oval" w="med" len="med"/>
          </a:ln>
        </p:spPr>
      </p:sp>
      <p:sp>
        <p:nvSpPr>
          <p:cNvPr id="43036" name="Line 10"/>
          <p:cNvSpPr/>
          <p:nvPr/>
        </p:nvSpPr>
        <p:spPr>
          <a:xfrm>
            <a:off x="5410200" y="4572000"/>
            <a:ext cx="3206750" cy="14288"/>
          </a:xfrm>
          <a:prstGeom prst="line">
            <a:avLst/>
          </a:prstGeom>
          <a:ln w="25400" cap="flat" cmpd="sng">
            <a:solidFill>
              <a:schemeClr val="tx2"/>
            </a:solidFill>
            <a:prstDash val="sysDot"/>
            <a:round/>
            <a:headEnd type="none" w="med" len="med"/>
            <a:tailEnd type="oval" w="med" len="med"/>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Picture 2" descr="并列关系分1类_03"/>
          <p:cNvPicPr>
            <a:picLocks noChangeAspect="1"/>
          </p:cNvPicPr>
          <p:nvPr/>
        </p:nvPicPr>
        <p:blipFill>
          <a:blip r:embed="rId1"/>
          <a:stretch>
            <a:fillRect/>
          </a:stretch>
        </p:blipFill>
        <p:spPr>
          <a:xfrm>
            <a:off x="76200" y="228600"/>
            <a:ext cx="3200400" cy="762000"/>
          </a:xfrm>
          <a:prstGeom prst="rect">
            <a:avLst/>
          </a:prstGeom>
          <a:noFill/>
          <a:ln w="9525">
            <a:noFill/>
          </a:ln>
        </p:spPr>
      </p:pic>
      <p:sp>
        <p:nvSpPr>
          <p:cNvPr id="44034" name="Rectangle 3"/>
          <p:cNvSpPr/>
          <p:nvPr/>
        </p:nvSpPr>
        <p:spPr>
          <a:xfrm>
            <a:off x="457200" y="269875"/>
            <a:ext cx="2501900" cy="647700"/>
          </a:xfrm>
          <a:prstGeom prst="rect">
            <a:avLst/>
          </a:prstGeom>
          <a:noFill/>
          <a:ln w="9525">
            <a:noFill/>
          </a:ln>
        </p:spPr>
        <p:txBody>
          <a:bodyPr wrap="none" anchor="ctr">
            <a:spAutoFit/>
          </a:bodyPr>
          <a:p>
            <a:pPr defTabSz="914400">
              <a:spcBef>
                <a:spcPct val="50000"/>
              </a:spcBef>
              <a:tabLst>
                <a:tab pos="819150" algn="l"/>
              </a:tabLst>
            </a:pPr>
            <a:r>
              <a:rPr lang="en-US" altLang="zh-CN" sz="3600" b="1" dirty="0">
                <a:solidFill>
                  <a:schemeClr val="bg1"/>
                </a:solidFill>
                <a:latin typeface="黑体" panose="02010609060101010101" pitchFamily="49" charset="-122"/>
                <a:ea typeface="黑体" panose="02010609060101010101" pitchFamily="49" charset="-122"/>
              </a:rPr>
              <a:t>3.</a:t>
            </a:r>
            <a:r>
              <a:rPr lang="zh-CN" altLang="en-US" sz="3600" b="1" dirty="0">
                <a:solidFill>
                  <a:schemeClr val="bg1"/>
                </a:solidFill>
                <a:latin typeface="黑体" panose="02010609060101010101" pitchFamily="49" charset="-122"/>
                <a:ea typeface="黑体" panose="02010609060101010101" pitchFamily="49" charset="-122"/>
              </a:rPr>
              <a:t>预防预备</a:t>
            </a:r>
            <a:endParaRPr lang="zh-CN" altLang="en-US" sz="3600" b="1" dirty="0">
              <a:solidFill>
                <a:schemeClr val="bg1"/>
              </a:solidFill>
              <a:latin typeface="黑体" panose="02010609060101010101" pitchFamily="49" charset="-122"/>
              <a:ea typeface="黑体" panose="02010609060101010101" pitchFamily="49" charset="-122"/>
            </a:endParaRPr>
          </a:p>
        </p:txBody>
      </p:sp>
      <p:pic>
        <p:nvPicPr>
          <p:cNvPr id="44035" name="圆角矩形 36"/>
          <p:cNvPicPr/>
          <p:nvPr/>
        </p:nvPicPr>
        <p:blipFill>
          <a:blip r:embed="rId2"/>
          <a:stretch>
            <a:fillRect/>
          </a:stretch>
        </p:blipFill>
        <p:spPr>
          <a:xfrm>
            <a:off x="-228600" y="1219200"/>
            <a:ext cx="9372600" cy="1600200"/>
          </a:xfrm>
          <a:prstGeom prst="rect">
            <a:avLst/>
          </a:prstGeom>
          <a:noFill/>
          <a:ln w="9525">
            <a:noFill/>
          </a:ln>
        </p:spPr>
      </p:pic>
      <p:sp>
        <p:nvSpPr>
          <p:cNvPr id="44036" name="Text Box 5"/>
          <p:cNvSpPr txBox="1"/>
          <p:nvPr/>
        </p:nvSpPr>
        <p:spPr>
          <a:xfrm>
            <a:off x="381000" y="1539875"/>
            <a:ext cx="8382000" cy="8302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预防预备是预知、预想、预报、预警的落脚点，也是以预防为主的关键行动。</a:t>
            </a:r>
            <a:endParaRPr lang="zh-CN" altLang="en-US" b="1" dirty="0">
              <a:latin typeface="黑体" panose="02010609060101010101" pitchFamily="49" charset="-122"/>
              <a:ea typeface="黑体" panose="02010609060101010101" pitchFamily="49" charset="-122"/>
            </a:endParaRPr>
          </a:p>
        </p:txBody>
      </p:sp>
      <p:sp>
        <p:nvSpPr>
          <p:cNvPr id="44037" name="Text Box 25"/>
          <p:cNvSpPr txBox="1"/>
          <p:nvPr/>
        </p:nvSpPr>
        <p:spPr>
          <a:xfrm>
            <a:off x="1066800" y="4067175"/>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包括</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4038" name="Line 10"/>
          <p:cNvSpPr/>
          <p:nvPr/>
        </p:nvSpPr>
        <p:spPr>
          <a:xfrm>
            <a:off x="2209800" y="3900488"/>
            <a:ext cx="1905000" cy="14287"/>
          </a:xfrm>
          <a:prstGeom prst="line">
            <a:avLst/>
          </a:prstGeom>
          <a:ln w="25400" cap="flat" cmpd="sng">
            <a:solidFill>
              <a:schemeClr val="tx2"/>
            </a:solidFill>
            <a:prstDash val="sysDot"/>
            <a:round/>
            <a:headEnd type="none" w="med" len="med"/>
            <a:tailEnd type="oval" w="med" len="med"/>
          </a:ln>
        </p:spPr>
      </p:sp>
      <p:sp>
        <p:nvSpPr>
          <p:cNvPr id="44039" name="Text Box 11"/>
          <p:cNvSpPr txBox="1"/>
          <p:nvPr/>
        </p:nvSpPr>
        <p:spPr>
          <a:xfrm>
            <a:off x="2209800" y="3454400"/>
            <a:ext cx="19812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确定预案 </a:t>
            </a:r>
            <a:endParaRPr lang="zh-CN" altLang="en-US" b="1" dirty="0">
              <a:latin typeface="黑体" panose="02010609060101010101" pitchFamily="49" charset="-122"/>
              <a:ea typeface="黑体" panose="02010609060101010101" pitchFamily="49" charset="-122"/>
            </a:endParaRPr>
          </a:p>
        </p:txBody>
      </p:sp>
      <p:sp>
        <p:nvSpPr>
          <p:cNvPr id="44040" name="Text Box 14"/>
          <p:cNvSpPr txBox="1"/>
          <p:nvPr/>
        </p:nvSpPr>
        <p:spPr>
          <a:xfrm>
            <a:off x="2209800" y="3990975"/>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演习训练 </a:t>
            </a:r>
            <a:endParaRPr lang="zh-CN" altLang="en-US" b="1" dirty="0">
              <a:latin typeface="黑体" panose="02010609060101010101" pitchFamily="49" charset="-122"/>
              <a:ea typeface="黑体" panose="02010609060101010101" pitchFamily="49" charset="-122"/>
            </a:endParaRPr>
          </a:p>
        </p:txBody>
      </p:sp>
      <p:sp>
        <p:nvSpPr>
          <p:cNvPr id="44041" name="AutoShape 29"/>
          <p:cNvSpPr/>
          <p:nvPr/>
        </p:nvSpPr>
        <p:spPr>
          <a:xfrm>
            <a:off x="1676400" y="3363913"/>
            <a:ext cx="381000" cy="2227262"/>
          </a:xfrm>
          <a:prstGeom prst="leftBrace">
            <a:avLst>
              <a:gd name="adj1" fmla="val 48688"/>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4042" name="Rectangle 30"/>
          <p:cNvSpPr/>
          <p:nvPr/>
        </p:nvSpPr>
        <p:spPr>
          <a:xfrm>
            <a:off x="2244725" y="4598988"/>
            <a:ext cx="1577975" cy="460375"/>
          </a:xfrm>
          <a:prstGeom prst="rect">
            <a:avLst/>
          </a:prstGeom>
          <a:noFill/>
          <a:ln w="9525">
            <a:noFill/>
          </a:ln>
        </p:spPr>
        <p:txBody>
          <a:bodyPr wrap="none" anchor="ctr">
            <a:spAutoFit/>
          </a:bodyPr>
          <a:p>
            <a:pPr marL="342900" indent="-342900">
              <a:spcBef>
                <a:spcPct val="50000"/>
              </a:spcBef>
            </a:pPr>
            <a:r>
              <a:rPr lang="zh-CN" altLang="en-US" b="1" dirty="0">
                <a:latin typeface="黑体" panose="02010609060101010101" pitchFamily="49" charset="-122"/>
                <a:ea typeface="黑体" panose="02010609060101010101" pitchFamily="49" charset="-122"/>
              </a:rPr>
              <a:t>物质准备 </a:t>
            </a:r>
            <a:endParaRPr lang="zh-CN" altLang="en-US" b="1" dirty="0">
              <a:latin typeface="黑体" panose="02010609060101010101" pitchFamily="49" charset="-122"/>
              <a:ea typeface="黑体" panose="02010609060101010101" pitchFamily="49" charset="-122"/>
            </a:endParaRPr>
          </a:p>
        </p:txBody>
      </p:sp>
      <p:sp>
        <p:nvSpPr>
          <p:cNvPr id="44043" name="Rectangle 31"/>
          <p:cNvSpPr/>
          <p:nvPr/>
        </p:nvSpPr>
        <p:spPr>
          <a:xfrm>
            <a:off x="2209800" y="5149850"/>
            <a:ext cx="1577975"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提高警惕 </a:t>
            </a:r>
            <a:endParaRPr lang="zh-CN" altLang="en-US" b="1" dirty="0">
              <a:latin typeface="黑体" panose="02010609060101010101" pitchFamily="49" charset="-122"/>
              <a:ea typeface="黑体" panose="02010609060101010101" pitchFamily="49" charset="-122"/>
            </a:endParaRPr>
          </a:p>
        </p:txBody>
      </p:sp>
      <p:sp>
        <p:nvSpPr>
          <p:cNvPr id="44044" name="Line 10"/>
          <p:cNvSpPr/>
          <p:nvPr/>
        </p:nvSpPr>
        <p:spPr>
          <a:xfrm>
            <a:off x="2133600" y="4448175"/>
            <a:ext cx="1905000" cy="14288"/>
          </a:xfrm>
          <a:prstGeom prst="line">
            <a:avLst/>
          </a:prstGeom>
          <a:ln w="25400" cap="flat" cmpd="sng">
            <a:solidFill>
              <a:schemeClr val="tx2"/>
            </a:solidFill>
            <a:prstDash val="sysDot"/>
            <a:round/>
            <a:headEnd type="none" w="med" len="med"/>
            <a:tailEnd type="oval" w="med" len="med"/>
          </a:ln>
        </p:spPr>
      </p:sp>
      <p:sp>
        <p:nvSpPr>
          <p:cNvPr id="44045" name="Line 10"/>
          <p:cNvSpPr/>
          <p:nvPr/>
        </p:nvSpPr>
        <p:spPr>
          <a:xfrm>
            <a:off x="2209800" y="5091113"/>
            <a:ext cx="1905000" cy="14287"/>
          </a:xfrm>
          <a:prstGeom prst="line">
            <a:avLst/>
          </a:prstGeom>
          <a:ln w="25400" cap="flat" cmpd="sng">
            <a:solidFill>
              <a:schemeClr val="tx2"/>
            </a:solidFill>
            <a:prstDash val="sysDot"/>
            <a:round/>
            <a:headEnd type="none" w="med" len="med"/>
            <a:tailEnd type="oval" w="med" len="med"/>
          </a:ln>
        </p:spPr>
      </p:sp>
      <p:sp>
        <p:nvSpPr>
          <p:cNvPr id="44046" name="Line 10"/>
          <p:cNvSpPr/>
          <p:nvPr/>
        </p:nvSpPr>
        <p:spPr>
          <a:xfrm>
            <a:off x="2209800" y="5624513"/>
            <a:ext cx="1905000" cy="14287"/>
          </a:xfrm>
          <a:prstGeom prst="line">
            <a:avLst/>
          </a:prstGeom>
          <a:ln w="25400" cap="flat" cmpd="sng">
            <a:solidFill>
              <a:schemeClr val="tx2"/>
            </a:solidFill>
            <a:prstDash val="sysDot"/>
            <a:round/>
            <a:headEnd type="none" w="med" len="med"/>
            <a:tailEnd type="oval" w="med" len="med"/>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圆角矩形 36"/>
          <p:cNvPicPr/>
          <p:nvPr/>
        </p:nvPicPr>
        <p:blipFill>
          <a:blip r:embed="rId1"/>
          <a:stretch>
            <a:fillRect/>
          </a:stretch>
        </p:blipFill>
        <p:spPr>
          <a:xfrm>
            <a:off x="-228600" y="1828800"/>
            <a:ext cx="9677400" cy="1600200"/>
          </a:xfrm>
          <a:prstGeom prst="rect">
            <a:avLst/>
          </a:prstGeom>
          <a:noFill/>
          <a:ln w="9525">
            <a:noFill/>
          </a:ln>
        </p:spPr>
      </p:pic>
      <p:sp>
        <p:nvSpPr>
          <p:cNvPr id="335874" name="AutoShape 2"/>
          <p:cNvSpPr>
            <a:spLocks noChangeArrowheads="1"/>
          </p:cNvSpPr>
          <p:nvPr/>
        </p:nvSpPr>
        <p:spPr bwMode="gray">
          <a:xfrm>
            <a:off x="592138" y="200025"/>
            <a:ext cx="5822950" cy="481013"/>
          </a:xfrm>
          <a:prstGeom prst="roundRect">
            <a:avLst>
              <a:gd name="adj" fmla="val 16667"/>
            </a:avLst>
          </a:prstGeom>
          <a:gradFill rotWithShape="1">
            <a:gsLst>
              <a:gs pos="0">
                <a:schemeClr val="hlink">
                  <a:gamma/>
                  <a:shade val="46275"/>
                  <a:invGamma/>
                </a:schemeClr>
              </a:gs>
              <a:gs pos="100000">
                <a:schemeClr val="hlink"/>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45059" name="AutoShape 7"/>
          <p:cNvSpPr/>
          <p:nvPr/>
        </p:nvSpPr>
        <p:spPr>
          <a:xfrm>
            <a:off x="903288" y="139700"/>
            <a:ext cx="5421312" cy="622300"/>
          </a:xfrm>
          <a:prstGeom prst="roundRect">
            <a:avLst>
              <a:gd name="adj" fmla="val 16667"/>
            </a:avLst>
          </a:prstGeom>
          <a:noFill/>
          <a:ln w="38100">
            <a:noFill/>
          </a:ln>
        </p:spPr>
        <p:txBody>
          <a:bodyPr wrap="none" anchor="ctr"/>
          <a:p>
            <a:pPr latinLnBrk="1">
              <a:spcBef>
                <a:spcPct val="50000"/>
              </a:spcBef>
            </a:pPr>
            <a:r>
              <a:rPr lang="zh-CN" altLang="en-US" b="1" dirty="0">
                <a:solidFill>
                  <a:srgbClr val="001A19"/>
                </a:solidFill>
                <a:latin typeface="黑体" panose="02010609060101010101" pitchFamily="49" charset="-122"/>
                <a:ea typeface="黑体" panose="02010609060101010101" pitchFamily="49" charset="-122"/>
              </a:rPr>
              <a:t>车间班组负责人的领导艺术与方法 </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45060" name="AutoShape 11"/>
          <p:cNvSpPr/>
          <p:nvPr/>
        </p:nvSpPr>
        <p:spPr>
          <a:xfrm>
            <a:off x="152400" y="0"/>
            <a:ext cx="730250" cy="914400"/>
          </a:xfrm>
          <a:prstGeom prst="diamond">
            <a:avLst/>
          </a:prstGeom>
          <a:solidFill>
            <a:schemeClr val="hlink"/>
          </a:solidFill>
          <a:ln w="38100" cap="flat" cmpd="sng">
            <a:solidFill>
              <a:schemeClr val="bg1"/>
            </a:solidFill>
            <a:prstDash val="solid"/>
            <a:miter/>
            <a:headEnd type="none" w="med" len="med"/>
            <a:tailEnd type="none" w="med" len="med"/>
          </a:ln>
          <a:effectLst>
            <a:outerShdw sy="50000" rotWithShape="0">
              <a:srgbClr val="808080">
                <a:alpha val="50000"/>
              </a:srgbClr>
            </a:outerShdw>
          </a:effectLst>
        </p:spPr>
        <p:txBody>
          <a:bodyPr wrap="none" anchor="ctr"/>
          <a:p>
            <a:pPr algn="ctr" eaLnBrk="0" hangingPunct="0">
              <a:spcBef>
                <a:spcPct val="50000"/>
              </a:spcBef>
            </a:pPr>
            <a:r>
              <a:rPr lang="zh-CN" altLang="en-US" b="1" dirty="0">
                <a:solidFill>
                  <a:srgbClr val="FFFFFF"/>
                </a:solidFill>
                <a:latin typeface="黑体" panose="02010609060101010101" pitchFamily="49" charset="-122"/>
                <a:ea typeface="黑体" panose="02010609060101010101" pitchFamily="49" charset="-122"/>
              </a:rPr>
              <a:t>十一</a:t>
            </a:r>
            <a:endParaRPr lang="zh-CN" altLang="en-US" b="1" dirty="0">
              <a:solidFill>
                <a:srgbClr val="FFFFFF"/>
              </a:solidFill>
              <a:latin typeface="黑体" panose="02010609060101010101" pitchFamily="49" charset="-122"/>
              <a:ea typeface="黑体" panose="02010609060101010101" pitchFamily="49" charset="-122"/>
            </a:endParaRPr>
          </a:p>
        </p:txBody>
      </p:sp>
      <p:grpSp>
        <p:nvGrpSpPr>
          <p:cNvPr id="45061" name="Group 4"/>
          <p:cNvGrpSpPr/>
          <p:nvPr/>
        </p:nvGrpSpPr>
        <p:grpSpPr>
          <a:xfrm>
            <a:off x="439738" y="1219200"/>
            <a:ext cx="5580062" cy="523875"/>
            <a:chOff x="576" y="1680"/>
            <a:chExt cx="4752" cy="432"/>
          </a:xfrm>
        </p:grpSpPr>
        <p:grpSp>
          <p:nvGrpSpPr>
            <p:cNvPr id="45062" name="Group 5"/>
            <p:cNvGrpSpPr/>
            <p:nvPr/>
          </p:nvGrpSpPr>
          <p:grpSpPr>
            <a:xfrm>
              <a:off x="576" y="1680"/>
              <a:ext cx="4752" cy="432"/>
              <a:chOff x="576" y="1296"/>
              <a:chExt cx="4848" cy="432"/>
            </a:xfrm>
          </p:grpSpPr>
          <p:sp>
            <p:nvSpPr>
              <p:cNvPr id="45063"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5064"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5065"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45066"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45067"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45068" name="Rectangle 11"/>
          <p:cNvSpPr/>
          <p:nvPr/>
        </p:nvSpPr>
        <p:spPr>
          <a:xfrm>
            <a:off x="628650" y="1295400"/>
            <a:ext cx="5292725" cy="461963"/>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第一节  车间班组负责人的领导艺术 </a:t>
            </a:r>
            <a:endParaRPr lang="zh-CN" altLang="en-US" b="1" dirty="0">
              <a:latin typeface="黑体" panose="02010609060101010101" pitchFamily="49" charset="-122"/>
              <a:ea typeface="黑体" panose="02010609060101010101" pitchFamily="49" charset="-122"/>
            </a:endParaRPr>
          </a:p>
        </p:txBody>
      </p:sp>
      <p:sp>
        <p:nvSpPr>
          <p:cNvPr id="45069" name="Text Box 18"/>
          <p:cNvSpPr txBox="1"/>
          <p:nvPr/>
        </p:nvSpPr>
        <p:spPr>
          <a:xfrm>
            <a:off x="381000" y="2149475"/>
            <a:ext cx="8305800" cy="830263"/>
          </a:xfrm>
          <a:prstGeom prst="rect">
            <a:avLst/>
          </a:prstGeom>
          <a:noFill/>
          <a:ln w="9525">
            <a:noFill/>
          </a:ln>
        </p:spPr>
        <p:txBody>
          <a:bodyPr anchor="t">
            <a:spAutoFit/>
          </a:bodyPr>
          <a:p>
            <a:pPr>
              <a:spcBef>
                <a:spcPct val="50000"/>
              </a:spcBef>
            </a:pPr>
            <a:r>
              <a:rPr lang="zh-CN" altLang="en-US" b="1" dirty="0">
                <a:latin typeface="黑体" panose="02010609060101010101" pitchFamily="49" charset="-122"/>
                <a:ea typeface="黑体" panose="02010609060101010101" pitchFamily="49" charset="-122"/>
              </a:rPr>
              <a:t>班组负责人可以从处理爱与恨、顺与逆、刚与柔、赏与罚、标与本的关系开展安全领导工作。 </a:t>
            </a:r>
            <a:endParaRPr lang="zh-CN" altLang="en-US" b="1" dirty="0">
              <a:latin typeface="黑体" panose="02010609060101010101" pitchFamily="49" charset="-122"/>
              <a:ea typeface="黑体" panose="02010609060101010101" pitchFamily="49" charset="-122"/>
            </a:endParaRPr>
          </a:p>
        </p:txBody>
      </p:sp>
      <p:sp>
        <p:nvSpPr>
          <p:cNvPr id="45070" name="Text Box 19"/>
          <p:cNvSpPr txBox="1"/>
          <p:nvPr/>
        </p:nvSpPr>
        <p:spPr>
          <a:xfrm>
            <a:off x="1371600" y="4267200"/>
            <a:ext cx="609600" cy="830263"/>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做法</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45071" name="Line 10"/>
          <p:cNvSpPr/>
          <p:nvPr/>
        </p:nvSpPr>
        <p:spPr>
          <a:xfrm>
            <a:off x="2514600" y="3965575"/>
            <a:ext cx="1905000" cy="14288"/>
          </a:xfrm>
          <a:prstGeom prst="line">
            <a:avLst/>
          </a:prstGeom>
          <a:ln w="25400" cap="flat" cmpd="sng">
            <a:solidFill>
              <a:schemeClr val="tx2"/>
            </a:solidFill>
            <a:prstDash val="sysDot"/>
            <a:round/>
            <a:headEnd type="none" w="med" len="med"/>
            <a:tailEnd type="oval" w="med" len="med"/>
          </a:ln>
        </p:spPr>
      </p:sp>
      <p:sp>
        <p:nvSpPr>
          <p:cNvPr id="45072" name="Text Box 11"/>
          <p:cNvSpPr txBox="1"/>
          <p:nvPr/>
        </p:nvSpPr>
        <p:spPr>
          <a:xfrm>
            <a:off x="2514600" y="3519488"/>
            <a:ext cx="19812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爱恨分明</a:t>
            </a:r>
            <a:endParaRPr lang="zh-CN" altLang="en-US" dirty="0">
              <a:latin typeface="黑体" panose="02010609060101010101" pitchFamily="49" charset="-122"/>
              <a:ea typeface="黑体" panose="02010609060101010101" pitchFamily="49" charset="-122"/>
            </a:endParaRPr>
          </a:p>
        </p:txBody>
      </p:sp>
      <p:sp>
        <p:nvSpPr>
          <p:cNvPr id="45073" name="Text Box 14"/>
          <p:cNvSpPr txBox="1"/>
          <p:nvPr/>
        </p:nvSpPr>
        <p:spPr>
          <a:xfrm>
            <a:off x="2514600" y="4056063"/>
            <a:ext cx="3048000" cy="457200"/>
          </a:xfrm>
          <a:prstGeom prst="rect">
            <a:avLst/>
          </a:prstGeom>
          <a:noFill/>
          <a:ln w="9525">
            <a:noFill/>
          </a:ln>
        </p:spPr>
        <p:txBody>
          <a:bodyPr anchor="t">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顺逆兼听</a:t>
            </a:r>
            <a:endParaRPr lang="zh-CN" altLang="en-US" b="1" dirty="0">
              <a:latin typeface="黑体" panose="02010609060101010101" pitchFamily="49" charset="-122"/>
              <a:ea typeface="黑体" panose="02010609060101010101" pitchFamily="49" charset="-122"/>
            </a:endParaRPr>
          </a:p>
        </p:txBody>
      </p:sp>
      <p:sp>
        <p:nvSpPr>
          <p:cNvPr id="45074" name="AutoShape 23"/>
          <p:cNvSpPr/>
          <p:nvPr/>
        </p:nvSpPr>
        <p:spPr>
          <a:xfrm>
            <a:off x="1981200" y="3429000"/>
            <a:ext cx="381000" cy="2667000"/>
          </a:xfrm>
          <a:prstGeom prst="leftBrace">
            <a:avLst>
              <a:gd name="adj1" fmla="val 58300"/>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b="1" dirty="0">
              <a:latin typeface="黑体" panose="02010609060101010101" pitchFamily="49" charset="-122"/>
              <a:ea typeface="黑体" panose="02010609060101010101" pitchFamily="49" charset="-122"/>
            </a:endParaRPr>
          </a:p>
        </p:txBody>
      </p:sp>
      <p:sp>
        <p:nvSpPr>
          <p:cNvPr id="45075" name="Rectangle 24"/>
          <p:cNvSpPr/>
          <p:nvPr/>
        </p:nvSpPr>
        <p:spPr>
          <a:xfrm>
            <a:off x="2549525" y="4665663"/>
            <a:ext cx="1409700" cy="457200"/>
          </a:xfrm>
          <a:prstGeom prst="rect">
            <a:avLst/>
          </a:prstGeom>
          <a:noFill/>
          <a:ln w="9525">
            <a:noFill/>
          </a:ln>
        </p:spPr>
        <p:txBody>
          <a:bodyPr wrap="none" anchor="ctr">
            <a:spAutoFit/>
          </a:bodyPr>
          <a:p>
            <a:pPr marL="342900" indent="-342900" eaLnBrk="0" hangingPunct="0">
              <a:spcBef>
                <a:spcPct val="50000"/>
              </a:spcBef>
            </a:pPr>
            <a:r>
              <a:rPr lang="zh-CN" altLang="en-US" b="1" dirty="0">
                <a:latin typeface="黑体" panose="02010609060101010101" pitchFamily="49" charset="-122"/>
                <a:ea typeface="黑体" panose="02010609060101010101" pitchFamily="49" charset="-122"/>
              </a:rPr>
              <a:t>刚柔相济</a:t>
            </a:r>
            <a:endParaRPr lang="zh-CN" altLang="en-US" b="1" dirty="0">
              <a:latin typeface="黑体" panose="02010609060101010101" pitchFamily="49" charset="-122"/>
              <a:ea typeface="黑体" panose="02010609060101010101" pitchFamily="49" charset="-122"/>
            </a:endParaRPr>
          </a:p>
        </p:txBody>
      </p:sp>
      <p:sp>
        <p:nvSpPr>
          <p:cNvPr id="45076" name="Rectangle 25"/>
          <p:cNvSpPr/>
          <p:nvPr/>
        </p:nvSpPr>
        <p:spPr>
          <a:xfrm>
            <a:off x="2514600" y="5216525"/>
            <a:ext cx="1409700" cy="457200"/>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赏罚严明</a:t>
            </a:r>
            <a:endParaRPr lang="zh-CN" altLang="en-US" b="1" dirty="0">
              <a:latin typeface="黑体" panose="02010609060101010101" pitchFamily="49" charset="-122"/>
              <a:ea typeface="黑体" panose="02010609060101010101" pitchFamily="49" charset="-122"/>
            </a:endParaRPr>
          </a:p>
        </p:txBody>
      </p:sp>
      <p:sp>
        <p:nvSpPr>
          <p:cNvPr id="45077" name="Line 10"/>
          <p:cNvSpPr/>
          <p:nvPr/>
        </p:nvSpPr>
        <p:spPr>
          <a:xfrm>
            <a:off x="2438400" y="4513263"/>
            <a:ext cx="1905000" cy="14287"/>
          </a:xfrm>
          <a:prstGeom prst="line">
            <a:avLst/>
          </a:prstGeom>
          <a:ln w="25400" cap="flat" cmpd="sng">
            <a:solidFill>
              <a:schemeClr val="tx2"/>
            </a:solidFill>
            <a:prstDash val="sysDot"/>
            <a:round/>
            <a:headEnd type="none" w="med" len="med"/>
            <a:tailEnd type="oval" w="med" len="med"/>
          </a:ln>
        </p:spPr>
      </p:sp>
      <p:sp>
        <p:nvSpPr>
          <p:cNvPr id="45078" name="Line 10"/>
          <p:cNvSpPr/>
          <p:nvPr/>
        </p:nvSpPr>
        <p:spPr>
          <a:xfrm>
            <a:off x="2514600" y="5156200"/>
            <a:ext cx="1905000" cy="14288"/>
          </a:xfrm>
          <a:prstGeom prst="line">
            <a:avLst/>
          </a:prstGeom>
          <a:ln w="25400" cap="flat" cmpd="sng">
            <a:solidFill>
              <a:schemeClr val="tx2"/>
            </a:solidFill>
            <a:prstDash val="sysDot"/>
            <a:round/>
            <a:headEnd type="none" w="med" len="med"/>
            <a:tailEnd type="oval" w="med" len="med"/>
          </a:ln>
        </p:spPr>
      </p:sp>
      <p:sp>
        <p:nvSpPr>
          <p:cNvPr id="45079" name="Line 10"/>
          <p:cNvSpPr/>
          <p:nvPr/>
        </p:nvSpPr>
        <p:spPr>
          <a:xfrm>
            <a:off x="2514600" y="5689600"/>
            <a:ext cx="1905000" cy="14288"/>
          </a:xfrm>
          <a:prstGeom prst="line">
            <a:avLst/>
          </a:prstGeom>
          <a:ln w="25400" cap="flat" cmpd="sng">
            <a:solidFill>
              <a:schemeClr val="tx2"/>
            </a:solidFill>
            <a:prstDash val="sysDot"/>
            <a:round/>
            <a:headEnd type="none" w="med" len="med"/>
            <a:tailEnd type="oval" w="med" len="med"/>
          </a:ln>
        </p:spPr>
      </p:sp>
      <p:sp>
        <p:nvSpPr>
          <p:cNvPr id="45080" name="Rectangle 30"/>
          <p:cNvSpPr/>
          <p:nvPr/>
        </p:nvSpPr>
        <p:spPr>
          <a:xfrm>
            <a:off x="2514600" y="5713413"/>
            <a:ext cx="1409700" cy="457200"/>
          </a:xfrm>
          <a:prstGeom prst="rect">
            <a:avLst/>
          </a:prstGeom>
          <a:noFill/>
          <a:ln w="9525">
            <a:noFill/>
          </a:ln>
        </p:spPr>
        <p:txBody>
          <a:bodyPr wrap="none" anchor="t">
            <a:spAutoFit/>
          </a:bodyPr>
          <a:p>
            <a:pPr>
              <a:spcBef>
                <a:spcPct val="50000"/>
              </a:spcBef>
            </a:pPr>
            <a:r>
              <a:rPr lang="zh-CN" altLang="en-US" b="1" dirty="0">
                <a:latin typeface="黑体" panose="02010609060101010101" pitchFamily="49" charset="-122"/>
                <a:ea typeface="黑体" panose="02010609060101010101" pitchFamily="49" charset="-122"/>
              </a:rPr>
              <a:t>标本兼治</a:t>
            </a:r>
            <a:endParaRPr lang="zh-CN" altLang="en-US" b="1" dirty="0">
              <a:latin typeface="黑体" panose="02010609060101010101" pitchFamily="49" charset="-122"/>
              <a:ea typeface="黑体" panose="02010609060101010101" pitchFamily="49" charset="-122"/>
            </a:endParaRPr>
          </a:p>
        </p:txBody>
      </p:sp>
      <p:sp>
        <p:nvSpPr>
          <p:cNvPr id="45081" name="Line 10"/>
          <p:cNvSpPr/>
          <p:nvPr/>
        </p:nvSpPr>
        <p:spPr>
          <a:xfrm>
            <a:off x="2438400" y="6172200"/>
            <a:ext cx="1905000" cy="14288"/>
          </a:xfrm>
          <a:prstGeom prst="line">
            <a:avLst/>
          </a:prstGeom>
          <a:ln w="25400" cap="flat" cmpd="sng">
            <a:solidFill>
              <a:schemeClr val="tx2"/>
            </a:solidFill>
            <a:prstDash val="sysDot"/>
            <a:round/>
            <a:headEnd type="none" w="med" len="med"/>
            <a:tailEnd type="oval" w="med" len="med"/>
          </a:ln>
        </p:spPr>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AutoShape 32"/>
          <p:cNvSpPr/>
          <p:nvPr/>
        </p:nvSpPr>
        <p:spPr>
          <a:xfrm>
            <a:off x="2286000" y="5715000"/>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82" name="AutoShape 30"/>
          <p:cNvSpPr/>
          <p:nvPr/>
        </p:nvSpPr>
        <p:spPr>
          <a:xfrm>
            <a:off x="2286000" y="49530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pic>
        <p:nvPicPr>
          <p:cNvPr id="46083" name="圆角矩形 16"/>
          <p:cNvPicPr/>
          <p:nvPr/>
        </p:nvPicPr>
        <p:blipFill>
          <a:blip r:embed="rId1"/>
          <a:stretch>
            <a:fillRect/>
          </a:stretch>
        </p:blipFill>
        <p:spPr>
          <a:xfrm>
            <a:off x="-381000" y="990600"/>
            <a:ext cx="6858000" cy="685800"/>
          </a:xfrm>
          <a:prstGeom prst="rect">
            <a:avLst/>
          </a:prstGeom>
          <a:noFill/>
          <a:ln w="9525">
            <a:noFill/>
          </a:ln>
        </p:spPr>
      </p:pic>
      <p:grpSp>
        <p:nvGrpSpPr>
          <p:cNvPr id="46084" name="Group 4"/>
          <p:cNvGrpSpPr/>
          <p:nvPr/>
        </p:nvGrpSpPr>
        <p:grpSpPr>
          <a:xfrm>
            <a:off x="152400" y="228600"/>
            <a:ext cx="5580063" cy="523875"/>
            <a:chOff x="576" y="1680"/>
            <a:chExt cx="4752" cy="432"/>
          </a:xfrm>
        </p:grpSpPr>
        <p:grpSp>
          <p:nvGrpSpPr>
            <p:cNvPr id="46085" name="Group 5"/>
            <p:cNvGrpSpPr/>
            <p:nvPr/>
          </p:nvGrpSpPr>
          <p:grpSpPr>
            <a:xfrm>
              <a:off x="576" y="1680"/>
              <a:ext cx="4752" cy="432"/>
              <a:chOff x="576" y="1296"/>
              <a:chExt cx="4848" cy="432"/>
            </a:xfrm>
          </p:grpSpPr>
          <p:sp>
            <p:nvSpPr>
              <p:cNvPr id="46086" name="AutoShape 6"/>
              <p:cNvSpPr/>
              <p:nvPr/>
            </p:nvSpPr>
            <p:spPr>
              <a:xfrm>
                <a:off x="576" y="1296"/>
                <a:ext cx="4848" cy="432"/>
              </a:xfrm>
              <a:prstGeom prst="roundRect">
                <a:avLst>
                  <a:gd name="adj" fmla="val 50000"/>
                </a:avLst>
              </a:prstGeom>
              <a:gradFill rotWithShape="0">
                <a:gsLst>
                  <a:gs pos="0">
                    <a:srgbClr val="17416B"/>
                  </a:gs>
                  <a:gs pos="50000">
                    <a:srgbClr val="002E5C"/>
                  </a:gs>
                  <a:gs pos="100000">
                    <a:srgbClr val="17416B"/>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6087" name="AutoShape 7"/>
              <p:cNvSpPr/>
              <p:nvPr/>
            </p:nvSpPr>
            <p:spPr>
              <a:xfrm>
                <a:off x="703" y="1296"/>
                <a:ext cx="4620" cy="432"/>
              </a:xfrm>
              <a:prstGeom prst="roundRect">
                <a:avLst>
                  <a:gd name="adj" fmla="val 50000"/>
                </a:avLst>
              </a:prstGeom>
              <a:gradFill rotWithShape="0">
                <a:gsLst>
                  <a:gs pos="0">
                    <a:srgbClr val="5499A1"/>
                  </a:gs>
                  <a:gs pos="50000">
                    <a:srgbClr val="13737D"/>
                  </a:gs>
                  <a:gs pos="100000">
                    <a:srgbClr val="5499A1"/>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6088" name="AutoShape 8"/>
              <p:cNvSpPr/>
              <p:nvPr/>
            </p:nvSpPr>
            <p:spPr>
              <a:xfrm>
                <a:off x="829" y="1296"/>
                <a:ext cx="4391" cy="432"/>
              </a:xfrm>
              <a:prstGeom prst="roundRect">
                <a:avLst>
                  <a:gd name="adj" fmla="val 50000"/>
                </a:avLst>
              </a:prstGeom>
              <a:gradFill rotWithShape="0">
                <a:gsLst>
                  <a:gs pos="0">
                    <a:srgbClr val="83CFCD"/>
                  </a:gs>
                  <a:gs pos="50000">
                    <a:srgbClr val="B2E1E0"/>
                  </a:gs>
                  <a:gs pos="100000">
                    <a:srgbClr val="83CFCD"/>
                  </a:gs>
                </a:gsLst>
                <a:lin ang="0" scaled="1"/>
                <a:tileRect/>
              </a:gradFill>
              <a:ln w="9525" cap="flat" cmpd="sng">
                <a:solidFill>
                  <a:schemeClr val="tx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46089" name="Line 9"/>
            <p:cNvSpPr/>
            <p:nvPr/>
          </p:nvSpPr>
          <p:spPr>
            <a:xfrm>
              <a:off x="672" y="1920"/>
              <a:ext cx="384" cy="0"/>
            </a:xfrm>
            <a:prstGeom prst="line">
              <a:avLst/>
            </a:prstGeom>
            <a:ln w="28575" cap="rnd" cmpd="sng">
              <a:solidFill>
                <a:schemeClr val="tx1"/>
              </a:solidFill>
              <a:prstDash val="sysDot"/>
              <a:round/>
              <a:headEnd type="none" w="med" len="med"/>
              <a:tailEnd type="none" w="med" len="med"/>
            </a:ln>
          </p:spPr>
        </p:sp>
        <p:sp>
          <p:nvSpPr>
            <p:cNvPr id="46090" name="Line 10"/>
            <p:cNvSpPr/>
            <p:nvPr/>
          </p:nvSpPr>
          <p:spPr>
            <a:xfrm>
              <a:off x="4896" y="1920"/>
              <a:ext cx="384" cy="0"/>
            </a:xfrm>
            <a:prstGeom prst="line">
              <a:avLst/>
            </a:prstGeom>
            <a:ln w="28575" cap="rnd" cmpd="sng">
              <a:solidFill>
                <a:schemeClr val="tx1"/>
              </a:solidFill>
              <a:prstDash val="sysDot"/>
              <a:round/>
              <a:headEnd type="none" w="med" len="med"/>
              <a:tailEnd type="none" w="med" len="med"/>
            </a:ln>
          </p:spPr>
        </p:sp>
      </p:grpSp>
      <p:sp>
        <p:nvSpPr>
          <p:cNvPr id="46091" name="Rectangle 11"/>
          <p:cNvSpPr/>
          <p:nvPr/>
        </p:nvSpPr>
        <p:spPr>
          <a:xfrm>
            <a:off x="650875" y="304800"/>
            <a:ext cx="4673600" cy="461963"/>
          </a:xfrm>
          <a:prstGeom prst="rect">
            <a:avLst/>
          </a:prstGeom>
          <a:noFill/>
          <a:ln w="9525">
            <a:noFill/>
          </a:ln>
        </p:spPr>
        <p:txBody>
          <a:bodyPr wrap="none"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第二节  车间负责人的领导方法 </a:t>
            </a:r>
            <a:endParaRPr lang="zh-CN" altLang="en-US" b="1" dirty="0">
              <a:latin typeface="黑体" panose="02010609060101010101" pitchFamily="49" charset="-122"/>
              <a:ea typeface="黑体" panose="02010609060101010101" pitchFamily="49" charset="-122"/>
            </a:endParaRPr>
          </a:p>
        </p:txBody>
      </p:sp>
      <p:sp>
        <p:nvSpPr>
          <p:cNvPr id="46092" name="Rectangle 31"/>
          <p:cNvSpPr/>
          <p:nvPr/>
        </p:nvSpPr>
        <p:spPr>
          <a:xfrm>
            <a:off x="238125" y="1141413"/>
            <a:ext cx="5599113" cy="460375"/>
          </a:xfrm>
          <a:prstGeom prst="rect">
            <a:avLst/>
          </a:prstGeom>
          <a:noFill/>
          <a:ln w="9525">
            <a:noFill/>
          </a:ln>
        </p:spPr>
        <p:txBody>
          <a:bodyPr wrap="none" anchor="ctr">
            <a:spAutoFit/>
          </a:bodyPr>
          <a:p>
            <a:pPr defTabSz="914400">
              <a:spcBef>
                <a:spcPct val="50000"/>
              </a:spcBef>
              <a:buFontTx/>
              <a:buAutoNum type="arabicDbPeriod"/>
              <a:tabLst>
                <a:tab pos="819150" algn="l"/>
              </a:tabLst>
            </a:pPr>
            <a:r>
              <a:rPr lang="en-US" altLang="zh-CN"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车间班组负责人应注重的安全谈心法</a:t>
            </a:r>
            <a:endParaRPr lang="zh-CN" altLang="en-US" b="1" dirty="0">
              <a:latin typeface="黑体" panose="02010609060101010101" pitchFamily="49" charset="-122"/>
              <a:ea typeface="黑体" panose="02010609060101010101" pitchFamily="49" charset="-122"/>
            </a:endParaRPr>
          </a:p>
        </p:txBody>
      </p:sp>
      <p:sp>
        <p:nvSpPr>
          <p:cNvPr id="46093" name="AutoShape 26"/>
          <p:cNvSpPr/>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4" name="Text Box 27"/>
          <p:cNvSpPr txBox="1"/>
          <p:nvPr/>
        </p:nvSpPr>
        <p:spPr>
          <a:xfrm>
            <a:off x="3124200" y="22860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扣心弦</a:t>
            </a:r>
            <a:endParaRPr lang="zh-CN" altLang="en-US" b="1" dirty="0">
              <a:latin typeface="黑体" panose="02010609060101010101" pitchFamily="49" charset="-122"/>
              <a:ea typeface="黑体" panose="02010609060101010101" pitchFamily="49" charset="-122"/>
            </a:endParaRPr>
          </a:p>
        </p:txBody>
      </p:sp>
      <p:sp>
        <p:nvSpPr>
          <p:cNvPr id="46095" name="AutoShape 28"/>
          <p:cNvSpPr/>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6" name="Text Box 29"/>
          <p:cNvSpPr txBox="1"/>
          <p:nvPr/>
        </p:nvSpPr>
        <p:spPr>
          <a:xfrm>
            <a:off x="3124200" y="29718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用诚心</a:t>
            </a:r>
            <a:endParaRPr lang="zh-CN" altLang="en-US" b="1" dirty="0">
              <a:latin typeface="黑体" panose="02010609060101010101" pitchFamily="49" charset="-122"/>
              <a:ea typeface="黑体" panose="02010609060101010101" pitchFamily="49" charset="-122"/>
            </a:endParaRPr>
          </a:p>
        </p:txBody>
      </p:sp>
      <p:sp>
        <p:nvSpPr>
          <p:cNvPr id="46097" name="AutoShape 30"/>
          <p:cNvSpPr/>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098" name="Text Box 31"/>
          <p:cNvSpPr txBox="1"/>
          <p:nvPr/>
        </p:nvSpPr>
        <p:spPr>
          <a:xfrm>
            <a:off x="3124200" y="35814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有耐心</a:t>
            </a:r>
            <a:endParaRPr lang="zh-CN" altLang="en-US" b="1" dirty="0">
              <a:latin typeface="黑体" panose="02010609060101010101" pitchFamily="49" charset="-122"/>
              <a:ea typeface="黑体" panose="02010609060101010101" pitchFamily="49" charset="-122"/>
            </a:endParaRPr>
          </a:p>
        </p:txBody>
      </p:sp>
      <p:sp>
        <p:nvSpPr>
          <p:cNvPr id="46099" name="AutoShape 32"/>
          <p:cNvSpPr/>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b="1" dirty="0">
              <a:latin typeface="黑体" panose="02010609060101010101" pitchFamily="49" charset="-122"/>
              <a:ea typeface="黑体" panose="02010609060101010101" pitchFamily="49" charset="-122"/>
            </a:endParaRPr>
          </a:p>
        </p:txBody>
      </p:sp>
      <p:sp>
        <p:nvSpPr>
          <p:cNvPr id="46100" name="Text Box 33"/>
          <p:cNvSpPr txBox="1"/>
          <p:nvPr/>
        </p:nvSpPr>
        <p:spPr>
          <a:xfrm>
            <a:off x="3124200" y="4267200"/>
            <a:ext cx="2630488"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将心比心</a:t>
            </a:r>
            <a:endParaRPr lang="zh-CN" altLang="en-US" b="1" dirty="0">
              <a:latin typeface="黑体" panose="02010609060101010101" pitchFamily="49" charset="-122"/>
              <a:ea typeface="黑体" panose="02010609060101010101" pitchFamily="49" charset="-122"/>
            </a:endParaRPr>
          </a:p>
        </p:txBody>
      </p:sp>
      <p:sp>
        <p:nvSpPr>
          <p:cNvPr id="46101" name="Rectangle 58"/>
          <p:cNvSpPr/>
          <p:nvPr/>
        </p:nvSpPr>
        <p:spPr>
          <a:xfrm>
            <a:off x="3733800" y="5715000"/>
            <a:ext cx="1905000" cy="457200"/>
          </a:xfrm>
          <a:prstGeom prst="rect">
            <a:avLst/>
          </a:prstGeom>
          <a:noFill/>
          <a:ln w="9525">
            <a:noFill/>
          </a:ln>
        </p:spPr>
        <p:txBody>
          <a:bodyPr anchor="t">
            <a:spAutoFit/>
          </a:bodyPr>
          <a:p>
            <a:pPr eaLnBrk="0" hangingPunct="0">
              <a:spcBef>
                <a:spcPct val="50000"/>
              </a:spcBef>
            </a:pPr>
            <a:r>
              <a:rPr lang="zh-CN" altLang="en-US" b="1" dirty="0">
                <a:latin typeface="黑体" panose="02010609060101010101" pitchFamily="49" charset="-122"/>
                <a:ea typeface="黑体" panose="02010609060101010101" pitchFamily="49" charset="-122"/>
              </a:rPr>
              <a:t>以德感人</a:t>
            </a:r>
            <a:endParaRPr lang="zh-CN" altLang="en-US" b="1" dirty="0">
              <a:latin typeface="黑体" panose="02010609060101010101" pitchFamily="49" charset="-122"/>
              <a:ea typeface="黑体" panose="02010609060101010101" pitchFamily="49" charset="-122"/>
            </a:endParaRPr>
          </a:p>
        </p:txBody>
      </p:sp>
      <p:sp>
        <p:nvSpPr>
          <p:cNvPr id="46102" name="Rectangle 59"/>
          <p:cNvSpPr/>
          <p:nvPr/>
        </p:nvSpPr>
        <p:spPr>
          <a:xfrm>
            <a:off x="3810000" y="4983163"/>
            <a:ext cx="1268413" cy="460375"/>
          </a:xfrm>
          <a:prstGeom prst="rect">
            <a:avLst/>
          </a:prstGeom>
          <a:noFill/>
          <a:ln w="9525">
            <a:noFill/>
          </a:ln>
        </p:spPr>
        <p:txBody>
          <a:bodyPr wrap="none" anchor="ctr">
            <a:spAutoFit/>
          </a:bodyPr>
          <a:p>
            <a:pPr>
              <a:spcBef>
                <a:spcPct val="50000"/>
              </a:spcBef>
            </a:pPr>
            <a:r>
              <a:rPr lang="zh-CN" altLang="en-US" b="1" dirty="0">
                <a:latin typeface="黑体" panose="02010609060101010101" pitchFamily="49" charset="-122"/>
                <a:ea typeface="黑体" panose="02010609060101010101" pitchFamily="49" charset="-122"/>
              </a:rPr>
              <a:t>选时机 </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5" name="圆角矩形 16"/>
          <p:cNvPicPr/>
          <p:nvPr/>
        </p:nvPicPr>
        <p:blipFill>
          <a:blip r:embed="rId1"/>
          <a:stretch>
            <a:fillRect/>
          </a:stretch>
        </p:blipFill>
        <p:spPr>
          <a:xfrm>
            <a:off x="-533400" y="304800"/>
            <a:ext cx="7391400" cy="685800"/>
          </a:xfrm>
          <a:prstGeom prst="rect">
            <a:avLst/>
          </a:prstGeom>
          <a:noFill/>
          <a:ln w="9525">
            <a:noFill/>
          </a:ln>
        </p:spPr>
      </p:pic>
      <p:sp>
        <p:nvSpPr>
          <p:cNvPr id="47106" name="Rectangle 13"/>
          <p:cNvSpPr/>
          <p:nvPr/>
        </p:nvSpPr>
        <p:spPr>
          <a:xfrm>
            <a:off x="238125" y="457200"/>
            <a:ext cx="6010275" cy="457200"/>
          </a:xfrm>
          <a:prstGeom prst="rect">
            <a:avLst/>
          </a:prstGeom>
          <a:noFill/>
          <a:ln w="9525">
            <a:noFill/>
          </a:ln>
        </p:spPr>
        <p:txBody>
          <a:bodyPr anchor="ctr">
            <a:spAutoFit/>
          </a:bodyPr>
          <a:p>
            <a:pPr marL="457200" indent="-457200" defTabSz="914400">
              <a:spcBef>
                <a:spcPct val="50000"/>
              </a:spcBef>
              <a:tabLst>
                <a:tab pos="819150" algn="l"/>
              </a:tabLst>
            </a:pPr>
            <a:r>
              <a:rPr lang="zh-CN" altLang="en-US" b="1" dirty="0">
                <a:latin typeface="黑体" panose="02010609060101010101" pitchFamily="49" charset="-122"/>
                <a:ea typeface="黑体" panose="02010609060101010101" pitchFamily="49" charset="-122"/>
              </a:rPr>
              <a:t>二  车间班组负责人应注重沟通能力的提升 </a:t>
            </a:r>
            <a:endParaRPr lang="zh-CN" altLang="en-US" b="1" dirty="0">
              <a:latin typeface="黑体" panose="02010609060101010101" pitchFamily="49" charset="-122"/>
              <a:ea typeface="黑体" panose="02010609060101010101" pitchFamily="49" charset="-122"/>
            </a:endParaRPr>
          </a:p>
        </p:txBody>
      </p:sp>
      <p:sp>
        <p:nvSpPr>
          <p:cNvPr id="47107" name="AutoShape 26"/>
          <p:cNvSpPr/>
          <p:nvPr/>
        </p:nvSpPr>
        <p:spPr>
          <a:xfrm>
            <a:off x="2209800" y="2230438"/>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08" name="Text Box 27"/>
          <p:cNvSpPr txBox="1"/>
          <p:nvPr/>
        </p:nvSpPr>
        <p:spPr>
          <a:xfrm>
            <a:off x="2743200" y="2209800"/>
            <a:ext cx="32766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控制情绪，理智沟通</a:t>
            </a:r>
            <a:endParaRPr lang="zh-CN" altLang="en-US" b="1" dirty="0">
              <a:latin typeface="黑体" panose="02010609060101010101" pitchFamily="49" charset="-122"/>
              <a:ea typeface="黑体" panose="02010609060101010101" pitchFamily="49" charset="-122"/>
            </a:endParaRPr>
          </a:p>
        </p:txBody>
      </p:sp>
      <p:sp>
        <p:nvSpPr>
          <p:cNvPr id="47109" name="AutoShape 28"/>
          <p:cNvSpPr/>
          <p:nvPr/>
        </p:nvSpPr>
        <p:spPr>
          <a:xfrm>
            <a:off x="2209800" y="29162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0" name="Text Box 29"/>
          <p:cNvSpPr txBox="1"/>
          <p:nvPr/>
        </p:nvSpPr>
        <p:spPr>
          <a:xfrm>
            <a:off x="2438400" y="2922588"/>
            <a:ext cx="4038600" cy="461962"/>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放下“官架”，平等沟通</a:t>
            </a:r>
            <a:endParaRPr lang="zh-CN" altLang="en-US" b="1" dirty="0">
              <a:latin typeface="黑体" panose="02010609060101010101" pitchFamily="49" charset="-122"/>
              <a:ea typeface="黑体" panose="02010609060101010101" pitchFamily="49" charset="-122"/>
            </a:endParaRPr>
          </a:p>
        </p:txBody>
      </p:sp>
      <p:sp>
        <p:nvSpPr>
          <p:cNvPr id="47111" name="AutoShape 30"/>
          <p:cNvSpPr/>
          <p:nvPr/>
        </p:nvSpPr>
        <p:spPr>
          <a:xfrm>
            <a:off x="2133600" y="3581400"/>
            <a:ext cx="4572000" cy="457200"/>
          </a:xfrm>
          <a:prstGeom prst="roundRect">
            <a:avLst>
              <a:gd name="adj" fmla="val 16667"/>
            </a:avLst>
          </a:prstGeom>
          <a:gradFill rotWithShape="1">
            <a:gsLst>
              <a:gs pos="0">
                <a:srgbClr val="48BE67"/>
              </a:gs>
              <a:gs pos="50000">
                <a:srgbClr val="D8F1DF"/>
              </a:gs>
              <a:gs pos="100000">
                <a:srgbClr val="48BE67"/>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2" name="Text Box 31"/>
          <p:cNvSpPr txBox="1"/>
          <p:nvPr/>
        </p:nvSpPr>
        <p:spPr>
          <a:xfrm>
            <a:off x="2743200" y="3581400"/>
            <a:ext cx="34290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换位思考，坦诚沟通</a:t>
            </a:r>
            <a:endParaRPr lang="zh-CN" altLang="en-US" b="1" dirty="0">
              <a:latin typeface="黑体" panose="02010609060101010101" pitchFamily="49" charset="-122"/>
              <a:ea typeface="黑体" panose="02010609060101010101" pitchFamily="49" charset="-122"/>
            </a:endParaRPr>
          </a:p>
        </p:txBody>
      </p:sp>
      <p:sp>
        <p:nvSpPr>
          <p:cNvPr id="47113" name="AutoShape 32"/>
          <p:cNvSpPr/>
          <p:nvPr/>
        </p:nvSpPr>
        <p:spPr>
          <a:xfrm>
            <a:off x="2209800" y="4287838"/>
            <a:ext cx="4572000" cy="457200"/>
          </a:xfrm>
          <a:prstGeom prst="roundRect">
            <a:avLst>
              <a:gd name="adj" fmla="val 16667"/>
            </a:avLst>
          </a:prstGeom>
          <a:gradFill rotWithShape="1">
            <a:gsLst>
              <a:gs pos="0">
                <a:srgbClr val="378FCB"/>
              </a:gs>
              <a:gs pos="50000">
                <a:srgbClr val="AFD2EA"/>
              </a:gs>
              <a:gs pos="100000">
                <a:srgbClr val="378FCB"/>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47114" name="Text Box 33"/>
          <p:cNvSpPr txBox="1"/>
          <p:nvPr/>
        </p:nvSpPr>
        <p:spPr>
          <a:xfrm>
            <a:off x="2743200" y="4267200"/>
            <a:ext cx="3505200" cy="457200"/>
          </a:xfrm>
          <a:prstGeom prst="rect">
            <a:avLst/>
          </a:prstGeom>
          <a:noFill/>
          <a:ln w="9525">
            <a:noFill/>
          </a:ln>
        </p:spPr>
        <p:txBody>
          <a:bodyPr anchor="t">
            <a:spAutoFit/>
          </a:bodyPr>
          <a:p>
            <a:pPr algn="ctr" eaLnBrk="0" hangingPunct="0">
              <a:spcBef>
                <a:spcPct val="50000"/>
              </a:spcBef>
            </a:pPr>
            <a:r>
              <a:rPr lang="zh-CN" altLang="en-US" b="1" dirty="0">
                <a:latin typeface="黑体" panose="02010609060101010101" pitchFamily="49" charset="-122"/>
                <a:ea typeface="黑体" panose="02010609060101010101" pitchFamily="49" charset="-122"/>
              </a:rPr>
              <a:t>主动关心，从心沟通</a:t>
            </a:r>
            <a:endParaRPr lang="zh-CN" altLang="en-US" b="1" dirty="0">
              <a:latin typeface="黑体" panose="02010609060101010101" pitchFamily="49" charset="-122"/>
              <a:ea typeface="黑体"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3740" y="3968750"/>
            <a:ext cx="30353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6925" y="4231005"/>
            <a:ext cx="10166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320" y="4907915"/>
            <a:ext cx="75311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7950" y="692150"/>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6386" name="Rectangle 3"/>
          <p:cNvSpPr/>
          <p:nvPr/>
        </p:nvSpPr>
        <p:spPr>
          <a:xfrm>
            <a:off x="304800" y="809625"/>
            <a:ext cx="8534400" cy="12001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违章指挥： </a:t>
            </a:r>
            <a:r>
              <a:rPr lang="zh-CN" altLang="en-US" b="1" dirty="0">
                <a:solidFill>
                  <a:schemeClr val="bg1"/>
                </a:solidFill>
                <a:latin typeface="黑体" panose="02010609060101010101" pitchFamily="49" charset="-122"/>
                <a:ea typeface="黑体" panose="02010609060101010101" pitchFamily="49" charset="-122"/>
              </a:rPr>
              <a:t>主要是指生产经营单位的生产经营者（管理人员）违反安全生产方针、政策、法律、条例、规程、制度和有关规定指挥生产的行为。</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6387" name="Text Box 4"/>
          <p:cNvSpPr txBox="1"/>
          <p:nvPr/>
        </p:nvSpPr>
        <p:spPr>
          <a:xfrm>
            <a:off x="-107950" y="3816350"/>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6388" name="Line 10"/>
          <p:cNvSpPr/>
          <p:nvPr/>
        </p:nvSpPr>
        <p:spPr>
          <a:xfrm flipV="1">
            <a:off x="1531938" y="3048000"/>
            <a:ext cx="7239000" cy="3175"/>
          </a:xfrm>
          <a:prstGeom prst="line">
            <a:avLst/>
          </a:prstGeom>
          <a:ln w="25400" cap="flat" cmpd="sng">
            <a:solidFill>
              <a:schemeClr val="tx2"/>
            </a:solidFill>
            <a:prstDash val="sysDot"/>
            <a:round/>
            <a:headEnd type="none" w="med" len="med"/>
            <a:tailEnd type="oval" w="med" len="med"/>
          </a:ln>
        </p:spPr>
      </p:sp>
      <p:sp>
        <p:nvSpPr>
          <p:cNvPr id="16389" name="Text Box 11"/>
          <p:cNvSpPr txBox="1"/>
          <p:nvPr/>
        </p:nvSpPr>
        <p:spPr>
          <a:xfrm>
            <a:off x="1208088" y="2438400"/>
            <a:ext cx="797242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不遵守安全生产规程、制度和安全技术措施或擅自变更安全工艺和操作程序 </a:t>
            </a:r>
            <a:endParaRPr lang="zh-CN" altLang="en-US" sz="1800" b="1" dirty="0">
              <a:latin typeface="黑体" panose="02010609060101010101" pitchFamily="49" charset="-122"/>
              <a:ea typeface="黑体" panose="02010609060101010101" pitchFamily="49" charset="-122"/>
            </a:endParaRPr>
          </a:p>
        </p:txBody>
      </p:sp>
      <p:sp>
        <p:nvSpPr>
          <p:cNvPr id="16390" name="Line 13"/>
          <p:cNvSpPr/>
          <p:nvPr/>
        </p:nvSpPr>
        <p:spPr>
          <a:xfrm flipV="1">
            <a:off x="1531938" y="3962400"/>
            <a:ext cx="7239000" cy="3175"/>
          </a:xfrm>
          <a:prstGeom prst="line">
            <a:avLst/>
          </a:prstGeom>
          <a:ln w="25400" cap="flat" cmpd="sng">
            <a:solidFill>
              <a:schemeClr val="tx2"/>
            </a:solidFill>
            <a:prstDash val="sysDot"/>
            <a:round/>
            <a:headEnd type="none" w="med" len="med"/>
            <a:tailEnd type="oval" w="med" len="med"/>
          </a:ln>
        </p:spPr>
      </p:sp>
      <p:sp>
        <p:nvSpPr>
          <p:cNvPr id="16391" name="Text Box 14"/>
          <p:cNvSpPr txBox="1"/>
          <p:nvPr/>
        </p:nvSpPr>
        <p:spPr>
          <a:xfrm>
            <a:off x="1208088" y="3429000"/>
            <a:ext cx="797242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指挥者未经培训上岗，使用未经安全培训的劳动者或无专门资质认证的人员 </a:t>
            </a:r>
            <a:endParaRPr lang="zh-CN" altLang="en-US" sz="1800" b="1" dirty="0">
              <a:latin typeface="黑体" panose="02010609060101010101" pitchFamily="49" charset="-122"/>
              <a:ea typeface="黑体" panose="02010609060101010101" pitchFamily="49" charset="-122"/>
            </a:endParaRPr>
          </a:p>
        </p:txBody>
      </p:sp>
      <p:sp>
        <p:nvSpPr>
          <p:cNvPr id="16392" name="Line 24"/>
          <p:cNvSpPr/>
          <p:nvPr/>
        </p:nvSpPr>
        <p:spPr>
          <a:xfrm flipV="1">
            <a:off x="1508125" y="4800600"/>
            <a:ext cx="7186613" cy="17463"/>
          </a:xfrm>
          <a:prstGeom prst="line">
            <a:avLst/>
          </a:prstGeom>
          <a:ln w="25400" cap="flat" cmpd="sng">
            <a:solidFill>
              <a:schemeClr val="tx2"/>
            </a:solidFill>
            <a:prstDash val="sysDot"/>
            <a:round/>
            <a:headEnd type="none" w="med" len="med"/>
            <a:tailEnd type="oval" w="med" len="med"/>
          </a:ln>
        </p:spPr>
      </p:sp>
      <p:sp>
        <p:nvSpPr>
          <p:cNvPr id="16393" name="Line 24"/>
          <p:cNvSpPr/>
          <p:nvPr/>
        </p:nvSpPr>
        <p:spPr>
          <a:xfrm flipV="1">
            <a:off x="1508125" y="5627688"/>
            <a:ext cx="7186613" cy="33337"/>
          </a:xfrm>
          <a:prstGeom prst="line">
            <a:avLst/>
          </a:prstGeom>
          <a:ln w="25400" cap="flat" cmpd="sng">
            <a:solidFill>
              <a:schemeClr val="tx2"/>
            </a:solidFill>
            <a:prstDash val="sysDot"/>
            <a:round/>
            <a:headEnd type="none" w="med" len="med"/>
            <a:tailEnd type="oval" w="med" len="med"/>
          </a:ln>
        </p:spPr>
      </p:sp>
      <p:sp>
        <p:nvSpPr>
          <p:cNvPr id="16394" name="AutoShape 13"/>
          <p:cNvSpPr/>
          <p:nvPr/>
        </p:nvSpPr>
        <p:spPr>
          <a:xfrm>
            <a:off x="900113" y="2514600"/>
            <a:ext cx="287337" cy="3240088"/>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1800" dirty="0">
              <a:latin typeface="黑体" panose="02010609060101010101" pitchFamily="49" charset="-122"/>
              <a:ea typeface="黑体" panose="02010609060101010101" pitchFamily="49" charset="-122"/>
            </a:endParaRPr>
          </a:p>
        </p:txBody>
      </p:sp>
      <p:sp>
        <p:nvSpPr>
          <p:cNvPr id="16395" name="Rectangle 17"/>
          <p:cNvSpPr/>
          <p:nvPr/>
        </p:nvSpPr>
        <p:spPr>
          <a:xfrm>
            <a:off x="1227138" y="4265613"/>
            <a:ext cx="7507287"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指挥工人在安全防护设施或设备有缺陷、隐患未解决的条件下冒险作业 </a:t>
            </a:r>
            <a:endParaRPr lang="zh-CN" altLang="en-US" sz="1800" b="1" dirty="0">
              <a:latin typeface="黑体" panose="02010609060101010101" pitchFamily="49" charset="-122"/>
              <a:ea typeface="黑体" panose="02010609060101010101" pitchFamily="49" charset="-122"/>
            </a:endParaRPr>
          </a:p>
        </p:txBody>
      </p:sp>
      <p:sp>
        <p:nvSpPr>
          <p:cNvPr id="16396" name="Rectangle 18"/>
          <p:cNvSpPr/>
          <p:nvPr/>
        </p:nvSpPr>
        <p:spPr>
          <a:xfrm>
            <a:off x="1344613" y="5168900"/>
            <a:ext cx="1928812" cy="369888"/>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发现违章不制止 </a:t>
            </a:r>
            <a:endParaRPr lang="zh-CN" altLang="en-US" sz="1800" b="1" dirty="0">
              <a:latin typeface="黑体" panose="02010609060101010101" pitchFamily="49" charset="-122"/>
              <a:ea typeface="黑体"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146050" y="574675"/>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7410" name="Rectangle 2"/>
          <p:cNvSpPr/>
          <p:nvPr/>
        </p:nvSpPr>
        <p:spPr>
          <a:xfrm>
            <a:off x="319088" y="827088"/>
            <a:ext cx="8501062" cy="8318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违章作业：</a:t>
            </a:r>
            <a:r>
              <a:rPr lang="zh-CN" altLang="en-US" b="1" dirty="0">
                <a:solidFill>
                  <a:schemeClr val="bg1"/>
                </a:solidFill>
                <a:latin typeface="黑体" panose="02010609060101010101" pitchFamily="49" charset="-122"/>
                <a:ea typeface="黑体" panose="02010609060101010101" pitchFamily="49" charset="-122"/>
              </a:rPr>
              <a:t>主要是指现场操作工人违反劳动生产岗位的安全规章和制度。 </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7411" name="Line 10"/>
          <p:cNvSpPr/>
          <p:nvPr/>
        </p:nvSpPr>
        <p:spPr>
          <a:xfrm flipV="1">
            <a:off x="1258888" y="3048000"/>
            <a:ext cx="7239000" cy="3175"/>
          </a:xfrm>
          <a:prstGeom prst="line">
            <a:avLst/>
          </a:prstGeom>
          <a:ln w="25400" cap="flat" cmpd="sng">
            <a:solidFill>
              <a:schemeClr val="tx2"/>
            </a:solidFill>
            <a:prstDash val="sysDot"/>
            <a:round/>
            <a:headEnd type="none" w="med" len="med"/>
            <a:tailEnd type="oval" w="med" len="med"/>
          </a:ln>
        </p:spPr>
      </p:sp>
      <p:sp>
        <p:nvSpPr>
          <p:cNvPr id="17412" name="Text Box 11"/>
          <p:cNvSpPr txBox="1"/>
          <p:nvPr/>
        </p:nvSpPr>
        <p:spPr>
          <a:xfrm>
            <a:off x="1258888" y="2590800"/>
            <a:ext cx="3089275"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不遵守施工现场的安全制度</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3" name="Line 13"/>
          <p:cNvSpPr/>
          <p:nvPr/>
        </p:nvSpPr>
        <p:spPr>
          <a:xfrm flipV="1">
            <a:off x="1447800" y="3962400"/>
            <a:ext cx="7239000" cy="3175"/>
          </a:xfrm>
          <a:prstGeom prst="line">
            <a:avLst/>
          </a:prstGeom>
          <a:ln w="25400" cap="flat" cmpd="sng">
            <a:solidFill>
              <a:schemeClr val="tx2"/>
            </a:solidFill>
            <a:prstDash val="sysDot"/>
            <a:round/>
            <a:headEnd type="none" w="med" len="med"/>
            <a:tailEnd type="oval" w="med" len="med"/>
          </a:ln>
        </p:spPr>
      </p:sp>
      <p:sp>
        <p:nvSpPr>
          <p:cNvPr id="17414" name="Text Box 14"/>
          <p:cNvSpPr txBox="1"/>
          <p:nvPr/>
        </p:nvSpPr>
        <p:spPr>
          <a:xfrm>
            <a:off x="1123950" y="3429000"/>
            <a:ext cx="7970838" cy="369888"/>
          </a:xfrm>
          <a:prstGeom prst="rect">
            <a:avLst/>
          </a:prstGeom>
          <a:noFill/>
          <a:ln w="9525">
            <a:noFill/>
          </a:ln>
        </p:spPr>
        <p:txBody>
          <a:bodyPr wrap="none" anchor="t">
            <a:spAutoFit/>
          </a:bodyPr>
          <a:p>
            <a:pPr eaLnBrk="0" hangingPunct="0">
              <a:spcBef>
                <a:spcPct val="50000"/>
              </a:spcBef>
            </a:pPr>
            <a:r>
              <a:rPr lang="zh-CN" altLang="en-US" sz="1800" b="1" dirty="0">
                <a:latin typeface="黑体" panose="02010609060101010101" pitchFamily="49" charset="-122"/>
                <a:ea typeface="黑体" panose="02010609060101010101" pitchFamily="49" charset="-122"/>
              </a:rPr>
              <a:t>进入施工现场不戴安全帽、高处作业不系安全带和不正确使用个人防护用品</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5" name="Line 24"/>
          <p:cNvSpPr/>
          <p:nvPr/>
        </p:nvSpPr>
        <p:spPr>
          <a:xfrm flipV="1">
            <a:off x="1423988" y="4800600"/>
            <a:ext cx="7186612" cy="17463"/>
          </a:xfrm>
          <a:prstGeom prst="line">
            <a:avLst/>
          </a:prstGeom>
          <a:ln w="25400" cap="flat" cmpd="sng">
            <a:solidFill>
              <a:schemeClr val="tx2"/>
            </a:solidFill>
            <a:prstDash val="sysDot"/>
            <a:round/>
            <a:headEnd type="none" w="med" len="med"/>
            <a:tailEnd type="oval" w="med" len="med"/>
          </a:ln>
        </p:spPr>
      </p:sp>
      <p:sp>
        <p:nvSpPr>
          <p:cNvPr id="17416" name="Line 24"/>
          <p:cNvSpPr/>
          <p:nvPr/>
        </p:nvSpPr>
        <p:spPr>
          <a:xfrm flipV="1">
            <a:off x="1423988" y="5791200"/>
            <a:ext cx="7186612" cy="33338"/>
          </a:xfrm>
          <a:prstGeom prst="line">
            <a:avLst/>
          </a:prstGeom>
          <a:ln w="25400" cap="flat" cmpd="sng">
            <a:solidFill>
              <a:schemeClr val="tx2"/>
            </a:solidFill>
            <a:prstDash val="sysDot"/>
            <a:round/>
            <a:headEnd type="none" w="med" len="med"/>
            <a:tailEnd type="oval" w="med" len="med"/>
          </a:ln>
        </p:spPr>
      </p:sp>
      <p:sp>
        <p:nvSpPr>
          <p:cNvPr id="17417" name="AutoShape 9"/>
          <p:cNvSpPr/>
          <p:nvPr/>
        </p:nvSpPr>
        <p:spPr>
          <a:xfrm>
            <a:off x="855663" y="2514600"/>
            <a:ext cx="287337" cy="3240088"/>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1800" dirty="0">
              <a:latin typeface="黑体" panose="02010609060101010101" pitchFamily="49" charset="-122"/>
              <a:ea typeface="黑体" panose="02010609060101010101" pitchFamily="49" charset="-122"/>
            </a:endParaRPr>
          </a:p>
        </p:txBody>
      </p:sp>
      <p:sp>
        <p:nvSpPr>
          <p:cNvPr id="17418" name="Rectangle 10"/>
          <p:cNvSpPr/>
          <p:nvPr/>
        </p:nvSpPr>
        <p:spPr>
          <a:xfrm>
            <a:off x="1166813" y="4265613"/>
            <a:ext cx="5181600"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擅自动用机械、电气设备或拆改挪用设施、设备</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19" name="Rectangle 11"/>
          <p:cNvSpPr/>
          <p:nvPr/>
        </p:nvSpPr>
        <p:spPr>
          <a:xfrm>
            <a:off x="1295400" y="5332413"/>
            <a:ext cx="2857500" cy="369887"/>
          </a:xfrm>
          <a:prstGeom prst="rect">
            <a:avLst/>
          </a:prstGeom>
          <a:noFill/>
          <a:ln w="9525">
            <a:noFill/>
          </a:ln>
        </p:spPr>
        <p:txBody>
          <a:bodyPr wrap="none" anchor="ctr">
            <a:spAutoFit/>
          </a:bodyPr>
          <a:p>
            <a:pPr>
              <a:spcBef>
                <a:spcPct val="50000"/>
              </a:spcBef>
            </a:pPr>
            <a:r>
              <a:rPr lang="zh-CN" altLang="en-US" sz="1800" b="1" dirty="0">
                <a:latin typeface="黑体" panose="02010609060101010101" pitchFamily="49" charset="-122"/>
                <a:ea typeface="黑体" panose="02010609060101010101" pitchFamily="49" charset="-122"/>
              </a:rPr>
              <a:t>随意爬脚手架和高空支架</a:t>
            </a:r>
            <a:r>
              <a:rPr lang="zh-CN" altLang="en-US" sz="1800" dirty="0">
                <a:latin typeface="黑体" panose="02010609060101010101" pitchFamily="49" charset="-122"/>
                <a:ea typeface="黑体" panose="02010609060101010101" pitchFamily="49" charset="-122"/>
              </a:rPr>
              <a:t> </a:t>
            </a:r>
            <a:endParaRPr lang="zh-CN" altLang="en-US" sz="1800" dirty="0">
              <a:latin typeface="黑体" panose="02010609060101010101" pitchFamily="49" charset="-122"/>
              <a:ea typeface="黑体" panose="02010609060101010101" pitchFamily="49" charset="-122"/>
            </a:endParaRPr>
          </a:p>
        </p:txBody>
      </p:sp>
      <p:sp>
        <p:nvSpPr>
          <p:cNvPr id="17420" name="Text Box 12"/>
          <p:cNvSpPr txBox="1"/>
          <p:nvPr/>
        </p:nvSpPr>
        <p:spPr>
          <a:xfrm>
            <a:off x="-95250" y="3886200"/>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46050" y="574675"/>
            <a:ext cx="8928100" cy="13493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18434" name="Rectangle 2"/>
          <p:cNvSpPr/>
          <p:nvPr/>
        </p:nvSpPr>
        <p:spPr>
          <a:xfrm>
            <a:off x="327025" y="869950"/>
            <a:ext cx="8566150" cy="831850"/>
          </a:xfrm>
          <a:prstGeom prst="rect">
            <a:avLst/>
          </a:prstGeom>
          <a:noFill/>
          <a:ln w="9525">
            <a:noFill/>
          </a:ln>
        </p:spPr>
        <p:txBody>
          <a:bodyPr anchor="ctr">
            <a:spAutoFit/>
          </a:bodyPr>
          <a:p>
            <a:pPr>
              <a:spcBef>
                <a:spcPct val="50000"/>
              </a:spcBef>
            </a:pPr>
            <a:r>
              <a:rPr lang="zh-CN" altLang="en-US" b="1" dirty="0">
                <a:solidFill>
                  <a:srgbClr val="FF0000"/>
                </a:solidFill>
                <a:latin typeface="黑体" panose="02010609060101010101" pitchFamily="49" charset="-122"/>
                <a:ea typeface="黑体" panose="02010609060101010101" pitchFamily="49" charset="-122"/>
              </a:rPr>
              <a:t>违反劳动纪律：</a:t>
            </a:r>
            <a:r>
              <a:rPr lang="zh-CN" altLang="en-US" b="1" dirty="0">
                <a:solidFill>
                  <a:schemeClr val="bg1"/>
                </a:solidFill>
                <a:latin typeface="黑体" panose="02010609060101010101" pitchFamily="49" charset="-122"/>
                <a:ea typeface="黑体" panose="02010609060101010101" pitchFamily="49" charset="-122"/>
              </a:rPr>
              <a:t>主要是指工人违反生产经营单位的劳动规则和劳动秩序。 </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18435" name="Line 10"/>
          <p:cNvSpPr/>
          <p:nvPr/>
        </p:nvSpPr>
        <p:spPr>
          <a:xfrm flipV="1">
            <a:off x="1347788" y="3276600"/>
            <a:ext cx="7239000" cy="3175"/>
          </a:xfrm>
          <a:prstGeom prst="line">
            <a:avLst/>
          </a:prstGeom>
          <a:ln w="25400" cap="flat" cmpd="sng">
            <a:solidFill>
              <a:schemeClr val="tx2"/>
            </a:solidFill>
            <a:prstDash val="sysDot"/>
            <a:round/>
            <a:headEnd type="none" w="med" len="med"/>
            <a:tailEnd type="oval" w="med" len="med"/>
          </a:ln>
        </p:spPr>
      </p:sp>
      <p:sp>
        <p:nvSpPr>
          <p:cNvPr id="18436" name="Text Box 11"/>
          <p:cNvSpPr txBox="1"/>
          <p:nvPr/>
        </p:nvSpPr>
        <p:spPr>
          <a:xfrm>
            <a:off x="1347788" y="2605088"/>
            <a:ext cx="4184650" cy="400050"/>
          </a:xfrm>
          <a:prstGeom prst="rect">
            <a:avLst/>
          </a:prstGeom>
          <a:noFill/>
          <a:ln w="9525">
            <a:noFill/>
          </a:ln>
        </p:spPr>
        <p:txBody>
          <a:bodyPr wrap="none" anchor="t">
            <a:spAutoFit/>
          </a:bodyPr>
          <a:p>
            <a:pPr eaLnBrk="0" hangingPunct="0">
              <a:spcBef>
                <a:spcPct val="50000"/>
              </a:spcBef>
            </a:pPr>
            <a:r>
              <a:rPr lang="zh-CN" altLang="en-US" sz="2000" b="1" dirty="0">
                <a:latin typeface="黑体" panose="02010609060101010101" pitchFamily="49" charset="-122"/>
                <a:ea typeface="黑体" panose="02010609060101010101" pitchFamily="49" charset="-122"/>
              </a:rPr>
              <a:t>不履行劳动合同及违约承担的责任</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18437" name="Text Box 14"/>
          <p:cNvSpPr txBox="1"/>
          <p:nvPr/>
        </p:nvSpPr>
        <p:spPr>
          <a:xfrm>
            <a:off x="1271588" y="4052888"/>
            <a:ext cx="7985125" cy="400050"/>
          </a:xfrm>
          <a:prstGeom prst="rect">
            <a:avLst/>
          </a:prstGeom>
          <a:noFill/>
          <a:ln w="9525">
            <a:noFill/>
          </a:ln>
        </p:spPr>
        <p:txBody>
          <a:bodyPr wrap="none" anchor="t">
            <a:spAutoFit/>
          </a:bodyPr>
          <a:p>
            <a:pPr eaLnBrk="0" hangingPunct="0">
              <a:spcBef>
                <a:spcPct val="50000"/>
              </a:spcBef>
            </a:pPr>
            <a:r>
              <a:rPr lang="zh-CN" altLang="en-US" sz="2000" b="1" dirty="0">
                <a:latin typeface="黑体" panose="02010609060101010101" pitchFamily="49" charset="-122"/>
                <a:ea typeface="黑体" panose="02010609060101010101" pitchFamily="49" charset="-122"/>
              </a:rPr>
              <a:t>不遵守考勤与休假纪律、生产与工作纪律、奖惩制度、其他纪律用品</a:t>
            </a: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sp>
        <p:nvSpPr>
          <p:cNvPr id="18438" name="Line 24"/>
          <p:cNvSpPr/>
          <p:nvPr/>
        </p:nvSpPr>
        <p:spPr>
          <a:xfrm flipV="1">
            <a:off x="1323975" y="4800600"/>
            <a:ext cx="7186613" cy="33338"/>
          </a:xfrm>
          <a:prstGeom prst="line">
            <a:avLst/>
          </a:prstGeom>
          <a:ln w="25400" cap="flat" cmpd="sng">
            <a:solidFill>
              <a:schemeClr val="tx2"/>
            </a:solidFill>
            <a:prstDash val="sysDot"/>
            <a:round/>
            <a:headEnd type="none" w="med" len="med"/>
            <a:tailEnd type="oval" w="med" len="med"/>
          </a:ln>
        </p:spPr>
      </p:sp>
      <p:sp>
        <p:nvSpPr>
          <p:cNvPr id="18439" name="AutoShape 9"/>
          <p:cNvSpPr/>
          <p:nvPr/>
        </p:nvSpPr>
        <p:spPr>
          <a:xfrm>
            <a:off x="755650" y="2252663"/>
            <a:ext cx="287338" cy="3240087"/>
          </a:xfrm>
          <a:prstGeom prst="leftBrace">
            <a:avLst>
              <a:gd name="adj1" fmla="val 93916"/>
              <a:gd name="adj2" fmla="val 50000"/>
            </a:avLst>
          </a:prstGeom>
          <a:noFill/>
          <a:ln w="31750" cap="flat" cmpd="sng">
            <a:solidFill>
              <a:schemeClr val="tx1"/>
            </a:solidFill>
            <a:prstDash val="solid"/>
            <a:round/>
            <a:headEnd type="none" w="med" len="med"/>
            <a:tailEnd type="none" w="med" len="med"/>
          </a:ln>
        </p:spPr>
        <p:txBody>
          <a:bodyPr wrap="none" anchor="ctr"/>
          <a:p>
            <a:pPr marL="342900" indent="-342900" algn="ctr">
              <a:spcBef>
                <a:spcPct val="50000"/>
              </a:spcBef>
            </a:pPr>
            <a:endParaRPr lang="zh-CN" altLang="zh-CN" sz="2000" dirty="0">
              <a:latin typeface="黑体" panose="02010609060101010101" pitchFamily="49" charset="-122"/>
              <a:ea typeface="黑体" panose="02010609060101010101" pitchFamily="49" charset="-122"/>
            </a:endParaRPr>
          </a:p>
        </p:txBody>
      </p:sp>
      <p:sp>
        <p:nvSpPr>
          <p:cNvPr id="18440" name="Text Box 12"/>
          <p:cNvSpPr txBox="1"/>
          <p:nvPr/>
        </p:nvSpPr>
        <p:spPr>
          <a:xfrm>
            <a:off x="-95250" y="3624263"/>
            <a:ext cx="3600450" cy="457200"/>
          </a:xfrm>
          <a:prstGeom prst="rect">
            <a:avLst/>
          </a:prstGeom>
          <a:noFill/>
          <a:ln w="9525">
            <a:noFill/>
          </a:ln>
        </p:spPr>
        <p:txBody>
          <a:bodyPr anchor="t">
            <a:spAutoFit/>
          </a:bodyPr>
          <a:p>
            <a:pPr>
              <a:spcBef>
                <a:spcPct val="50000"/>
              </a:spcBef>
            </a:pPr>
            <a:r>
              <a:rPr lang="zh-CN" altLang="en-US" b="1" dirty="0">
                <a:solidFill>
                  <a:srgbClr val="0000FF"/>
                </a:solidFill>
                <a:latin typeface="黑体" panose="02010609060101010101" pitchFamily="49" charset="-122"/>
                <a:ea typeface="黑体" panose="02010609060101010101" pitchFamily="49" charset="-122"/>
              </a:rPr>
              <a:t>分类：</a:t>
            </a:r>
            <a:endParaRPr lang="zh-CN" altLang="en-US"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Group 4"/>
          <p:cNvGrpSpPr/>
          <p:nvPr/>
        </p:nvGrpSpPr>
        <p:grpSpPr>
          <a:xfrm>
            <a:off x="152400" y="5105400"/>
            <a:ext cx="8763000" cy="1371600"/>
            <a:chOff x="294" y="1536"/>
            <a:chExt cx="1722" cy="1387"/>
          </a:xfrm>
        </p:grpSpPr>
        <p:pic>
          <p:nvPicPr>
            <p:cNvPr id="19458" name="Picture 5" descr="pan_03"/>
            <p:cNvPicPr>
              <a:picLocks noChangeAspect="1"/>
            </p:cNvPicPr>
            <p:nvPr/>
          </p:nvPicPr>
          <p:blipFill>
            <a:blip r:embed="rId1"/>
            <a:stretch>
              <a:fillRect/>
            </a:stretch>
          </p:blipFill>
          <p:spPr>
            <a:xfrm flipH="1">
              <a:off x="298" y="1536"/>
              <a:ext cx="1711" cy="1387"/>
            </a:xfrm>
            <a:prstGeom prst="rect">
              <a:avLst/>
            </a:prstGeom>
            <a:noFill/>
            <a:ln w="9525">
              <a:noFill/>
            </a:ln>
          </p:spPr>
        </p:pic>
        <p:sp>
          <p:nvSpPr>
            <p:cNvPr id="294918" name="Freeform 6"/>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54994" name="AutoShape 18"/>
          <p:cNvSpPr>
            <a:spLocks noChangeArrowheads="1"/>
          </p:cNvSpPr>
          <p:nvPr/>
        </p:nvSpPr>
        <p:spPr bwMode="gray">
          <a:xfrm>
            <a:off x="2895600" y="838200"/>
            <a:ext cx="2947988" cy="711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1" name="AutoShape 19"/>
          <p:cNvSpPr/>
          <p:nvPr/>
        </p:nvSpPr>
        <p:spPr>
          <a:xfrm>
            <a:off x="3068638" y="911225"/>
            <a:ext cx="2470150" cy="5588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62" name="Rectangle 29"/>
          <p:cNvSpPr/>
          <p:nvPr/>
        </p:nvSpPr>
        <p:spPr>
          <a:xfrm>
            <a:off x="3176588" y="990600"/>
            <a:ext cx="3340100" cy="365125"/>
          </a:xfrm>
          <a:prstGeom prst="rect">
            <a:avLst/>
          </a:prstGeom>
          <a:noFill/>
          <a:ln w="9525">
            <a:noFill/>
          </a:ln>
        </p:spPr>
        <p:txBody>
          <a:bodyPr anchor="ctr"/>
          <a:p>
            <a:pPr>
              <a:spcBef>
                <a:spcPct val="50000"/>
              </a:spcBef>
              <a:buClr>
                <a:schemeClr val="folHlink"/>
              </a:buClr>
            </a:pPr>
            <a:r>
              <a:rPr lang="zh-CN" altLang="en-US" sz="2000" b="1" dirty="0">
                <a:solidFill>
                  <a:srgbClr val="001A19"/>
                </a:solidFill>
                <a:latin typeface="黑体" panose="02010609060101010101" pitchFamily="49" charset="-122"/>
                <a:ea typeface="黑体" panose="02010609060101010101" pitchFamily="49" charset="-122"/>
              </a:rPr>
              <a:t>二、违章的危害</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171012" name="AutoShape 4"/>
          <p:cNvSpPr>
            <a:spLocks noChangeArrowheads="1"/>
          </p:cNvSpPr>
          <p:nvPr/>
        </p:nvSpPr>
        <p:spPr bwMode="blackWhite">
          <a:xfrm>
            <a:off x="304800" y="2271713"/>
            <a:ext cx="1981200" cy="6858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违章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64" name="AutoShape 6"/>
          <p:cNvSpPr/>
          <p:nvPr/>
        </p:nvSpPr>
        <p:spPr>
          <a:xfrm>
            <a:off x="2438400" y="2359025"/>
            <a:ext cx="541338" cy="547688"/>
          </a:xfrm>
          <a:prstGeom prst="chevron">
            <a:avLst>
              <a:gd name="adj" fmla="val 52509"/>
            </a:avLst>
          </a:prstGeom>
          <a:solidFill>
            <a:schemeClr val="tx1"/>
          </a:solidFill>
          <a:ln w="0">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71016" name="Oval 8"/>
          <p:cNvSpPr>
            <a:spLocks noChangeArrowheads="1"/>
          </p:cNvSpPr>
          <p:nvPr/>
        </p:nvSpPr>
        <p:spPr bwMode="gray">
          <a:xfrm>
            <a:off x="3257550" y="2268538"/>
            <a:ext cx="260350" cy="6492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Oval 9"/>
          <p:cNvSpPr>
            <a:spLocks noChangeArrowheads="1"/>
          </p:cNvSpPr>
          <p:nvPr/>
        </p:nvSpPr>
        <p:spPr bwMode="gray">
          <a:xfrm>
            <a:off x="3257550" y="2268538"/>
            <a:ext cx="260350" cy="6492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8" name="Oval 10"/>
          <p:cNvSpPr>
            <a:spLocks noChangeArrowheads="1"/>
          </p:cNvSpPr>
          <p:nvPr/>
        </p:nvSpPr>
        <p:spPr bwMode="gray">
          <a:xfrm>
            <a:off x="3200400" y="2268538"/>
            <a:ext cx="1217613" cy="6492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9" name="Oval 11"/>
          <p:cNvSpPr>
            <a:spLocks noChangeArrowheads="1"/>
          </p:cNvSpPr>
          <p:nvPr/>
        </p:nvSpPr>
        <p:spPr bwMode="gray">
          <a:xfrm>
            <a:off x="3201988" y="2271713"/>
            <a:ext cx="1217613" cy="649288"/>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9" name="Oval 12"/>
          <p:cNvSpPr/>
          <p:nvPr/>
        </p:nvSpPr>
        <p:spPr>
          <a:xfrm>
            <a:off x="3259138" y="2268538"/>
            <a:ext cx="1101725" cy="649287"/>
          </a:xfrm>
          <a:prstGeom prst="ellipse">
            <a:avLst/>
          </a:prstGeom>
          <a:solidFill>
            <a:srgbClr val="333333"/>
          </a:solidFill>
          <a:ln w="38100">
            <a:noFill/>
          </a:ln>
        </p:spPr>
        <p:txBody>
          <a:bodyPr anchor="ctr">
            <a:spAutoFit/>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19470" name="Group 13"/>
          <p:cNvGrpSpPr/>
          <p:nvPr/>
        </p:nvGrpSpPr>
        <p:grpSpPr>
          <a:xfrm>
            <a:off x="3279775" y="2057400"/>
            <a:ext cx="1060450" cy="1050925"/>
            <a:chOff x="4166" y="1706"/>
            <a:chExt cx="1252" cy="1252"/>
          </a:xfrm>
        </p:grpSpPr>
        <p:sp>
          <p:nvSpPr>
            <p:cNvPr id="19471" name="Oval 1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2" name="Oval 1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3" name="Oval 1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4" name="Oval 1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19475" name="Text Box 18"/>
          <p:cNvSpPr txBox="1"/>
          <p:nvPr/>
        </p:nvSpPr>
        <p:spPr>
          <a:xfrm>
            <a:off x="3419475" y="2362200"/>
            <a:ext cx="847725" cy="457200"/>
          </a:xfrm>
          <a:prstGeom prst="rect">
            <a:avLst/>
          </a:prstGeom>
          <a:noFill/>
          <a:ln w="9525">
            <a:noFill/>
          </a:ln>
        </p:spPr>
        <p:txBody>
          <a:bodyPr anchor="t">
            <a:spAutoFit/>
          </a:bodyPr>
          <a:p>
            <a:pPr algn="ctr" eaLnBrk="0" hangingPunct="0">
              <a:spcBef>
                <a:spcPct val="50000"/>
              </a:spcBef>
            </a:pPr>
            <a:r>
              <a:rPr lang="zh-CN" altLang="en-US" b="1" dirty="0">
                <a:solidFill>
                  <a:srgbClr val="001A19"/>
                </a:solidFill>
                <a:latin typeface="黑体" panose="02010609060101010101" pitchFamily="49" charset="-122"/>
                <a:ea typeface="黑体" panose="02010609060101010101" pitchFamily="49" charset="-122"/>
              </a:rPr>
              <a:t>事故</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19476" name="AutoShape 5"/>
          <p:cNvSpPr/>
          <p:nvPr/>
        </p:nvSpPr>
        <p:spPr>
          <a:xfrm rot="-5400000" flipH="1" flipV="1">
            <a:off x="723900" y="3146425"/>
            <a:ext cx="685800" cy="609600"/>
          </a:xfrm>
          <a:prstGeom prst="rightArrow">
            <a:avLst>
              <a:gd name="adj1" fmla="val 35166"/>
              <a:gd name="adj2" fmla="val 45552"/>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19477" name="AutoShape 5"/>
          <p:cNvSpPr/>
          <p:nvPr/>
        </p:nvSpPr>
        <p:spPr>
          <a:xfrm rot="-5400000" flipH="1" flipV="1">
            <a:off x="3429000" y="3260725"/>
            <a:ext cx="609600" cy="609600"/>
          </a:xfrm>
          <a:prstGeom prst="rightArrow">
            <a:avLst>
              <a:gd name="adj1" fmla="val 35166"/>
              <a:gd name="adj2" fmla="val 40490"/>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325656" name="AutoShape 24"/>
          <p:cNvSpPr>
            <a:spLocks noChangeArrowheads="1"/>
          </p:cNvSpPr>
          <p:nvPr/>
        </p:nvSpPr>
        <p:spPr bwMode="auto">
          <a:xfrm>
            <a:off x="76200" y="4022725"/>
            <a:ext cx="2133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起因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 name="AutoShape 24"/>
          <p:cNvSpPr>
            <a:spLocks noChangeArrowheads="1"/>
          </p:cNvSpPr>
          <p:nvPr/>
        </p:nvSpPr>
        <p:spPr bwMode="auto">
          <a:xfrm>
            <a:off x="2819400" y="4022725"/>
            <a:ext cx="2514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后果</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80" name="Rectangle 23"/>
          <p:cNvSpPr/>
          <p:nvPr/>
        </p:nvSpPr>
        <p:spPr>
          <a:xfrm>
            <a:off x="685800" y="5383213"/>
            <a:ext cx="7924800" cy="831850"/>
          </a:xfrm>
          <a:prstGeom prst="rect">
            <a:avLst/>
          </a:prstGeom>
          <a:noFill/>
          <a:ln w="9525">
            <a:noFill/>
          </a:ln>
        </p:spPr>
        <p:txBody>
          <a:bodyPr anchor="ctr">
            <a:spAutoFit/>
          </a:bodyPr>
          <a:p>
            <a:pPr>
              <a:spcBef>
                <a:spcPct val="50000"/>
              </a:spcBef>
            </a:pPr>
            <a:r>
              <a:rPr lang="en-US" altLang="zh-CN" b="1" dirty="0">
                <a:solidFill>
                  <a:srgbClr val="001A19"/>
                </a:solidFill>
                <a:latin typeface="黑体" panose="02010609060101010101" pitchFamily="49" charset="-122"/>
                <a:ea typeface="黑体" panose="02010609060101010101" pitchFamily="49" charset="-122"/>
              </a:rPr>
              <a:t>       </a:t>
            </a:r>
            <a:r>
              <a:rPr lang="zh-CN" altLang="en-US" b="1" dirty="0">
                <a:solidFill>
                  <a:srgbClr val="001A19"/>
                </a:solidFill>
                <a:latin typeface="黑体" panose="02010609060101010101" pitchFamily="49" charset="-122"/>
                <a:ea typeface="黑体" panose="02010609060101010101" pitchFamily="49" charset="-122"/>
              </a:rPr>
              <a:t>根据对全国每年上百万起事故原因进行的分析证明，</a:t>
            </a:r>
            <a:r>
              <a:rPr lang="en-US" altLang="zh-CN" b="1" dirty="0">
                <a:solidFill>
                  <a:srgbClr val="FF0000"/>
                </a:solidFill>
                <a:latin typeface="黑体" panose="02010609060101010101" pitchFamily="49" charset="-122"/>
                <a:ea typeface="黑体" panose="02010609060101010101" pitchFamily="49" charset="-122"/>
              </a:rPr>
              <a:t>95</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a:solidFill>
                  <a:srgbClr val="001A19"/>
                </a:solidFill>
                <a:latin typeface="黑体" panose="02010609060101010101" pitchFamily="49" charset="-122"/>
                <a:ea typeface="黑体" panose="02010609060101010101" pitchFamily="49" charset="-122"/>
              </a:rPr>
              <a:t>以上是由于违章而导致的。 </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19481" name="Picture 29" descr="傲游截图20121126160007"/>
          <p:cNvPicPr>
            <a:picLocks noChangeAspect="1"/>
          </p:cNvPicPr>
          <p:nvPr/>
        </p:nvPicPr>
        <p:blipFill>
          <a:blip r:embed="rId2"/>
          <a:stretch>
            <a:fillRect/>
          </a:stretch>
        </p:blipFill>
        <p:spPr>
          <a:xfrm>
            <a:off x="5772150" y="2286000"/>
            <a:ext cx="3371850" cy="2400300"/>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Group 4"/>
          <p:cNvGrpSpPr/>
          <p:nvPr/>
        </p:nvGrpSpPr>
        <p:grpSpPr>
          <a:xfrm>
            <a:off x="152400" y="5105400"/>
            <a:ext cx="8763000" cy="1371600"/>
            <a:chOff x="294" y="1536"/>
            <a:chExt cx="1722" cy="1387"/>
          </a:xfrm>
        </p:grpSpPr>
        <p:pic>
          <p:nvPicPr>
            <p:cNvPr id="19458" name="Picture 5" descr="pan_03"/>
            <p:cNvPicPr>
              <a:picLocks noChangeAspect="1"/>
            </p:cNvPicPr>
            <p:nvPr/>
          </p:nvPicPr>
          <p:blipFill>
            <a:blip r:embed="rId1"/>
            <a:stretch>
              <a:fillRect/>
            </a:stretch>
          </p:blipFill>
          <p:spPr>
            <a:xfrm flipH="1">
              <a:off x="298" y="1536"/>
              <a:ext cx="1711" cy="1387"/>
            </a:xfrm>
            <a:prstGeom prst="rect">
              <a:avLst/>
            </a:prstGeom>
            <a:noFill/>
            <a:ln w="9525">
              <a:noFill/>
            </a:ln>
          </p:spPr>
        </p:pic>
        <p:sp>
          <p:nvSpPr>
            <p:cNvPr id="294918" name="Freeform 6"/>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w="9525" cap="flat" cmpd="sng">
              <a:noFill/>
              <a:prstDash val="solid"/>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grpSp>
      <p:sp>
        <p:nvSpPr>
          <p:cNvPr id="254994" name="AutoShape 18"/>
          <p:cNvSpPr>
            <a:spLocks noChangeArrowheads="1"/>
          </p:cNvSpPr>
          <p:nvPr/>
        </p:nvSpPr>
        <p:spPr bwMode="gray">
          <a:xfrm>
            <a:off x="2895600" y="838200"/>
            <a:ext cx="2947988" cy="711200"/>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28575" algn="ctr">
            <a:no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1" name="AutoShape 19"/>
          <p:cNvSpPr/>
          <p:nvPr/>
        </p:nvSpPr>
        <p:spPr>
          <a:xfrm>
            <a:off x="3068638" y="911225"/>
            <a:ext cx="2470150" cy="558800"/>
          </a:xfrm>
          <a:prstGeom prst="roundRect">
            <a:avLst>
              <a:gd name="adj" fmla="val 50000"/>
            </a:avLst>
          </a:prstGeom>
          <a:solidFill>
            <a:schemeClr val="hlink"/>
          </a:solidFill>
          <a:ln w="19050" cap="flat" cmpd="sng">
            <a:solidFill>
              <a:schemeClr val="bg1"/>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62" name="Rectangle 29"/>
          <p:cNvSpPr/>
          <p:nvPr/>
        </p:nvSpPr>
        <p:spPr>
          <a:xfrm>
            <a:off x="3176588" y="990600"/>
            <a:ext cx="3340100" cy="365125"/>
          </a:xfrm>
          <a:prstGeom prst="rect">
            <a:avLst/>
          </a:prstGeom>
          <a:noFill/>
          <a:ln w="9525">
            <a:noFill/>
          </a:ln>
        </p:spPr>
        <p:txBody>
          <a:bodyPr anchor="ctr"/>
          <a:p>
            <a:pPr>
              <a:spcBef>
                <a:spcPct val="50000"/>
              </a:spcBef>
              <a:buClr>
                <a:schemeClr val="folHlink"/>
              </a:buClr>
            </a:pPr>
            <a:r>
              <a:rPr lang="zh-CN" altLang="en-US" sz="2000" b="1" dirty="0">
                <a:solidFill>
                  <a:srgbClr val="001A19"/>
                </a:solidFill>
                <a:latin typeface="黑体" panose="02010609060101010101" pitchFamily="49" charset="-122"/>
                <a:ea typeface="黑体" panose="02010609060101010101" pitchFamily="49" charset="-122"/>
              </a:rPr>
              <a:t>二、违章的危害</a:t>
            </a:r>
            <a:endParaRPr lang="zh-CN" altLang="en-US" sz="2000" b="1" dirty="0">
              <a:solidFill>
                <a:srgbClr val="001A19"/>
              </a:solidFill>
              <a:latin typeface="黑体" panose="02010609060101010101" pitchFamily="49" charset="-122"/>
              <a:ea typeface="黑体" panose="02010609060101010101" pitchFamily="49" charset="-122"/>
            </a:endParaRPr>
          </a:p>
        </p:txBody>
      </p:sp>
      <p:sp>
        <p:nvSpPr>
          <p:cNvPr id="171012" name="AutoShape 4"/>
          <p:cNvSpPr>
            <a:spLocks noChangeArrowheads="1"/>
          </p:cNvSpPr>
          <p:nvPr/>
        </p:nvSpPr>
        <p:spPr bwMode="blackWhite">
          <a:xfrm>
            <a:off x="304800" y="2271713"/>
            <a:ext cx="1981200" cy="6858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tx2"/>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违章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64" name="AutoShape 6"/>
          <p:cNvSpPr/>
          <p:nvPr/>
        </p:nvSpPr>
        <p:spPr>
          <a:xfrm>
            <a:off x="2438400" y="2359025"/>
            <a:ext cx="541338" cy="547688"/>
          </a:xfrm>
          <a:prstGeom prst="chevron">
            <a:avLst>
              <a:gd name="adj" fmla="val 52509"/>
            </a:avLst>
          </a:prstGeom>
          <a:solidFill>
            <a:schemeClr val="tx1"/>
          </a:solidFill>
          <a:ln w="0">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71016" name="Oval 8"/>
          <p:cNvSpPr>
            <a:spLocks noChangeArrowheads="1"/>
          </p:cNvSpPr>
          <p:nvPr/>
        </p:nvSpPr>
        <p:spPr bwMode="gray">
          <a:xfrm>
            <a:off x="3257550" y="2268538"/>
            <a:ext cx="260350" cy="6492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7" name="Oval 9"/>
          <p:cNvSpPr>
            <a:spLocks noChangeArrowheads="1"/>
          </p:cNvSpPr>
          <p:nvPr/>
        </p:nvSpPr>
        <p:spPr bwMode="gray">
          <a:xfrm>
            <a:off x="3257550" y="2268538"/>
            <a:ext cx="260350" cy="6492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8" name="Oval 10"/>
          <p:cNvSpPr>
            <a:spLocks noChangeArrowheads="1"/>
          </p:cNvSpPr>
          <p:nvPr/>
        </p:nvSpPr>
        <p:spPr bwMode="gray">
          <a:xfrm>
            <a:off x="3200400" y="2268538"/>
            <a:ext cx="1217613" cy="6492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71019" name="Oval 11"/>
          <p:cNvSpPr>
            <a:spLocks noChangeArrowheads="1"/>
          </p:cNvSpPr>
          <p:nvPr/>
        </p:nvSpPr>
        <p:spPr bwMode="gray">
          <a:xfrm>
            <a:off x="3201988" y="2271713"/>
            <a:ext cx="1217613" cy="649288"/>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469" name="Oval 12"/>
          <p:cNvSpPr/>
          <p:nvPr/>
        </p:nvSpPr>
        <p:spPr>
          <a:xfrm>
            <a:off x="3259138" y="2268538"/>
            <a:ext cx="1101725" cy="649287"/>
          </a:xfrm>
          <a:prstGeom prst="ellipse">
            <a:avLst/>
          </a:prstGeom>
          <a:solidFill>
            <a:srgbClr val="333333"/>
          </a:solidFill>
          <a:ln w="38100">
            <a:noFill/>
          </a:ln>
        </p:spPr>
        <p:txBody>
          <a:bodyPr anchor="ctr">
            <a:spAutoFit/>
          </a:bodyP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19470" name="Group 13"/>
          <p:cNvGrpSpPr/>
          <p:nvPr/>
        </p:nvGrpSpPr>
        <p:grpSpPr>
          <a:xfrm>
            <a:off x="3279775" y="2057400"/>
            <a:ext cx="1060450" cy="1050925"/>
            <a:chOff x="4166" y="1706"/>
            <a:chExt cx="1252" cy="1252"/>
          </a:xfrm>
        </p:grpSpPr>
        <p:sp>
          <p:nvSpPr>
            <p:cNvPr id="19471" name="Oval 1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2" name="Oval 1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3" name="Oval 1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19474" name="Oval 1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sp>
        <p:nvSpPr>
          <p:cNvPr id="19475" name="Text Box 18"/>
          <p:cNvSpPr txBox="1"/>
          <p:nvPr/>
        </p:nvSpPr>
        <p:spPr>
          <a:xfrm>
            <a:off x="3419475" y="2362200"/>
            <a:ext cx="847725" cy="457200"/>
          </a:xfrm>
          <a:prstGeom prst="rect">
            <a:avLst/>
          </a:prstGeom>
          <a:noFill/>
          <a:ln w="9525">
            <a:noFill/>
          </a:ln>
        </p:spPr>
        <p:txBody>
          <a:bodyPr anchor="t">
            <a:spAutoFit/>
          </a:bodyPr>
          <a:p>
            <a:pPr algn="ctr" eaLnBrk="0" hangingPunct="0">
              <a:spcBef>
                <a:spcPct val="50000"/>
              </a:spcBef>
            </a:pPr>
            <a:r>
              <a:rPr lang="zh-CN" altLang="en-US" b="1" dirty="0">
                <a:solidFill>
                  <a:srgbClr val="001A19"/>
                </a:solidFill>
                <a:latin typeface="黑体" panose="02010609060101010101" pitchFamily="49" charset="-122"/>
                <a:ea typeface="黑体" panose="02010609060101010101" pitchFamily="49" charset="-122"/>
              </a:rPr>
              <a:t>事故</a:t>
            </a:r>
            <a:endParaRPr lang="zh-CN" altLang="en-US" b="1" dirty="0">
              <a:solidFill>
                <a:srgbClr val="001A19"/>
              </a:solidFill>
              <a:latin typeface="黑体" panose="02010609060101010101" pitchFamily="49" charset="-122"/>
              <a:ea typeface="黑体" panose="02010609060101010101" pitchFamily="49" charset="-122"/>
            </a:endParaRPr>
          </a:p>
        </p:txBody>
      </p:sp>
      <p:sp>
        <p:nvSpPr>
          <p:cNvPr id="19476" name="AutoShape 5"/>
          <p:cNvSpPr/>
          <p:nvPr/>
        </p:nvSpPr>
        <p:spPr>
          <a:xfrm rot="-5400000" flipH="1" flipV="1">
            <a:off x="723900" y="3146425"/>
            <a:ext cx="685800" cy="609600"/>
          </a:xfrm>
          <a:prstGeom prst="rightArrow">
            <a:avLst>
              <a:gd name="adj1" fmla="val 35166"/>
              <a:gd name="adj2" fmla="val 45552"/>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19477" name="AutoShape 5"/>
          <p:cNvSpPr/>
          <p:nvPr/>
        </p:nvSpPr>
        <p:spPr>
          <a:xfrm rot="-5400000" flipH="1" flipV="1">
            <a:off x="3429000" y="3260725"/>
            <a:ext cx="609600" cy="609600"/>
          </a:xfrm>
          <a:prstGeom prst="rightArrow">
            <a:avLst>
              <a:gd name="adj1" fmla="val 35166"/>
              <a:gd name="adj2" fmla="val 40490"/>
            </a:avLst>
          </a:prstGeom>
          <a:gradFill rotWithShape="1">
            <a:gsLst>
              <a:gs pos="0">
                <a:srgbClr val="1C416F">
                  <a:alpha val="0"/>
                </a:srgbClr>
              </a:gs>
              <a:gs pos="100000">
                <a:schemeClr val="tx2"/>
              </a:gs>
            </a:gsLst>
            <a:lin ang="0" scaled="1"/>
            <a:tileRect/>
          </a:gradFill>
          <a:ln w="0">
            <a:noFill/>
          </a:ln>
        </p:spPr>
        <p:txBody>
          <a:bodyPr rot="10800000" vert="eaVert" wrap="none" anchor="ctr"/>
          <a:p>
            <a:endParaRPr lang="zh-CN" altLang="en-US" dirty="0">
              <a:latin typeface="黑体" panose="02010609060101010101" pitchFamily="49" charset="-122"/>
              <a:ea typeface="黑体" panose="02010609060101010101" pitchFamily="49" charset="-122"/>
            </a:endParaRPr>
          </a:p>
        </p:txBody>
      </p:sp>
      <p:sp>
        <p:nvSpPr>
          <p:cNvPr id="325656" name="AutoShape 24"/>
          <p:cNvSpPr>
            <a:spLocks noChangeArrowheads="1"/>
          </p:cNvSpPr>
          <p:nvPr/>
        </p:nvSpPr>
        <p:spPr bwMode="auto">
          <a:xfrm>
            <a:off x="76200" y="4022725"/>
            <a:ext cx="2133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起因</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3" name="AutoShape 24"/>
          <p:cNvSpPr>
            <a:spLocks noChangeArrowheads="1"/>
          </p:cNvSpPr>
          <p:nvPr/>
        </p:nvSpPr>
        <p:spPr bwMode="auto">
          <a:xfrm>
            <a:off x="2819400" y="4022725"/>
            <a:ext cx="2514600" cy="457200"/>
          </a:xfrm>
          <a:prstGeom prst="roundRect">
            <a:avLst>
              <a:gd name="adj" fmla="val 16667"/>
            </a:avLst>
          </a:prstGeom>
          <a:gradFill rotWithShape="1">
            <a:gsLst>
              <a:gs pos="0">
                <a:schemeClr val="accent2">
                  <a:gamma/>
                  <a:shade val="46275"/>
                  <a:invGamma/>
                </a:schemeClr>
              </a:gs>
              <a:gs pos="100000">
                <a:schemeClr val="accent2"/>
              </a:gs>
            </a:gsLst>
            <a:lin ang="0" scaled="1"/>
          </a:gradFill>
          <a:ln w="28575">
            <a:solidFill>
              <a:schemeClr val="tx1"/>
            </a:solidFill>
            <a:round/>
          </a:ln>
          <a:effectLst>
            <a:outerShdw dist="107763" dir="2700000" algn="ctr" rotWithShape="0">
              <a:srgbClr val="0A2068">
                <a:alpha val="50000"/>
              </a:srgbClr>
            </a:outerShdw>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rPr>
              <a:t>后果</a:t>
            </a:r>
            <a:endParaRPr kumimoji="0" lang="zh-CN" altLang="en-US" sz="2400" b="1" i="0" u="none" strike="noStrike" kern="1200" cap="none" spc="0" normalizeH="0" baseline="0" noProof="0">
              <a:ln>
                <a:noFill/>
              </a:ln>
              <a:solidFill>
                <a:srgbClr val="001A19"/>
              </a:solidFill>
              <a:effectLst/>
              <a:uLnTx/>
              <a:uFillTx/>
              <a:latin typeface="黑体" panose="02010609060101010101" pitchFamily="49" charset="-122"/>
              <a:ea typeface="黑体" panose="02010609060101010101" pitchFamily="49" charset="-122"/>
              <a:cs typeface="+mn-cs"/>
            </a:endParaRPr>
          </a:p>
        </p:txBody>
      </p:sp>
      <p:sp>
        <p:nvSpPr>
          <p:cNvPr id="19480" name="Rectangle 23"/>
          <p:cNvSpPr/>
          <p:nvPr/>
        </p:nvSpPr>
        <p:spPr>
          <a:xfrm>
            <a:off x="685800" y="5383213"/>
            <a:ext cx="7924800" cy="831850"/>
          </a:xfrm>
          <a:prstGeom prst="rect">
            <a:avLst/>
          </a:prstGeom>
          <a:noFill/>
          <a:ln w="9525">
            <a:noFill/>
          </a:ln>
        </p:spPr>
        <p:txBody>
          <a:bodyPr anchor="ctr">
            <a:spAutoFit/>
          </a:bodyPr>
          <a:p>
            <a:pPr>
              <a:spcBef>
                <a:spcPct val="50000"/>
              </a:spcBef>
            </a:pPr>
            <a:r>
              <a:rPr lang="en-US" altLang="zh-CN" b="1" dirty="0">
                <a:solidFill>
                  <a:srgbClr val="001A19"/>
                </a:solidFill>
                <a:latin typeface="黑体" panose="02010609060101010101" pitchFamily="49" charset="-122"/>
                <a:ea typeface="黑体" panose="02010609060101010101" pitchFamily="49" charset="-122"/>
              </a:rPr>
              <a:t>       </a:t>
            </a:r>
            <a:r>
              <a:rPr lang="zh-CN" altLang="en-US" b="1" dirty="0">
                <a:solidFill>
                  <a:srgbClr val="001A19"/>
                </a:solidFill>
                <a:latin typeface="黑体" panose="02010609060101010101" pitchFamily="49" charset="-122"/>
                <a:ea typeface="黑体" panose="02010609060101010101" pitchFamily="49" charset="-122"/>
              </a:rPr>
              <a:t>根据对全国每年上百万起事故原因进行的分析证明，</a:t>
            </a:r>
            <a:r>
              <a:rPr lang="en-US" altLang="zh-CN" b="1" dirty="0">
                <a:solidFill>
                  <a:srgbClr val="FF0000"/>
                </a:solidFill>
                <a:latin typeface="黑体" panose="02010609060101010101" pitchFamily="49" charset="-122"/>
                <a:ea typeface="黑体" panose="02010609060101010101" pitchFamily="49" charset="-122"/>
              </a:rPr>
              <a:t>95</a:t>
            </a:r>
            <a:r>
              <a:rPr lang="zh-CN" altLang="en-US" b="1" dirty="0">
                <a:solidFill>
                  <a:srgbClr val="FF0000"/>
                </a:solidFill>
                <a:latin typeface="黑体" panose="02010609060101010101" pitchFamily="49" charset="-122"/>
                <a:ea typeface="黑体" panose="02010609060101010101" pitchFamily="49" charset="-122"/>
              </a:rPr>
              <a:t>％</a:t>
            </a:r>
            <a:r>
              <a:rPr lang="zh-CN" altLang="en-US" b="1" dirty="0">
                <a:solidFill>
                  <a:srgbClr val="001A19"/>
                </a:solidFill>
                <a:latin typeface="黑体" panose="02010609060101010101" pitchFamily="49" charset="-122"/>
                <a:ea typeface="黑体" panose="02010609060101010101" pitchFamily="49" charset="-122"/>
              </a:rPr>
              <a:t>以上是由于违章而导致的。 </a:t>
            </a:r>
            <a:endParaRPr lang="zh-CN" altLang="en-US" b="1" dirty="0">
              <a:solidFill>
                <a:srgbClr val="001A19"/>
              </a:solidFill>
              <a:latin typeface="黑体" panose="02010609060101010101" pitchFamily="49" charset="-122"/>
              <a:ea typeface="黑体" panose="02010609060101010101" pitchFamily="49" charset="-122"/>
            </a:endParaRPr>
          </a:p>
        </p:txBody>
      </p:sp>
      <p:pic>
        <p:nvPicPr>
          <p:cNvPr id="19481" name="Picture 29" descr="傲游截图20121126160007"/>
          <p:cNvPicPr>
            <a:picLocks noChangeAspect="1"/>
          </p:cNvPicPr>
          <p:nvPr/>
        </p:nvPicPr>
        <p:blipFill>
          <a:blip r:embed="rId2"/>
          <a:stretch>
            <a:fillRect/>
          </a:stretch>
        </p:blipFill>
        <p:spPr>
          <a:xfrm>
            <a:off x="5772150" y="2286000"/>
            <a:ext cx="3371850" cy="2400300"/>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AutoShape 3"/>
          <p:cNvSpPr/>
          <p:nvPr/>
        </p:nvSpPr>
        <p:spPr>
          <a:xfrm rot="-2700000">
            <a:off x="2620963" y="2109788"/>
            <a:ext cx="3363912" cy="2801937"/>
          </a:xfrm>
          <a:custGeom>
            <a:avLst/>
            <a:gdLst/>
            <a:ahLst/>
            <a:cxnLst>
              <a:cxn ang="0">
                <a:pos x="523884598" y="181732726"/>
              </a:cxn>
              <a:cxn ang="5898240">
                <a:pos x="261942377" y="363465322"/>
              </a:cxn>
              <a:cxn ang="11796480">
                <a:pos x="0" y="181732726"/>
              </a:cxn>
              <a:cxn ang="17694720">
                <a:pos x="261942377"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pic>
        <p:nvPicPr>
          <p:cNvPr id="20482" name="Picture 8" descr="circuler_1"/>
          <p:cNvPicPr>
            <a:picLocks noChangeAspect="1"/>
          </p:cNvPicPr>
          <p:nvPr/>
        </p:nvPicPr>
        <p:blipFill>
          <a:blip r:embed="rId1"/>
          <a:stretch>
            <a:fillRect/>
          </a:stretch>
        </p:blipFill>
        <p:spPr>
          <a:xfrm>
            <a:off x="1730375" y="1312863"/>
            <a:ext cx="1674813" cy="1400175"/>
          </a:xfrm>
          <a:prstGeom prst="rect">
            <a:avLst/>
          </a:prstGeom>
          <a:noFill/>
          <a:ln w="9525">
            <a:noFill/>
          </a:ln>
        </p:spPr>
      </p:pic>
      <p:sp>
        <p:nvSpPr>
          <p:cNvPr id="20483" name="Oval 9"/>
          <p:cNvSpPr/>
          <p:nvPr/>
        </p:nvSpPr>
        <p:spPr>
          <a:xfrm>
            <a:off x="1730375" y="1309688"/>
            <a:ext cx="1663700" cy="1408112"/>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4" name="Picture 10" descr="circuler_1"/>
          <p:cNvPicPr>
            <a:picLocks noChangeAspect="1"/>
          </p:cNvPicPr>
          <p:nvPr/>
        </p:nvPicPr>
        <p:blipFill>
          <a:blip r:embed="rId2"/>
          <a:stretch>
            <a:fillRect/>
          </a:stretch>
        </p:blipFill>
        <p:spPr>
          <a:xfrm>
            <a:off x="1641475" y="4310063"/>
            <a:ext cx="1673225" cy="1400175"/>
          </a:xfrm>
          <a:prstGeom prst="rect">
            <a:avLst/>
          </a:prstGeom>
          <a:noFill/>
          <a:ln w="9525">
            <a:noFill/>
          </a:ln>
        </p:spPr>
      </p:pic>
      <p:sp>
        <p:nvSpPr>
          <p:cNvPr id="20485" name="Oval 11"/>
          <p:cNvSpPr/>
          <p:nvPr/>
        </p:nvSpPr>
        <p:spPr>
          <a:xfrm>
            <a:off x="1641475" y="4306888"/>
            <a:ext cx="1666875" cy="1408112"/>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6" name="Picture 12" descr="circuler_1"/>
          <p:cNvPicPr>
            <a:picLocks noChangeAspect="1"/>
          </p:cNvPicPr>
          <p:nvPr/>
        </p:nvPicPr>
        <p:blipFill>
          <a:blip r:embed="rId1"/>
          <a:stretch>
            <a:fillRect/>
          </a:stretch>
        </p:blipFill>
        <p:spPr>
          <a:xfrm>
            <a:off x="5402263" y="4297363"/>
            <a:ext cx="1676400" cy="1400175"/>
          </a:xfrm>
          <a:prstGeom prst="rect">
            <a:avLst/>
          </a:prstGeom>
          <a:noFill/>
          <a:ln w="9525">
            <a:noFill/>
          </a:ln>
        </p:spPr>
      </p:pic>
      <p:sp>
        <p:nvSpPr>
          <p:cNvPr id="20487" name="Oval 13"/>
          <p:cNvSpPr/>
          <p:nvPr/>
        </p:nvSpPr>
        <p:spPr>
          <a:xfrm>
            <a:off x="5402263" y="4283075"/>
            <a:ext cx="1666875" cy="1408113"/>
          </a:xfrm>
          <a:prstGeom prst="ellipse">
            <a:avLst/>
          </a:prstGeom>
          <a:solidFill>
            <a:schemeClr val="accent1">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pic>
        <p:nvPicPr>
          <p:cNvPr id="20488" name="Picture 14" descr="circuler_1"/>
          <p:cNvPicPr>
            <a:picLocks noChangeAspect="1"/>
          </p:cNvPicPr>
          <p:nvPr/>
        </p:nvPicPr>
        <p:blipFill>
          <a:blip r:embed="rId1"/>
          <a:stretch>
            <a:fillRect/>
          </a:stretch>
        </p:blipFill>
        <p:spPr>
          <a:xfrm>
            <a:off x="5492750" y="1296988"/>
            <a:ext cx="1673225" cy="1400175"/>
          </a:xfrm>
          <a:prstGeom prst="rect">
            <a:avLst/>
          </a:prstGeom>
          <a:noFill/>
          <a:ln w="9525">
            <a:noFill/>
          </a:ln>
        </p:spPr>
      </p:pic>
      <p:sp>
        <p:nvSpPr>
          <p:cNvPr id="20489" name="Oval 15"/>
          <p:cNvSpPr/>
          <p:nvPr/>
        </p:nvSpPr>
        <p:spPr>
          <a:xfrm>
            <a:off x="5492750" y="1295400"/>
            <a:ext cx="1666875" cy="1408113"/>
          </a:xfrm>
          <a:prstGeom prst="ellipse">
            <a:avLst/>
          </a:prstGeom>
          <a:solidFill>
            <a:schemeClr val="hlink">
              <a:alpha val="50195"/>
            </a:schemeClr>
          </a:solidFill>
          <a:ln w="9525">
            <a:noFill/>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grpSp>
        <p:nvGrpSpPr>
          <p:cNvPr id="20490" name="Group 17"/>
          <p:cNvGrpSpPr/>
          <p:nvPr/>
        </p:nvGrpSpPr>
        <p:grpSpPr>
          <a:xfrm>
            <a:off x="2309813" y="1795463"/>
            <a:ext cx="495300" cy="414337"/>
            <a:chOff x="523" y="2809"/>
            <a:chExt cx="876" cy="882"/>
          </a:xfrm>
        </p:grpSpPr>
        <p:sp>
          <p:nvSpPr>
            <p:cNvPr id="20491"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492"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493"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494"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5"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6"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497"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0498" name="Text Box 52"/>
          <p:cNvSpPr txBox="1"/>
          <p:nvPr/>
        </p:nvSpPr>
        <p:spPr>
          <a:xfrm>
            <a:off x="3060700" y="3208338"/>
            <a:ext cx="2590800" cy="457200"/>
          </a:xfrm>
          <a:prstGeom prst="rect">
            <a:avLst/>
          </a:prstGeom>
          <a:noFill/>
          <a:ln w="9525">
            <a:noFill/>
          </a:ln>
        </p:spPr>
        <p:txBody>
          <a:bodyPr anchor="t">
            <a:spAutoFit/>
          </a:bodyPr>
          <a:p>
            <a:pPr algn="ctr" eaLnBrk="0" hangingPunct="0">
              <a:spcBef>
                <a:spcPct val="50000"/>
              </a:spcBef>
            </a:pPr>
            <a:r>
              <a:rPr lang="zh-CN" altLang="en-US" b="1" dirty="0">
                <a:solidFill>
                  <a:srgbClr val="000000"/>
                </a:solidFill>
                <a:latin typeface="黑体" panose="02010609060101010101" pitchFamily="49" charset="-122"/>
                <a:ea typeface="黑体" panose="02010609060101010101" pitchFamily="49" charset="-122"/>
              </a:rPr>
              <a:t>事故后果</a:t>
            </a:r>
            <a:endParaRPr lang="zh-CN" altLang="en-US" sz="1400" dirty="0">
              <a:solidFill>
                <a:srgbClr val="000000"/>
              </a:solidFill>
              <a:latin typeface="黑体" panose="02010609060101010101" pitchFamily="49" charset="-122"/>
              <a:ea typeface="黑体" panose="02010609060101010101" pitchFamily="49" charset="-122"/>
            </a:endParaRPr>
          </a:p>
        </p:txBody>
      </p:sp>
      <p:grpSp>
        <p:nvGrpSpPr>
          <p:cNvPr id="20499" name="Group 17"/>
          <p:cNvGrpSpPr/>
          <p:nvPr/>
        </p:nvGrpSpPr>
        <p:grpSpPr>
          <a:xfrm>
            <a:off x="2327275" y="4860925"/>
            <a:ext cx="539750" cy="415925"/>
            <a:chOff x="523" y="2809"/>
            <a:chExt cx="876" cy="882"/>
          </a:xfrm>
        </p:grpSpPr>
        <p:sp>
          <p:nvSpPr>
            <p:cNvPr id="20500"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01"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02"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03"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4"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5"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06"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0507" name="Group 17"/>
          <p:cNvGrpSpPr/>
          <p:nvPr/>
        </p:nvGrpSpPr>
        <p:grpSpPr>
          <a:xfrm>
            <a:off x="6086475" y="1924050"/>
            <a:ext cx="495300" cy="414338"/>
            <a:chOff x="523" y="2809"/>
            <a:chExt cx="876" cy="882"/>
          </a:xfrm>
        </p:grpSpPr>
        <p:sp>
          <p:nvSpPr>
            <p:cNvPr id="20508"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09"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10"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11"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2"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3"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14"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grpSp>
        <p:nvGrpSpPr>
          <p:cNvPr id="20515" name="Group 17"/>
          <p:cNvGrpSpPr/>
          <p:nvPr/>
        </p:nvGrpSpPr>
        <p:grpSpPr>
          <a:xfrm>
            <a:off x="6086475" y="4775200"/>
            <a:ext cx="495300" cy="414338"/>
            <a:chOff x="523" y="2809"/>
            <a:chExt cx="876" cy="882"/>
          </a:xfrm>
        </p:grpSpPr>
        <p:sp>
          <p:nvSpPr>
            <p:cNvPr id="20516" name="Oval 18"/>
            <p:cNvSpPr/>
            <p:nvPr/>
          </p:nvSpPr>
          <p:spPr>
            <a:xfrm>
              <a:off x="523" y="2809"/>
              <a:ext cx="876" cy="876"/>
            </a:xfrm>
            <a:prstGeom prst="ellipse">
              <a:avLst/>
            </a:prstGeom>
            <a:noFill/>
            <a:ln w="19050" cap="flat" cmpd="sng">
              <a:solidFill>
                <a:schemeClr val="bg2"/>
              </a:solidFill>
              <a:prstDash val="solid"/>
              <a:round/>
              <a:headEnd type="none" w="med" len="med"/>
              <a:tailEnd type="none" w="med" len="med"/>
            </a:ln>
          </p:spPr>
          <p:txBody>
            <a:bodyPr wrap="none" anchor="ctr"/>
            <a:p>
              <a:pPr>
                <a:spcBef>
                  <a:spcPct val="50000"/>
                </a:spcBef>
              </a:pPr>
              <a:endParaRPr lang="zh-CN" altLang="zh-CN" dirty="0">
                <a:latin typeface="黑体" panose="02010609060101010101" pitchFamily="49" charset="-122"/>
                <a:ea typeface="黑体" panose="02010609060101010101" pitchFamily="49" charset="-122"/>
              </a:endParaRPr>
            </a:p>
          </p:txBody>
        </p:sp>
        <p:sp>
          <p:nvSpPr>
            <p:cNvPr id="20517" name="Line 19"/>
            <p:cNvSpPr/>
            <p:nvPr/>
          </p:nvSpPr>
          <p:spPr>
            <a:xfrm>
              <a:off x="964" y="2809"/>
              <a:ext cx="0" cy="870"/>
            </a:xfrm>
            <a:prstGeom prst="line">
              <a:avLst/>
            </a:prstGeom>
            <a:ln w="19050" cap="flat" cmpd="sng">
              <a:solidFill>
                <a:schemeClr val="bg2"/>
              </a:solidFill>
              <a:prstDash val="solid"/>
              <a:round/>
              <a:headEnd type="none" w="med" len="med"/>
              <a:tailEnd type="none" w="med" len="med"/>
            </a:ln>
          </p:spPr>
        </p:sp>
        <p:sp>
          <p:nvSpPr>
            <p:cNvPr id="20518" name="Line 20"/>
            <p:cNvSpPr/>
            <p:nvPr/>
          </p:nvSpPr>
          <p:spPr>
            <a:xfrm>
              <a:off x="523" y="3244"/>
              <a:ext cx="876" cy="0"/>
            </a:xfrm>
            <a:prstGeom prst="line">
              <a:avLst/>
            </a:prstGeom>
            <a:ln w="19050" cap="flat" cmpd="sng">
              <a:solidFill>
                <a:schemeClr val="bg2"/>
              </a:solidFill>
              <a:prstDash val="solid"/>
              <a:round/>
              <a:headEnd type="none" w="med" len="med"/>
              <a:tailEnd type="none" w="med" len="med"/>
            </a:ln>
          </p:spPr>
        </p:sp>
        <p:sp>
          <p:nvSpPr>
            <p:cNvPr id="20519" name="Freeform 21"/>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0" name="Freeform 22"/>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1" name="Freeform 23"/>
            <p:cNvSpPr/>
            <p:nvPr/>
          </p:nvSpPr>
          <p:spPr>
            <a:xfrm rot="5400000">
              <a:off x="890" y="3170"/>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sp>
          <p:nvSpPr>
            <p:cNvPr id="20522" name="Freeform 24"/>
            <p:cNvSpPr/>
            <p:nvPr/>
          </p:nvSpPr>
          <p:spPr>
            <a:xfrm rot="-5400000" flipV="1">
              <a:off x="898" y="2667"/>
              <a:ext cx="114" cy="653"/>
            </a:xfrm>
            <a:custGeom>
              <a:avLst/>
              <a:gdLst/>
              <a:ahLst/>
              <a:cxnLst>
                <a:cxn ang="0">
                  <a:pos x="3" y="0"/>
                </a:cxn>
                <a:cxn ang="0">
                  <a:pos x="0" y="59"/>
                </a:cxn>
                <a:cxn ang="0">
                  <a:pos x="5" y="116"/>
                </a:cxn>
              </a:cxnLst>
              <a:pathLst>
                <a:path w="197" h="870">
                  <a:moveTo>
                    <a:pt x="167" y="0"/>
                  </a:moveTo>
                  <a:cubicBezTo>
                    <a:pt x="117" y="64"/>
                    <a:pt x="0" y="178"/>
                    <a:pt x="0" y="436"/>
                  </a:cubicBezTo>
                  <a:cubicBezTo>
                    <a:pt x="0" y="694"/>
                    <a:pt x="124" y="769"/>
                    <a:pt x="197" y="870"/>
                  </a:cubicBezTo>
                </a:path>
              </a:pathLst>
            </a:custGeom>
            <a:noFill/>
            <a:ln w="19050" cap="flat" cmpd="sng">
              <a:solidFill>
                <a:schemeClr val="bg2"/>
              </a:solidFill>
              <a:prstDash val="solid"/>
              <a:round/>
              <a:headEnd type="none" w="med" len="med"/>
              <a:tailEnd type="none" w="med" len="med"/>
            </a:ln>
          </p:spPr>
          <p:txBody>
            <a:bodyPr/>
            <a:p>
              <a:endParaRPr lang="zh-CN" altLang="en-US"/>
            </a:p>
          </p:txBody>
        </p:sp>
      </p:grpSp>
      <p:sp>
        <p:nvSpPr>
          <p:cNvPr id="20523" name="Text Box 16"/>
          <p:cNvSpPr txBox="1"/>
          <p:nvPr/>
        </p:nvSpPr>
        <p:spPr>
          <a:xfrm>
            <a:off x="5461000" y="1643063"/>
            <a:ext cx="177482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危害家庭</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0524" name="Text Box 16"/>
          <p:cNvSpPr txBox="1"/>
          <p:nvPr/>
        </p:nvSpPr>
        <p:spPr>
          <a:xfrm>
            <a:off x="1597025" y="1643063"/>
            <a:ext cx="198437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危害个人</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20525" name="Text Box 16"/>
          <p:cNvSpPr txBox="1"/>
          <p:nvPr/>
        </p:nvSpPr>
        <p:spPr>
          <a:xfrm>
            <a:off x="1597025" y="4687888"/>
            <a:ext cx="1984375"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危害企业</a:t>
            </a:r>
            <a:endParaRPr lang="zh-CN" altLang="en-US" b="1" dirty="0">
              <a:solidFill>
                <a:srgbClr val="000000"/>
              </a:solidFill>
              <a:latin typeface="黑体" panose="02010609060101010101" pitchFamily="49" charset="-122"/>
              <a:ea typeface="黑体" panose="02010609060101010101" pitchFamily="49" charset="-122"/>
            </a:endParaRPr>
          </a:p>
        </p:txBody>
      </p:sp>
      <p:sp>
        <p:nvSpPr>
          <p:cNvPr id="20526" name="Text Box 16"/>
          <p:cNvSpPr txBox="1"/>
          <p:nvPr/>
        </p:nvSpPr>
        <p:spPr>
          <a:xfrm>
            <a:off x="5461000" y="4648200"/>
            <a:ext cx="1670050" cy="457200"/>
          </a:xfrm>
          <a:prstGeom prst="rect">
            <a:avLst/>
          </a:prstGeom>
          <a:noFill/>
          <a:ln w="9525">
            <a:noFill/>
          </a:ln>
        </p:spPr>
        <p:txBody>
          <a:bodyPr anchor="t">
            <a:spAutoFit/>
          </a:bodyPr>
          <a:p>
            <a:pPr algn="ctr">
              <a:spcBef>
                <a:spcPct val="50000"/>
              </a:spcBef>
            </a:pPr>
            <a:r>
              <a:rPr lang="zh-CN" altLang="en-US" b="1" dirty="0">
                <a:solidFill>
                  <a:srgbClr val="000000"/>
                </a:solidFill>
                <a:latin typeface="黑体" panose="02010609060101010101" pitchFamily="49" charset="-122"/>
                <a:ea typeface="黑体" panose="02010609060101010101" pitchFamily="49" charset="-122"/>
              </a:rPr>
              <a:t>危害国家</a:t>
            </a:r>
            <a:endParaRPr lang="zh-CN" altLang="en-US" dirty="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3791</Words>
  <Application>WPS 演示</Application>
  <PresentationFormat>全屏显示(4:3)</PresentationFormat>
  <Paragraphs>573</Paragraphs>
  <Slides>36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Arial</vt:lpstr>
      <vt:lpstr>宋体</vt:lpstr>
      <vt:lpstr>Wingdings</vt:lpstr>
      <vt:lpstr>Calibri</vt:lpstr>
      <vt:lpstr>Times New Roman</vt:lpstr>
      <vt:lpstr>黑体</vt:lpstr>
      <vt:lpstr>微软雅黑</vt:lpstr>
      <vt:lpstr>Arial Unicode MS</vt:lpstr>
      <vt:lpstr>Tahoma</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4</cp:revision>
  <dcterms:created xsi:type="dcterms:W3CDTF">2020-10-22T07:27:00Z</dcterms:created>
  <dcterms:modified xsi:type="dcterms:W3CDTF">2024-01-15T09:07:45Z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747CCF9DC1B343199EAC2B9278200E82_13</vt:lpwstr>
  </property>
</Properties>
</file>