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handoutMasterIdLst>
    <p:handoutMasterId r:id="rId52"/>
  </p:handoutMasterIdLst>
  <p:sldIdLst>
    <p:sldId id="256" r:id="rId3"/>
    <p:sldId id="406" r:id="rId4"/>
    <p:sldId id="258" r:id="rId5"/>
    <p:sldId id="361" r:id="rId6"/>
    <p:sldId id="287" r:id="rId7"/>
    <p:sldId id="288" r:id="rId8"/>
    <p:sldId id="289" r:id="rId9"/>
    <p:sldId id="291" r:id="rId10"/>
    <p:sldId id="290" r:id="rId11"/>
    <p:sldId id="362" r:id="rId12"/>
    <p:sldId id="346" r:id="rId13"/>
    <p:sldId id="347" r:id="rId14"/>
    <p:sldId id="294" r:id="rId15"/>
    <p:sldId id="295" r:id="rId16"/>
    <p:sldId id="296" r:id="rId17"/>
    <p:sldId id="297" r:id="rId18"/>
    <p:sldId id="348" r:id="rId19"/>
    <p:sldId id="299" r:id="rId20"/>
    <p:sldId id="349" r:id="rId21"/>
    <p:sldId id="301" r:id="rId22"/>
    <p:sldId id="302" r:id="rId23"/>
    <p:sldId id="350" r:id="rId24"/>
    <p:sldId id="351" r:id="rId25"/>
    <p:sldId id="352" r:id="rId26"/>
    <p:sldId id="306" r:id="rId27"/>
    <p:sldId id="307" r:id="rId28"/>
    <p:sldId id="353" r:id="rId29"/>
    <p:sldId id="354" r:id="rId30"/>
    <p:sldId id="355" r:id="rId31"/>
    <p:sldId id="313" r:id="rId32"/>
    <p:sldId id="314" r:id="rId33"/>
    <p:sldId id="315" r:id="rId34"/>
    <p:sldId id="316" r:id="rId35"/>
    <p:sldId id="363" r:id="rId36"/>
    <p:sldId id="356" r:id="rId37"/>
    <p:sldId id="357" r:id="rId38"/>
    <p:sldId id="324" r:id="rId39"/>
    <p:sldId id="325" r:id="rId40"/>
    <p:sldId id="326" r:id="rId41"/>
    <p:sldId id="358" r:id="rId42"/>
    <p:sldId id="328" r:id="rId43"/>
    <p:sldId id="359" r:id="rId44"/>
    <p:sldId id="341" r:id="rId45"/>
    <p:sldId id="360" r:id="rId46"/>
    <p:sldId id="330" r:id="rId47"/>
    <p:sldId id="345" r:id="rId48"/>
    <p:sldId id="332" r:id="rId49"/>
    <p:sldId id="342" r:id="rId50"/>
  </p:sldIdLst>
  <p:sldSz cx="9144000" cy="6858000" type="screen4x3"/>
  <p:notesSz cx="6858000" cy="9144000"/>
  <p:custDataLst>
    <p:tags r:id="rId57"/>
  </p:custDataLst>
  <p:defaultTextStyle>
    <a:defPPr>
      <a:defRPr lang="en-US"/>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4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7725C"/>
    <a:srgbClr val="7A5C4A"/>
    <a:srgbClr val="4E3B30"/>
    <a:srgbClr val="FCBC4A"/>
    <a:srgbClr val="FDCF7B"/>
    <a:srgbClr val="AD8C77"/>
    <a:srgbClr val="01B0F1"/>
    <a:srgbClr val="04A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25"/>
    <p:restoredTop sz="94660"/>
  </p:normalViewPr>
  <p:slideViewPr>
    <p:cSldViewPr showGuides="1">
      <p:cViewPr varScale="1">
        <p:scale>
          <a:sx n="74" d="100"/>
          <a:sy n="74" d="100"/>
        </p:scale>
        <p:origin x="660" y="54"/>
      </p:cViewPr>
      <p:guideLst>
        <p:guide orient="horz" pos="2160"/>
        <p:guide pos="2880"/>
        <p:guide orient="horz" pos="4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7" Type="http://schemas.openxmlformats.org/officeDocument/2006/relationships/tags" Target="tags/tag25.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notesMaster" Target="notesMasters/notesMaster1.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kumimoji="0"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93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kumimoji="0"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94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kumimoji="0"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kumimoji="0"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D96C13A-39A4-4C21-9479-99F828C1315C}"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kumimoji="0"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kumimoji="0"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6"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kumimoji="0"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kumimoji="0"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C5FF065-82FE-432B-A893-A1EF98C4F434}"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p:cSld name="标题幻灯片">
    <p:bg>
      <p:bgPr>
        <a:solidFill>
          <a:srgbClr val="F2F2F2"/>
        </a:solidFill>
        <a:effectLst/>
      </p:bgPr>
    </p:bg>
    <p:spTree>
      <p:nvGrpSpPr>
        <p:cNvPr id="1" name=""/>
        <p:cNvGrpSpPr/>
        <p:nvPr/>
      </p:nvGrpSpPr>
      <p:grpSpPr>
        <a:xfrm>
          <a:off x="0" y="0"/>
          <a:ext cx="0" cy="0"/>
          <a:chOff x="0" y="0"/>
          <a:chExt cx="0" cy="0"/>
        </a:xfrm>
      </p:grpSpPr>
      <p:sp>
        <p:nvSpPr>
          <p:cNvPr id="110595" name="Rectangle 3"/>
          <p:cNvSpPr>
            <a:spLocks noGrp="1" noChangeArrowheads="1"/>
          </p:cNvSpPr>
          <p:nvPr>
            <p:ph type="ctrTitle"/>
          </p:nvPr>
        </p:nvSpPr>
        <p:spPr>
          <a:xfrm>
            <a:off x="685800" y="2130425"/>
            <a:ext cx="7772400" cy="1470025"/>
          </a:xfrm>
          <a:prstGeom prst="rect">
            <a:avLst/>
          </a:prstGeom>
        </p:spPr>
        <p:txBody>
          <a:bodyPr/>
          <a:lstStyle>
            <a:lvl1pPr>
              <a:defRPr/>
            </a:lvl1pPr>
          </a:lstStyle>
          <a:p>
            <a:pPr lvl="0"/>
            <a:r>
              <a:rPr lang="zh-CN" altLang="en-US" noProof="0" smtClean="0"/>
              <a:t>单击此处编辑母版标题样式</a:t>
            </a:r>
            <a:endParaRPr lang="zh-CN" altLang="en-US" noProof="0" smtClean="0"/>
          </a:p>
        </p:txBody>
      </p:sp>
      <p:sp>
        <p:nvSpPr>
          <p:cNvPr id="110596" name="Rectangle 4"/>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lvl1pPr>
          </a:lstStyle>
          <a:p>
            <a:pPr lvl="0"/>
            <a:r>
              <a:rPr lang="zh-CN" altLang="en-US" noProof="0" smtClean="0"/>
              <a:t>单击此处编辑母版副标题样式</a:t>
            </a:r>
            <a:endParaRPr lang="zh-CN" altLang="en-US" noProof="0" smtClean="0"/>
          </a:p>
        </p:txBody>
      </p:sp>
      <p:sp>
        <p:nvSpPr>
          <p:cNvPr id="2" name="Rectangle 5"/>
          <p:cNvSpPr>
            <a:spLocks noGrp="1" noChangeArrowheads="1"/>
          </p:cNvSpPr>
          <p:nvPr>
            <p:ph type="dt" sz="half" idx="2"/>
          </p:nvPr>
        </p:nvSpPr>
        <p:spPr>
          <a:xfrm>
            <a:off x="457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Rectangle 6"/>
          <p:cNvSpPr>
            <a:spLocks noGrp="1" noChangeArrowheads="1"/>
          </p:cNvSpPr>
          <p:nvPr>
            <p:ph type="ftr" sz="quarter" idx="3"/>
          </p:nvPr>
        </p:nvSpPr>
        <p:spPr>
          <a:xfrm>
            <a:off x="3124200" y="6245225"/>
            <a:ext cx="2895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Rectangle 7"/>
          <p:cNvSpPr>
            <a:spLocks noGrp="1" noChangeArrowheads="1"/>
          </p:cNvSpPr>
          <p:nvPr>
            <p:ph type="sldNum" sz="quarter" idx="4"/>
          </p:nvPr>
        </p:nvSpPr>
        <p:spPr>
          <a:xfrm>
            <a:off x="6553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F158D19-2578-489B-A2D5-457D20BDB7B9}" type="slidenum">
              <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649288"/>
            <a:ext cx="8229600" cy="9080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711325"/>
            <a:ext cx="8229600" cy="43815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3"/>
          </p:nvPr>
        </p:nvSpPr>
        <p:spPr>
          <a:xfrm>
            <a:off x="3124200" y="6245225"/>
            <a:ext cx="2895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994B22F-BAF7-41BC-A66D-D235235A8823}" type="slidenum">
              <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rgbClr val="F2F2F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49288"/>
            <a:ext cx="2057400" cy="544353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649288"/>
            <a:ext cx="6019800" cy="5443537"/>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3"/>
          </p:nvPr>
        </p:nvSpPr>
        <p:spPr>
          <a:xfrm>
            <a:off x="3124200" y="6245225"/>
            <a:ext cx="2895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32DE53B-40A3-4383-9974-F153C3DA802F}" type="slidenum">
              <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标题，文本与图表">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649288"/>
            <a:ext cx="8229600" cy="90805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711325"/>
            <a:ext cx="4038600" cy="43815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图表占位符 3"/>
          <p:cNvSpPr>
            <a:spLocks noGrp="1"/>
          </p:cNvSpPr>
          <p:nvPr>
            <p:ph type="chart" sz="half" idx="2"/>
          </p:nvPr>
        </p:nvSpPr>
        <p:spPr>
          <a:xfrm>
            <a:off x="4648200" y="1711325"/>
            <a:ext cx="4038600" cy="43815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日期占位符 4"/>
          <p:cNvSpPr>
            <a:spLocks noGrp="1"/>
          </p:cNvSpPr>
          <p:nvPr>
            <p:ph type="dt" sz="half" idx="12"/>
          </p:nvPr>
        </p:nvSpPr>
        <p:spPr>
          <a:xfrm>
            <a:off x="457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3"/>
          </p:nvPr>
        </p:nvSpPr>
        <p:spPr>
          <a:xfrm>
            <a:off x="3124200" y="6245225"/>
            <a:ext cx="2895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4"/>
          </p:nvPr>
        </p:nvSpPr>
        <p:spPr>
          <a:xfrm>
            <a:off x="6553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AFC413F-AFA0-448E-84E9-2F39F2DE640C}" type="slidenum">
              <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649288"/>
            <a:ext cx="8229600" cy="9080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711325"/>
            <a:ext cx="8229600" cy="43815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3"/>
          </p:nvPr>
        </p:nvSpPr>
        <p:spPr>
          <a:xfrm>
            <a:off x="3124200" y="6245225"/>
            <a:ext cx="2895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3D7CCEE-1DD7-4268-873E-6B5CDB6571B7}" type="slidenum">
              <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2"/>
          </p:nvPr>
        </p:nvSpPr>
        <p:spPr>
          <a:xfrm>
            <a:off x="457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3"/>
          </p:nvPr>
        </p:nvSpPr>
        <p:spPr>
          <a:xfrm>
            <a:off x="3124200" y="6245225"/>
            <a:ext cx="2895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E9ADDED-C227-48D0-9170-D33295F2914A}" type="slidenum">
              <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649288"/>
            <a:ext cx="8229600" cy="9080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711325"/>
            <a:ext cx="4038600" cy="43815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711325"/>
            <a:ext cx="4038600" cy="43815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2"/>
          </p:nvPr>
        </p:nvSpPr>
        <p:spPr>
          <a:xfrm>
            <a:off x="457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3"/>
          </p:nvPr>
        </p:nvSpPr>
        <p:spPr>
          <a:xfrm>
            <a:off x="3124200" y="6245225"/>
            <a:ext cx="2895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4"/>
          </p:nvPr>
        </p:nvSpPr>
        <p:spPr>
          <a:xfrm>
            <a:off x="6553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C6093A1-9F9D-4355-BE4D-51C01C6F5E4E}" type="slidenum">
              <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30238" y="2505075"/>
            <a:ext cx="386873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2"/>
          </p:nvPr>
        </p:nvSpPr>
        <p:spPr>
          <a:xfrm>
            <a:off x="457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3"/>
          </p:nvPr>
        </p:nvSpPr>
        <p:spPr>
          <a:xfrm>
            <a:off x="3124200" y="6245225"/>
            <a:ext cx="2895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4"/>
          </p:nvPr>
        </p:nvSpPr>
        <p:spPr>
          <a:xfrm>
            <a:off x="6553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BFBC9AC-F52D-45FE-AD1F-692C13B29A21}" type="slidenum">
              <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649288"/>
            <a:ext cx="8229600" cy="9080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2"/>
          </p:nvPr>
        </p:nvSpPr>
        <p:spPr>
          <a:xfrm>
            <a:off x="457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3"/>
          </p:nvPr>
        </p:nvSpPr>
        <p:spPr>
          <a:xfrm>
            <a:off x="3124200" y="6245225"/>
            <a:ext cx="2895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4"/>
          </p:nvPr>
        </p:nvSpPr>
        <p:spPr>
          <a:xfrm>
            <a:off x="6553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7B59BDD-4870-4B45-BD80-0ACC324B4839}" type="slidenum">
              <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2F2F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2"/>
          </p:nvPr>
        </p:nvSpPr>
        <p:spPr>
          <a:xfrm>
            <a:off x="457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3"/>
          </p:nvPr>
        </p:nvSpPr>
        <p:spPr>
          <a:xfrm>
            <a:off x="3124200" y="6245225"/>
            <a:ext cx="2895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4"/>
          </p:nvPr>
        </p:nvSpPr>
        <p:spPr>
          <a:xfrm>
            <a:off x="6553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C27B6EF-E030-40ED-86BF-252E92B53F12}" type="slidenum">
              <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2"/>
          </p:nvPr>
        </p:nvSpPr>
        <p:spPr>
          <a:xfrm>
            <a:off x="457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3"/>
          </p:nvPr>
        </p:nvSpPr>
        <p:spPr>
          <a:xfrm>
            <a:off x="3124200" y="6245225"/>
            <a:ext cx="2895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4"/>
          </p:nvPr>
        </p:nvSpPr>
        <p:spPr>
          <a:xfrm>
            <a:off x="6553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7012D49-4109-4CDB-A3CC-3187022A143A}" type="slidenum">
              <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2"/>
          </p:nvPr>
        </p:nvSpPr>
        <p:spPr>
          <a:xfrm>
            <a:off x="457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3"/>
          </p:nvPr>
        </p:nvSpPr>
        <p:spPr>
          <a:xfrm>
            <a:off x="3124200" y="6245225"/>
            <a:ext cx="2895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4"/>
          </p:nvPr>
        </p:nvSpPr>
        <p:spPr>
          <a:xfrm>
            <a:off x="6553200" y="6245225"/>
            <a:ext cx="21336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5470E87-F3A5-40B6-884F-7077168FCCDC}" type="slidenum">
              <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tags" Target="../tags/tag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7955711"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image" Target="../media/image14.jpeg"/><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image" Target="../media/image13.jpeg"/><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4" Type="http://schemas.openxmlformats.org/officeDocument/2006/relationships/slideLayout" Target="../slideLayouts/slideLayout12.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hyperlink" Target="http://www.bofety.com/" TargetMode="External"/><Relationship Id="rId10" Type="http://schemas.openxmlformats.org/officeDocument/2006/relationships/tags" Target="../tags/tag22.xml"/><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ctrTitle"/>
          </p:nvPr>
        </p:nvSpPr>
        <p:spPr/>
        <p:txBody>
          <a:bodyPr/>
          <a:p>
            <a:r>
              <a:rPr lang="zh-CN" altLang="en-US"/>
              <a:t>现场作业班组安全管理</a:t>
            </a:r>
            <a:endParaRPr lang="zh-CN" altLang="en-US"/>
          </a:p>
        </p:txBody>
      </p:sp>
      <p:pic>
        <p:nvPicPr>
          <p:cNvPr id="15363" name="图片 2"/>
          <p:cNvPicPr>
            <a:picLocks noChangeAspect="1"/>
          </p:cNvPicPr>
          <p:nvPr/>
        </p:nvPicPr>
        <p:blipFill>
          <a:blip r:embed="rId1"/>
          <a:srcRect l="11728"/>
          <a:stretch>
            <a:fillRect/>
          </a:stretch>
        </p:blipFill>
        <p:spPr>
          <a:xfrm>
            <a:off x="0" y="0"/>
            <a:ext cx="9144000" cy="6858000"/>
          </a:xfrm>
          <a:prstGeom prst="rect">
            <a:avLst/>
          </a:prstGeom>
          <a:noFill/>
          <a:ln w="9525">
            <a:noFill/>
          </a:ln>
        </p:spPr>
      </p:pic>
      <p:sp>
        <p:nvSpPr>
          <p:cNvPr id="15364" name="任意多边形 7"/>
          <p:cNvSpPr/>
          <p:nvPr/>
        </p:nvSpPr>
        <p:spPr>
          <a:xfrm>
            <a:off x="0" y="0"/>
            <a:ext cx="9137650" cy="6858000"/>
          </a:xfrm>
          <a:custGeom>
            <a:avLst/>
            <a:gdLst/>
            <a:ahLst/>
            <a:cxnLst>
              <a:cxn ang="0">
                <a:pos x="9121535" y="0"/>
              </a:cxn>
              <a:cxn ang="0">
                <a:pos x="9134800" y="0"/>
              </a:cxn>
              <a:cxn ang="0">
                <a:pos x="9134800" y="4638201"/>
              </a:cxn>
              <a:cxn ang="0">
                <a:pos x="0" y="0"/>
              </a:cxn>
              <a:cxn ang="0">
                <a:pos x="1790027" y="0"/>
              </a:cxn>
              <a:cxn ang="0">
                <a:pos x="9066118" y="6410094"/>
              </a:cxn>
              <a:cxn ang="0">
                <a:pos x="9134800" y="6638743"/>
              </a:cxn>
              <a:cxn ang="0">
                <a:pos x="9134800" y="6858000"/>
              </a:cxn>
              <a:cxn ang="0">
                <a:pos x="0" y="6858000"/>
              </a:cxn>
            </a:cxnLst>
            <a:pathLst>
              <a:path w="9138220" h="6858000">
                <a:moveTo>
                  <a:pt x="9124949" y="0"/>
                </a:moveTo>
                <a:lnTo>
                  <a:pt x="9138220" y="0"/>
                </a:lnTo>
                <a:lnTo>
                  <a:pt x="9138220" y="4638201"/>
                </a:lnTo>
                <a:lnTo>
                  <a:pt x="9124949" y="0"/>
                </a:lnTo>
                <a:close/>
                <a:moveTo>
                  <a:pt x="0" y="0"/>
                </a:moveTo>
                <a:lnTo>
                  <a:pt x="1790699" y="0"/>
                </a:lnTo>
                <a:cubicBezTo>
                  <a:pt x="4829571" y="476746"/>
                  <a:pt x="8217064" y="3822908"/>
                  <a:pt x="9069514" y="6410094"/>
                </a:cubicBezTo>
                <a:lnTo>
                  <a:pt x="9138220" y="6638743"/>
                </a:lnTo>
                <a:lnTo>
                  <a:pt x="9138220" y="6858000"/>
                </a:lnTo>
                <a:lnTo>
                  <a:pt x="0" y="6858000"/>
                </a:lnTo>
                <a:lnTo>
                  <a:pt x="0" y="0"/>
                </a:lnTo>
                <a:close/>
              </a:path>
            </a:pathLst>
          </a:custGeom>
          <a:solidFill>
            <a:srgbClr val="4E3B30">
              <a:alpha val="96077"/>
            </a:srgbClr>
          </a:solidFill>
          <a:ln w="9525">
            <a:noFill/>
          </a:ln>
        </p:spPr>
        <p:txBody>
          <a:bodyPr/>
          <a:p>
            <a:endParaRPr lang="zh-CN" altLang="en-US"/>
          </a:p>
        </p:txBody>
      </p:sp>
      <p:sp>
        <p:nvSpPr>
          <p:cNvPr id="5" name="文本框 4"/>
          <p:cNvSpPr txBox="1"/>
          <p:nvPr/>
        </p:nvSpPr>
        <p:spPr>
          <a:xfrm>
            <a:off x="395288" y="1989138"/>
            <a:ext cx="5545138" cy="2124075"/>
          </a:xfrm>
          <a:prstGeom prst="rect">
            <a:avLst/>
          </a:prstGeom>
          <a:noFill/>
          <a:effectLst>
            <a:outerShdw blurRad="50800" dist="38100" dir="8100000" algn="tr" rotWithShape="0">
              <a:prstClr val="black">
                <a:alpha val="40000"/>
              </a:prstClr>
            </a:outerShdw>
          </a:effectLst>
        </p:spPr>
        <p:txBody>
          <a:bodyPr>
            <a:spAutoFit/>
          </a:bodyPr>
          <a:lstStyle/>
          <a:p>
            <a:pPr marR="0" algn="ctr" defTabSz="914400">
              <a:buClrTx/>
              <a:buSzTx/>
              <a:buFontTx/>
              <a:buNone/>
              <a:defRPr/>
            </a:pPr>
            <a:r>
              <a:rPr kumimoji="1" lang="zh-CN" altLang="en-US" sz="66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现场作业</a:t>
            </a:r>
            <a:endParaRPr kumimoji="1" lang="en-US" altLang="zh-CN" sz="66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a:p>
            <a:pPr marR="0" algn="ctr" defTabSz="914400">
              <a:buClrTx/>
              <a:buSzTx/>
              <a:buFontTx/>
              <a:buNone/>
              <a:defRPr/>
            </a:pPr>
            <a:r>
              <a:rPr kumimoji="1" lang="zh-CN" altLang="en-US" sz="66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班组安全管理</a:t>
            </a:r>
            <a:endParaRPr kumimoji="1" lang="zh-CN" altLang="en-US" sz="66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15366" name="文本框 6"/>
          <p:cNvSpPr txBox="1"/>
          <p:nvPr/>
        </p:nvSpPr>
        <p:spPr>
          <a:xfrm>
            <a:off x="1979613" y="4591050"/>
            <a:ext cx="2376487" cy="369888"/>
          </a:xfrm>
          <a:prstGeom prst="rect">
            <a:avLst/>
          </a:prstGeom>
          <a:noFill/>
          <a:ln w="9525">
            <a:noFill/>
          </a:ln>
        </p:spPr>
        <p:txBody>
          <a:bodyPr>
            <a:spAutoFit/>
          </a:bodyPr>
          <a:p>
            <a:pPr algn="ctr"/>
            <a:r>
              <a:rPr lang="zh-CN" altLang="en-US" sz="1800" dirty="0">
                <a:solidFill>
                  <a:schemeClr val="bg1"/>
                </a:solidFill>
                <a:latin typeface="Times New Roman" panose="02020603050405020304" pitchFamily="18" charset="0"/>
              </a:rPr>
              <a:t>制作：</a:t>
            </a:r>
            <a:endParaRPr lang="zh-CN" altLang="en-US" sz="1800" dirty="0">
              <a:solidFill>
                <a:schemeClr val="bg1"/>
              </a:solidFill>
              <a:latin typeface="Times New Roman" panose="02020603050405020304" pitchFamily="18" charset="0"/>
            </a:endParaRPr>
          </a:p>
        </p:txBody>
      </p:sp>
      <p:sp>
        <p:nvSpPr>
          <p:cNvPr id="15367" name="文本框 9"/>
          <p:cNvSpPr txBox="1"/>
          <p:nvPr/>
        </p:nvSpPr>
        <p:spPr>
          <a:xfrm>
            <a:off x="1979613" y="5141913"/>
            <a:ext cx="2376487" cy="369887"/>
          </a:xfrm>
          <a:prstGeom prst="rect">
            <a:avLst/>
          </a:prstGeom>
          <a:noFill/>
          <a:ln w="9525">
            <a:noFill/>
          </a:ln>
        </p:spPr>
        <p:txBody>
          <a:bodyPr>
            <a:spAutoFit/>
          </a:bodyPr>
          <a:p>
            <a:pPr algn="ctr"/>
            <a:r>
              <a:rPr lang="zh-CN" altLang="en-US" sz="1800" dirty="0">
                <a:solidFill>
                  <a:schemeClr val="bg1"/>
                </a:solidFill>
                <a:latin typeface="Times New Roman" panose="02020603050405020304" pitchFamily="18" charset="0"/>
              </a:rPr>
              <a:t>主讲人：</a:t>
            </a:r>
            <a:r>
              <a:rPr lang="en-US" altLang="zh-CN" sz="1800" dirty="0">
                <a:solidFill>
                  <a:schemeClr val="bg1"/>
                </a:solidFill>
                <a:latin typeface="Times New Roman" panose="02020603050405020304" pitchFamily="18" charset="0"/>
              </a:rPr>
              <a:t>XXX</a:t>
            </a:r>
            <a:endParaRPr lang="zh-CN" altLang="en-US" sz="1800" dirty="0">
              <a:solidFill>
                <a:schemeClr val="bg1"/>
              </a:solidFill>
              <a:latin typeface="Times New Roman" panose="02020603050405020304" pitchFamily="18" charset="0"/>
            </a:endParaRPr>
          </a:p>
        </p:txBody>
      </p:sp>
      <p:sp>
        <p:nvSpPr>
          <p:cNvPr id="3" name="文本框 2" descr="7b0a2020202022776f7264617274223a20227b5c2269645c223a32353030343531362c5c227469645c223a31333439377d220a7d0a"/>
          <p:cNvSpPr txBox="1"/>
          <p:nvPr>
            <p:custDataLst>
              <p:tags r:id="rId2"/>
            </p:custDataLst>
          </p:nvPr>
        </p:nvSpPr>
        <p:spPr>
          <a:xfrm>
            <a:off x="5148104" y="43647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4810604" y="5300679"/>
            <a:ext cx="675000" cy="675000"/>
          </a:xfrm>
          <a:prstGeom prst="ellipse">
            <a:avLst/>
          </a:prstGeom>
          <a:solidFill>
            <a:srgbClr val="92D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4"/>
            </p:custDataLst>
          </p:nvPr>
        </p:nvSpPr>
        <p:spPr>
          <a:xfrm>
            <a:off x="5742940" y="53011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5"/>
            </p:custDataLst>
          </p:nvPr>
        </p:nvSpPr>
        <p:spPr>
          <a:xfrm>
            <a:off x="6675276" y="53006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2" name="图片 1"/>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7955711" y="332581"/>
            <a:ext cx="898096" cy="4535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rcRect l="14466" t="7595" r="24081"/>
          <a:stretch>
            <a:fillRect/>
          </a:stretch>
        </p:blipFill>
        <p:spPr>
          <a:xfrm>
            <a:off x="179512" y="1690539"/>
            <a:ext cx="3348372" cy="3348372"/>
          </a:xfrm>
          <a:custGeom>
            <a:avLst/>
            <a:gdLst>
              <a:gd name="connsiteX0" fmla="*/ 1674186 w 3348372"/>
              <a:gd name="connsiteY0" fmla="*/ 0 h 3348372"/>
              <a:gd name="connsiteX1" fmla="*/ 3348372 w 3348372"/>
              <a:gd name="connsiteY1" fmla="*/ 1674186 h 3348372"/>
              <a:gd name="connsiteX2" fmla="*/ 1674186 w 3348372"/>
              <a:gd name="connsiteY2" fmla="*/ 3348372 h 3348372"/>
              <a:gd name="connsiteX3" fmla="*/ 0 w 3348372"/>
              <a:gd name="connsiteY3" fmla="*/ 1674186 h 3348372"/>
              <a:gd name="connsiteX4" fmla="*/ 1674186 w 3348372"/>
              <a:gd name="connsiteY4" fmla="*/ 0 h 3348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372" h="3348372">
                <a:moveTo>
                  <a:pt x="1674186" y="0"/>
                </a:moveTo>
                <a:cubicBezTo>
                  <a:pt x="2598813" y="0"/>
                  <a:pt x="3348372" y="749559"/>
                  <a:pt x="3348372" y="1674186"/>
                </a:cubicBezTo>
                <a:cubicBezTo>
                  <a:pt x="3348372" y="2598813"/>
                  <a:pt x="2598813" y="3348372"/>
                  <a:pt x="1674186" y="3348372"/>
                </a:cubicBezTo>
                <a:cubicBezTo>
                  <a:pt x="749559" y="3348372"/>
                  <a:pt x="0" y="2598813"/>
                  <a:pt x="0" y="1674186"/>
                </a:cubicBezTo>
                <a:cubicBezTo>
                  <a:pt x="0" y="749559"/>
                  <a:pt x="749559" y="0"/>
                  <a:pt x="1674186" y="0"/>
                </a:cubicBezTo>
                <a:close/>
              </a:path>
            </a:pathLst>
          </a:custGeom>
        </p:spPr>
      </p:pic>
      <p:sp>
        <p:nvSpPr>
          <p:cNvPr id="24579" name="任意多边形 6"/>
          <p:cNvSpPr/>
          <p:nvPr/>
        </p:nvSpPr>
        <p:spPr>
          <a:xfrm>
            <a:off x="2116138" y="3068638"/>
            <a:ext cx="6848475" cy="2035175"/>
          </a:xfrm>
          <a:custGeom>
            <a:avLst/>
            <a:gdLst/>
            <a:ahLst/>
            <a:cxnLst>
              <a:cxn ang="0">
                <a:pos x="1514733" y="0"/>
              </a:cxn>
              <a:cxn ang="0">
                <a:pos x="6507772" y="0"/>
              </a:cxn>
              <a:cxn ang="0">
                <a:pos x="6846710" y="339993"/>
              </a:cxn>
              <a:cxn ang="0">
                <a:pos x="6846710" y="1699933"/>
              </a:cxn>
              <a:cxn ang="0">
                <a:pos x="6507772" y="2039926"/>
              </a:cxn>
              <a:cxn ang="0">
                <a:pos x="59062" y="2039926"/>
              </a:cxn>
              <a:cxn ang="0">
                <a:pos x="0" y="2033954"/>
              </a:cxn>
              <a:cxn ang="0">
                <a:pos x="53212" y="2031259"/>
              </a:cxn>
              <a:cxn ang="0">
                <a:pos x="1555760" y="361048"/>
              </a:cxn>
              <a:cxn ang="0">
                <a:pos x="1521759" y="22699"/>
              </a:cxn>
            </a:cxnLst>
            <a:pathLst>
              <a:path w="6848828" h="2034226">
                <a:moveTo>
                  <a:pt x="1515201" y="0"/>
                </a:moveTo>
                <a:lnTo>
                  <a:pt x="6509784" y="0"/>
                </a:lnTo>
                <a:cubicBezTo>
                  <a:pt x="6697033" y="0"/>
                  <a:pt x="6848828" y="151795"/>
                  <a:pt x="6848828" y="339044"/>
                </a:cubicBezTo>
                <a:lnTo>
                  <a:pt x="6848828" y="1695182"/>
                </a:lnTo>
                <a:cubicBezTo>
                  <a:pt x="6848828" y="1882431"/>
                  <a:pt x="6697033" y="2034226"/>
                  <a:pt x="6509784" y="2034226"/>
                </a:cubicBezTo>
                <a:lnTo>
                  <a:pt x="59080" y="2034226"/>
                </a:lnTo>
                <a:lnTo>
                  <a:pt x="0" y="2028270"/>
                </a:lnTo>
                <a:lnTo>
                  <a:pt x="53230" y="2025583"/>
                </a:lnTo>
                <a:cubicBezTo>
                  <a:pt x="897448" y="1939847"/>
                  <a:pt x="1556240" y="1226878"/>
                  <a:pt x="1556240" y="360040"/>
                </a:cubicBezTo>
                <a:cubicBezTo>
                  <a:pt x="1556240" y="244462"/>
                  <a:pt x="1544528" y="131619"/>
                  <a:pt x="1522227" y="22633"/>
                </a:cubicBezTo>
                <a:lnTo>
                  <a:pt x="1515201" y="0"/>
                </a:lnTo>
                <a:close/>
              </a:path>
            </a:pathLst>
          </a:custGeom>
          <a:solidFill>
            <a:srgbClr val="FCBC4A">
              <a:alpha val="100000"/>
            </a:srgbClr>
          </a:solidFill>
          <a:ln w="9525">
            <a:noFill/>
          </a:ln>
        </p:spPr>
        <p:txBody>
          <a:bodyPr/>
          <a:p>
            <a:endParaRPr lang="zh-CN" altLang="en-US"/>
          </a:p>
        </p:txBody>
      </p:sp>
      <p:sp>
        <p:nvSpPr>
          <p:cNvPr id="24580" name="椭圆 10"/>
          <p:cNvSpPr/>
          <p:nvPr/>
        </p:nvSpPr>
        <p:spPr>
          <a:xfrm>
            <a:off x="179388" y="1690688"/>
            <a:ext cx="3348037" cy="3348037"/>
          </a:xfrm>
          <a:prstGeom prst="ellipse">
            <a:avLst/>
          </a:prstGeom>
          <a:solidFill>
            <a:srgbClr val="7A5C4A">
              <a:alpha val="85097"/>
            </a:srgbClr>
          </a:solidFill>
          <a:ln w="9525">
            <a:noFill/>
          </a:ln>
        </p:spPr>
        <p:txBody>
          <a:bodyPr/>
          <a:p>
            <a:pPr eaLnBrk="1" hangingPunct="1"/>
            <a:endParaRPr lang="zh-CN" altLang="en-US" dirty="0">
              <a:latin typeface="Times New Roman" panose="02020603050405020304" pitchFamily="18" charset="0"/>
            </a:endParaRPr>
          </a:p>
        </p:txBody>
      </p:sp>
      <p:sp>
        <p:nvSpPr>
          <p:cNvPr id="8" name="文本框 7"/>
          <p:cNvSpPr txBox="1"/>
          <p:nvPr/>
        </p:nvSpPr>
        <p:spPr>
          <a:xfrm>
            <a:off x="900113" y="1333500"/>
            <a:ext cx="2303463" cy="3770313"/>
          </a:xfrm>
          <a:prstGeom prst="rect">
            <a:avLst/>
          </a:prstGeom>
          <a:noFill/>
        </p:spPr>
        <p:txBody>
          <a:bodyPr>
            <a:spAutoFit/>
          </a:bodyPr>
          <a:lstStyle/>
          <a:p>
            <a:pPr marR="0" defTabSz="914400">
              <a:buClrTx/>
              <a:buSzTx/>
              <a:buFontTx/>
              <a:buNone/>
              <a:defRPr/>
            </a:pPr>
            <a:r>
              <a:rPr kumimoji="1" lang="en-US" altLang="zh-CN" sz="23900" b="1" kern="1200" cap="none" spc="0" normalizeH="0" baseline="0" noProof="0" dirty="0">
                <a:solidFill>
                  <a:schemeClr val="bg1"/>
                </a:solidFill>
                <a:latin typeface="+mn-lt"/>
                <a:ea typeface="微软雅黑" panose="020B0503020204020204" pitchFamily="34" charset="-122"/>
                <a:cs typeface="+mn-cs"/>
              </a:rPr>
              <a:t>2</a:t>
            </a:r>
            <a:endParaRPr kumimoji="1" lang="zh-CN" altLang="en-US" sz="23900" b="1" kern="1200" cap="none" spc="0" normalizeH="0" baseline="0" noProof="0" dirty="0">
              <a:solidFill>
                <a:schemeClr val="bg1"/>
              </a:solidFill>
              <a:latin typeface="+mn-lt"/>
              <a:ea typeface="微软雅黑" panose="020B0503020204020204" pitchFamily="34" charset="-122"/>
              <a:cs typeface="+mn-cs"/>
            </a:endParaRPr>
          </a:p>
        </p:txBody>
      </p:sp>
      <p:sp>
        <p:nvSpPr>
          <p:cNvPr id="24582" name="矩形 1"/>
          <p:cNvSpPr/>
          <p:nvPr/>
        </p:nvSpPr>
        <p:spPr>
          <a:xfrm>
            <a:off x="3863975" y="3794125"/>
            <a:ext cx="4699000" cy="584200"/>
          </a:xfrm>
          <a:prstGeom prst="rect">
            <a:avLst/>
          </a:prstGeom>
          <a:noFill/>
          <a:ln w="9525">
            <a:noFill/>
          </a:ln>
        </p:spPr>
        <p:txBody>
          <a:bodyPr wrap="none">
            <a:spAutoFit/>
          </a:bodyPr>
          <a:p>
            <a:r>
              <a:rPr lang="zh-CN" altLang="en-US" sz="3200" b="1" dirty="0">
                <a:latin typeface="微软雅黑" panose="020B0503020204020204" pitchFamily="34" charset="-122"/>
                <a:ea typeface="微软雅黑" panose="020B0503020204020204" pitchFamily="34" charset="-122"/>
              </a:rPr>
              <a:t>班组基础和现场安全管理</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圆角矩形 3"/>
          <p:cNvSpPr/>
          <p:nvPr/>
        </p:nvSpPr>
        <p:spPr>
          <a:xfrm>
            <a:off x="3217863" y="1557338"/>
            <a:ext cx="3276600" cy="647700"/>
          </a:xfrm>
          <a:prstGeom prst="roundRect">
            <a:avLst>
              <a:gd name="adj" fmla="val 4462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25603" name="圆角矩形 5"/>
          <p:cNvSpPr/>
          <p:nvPr/>
        </p:nvSpPr>
        <p:spPr>
          <a:xfrm>
            <a:off x="1516063" y="3005138"/>
            <a:ext cx="2430462" cy="649287"/>
          </a:xfrm>
          <a:prstGeom prst="roundRect">
            <a:avLst>
              <a:gd name="adj" fmla="val 4462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8" name="圆角矩形 7"/>
          <p:cNvSpPr/>
          <p:nvPr/>
        </p:nvSpPr>
        <p:spPr bwMode="auto">
          <a:xfrm>
            <a:off x="392113" y="4449763"/>
            <a:ext cx="1439863" cy="647700"/>
          </a:xfrm>
          <a:prstGeom prst="roundRect">
            <a:avLst>
              <a:gd name="adj" fmla="val 44620"/>
            </a:avLst>
          </a:prstGeom>
          <a:solidFill>
            <a:schemeClr val="accent5">
              <a:lumMod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圆角矩形 8"/>
          <p:cNvSpPr/>
          <p:nvPr/>
        </p:nvSpPr>
        <p:spPr bwMode="auto">
          <a:xfrm>
            <a:off x="1976438" y="4459288"/>
            <a:ext cx="1439863" cy="647700"/>
          </a:xfrm>
          <a:prstGeom prst="roundRect">
            <a:avLst>
              <a:gd name="adj" fmla="val 44620"/>
            </a:avLst>
          </a:prstGeom>
          <a:solidFill>
            <a:schemeClr val="accent5">
              <a:lumMod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圆角矩形 9"/>
          <p:cNvSpPr/>
          <p:nvPr/>
        </p:nvSpPr>
        <p:spPr bwMode="auto">
          <a:xfrm>
            <a:off x="3560763" y="4449763"/>
            <a:ext cx="1439863" cy="647700"/>
          </a:xfrm>
          <a:prstGeom prst="roundRect">
            <a:avLst>
              <a:gd name="adj" fmla="val 44620"/>
            </a:avLst>
          </a:prstGeom>
          <a:solidFill>
            <a:schemeClr val="accent5">
              <a:lumMod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2" name="圆角矩形 11"/>
          <p:cNvSpPr/>
          <p:nvPr/>
        </p:nvSpPr>
        <p:spPr bwMode="auto">
          <a:xfrm>
            <a:off x="5440363" y="4449763"/>
            <a:ext cx="1439863" cy="647700"/>
          </a:xfrm>
          <a:prstGeom prst="roundRect">
            <a:avLst>
              <a:gd name="adj" fmla="val 44620"/>
            </a:avLst>
          </a:prstGeom>
          <a:solidFill>
            <a:schemeClr val="accent5">
              <a:lumMod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 name="圆角矩形 12"/>
          <p:cNvSpPr/>
          <p:nvPr/>
        </p:nvSpPr>
        <p:spPr bwMode="auto">
          <a:xfrm>
            <a:off x="7308850" y="4449763"/>
            <a:ext cx="1439863" cy="647700"/>
          </a:xfrm>
          <a:prstGeom prst="roundRect">
            <a:avLst>
              <a:gd name="adj" fmla="val 44620"/>
            </a:avLst>
          </a:prstGeom>
          <a:solidFill>
            <a:schemeClr val="accent5">
              <a:lumMod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5609" name="Rectangle 42"/>
          <p:cNvSpPr/>
          <p:nvPr/>
        </p:nvSpPr>
        <p:spPr>
          <a:xfrm>
            <a:off x="3448050" y="1706563"/>
            <a:ext cx="2838450" cy="307975"/>
          </a:xfrm>
          <a:prstGeom prst="rect">
            <a:avLst/>
          </a:prstGeom>
          <a:noFill/>
          <a:ln w="9525">
            <a:noFill/>
          </a:ln>
        </p:spPr>
        <p:txBody>
          <a:bodyPr wrap="none" lIns="0" tIns="0" rIns="0" bIns="0">
            <a:spAutoFit/>
          </a:bodyPr>
          <a:p>
            <a:pP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班组基础和现场安全管理</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5610" name="Rectangle 37"/>
          <p:cNvSpPr/>
          <p:nvPr/>
        </p:nvSpPr>
        <p:spPr>
          <a:xfrm>
            <a:off x="1706563" y="3186113"/>
            <a:ext cx="2051050" cy="307975"/>
          </a:xfrm>
          <a:prstGeom prst="rect">
            <a:avLst/>
          </a:prstGeom>
          <a:noFill/>
          <a:ln w="9525">
            <a:noFill/>
          </a:ln>
        </p:spPr>
        <p:txBody>
          <a:bodyPr wrap="none" lIns="0" tIns="0" rIns="0" bIns="0">
            <a:spAutoFit/>
          </a:bodyPr>
          <a:p>
            <a:pP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班组基础安全管理</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5611" name="圆角矩形 15"/>
          <p:cNvSpPr/>
          <p:nvPr/>
        </p:nvSpPr>
        <p:spPr>
          <a:xfrm>
            <a:off x="5792788" y="3005138"/>
            <a:ext cx="2430462" cy="649287"/>
          </a:xfrm>
          <a:prstGeom prst="roundRect">
            <a:avLst>
              <a:gd name="adj" fmla="val 4462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25612" name="Rectangle 91"/>
          <p:cNvSpPr/>
          <p:nvPr/>
        </p:nvSpPr>
        <p:spPr>
          <a:xfrm>
            <a:off x="6007100" y="3176588"/>
            <a:ext cx="2052638" cy="306387"/>
          </a:xfrm>
          <a:prstGeom prst="rect">
            <a:avLst/>
          </a:prstGeom>
          <a:noFill/>
          <a:ln w="9525">
            <a:noFill/>
          </a:ln>
        </p:spPr>
        <p:txBody>
          <a:bodyPr wrap="none" lIns="0" tIns="0" rIns="0" bIns="0">
            <a:spAutoFit/>
          </a:bodyPr>
          <a:p>
            <a:pP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班组现场安全管理</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5613" name="Rectangle 50"/>
          <p:cNvSpPr/>
          <p:nvPr/>
        </p:nvSpPr>
        <p:spPr>
          <a:xfrm>
            <a:off x="487363" y="4619625"/>
            <a:ext cx="1282700" cy="307975"/>
          </a:xfrm>
          <a:prstGeom prst="rect">
            <a:avLst/>
          </a:prstGeom>
          <a:noFill/>
          <a:ln w="9525">
            <a:noFill/>
          </a:ln>
        </p:spPr>
        <p:txBody>
          <a:bodyPr wrap="none" lIns="0" tIns="0" rIns="0" bIns="0">
            <a:spAutoFit/>
          </a:bodyPr>
          <a:p>
            <a:pP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班前班后会</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5614" name="Rectangle 72"/>
          <p:cNvSpPr/>
          <p:nvPr/>
        </p:nvSpPr>
        <p:spPr>
          <a:xfrm>
            <a:off x="2182813" y="4629150"/>
            <a:ext cx="1025525" cy="307975"/>
          </a:xfrm>
          <a:prstGeom prst="rect">
            <a:avLst/>
          </a:prstGeom>
          <a:noFill/>
          <a:ln w="9525">
            <a:noFill/>
          </a:ln>
        </p:spPr>
        <p:txBody>
          <a:bodyPr wrap="none" lIns="0" tIns="0" rIns="0" bIns="0">
            <a:spAutoFit/>
          </a:bodyPr>
          <a:p>
            <a:pP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安全检查</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5615" name="Rectangle 95"/>
          <p:cNvSpPr/>
          <p:nvPr/>
        </p:nvSpPr>
        <p:spPr>
          <a:xfrm>
            <a:off x="3779838" y="4629150"/>
            <a:ext cx="1027112" cy="307975"/>
          </a:xfrm>
          <a:prstGeom prst="rect">
            <a:avLst/>
          </a:prstGeom>
          <a:noFill/>
          <a:ln w="9525">
            <a:noFill/>
          </a:ln>
        </p:spPr>
        <p:txBody>
          <a:bodyPr wrap="none" lIns="0" tIns="0" rIns="0" bIns="0">
            <a:spAutoFit/>
          </a:bodyPr>
          <a:p>
            <a:pP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安全培训</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5616" name="Rectangle 92"/>
          <p:cNvSpPr/>
          <p:nvPr/>
        </p:nvSpPr>
        <p:spPr>
          <a:xfrm>
            <a:off x="5518150" y="4619625"/>
            <a:ext cx="1282700" cy="307975"/>
          </a:xfrm>
          <a:prstGeom prst="rect">
            <a:avLst/>
          </a:prstGeom>
          <a:noFill/>
          <a:ln w="9525">
            <a:noFill/>
          </a:ln>
        </p:spPr>
        <p:txBody>
          <a:bodyPr wrap="none" lIns="0" tIns="0" rIns="0" bIns="0">
            <a:spAutoFit/>
          </a:bodyPr>
          <a:p>
            <a:pP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标准化作业</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5617" name="Rectangle 94"/>
          <p:cNvSpPr/>
          <p:nvPr/>
        </p:nvSpPr>
        <p:spPr>
          <a:xfrm>
            <a:off x="7615238" y="4629150"/>
            <a:ext cx="825500" cy="307975"/>
          </a:xfrm>
          <a:prstGeom prst="rect">
            <a:avLst/>
          </a:prstGeom>
          <a:noFill/>
          <a:ln w="9525">
            <a:noFill/>
          </a:ln>
        </p:spPr>
        <p:txBody>
          <a:bodyPr wrap="none" lIns="0" tIns="0" rIns="0" bIns="0">
            <a:spAutoFit/>
          </a:bodyPr>
          <a:p>
            <a:pPr eaLnBrk="1" latinLnBrk="1" hangingPunct="1"/>
            <a:r>
              <a:rPr lang="en-US" altLang="zh-CN" sz="2000" b="1" dirty="0">
                <a:solidFill>
                  <a:schemeClr val="bg1"/>
                </a:solidFill>
                <a:latin typeface="微软雅黑" panose="020B0503020204020204" pitchFamily="34" charset="-122"/>
                <a:ea typeface="微软雅黑" panose="020B0503020204020204" pitchFamily="34" charset="-122"/>
              </a:rPr>
              <a:t>5S</a:t>
            </a:r>
            <a:r>
              <a:rPr lang="zh-CN" altLang="en-US" sz="2000" b="1" dirty="0">
                <a:solidFill>
                  <a:schemeClr val="bg1"/>
                </a:solidFill>
                <a:latin typeface="微软雅黑" panose="020B0503020204020204" pitchFamily="34" charset="-122"/>
                <a:ea typeface="微软雅黑" panose="020B0503020204020204" pitchFamily="34" charset="-122"/>
              </a:rPr>
              <a:t>管理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左中括号 22"/>
          <p:cNvSpPr/>
          <p:nvPr/>
        </p:nvSpPr>
        <p:spPr bwMode="auto">
          <a:xfrm rot="5400000">
            <a:off x="4604544" y="502444"/>
            <a:ext cx="503238" cy="4321175"/>
          </a:xfrm>
          <a:prstGeom prst="leftBracket">
            <a:avLst>
              <a:gd name="adj" fmla="val 0"/>
            </a:avLst>
          </a:prstGeom>
          <a:noFill/>
          <a:ln w="34925" cap="flat" cmpd="sng" algn="ctr">
            <a:solidFill>
              <a:schemeClr val="tx1">
                <a:lumMod val="65000"/>
                <a:lumOff val="35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4" name="左中括号 23"/>
          <p:cNvSpPr/>
          <p:nvPr/>
        </p:nvSpPr>
        <p:spPr bwMode="auto">
          <a:xfrm rot="5400000">
            <a:off x="2443163" y="2554288"/>
            <a:ext cx="504825" cy="3168650"/>
          </a:xfrm>
          <a:prstGeom prst="leftBracket">
            <a:avLst>
              <a:gd name="adj" fmla="val 0"/>
            </a:avLst>
          </a:prstGeom>
          <a:noFill/>
          <a:ln w="34925" cap="flat" cmpd="sng" algn="ctr">
            <a:solidFill>
              <a:schemeClr val="tx1">
                <a:lumMod val="65000"/>
                <a:lumOff val="35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cxnSp>
        <p:nvCxnSpPr>
          <p:cNvPr id="26" name="直接连接符 25"/>
          <p:cNvCxnSpPr/>
          <p:nvPr/>
        </p:nvCxnSpPr>
        <p:spPr bwMode="auto">
          <a:xfrm>
            <a:off x="2693988" y="3735388"/>
            <a:ext cx="0" cy="655638"/>
          </a:xfrm>
          <a:prstGeom prst="line">
            <a:avLst/>
          </a:prstGeom>
          <a:noFill/>
          <a:ln w="34925" cap="flat" cmpd="sng" algn="ctr">
            <a:solidFill>
              <a:schemeClr val="tx1">
                <a:lumMod val="65000"/>
                <a:lumOff val="35000"/>
              </a:schemeClr>
            </a:solidFill>
            <a:prstDash val="solid"/>
            <a:round/>
            <a:headEnd type="none" w="med" len="med"/>
            <a:tailEnd type="none" w="med" len="med"/>
          </a:ln>
          <a:effectLst/>
        </p:spPr>
      </p:cxnSp>
      <p:cxnSp>
        <p:nvCxnSpPr>
          <p:cNvPr id="31" name="直接连接符 30"/>
          <p:cNvCxnSpPr/>
          <p:nvPr/>
        </p:nvCxnSpPr>
        <p:spPr bwMode="auto">
          <a:xfrm>
            <a:off x="4856163" y="2208213"/>
            <a:ext cx="0" cy="203200"/>
          </a:xfrm>
          <a:prstGeom prst="line">
            <a:avLst/>
          </a:prstGeom>
          <a:noFill/>
          <a:ln w="34925" cap="flat" cmpd="sng" algn="ctr">
            <a:solidFill>
              <a:schemeClr val="tx1">
                <a:lumMod val="65000"/>
                <a:lumOff val="35000"/>
              </a:schemeClr>
            </a:solidFill>
            <a:prstDash val="solid"/>
            <a:round/>
            <a:headEnd type="none" w="med" len="med"/>
            <a:tailEnd type="none" w="med" len="med"/>
          </a:ln>
          <a:effectLst/>
        </p:spPr>
      </p:cxnSp>
      <p:sp>
        <p:nvSpPr>
          <p:cNvPr id="34" name="左中括号 33"/>
          <p:cNvSpPr/>
          <p:nvPr/>
        </p:nvSpPr>
        <p:spPr bwMode="auto">
          <a:xfrm rot="5400000">
            <a:off x="6857206" y="3188494"/>
            <a:ext cx="504825" cy="1900238"/>
          </a:xfrm>
          <a:prstGeom prst="leftBracket">
            <a:avLst>
              <a:gd name="adj" fmla="val 0"/>
            </a:avLst>
          </a:prstGeom>
          <a:noFill/>
          <a:ln w="34925" cap="flat" cmpd="sng" algn="ctr">
            <a:solidFill>
              <a:schemeClr val="tx1">
                <a:lumMod val="65000"/>
                <a:lumOff val="35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cxnSp>
        <p:nvCxnSpPr>
          <p:cNvPr id="35" name="直接连接符 34"/>
          <p:cNvCxnSpPr/>
          <p:nvPr/>
        </p:nvCxnSpPr>
        <p:spPr bwMode="auto">
          <a:xfrm>
            <a:off x="7077075" y="3684588"/>
            <a:ext cx="0" cy="201613"/>
          </a:xfrm>
          <a:prstGeom prst="line">
            <a:avLst/>
          </a:prstGeom>
          <a:noFill/>
          <a:ln w="34925" cap="flat" cmpd="sng" algn="ctr">
            <a:solidFill>
              <a:schemeClr val="tx1">
                <a:lumMod val="65000"/>
                <a:lumOff val="35000"/>
              </a:schemeClr>
            </a:solidFill>
            <a:prstDash val="solid"/>
            <a:round/>
            <a:headEnd type="none" w="med" len="med"/>
            <a:tailEnd type="none" w="med" len="med"/>
          </a:ln>
          <a:effec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任意多边形 6"/>
          <p:cNvSpPr/>
          <p:nvPr/>
        </p:nvSpPr>
        <p:spPr bwMode="auto">
          <a:xfrm rot="19215436">
            <a:off x="3068638" y="2733675"/>
            <a:ext cx="1746250" cy="3492500"/>
          </a:xfrm>
          <a:custGeom>
            <a:avLst/>
            <a:gdLst>
              <a:gd name="connsiteX0" fmla="*/ 1746194 w 1746194"/>
              <a:gd name="connsiteY0" fmla="*/ 0 h 3492388"/>
              <a:gd name="connsiteX1" fmla="*/ 1746194 w 1746194"/>
              <a:gd name="connsiteY1" fmla="*/ 436828 h 3492388"/>
              <a:gd name="connsiteX2" fmla="*/ 436828 w 1746194"/>
              <a:gd name="connsiteY2" fmla="*/ 1746194 h 3492388"/>
              <a:gd name="connsiteX3" fmla="*/ 1746194 w 1746194"/>
              <a:gd name="connsiteY3" fmla="*/ 3055560 h 3492388"/>
              <a:gd name="connsiteX4" fmla="*/ 1746194 w 1746194"/>
              <a:gd name="connsiteY4" fmla="*/ 3492388 h 3492388"/>
              <a:gd name="connsiteX5" fmla="*/ 0 w 1746194"/>
              <a:gd name="connsiteY5" fmla="*/ 1746194 h 3492388"/>
              <a:gd name="connsiteX6" fmla="*/ 1746194 w 1746194"/>
              <a:gd name="connsiteY6" fmla="*/ 0 h 349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6194" h="3492388">
                <a:moveTo>
                  <a:pt x="1746194" y="0"/>
                </a:moveTo>
                <a:lnTo>
                  <a:pt x="1746194" y="436828"/>
                </a:lnTo>
                <a:cubicBezTo>
                  <a:pt x="1023051" y="436828"/>
                  <a:pt x="436828" y="1023051"/>
                  <a:pt x="436828" y="1746194"/>
                </a:cubicBezTo>
                <a:cubicBezTo>
                  <a:pt x="436828" y="2469337"/>
                  <a:pt x="1023051" y="3055560"/>
                  <a:pt x="1746194" y="3055560"/>
                </a:cubicBezTo>
                <a:lnTo>
                  <a:pt x="1746194" y="3492388"/>
                </a:lnTo>
                <a:cubicBezTo>
                  <a:pt x="781798" y="3492388"/>
                  <a:pt x="0" y="2710590"/>
                  <a:pt x="0" y="1746194"/>
                </a:cubicBezTo>
                <a:cubicBezTo>
                  <a:pt x="0" y="781798"/>
                  <a:pt x="781798" y="0"/>
                  <a:pt x="1746194" y="0"/>
                </a:cubicBezTo>
                <a:close/>
              </a:path>
            </a:pathLst>
          </a:custGeom>
          <a:solidFill>
            <a:schemeClr val="accent5">
              <a:lumMod val="2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6627" name="任意多边形 7"/>
          <p:cNvSpPr/>
          <p:nvPr/>
        </p:nvSpPr>
        <p:spPr>
          <a:xfrm rot="-2384564" flipH="1" flipV="1">
            <a:off x="4386263" y="1631950"/>
            <a:ext cx="1746250" cy="3492500"/>
          </a:xfrm>
          <a:custGeom>
            <a:avLst/>
            <a:gdLst/>
            <a:ahLst/>
            <a:cxnLst>
              <a:cxn ang="0">
                <a:pos x="1746754" y="0"/>
              </a:cxn>
              <a:cxn ang="0">
                <a:pos x="1746754" y="436968"/>
              </a:cxn>
              <a:cxn ang="0">
                <a:pos x="436968" y="1746754"/>
              </a:cxn>
              <a:cxn ang="0">
                <a:pos x="1746754" y="3056540"/>
              </a:cxn>
              <a:cxn ang="0">
                <a:pos x="1746754" y="3493508"/>
              </a:cxn>
              <a:cxn ang="0">
                <a:pos x="0" y="1746754"/>
              </a:cxn>
              <a:cxn ang="0">
                <a:pos x="1746754" y="0"/>
              </a:cxn>
            </a:cxnLst>
            <a:pathLst>
              <a:path w="1746194" h="3492388">
                <a:moveTo>
                  <a:pt x="1746194" y="0"/>
                </a:moveTo>
                <a:lnTo>
                  <a:pt x="1746194" y="436828"/>
                </a:lnTo>
                <a:cubicBezTo>
                  <a:pt x="1023051" y="436828"/>
                  <a:pt x="436828" y="1023051"/>
                  <a:pt x="436828" y="1746194"/>
                </a:cubicBezTo>
                <a:cubicBezTo>
                  <a:pt x="436828" y="2469337"/>
                  <a:pt x="1023051" y="3055560"/>
                  <a:pt x="1746194" y="3055560"/>
                </a:cubicBezTo>
                <a:lnTo>
                  <a:pt x="1746194" y="3492388"/>
                </a:lnTo>
                <a:cubicBezTo>
                  <a:pt x="781798" y="3492388"/>
                  <a:pt x="0" y="2710590"/>
                  <a:pt x="0" y="1746194"/>
                </a:cubicBezTo>
                <a:cubicBezTo>
                  <a:pt x="0" y="781798"/>
                  <a:pt x="781798" y="0"/>
                  <a:pt x="1746194" y="0"/>
                </a:cubicBezTo>
                <a:close/>
              </a:path>
            </a:pathLst>
          </a:custGeom>
          <a:solidFill>
            <a:srgbClr val="97725C">
              <a:alpha val="100000"/>
            </a:srgbClr>
          </a:solidFill>
          <a:ln w="9525">
            <a:noFill/>
          </a:ln>
        </p:spPr>
        <p:txBody>
          <a:bodyPr/>
          <a:p>
            <a:endParaRPr lang="zh-CN" altLang="en-US"/>
          </a:p>
        </p:txBody>
      </p:sp>
      <p:sp>
        <p:nvSpPr>
          <p:cNvPr id="26628" name="椭圆 4"/>
          <p:cNvSpPr/>
          <p:nvPr/>
        </p:nvSpPr>
        <p:spPr>
          <a:xfrm>
            <a:off x="4062413" y="1892300"/>
            <a:ext cx="1079500" cy="1079500"/>
          </a:xfrm>
          <a:prstGeom prst="ellipse">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26629" name="椭圆 8"/>
          <p:cNvSpPr/>
          <p:nvPr/>
        </p:nvSpPr>
        <p:spPr>
          <a:xfrm>
            <a:off x="2514600" y="3390900"/>
            <a:ext cx="1079500" cy="1081088"/>
          </a:xfrm>
          <a:prstGeom prst="ellipse">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26630" name="椭圆 9"/>
          <p:cNvSpPr/>
          <p:nvPr/>
        </p:nvSpPr>
        <p:spPr>
          <a:xfrm>
            <a:off x="4062413" y="4887913"/>
            <a:ext cx="1079500" cy="1079500"/>
          </a:xfrm>
          <a:prstGeom prst="ellipse">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26631" name="椭圆 10"/>
          <p:cNvSpPr/>
          <p:nvPr/>
        </p:nvSpPr>
        <p:spPr>
          <a:xfrm>
            <a:off x="5549900" y="3390900"/>
            <a:ext cx="1079500" cy="1081088"/>
          </a:xfrm>
          <a:prstGeom prst="ellipse">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21" name="任意多边形 20"/>
          <p:cNvSpPr/>
          <p:nvPr/>
        </p:nvSpPr>
        <p:spPr bwMode="auto">
          <a:xfrm>
            <a:off x="2430463" y="1808163"/>
            <a:ext cx="4283075" cy="4243388"/>
          </a:xfrm>
          <a:custGeom>
            <a:avLst/>
            <a:gdLst>
              <a:gd name="connsiteX0" fmla="*/ 1675439 w 4283712"/>
              <a:gd name="connsiteY0" fmla="*/ 998142 h 4243417"/>
              <a:gd name="connsiteX1" fmla="*/ 1586463 w 4283712"/>
              <a:gd name="connsiteY1" fmla="*/ 1041003 h 4243417"/>
              <a:gd name="connsiteX2" fmla="*/ 1045750 w 4283712"/>
              <a:gd name="connsiteY2" fmla="*/ 1629567 h 4243417"/>
              <a:gd name="connsiteX3" fmla="*/ 1036180 w 4283712"/>
              <a:gd name="connsiteY3" fmla="*/ 1656233 h 4243417"/>
              <a:gd name="connsiteX4" fmla="*/ 1065452 w 4283712"/>
              <a:gd name="connsiteY4" fmla="*/ 1680385 h 4243417"/>
              <a:gd name="connsiteX5" fmla="*/ 1248254 w 4283712"/>
              <a:gd name="connsiteY5" fmla="*/ 2121709 h 4243417"/>
              <a:gd name="connsiteX6" fmla="*/ 1065452 w 4283712"/>
              <a:gd name="connsiteY6" fmla="*/ 2563034 h 4243417"/>
              <a:gd name="connsiteX7" fmla="*/ 1035357 w 4283712"/>
              <a:gd name="connsiteY7" fmla="*/ 2587864 h 4243417"/>
              <a:gd name="connsiteX8" fmla="*/ 1039839 w 4283712"/>
              <a:gd name="connsiteY8" fmla="*/ 2600109 h 4243417"/>
              <a:gd name="connsiteX9" fmla="*/ 1639457 w 4283712"/>
              <a:gd name="connsiteY9" fmla="*/ 3229557 h 4243417"/>
              <a:gd name="connsiteX10" fmla="*/ 1668592 w 4283712"/>
              <a:gd name="connsiteY10" fmla="*/ 3241036 h 4243417"/>
              <a:gd name="connsiteX11" fmla="*/ 1720630 w 4283712"/>
              <a:gd name="connsiteY11" fmla="*/ 3177966 h 4243417"/>
              <a:gd name="connsiteX12" fmla="*/ 2161954 w 4283712"/>
              <a:gd name="connsiteY12" fmla="*/ 2995163 h 4243417"/>
              <a:gd name="connsiteX13" fmla="*/ 2603279 w 4283712"/>
              <a:gd name="connsiteY13" fmla="*/ 3177966 h 4243417"/>
              <a:gd name="connsiteX14" fmla="*/ 2661758 w 4283712"/>
              <a:gd name="connsiteY14" fmla="*/ 3248843 h 4243417"/>
              <a:gd name="connsiteX15" fmla="*/ 2758135 w 4283712"/>
              <a:gd name="connsiteY15" fmla="*/ 3202415 h 4243417"/>
              <a:gd name="connsiteX16" fmla="*/ 3223411 w 4283712"/>
              <a:gd name="connsiteY16" fmla="*/ 2759014 h 4243417"/>
              <a:gd name="connsiteX17" fmla="*/ 3293147 w 4283712"/>
              <a:gd name="connsiteY17" fmla="*/ 2624821 h 4243417"/>
              <a:gd name="connsiteX18" fmla="*/ 3218261 w 4283712"/>
              <a:gd name="connsiteY18" fmla="*/ 2563034 h 4243417"/>
              <a:gd name="connsiteX19" fmla="*/ 3035458 w 4283712"/>
              <a:gd name="connsiteY19" fmla="*/ 2121709 h 4243417"/>
              <a:gd name="connsiteX20" fmla="*/ 3218261 w 4283712"/>
              <a:gd name="connsiteY20" fmla="*/ 1680385 h 4243417"/>
              <a:gd name="connsiteX21" fmla="*/ 3293147 w 4283712"/>
              <a:gd name="connsiteY21" fmla="*/ 1618598 h 4243417"/>
              <a:gd name="connsiteX22" fmla="*/ 3223411 w 4283712"/>
              <a:gd name="connsiteY22" fmla="*/ 1484405 h 4243417"/>
              <a:gd name="connsiteX23" fmla="*/ 2758135 w 4283712"/>
              <a:gd name="connsiteY23" fmla="*/ 1041003 h 4243417"/>
              <a:gd name="connsiteX24" fmla="*/ 2669160 w 4283712"/>
              <a:gd name="connsiteY24" fmla="*/ 998142 h 4243417"/>
              <a:gd name="connsiteX25" fmla="*/ 2613624 w 4283712"/>
              <a:gd name="connsiteY25" fmla="*/ 1065452 h 4243417"/>
              <a:gd name="connsiteX26" fmla="*/ 2172299 w 4283712"/>
              <a:gd name="connsiteY26" fmla="*/ 1248254 h 4243417"/>
              <a:gd name="connsiteX27" fmla="*/ 1730975 w 4283712"/>
              <a:gd name="connsiteY27" fmla="*/ 1065452 h 4243417"/>
              <a:gd name="connsiteX28" fmla="*/ 2172299 w 4283712"/>
              <a:gd name="connsiteY28" fmla="*/ 0 h 4243417"/>
              <a:gd name="connsiteX29" fmla="*/ 2689835 w 4283712"/>
              <a:gd name="connsiteY29" fmla="*/ 275172 h 4243417"/>
              <a:gd name="connsiteX30" fmla="*/ 2745686 w 4283712"/>
              <a:gd name="connsiteY30" fmla="*/ 378070 h 4243417"/>
              <a:gd name="connsiteX31" fmla="*/ 2887032 w 4283712"/>
              <a:gd name="connsiteY31" fmla="*/ 429804 h 4243417"/>
              <a:gd name="connsiteX32" fmla="*/ 3881138 w 4283712"/>
              <a:gd name="connsiteY32" fmla="*/ 1448420 h 4243417"/>
              <a:gd name="connsiteX33" fmla="*/ 3918840 w 4283712"/>
              <a:gd name="connsiteY33" fmla="*/ 1555486 h 4243417"/>
              <a:gd name="connsiteX34" fmla="*/ 4008541 w 4283712"/>
              <a:gd name="connsiteY34" fmla="*/ 1604173 h 4243417"/>
              <a:gd name="connsiteX35" fmla="*/ 4283712 w 4283712"/>
              <a:gd name="connsiteY35" fmla="*/ 2121709 h 4243417"/>
              <a:gd name="connsiteX36" fmla="*/ 4008541 w 4283712"/>
              <a:gd name="connsiteY36" fmla="*/ 2639245 h 4243417"/>
              <a:gd name="connsiteX37" fmla="*/ 3918840 w 4283712"/>
              <a:gd name="connsiteY37" fmla="*/ 2687933 h 4243417"/>
              <a:gd name="connsiteX38" fmla="*/ 3881138 w 4283712"/>
              <a:gd name="connsiteY38" fmla="*/ 2794999 h 4243417"/>
              <a:gd name="connsiteX39" fmla="*/ 2887033 w 4283712"/>
              <a:gd name="connsiteY39" fmla="*/ 3813615 h 4243417"/>
              <a:gd name="connsiteX40" fmla="*/ 2732776 w 4283712"/>
              <a:gd name="connsiteY40" fmla="*/ 3870074 h 4243417"/>
              <a:gd name="connsiteX41" fmla="*/ 2679490 w 4283712"/>
              <a:gd name="connsiteY41" fmla="*/ 3968246 h 4243417"/>
              <a:gd name="connsiteX42" fmla="*/ 2161954 w 4283712"/>
              <a:gd name="connsiteY42" fmla="*/ 4243417 h 4243417"/>
              <a:gd name="connsiteX43" fmla="*/ 1586874 w 4283712"/>
              <a:gd name="connsiteY43" fmla="*/ 3862229 h 4243417"/>
              <a:gd name="connsiteX44" fmla="*/ 1586616 w 4283712"/>
              <a:gd name="connsiteY44" fmla="*/ 3861398 h 4243417"/>
              <a:gd name="connsiteX45" fmla="*/ 1499010 w 4283712"/>
              <a:gd name="connsiteY45" fmla="*/ 3830548 h 4243417"/>
              <a:gd name="connsiteX46" fmla="*/ 480393 w 4283712"/>
              <a:gd name="connsiteY46" fmla="*/ 2836443 h 4243417"/>
              <a:gd name="connsiteX47" fmla="*/ 435444 w 4283712"/>
              <a:gd name="connsiteY47" fmla="*/ 2713631 h 4243417"/>
              <a:gd name="connsiteX48" fmla="*/ 381189 w 4283712"/>
              <a:gd name="connsiteY48" fmla="*/ 2696789 h 4243417"/>
              <a:gd name="connsiteX49" fmla="*/ 0 w 4283712"/>
              <a:gd name="connsiteY49" fmla="*/ 2121709 h 4243417"/>
              <a:gd name="connsiteX50" fmla="*/ 381189 w 4283712"/>
              <a:gd name="connsiteY50" fmla="*/ 1546629 h 4243417"/>
              <a:gd name="connsiteX51" fmla="*/ 434729 w 4283712"/>
              <a:gd name="connsiteY51" fmla="*/ 1530009 h 4243417"/>
              <a:gd name="connsiteX52" fmla="*/ 463460 w 4283712"/>
              <a:gd name="connsiteY52" fmla="*/ 1448420 h 4243417"/>
              <a:gd name="connsiteX53" fmla="*/ 1457566 w 4283712"/>
              <a:gd name="connsiteY53" fmla="*/ 429804 h 4243417"/>
              <a:gd name="connsiteX54" fmla="*/ 1598912 w 4283712"/>
              <a:gd name="connsiteY54" fmla="*/ 378070 h 4243417"/>
              <a:gd name="connsiteX55" fmla="*/ 1654763 w 4283712"/>
              <a:gd name="connsiteY55" fmla="*/ 275172 h 4243417"/>
              <a:gd name="connsiteX56" fmla="*/ 2172299 w 4283712"/>
              <a:gd name="connsiteY56" fmla="*/ 0 h 424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283712" h="4243417">
                <a:moveTo>
                  <a:pt x="1675439" y="998142"/>
                </a:moveTo>
                <a:lnTo>
                  <a:pt x="1586463" y="1041003"/>
                </a:lnTo>
                <a:cubicBezTo>
                  <a:pt x="1347011" y="1171082"/>
                  <a:pt x="1155620" y="1378423"/>
                  <a:pt x="1045750" y="1629567"/>
                </a:cubicBezTo>
                <a:lnTo>
                  <a:pt x="1036180" y="1656233"/>
                </a:lnTo>
                <a:lnTo>
                  <a:pt x="1065452" y="1680385"/>
                </a:lnTo>
                <a:cubicBezTo>
                  <a:pt x="1178396" y="1793329"/>
                  <a:pt x="1248254" y="1949361"/>
                  <a:pt x="1248254" y="2121709"/>
                </a:cubicBezTo>
                <a:cubicBezTo>
                  <a:pt x="1248254" y="2294057"/>
                  <a:pt x="1178396" y="2450089"/>
                  <a:pt x="1065452" y="2563034"/>
                </a:cubicBezTo>
                <a:lnTo>
                  <a:pt x="1035357" y="2587864"/>
                </a:lnTo>
                <a:lnTo>
                  <a:pt x="1039839" y="2600109"/>
                </a:lnTo>
                <a:cubicBezTo>
                  <a:pt x="1156451" y="2875811"/>
                  <a:pt x="1370803" y="3100106"/>
                  <a:pt x="1639457" y="3229557"/>
                </a:cubicBezTo>
                <a:lnTo>
                  <a:pt x="1668592" y="3241036"/>
                </a:lnTo>
                <a:lnTo>
                  <a:pt x="1720630" y="3177966"/>
                </a:lnTo>
                <a:cubicBezTo>
                  <a:pt x="1833575" y="3065021"/>
                  <a:pt x="1989606" y="2995163"/>
                  <a:pt x="2161954" y="2995163"/>
                </a:cubicBezTo>
                <a:cubicBezTo>
                  <a:pt x="2334302" y="2995163"/>
                  <a:pt x="2490334" y="3065021"/>
                  <a:pt x="2603279" y="3177966"/>
                </a:cubicBezTo>
                <a:lnTo>
                  <a:pt x="2661758" y="3248843"/>
                </a:lnTo>
                <a:lnTo>
                  <a:pt x="2758135" y="3202415"/>
                </a:lnTo>
                <a:cubicBezTo>
                  <a:pt x="2949697" y="3098352"/>
                  <a:pt x="3110499" y="2944842"/>
                  <a:pt x="3223411" y="2759014"/>
                </a:cubicBezTo>
                <a:lnTo>
                  <a:pt x="3293147" y="2624821"/>
                </a:lnTo>
                <a:lnTo>
                  <a:pt x="3218261" y="2563034"/>
                </a:lnTo>
                <a:cubicBezTo>
                  <a:pt x="3105316" y="2450089"/>
                  <a:pt x="3035458" y="2294057"/>
                  <a:pt x="3035458" y="2121709"/>
                </a:cubicBezTo>
                <a:cubicBezTo>
                  <a:pt x="3035458" y="1949361"/>
                  <a:pt x="3105316" y="1793329"/>
                  <a:pt x="3218261" y="1680385"/>
                </a:cubicBezTo>
                <a:lnTo>
                  <a:pt x="3293147" y="1618598"/>
                </a:lnTo>
                <a:lnTo>
                  <a:pt x="3223411" y="1484405"/>
                </a:lnTo>
                <a:cubicBezTo>
                  <a:pt x="3110499" y="1298577"/>
                  <a:pt x="2949697" y="1145066"/>
                  <a:pt x="2758135" y="1041003"/>
                </a:cubicBezTo>
                <a:lnTo>
                  <a:pt x="2669160" y="998142"/>
                </a:lnTo>
                <a:lnTo>
                  <a:pt x="2613624" y="1065452"/>
                </a:lnTo>
                <a:cubicBezTo>
                  <a:pt x="2500679" y="1178396"/>
                  <a:pt x="2344647" y="1248254"/>
                  <a:pt x="2172299" y="1248254"/>
                </a:cubicBezTo>
                <a:cubicBezTo>
                  <a:pt x="1999951" y="1248254"/>
                  <a:pt x="1843920" y="1178396"/>
                  <a:pt x="1730975" y="1065452"/>
                </a:cubicBezTo>
                <a:close/>
                <a:moveTo>
                  <a:pt x="2172299" y="0"/>
                </a:moveTo>
                <a:cubicBezTo>
                  <a:pt x="2387734" y="0"/>
                  <a:pt x="2577675" y="109153"/>
                  <a:pt x="2689835" y="275172"/>
                </a:cubicBezTo>
                <a:lnTo>
                  <a:pt x="2745686" y="378070"/>
                </a:lnTo>
                <a:lnTo>
                  <a:pt x="2887032" y="429804"/>
                </a:lnTo>
                <a:cubicBezTo>
                  <a:pt x="3340123" y="621445"/>
                  <a:pt x="3700284" y="989776"/>
                  <a:pt x="3881138" y="1448420"/>
                </a:cubicBezTo>
                <a:lnTo>
                  <a:pt x="3918840" y="1555486"/>
                </a:lnTo>
                <a:lnTo>
                  <a:pt x="4008541" y="1604173"/>
                </a:lnTo>
                <a:cubicBezTo>
                  <a:pt x="4174560" y="1716333"/>
                  <a:pt x="4283712" y="1906274"/>
                  <a:pt x="4283712" y="2121709"/>
                </a:cubicBezTo>
                <a:cubicBezTo>
                  <a:pt x="4283712" y="2337144"/>
                  <a:pt x="4174560" y="2527085"/>
                  <a:pt x="4008541" y="2639245"/>
                </a:cubicBezTo>
                <a:lnTo>
                  <a:pt x="3918840" y="2687933"/>
                </a:lnTo>
                <a:lnTo>
                  <a:pt x="3881138" y="2794999"/>
                </a:lnTo>
                <a:cubicBezTo>
                  <a:pt x="3700284" y="3253642"/>
                  <a:pt x="3340123" y="3621974"/>
                  <a:pt x="2887033" y="3813615"/>
                </a:cubicBezTo>
                <a:lnTo>
                  <a:pt x="2732776" y="3870074"/>
                </a:lnTo>
                <a:lnTo>
                  <a:pt x="2679490" y="3968246"/>
                </a:lnTo>
                <a:cubicBezTo>
                  <a:pt x="2567330" y="4134265"/>
                  <a:pt x="2377389" y="4243417"/>
                  <a:pt x="2161954" y="4243417"/>
                </a:cubicBezTo>
                <a:cubicBezTo>
                  <a:pt x="1903432" y="4243417"/>
                  <a:pt x="1681622" y="4086237"/>
                  <a:pt x="1586874" y="3862229"/>
                </a:cubicBezTo>
                <a:lnTo>
                  <a:pt x="1586616" y="3861398"/>
                </a:lnTo>
                <a:lnTo>
                  <a:pt x="1499010" y="3830548"/>
                </a:lnTo>
                <a:cubicBezTo>
                  <a:pt x="1040366" y="3649694"/>
                  <a:pt x="672035" y="3289533"/>
                  <a:pt x="480393" y="2836443"/>
                </a:cubicBezTo>
                <a:lnTo>
                  <a:pt x="435444" y="2713631"/>
                </a:lnTo>
                <a:lnTo>
                  <a:pt x="381189" y="2696789"/>
                </a:lnTo>
                <a:cubicBezTo>
                  <a:pt x="157180" y="2602042"/>
                  <a:pt x="0" y="2380231"/>
                  <a:pt x="0" y="2121709"/>
                </a:cubicBezTo>
                <a:cubicBezTo>
                  <a:pt x="0" y="1863187"/>
                  <a:pt x="157180" y="1641377"/>
                  <a:pt x="381189" y="1546629"/>
                </a:cubicBezTo>
                <a:lnTo>
                  <a:pt x="434729" y="1530009"/>
                </a:lnTo>
                <a:lnTo>
                  <a:pt x="463460" y="1448420"/>
                </a:lnTo>
                <a:cubicBezTo>
                  <a:pt x="644314" y="989776"/>
                  <a:pt x="1004475" y="621445"/>
                  <a:pt x="1457566" y="429804"/>
                </a:cubicBezTo>
                <a:lnTo>
                  <a:pt x="1598912" y="378070"/>
                </a:lnTo>
                <a:lnTo>
                  <a:pt x="1654763" y="275172"/>
                </a:lnTo>
                <a:cubicBezTo>
                  <a:pt x="1766923" y="109153"/>
                  <a:pt x="1956864" y="0"/>
                  <a:pt x="2172299" y="0"/>
                </a:cubicBezTo>
                <a:close/>
              </a:path>
            </a:pathLst>
          </a:custGeom>
          <a:noFill/>
          <a:ln w="22225" cap="flat" cmpd="sng" algn="ctr">
            <a:solidFill>
              <a:schemeClr val="tx1">
                <a:lumMod val="65000"/>
                <a:lumOff val="35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6633" name="矩形 22"/>
          <p:cNvSpPr/>
          <p:nvPr/>
        </p:nvSpPr>
        <p:spPr>
          <a:xfrm>
            <a:off x="4198938" y="2201863"/>
            <a:ext cx="804862" cy="461962"/>
          </a:xfrm>
          <a:prstGeom prst="rect">
            <a:avLst/>
          </a:prstGeom>
          <a:noFill/>
          <a:ln w="9525">
            <a:noFill/>
          </a:ln>
        </p:spPr>
        <p:txBody>
          <a:bodyPr wrap="none">
            <a:spAutoFit/>
          </a:bodyPr>
          <a:p>
            <a:pPr algn="ctr" eaLnBrk="1" latinLnBrk="1" hangingPunct="1"/>
            <a:r>
              <a:rPr lang="zh-CN" altLang="en-US" b="1" dirty="0">
                <a:latin typeface="微软雅黑" panose="020B0503020204020204" pitchFamily="34" charset="-122"/>
                <a:ea typeface="微软雅黑" panose="020B0503020204020204" pitchFamily="34" charset="-122"/>
              </a:rPr>
              <a:t>内容</a:t>
            </a:r>
            <a:endParaRPr lang="zh-CN" altLang="en-US" b="1" dirty="0">
              <a:latin typeface="微软雅黑" panose="020B0503020204020204" pitchFamily="34" charset="-122"/>
              <a:ea typeface="微软雅黑" panose="020B0503020204020204" pitchFamily="34" charset="-122"/>
            </a:endParaRPr>
          </a:p>
        </p:txBody>
      </p:sp>
      <p:sp>
        <p:nvSpPr>
          <p:cNvPr id="26634" name="Rectangle 26"/>
          <p:cNvSpPr/>
          <p:nvPr/>
        </p:nvSpPr>
        <p:spPr>
          <a:xfrm>
            <a:off x="4198938" y="5213350"/>
            <a:ext cx="801687" cy="460375"/>
          </a:xfrm>
          <a:prstGeom prst="rect">
            <a:avLst/>
          </a:prstGeom>
          <a:noFill/>
          <a:ln w="9525">
            <a:noFill/>
          </a:ln>
        </p:spPr>
        <p:txBody>
          <a:bodyPr wrap="none">
            <a:spAutoFit/>
          </a:bodyPr>
          <a:p>
            <a:pPr algn="ctr" eaLnBrk="1" latinLnBrk="1" hangingPunct="1"/>
            <a:r>
              <a:rPr lang="zh-CN" altLang="en-US" b="1" dirty="0">
                <a:latin typeface="微软雅黑" panose="020B0503020204020204" pitchFamily="34" charset="-122"/>
                <a:ea typeface="微软雅黑" panose="020B0503020204020204" pitchFamily="34" charset="-122"/>
              </a:rPr>
              <a:t>问题</a:t>
            </a:r>
            <a:endParaRPr lang="zh-CN" altLang="en-US" b="1" dirty="0">
              <a:latin typeface="微软雅黑" panose="020B0503020204020204" pitchFamily="34" charset="-122"/>
              <a:ea typeface="微软雅黑" panose="020B0503020204020204" pitchFamily="34" charset="-122"/>
            </a:endParaRPr>
          </a:p>
        </p:txBody>
      </p:sp>
      <p:sp>
        <p:nvSpPr>
          <p:cNvPr id="26635" name="Rectangle 27"/>
          <p:cNvSpPr/>
          <p:nvPr/>
        </p:nvSpPr>
        <p:spPr>
          <a:xfrm>
            <a:off x="2654300" y="3729038"/>
            <a:ext cx="800100" cy="460375"/>
          </a:xfrm>
          <a:prstGeom prst="rect">
            <a:avLst/>
          </a:prstGeom>
          <a:noFill/>
          <a:ln w="9525">
            <a:noFill/>
          </a:ln>
        </p:spPr>
        <p:txBody>
          <a:bodyPr wrap="none">
            <a:spAutoFit/>
          </a:bodyPr>
          <a:p>
            <a:pPr algn="ctr" eaLnBrk="1" latinLnBrk="1" hangingPunct="1"/>
            <a:r>
              <a:rPr lang="zh-CN" altLang="en-US" b="1" dirty="0">
                <a:latin typeface="微软雅黑" panose="020B0503020204020204" pitchFamily="34" charset="-122"/>
                <a:ea typeface="微软雅黑" panose="020B0503020204020204" pitchFamily="34" charset="-122"/>
              </a:rPr>
              <a:t>作用</a:t>
            </a:r>
            <a:endParaRPr lang="zh-CN" altLang="en-US" b="1" dirty="0">
              <a:latin typeface="微软雅黑" panose="020B0503020204020204" pitchFamily="34" charset="-122"/>
              <a:ea typeface="微软雅黑" panose="020B0503020204020204" pitchFamily="34" charset="-122"/>
            </a:endParaRPr>
          </a:p>
        </p:txBody>
      </p:sp>
      <p:sp>
        <p:nvSpPr>
          <p:cNvPr id="26636" name="Rectangle 28"/>
          <p:cNvSpPr/>
          <p:nvPr/>
        </p:nvSpPr>
        <p:spPr>
          <a:xfrm>
            <a:off x="5692775" y="3698875"/>
            <a:ext cx="801688" cy="461963"/>
          </a:xfrm>
          <a:prstGeom prst="rect">
            <a:avLst/>
          </a:prstGeom>
          <a:noFill/>
          <a:ln w="9525">
            <a:noFill/>
          </a:ln>
        </p:spPr>
        <p:txBody>
          <a:bodyPr wrap="none">
            <a:spAutoFit/>
          </a:bodyPr>
          <a:p>
            <a:pPr algn="ctr" eaLnBrk="1" latinLnBrk="1" hangingPunct="1"/>
            <a:r>
              <a:rPr lang="zh-CN" altLang="en-US" b="1" dirty="0">
                <a:latin typeface="微软雅黑" panose="020B0503020204020204" pitchFamily="34" charset="-122"/>
                <a:ea typeface="微软雅黑" panose="020B0503020204020204" pitchFamily="34" charset="-122"/>
              </a:rPr>
              <a:t>技巧</a:t>
            </a:r>
            <a:endParaRPr lang="zh-CN" altLang="en-US" b="1" dirty="0">
              <a:latin typeface="微软雅黑" panose="020B0503020204020204" pitchFamily="34" charset="-122"/>
              <a:ea typeface="微软雅黑" panose="020B0503020204020204" pitchFamily="34" charset="-122"/>
            </a:endParaRPr>
          </a:p>
        </p:txBody>
      </p:sp>
      <p:sp>
        <p:nvSpPr>
          <p:cNvPr id="26637" name="矩形 2"/>
          <p:cNvSpPr/>
          <p:nvPr/>
        </p:nvSpPr>
        <p:spPr>
          <a:xfrm>
            <a:off x="3941763" y="3281363"/>
            <a:ext cx="1260475" cy="1157287"/>
          </a:xfrm>
          <a:prstGeom prst="rect">
            <a:avLst/>
          </a:prstGeom>
          <a:noFill/>
          <a:ln w="9525">
            <a:noFill/>
          </a:ln>
        </p:spPr>
        <p:txBody>
          <a:bodyPr wrap="none">
            <a:spAutoFit/>
          </a:bodyPr>
          <a:p>
            <a:pPr>
              <a:lnSpc>
                <a:spcPct val="130000"/>
              </a:lnSpc>
            </a:pPr>
            <a:r>
              <a:rPr lang="zh-CN" altLang="en-US" sz="2800" b="1" dirty="0">
                <a:latin typeface="微软雅黑" panose="020B0503020204020204" pitchFamily="34" charset="-122"/>
                <a:ea typeface="微软雅黑" panose="020B0503020204020204" pitchFamily="34" charset="-122"/>
              </a:rPr>
              <a:t>班前会</a:t>
            </a:r>
            <a:endParaRPr lang="en-US" altLang="zh-CN" sz="2800" b="1" dirty="0">
              <a:latin typeface="微软雅黑" panose="020B0503020204020204" pitchFamily="34" charset="-122"/>
              <a:ea typeface="微软雅黑" panose="020B0503020204020204" pitchFamily="34" charset="-122"/>
            </a:endParaRPr>
          </a:p>
          <a:p>
            <a:pPr>
              <a:lnSpc>
                <a:spcPct val="130000"/>
              </a:lnSpc>
            </a:pPr>
            <a:r>
              <a:rPr lang="zh-CN" altLang="en-US" sz="2800" b="1" dirty="0">
                <a:latin typeface="微软雅黑" panose="020B0503020204020204" pitchFamily="34" charset="-122"/>
                <a:ea typeface="微软雅黑" panose="020B0503020204020204" pitchFamily="34" charset="-122"/>
              </a:rPr>
              <a:t>班后会</a:t>
            </a:r>
            <a:endParaRPr lang="zh-CN" altLang="en-US" sz="2800" dirty="0">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图片 1"/>
          <p:cNvPicPr>
            <a:picLocks noChangeAspect="1"/>
          </p:cNvPicPr>
          <p:nvPr/>
        </p:nvPicPr>
        <p:blipFill>
          <a:blip r:embed="rId1"/>
          <a:srcRect l="13892" r="39383"/>
          <a:stretch>
            <a:fillRect/>
          </a:stretch>
        </p:blipFill>
        <p:spPr>
          <a:xfrm>
            <a:off x="915988" y="1844675"/>
            <a:ext cx="2663825" cy="3792538"/>
          </a:xfrm>
          <a:prstGeom prst="rect">
            <a:avLst/>
          </a:prstGeom>
          <a:noFill/>
          <a:ln w="9525">
            <a:noFill/>
          </a:ln>
        </p:spPr>
      </p:pic>
      <p:sp>
        <p:nvSpPr>
          <p:cNvPr id="27651" name="矩形 2"/>
          <p:cNvSpPr/>
          <p:nvPr/>
        </p:nvSpPr>
        <p:spPr>
          <a:xfrm>
            <a:off x="915988" y="1844675"/>
            <a:ext cx="2663825" cy="3810000"/>
          </a:xfrm>
          <a:prstGeom prst="rect">
            <a:avLst/>
          </a:prstGeom>
          <a:solidFill>
            <a:srgbClr val="97725C">
              <a:alpha val="67058"/>
            </a:srgbClr>
          </a:solidFill>
          <a:ln w="9525">
            <a:noFill/>
          </a:ln>
        </p:spPr>
        <p:txBody>
          <a:bodyPr/>
          <a:p>
            <a:pPr eaLnBrk="1" hangingPunct="1"/>
            <a:endParaRPr lang="zh-CN" altLang="en-US" dirty="0">
              <a:latin typeface="Times New Roman" panose="02020603050405020304" pitchFamily="18" charset="0"/>
            </a:endParaRPr>
          </a:p>
        </p:txBody>
      </p:sp>
      <p:sp>
        <p:nvSpPr>
          <p:cNvPr id="27652" name="Rectangle 14"/>
          <p:cNvSpPr/>
          <p:nvPr/>
        </p:nvSpPr>
        <p:spPr>
          <a:xfrm>
            <a:off x="4371975" y="5072063"/>
            <a:ext cx="3168650" cy="554037"/>
          </a:xfrm>
          <a:prstGeom prst="rect">
            <a:avLst/>
          </a:prstGeom>
          <a:noFill/>
          <a:ln w="9525">
            <a:noFill/>
          </a:ln>
        </p:spPr>
        <p:txBody>
          <a:bodyPr anchor="ctr" anchorCtr="0">
            <a:spAutoFit/>
          </a:bodyPr>
          <a:p>
            <a:pPr defTabSz="914400" eaLnBrk="1" hangingPunct="1">
              <a:lnSpc>
                <a:spcPct val="150000"/>
              </a:lnSpc>
              <a:tabLst>
                <a:tab pos="571500" algn="l"/>
              </a:tabLst>
            </a:pPr>
            <a:r>
              <a:rPr lang="zh-CN" altLang="en-US" sz="2000" dirty="0">
                <a:latin typeface="微软雅黑" panose="020B0503020204020204" pitchFamily="34" charset="-122"/>
                <a:ea typeface="微软雅黑" panose="020B0503020204020204" pitchFamily="34" charset="-122"/>
              </a:rPr>
              <a:t>解决班组成员的问题</a:t>
            </a:r>
            <a:endParaRPr lang="zh-CN" altLang="en-US" sz="2000" dirty="0">
              <a:latin typeface="微软雅黑" panose="020B0503020204020204" pitchFamily="34" charset="-122"/>
              <a:ea typeface="微软雅黑" panose="020B0503020204020204" pitchFamily="34" charset="-122"/>
            </a:endParaRPr>
          </a:p>
        </p:txBody>
      </p:sp>
      <p:sp>
        <p:nvSpPr>
          <p:cNvPr id="27653" name="矩形 3"/>
          <p:cNvSpPr/>
          <p:nvPr/>
        </p:nvSpPr>
        <p:spPr>
          <a:xfrm>
            <a:off x="1614488" y="3408363"/>
            <a:ext cx="1266825" cy="522287"/>
          </a:xfrm>
          <a:prstGeom prst="rect">
            <a:avLst/>
          </a:prstGeom>
          <a:noFill/>
          <a:ln w="9525">
            <a:noFill/>
          </a:ln>
        </p:spPr>
        <p:txBody>
          <a:bodyPr wrap="none">
            <a:spAutoFit/>
          </a:bodyPr>
          <a:p>
            <a:pPr algn="ctr" eaLnBrk="1" hangingPunct="1"/>
            <a:r>
              <a:rPr lang="zh-CN" altLang="en-US" sz="2800" b="1" dirty="0">
                <a:solidFill>
                  <a:schemeClr val="bg1"/>
                </a:solidFill>
                <a:latin typeface="微软雅黑" panose="020B0503020204020204" pitchFamily="34" charset="-122"/>
                <a:ea typeface="微软雅黑" panose="020B0503020204020204" pitchFamily="34" charset="-122"/>
              </a:rPr>
              <a:t>班前会</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7654" name="椭圆 4"/>
          <p:cNvSpPr/>
          <p:nvPr/>
        </p:nvSpPr>
        <p:spPr>
          <a:xfrm>
            <a:off x="1474788" y="2895600"/>
            <a:ext cx="1547812" cy="1547813"/>
          </a:xfrm>
          <a:prstGeom prst="ellipse">
            <a:avLst/>
          </a:prstGeom>
          <a:noFill/>
          <a:ln w="31750" cap="flat" cmpd="sng">
            <a:solidFill>
              <a:schemeClr val="bg1"/>
            </a:solidFill>
            <a:prstDash val="soli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25608" name="矩形 6"/>
          <p:cNvSpPr>
            <a:spLocks noChangeArrowheads="1"/>
          </p:cNvSpPr>
          <p:nvPr/>
        </p:nvSpPr>
        <p:spPr bwMode="auto">
          <a:xfrm>
            <a:off x="2443163" y="265113"/>
            <a:ext cx="4257675" cy="5000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班前会、班后会的内容 </a:t>
            </a:r>
            <a:endPar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
        <p:nvSpPr>
          <p:cNvPr id="27656" name="矩形 8"/>
          <p:cNvSpPr/>
          <p:nvPr/>
        </p:nvSpPr>
        <p:spPr>
          <a:xfrm>
            <a:off x="3708400" y="1885950"/>
            <a:ext cx="4673600" cy="568325"/>
          </a:xfrm>
          <a:prstGeom prst="rect">
            <a:avLst/>
          </a:prstGeom>
          <a:noFill/>
          <a:ln w="25400" cap="flat" cmpd="sng">
            <a:solidFill>
              <a:srgbClr val="97725C"/>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27657" name="矩形 9"/>
          <p:cNvSpPr/>
          <p:nvPr/>
        </p:nvSpPr>
        <p:spPr>
          <a:xfrm>
            <a:off x="4325938" y="1892300"/>
            <a:ext cx="3005137" cy="500063"/>
          </a:xfrm>
          <a:prstGeom prst="rect">
            <a:avLst/>
          </a:prstGeom>
          <a:noFill/>
          <a:ln w="9525">
            <a:noFill/>
          </a:ln>
        </p:spPr>
        <p:txBody>
          <a:bodyPr wrap="none">
            <a:spAutoFit/>
          </a:bodyPr>
          <a:p>
            <a:pPr eaLnBrk="1" hangingPunct="1">
              <a:lnSpc>
                <a:spcPct val="150000"/>
              </a:lnSpc>
            </a:pPr>
            <a:r>
              <a:rPr lang="zh-CN" altLang="en-US" sz="2000" dirty="0">
                <a:latin typeface="微软雅黑" panose="020B0503020204020204" pitchFamily="34" charset="-122"/>
                <a:ea typeface="微软雅黑" panose="020B0503020204020204" pitchFamily="34" charset="-122"/>
              </a:rPr>
              <a:t>布置任务和人员工作安排</a:t>
            </a:r>
            <a:endParaRPr lang="zh-CN" altLang="en-US" sz="2000" dirty="0">
              <a:latin typeface="微软雅黑" panose="020B0503020204020204" pitchFamily="34" charset="-122"/>
              <a:ea typeface="微软雅黑" panose="020B0503020204020204" pitchFamily="34" charset="-122"/>
            </a:endParaRPr>
          </a:p>
        </p:txBody>
      </p:sp>
      <p:sp>
        <p:nvSpPr>
          <p:cNvPr id="27658" name="矩形 23"/>
          <p:cNvSpPr/>
          <p:nvPr/>
        </p:nvSpPr>
        <p:spPr>
          <a:xfrm>
            <a:off x="3708400" y="2566988"/>
            <a:ext cx="4673600" cy="568325"/>
          </a:xfrm>
          <a:prstGeom prst="rect">
            <a:avLst/>
          </a:prstGeom>
          <a:noFill/>
          <a:ln w="25400" cap="flat" cmpd="sng">
            <a:solidFill>
              <a:srgbClr val="97725C"/>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27659" name="矩形 24"/>
          <p:cNvSpPr/>
          <p:nvPr/>
        </p:nvSpPr>
        <p:spPr>
          <a:xfrm>
            <a:off x="3708400" y="3248025"/>
            <a:ext cx="4673600" cy="569913"/>
          </a:xfrm>
          <a:prstGeom prst="rect">
            <a:avLst/>
          </a:prstGeom>
          <a:noFill/>
          <a:ln w="25400" cap="flat" cmpd="sng">
            <a:solidFill>
              <a:srgbClr val="97725C"/>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27660" name="矩形 25"/>
          <p:cNvSpPr/>
          <p:nvPr/>
        </p:nvSpPr>
        <p:spPr>
          <a:xfrm>
            <a:off x="3694113" y="3929063"/>
            <a:ext cx="4675187" cy="1030287"/>
          </a:xfrm>
          <a:prstGeom prst="rect">
            <a:avLst/>
          </a:prstGeom>
          <a:noFill/>
          <a:ln w="25400" cap="flat" cmpd="sng">
            <a:solidFill>
              <a:srgbClr val="97725C"/>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27661" name="矩形 10"/>
          <p:cNvSpPr/>
          <p:nvPr/>
        </p:nvSpPr>
        <p:spPr>
          <a:xfrm>
            <a:off x="3778250" y="1965325"/>
            <a:ext cx="438150" cy="404813"/>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27662" name="矩形 11"/>
          <p:cNvSpPr/>
          <p:nvPr/>
        </p:nvSpPr>
        <p:spPr>
          <a:xfrm>
            <a:off x="4346575" y="2555875"/>
            <a:ext cx="1724025" cy="498475"/>
          </a:xfrm>
          <a:prstGeom prst="rect">
            <a:avLst/>
          </a:prstGeom>
          <a:noFill/>
          <a:ln w="9525">
            <a:noFill/>
          </a:ln>
        </p:spPr>
        <p:txBody>
          <a:bodyPr wrap="none">
            <a:spAutoFit/>
          </a:bodyPr>
          <a:p>
            <a:pPr eaLnBrk="1" hangingPunct="1">
              <a:lnSpc>
                <a:spcPct val="150000"/>
              </a:lnSpc>
            </a:pPr>
            <a:r>
              <a:rPr lang="zh-CN" altLang="en-US" sz="2000" dirty="0">
                <a:latin typeface="微软雅黑" panose="020B0503020204020204" pitchFamily="34" charset="-122"/>
                <a:ea typeface="微软雅黑" panose="020B0503020204020204" pitchFamily="34" charset="-122"/>
              </a:rPr>
              <a:t>上级有关指示</a:t>
            </a:r>
            <a:endParaRPr lang="zh-CN" altLang="en-US" sz="2000" dirty="0">
              <a:latin typeface="微软雅黑" panose="020B0503020204020204" pitchFamily="34" charset="-122"/>
              <a:ea typeface="微软雅黑" panose="020B0503020204020204" pitchFamily="34" charset="-122"/>
            </a:endParaRPr>
          </a:p>
        </p:txBody>
      </p:sp>
      <p:sp>
        <p:nvSpPr>
          <p:cNvPr id="27663" name="矩形 12"/>
          <p:cNvSpPr/>
          <p:nvPr/>
        </p:nvSpPr>
        <p:spPr>
          <a:xfrm>
            <a:off x="4371975" y="3173413"/>
            <a:ext cx="4032250" cy="554037"/>
          </a:xfrm>
          <a:prstGeom prst="rect">
            <a:avLst/>
          </a:prstGeom>
          <a:noFill/>
          <a:ln w="9525">
            <a:noFill/>
          </a:ln>
        </p:spPr>
        <p:txBody>
          <a:bodyPr wrap="none">
            <a:spAutoFit/>
          </a:bodyPr>
          <a:p>
            <a:pPr eaLnBrk="1" hangingPunct="1">
              <a:lnSpc>
                <a:spcPct val="150000"/>
              </a:lnSpc>
            </a:pPr>
            <a:r>
              <a:rPr lang="zh-CN" altLang="en-US" sz="2000" dirty="0">
                <a:latin typeface="微软雅黑" panose="020B0503020204020204" pitchFamily="34" charset="-122"/>
                <a:ea typeface="微软雅黑" panose="020B0503020204020204" pitchFamily="34" charset="-122"/>
              </a:rPr>
              <a:t>提出特殊或重要岗位要求注意事项</a:t>
            </a:r>
            <a:endParaRPr lang="zh-CN" altLang="en-US" sz="2000" dirty="0">
              <a:latin typeface="微软雅黑" panose="020B0503020204020204" pitchFamily="34" charset="-122"/>
              <a:ea typeface="微软雅黑" panose="020B0503020204020204" pitchFamily="34" charset="-122"/>
            </a:endParaRPr>
          </a:p>
        </p:txBody>
      </p:sp>
      <p:sp>
        <p:nvSpPr>
          <p:cNvPr id="27664" name="矩形 13"/>
          <p:cNvSpPr/>
          <p:nvPr/>
        </p:nvSpPr>
        <p:spPr>
          <a:xfrm>
            <a:off x="4371975" y="3862388"/>
            <a:ext cx="4032250" cy="1016000"/>
          </a:xfrm>
          <a:prstGeom prst="rect">
            <a:avLst/>
          </a:prstGeom>
          <a:noFill/>
          <a:ln w="9525">
            <a:noFill/>
          </a:ln>
        </p:spPr>
        <p:txBody>
          <a:bodyPr>
            <a:spAutoFit/>
          </a:bodyPr>
          <a:p>
            <a:pPr eaLnBrk="1" hangingPunct="1">
              <a:lnSpc>
                <a:spcPct val="150000"/>
              </a:lnSpc>
            </a:pPr>
            <a:r>
              <a:rPr lang="zh-CN" altLang="en-US" sz="2000" dirty="0">
                <a:latin typeface="微软雅黑" panose="020B0503020204020204" pitchFamily="34" charset="-122"/>
                <a:ea typeface="微软雅黑" panose="020B0503020204020204" pitchFamily="34" charset="-122"/>
              </a:rPr>
              <a:t>结合具体任务、设备、作业环境情况布置安全工作</a:t>
            </a:r>
            <a:endParaRPr lang="zh-CN" altLang="en-US" sz="2000" dirty="0">
              <a:latin typeface="微软雅黑" panose="020B0503020204020204" pitchFamily="34" charset="-122"/>
              <a:ea typeface="微软雅黑" panose="020B0503020204020204" pitchFamily="34" charset="-122"/>
            </a:endParaRPr>
          </a:p>
        </p:txBody>
      </p:sp>
      <p:sp>
        <p:nvSpPr>
          <p:cNvPr id="27665" name="矩形 30"/>
          <p:cNvSpPr/>
          <p:nvPr/>
        </p:nvSpPr>
        <p:spPr>
          <a:xfrm>
            <a:off x="3694113" y="5072063"/>
            <a:ext cx="4675187" cy="568325"/>
          </a:xfrm>
          <a:prstGeom prst="rect">
            <a:avLst/>
          </a:prstGeom>
          <a:noFill/>
          <a:ln w="25400" cap="flat" cmpd="sng">
            <a:solidFill>
              <a:srgbClr val="97725C"/>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27666" name="矩形 31"/>
          <p:cNvSpPr/>
          <p:nvPr/>
        </p:nvSpPr>
        <p:spPr>
          <a:xfrm>
            <a:off x="3778250" y="2651125"/>
            <a:ext cx="438150" cy="404813"/>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27667" name="矩形 32"/>
          <p:cNvSpPr/>
          <p:nvPr/>
        </p:nvSpPr>
        <p:spPr>
          <a:xfrm>
            <a:off x="3783013" y="3355975"/>
            <a:ext cx="438150" cy="404813"/>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27668" name="矩形 33"/>
          <p:cNvSpPr/>
          <p:nvPr/>
        </p:nvSpPr>
        <p:spPr>
          <a:xfrm>
            <a:off x="3781425" y="4240213"/>
            <a:ext cx="439738" cy="404812"/>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27669" name="矩形 34"/>
          <p:cNvSpPr/>
          <p:nvPr/>
        </p:nvSpPr>
        <p:spPr>
          <a:xfrm>
            <a:off x="3789363" y="5154613"/>
            <a:ext cx="438150" cy="404812"/>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27670" name="文本框 14"/>
          <p:cNvSpPr txBox="1"/>
          <p:nvPr/>
        </p:nvSpPr>
        <p:spPr>
          <a:xfrm>
            <a:off x="3773488" y="1965325"/>
            <a:ext cx="442912" cy="401638"/>
          </a:xfrm>
          <a:prstGeom prst="rect">
            <a:avLst/>
          </a:prstGeom>
          <a:noFill/>
          <a:ln w="9525">
            <a:noFill/>
          </a:ln>
        </p:spPr>
        <p:txBody>
          <a:bodyPr>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7671" name="文本框 36"/>
          <p:cNvSpPr txBox="1"/>
          <p:nvPr/>
        </p:nvSpPr>
        <p:spPr>
          <a:xfrm>
            <a:off x="3773488" y="2651125"/>
            <a:ext cx="442912" cy="400050"/>
          </a:xfrm>
          <a:prstGeom prst="rect">
            <a:avLst/>
          </a:prstGeom>
          <a:noFill/>
          <a:ln w="9525">
            <a:noFill/>
          </a:ln>
        </p:spPr>
        <p:txBody>
          <a:bodyPr>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7672" name="文本框 37"/>
          <p:cNvSpPr txBox="1"/>
          <p:nvPr/>
        </p:nvSpPr>
        <p:spPr>
          <a:xfrm>
            <a:off x="3773488" y="3373438"/>
            <a:ext cx="442912" cy="400050"/>
          </a:xfrm>
          <a:prstGeom prst="rect">
            <a:avLst/>
          </a:prstGeom>
          <a:noFill/>
          <a:ln w="9525">
            <a:noFill/>
          </a:ln>
        </p:spPr>
        <p:txBody>
          <a:bodyPr>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7673" name="文本框 38"/>
          <p:cNvSpPr txBox="1"/>
          <p:nvPr/>
        </p:nvSpPr>
        <p:spPr>
          <a:xfrm>
            <a:off x="3783013" y="4248150"/>
            <a:ext cx="444500" cy="400050"/>
          </a:xfrm>
          <a:prstGeom prst="rect">
            <a:avLst/>
          </a:prstGeom>
          <a:noFill/>
          <a:ln w="9525">
            <a:noFill/>
          </a:ln>
        </p:spPr>
        <p:txBody>
          <a:bodyPr>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7674" name="文本框 39"/>
          <p:cNvSpPr txBox="1"/>
          <p:nvPr/>
        </p:nvSpPr>
        <p:spPr>
          <a:xfrm>
            <a:off x="3773488" y="5151438"/>
            <a:ext cx="442912" cy="400050"/>
          </a:xfrm>
          <a:prstGeom prst="rect">
            <a:avLst/>
          </a:prstGeom>
          <a:noFill/>
          <a:ln w="9525">
            <a:noFill/>
          </a:ln>
        </p:spPr>
        <p:txBody>
          <a:bodyPr>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5</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图片 14"/>
          <p:cNvPicPr>
            <a:picLocks noChangeAspect="1"/>
          </p:cNvPicPr>
          <p:nvPr/>
        </p:nvPicPr>
        <p:blipFill>
          <a:blip r:embed="rId1"/>
          <a:srcRect l="13892" r="39383"/>
          <a:stretch>
            <a:fillRect/>
          </a:stretch>
        </p:blipFill>
        <p:spPr>
          <a:xfrm>
            <a:off x="915988" y="1844675"/>
            <a:ext cx="2663825" cy="3792538"/>
          </a:xfrm>
          <a:prstGeom prst="rect">
            <a:avLst/>
          </a:prstGeom>
          <a:noFill/>
          <a:ln w="9525">
            <a:noFill/>
          </a:ln>
        </p:spPr>
      </p:pic>
      <p:sp>
        <p:nvSpPr>
          <p:cNvPr id="28675" name="矩形 15"/>
          <p:cNvSpPr/>
          <p:nvPr/>
        </p:nvSpPr>
        <p:spPr>
          <a:xfrm>
            <a:off x="915988" y="1844675"/>
            <a:ext cx="2663825" cy="3810000"/>
          </a:xfrm>
          <a:prstGeom prst="rect">
            <a:avLst/>
          </a:prstGeom>
          <a:solidFill>
            <a:srgbClr val="97725C">
              <a:alpha val="67058"/>
            </a:srgbClr>
          </a:solidFill>
          <a:ln w="9525">
            <a:noFill/>
          </a:ln>
        </p:spPr>
        <p:txBody>
          <a:bodyPr/>
          <a:p>
            <a:pPr eaLnBrk="1" hangingPunct="1"/>
            <a:endParaRPr lang="zh-CN" altLang="en-US" dirty="0">
              <a:latin typeface="Times New Roman" panose="02020603050405020304" pitchFamily="18" charset="0"/>
            </a:endParaRPr>
          </a:p>
        </p:txBody>
      </p:sp>
      <p:sp>
        <p:nvSpPr>
          <p:cNvPr id="28676" name="矩形 16"/>
          <p:cNvSpPr/>
          <p:nvPr/>
        </p:nvSpPr>
        <p:spPr>
          <a:xfrm>
            <a:off x="1617663" y="3408363"/>
            <a:ext cx="1262062" cy="522287"/>
          </a:xfrm>
          <a:prstGeom prst="rect">
            <a:avLst/>
          </a:prstGeom>
          <a:noFill/>
          <a:ln w="9525">
            <a:noFill/>
          </a:ln>
        </p:spPr>
        <p:txBody>
          <a:bodyPr wrap="none">
            <a:spAutoFit/>
          </a:bodyPr>
          <a:p>
            <a:pPr algn="ctr" eaLnBrk="1" hangingPunct="1"/>
            <a:r>
              <a:rPr lang="zh-CN" altLang="en-US" sz="2800" b="1" dirty="0">
                <a:solidFill>
                  <a:schemeClr val="bg1"/>
                </a:solidFill>
                <a:latin typeface="微软雅黑" panose="020B0503020204020204" pitchFamily="34" charset="-122"/>
                <a:ea typeface="微软雅黑" panose="020B0503020204020204" pitchFamily="34" charset="-122"/>
              </a:rPr>
              <a:t>班后会</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8677" name="椭圆 17"/>
          <p:cNvSpPr/>
          <p:nvPr/>
        </p:nvSpPr>
        <p:spPr>
          <a:xfrm>
            <a:off x="1474788" y="2895600"/>
            <a:ext cx="1547812" cy="1547813"/>
          </a:xfrm>
          <a:prstGeom prst="ellipse">
            <a:avLst/>
          </a:prstGeom>
          <a:noFill/>
          <a:ln w="31750" cap="flat" cmpd="sng">
            <a:solidFill>
              <a:schemeClr val="bg1"/>
            </a:solidFill>
            <a:prstDash val="soli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28678" name="矩形 18"/>
          <p:cNvSpPr/>
          <p:nvPr/>
        </p:nvSpPr>
        <p:spPr>
          <a:xfrm>
            <a:off x="3708400" y="1938338"/>
            <a:ext cx="4673600" cy="568325"/>
          </a:xfrm>
          <a:prstGeom prst="rect">
            <a:avLst/>
          </a:prstGeom>
          <a:noFill/>
          <a:ln w="25400" cap="flat" cmpd="sng">
            <a:solidFill>
              <a:srgbClr val="97725C"/>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28679" name="矩形 19"/>
          <p:cNvSpPr/>
          <p:nvPr/>
        </p:nvSpPr>
        <p:spPr>
          <a:xfrm>
            <a:off x="3708400" y="3268663"/>
            <a:ext cx="4673600" cy="568325"/>
          </a:xfrm>
          <a:prstGeom prst="rect">
            <a:avLst/>
          </a:prstGeom>
          <a:noFill/>
          <a:ln w="25400" cap="flat" cmpd="sng">
            <a:solidFill>
              <a:srgbClr val="97725C"/>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28680" name="矩形 20"/>
          <p:cNvSpPr/>
          <p:nvPr/>
        </p:nvSpPr>
        <p:spPr>
          <a:xfrm>
            <a:off x="3708400" y="4598988"/>
            <a:ext cx="4673600" cy="1038225"/>
          </a:xfrm>
          <a:prstGeom prst="rect">
            <a:avLst/>
          </a:prstGeom>
          <a:noFill/>
          <a:ln w="25400" cap="flat" cmpd="sng">
            <a:solidFill>
              <a:srgbClr val="97725C"/>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28681" name="矩形 1"/>
          <p:cNvSpPr/>
          <p:nvPr/>
        </p:nvSpPr>
        <p:spPr>
          <a:xfrm>
            <a:off x="4210050" y="1952625"/>
            <a:ext cx="4324350" cy="554038"/>
          </a:xfrm>
          <a:prstGeom prst="rect">
            <a:avLst/>
          </a:prstGeom>
          <a:noFill/>
          <a:ln w="9525">
            <a:noFill/>
          </a:ln>
        </p:spPr>
        <p:txBody>
          <a:bodyPr>
            <a:spAutoFit/>
          </a:bodyPr>
          <a:p>
            <a:pPr eaLnBrk="1" hangingPunct="1">
              <a:lnSpc>
                <a:spcPct val="150000"/>
              </a:lnSpc>
            </a:pPr>
            <a:r>
              <a:rPr lang="zh-CN" altLang="en-US" sz="2000" dirty="0">
                <a:latin typeface="微软雅黑" panose="020B0503020204020204" pitchFamily="34" charset="-122"/>
                <a:ea typeface="微软雅黑" panose="020B0503020204020204" pitchFamily="34" charset="-122"/>
              </a:rPr>
              <a:t>总结、讲评当班工作的执行完成情况</a:t>
            </a:r>
            <a:endParaRPr lang="zh-CN" altLang="en-US" sz="2000" dirty="0">
              <a:latin typeface="微软雅黑" panose="020B0503020204020204" pitchFamily="34" charset="-122"/>
              <a:ea typeface="微软雅黑" panose="020B0503020204020204" pitchFamily="34" charset="-122"/>
            </a:endParaRPr>
          </a:p>
        </p:txBody>
      </p:sp>
      <p:sp>
        <p:nvSpPr>
          <p:cNvPr id="28682" name="矩形 2"/>
          <p:cNvSpPr/>
          <p:nvPr/>
        </p:nvSpPr>
        <p:spPr>
          <a:xfrm>
            <a:off x="4262438" y="3279775"/>
            <a:ext cx="1724025" cy="498475"/>
          </a:xfrm>
          <a:prstGeom prst="rect">
            <a:avLst/>
          </a:prstGeom>
          <a:noFill/>
          <a:ln w="9525">
            <a:noFill/>
          </a:ln>
        </p:spPr>
        <p:txBody>
          <a:bodyPr wrap="none">
            <a:spAutoFit/>
          </a:bodyPr>
          <a:p>
            <a:pPr eaLnBrk="1" hangingPunct="1">
              <a:lnSpc>
                <a:spcPct val="150000"/>
              </a:lnSpc>
            </a:pPr>
            <a:r>
              <a:rPr lang="zh-CN" altLang="en-US" sz="2000" dirty="0">
                <a:latin typeface="微软雅黑" panose="020B0503020204020204" pitchFamily="34" charset="-122"/>
                <a:ea typeface="微软雅黑" panose="020B0503020204020204" pitchFamily="34" charset="-122"/>
              </a:rPr>
              <a:t>表扬好人好事</a:t>
            </a:r>
            <a:endParaRPr lang="zh-CN" altLang="en-US" sz="2000" dirty="0">
              <a:latin typeface="微软雅黑" panose="020B0503020204020204" pitchFamily="34" charset="-122"/>
              <a:ea typeface="微软雅黑" panose="020B0503020204020204" pitchFamily="34" charset="-122"/>
            </a:endParaRPr>
          </a:p>
        </p:txBody>
      </p:sp>
      <p:sp>
        <p:nvSpPr>
          <p:cNvPr id="28683" name="矩形 4"/>
          <p:cNvSpPr/>
          <p:nvPr/>
        </p:nvSpPr>
        <p:spPr>
          <a:xfrm>
            <a:off x="4262438" y="4649788"/>
            <a:ext cx="4119562" cy="1016000"/>
          </a:xfrm>
          <a:prstGeom prst="rect">
            <a:avLst/>
          </a:prstGeom>
          <a:noFill/>
          <a:ln w="9525">
            <a:noFill/>
          </a:ln>
        </p:spPr>
        <p:txBody>
          <a:bodyPr>
            <a:spAutoFit/>
          </a:bodyPr>
          <a:p>
            <a:pPr eaLnBrk="1" hangingPunct="1">
              <a:lnSpc>
                <a:spcPct val="150000"/>
              </a:lnSpc>
            </a:pPr>
            <a:r>
              <a:rPr lang="zh-CN" altLang="en-US" sz="2000" dirty="0">
                <a:latin typeface="微软雅黑" panose="020B0503020204020204" pitchFamily="34" charset="-122"/>
                <a:ea typeface="微软雅黑" panose="020B0503020204020204" pitchFamily="34" charset="-122"/>
              </a:rPr>
              <a:t>批评、纠正工作中问题，及时制定整改措施</a:t>
            </a:r>
            <a:endParaRPr lang="zh-CN" altLang="en-US" sz="2000" dirty="0">
              <a:latin typeface="微软雅黑" panose="020B0503020204020204" pitchFamily="34" charset="-122"/>
              <a:ea typeface="微软雅黑" panose="020B0503020204020204" pitchFamily="34" charset="-122"/>
            </a:endParaRPr>
          </a:p>
        </p:txBody>
      </p:sp>
      <p:sp>
        <p:nvSpPr>
          <p:cNvPr id="28684" name="矩形 26"/>
          <p:cNvSpPr/>
          <p:nvPr/>
        </p:nvSpPr>
        <p:spPr>
          <a:xfrm>
            <a:off x="3779838" y="2030413"/>
            <a:ext cx="439737" cy="403225"/>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28685" name="文本框 27"/>
          <p:cNvSpPr txBox="1"/>
          <p:nvPr/>
        </p:nvSpPr>
        <p:spPr>
          <a:xfrm>
            <a:off x="3775075" y="2030413"/>
            <a:ext cx="444500" cy="400050"/>
          </a:xfrm>
          <a:prstGeom prst="rect">
            <a:avLst/>
          </a:prstGeom>
          <a:noFill/>
          <a:ln w="9525">
            <a:noFill/>
          </a:ln>
        </p:spPr>
        <p:txBody>
          <a:bodyPr>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8686" name="矩形 28"/>
          <p:cNvSpPr/>
          <p:nvPr/>
        </p:nvSpPr>
        <p:spPr>
          <a:xfrm>
            <a:off x="3781425" y="3349625"/>
            <a:ext cx="438150" cy="404813"/>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28687" name="文本框 29"/>
          <p:cNvSpPr txBox="1"/>
          <p:nvPr/>
        </p:nvSpPr>
        <p:spPr>
          <a:xfrm>
            <a:off x="3776663" y="3349625"/>
            <a:ext cx="442912" cy="400050"/>
          </a:xfrm>
          <a:prstGeom prst="rect">
            <a:avLst/>
          </a:prstGeom>
          <a:noFill/>
          <a:ln w="9525">
            <a:noFill/>
          </a:ln>
        </p:spPr>
        <p:txBody>
          <a:bodyPr>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8688" name="矩形 30"/>
          <p:cNvSpPr/>
          <p:nvPr/>
        </p:nvSpPr>
        <p:spPr>
          <a:xfrm>
            <a:off x="3779838" y="4933950"/>
            <a:ext cx="439737" cy="404813"/>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28689" name="文本框 31"/>
          <p:cNvSpPr txBox="1"/>
          <p:nvPr/>
        </p:nvSpPr>
        <p:spPr>
          <a:xfrm>
            <a:off x="3775075" y="4933950"/>
            <a:ext cx="444500" cy="400050"/>
          </a:xfrm>
          <a:prstGeom prst="rect">
            <a:avLst/>
          </a:prstGeom>
          <a:noFill/>
          <a:ln w="9525">
            <a:noFill/>
          </a:ln>
        </p:spPr>
        <p:txBody>
          <a:bodyPr>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6643" name="矩形 32"/>
          <p:cNvSpPr>
            <a:spLocks noChangeArrowheads="1"/>
          </p:cNvSpPr>
          <p:nvPr/>
        </p:nvSpPr>
        <p:spPr bwMode="auto">
          <a:xfrm>
            <a:off x="2409825" y="257175"/>
            <a:ext cx="4324350" cy="6318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班前会、班后会的内容 </a:t>
            </a:r>
            <a:endPar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1" name="矩形 1"/>
          <p:cNvSpPr>
            <a:spLocks noChangeArrowheads="1"/>
          </p:cNvSpPr>
          <p:nvPr/>
        </p:nvSpPr>
        <p:spPr bwMode="auto">
          <a:xfrm>
            <a:off x="2292350" y="252413"/>
            <a:ext cx="4572000" cy="584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班前班后会存在的问题</a:t>
            </a:r>
            <a:endParaRPr kumimoji="1" lang="en-US" altLang="zh-CN"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
        <p:nvSpPr>
          <p:cNvPr id="29699" name="圆角矩形 2"/>
          <p:cNvSpPr/>
          <p:nvPr/>
        </p:nvSpPr>
        <p:spPr>
          <a:xfrm>
            <a:off x="635000" y="2268538"/>
            <a:ext cx="2232025" cy="3103562"/>
          </a:xfrm>
          <a:prstGeom prst="roundRect">
            <a:avLst>
              <a:gd name="adj" fmla="val 16667"/>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29700" name="圆角矩形 3"/>
          <p:cNvSpPr/>
          <p:nvPr/>
        </p:nvSpPr>
        <p:spPr>
          <a:xfrm>
            <a:off x="777875" y="2397125"/>
            <a:ext cx="1944688" cy="603250"/>
          </a:xfrm>
          <a:prstGeom prst="roundRect">
            <a:avLst>
              <a:gd name="adj" fmla="val 35602"/>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29701" name="圆角矩形 56"/>
          <p:cNvSpPr/>
          <p:nvPr/>
        </p:nvSpPr>
        <p:spPr>
          <a:xfrm>
            <a:off x="3433763" y="2271713"/>
            <a:ext cx="2232025" cy="3101975"/>
          </a:xfrm>
          <a:prstGeom prst="roundRect">
            <a:avLst>
              <a:gd name="adj" fmla="val 16667"/>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29702" name="圆角矩形 57"/>
          <p:cNvSpPr/>
          <p:nvPr/>
        </p:nvSpPr>
        <p:spPr>
          <a:xfrm>
            <a:off x="3576638" y="2398713"/>
            <a:ext cx="1944687" cy="603250"/>
          </a:xfrm>
          <a:prstGeom prst="roundRect">
            <a:avLst>
              <a:gd name="adj" fmla="val 35602"/>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29703" name="圆角矩形 58"/>
          <p:cNvSpPr/>
          <p:nvPr/>
        </p:nvSpPr>
        <p:spPr>
          <a:xfrm>
            <a:off x="6238875" y="2271713"/>
            <a:ext cx="2232025" cy="3101975"/>
          </a:xfrm>
          <a:prstGeom prst="roundRect">
            <a:avLst>
              <a:gd name="adj" fmla="val 16667"/>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29704" name="圆角矩形 59"/>
          <p:cNvSpPr/>
          <p:nvPr/>
        </p:nvSpPr>
        <p:spPr>
          <a:xfrm>
            <a:off x="6383338" y="2398713"/>
            <a:ext cx="1943100" cy="603250"/>
          </a:xfrm>
          <a:prstGeom prst="roundRect">
            <a:avLst>
              <a:gd name="adj" fmla="val 35602"/>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29705" name="Rectangle 48"/>
          <p:cNvSpPr/>
          <p:nvPr/>
        </p:nvSpPr>
        <p:spPr>
          <a:xfrm>
            <a:off x="1235075" y="2506663"/>
            <a:ext cx="1025525" cy="384175"/>
          </a:xfrm>
          <a:prstGeom prst="rect">
            <a:avLst/>
          </a:prstGeom>
          <a:noFill/>
          <a:ln w="9525">
            <a:noFill/>
          </a:ln>
        </p:spPr>
        <p:txBody>
          <a:bodyPr wrap="none" lIns="0" tIns="0" rIns="0" bIns="0">
            <a:spAutoFit/>
          </a:bodyPr>
          <a:p>
            <a:pPr algn="r" eaLnBrk="1" latinLnBrk="1" hangingPunct="1">
              <a:lnSpc>
                <a:spcPct val="125000"/>
              </a:lnSpc>
            </a:pPr>
            <a:r>
              <a:rPr lang="zh-CN" altLang="en-US" sz="2000" b="1" dirty="0">
                <a:latin typeface="微软雅黑" panose="020B0503020204020204" pitchFamily="34" charset="-122"/>
                <a:ea typeface="微软雅黑" panose="020B0503020204020204" pitchFamily="34" charset="-122"/>
              </a:rPr>
              <a:t>流于形式</a:t>
            </a:r>
            <a:endParaRPr lang="en-US" altLang="zh-CN" sz="2000" b="1" dirty="0">
              <a:latin typeface="微软雅黑" panose="020B0503020204020204" pitchFamily="34" charset="-122"/>
              <a:ea typeface="微软雅黑" panose="020B0503020204020204" pitchFamily="34" charset="-122"/>
            </a:endParaRPr>
          </a:p>
        </p:txBody>
      </p:sp>
      <p:sp>
        <p:nvSpPr>
          <p:cNvPr id="29706" name="Rectangle 51"/>
          <p:cNvSpPr/>
          <p:nvPr/>
        </p:nvSpPr>
        <p:spPr>
          <a:xfrm>
            <a:off x="944563" y="3825875"/>
            <a:ext cx="1616075" cy="346075"/>
          </a:xfrm>
          <a:prstGeom prst="rect">
            <a:avLst/>
          </a:prstGeom>
          <a:noFill/>
          <a:ln w="9525">
            <a:noFill/>
          </a:ln>
        </p:spPr>
        <p:txBody>
          <a:bodyPr lIns="0" tIns="0" rIns="0" bIns="0">
            <a:spAutoFit/>
          </a:bodyPr>
          <a:p>
            <a:pPr eaLnBrk="1" latinLnBrk="1" hangingPunct="1">
              <a:lnSpc>
                <a:spcPct val="125000"/>
              </a:lnSpc>
            </a:pPr>
            <a:r>
              <a:rPr lang="zh-CN" altLang="en-US" sz="1800" dirty="0">
                <a:solidFill>
                  <a:schemeClr val="bg1"/>
                </a:solidFill>
                <a:latin typeface="微软雅黑" panose="020B0503020204020204" pitchFamily="34" charset="-122"/>
                <a:ea typeface="微软雅黑" panose="020B0503020204020204" pitchFamily="34" charset="-122"/>
              </a:rPr>
              <a:t>无内容、无重点</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29707" name="Rectangle 49"/>
          <p:cNvSpPr/>
          <p:nvPr/>
        </p:nvSpPr>
        <p:spPr>
          <a:xfrm>
            <a:off x="4065588" y="2506663"/>
            <a:ext cx="1025525" cy="349250"/>
          </a:xfrm>
          <a:prstGeom prst="rect">
            <a:avLst/>
          </a:prstGeom>
          <a:noFill/>
          <a:ln w="9525">
            <a:noFill/>
          </a:ln>
        </p:spPr>
        <p:txBody>
          <a:bodyPr wrap="none" lIns="0" tIns="0" rIns="0" bIns="0">
            <a:spAutoFit/>
          </a:bodyPr>
          <a:p>
            <a:pPr algn="r" eaLnBrk="1" latinLnBrk="1" hangingPunct="1">
              <a:lnSpc>
                <a:spcPct val="125000"/>
              </a:lnSpc>
            </a:pPr>
            <a:r>
              <a:rPr lang="zh-CN" altLang="en-US" sz="2000" b="1" dirty="0">
                <a:latin typeface="微软雅黑" panose="020B0503020204020204" pitchFamily="34" charset="-122"/>
                <a:ea typeface="微软雅黑" panose="020B0503020204020204" pitchFamily="34" charset="-122"/>
              </a:rPr>
              <a:t>敷衍了事</a:t>
            </a:r>
            <a:endParaRPr lang="zh-CN" altLang="en-US" sz="2000" b="1" dirty="0">
              <a:latin typeface="微软雅黑" panose="020B0503020204020204" pitchFamily="34" charset="-122"/>
              <a:ea typeface="微软雅黑" panose="020B0503020204020204" pitchFamily="34" charset="-122"/>
            </a:endParaRPr>
          </a:p>
        </p:txBody>
      </p:sp>
      <p:sp>
        <p:nvSpPr>
          <p:cNvPr id="29708" name="矩形 4"/>
          <p:cNvSpPr/>
          <p:nvPr/>
        </p:nvSpPr>
        <p:spPr>
          <a:xfrm>
            <a:off x="6856413" y="2506663"/>
            <a:ext cx="1025525" cy="384175"/>
          </a:xfrm>
          <a:prstGeom prst="rect">
            <a:avLst/>
          </a:prstGeom>
          <a:noFill/>
          <a:ln w="9525">
            <a:noFill/>
          </a:ln>
        </p:spPr>
        <p:txBody>
          <a:bodyPr wrap="none" lIns="0" tIns="0" rIns="0" bIns="0">
            <a:spAutoFit/>
          </a:bodyPr>
          <a:p>
            <a:pPr algn="r" eaLnBrk="1" latinLnBrk="1" hangingPunct="1">
              <a:lnSpc>
                <a:spcPct val="125000"/>
              </a:lnSpc>
            </a:pPr>
            <a:r>
              <a:rPr lang="zh-CN" altLang="en-US" sz="2000" b="1" dirty="0">
                <a:latin typeface="微软雅黑" panose="020B0503020204020204" pitchFamily="34" charset="-122"/>
                <a:ea typeface="微软雅黑" panose="020B0503020204020204" pitchFamily="34" charset="-122"/>
              </a:rPr>
              <a:t>丢三落四</a:t>
            </a:r>
            <a:endParaRPr lang="zh-CN" altLang="en-US" sz="2000" b="1" dirty="0">
              <a:latin typeface="微软雅黑" panose="020B0503020204020204" pitchFamily="34" charset="-122"/>
              <a:ea typeface="微软雅黑" panose="020B0503020204020204" pitchFamily="34" charset="-122"/>
            </a:endParaRPr>
          </a:p>
        </p:txBody>
      </p:sp>
      <p:sp>
        <p:nvSpPr>
          <p:cNvPr id="29709" name="矩形 5"/>
          <p:cNvSpPr/>
          <p:nvPr/>
        </p:nvSpPr>
        <p:spPr>
          <a:xfrm>
            <a:off x="3763963" y="3821113"/>
            <a:ext cx="1616075" cy="346075"/>
          </a:xfrm>
          <a:prstGeom prst="rect">
            <a:avLst/>
          </a:prstGeom>
          <a:noFill/>
          <a:ln w="9525">
            <a:noFill/>
          </a:ln>
        </p:spPr>
        <p:txBody>
          <a:bodyPr lIns="0" tIns="0" rIns="0" bIns="0">
            <a:spAutoFit/>
          </a:bodyPr>
          <a:p>
            <a:pPr eaLnBrk="1" latinLnBrk="1" hangingPunct="1">
              <a:lnSpc>
                <a:spcPct val="125000"/>
              </a:lnSpc>
            </a:pPr>
            <a:r>
              <a:rPr lang="zh-CN" altLang="en-US" sz="1800" dirty="0">
                <a:solidFill>
                  <a:schemeClr val="bg1"/>
                </a:solidFill>
                <a:latin typeface="微软雅黑" panose="020B0503020204020204" pitchFamily="34" charset="-122"/>
                <a:ea typeface="微软雅黑" panose="020B0503020204020204" pitchFamily="34" charset="-122"/>
              </a:rPr>
              <a:t>走过场、时间短</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29710" name="Rectangle 52"/>
          <p:cNvSpPr/>
          <p:nvPr/>
        </p:nvSpPr>
        <p:spPr>
          <a:xfrm>
            <a:off x="6564313" y="3452813"/>
            <a:ext cx="1824037" cy="1081087"/>
          </a:xfrm>
          <a:prstGeom prst="rect">
            <a:avLst/>
          </a:prstGeom>
          <a:noFill/>
          <a:ln w="9525">
            <a:noFill/>
          </a:ln>
        </p:spPr>
        <p:txBody>
          <a:bodyPr lIns="0" tIns="0" rIns="0" bIns="0">
            <a:spAutoFit/>
          </a:bodyPr>
          <a:p>
            <a:pPr eaLnBrk="1" latinLnBrk="1" hangingPunct="1">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东扯西拉、没有任务、没有安全注意事项</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矩形 4"/>
          <p:cNvSpPr/>
          <p:nvPr/>
        </p:nvSpPr>
        <p:spPr>
          <a:xfrm>
            <a:off x="2659063" y="2809875"/>
            <a:ext cx="6164262" cy="3600450"/>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pic>
        <p:nvPicPr>
          <p:cNvPr id="30723" name="Picture 24" descr="sub"/>
          <p:cNvPicPr>
            <a:picLocks noChangeAspect="1"/>
          </p:cNvPicPr>
          <p:nvPr/>
        </p:nvPicPr>
        <p:blipFill>
          <a:blip r:embed="rId1"/>
          <a:stretch>
            <a:fillRect/>
          </a:stretch>
        </p:blipFill>
        <p:spPr>
          <a:xfrm>
            <a:off x="1574800" y="3365500"/>
            <a:ext cx="160338" cy="150813"/>
          </a:xfrm>
          <a:prstGeom prst="rect">
            <a:avLst/>
          </a:prstGeom>
          <a:noFill/>
          <a:ln w="9525">
            <a:noFill/>
          </a:ln>
        </p:spPr>
      </p:pic>
      <p:sp>
        <p:nvSpPr>
          <p:cNvPr id="30724" name="Rectangle 25"/>
          <p:cNvSpPr/>
          <p:nvPr/>
        </p:nvSpPr>
        <p:spPr>
          <a:xfrm>
            <a:off x="3608388" y="3417888"/>
            <a:ext cx="4689475" cy="400050"/>
          </a:xfrm>
          <a:prstGeom prst="rect">
            <a:avLst/>
          </a:prstGeom>
          <a:noFill/>
          <a:ln w="9525">
            <a:noFill/>
          </a:ln>
        </p:spPr>
        <p:txBody>
          <a:bodyPr>
            <a:spAutoFit/>
          </a:bodyPr>
          <a:p>
            <a:pP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安全工作内容主题明确、针对性强</a:t>
            </a:r>
            <a:endParaRPr lang="en-US" altLang="ko-KR" sz="2000" b="1" dirty="0">
              <a:solidFill>
                <a:schemeClr val="bg1"/>
              </a:solidFill>
              <a:latin typeface="微软雅黑" panose="020B0503020204020204" pitchFamily="34" charset="-122"/>
              <a:ea typeface="微软雅黑" panose="020B0503020204020204" pitchFamily="34" charset="-122"/>
            </a:endParaRPr>
          </a:p>
        </p:txBody>
      </p:sp>
      <p:pic>
        <p:nvPicPr>
          <p:cNvPr id="30725" name="Picture 26" descr="sub"/>
          <p:cNvPicPr>
            <a:picLocks noChangeAspect="1"/>
          </p:cNvPicPr>
          <p:nvPr/>
        </p:nvPicPr>
        <p:blipFill>
          <a:blip r:embed="rId1"/>
          <a:stretch>
            <a:fillRect/>
          </a:stretch>
        </p:blipFill>
        <p:spPr>
          <a:xfrm>
            <a:off x="1647825" y="4459288"/>
            <a:ext cx="160338" cy="150812"/>
          </a:xfrm>
          <a:prstGeom prst="rect">
            <a:avLst/>
          </a:prstGeom>
          <a:noFill/>
          <a:ln w="9525">
            <a:noFill/>
          </a:ln>
        </p:spPr>
      </p:pic>
      <p:pic>
        <p:nvPicPr>
          <p:cNvPr id="30726" name="Picture 28" descr="sub"/>
          <p:cNvPicPr>
            <a:picLocks noChangeAspect="1"/>
          </p:cNvPicPr>
          <p:nvPr/>
        </p:nvPicPr>
        <p:blipFill>
          <a:blip r:embed="rId1"/>
          <a:stretch>
            <a:fillRect/>
          </a:stretch>
        </p:blipFill>
        <p:spPr>
          <a:xfrm>
            <a:off x="1636713" y="5467350"/>
            <a:ext cx="160337" cy="150813"/>
          </a:xfrm>
          <a:prstGeom prst="rect">
            <a:avLst/>
          </a:prstGeom>
          <a:noFill/>
          <a:ln w="9525">
            <a:noFill/>
          </a:ln>
        </p:spPr>
      </p:pic>
      <p:sp>
        <p:nvSpPr>
          <p:cNvPr id="30727" name="Rectangle 29"/>
          <p:cNvSpPr/>
          <p:nvPr/>
        </p:nvSpPr>
        <p:spPr>
          <a:xfrm>
            <a:off x="3627438" y="5519738"/>
            <a:ext cx="4868862" cy="400050"/>
          </a:xfrm>
          <a:prstGeom prst="rect">
            <a:avLst/>
          </a:prstGeom>
          <a:noFill/>
          <a:ln w="9525">
            <a:noFill/>
          </a:ln>
        </p:spPr>
        <p:txBody>
          <a:bodyPr>
            <a:spAutoFit/>
          </a:bodyPr>
          <a:p>
            <a:pP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察言观色，注意职工情绪、思想状况变化</a:t>
            </a:r>
            <a:endParaRPr lang="en-US" altLang="ko-KR" sz="2000" b="1" dirty="0">
              <a:solidFill>
                <a:schemeClr val="bg1"/>
              </a:solidFill>
              <a:latin typeface="微软雅黑" panose="020B0503020204020204" pitchFamily="34" charset="-122"/>
              <a:ea typeface="微软雅黑" panose="020B0503020204020204" pitchFamily="34" charset="-122"/>
            </a:endParaRPr>
          </a:p>
        </p:txBody>
      </p:sp>
      <p:sp>
        <p:nvSpPr>
          <p:cNvPr id="28681" name="矩形 1"/>
          <p:cNvSpPr>
            <a:spLocks noChangeArrowheads="1"/>
          </p:cNvSpPr>
          <p:nvPr/>
        </p:nvSpPr>
        <p:spPr bwMode="auto">
          <a:xfrm>
            <a:off x="2366963" y="260350"/>
            <a:ext cx="4410075" cy="5857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班前会、班后会的技巧 </a:t>
            </a:r>
            <a:endParaRPr kumimoji="1" lang="zh-CN" altLang="en-US" sz="32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pic>
        <p:nvPicPr>
          <p:cNvPr id="30729" name="图片 3"/>
          <p:cNvPicPr>
            <a:picLocks noChangeAspect="1"/>
          </p:cNvPicPr>
          <p:nvPr/>
        </p:nvPicPr>
        <p:blipFill>
          <a:blip r:embed="rId2"/>
          <a:stretch>
            <a:fillRect/>
          </a:stretch>
        </p:blipFill>
        <p:spPr>
          <a:xfrm>
            <a:off x="-534987" y="1822450"/>
            <a:ext cx="3335337" cy="5035550"/>
          </a:xfrm>
          <a:prstGeom prst="rect">
            <a:avLst/>
          </a:prstGeom>
          <a:noFill/>
          <a:ln w="9525">
            <a:noFill/>
          </a:ln>
        </p:spPr>
      </p:pic>
      <p:sp>
        <p:nvSpPr>
          <p:cNvPr id="30730" name="任意多边形 8"/>
          <p:cNvSpPr/>
          <p:nvPr/>
        </p:nvSpPr>
        <p:spPr>
          <a:xfrm>
            <a:off x="2771775" y="2924175"/>
            <a:ext cx="428625" cy="2886075"/>
          </a:xfrm>
          <a:custGeom>
            <a:avLst/>
            <a:gdLst/>
            <a:ahLst/>
            <a:cxnLst>
              <a:cxn ang="0">
                <a:pos x="0" y="0"/>
              </a:cxn>
              <a:cxn ang="0">
                <a:pos x="428625" y="381000"/>
              </a:cxn>
              <a:cxn ang="0">
                <a:pos x="381000" y="2886075"/>
              </a:cxn>
            </a:cxnLst>
            <a:pathLst>
              <a:path w="428625" h="2886075">
                <a:moveTo>
                  <a:pt x="0" y="0"/>
                </a:moveTo>
                <a:lnTo>
                  <a:pt x="428625" y="381000"/>
                </a:lnTo>
                <a:lnTo>
                  <a:pt x="381000" y="2886075"/>
                </a:lnTo>
              </a:path>
            </a:pathLst>
          </a:custGeom>
          <a:noFill/>
          <a:ln w="31750" cap="flat" cmpd="sng">
            <a:solidFill>
              <a:schemeClr val="bg1">
                <a:alpha val="100000"/>
              </a:schemeClr>
            </a:solidFill>
            <a:prstDash val="solid"/>
            <a:round/>
            <a:headEnd type="none" w="med" len="med"/>
            <a:tailEnd type="none" w="med" len="med"/>
          </a:ln>
        </p:spPr>
        <p:txBody>
          <a:bodyPr/>
          <a:p>
            <a:endParaRPr lang="zh-CN" altLang="en-US"/>
          </a:p>
        </p:txBody>
      </p:sp>
      <p:sp>
        <p:nvSpPr>
          <p:cNvPr id="6" name="椭圆 5"/>
          <p:cNvSpPr/>
          <p:nvPr/>
        </p:nvSpPr>
        <p:spPr bwMode="auto">
          <a:xfrm>
            <a:off x="2563813" y="2697163"/>
            <a:ext cx="303213" cy="303213"/>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732" name="椭圆 6"/>
          <p:cNvSpPr/>
          <p:nvPr/>
        </p:nvSpPr>
        <p:spPr>
          <a:xfrm>
            <a:off x="2879725" y="3259138"/>
            <a:ext cx="649288" cy="649287"/>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0733" name="椭圆 33"/>
          <p:cNvSpPr/>
          <p:nvPr/>
        </p:nvSpPr>
        <p:spPr>
          <a:xfrm>
            <a:off x="2879725" y="4327525"/>
            <a:ext cx="649288" cy="649288"/>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0734" name="椭圆 34"/>
          <p:cNvSpPr/>
          <p:nvPr/>
        </p:nvSpPr>
        <p:spPr>
          <a:xfrm>
            <a:off x="2867025" y="5394325"/>
            <a:ext cx="649288" cy="649288"/>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0735" name="矩形 9"/>
          <p:cNvSpPr/>
          <p:nvPr/>
        </p:nvSpPr>
        <p:spPr>
          <a:xfrm>
            <a:off x="3608388" y="4468813"/>
            <a:ext cx="5018087" cy="400050"/>
          </a:xfrm>
          <a:prstGeom prst="rect">
            <a:avLst/>
          </a:prstGeom>
          <a:noFill/>
          <a:ln w="9525">
            <a:noFill/>
          </a:ln>
        </p:spPr>
        <p:txBody>
          <a:bodyPr>
            <a:spAutoFit/>
          </a:bodyPr>
          <a:p>
            <a:pP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以人为本，注意沟通技巧，调动工作积极性</a:t>
            </a:r>
            <a:endParaRPr lang="en-US" altLang="ko-KR" sz="2000" b="1" dirty="0">
              <a:solidFill>
                <a:schemeClr val="bg1"/>
              </a:solidFill>
              <a:latin typeface="微软雅黑" panose="020B0503020204020204" pitchFamily="34" charset="-122"/>
              <a:ea typeface="微软雅黑" panose="020B0503020204020204" pitchFamily="34" charset="-122"/>
            </a:endParaRPr>
          </a:p>
        </p:txBody>
      </p:sp>
      <p:sp>
        <p:nvSpPr>
          <p:cNvPr id="30736" name="文本框 10"/>
          <p:cNvSpPr txBox="1"/>
          <p:nvPr/>
        </p:nvSpPr>
        <p:spPr>
          <a:xfrm>
            <a:off x="2959100" y="3352800"/>
            <a:ext cx="504825" cy="461963"/>
          </a:xfrm>
          <a:prstGeom prst="rect">
            <a:avLst/>
          </a:prstGeom>
          <a:noFill/>
          <a:ln w="9525">
            <a:noFill/>
          </a:ln>
        </p:spPr>
        <p:txBody>
          <a:bodyPr>
            <a:spAutoFit/>
          </a:bodyPr>
          <a:p>
            <a:pPr algn="ctr"/>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p:txBody>
      </p:sp>
      <p:sp>
        <p:nvSpPr>
          <p:cNvPr id="30737" name="文本框 39"/>
          <p:cNvSpPr txBox="1"/>
          <p:nvPr/>
        </p:nvSpPr>
        <p:spPr>
          <a:xfrm>
            <a:off x="2959100" y="4421188"/>
            <a:ext cx="504825" cy="461962"/>
          </a:xfrm>
          <a:prstGeom prst="rect">
            <a:avLst/>
          </a:prstGeom>
          <a:noFill/>
          <a:ln w="9525">
            <a:noFill/>
          </a:ln>
        </p:spPr>
        <p:txBody>
          <a:bodyPr>
            <a:spAutoFit/>
          </a:bodyPr>
          <a:p>
            <a:pPr algn="ctr"/>
            <a:r>
              <a:rPr lang="en-US" altLang="zh-CN" b="1" dirty="0">
                <a:latin typeface="微软雅黑" panose="020B0503020204020204" pitchFamily="34" charset="-122"/>
                <a:ea typeface="微软雅黑" panose="020B0503020204020204" pitchFamily="34" charset="-122"/>
              </a:rPr>
              <a:t>2</a:t>
            </a:r>
            <a:endParaRPr lang="zh-CN" altLang="en-US" b="1" dirty="0">
              <a:latin typeface="微软雅黑" panose="020B0503020204020204" pitchFamily="34" charset="-122"/>
              <a:ea typeface="微软雅黑" panose="020B0503020204020204" pitchFamily="34" charset="-122"/>
            </a:endParaRPr>
          </a:p>
        </p:txBody>
      </p:sp>
      <p:sp>
        <p:nvSpPr>
          <p:cNvPr id="30738" name="文本框 40"/>
          <p:cNvSpPr txBox="1"/>
          <p:nvPr/>
        </p:nvSpPr>
        <p:spPr>
          <a:xfrm>
            <a:off x="2924175" y="5505450"/>
            <a:ext cx="503238" cy="461963"/>
          </a:xfrm>
          <a:prstGeom prst="rect">
            <a:avLst/>
          </a:prstGeom>
          <a:noFill/>
          <a:ln w="9525">
            <a:noFill/>
          </a:ln>
        </p:spPr>
        <p:txBody>
          <a:bodyPr>
            <a:spAutoFit/>
          </a:bodyPr>
          <a:p>
            <a:pPr algn="ctr"/>
            <a:r>
              <a:rPr lang="en-US" altLang="zh-CN" b="1" dirty="0">
                <a:latin typeface="微软雅黑" panose="020B0503020204020204" pitchFamily="34" charset="-122"/>
                <a:ea typeface="微软雅黑" panose="020B0503020204020204" pitchFamily="34" charset="-122"/>
              </a:rPr>
              <a:t>3</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任意多边形 12"/>
          <p:cNvSpPr/>
          <p:nvPr/>
        </p:nvSpPr>
        <p:spPr bwMode="auto">
          <a:xfrm flipH="1">
            <a:off x="5254625" y="2312988"/>
            <a:ext cx="2038350" cy="3048000"/>
          </a:xfrm>
          <a:custGeom>
            <a:avLst/>
            <a:gdLst>
              <a:gd name="connsiteX0" fmla="*/ 390525 w 2038350"/>
              <a:gd name="connsiteY0" fmla="*/ 0 h 3048000"/>
              <a:gd name="connsiteX1" fmla="*/ 742950 w 2038350"/>
              <a:gd name="connsiteY1" fmla="*/ 923925 h 3048000"/>
              <a:gd name="connsiteX2" fmla="*/ 1266825 w 2038350"/>
              <a:gd name="connsiteY2" fmla="*/ 1714500 h 3048000"/>
              <a:gd name="connsiteX3" fmla="*/ 2038350 w 2038350"/>
              <a:gd name="connsiteY3" fmla="*/ 2076450 h 3048000"/>
              <a:gd name="connsiteX4" fmla="*/ 809625 w 2038350"/>
              <a:gd name="connsiteY4" fmla="*/ 3048000 h 3048000"/>
              <a:gd name="connsiteX5" fmla="*/ 600075 w 2038350"/>
              <a:gd name="connsiteY5" fmla="*/ 2247900 h 3048000"/>
              <a:gd name="connsiteX6" fmla="*/ 0 w 2038350"/>
              <a:gd name="connsiteY6" fmla="*/ 1476375 h 3048000"/>
              <a:gd name="connsiteX7" fmla="*/ 390525 w 2038350"/>
              <a:gd name="connsiteY7" fmla="*/ 0 h 3048000"/>
              <a:gd name="connsiteX0-1" fmla="*/ 390525 w 2038350"/>
              <a:gd name="connsiteY0-2" fmla="*/ 0 h 3048000"/>
              <a:gd name="connsiteX1-3" fmla="*/ 742950 w 2038350"/>
              <a:gd name="connsiteY1-4" fmla="*/ 923925 h 3048000"/>
              <a:gd name="connsiteX2-5" fmla="*/ 1266825 w 2038350"/>
              <a:gd name="connsiteY2-6" fmla="*/ 1714500 h 3048000"/>
              <a:gd name="connsiteX3-7" fmla="*/ 2038350 w 2038350"/>
              <a:gd name="connsiteY3-8" fmla="*/ 2076450 h 3048000"/>
              <a:gd name="connsiteX4-9" fmla="*/ 809625 w 2038350"/>
              <a:gd name="connsiteY4-10" fmla="*/ 3048000 h 3048000"/>
              <a:gd name="connsiteX5-11" fmla="*/ 600075 w 2038350"/>
              <a:gd name="connsiteY5-12" fmla="*/ 2247900 h 3048000"/>
              <a:gd name="connsiteX6-13" fmla="*/ 0 w 2038350"/>
              <a:gd name="connsiteY6-14" fmla="*/ 1476375 h 3048000"/>
              <a:gd name="connsiteX7-15" fmla="*/ 390525 w 2038350"/>
              <a:gd name="connsiteY7-16" fmla="*/ 0 h 3048000"/>
              <a:gd name="connsiteX0-17" fmla="*/ 390525 w 2038350"/>
              <a:gd name="connsiteY0-18" fmla="*/ 0 h 3048000"/>
              <a:gd name="connsiteX1-19" fmla="*/ 742950 w 2038350"/>
              <a:gd name="connsiteY1-20" fmla="*/ 923925 h 3048000"/>
              <a:gd name="connsiteX2-21" fmla="*/ 1266825 w 2038350"/>
              <a:gd name="connsiteY2-22" fmla="*/ 1714500 h 3048000"/>
              <a:gd name="connsiteX3-23" fmla="*/ 2038350 w 2038350"/>
              <a:gd name="connsiteY3-24" fmla="*/ 2076450 h 3048000"/>
              <a:gd name="connsiteX4-25" fmla="*/ 809625 w 2038350"/>
              <a:gd name="connsiteY4-26" fmla="*/ 3048000 h 3048000"/>
              <a:gd name="connsiteX5-27" fmla="*/ 600075 w 2038350"/>
              <a:gd name="connsiteY5-28" fmla="*/ 2247900 h 3048000"/>
              <a:gd name="connsiteX6-29" fmla="*/ 0 w 2038350"/>
              <a:gd name="connsiteY6-30" fmla="*/ 1476375 h 3048000"/>
              <a:gd name="connsiteX7-31" fmla="*/ 390525 w 2038350"/>
              <a:gd name="connsiteY7-32" fmla="*/ 0 h 3048000"/>
              <a:gd name="connsiteX0-33" fmla="*/ 390525 w 2038350"/>
              <a:gd name="connsiteY0-34" fmla="*/ 0 h 3048000"/>
              <a:gd name="connsiteX1-35" fmla="*/ 742950 w 2038350"/>
              <a:gd name="connsiteY1-36" fmla="*/ 923925 h 3048000"/>
              <a:gd name="connsiteX2-37" fmla="*/ 1266825 w 2038350"/>
              <a:gd name="connsiteY2-38" fmla="*/ 1714500 h 3048000"/>
              <a:gd name="connsiteX3-39" fmla="*/ 2038350 w 2038350"/>
              <a:gd name="connsiteY3-40" fmla="*/ 2076450 h 3048000"/>
              <a:gd name="connsiteX4-41" fmla="*/ 809625 w 2038350"/>
              <a:gd name="connsiteY4-42" fmla="*/ 3048000 h 3048000"/>
              <a:gd name="connsiteX5-43" fmla="*/ 600075 w 2038350"/>
              <a:gd name="connsiteY5-44" fmla="*/ 2247900 h 3048000"/>
              <a:gd name="connsiteX6-45" fmla="*/ 0 w 2038350"/>
              <a:gd name="connsiteY6-46" fmla="*/ 1476375 h 3048000"/>
              <a:gd name="connsiteX7-47" fmla="*/ 390525 w 2038350"/>
              <a:gd name="connsiteY7-48" fmla="*/ 0 h 3048000"/>
              <a:gd name="connsiteX0-49" fmla="*/ 390525 w 2038350"/>
              <a:gd name="connsiteY0-50" fmla="*/ 0 h 3048000"/>
              <a:gd name="connsiteX1-51" fmla="*/ 742950 w 2038350"/>
              <a:gd name="connsiteY1-52" fmla="*/ 923925 h 3048000"/>
              <a:gd name="connsiteX2-53" fmla="*/ 1266825 w 2038350"/>
              <a:gd name="connsiteY2-54" fmla="*/ 1714500 h 3048000"/>
              <a:gd name="connsiteX3-55" fmla="*/ 2038350 w 2038350"/>
              <a:gd name="connsiteY3-56" fmla="*/ 2076450 h 3048000"/>
              <a:gd name="connsiteX4-57" fmla="*/ 809625 w 2038350"/>
              <a:gd name="connsiteY4-58" fmla="*/ 3048000 h 3048000"/>
              <a:gd name="connsiteX5-59" fmla="*/ 600075 w 2038350"/>
              <a:gd name="connsiteY5-60" fmla="*/ 2247900 h 3048000"/>
              <a:gd name="connsiteX6-61" fmla="*/ 0 w 2038350"/>
              <a:gd name="connsiteY6-62" fmla="*/ 1476375 h 3048000"/>
              <a:gd name="connsiteX7-63" fmla="*/ 390525 w 2038350"/>
              <a:gd name="connsiteY7-64" fmla="*/ 0 h 3048000"/>
              <a:gd name="connsiteX0-65" fmla="*/ 390525 w 2038350"/>
              <a:gd name="connsiteY0-66" fmla="*/ 0 h 3048000"/>
              <a:gd name="connsiteX1-67" fmla="*/ 742950 w 2038350"/>
              <a:gd name="connsiteY1-68" fmla="*/ 923925 h 3048000"/>
              <a:gd name="connsiteX2-69" fmla="*/ 1266825 w 2038350"/>
              <a:gd name="connsiteY2-70" fmla="*/ 1714500 h 3048000"/>
              <a:gd name="connsiteX3-71" fmla="*/ 2038350 w 2038350"/>
              <a:gd name="connsiteY3-72" fmla="*/ 2076450 h 3048000"/>
              <a:gd name="connsiteX4-73" fmla="*/ 809625 w 2038350"/>
              <a:gd name="connsiteY4-74" fmla="*/ 3048000 h 3048000"/>
              <a:gd name="connsiteX5-75" fmla="*/ 600075 w 2038350"/>
              <a:gd name="connsiteY5-76" fmla="*/ 2247900 h 3048000"/>
              <a:gd name="connsiteX6-77" fmla="*/ 0 w 2038350"/>
              <a:gd name="connsiteY6-78" fmla="*/ 1476375 h 3048000"/>
              <a:gd name="connsiteX7-79" fmla="*/ 390525 w 2038350"/>
              <a:gd name="connsiteY7-80" fmla="*/ 0 h 3048000"/>
              <a:gd name="connsiteX0-81" fmla="*/ 390525 w 2038350"/>
              <a:gd name="connsiteY0-82" fmla="*/ 0 h 3048000"/>
              <a:gd name="connsiteX1-83" fmla="*/ 742950 w 2038350"/>
              <a:gd name="connsiteY1-84" fmla="*/ 923925 h 3048000"/>
              <a:gd name="connsiteX2-85" fmla="*/ 1266825 w 2038350"/>
              <a:gd name="connsiteY2-86" fmla="*/ 1714500 h 3048000"/>
              <a:gd name="connsiteX3-87" fmla="*/ 2038350 w 2038350"/>
              <a:gd name="connsiteY3-88" fmla="*/ 2076450 h 3048000"/>
              <a:gd name="connsiteX4-89" fmla="*/ 809625 w 2038350"/>
              <a:gd name="connsiteY4-90" fmla="*/ 3048000 h 3048000"/>
              <a:gd name="connsiteX5-91" fmla="*/ 600075 w 2038350"/>
              <a:gd name="connsiteY5-92" fmla="*/ 2247900 h 3048000"/>
              <a:gd name="connsiteX6-93" fmla="*/ 0 w 2038350"/>
              <a:gd name="connsiteY6-94" fmla="*/ 1476375 h 3048000"/>
              <a:gd name="connsiteX7-95" fmla="*/ 390525 w 2038350"/>
              <a:gd name="connsiteY7-96" fmla="*/ 0 h 3048000"/>
              <a:gd name="connsiteX0-97" fmla="*/ 390525 w 2038350"/>
              <a:gd name="connsiteY0-98" fmla="*/ 0 h 3048000"/>
              <a:gd name="connsiteX1-99" fmla="*/ 742950 w 2038350"/>
              <a:gd name="connsiteY1-100" fmla="*/ 923925 h 3048000"/>
              <a:gd name="connsiteX2-101" fmla="*/ 1266825 w 2038350"/>
              <a:gd name="connsiteY2-102" fmla="*/ 1714500 h 3048000"/>
              <a:gd name="connsiteX3-103" fmla="*/ 2038350 w 2038350"/>
              <a:gd name="connsiteY3-104" fmla="*/ 2076450 h 3048000"/>
              <a:gd name="connsiteX4-105" fmla="*/ 809625 w 2038350"/>
              <a:gd name="connsiteY4-106" fmla="*/ 3048000 h 3048000"/>
              <a:gd name="connsiteX5-107" fmla="*/ 600075 w 2038350"/>
              <a:gd name="connsiteY5-108" fmla="*/ 2247900 h 3048000"/>
              <a:gd name="connsiteX6-109" fmla="*/ 0 w 2038350"/>
              <a:gd name="connsiteY6-110" fmla="*/ 1476375 h 3048000"/>
              <a:gd name="connsiteX7-111" fmla="*/ 390525 w 2038350"/>
              <a:gd name="connsiteY7-112" fmla="*/ 0 h 304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038350" h="3048000">
                <a:moveTo>
                  <a:pt x="390525" y="0"/>
                </a:moveTo>
                <a:lnTo>
                  <a:pt x="742950" y="923925"/>
                </a:lnTo>
                <a:cubicBezTo>
                  <a:pt x="663575" y="1422400"/>
                  <a:pt x="1041400" y="1698625"/>
                  <a:pt x="1266825" y="1714500"/>
                </a:cubicBezTo>
                <a:lnTo>
                  <a:pt x="2038350" y="2076450"/>
                </a:lnTo>
                <a:lnTo>
                  <a:pt x="809625" y="3048000"/>
                </a:lnTo>
                <a:lnTo>
                  <a:pt x="600075" y="2247900"/>
                </a:lnTo>
                <a:cubicBezTo>
                  <a:pt x="558800" y="1800225"/>
                  <a:pt x="384175" y="1574800"/>
                  <a:pt x="0" y="1476375"/>
                </a:cubicBezTo>
                <a:lnTo>
                  <a:pt x="3905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2" name="任意多边形 11"/>
          <p:cNvSpPr/>
          <p:nvPr/>
        </p:nvSpPr>
        <p:spPr bwMode="auto">
          <a:xfrm flipH="1">
            <a:off x="2524125" y="2312988"/>
            <a:ext cx="2038350" cy="3048000"/>
          </a:xfrm>
          <a:custGeom>
            <a:avLst/>
            <a:gdLst>
              <a:gd name="connsiteX0" fmla="*/ 390525 w 2038350"/>
              <a:gd name="connsiteY0" fmla="*/ 0 h 3048000"/>
              <a:gd name="connsiteX1" fmla="*/ 742950 w 2038350"/>
              <a:gd name="connsiteY1" fmla="*/ 923925 h 3048000"/>
              <a:gd name="connsiteX2" fmla="*/ 1266825 w 2038350"/>
              <a:gd name="connsiteY2" fmla="*/ 1714500 h 3048000"/>
              <a:gd name="connsiteX3" fmla="*/ 2038350 w 2038350"/>
              <a:gd name="connsiteY3" fmla="*/ 2076450 h 3048000"/>
              <a:gd name="connsiteX4" fmla="*/ 809625 w 2038350"/>
              <a:gd name="connsiteY4" fmla="*/ 3048000 h 3048000"/>
              <a:gd name="connsiteX5" fmla="*/ 600075 w 2038350"/>
              <a:gd name="connsiteY5" fmla="*/ 2247900 h 3048000"/>
              <a:gd name="connsiteX6" fmla="*/ 0 w 2038350"/>
              <a:gd name="connsiteY6" fmla="*/ 1476375 h 3048000"/>
              <a:gd name="connsiteX7" fmla="*/ 390525 w 2038350"/>
              <a:gd name="connsiteY7" fmla="*/ 0 h 3048000"/>
              <a:gd name="connsiteX0-1" fmla="*/ 390525 w 2038350"/>
              <a:gd name="connsiteY0-2" fmla="*/ 0 h 3048000"/>
              <a:gd name="connsiteX1-3" fmla="*/ 742950 w 2038350"/>
              <a:gd name="connsiteY1-4" fmla="*/ 923925 h 3048000"/>
              <a:gd name="connsiteX2-5" fmla="*/ 1266825 w 2038350"/>
              <a:gd name="connsiteY2-6" fmla="*/ 1714500 h 3048000"/>
              <a:gd name="connsiteX3-7" fmla="*/ 2038350 w 2038350"/>
              <a:gd name="connsiteY3-8" fmla="*/ 2076450 h 3048000"/>
              <a:gd name="connsiteX4-9" fmla="*/ 809625 w 2038350"/>
              <a:gd name="connsiteY4-10" fmla="*/ 3048000 h 3048000"/>
              <a:gd name="connsiteX5-11" fmla="*/ 600075 w 2038350"/>
              <a:gd name="connsiteY5-12" fmla="*/ 2247900 h 3048000"/>
              <a:gd name="connsiteX6-13" fmla="*/ 0 w 2038350"/>
              <a:gd name="connsiteY6-14" fmla="*/ 1476375 h 3048000"/>
              <a:gd name="connsiteX7-15" fmla="*/ 390525 w 2038350"/>
              <a:gd name="connsiteY7-16" fmla="*/ 0 h 3048000"/>
              <a:gd name="connsiteX0-17" fmla="*/ 390525 w 2038350"/>
              <a:gd name="connsiteY0-18" fmla="*/ 0 h 3048000"/>
              <a:gd name="connsiteX1-19" fmla="*/ 742950 w 2038350"/>
              <a:gd name="connsiteY1-20" fmla="*/ 923925 h 3048000"/>
              <a:gd name="connsiteX2-21" fmla="*/ 1266825 w 2038350"/>
              <a:gd name="connsiteY2-22" fmla="*/ 1714500 h 3048000"/>
              <a:gd name="connsiteX3-23" fmla="*/ 2038350 w 2038350"/>
              <a:gd name="connsiteY3-24" fmla="*/ 2076450 h 3048000"/>
              <a:gd name="connsiteX4-25" fmla="*/ 809625 w 2038350"/>
              <a:gd name="connsiteY4-26" fmla="*/ 3048000 h 3048000"/>
              <a:gd name="connsiteX5-27" fmla="*/ 600075 w 2038350"/>
              <a:gd name="connsiteY5-28" fmla="*/ 2247900 h 3048000"/>
              <a:gd name="connsiteX6-29" fmla="*/ 0 w 2038350"/>
              <a:gd name="connsiteY6-30" fmla="*/ 1476375 h 3048000"/>
              <a:gd name="connsiteX7-31" fmla="*/ 390525 w 2038350"/>
              <a:gd name="connsiteY7-32" fmla="*/ 0 h 3048000"/>
              <a:gd name="connsiteX0-33" fmla="*/ 390525 w 2038350"/>
              <a:gd name="connsiteY0-34" fmla="*/ 0 h 3048000"/>
              <a:gd name="connsiteX1-35" fmla="*/ 742950 w 2038350"/>
              <a:gd name="connsiteY1-36" fmla="*/ 923925 h 3048000"/>
              <a:gd name="connsiteX2-37" fmla="*/ 1266825 w 2038350"/>
              <a:gd name="connsiteY2-38" fmla="*/ 1714500 h 3048000"/>
              <a:gd name="connsiteX3-39" fmla="*/ 2038350 w 2038350"/>
              <a:gd name="connsiteY3-40" fmla="*/ 2076450 h 3048000"/>
              <a:gd name="connsiteX4-41" fmla="*/ 809625 w 2038350"/>
              <a:gd name="connsiteY4-42" fmla="*/ 3048000 h 3048000"/>
              <a:gd name="connsiteX5-43" fmla="*/ 600075 w 2038350"/>
              <a:gd name="connsiteY5-44" fmla="*/ 2247900 h 3048000"/>
              <a:gd name="connsiteX6-45" fmla="*/ 0 w 2038350"/>
              <a:gd name="connsiteY6-46" fmla="*/ 1476375 h 3048000"/>
              <a:gd name="connsiteX7-47" fmla="*/ 390525 w 2038350"/>
              <a:gd name="connsiteY7-48" fmla="*/ 0 h 3048000"/>
              <a:gd name="connsiteX0-49" fmla="*/ 390525 w 2038350"/>
              <a:gd name="connsiteY0-50" fmla="*/ 0 h 3048000"/>
              <a:gd name="connsiteX1-51" fmla="*/ 742950 w 2038350"/>
              <a:gd name="connsiteY1-52" fmla="*/ 923925 h 3048000"/>
              <a:gd name="connsiteX2-53" fmla="*/ 1266825 w 2038350"/>
              <a:gd name="connsiteY2-54" fmla="*/ 1714500 h 3048000"/>
              <a:gd name="connsiteX3-55" fmla="*/ 2038350 w 2038350"/>
              <a:gd name="connsiteY3-56" fmla="*/ 2076450 h 3048000"/>
              <a:gd name="connsiteX4-57" fmla="*/ 809625 w 2038350"/>
              <a:gd name="connsiteY4-58" fmla="*/ 3048000 h 3048000"/>
              <a:gd name="connsiteX5-59" fmla="*/ 600075 w 2038350"/>
              <a:gd name="connsiteY5-60" fmla="*/ 2247900 h 3048000"/>
              <a:gd name="connsiteX6-61" fmla="*/ 0 w 2038350"/>
              <a:gd name="connsiteY6-62" fmla="*/ 1476375 h 3048000"/>
              <a:gd name="connsiteX7-63" fmla="*/ 390525 w 2038350"/>
              <a:gd name="connsiteY7-64" fmla="*/ 0 h 3048000"/>
              <a:gd name="connsiteX0-65" fmla="*/ 390525 w 2038350"/>
              <a:gd name="connsiteY0-66" fmla="*/ 0 h 3048000"/>
              <a:gd name="connsiteX1-67" fmla="*/ 742950 w 2038350"/>
              <a:gd name="connsiteY1-68" fmla="*/ 923925 h 3048000"/>
              <a:gd name="connsiteX2-69" fmla="*/ 1266825 w 2038350"/>
              <a:gd name="connsiteY2-70" fmla="*/ 1714500 h 3048000"/>
              <a:gd name="connsiteX3-71" fmla="*/ 2038350 w 2038350"/>
              <a:gd name="connsiteY3-72" fmla="*/ 2076450 h 3048000"/>
              <a:gd name="connsiteX4-73" fmla="*/ 809625 w 2038350"/>
              <a:gd name="connsiteY4-74" fmla="*/ 3048000 h 3048000"/>
              <a:gd name="connsiteX5-75" fmla="*/ 600075 w 2038350"/>
              <a:gd name="connsiteY5-76" fmla="*/ 2247900 h 3048000"/>
              <a:gd name="connsiteX6-77" fmla="*/ 0 w 2038350"/>
              <a:gd name="connsiteY6-78" fmla="*/ 1476375 h 3048000"/>
              <a:gd name="connsiteX7-79" fmla="*/ 390525 w 2038350"/>
              <a:gd name="connsiteY7-80" fmla="*/ 0 h 3048000"/>
              <a:gd name="connsiteX0-81" fmla="*/ 390525 w 2038350"/>
              <a:gd name="connsiteY0-82" fmla="*/ 0 h 3048000"/>
              <a:gd name="connsiteX1-83" fmla="*/ 742950 w 2038350"/>
              <a:gd name="connsiteY1-84" fmla="*/ 923925 h 3048000"/>
              <a:gd name="connsiteX2-85" fmla="*/ 1266825 w 2038350"/>
              <a:gd name="connsiteY2-86" fmla="*/ 1714500 h 3048000"/>
              <a:gd name="connsiteX3-87" fmla="*/ 2038350 w 2038350"/>
              <a:gd name="connsiteY3-88" fmla="*/ 2076450 h 3048000"/>
              <a:gd name="connsiteX4-89" fmla="*/ 809625 w 2038350"/>
              <a:gd name="connsiteY4-90" fmla="*/ 3048000 h 3048000"/>
              <a:gd name="connsiteX5-91" fmla="*/ 600075 w 2038350"/>
              <a:gd name="connsiteY5-92" fmla="*/ 2247900 h 3048000"/>
              <a:gd name="connsiteX6-93" fmla="*/ 0 w 2038350"/>
              <a:gd name="connsiteY6-94" fmla="*/ 1476375 h 3048000"/>
              <a:gd name="connsiteX7-95" fmla="*/ 390525 w 2038350"/>
              <a:gd name="connsiteY7-96" fmla="*/ 0 h 3048000"/>
              <a:gd name="connsiteX0-97" fmla="*/ 390525 w 2038350"/>
              <a:gd name="connsiteY0-98" fmla="*/ 0 h 3048000"/>
              <a:gd name="connsiteX1-99" fmla="*/ 742950 w 2038350"/>
              <a:gd name="connsiteY1-100" fmla="*/ 923925 h 3048000"/>
              <a:gd name="connsiteX2-101" fmla="*/ 1266825 w 2038350"/>
              <a:gd name="connsiteY2-102" fmla="*/ 1714500 h 3048000"/>
              <a:gd name="connsiteX3-103" fmla="*/ 2038350 w 2038350"/>
              <a:gd name="connsiteY3-104" fmla="*/ 2076450 h 3048000"/>
              <a:gd name="connsiteX4-105" fmla="*/ 809625 w 2038350"/>
              <a:gd name="connsiteY4-106" fmla="*/ 3048000 h 3048000"/>
              <a:gd name="connsiteX5-107" fmla="*/ 600075 w 2038350"/>
              <a:gd name="connsiteY5-108" fmla="*/ 2247900 h 3048000"/>
              <a:gd name="connsiteX6-109" fmla="*/ 0 w 2038350"/>
              <a:gd name="connsiteY6-110" fmla="*/ 1476375 h 3048000"/>
              <a:gd name="connsiteX7-111" fmla="*/ 390525 w 2038350"/>
              <a:gd name="connsiteY7-112" fmla="*/ 0 h 304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038350" h="3048000">
                <a:moveTo>
                  <a:pt x="390525" y="0"/>
                </a:moveTo>
                <a:lnTo>
                  <a:pt x="742950" y="923925"/>
                </a:lnTo>
                <a:cubicBezTo>
                  <a:pt x="663575" y="1422400"/>
                  <a:pt x="1041400" y="1698625"/>
                  <a:pt x="1266825" y="1714500"/>
                </a:cubicBezTo>
                <a:lnTo>
                  <a:pt x="2038350" y="2076450"/>
                </a:lnTo>
                <a:lnTo>
                  <a:pt x="809625" y="3048000"/>
                </a:lnTo>
                <a:lnTo>
                  <a:pt x="600075" y="2247900"/>
                </a:lnTo>
                <a:cubicBezTo>
                  <a:pt x="558800" y="1800225"/>
                  <a:pt x="384175" y="1574800"/>
                  <a:pt x="0" y="1476375"/>
                </a:cubicBezTo>
                <a:lnTo>
                  <a:pt x="3905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任意多边形 10"/>
          <p:cNvSpPr/>
          <p:nvPr/>
        </p:nvSpPr>
        <p:spPr bwMode="auto">
          <a:xfrm>
            <a:off x="4584700" y="2312988"/>
            <a:ext cx="2038350" cy="3048000"/>
          </a:xfrm>
          <a:custGeom>
            <a:avLst/>
            <a:gdLst>
              <a:gd name="connsiteX0" fmla="*/ 390525 w 2038350"/>
              <a:gd name="connsiteY0" fmla="*/ 0 h 3048000"/>
              <a:gd name="connsiteX1" fmla="*/ 742950 w 2038350"/>
              <a:gd name="connsiteY1" fmla="*/ 923925 h 3048000"/>
              <a:gd name="connsiteX2" fmla="*/ 1266825 w 2038350"/>
              <a:gd name="connsiteY2" fmla="*/ 1714500 h 3048000"/>
              <a:gd name="connsiteX3" fmla="*/ 2038350 w 2038350"/>
              <a:gd name="connsiteY3" fmla="*/ 2076450 h 3048000"/>
              <a:gd name="connsiteX4" fmla="*/ 809625 w 2038350"/>
              <a:gd name="connsiteY4" fmla="*/ 3048000 h 3048000"/>
              <a:gd name="connsiteX5" fmla="*/ 600075 w 2038350"/>
              <a:gd name="connsiteY5" fmla="*/ 2247900 h 3048000"/>
              <a:gd name="connsiteX6" fmla="*/ 0 w 2038350"/>
              <a:gd name="connsiteY6" fmla="*/ 1476375 h 3048000"/>
              <a:gd name="connsiteX7" fmla="*/ 390525 w 2038350"/>
              <a:gd name="connsiteY7" fmla="*/ 0 h 3048000"/>
              <a:gd name="connsiteX0-1" fmla="*/ 390525 w 2038350"/>
              <a:gd name="connsiteY0-2" fmla="*/ 0 h 3048000"/>
              <a:gd name="connsiteX1-3" fmla="*/ 742950 w 2038350"/>
              <a:gd name="connsiteY1-4" fmla="*/ 923925 h 3048000"/>
              <a:gd name="connsiteX2-5" fmla="*/ 1266825 w 2038350"/>
              <a:gd name="connsiteY2-6" fmla="*/ 1714500 h 3048000"/>
              <a:gd name="connsiteX3-7" fmla="*/ 2038350 w 2038350"/>
              <a:gd name="connsiteY3-8" fmla="*/ 2076450 h 3048000"/>
              <a:gd name="connsiteX4-9" fmla="*/ 809625 w 2038350"/>
              <a:gd name="connsiteY4-10" fmla="*/ 3048000 h 3048000"/>
              <a:gd name="connsiteX5-11" fmla="*/ 600075 w 2038350"/>
              <a:gd name="connsiteY5-12" fmla="*/ 2247900 h 3048000"/>
              <a:gd name="connsiteX6-13" fmla="*/ 0 w 2038350"/>
              <a:gd name="connsiteY6-14" fmla="*/ 1476375 h 3048000"/>
              <a:gd name="connsiteX7-15" fmla="*/ 390525 w 2038350"/>
              <a:gd name="connsiteY7-16" fmla="*/ 0 h 3048000"/>
              <a:gd name="connsiteX0-17" fmla="*/ 390525 w 2038350"/>
              <a:gd name="connsiteY0-18" fmla="*/ 0 h 3048000"/>
              <a:gd name="connsiteX1-19" fmla="*/ 742950 w 2038350"/>
              <a:gd name="connsiteY1-20" fmla="*/ 923925 h 3048000"/>
              <a:gd name="connsiteX2-21" fmla="*/ 1266825 w 2038350"/>
              <a:gd name="connsiteY2-22" fmla="*/ 1714500 h 3048000"/>
              <a:gd name="connsiteX3-23" fmla="*/ 2038350 w 2038350"/>
              <a:gd name="connsiteY3-24" fmla="*/ 2076450 h 3048000"/>
              <a:gd name="connsiteX4-25" fmla="*/ 809625 w 2038350"/>
              <a:gd name="connsiteY4-26" fmla="*/ 3048000 h 3048000"/>
              <a:gd name="connsiteX5-27" fmla="*/ 600075 w 2038350"/>
              <a:gd name="connsiteY5-28" fmla="*/ 2247900 h 3048000"/>
              <a:gd name="connsiteX6-29" fmla="*/ 0 w 2038350"/>
              <a:gd name="connsiteY6-30" fmla="*/ 1476375 h 3048000"/>
              <a:gd name="connsiteX7-31" fmla="*/ 390525 w 2038350"/>
              <a:gd name="connsiteY7-32" fmla="*/ 0 h 3048000"/>
              <a:gd name="connsiteX0-33" fmla="*/ 390525 w 2038350"/>
              <a:gd name="connsiteY0-34" fmla="*/ 0 h 3048000"/>
              <a:gd name="connsiteX1-35" fmla="*/ 742950 w 2038350"/>
              <a:gd name="connsiteY1-36" fmla="*/ 923925 h 3048000"/>
              <a:gd name="connsiteX2-37" fmla="*/ 1266825 w 2038350"/>
              <a:gd name="connsiteY2-38" fmla="*/ 1714500 h 3048000"/>
              <a:gd name="connsiteX3-39" fmla="*/ 2038350 w 2038350"/>
              <a:gd name="connsiteY3-40" fmla="*/ 2076450 h 3048000"/>
              <a:gd name="connsiteX4-41" fmla="*/ 809625 w 2038350"/>
              <a:gd name="connsiteY4-42" fmla="*/ 3048000 h 3048000"/>
              <a:gd name="connsiteX5-43" fmla="*/ 600075 w 2038350"/>
              <a:gd name="connsiteY5-44" fmla="*/ 2247900 h 3048000"/>
              <a:gd name="connsiteX6-45" fmla="*/ 0 w 2038350"/>
              <a:gd name="connsiteY6-46" fmla="*/ 1476375 h 3048000"/>
              <a:gd name="connsiteX7-47" fmla="*/ 390525 w 2038350"/>
              <a:gd name="connsiteY7-48" fmla="*/ 0 h 3048000"/>
              <a:gd name="connsiteX0-49" fmla="*/ 390525 w 2038350"/>
              <a:gd name="connsiteY0-50" fmla="*/ 0 h 3048000"/>
              <a:gd name="connsiteX1-51" fmla="*/ 742950 w 2038350"/>
              <a:gd name="connsiteY1-52" fmla="*/ 923925 h 3048000"/>
              <a:gd name="connsiteX2-53" fmla="*/ 1266825 w 2038350"/>
              <a:gd name="connsiteY2-54" fmla="*/ 1714500 h 3048000"/>
              <a:gd name="connsiteX3-55" fmla="*/ 2038350 w 2038350"/>
              <a:gd name="connsiteY3-56" fmla="*/ 2076450 h 3048000"/>
              <a:gd name="connsiteX4-57" fmla="*/ 809625 w 2038350"/>
              <a:gd name="connsiteY4-58" fmla="*/ 3048000 h 3048000"/>
              <a:gd name="connsiteX5-59" fmla="*/ 600075 w 2038350"/>
              <a:gd name="connsiteY5-60" fmla="*/ 2247900 h 3048000"/>
              <a:gd name="connsiteX6-61" fmla="*/ 0 w 2038350"/>
              <a:gd name="connsiteY6-62" fmla="*/ 1476375 h 3048000"/>
              <a:gd name="connsiteX7-63" fmla="*/ 390525 w 2038350"/>
              <a:gd name="connsiteY7-64" fmla="*/ 0 h 3048000"/>
              <a:gd name="connsiteX0-65" fmla="*/ 390525 w 2038350"/>
              <a:gd name="connsiteY0-66" fmla="*/ 0 h 3048000"/>
              <a:gd name="connsiteX1-67" fmla="*/ 742950 w 2038350"/>
              <a:gd name="connsiteY1-68" fmla="*/ 923925 h 3048000"/>
              <a:gd name="connsiteX2-69" fmla="*/ 1266825 w 2038350"/>
              <a:gd name="connsiteY2-70" fmla="*/ 1714500 h 3048000"/>
              <a:gd name="connsiteX3-71" fmla="*/ 2038350 w 2038350"/>
              <a:gd name="connsiteY3-72" fmla="*/ 2076450 h 3048000"/>
              <a:gd name="connsiteX4-73" fmla="*/ 809625 w 2038350"/>
              <a:gd name="connsiteY4-74" fmla="*/ 3048000 h 3048000"/>
              <a:gd name="connsiteX5-75" fmla="*/ 600075 w 2038350"/>
              <a:gd name="connsiteY5-76" fmla="*/ 2247900 h 3048000"/>
              <a:gd name="connsiteX6-77" fmla="*/ 0 w 2038350"/>
              <a:gd name="connsiteY6-78" fmla="*/ 1476375 h 3048000"/>
              <a:gd name="connsiteX7-79" fmla="*/ 390525 w 2038350"/>
              <a:gd name="connsiteY7-80" fmla="*/ 0 h 3048000"/>
              <a:gd name="connsiteX0-81" fmla="*/ 390525 w 2038350"/>
              <a:gd name="connsiteY0-82" fmla="*/ 0 h 3048000"/>
              <a:gd name="connsiteX1-83" fmla="*/ 742950 w 2038350"/>
              <a:gd name="connsiteY1-84" fmla="*/ 923925 h 3048000"/>
              <a:gd name="connsiteX2-85" fmla="*/ 1266825 w 2038350"/>
              <a:gd name="connsiteY2-86" fmla="*/ 1714500 h 3048000"/>
              <a:gd name="connsiteX3-87" fmla="*/ 2038350 w 2038350"/>
              <a:gd name="connsiteY3-88" fmla="*/ 2076450 h 3048000"/>
              <a:gd name="connsiteX4-89" fmla="*/ 809625 w 2038350"/>
              <a:gd name="connsiteY4-90" fmla="*/ 3048000 h 3048000"/>
              <a:gd name="connsiteX5-91" fmla="*/ 600075 w 2038350"/>
              <a:gd name="connsiteY5-92" fmla="*/ 2247900 h 3048000"/>
              <a:gd name="connsiteX6-93" fmla="*/ 0 w 2038350"/>
              <a:gd name="connsiteY6-94" fmla="*/ 1476375 h 3048000"/>
              <a:gd name="connsiteX7-95" fmla="*/ 390525 w 2038350"/>
              <a:gd name="connsiteY7-96" fmla="*/ 0 h 3048000"/>
              <a:gd name="connsiteX0-97" fmla="*/ 390525 w 2038350"/>
              <a:gd name="connsiteY0-98" fmla="*/ 0 h 3048000"/>
              <a:gd name="connsiteX1-99" fmla="*/ 742950 w 2038350"/>
              <a:gd name="connsiteY1-100" fmla="*/ 923925 h 3048000"/>
              <a:gd name="connsiteX2-101" fmla="*/ 1266825 w 2038350"/>
              <a:gd name="connsiteY2-102" fmla="*/ 1714500 h 3048000"/>
              <a:gd name="connsiteX3-103" fmla="*/ 2038350 w 2038350"/>
              <a:gd name="connsiteY3-104" fmla="*/ 2076450 h 3048000"/>
              <a:gd name="connsiteX4-105" fmla="*/ 809625 w 2038350"/>
              <a:gd name="connsiteY4-106" fmla="*/ 3048000 h 3048000"/>
              <a:gd name="connsiteX5-107" fmla="*/ 600075 w 2038350"/>
              <a:gd name="connsiteY5-108" fmla="*/ 2247900 h 3048000"/>
              <a:gd name="connsiteX6-109" fmla="*/ 0 w 2038350"/>
              <a:gd name="connsiteY6-110" fmla="*/ 1476375 h 3048000"/>
              <a:gd name="connsiteX7-111" fmla="*/ 390525 w 2038350"/>
              <a:gd name="connsiteY7-112" fmla="*/ 0 h 304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038350" h="3048000">
                <a:moveTo>
                  <a:pt x="390525" y="0"/>
                </a:moveTo>
                <a:lnTo>
                  <a:pt x="742950" y="923925"/>
                </a:lnTo>
                <a:cubicBezTo>
                  <a:pt x="663575" y="1422400"/>
                  <a:pt x="1041400" y="1698625"/>
                  <a:pt x="1266825" y="1714500"/>
                </a:cubicBezTo>
                <a:lnTo>
                  <a:pt x="2038350" y="2076450"/>
                </a:lnTo>
                <a:lnTo>
                  <a:pt x="809625" y="3048000"/>
                </a:lnTo>
                <a:lnTo>
                  <a:pt x="600075" y="2247900"/>
                </a:lnTo>
                <a:cubicBezTo>
                  <a:pt x="558800" y="1800225"/>
                  <a:pt x="384175" y="1574800"/>
                  <a:pt x="0" y="1476375"/>
                </a:cubicBezTo>
                <a:lnTo>
                  <a:pt x="3905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任意多边形 9"/>
          <p:cNvSpPr/>
          <p:nvPr/>
        </p:nvSpPr>
        <p:spPr bwMode="auto">
          <a:xfrm>
            <a:off x="1847850" y="2312988"/>
            <a:ext cx="2038350" cy="3048000"/>
          </a:xfrm>
          <a:custGeom>
            <a:avLst/>
            <a:gdLst>
              <a:gd name="connsiteX0" fmla="*/ 390525 w 2038350"/>
              <a:gd name="connsiteY0" fmla="*/ 0 h 3048000"/>
              <a:gd name="connsiteX1" fmla="*/ 742950 w 2038350"/>
              <a:gd name="connsiteY1" fmla="*/ 923925 h 3048000"/>
              <a:gd name="connsiteX2" fmla="*/ 1266825 w 2038350"/>
              <a:gd name="connsiteY2" fmla="*/ 1714500 h 3048000"/>
              <a:gd name="connsiteX3" fmla="*/ 2038350 w 2038350"/>
              <a:gd name="connsiteY3" fmla="*/ 2076450 h 3048000"/>
              <a:gd name="connsiteX4" fmla="*/ 809625 w 2038350"/>
              <a:gd name="connsiteY4" fmla="*/ 3048000 h 3048000"/>
              <a:gd name="connsiteX5" fmla="*/ 600075 w 2038350"/>
              <a:gd name="connsiteY5" fmla="*/ 2247900 h 3048000"/>
              <a:gd name="connsiteX6" fmla="*/ 0 w 2038350"/>
              <a:gd name="connsiteY6" fmla="*/ 1476375 h 3048000"/>
              <a:gd name="connsiteX7" fmla="*/ 390525 w 2038350"/>
              <a:gd name="connsiteY7" fmla="*/ 0 h 3048000"/>
              <a:gd name="connsiteX0-1" fmla="*/ 390525 w 2038350"/>
              <a:gd name="connsiteY0-2" fmla="*/ 0 h 3048000"/>
              <a:gd name="connsiteX1-3" fmla="*/ 742950 w 2038350"/>
              <a:gd name="connsiteY1-4" fmla="*/ 923925 h 3048000"/>
              <a:gd name="connsiteX2-5" fmla="*/ 1266825 w 2038350"/>
              <a:gd name="connsiteY2-6" fmla="*/ 1714500 h 3048000"/>
              <a:gd name="connsiteX3-7" fmla="*/ 2038350 w 2038350"/>
              <a:gd name="connsiteY3-8" fmla="*/ 2076450 h 3048000"/>
              <a:gd name="connsiteX4-9" fmla="*/ 809625 w 2038350"/>
              <a:gd name="connsiteY4-10" fmla="*/ 3048000 h 3048000"/>
              <a:gd name="connsiteX5-11" fmla="*/ 600075 w 2038350"/>
              <a:gd name="connsiteY5-12" fmla="*/ 2247900 h 3048000"/>
              <a:gd name="connsiteX6-13" fmla="*/ 0 w 2038350"/>
              <a:gd name="connsiteY6-14" fmla="*/ 1476375 h 3048000"/>
              <a:gd name="connsiteX7-15" fmla="*/ 390525 w 2038350"/>
              <a:gd name="connsiteY7-16" fmla="*/ 0 h 3048000"/>
              <a:gd name="connsiteX0-17" fmla="*/ 390525 w 2038350"/>
              <a:gd name="connsiteY0-18" fmla="*/ 0 h 3048000"/>
              <a:gd name="connsiteX1-19" fmla="*/ 742950 w 2038350"/>
              <a:gd name="connsiteY1-20" fmla="*/ 923925 h 3048000"/>
              <a:gd name="connsiteX2-21" fmla="*/ 1266825 w 2038350"/>
              <a:gd name="connsiteY2-22" fmla="*/ 1714500 h 3048000"/>
              <a:gd name="connsiteX3-23" fmla="*/ 2038350 w 2038350"/>
              <a:gd name="connsiteY3-24" fmla="*/ 2076450 h 3048000"/>
              <a:gd name="connsiteX4-25" fmla="*/ 809625 w 2038350"/>
              <a:gd name="connsiteY4-26" fmla="*/ 3048000 h 3048000"/>
              <a:gd name="connsiteX5-27" fmla="*/ 600075 w 2038350"/>
              <a:gd name="connsiteY5-28" fmla="*/ 2247900 h 3048000"/>
              <a:gd name="connsiteX6-29" fmla="*/ 0 w 2038350"/>
              <a:gd name="connsiteY6-30" fmla="*/ 1476375 h 3048000"/>
              <a:gd name="connsiteX7-31" fmla="*/ 390525 w 2038350"/>
              <a:gd name="connsiteY7-32" fmla="*/ 0 h 3048000"/>
              <a:gd name="connsiteX0-33" fmla="*/ 390525 w 2038350"/>
              <a:gd name="connsiteY0-34" fmla="*/ 0 h 3048000"/>
              <a:gd name="connsiteX1-35" fmla="*/ 742950 w 2038350"/>
              <a:gd name="connsiteY1-36" fmla="*/ 923925 h 3048000"/>
              <a:gd name="connsiteX2-37" fmla="*/ 1266825 w 2038350"/>
              <a:gd name="connsiteY2-38" fmla="*/ 1714500 h 3048000"/>
              <a:gd name="connsiteX3-39" fmla="*/ 2038350 w 2038350"/>
              <a:gd name="connsiteY3-40" fmla="*/ 2076450 h 3048000"/>
              <a:gd name="connsiteX4-41" fmla="*/ 809625 w 2038350"/>
              <a:gd name="connsiteY4-42" fmla="*/ 3048000 h 3048000"/>
              <a:gd name="connsiteX5-43" fmla="*/ 600075 w 2038350"/>
              <a:gd name="connsiteY5-44" fmla="*/ 2247900 h 3048000"/>
              <a:gd name="connsiteX6-45" fmla="*/ 0 w 2038350"/>
              <a:gd name="connsiteY6-46" fmla="*/ 1476375 h 3048000"/>
              <a:gd name="connsiteX7-47" fmla="*/ 390525 w 2038350"/>
              <a:gd name="connsiteY7-48" fmla="*/ 0 h 3048000"/>
              <a:gd name="connsiteX0-49" fmla="*/ 390525 w 2038350"/>
              <a:gd name="connsiteY0-50" fmla="*/ 0 h 3048000"/>
              <a:gd name="connsiteX1-51" fmla="*/ 742950 w 2038350"/>
              <a:gd name="connsiteY1-52" fmla="*/ 923925 h 3048000"/>
              <a:gd name="connsiteX2-53" fmla="*/ 1266825 w 2038350"/>
              <a:gd name="connsiteY2-54" fmla="*/ 1714500 h 3048000"/>
              <a:gd name="connsiteX3-55" fmla="*/ 2038350 w 2038350"/>
              <a:gd name="connsiteY3-56" fmla="*/ 2076450 h 3048000"/>
              <a:gd name="connsiteX4-57" fmla="*/ 809625 w 2038350"/>
              <a:gd name="connsiteY4-58" fmla="*/ 3048000 h 3048000"/>
              <a:gd name="connsiteX5-59" fmla="*/ 600075 w 2038350"/>
              <a:gd name="connsiteY5-60" fmla="*/ 2247900 h 3048000"/>
              <a:gd name="connsiteX6-61" fmla="*/ 0 w 2038350"/>
              <a:gd name="connsiteY6-62" fmla="*/ 1476375 h 3048000"/>
              <a:gd name="connsiteX7-63" fmla="*/ 390525 w 2038350"/>
              <a:gd name="connsiteY7-64" fmla="*/ 0 h 3048000"/>
              <a:gd name="connsiteX0-65" fmla="*/ 390525 w 2038350"/>
              <a:gd name="connsiteY0-66" fmla="*/ 0 h 3048000"/>
              <a:gd name="connsiteX1-67" fmla="*/ 742950 w 2038350"/>
              <a:gd name="connsiteY1-68" fmla="*/ 923925 h 3048000"/>
              <a:gd name="connsiteX2-69" fmla="*/ 1266825 w 2038350"/>
              <a:gd name="connsiteY2-70" fmla="*/ 1714500 h 3048000"/>
              <a:gd name="connsiteX3-71" fmla="*/ 2038350 w 2038350"/>
              <a:gd name="connsiteY3-72" fmla="*/ 2076450 h 3048000"/>
              <a:gd name="connsiteX4-73" fmla="*/ 809625 w 2038350"/>
              <a:gd name="connsiteY4-74" fmla="*/ 3048000 h 3048000"/>
              <a:gd name="connsiteX5-75" fmla="*/ 600075 w 2038350"/>
              <a:gd name="connsiteY5-76" fmla="*/ 2247900 h 3048000"/>
              <a:gd name="connsiteX6-77" fmla="*/ 0 w 2038350"/>
              <a:gd name="connsiteY6-78" fmla="*/ 1476375 h 3048000"/>
              <a:gd name="connsiteX7-79" fmla="*/ 390525 w 2038350"/>
              <a:gd name="connsiteY7-80" fmla="*/ 0 h 3048000"/>
              <a:gd name="connsiteX0-81" fmla="*/ 390525 w 2038350"/>
              <a:gd name="connsiteY0-82" fmla="*/ 0 h 3048000"/>
              <a:gd name="connsiteX1-83" fmla="*/ 742950 w 2038350"/>
              <a:gd name="connsiteY1-84" fmla="*/ 923925 h 3048000"/>
              <a:gd name="connsiteX2-85" fmla="*/ 1266825 w 2038350"/>
              <a:gd name="connsiteY2-86" fmla="*/ 1714500 h 3048000"/>
              <a:gd name="connsiteX3-87" fmla="*/ 2038350 w 2038350"/>
              <a:gd name="connsiteY3-88" fmla="*/ 2076450 h 3048000"/>
              <a:gd name="connsiteX4-89" fmla="*/ 809625 w 2038350"/>
              <a:gd name="connsiteY4-90" fmla="*/ 3048000 h 3048000"/>
              <a:gd name="connsiteX5-91" fmla="*/ 600075 w 2038350"/>
              <a:gd name="connsiteY5-92" fmla="*/ 2247900 h 3048000"/>
              <a:gd name="connsiteX6-93" fmla="*/ 0 w 2038350"/>
              <a:gd name="connsiteY6-94" fmla="*/ 1476375 h 3048000"/>
              <a:gd name="connsiteX7-95" fmla="*/ 390525 w 2038350"/>
              <a:gd name="connsiteY7-96" fmla="*/ 0 h 3048000"/>
              <a:gd name="connsiteX0-97" fmla="*/ 390525 w 2038350"/>
              <a:gd name="connsiteY0-98" fmla="*/ 0 h 3048000"/>
              <a:gd name="connsiteX1-99" fmla="*/ 742950 w 2038350"/>
              <a:gd name="connsiteY1-100" fmla="*/ 923925 h 3048000"/>
              <a:gd name="connsiteX2-101" fmla="*/ 1266825 w 2038350"/>
              <a:gd name="connsiteY2-102" fmla="*/ 1714500 h 3048000"/>
              <a:gd name="connsiteX3-103" fmla="*/ 2038350 w 2038350"/>
              <a:gd name="connsiteY3-104" fmla="*/ 2076450 h 3048000"/>
              <a:gd name="connsiteX4-105" fmla="*/ 809625 w 2038350"/>
              <a:gd name="connsiteY4-106" fmla="*/ 3048000 h 3048000"/>
              <a:gd name="connsiteX5-107" fmla="*/ 600075 w 2038350"/>
              <a:gd name="connsiteY5-108" fmla="*/ 2247900 h 3048000"/>
              <a:gd name="connsiteX6-109" fmla="*/ 0 w 2038350"/>
              <a:gd name="connsiteY6-110" fmla="*/ 1476375 h 3048000"/>
              <a:gd name="connsiteX7-111" fmla="*/ 390525 w 2038350"/>
              <a:gd name="connsiteY7-112" fmla="*/ 0 h 304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038350" h="3048000">
                <a:moveTo>
                  <a:pt x="390525" y="0"/>
                </a:moveTo>
                <a:lnTo>
                  <a:pt x="742950" y="923925"/>
                </a:lnTo>
                <a:cubicBezTo>
                  <a:pt x="663575" y="1422400"/>
                  <a:pt x="1041400" y="1698625"/>
                  <a:pt x="1266825" y="1714500"/>
                </a:cubicBezTo>
                <a:lnTo>
                  <a:pt x="2038350" y="2076450"/>
                </a:lnTo>
                <a:lnTo>
                  <a:pt x="809625" y="3048000"/>
                </a:lnTo>
                <a:lnTo>
                  <a:pt x="600075" y="2247900"/>
                </a:lnTo>
                <a:cubicBezTo>
                  <a:pt x="558800" y="1800225"/>
                  <a:pt x="384175" y="1574800"/>
                  <a:pt x="0" y="1476375"/>
                </a:cubicBezTo>
                <a:lnTo>
                  <a:pt x="3905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1750" name="椭圆 3"/>
          <p:cNvSpPr/>
          <p:nvPr/>
        </p:nvSpPr>
        <p:spPr>
          <a:xfrm>
            <a:off x="1042988" y="2200275"/>
            <a:ext cx="1584325" cy="1584325"/>
          </a:xfrm>
          <a:prstGeom prst="ellipse">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1751" name="椭圆 5"/>
          <p:cNvSpPr/>
          <p:nvPr/>
        </p:nvSpPr>
        <p:spPr>
          <a:xfrm>
            <a:off x="3779838" y="2200275"/>
            <a:ext cx="1584325" cy="1584325"/>
          </a:xfrm>
          <a:prstGeom prst="ellipse">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1752" name="椭圆 6"/>
          <p:cNvSpPr/>
          <p:nvPr/>
        </p:nvSpPr>
        <p:spPr>
          <a:xfrm>
            <a:off x="6516688" y="2200275"/>
            <a:ext cx="1584325" cy="1584325"/>
          </a:xfrm>
          <a:prstGeom prst="ellipse">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1753" name="椭圆 7"/>
          <p:cNvSpPr/>
          <p:nvPr/>
        </p:nvSpPr>
        <p:spPr>
          <a:xfrm>
            <a:off x="2411413" y="4005263"/>
            <a:ext cx="1584325" cy="1584325"/>
          </a:xfrm>
          <a:prstGeom prst="ellipse">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1754" name="椭圆 8"/>
          <p:cNvSpPr/>
          <p:nvPr/>
        </p:nvSpPr>
        <p:spPr>
          <a:xfrm>
            <a:off x="5148263" y="4005263"/>
            <a:ext cx="1584325" cy="1584325"/>
          </a:xfrm>
          <a:prstGeom prst="ellipse">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1755" name="矩形 14"/>
          <p:cNvSpPr/>
          <p:nvPr/>
        </p:nvSpPr>
        <p:spPr>
          <a:xfrm>
            <a:off x="1060450" y="2513013"/>
            <a:ext cx="1490663" cy="960437"/>
          </a:xfrm>
          <a:prstGeom prst="rect">
            <a:avLst/>
          </a:prstGeom>
          <a:noFill/>
          <a:ln w="9525">
            <a:noFill/>
          </a:ln>
        </p:spPr>
        <p:txBody>
          <a:bodyPr>
            <a:spAutoFit/>
          </a:bodyPr>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安全检查</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类型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1756" name="Rectangle 46"/>
          <p:cNvSpPr/>
          <p:nvPr/>
        </p:nvSpPr>
        <p:spPr>
          <a:xfrm>
            <a:off x="2568575" y="4289425"/>
            <a:ext cx="1257300" cy="1016000"/>
          </a:xfrm>
          <a:prstGeom prst="rect">
            <a:avLst/>
          </a:prstGeom>
          <a:noFill/>
          <a:ln w="9525">
            <a:noFill/>
          </a:ln>
        </p:spPr>
        <p:txBody>
          <a:bodyPr>
            <a:spAutoFit/>
          </a:bodyPr>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安全检查</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内容</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1757" name="Rectangle 59"/>
          <p:cNvSpPr/>
          <p:nvPr/>
        </p:nvSpPr>
        <p:spPr>
          <a:xfrm>
            <a:off x="3963988" y="2508250"/>
            <a:ext cx="1196975" cy="1016000"/>
          </a:xfrm>
          <a:prstGeom prst="rect">
            <a:avLst/>
          </a:prstGeom>
          <a:noFill/>
          <a:ln w="9525">
            <a:noFill/>
          </a:ln>
        </p:spPr>
        <p:txBody>
          <a:bodyPr>
            <a:spAutoFit/>
          </a:bodyPr>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安全</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检查表</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1758" name="Rectangle 58"/>
          <p:cNvSpPr/>
          <p:nvPr/>
        </p:nvSpPr>
        <p:spPr>
          <a:xfrm>
            <a:off x="5364163" y="4459288"/>
            <a:ext cx="1193800" cy="554037"/>
          </a:xfrm>
          <a:prstGeom prst="rect">
            <a:avLst/>
          </a:prstGeom>
          <a:noFill/>
          <a:ln w="9525">
            <a:noFill/>
          </a:ln>
        </p:spPr>
        <p:txBody>
          <a:bodyPr>
            <a:spAutoFit/>
          </a:bodyPr>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三检制</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1759" name="Rectangle 60"/>
          <p:cNvSpPr/>
          <p:nvPr/>
        </p:nvSpPr>
        <p:spPr>
          <a:xfrm>
            <a:off x="6719888" y="2659063"/>
            <a:ext cx="1236662" cy="554037"/>
          </a:xfrm>
          <a:prstGeom prst="rect">
            <a:avLst/>
          </a:prstGeom>
          <a:noFill/>
          <a:ln w="9525">
            <a:noFill/>
          </a:ln>
        </p:spPr>
        <p:txBody>
          <a:bodyPr>
            <a:spAutoFit/>
          </a:bodyPr>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安全巡检</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0" name="半闭框 19"/>
          <p:cNvSpPr/>
          <p:nvPr/>
        </p:nvSpPr>
        <p:spPr bwMode="auto">
          <a:xfrm rot="11093089">
            <a:off x="2306638" y="3724275"/>
            <a:ext cx="296863" cy="298450"/>
          </a:xfrm>
          <a:prstGeom prst="halfFrame">
            <a:avLst>
              <a:gd name="adj1" fmla="val 11085"/>
              <a:gd name="adj2" fmla="val 12796"/>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1" name="半闭框 20"/>
          <p:cNvSpPr/>
          <p:nvPr/>
        </p:nvSpPr>
        <p:spPr bwMode="auto">
          <a:xfrm rot="4734095">
            <a:off x="3729831" y="3823494"/>
            <a:ext cx="296863" cy="298450"/>
          </a:xfrm>
          <a:prstGeom prst="halfFrame">
            <a:avLst>
              <a:gd name="adj1" fmla="val 11085"/>
              <a:gd name="adj2" fmla="val 12796"/>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2" name="半闭框 21"/>
          <p:cNvSpPr/>
          <p:nvPr/>
        </p:nvSpPr>
        <p:spPr bwMode="auto">
          <a:xfrm rot="11266841">
            <a:off x="5072063" y="3730625"/>
            <a:ext cx="279400" cy="298450"/>
          </a:xfrm>
          <a:prstGeom prst="halfFrame">
            <a:avLst>
              <a:gd name="adj1" fmla="val 11085"/>
              <a:gd name="adj2" fmla="val 12796"/>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3" name="半闭框 22"/>
          <p:cNvSpPr/>
          <p:nvPr/>
        </p:nvSpPr>
        <p:spPr bwMode="auto">
          <a:xfrm rot="4973272">
            <a:off x="6484938" y="3792538"/>
            <a:ext cx="279400" cy="298450"/>
          </a:xfrm>
          <a:prstGeom prst="halfFrame">
            <a:avLst>
              <a:gd name="adj1" fmla="val 11085"/>
              <a:gd name="adj2" fmla="val 12796"/>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9717" name="矩形 24"/>
          <p:cNvSpPr>
            <a:spLocks noChangeArrowheads="1"/>
          </p:cNvSpPr>
          <p:nvPr/>
        </p:nvSpPr>
        <p:spPr bwMode="auto">
          <a:xfrm>
            <a:off x="3649663" y="252413"/>
            <a:ext cx="1825625" cy="584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安全检查</a:t>
            </a:r>
            <a:endParaRPr kumimoji="1" lang="en-US" altLang="zh-CN"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矩形 1"/>
          <p:cNvSpPr/>
          <p:nvPr/>
        </p:nvSpPr>
        <p:spPr>
          <a:xfrm>
            <a:off x="1187450" y="3352800"/>
            <a:ext cx="1944688" cy="1079500"/>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 name="任意多边形 2"/>
          <p:cNvSpPr/>
          <p:nvPr/>
        </p:nvSpPr>
        <p:spPr bwMode="auto">
          <a:xfrm>
            <a:off x="3124200" y="2706688"/>
            <a:ext cx="4410075" cy="1181100"/>
          </a:xfrm>
          <a:custGeom>
            <a:avLst/>
            <a:gdLst>
              <a:gd name="connsiteX0" fmla="*/ 0 w 4410075"/>
              <a:gd name="connsiteY0" fmla="*/ 1181100 h 1181100"/>
              <a:gd name="connsiteX1" fmla="*/ 485775 w 4410075"/>
              <a:gd name="connsiteY1" fmla="*/ 0 h 1181100"/>
              <a:gd name="connsiteX2" fmla="*/ 4410075 w 4410075"/>
              <a:gd name="connsiteY2" fmla="*/ 0 h 1181100"/>
            </a:gdLst>
            <a:ahLst/>
            <a:cxnLst>
              <a:cxn ang="0">
                <a:pos x="connsiteX0" y="connsiteY0"/>
              </a:cxn>
              <a:cxn ang="0">
                <a:pos x="connsiteX1" y="connsiteY1"/>
              </a:cxn>
              <a:cxn ang="0">
                <a:pos x="connsiteX2" y="connsiteY2"/>
              </a:cxn>
            </a:cxnLst>
            <a:rect l="l" t="t" r="r" b="b"/>
            <a:pathLst>
              <a:path w="4410075" h="1181100">
                <a:moveTo>
                  <a:pt x="0" y="1181100"/>
                </a:moveTo>
                <a:lnTo>
                  <a:pt x="485775" y="0"/>
                </a:lnTo>
                <a:lnTo>
                  <a:pt x="4410075" y="0"/>
                </a:lnTo>
              </a:path>
            </a:pathLst>
          </a:custGeom>
          <a:noFill/>
          <a:ln w="15875"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任意多边形 3"/>
          <p:cNvSpPr/>
          <p:nvPr/>
        </p:nvSpPr>
        <p:spPr bwMode="auto">
          <a:xfrm>
            <a:off x="3124200" y="3430588"/>
            <a:ext cx="4419600" cy="447675"/>
          </a:xfrm>
          <a:custGeom>
            <a:avLst/>
            <a:gdLst>
              <a:gd name="connsiteX0" fmla="*/ 0 w 4419600"/>
              <a:gd name="connsiteY0" fmla="*/ 447675 h 447675"/>
              <a:gd name="connsiteX1" fmla="*/ 438150 w 4419600"/>
              <a:gd name="connsiteY1" fmla="*/ 0 h 447675"/>
              <a:gd name="connsiteX2" fmla="*/ 4419600 w 4419600"/>
              <a:gd name="connsiteY2" fmla="*/ 0 h 447675"/>
            </a:gdLst>
            <a:ahLst/>
            <a:cxnLst>
              <a:cxn ang="0">
                <a:pos x="connsiteX0" y="connsiteY0"/>
              </a:cxn>
              <a:cxn ang="0">
                <a:pos x="connsiteX1" y="connsiteY1"/>
              </a:cxn>
              <a:cxn ang="0">
                <a:pos x="connsiteX2" y="connsiteY2"/>
              </a:cxn>
            </a:cxnLst>
            <a:rect l="l" t="t" r="r" b="b"/>
            <a:pathLst>
              <a:path w="4419600" h="447675">
                <a:moveTo>
                  <a:pt x="0" y="447675"/>
                </a:moveTo>
                <a:lnTo>
                  <a:pt x="438150" y="0"/>
                </a:lnTo>
                <a:lnTo>
                  <a:pt x="4419600" y="0"/>
                </a:lnTo>
              </a:path>
            </a:pathLst>
          </a:custGeom>
          <a:noFill/>
          <a:ln w="15875"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8" name="任意多边形 17"/>
          <p:cNvSpPr/>
          <p:nvPr/>
        </p:nvSpPr>
        <p:spPr bwMode="auto">
          <a:xfrm flipV="1">
            <a:off x="3132138" y="3886200"/>
            <a:ext cx="4410075" cy="1181100"/>
          </a:xfrm>
          <a:custGeom>
            <a:avLst/>
            <a:gdLst>
              <a:gd name="connsiteX0" fmla="*/ 0 w 4410075"/>
              <a:gd name="connsiteY0" fmla="*/ 1181100 h 1181100"/>
              <a:gd name="connsiteX1" fmla="*/ 485775 w 4410075"/>
              <a:gd name="connsiteY1" fmla="*/ 0 h 1181100"/>
              <a:gd name="connsiteX2" fmla="*/ 4410075 w 4410075"/>
              <a:gd name="connsiteY2" fmla="*/ 0 h 1181100"/>
            </a:gdLst>
            <a:ahLst/>
            <a:cxnLst>
              <a:cxn ang="0">
                <a:pos x="connsiteX0" y="connsiteY0"/>
              </a:cxn>
              <a:cxn ang="0">
                <a:pos x="connsiteX1" y="connsiteY1"/>
              </a:cxn>
              <a:cxn ang="0">
                <a:pos x="connsiteX2" y="connsiteY2"/>
              </a:cxn>
            </a:cxnLst>
            <a:rect l="l" t="t" r="r" b="b"/>
            <a:pathLst>
              <a:path w="4410075" h="1181100">
                <a:moveTo>
                  <a:pt x="0" y="1181100"/>
                </a:moveTo>
                <a:lnTo>
                  <a:pt x="485775" y="0"/>
                </a:lnTo>
                <a:lnTo>
                  <a:pt x="4410075" y="0"/>
                </a:lnTo>
              </a:path>
            </a:pathLst>
          </a:custGeom>
          <a:noFill/>
          <a:ln w="15875"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9" name="任意多边形 18"/>
          <p:cNvSpPr/>
          <p:nvPr/>
        </p:nvSpPr>
        <p:spPr bwMode="auto">
          <a:xfrm flipV="1">
            <a:off x="3132138" y="3878263"/>
            <a:ext cx="4419600" cy="447675"/>
          </a:xfrm>
          <a:custGeom>
            <a:avLst/>
            <a:gdLst>
              <a:gd name="connsiteX0" fmla="*/ 0 w 4419600"/>
              <a:gd name="connsiteY0" fmla="*/ 447675 h 447675"/>
              <a:gd name="connsiteX1" fmla="*/ 438150 w 4419600"/>
              <a:gd name="connsiteY1" fmla="*/ 0 h 447675"/>
              <a:gd name="connsiteX2" fmla="*/ 4419600 w 4419600"/>
              <a:gd name="connsiteY2" fmla="*/ 0 h 447675"/>
            </a:gdLst>
            <a:ahLst/>
            <a:cxnLst>
              <a:cxn ang="0">
                <a:pos x="connsiteX0" y="connsiteY0"/>
              </a:cxn>
              <a:cxn ang="0">
                <a:pos x="connsiteX1" y="connsiteY1"/>
              </a:cxn>
              <a:cxn ang="0">
                <a:pos x="connsiteX2" y="connsiteY2"/>
              </a:cxn>
            </a:cxnLst>
            <a:rect l="l" t="t" r="r" b="b"/>
            <a:pathLst>
              <a:path w="4419600" h="447675">
                <a:moveTo>
                  <a:pt x="0" y="447675"/>
                </a:moveTo>
                <a:lnTo>
                  <a:pt x="438150" y="0"/>
                </a:lnTo>
                <a:lnTo>
                  <a:pt x="4419600" y="0"/>
                </a:lnTo>
              </a:path>
            </a:pathLst>
          </a:custGeom>
          <a:noFill/>
          <a:ln w="15875"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2775" name="矩形 4"/>
          <p:cNvSpPr/>
          <p:nvPr/>
        </p:nvSpPr>
        <p:spPr>
          <a:xfrm>
            <a:off x="4572000" y="2276475"/>
            <a:ext cx="1990725" cy="400050"/>
          </a:xfrm>
          <a:prstGeom prst="rect">
            <a:avLst/>
          </a:prstGeom>
          <a:noFill/>
          <a:ln w="9525">
            <a:noFill/>
          </a:ln>
        </p:spPr>
        <p:txBody>
          <a:bodyPr wrap="none">
            <a:spAutoFit/>
          </a:bodyPr>
          <a:p>
            <a:pPr eaLnBrk="1" hangingPunct="1"/>
            <a:r>
              <a:rPr lang="zh-CN" altLang="en-US" sz="2000" b="1" dirty="0">
                <a:latin typeface="微软雅黑" panose="020B0503020204020204" pitchFamily="34" charset="-122"/>
                <a:ea typeface="微软雅黑" panose="020B0503020204020204" pitchFamily="34" charset="-122"/>
              </a:rPr>
              <a:t>查思想、查意识</a:t>
            </a:r>
            <a:endParaRPr lang="zh-CN" altLang="en-US" sz="2000" b="1" dirty="0">
              <a:latin typeface="微软雅黑" panose="020B0503020204020204" pitchFamily="34" charset="-122"/>
              <a:ea typeface="微软雅黑" panose="020B0503020204020204" pitchFamily="34" charset="-122"/>
            </a:endParaRPr>
          </a:p>
        </p:txBody>
      </p:sp>
      <p:sp>
        <p:nvSpPr>
          <p:cNvPr id="32776" name="矩形 5"/>
          <p:cNvSpPr/>
          <p:nvPr/>
        </p:nvSpPr>
        <p:spPr>
          <a:xfrm>
            <a:off x="4567238" y="2995613"/>
            <a:ext cx="1981200" cy="400050"/>
          </a:xfrm>
          <a:prstGeom prst="rect">
            <a:avLst/>
          </a:prstGeom>
          <a:noFill/>
          <a:ln w="9525">
            <a:noFill/>
          </a:ln>
        </p:spPr>
        <p:txBody>
          <a:bodyPr wrap="none">
            <a:spAutoFit/>
          </a:bodyPr>
          <a:p>
            <a:pPr eaLnBrk="1" hangingPunct="1"/>
            <a:r>
              <a:rPr lang="zh-CN" altLang="en-US" sz="2000" b="1" dirty="0">
                <a:latin typeface="微软雅黑" panose="020B0503020204020204" pitchFamily="34" charset="-122"/>
                <a:ea typeface="微软雅黑" panose="020B0503020204020204" pitchFamily="34" charset="-122"/>
              </a:rPr>
              <a:t>查制度、查管理</a:t>
            </a:r>
            <a:endParaRPr lang="zh-CN" altLang="en-US" sz="2000" b="1" dirty="0">
              <a:latin typeface="微软雅黑" panose="020B0503020204020204" pitchFamily="34" charset="-122"/>
              <a:ea typeface="微软雅黑" panose="020B0503020204020204" pitchFamily="34" charset="-122"/>
            </a:endParaRPr>
          </a:p>
        </p:txBody>
      </p:sp>
      <p:sp>
        <p:nvSpPr>
          <p:cNvPr id="32777" name="矩形 6"/>
          <p:cNvSpPr/>
          <p:nvPr/>
        </p:nvSpPr>
        <p:spPr>
          <a:xfrm>
            <a:off x="4567238" y="3846513"/>
            <a:ext cx="1981200" cy="401637"/>
          </a:xfrm>
          <a:prstGeom prst="rect">
            <a:avLst/>
          </a:prstGeom>
          <a:noFill/>
          <a:ln w="9525">
            <a:noFill/>
          </a:ln>
        </p:spPr>
        <p:txBody>
          <a:bodyPr wrap="none">
            <a:spAutoFit/>
          </a:bodyPr>
          <a:p>
            <a:pPr eaLnBrk="1" hangingPunct="1"/>
            <a:r>
              <a:rPr lang="zh-CN" altLang="en-US" sz="2000" b="1" dirty="0">
                <a:latin typeface="微软雅黑" panose="020B0503020204020204" pitchFamily="34" charset="-122"/>
                <a:ea typeface="微软雅黑" panose="020B0503020204020204" pitchFamily="34" charset="-122"/>
              </a:rPr>
              <a:t>查事故、查处理</a:t>
            </a:r>
            <a:endParaRPr lang="zh-CN" altLang="en-US" sz="2000" b="1" dirty="0">
              <a:latin typeface="微软雅黑" panose="020B0503020204020204" pitchFamily="34" charset="-122"/>
              <a:ea typeface="微软雅黑" panose="020B0503020204020204" pitchFamily="34" charset="-122"/>
            </a:endParaRPr>
          </a:p>
        </p:txBody>
      </p:sp>
      <p:sp>
        <p:nvSpPr>
          <p:cNvPr id="32778" name="矩形 7"/>
          <p:cNvSpPr/>
          <p:nvPr/>
        </p:nvSpPr>
        <p:spPr>
          <a:xfrm>
            <a:off x="4567238" y="4625975"/>
            <a:ext cx="1981200" cy="400050"/>
          </a:xfrm>
          <a:prstGeom prst="rect">
            <a:avLst/>
          </a:prstGeom>
          <a:noFill/>
          <a:ln w="9525">
            <a:noFill/>
          </a:ln>
        </p:spPr>
        <p:txBody>
          <a:bodyPr wrap="none">
            <a:spAutoFit/>
          </a:bodyPr>
          <a:p>
            <a:pPr eaLnBrk="1" hangingPunct="1"/>
            <a:r>
              <a:rPr lang="zh-CN" altLang="en-US" sz="2000" b="1" dirty="0">
                <a:latin typeface="微软雅黑" panose="020B0503020204020204" pitchFamily="34" charset="-122"/>
                <a:ea typeface="微软雅黑" panose="020B0503020204020204" pitchFamily="34" charset="-122"/>
              </a:rPr>
              <a:t>查隐患、查整改</a:t>
            </a:r>
            <a:endParaRPr lang="zh-CN" altLang="en-US" sz="2000" b="1" dirty="0">
              <a:latin typeface="微软雅黑" panose="020B0503020204020204" pitchFamily="34" charset="-122"/>
              <a:ea typeface="微软雅黑" panose="020B0503020204020204" pitchFamily="34" charset="-122"/>
            </a:endParaRPr>
          </a:p>
        </p:txBody>
      </p:sp>
      <p:sp>
        <p:nvSpPr>
          <p:cNvPr id="32779" name="矩形 8"/>
          <p:cNvSpPr/>
          <p:nvPr/>
        </p:nvSpPr>
        <p:spPr>
          <a:xfrm>
            <a:off x="1441450" y="3630613"/>
            <a:ext cx="1422400" cy="461962"/>
          </a:xfrm>
          <a:prstGeom prst="rect">
            <a:avLst/>
          </a:prstGeom>
          <a:noFill/>
          <a:ln w="9525">
            <a:noFill/>
          </a:ln>
        </p:spPr>
        <p:txBody>
          <a:bodyPr wrap="none">
            <a:spAutoFit/>
          </a:bodyPr>
          <a:p>
            <a:pPr algn="ctr" eaLnBrk="1" hangingPunct="1"/>
            <a:r>
              <a:rPr lang="zh-CN" altLang="en-US" b="1" dirty="0">
                <a:solidFill>
                  <a:schemeClr val="bg1"/>
                </a:solidFill>
                <a:latin typeface="微软雅黑" panose="020B0503020204020204" pitchFamily="34" charset="-122"/>
                <a:ea typeface="微软雅黑" panose="020B0503020204020204" pitchFamily="34" charset="-122"/>
              </a:rPr>
              <a:t>软的方面</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0" name="椭圆 9"/>
          <p:cNvSpPr/>
          <p:nvPr/>
        </p:nvSpPr>
        <p:spPr bwMode="auto">
          <a:xfrm>
            <a:off x="3055938" y="3819525"/>
            <a:ext cx="117475" cy="117475"/>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734" name="矩形 10"/>
          <p:cNvSpPr>
            <a:spLocks noChangeArrowheads="1"/>
          </p:cNvSpPr>
          <p:nvPr/>
        </p:nvSpPr>
        <p:spPr bwMode="auto">
          <a:xfrm>
            <a:off x="3055938" y="252413"/>
            <a:ext cx="3057525" cy="584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安全检查的内容</a:t>
            </a:r>
            <a:endPar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矩形 3"/>
          <p:cNvSpPr/>
          <p:nvPr/>
        </p:nvSpPr>
        <p:spPr>
          <a:xfrm>
            <a:off x="1187450" y="3227388"/>
            <a:ext cx="1944688" cy="1079500"/>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5" name="任意多边形 4"/>
          <p:cNvSpPr/>
          <p:nvPr/>
        </p:nvSpPr>
        <p:spPr bwMode="auto">
          <a:xfrm>
            <a:off x="3124200" y="2581275"/>
            <a:ext cx="4410075" cy="1181100"/>
          </a:xfrm>
          <a:custGeom>
            <a:avLst/>
            <a:gdLst>
              <a:gd name="connsiteX0" fmla="*/ 0 w 4410075"/>
              <a:gd name="connsiteY0" fmla="*/ 1181100 h 1181100"/>
              <a:gd name="connsiteX1" fmla="*/ 485775 w 4410075"/>
              <a:gd name="connsiteY1" fmla="*/ 0 h 1181100"/>
              <a:gd name="connsiteX2" fmla="*/ 4410075 w 4410075"/>
              <a:gd name="connsiteY2" fmla="*/ 0 h 1181100"/>
            </a:gdLst>
            <a:ahLst/>
            <a:cxnLst>
              <a:cxn ang="0">
                <a:pos x="connsiteX0" y="connsiteY0"/>
              </a:cxn>
              <a:cxn ang="0">
                <a:pos x="connsiteX1" y="connsiteY1"/>
              </a:cxn>
              <a:cxn ang="0">
                <a:pos x="connsiteX2" y="connsiteY2"/>
              </a:cxn>
            </a:cxnLst>
            <a:rect l="l" t="t" r="r" b="b"/>
            <a:pathLst>
              <a:path w="4410075" h="1181100">
                <a:moveTo>
                  <a:pt x="0" y="1181100"/>
                </a:moveTo>
                <a:lnTo>
                  <a:pt x="485775" y="0"/>
                </a:lnTo>
                <a:lnTo>
                  <a:pt x="4410075" y="0"/>
                </a:lnTo>
              </a:path>
            </a:pathLst>
          </a:custGeom>
          <a:noFill/>
          <a:ln w="15875"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任意多边形 5"/>
          <p:cNvSpPr/>
          <p:nvPr/>
        </p:nvSpPr>
        <p:spPr bwMode="auto">
          <a:xfrm>
            <a:off x="3124200" y="3305175"/>
            <a:ext cx="4419600" cy="447675"/>
          </a:xfrm>
          <a:custGeom>
            <a:avLst/>
            <a:gdLst>
              <a:gd name="connsiteX0" fmla="*/ 0 w 4419600"/>
              <a:gd name="connsiteY0" fmla="*/ 447675 h 447675"/>
              <a:gd name="connsiteX1" fmla="*/ 438150 w 4419600"/>
              <a:gd name="connsiteY1" fmla="*/ 0 h 447675"/>
              <a:gd name="connsiteX2" fmla="*/ 4419600 w 4419600"/>
              <a:gd name="connsiteY2" fmla="*/ 0 h 447675"/>
            </a:gdLst>
            <a:ahLst/>
            <a:cxnLst>
              <a:cxn ang="0">
                <a:pos x="connsiteX0" y="connsiteY0"/>
              </a:cxn>
              <a:cxn ang="0">
                <a:pos x="connsiteX1" y="connsiteY1"/>
              </a:cxn>
              <a:cxn ang="0">
                <a:pos x="connsiteX2" y="connsiteY2"/>
              </a:cxn>
            </a:cxnLst>
            <a:rect l="l" t="t" r="r" b="b"/>
            <a:pathLst>
              <a:path w="4419600" h="447675">
                <a:moveTo>
                  <a:pt x="0" y="447675"/>
                </a:moveTo>
                <a:lnTo>
                  <a:pt x="438150" y="0"/>
                </a:lnTo>
                <a:lnTo>
                  <a:pt x="4419600" y="0"/>
                </a:lnTo>
              </a:path>
            </a:pathLst>
          </a:custGeom>
          <a:noFill/>
          <a:ln w="15875"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任意多边形 6"/>
          <p:cNvSpPr/>
          <p:nvPr/>
        </p:nvSpPr>
        <p:spPr bwMode="auto">
          <a:xfrm flipV="1">
            <a:off x="3132138" y="3760788"/>
            <a:ext cx="4410075" cy="1181100"/>
          </a:xfrm>
          <a:custGeom>
            <a:avLst/>
            <a:gdLst>
              <a:gd name="connsiteX0" fmla="*/ 0 w 4410075"/>
              <a:gd name="connsiteY0" fmla="*/ 1181100 h 1181100"/>
              <a:gd name="connsiteX1" fmla="*/ 485775 w 4410075"/>
              <a:gd name="connsiteY1" fmla="*/ 0 h 1181100"/>
              <a:gd name="connsiteX2" fmla="*/ 4410075 w 4410075"/>
              <a:gd name="connsiteY2" fmla="*/ 0 h 1181100"/>
            </a:gdLst>
            <a:ahLst/>
            <a:cxnLst>
              <a:cxn ang="0">
                <a:pos x="connsiteX0" y="connsiteY0"/>
              </a:cxn>
              <a:cxn ang="0">
                <a:pos x="connsiteX1" y="connsiteY1"/>
              </a:cxn>
              <a:cxn ang="0">
                <a:pos x="connsiteX2" y="connsiteY2"/>
              </a:cxn>
            </a:cxnLst>
            <a:rect l="l" t="t" r="r" b="b"/>
            <a:pathLst>
              <a:path w="4410075" h="1181100">
                <a:moveTo>
                  <a:pt x="0" y="1181100"/>
                </a:moveTo>
                <a:lnTo>
                  <a:pt x="485775" y="0"/>
                </a:lnTo>
                <a:lnTo>
                  <a:pt x="4410075" y="0"/>
                </a:lnTo>
              </a:path>
            </a:pathLst>
          </a:custGeom>
          <a:noFill/>
          <a:ln w="15875"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任意多边形 7"/>
          <p:cNvSpPr/>
          <p:nvPr/>
        </p:nvSpPr>
        <p:spPr bwMode="auto">
          <a:xfrm flipV="1">
            <a:off x="3132138" y="3752850"/>
            <a:ext cx="4419600" cy="447675"/>
          </a:xfrm>
          <a:custGeom>
            <a:avLst/>
            <a:gdLst>
              <a:gd name="connsiteX0" fmla="*/ 0 w 4419600"/>
              <a:gd name="connsiteY0" fmla="*/ 447675 h 447675"/>
              <a:gd name="connsiteX1" fmla="*/ 438150 w 4419600"/>
              <a:gd name="connsiteY1" fmla="*/ 0 h 447675"/>
              <a:gd name="connsiteX2" fmla="*/ 4419600 w 4419600"/>
              <a:gd name="connsiteY2" fmla="*/ 0 h 447675"/>
            </a:gdLst>
            <a:ahLst/>
            <a:cxnLst>
              <a:cxn ang="0">
                <a:pos x="connsiteX0" y="connsiteY0"/>
              </a:cxn>
              <a:cxn ang="0">
                <a:pos x="connsiteX1" y="connsiteY1"/>
              </a:cxn>
              <a:cxn ang="0">
                <a:pos x="connsiteX2" y="connsiteY2"/>
              </a:cxn>
            </a:cxnLst>
            <a:rect l="l" t="t" r="r" b="b"/>
            <a:pathLst>
              <a:path w="4419600" h="447675">
                <a:moveTo>
                  <a:pt x="0" y="447675"/>
                </a:moveTo>
                <a:lnTo>
                  <a:pt x="438150" y="0"/>
                </a:lnTo>
                <a:lnTo>
                  <a:pt x="4419600" y="0"/>
                </a:lnTo>
              </a:path>
            </a:pathLst>
          </a:custGeom>
          <a:noFill/>
          <a:ln w="15875"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3799" name="矩形 12"/>
          <p:cNvSpPr/>
          <p:nvPr/>
        </p:nvSpPr>
        <p:spPr>
          <a:xfrm>
            <a:off x="1444625" y="3505200"/>
            <a:ext cx="1416050" cy="461963"/>
          </a:xfrm>
          <a:prstGeom prst="rect">
            <a:avLst/>
          </a:prstGeom>
          <a:noFill/>
          <a:ln w="9525">
            <a:noFill/>
          </a:ln>
        </p:spPr>
        <p:txBody>
          <a:bodyPr wrap="none">
            <a:spAutoFit/>
          </a:bodyPr>
          <a:p>
            <a:pPr algn="ctr" eaLnBrk="1" hangingPunct="1"/>
            <a:r>
              <a:rPr lang="zh-CN" altLang="en-US" b="1" dirty="0">
                <a:solidFill>
                  <a:schemeClr val="bg1"/>
                </a:solidFill>
                <a:latin typeface="微软雅黑" panose="020B0503020204020204" pitchFamily="34" charset="-122"/>
                <a:ea typeface="微软雅黑" panose="020B0503020204020204" pitchFamily="34" charset="-122"/>
              </a:rPr>
              <a:t>硬的方面</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bwMode="auto">
          <a:xfrm>
            <a:off x="3055938" y="3694113"/>
            <a:ext cx="117475" cy="117475"/>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3801" name="矩形 15"/>
          <p:cNvSpPr/>
          <p:nvPr/>
        </p:nvSpPr>
        <p:spPr>
          <a:xfrm>
            <a:off x="4833938" y="2133600"/>
            <a:ext cx="1466850" cy="400050"/>
          </a:xfrm>
          <a:prstGeom prst="rect">
            <a:avLst/>
          </a:prstGeom>
          <a:noFill/>
          <a:ln w="9525">
            <a:noFill/>
          </a:ln>
        </p:spPr>
        <p:txBody>
          <a:bodyPr wrap="none">
            <a:spAutoFit/>
          </a:bodyPr>
          <a:p>
            <a:pPr eaLnBrk="1" hangingPunct="1"/>
            <a:r>
              <a:rPr lang="zh-CN" altLang="en-US" sz="2000" b="1" dirty="0">
                <a:latin typeface="微软雅黑" panose="020B0503020204020204" pitchFamily="34" charset="-122"/>
                <a:ea typeface="微软雅黑" panose="020B0503020204020204" pitchFamily="34" charset="-122"/>
              </a:rPr>
              <a:t>查生产设备</a:t>
            </a:r>
            <a:endParaRPr lang="zh-CN" altLang="en-US" sz="2000" b="1" dirty="0">
              <a:latin typeface="微软雅黑" panose="020B0503020204020204" pitchFamily="34" charset="-122"/>
              <a:ea typeface="微软雅黑" panose="020B0503020204020204" pitchFamily="34" charset="-122"/>
            </a:endParaRPr>
          </a:p>
        </p:txBody>
      </p:sp>
      <p:sp>
        <p:nvSpPr>
          <p:cNvPr id="33802" name="矩形 16"/>
          <p:cNvSpPr/>
          <p:nvPr/>
        </p:nvSpPr>
        <p:spPr>
          <a:xfrm>
            <a:off x="4833938" y="2838450"/>
            <a:ext cx="1466850" cy="400050"/>
          </a:xfrm>
          <a:prstGeom prst="rect">
            <a:avLst/>
          </a:prstGeom>
          <a:noFill/>
          <a:ln w="9525">
            <a:noFill/>
          </a:ln>
        </p:spPr>
        <p:txBody>
          <a:bodyPr wrap="none">
            <a:spAutoFit/>
          </a:bodyPr>
          <a:p>
            <a:pPr eaLnBrk="1" hangingPunct="1"/>
            <a:r>
              <a:rPr lang="zh-CN" altLang="en-US" sz="2000" b="1" dirty="0">
                <a:latin typeface="微软雅黑" panose="020B0503020204020204" pitchFamily="34" charset="-122"/>
                <a:ea typeface="微软雅黑" panose="020B0503020204020204" pitchFamily="34" charset="-122"/>
              </a:rPr>
              <a:t>查辅助设施</a:t>
            </a:r>
            <a:endParaRPr lang="zh-CN" altLang="en-US" sz="2000" b="1" dirty="0">
              <a:latin typeface="微软雅黑" panose="020B0503020204020204" pitchFamily="34" charset="-122"/>
              <a:ea typeface="微软雅黑" panose="020B0503020204020204" pitchFamily="34" charset="-122"/>
            </a:endParaRPr>
          </a:p>
        </p:txBody>
      </p:sp>
      <p:sp>
        <p:nvSpPr>
          <p:cNvPr id="33803" name="矩形 17"/>
          <p:cNvSpPr/>
          <p:nvPr/>
        </p:nvSpPr>
        <p:spPr>
          <a:xfrm>
            <a:off x="4833938" y="3736975"/>
            <a:ext cx="1466850" cy="400050"/>
          </a:xfrm>
          <a:prstGeom prst="rect">
            <a:avLst/>
          </a:prstGeom>
          <a:noFill/>
          <a:ln w="9525">
            <a:noFill/>
          </a:ln>
        </p:spPr>
        <p:txBody>
          <a:bodyPr wrap="none">
            <a:spAutoFit/>
          </a:bodyPr>
          <a:p>
            <a:pPr eaLnBrk="1" hangingPunct="1"/>
            <a:r>
              <a:rPr lang="zh-CN" altLang="en-US" sz="2000" b="1" dirty="0">
                <a:latin typeface="微软雅黑" panose="020B0503020204020204" pitchFamily="34" charset="-122"/>
                <a:ea typeface="微软雅黑" panose="020B0503020204020204" pitchFamily="34" charset="-122"/>
              </a:rPr>
              <a:t>查安全设施</a:t>
            </a:r>
            <a:endParaRPr lang="zh-CN" altLang="en-US" sz="2000" b="1" dirty="0">
              <a:latin typeface="微软雅黑" panose="020B0503020204020204" pitchFamily="34" charset="-122"/>
              <a:ea typeface="微软雅黑" panose="020B0503020204020204" pitchFamily="34" charset="-122"/>
            </a:endParaRPr>
          </a:p>
        </p:txBody>
      </p:sp>
      <p:sp>
        <p:nvSpPr>
          <p:cNvPr id="33804" name="矩形 18"/>
          <p:cNvSpPr/>
          <p:nvPr/>
        </p:nvSpPr>
        <p:spPr>
          <a:xfrm>
            <a:off x="4833938" y="4476750"/>
            <a:ext cx="1466850" cy="400050"/>
          </a:xfrm>
          <a:prstGeom prst="rect">
            <a:avLst/>
          </a:prstGeom>
          <a:noFill/>
          <a:ln w="9525">
            <a:noFill/>
          </a:ln>
        </p:spPr>
        <p:txBody>
          <a:bodyPr wrap="none">
            <a:spAutoFit/>
          </a:bodyPr>
          <a:p>
            <a:pPr eaLnBrk="1" hangingPunct="1"/>
            <a:r>
              <a:rPr lang="zh-CN" altLang="en-US" sz="2000" b="1" dirty="0">
                <a:latin typeface="微软雅黑" panose="020B0503020204020204" pitchFamily="34" charset="-122"/>
                <a:ea typeface="微软雅黑" panose="020B0503020204020204" pitchFamily="34" charset="-122"/>
              </a:rPr>
              <a:t>查作业环境</a:t>
            </a:r>
            <a:endParaRPr lang="zh-CN" altLang="en-US" sz="2000" b="1" dirty="0">
              <a:latin typeface="微软雅黑" panose="020B0503020204020204" pitchFamily="34" charset="-122"/>
              <a:ea typeface="微软雅黑" panose="020B0503020204020204" pitchFamily="34" charset="-122"/>
            </a:endParaRPr>
          </a:p>
        </p:txBody>
      </p:sp>
      <p:sp>
        <p:nvSpPr>
          <p:cNvPr id="31758" name="矩形 20"/>
          <p:cNvSpPr>
            <a:spLocks noChangeArrowheads="1"/>
          </p:cNvSpPr>
          <p:nvPr/>
        </p:nvSpPr>
        <p:spPr bwMode="auto">
          <a:xfrm>
            <a:off x="3043238" y="260350"/>
            <a:ext cx="3057525" cy="5857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安全检查的内容</a:t>
            </a:r>
            <a:endPar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535" y="1714500"/>
            <a:ext cx="600837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5711" y="33258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矩形 17"/>
          <p:cNvSpPr/>
          <p:nvPr/>
        </p:nvSpPr>
        <p:spPr bwMode="auto">
          <a:xfrm>
            <a:off x="3203575" y="1412875"/>
            <a:ext cx="2736850" cy="792163"/>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4819" name="矩形 18"/>
          <p:cNvSpPr/>
          <p:nvPr/>
        </p:nvSpPr>
        <p:spPr>
          <a:xfrm>
            <a:off x="971550" y="1989138"/>
            <a:ext cx="7416800" cy="4535487"/>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4820" name="Rectangle 14"/>
          <p:cNvSpPr>
            <a:spLocks noGrp="1"/>
          </p:cNvSpPr>
          <p:nvPr>
            <p:ph idx="1"/>
          </p:nvPr>
        </p:nvSpPr>
        <p:spPr>
          <a:xfrm>
            <a:off x="1277938" y="2852738"/>
            <a:ext cx="6804025" cy="3060700"/>
          </a:xfrm>
          <a:noFill/>
          <a:ln>
            <a:noFill/>
          </a:ln>
        </p:spPr>
        <p:txBody>
          <a:bodyPr/>
          <a:p>
            <a:pPr marL="0" eaLnBrk="1" hangingPunct="1">
              <a:lnSpc>
                <a:spcPct val="150000"/>
              </a:lnSpc>
              <a:spcBef>
                <a:spcPct val="0"/>
              </a:spcBef>
              <a:buFont typeface="Wingdings" panose="05000000000000000000" pitchFamily="2" charset="2"/>
              <a:buChar char="n"/>
            </a:pPr>
            <a:r>
              <a:rPr lang="zh-CN" altLang="en-US" sz="2000" b="1" dirty="0">
                <a:solidFill>
                  <a:schemeClr val="bg1"/>
                </a:solidFill>
                <a:latin typeface="微软雅黑" panose="020B0503020204020204" pitchFamily="34" charset="-122"/>
                <a:ea typeface="微软雅黑" panose="020B0503020204020204" pitchFamily="34" charset="-122"/>
              </a:rPr>
              <a:t>易造成重大损失的易燃易爆危险物品、剧毒品</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Font typeface="Wingdings" panose="05000000000000000000" pitchFamily="2" charset="2"/>
              <a:buChar char="n"/>
            </a:pPr>
            <a:r>
              <a:rPr lang="zh-CN" altLang="en-US" sz="2000" b="1" dirty="0">
                <a:solidFill>
                  <a:schemeClr val="bg1"/>
                </a:solidFill>
                <a:latin typeface="微软雅黑" panose="020B0503020204020204" pitchFamily="34" charset="-122"/>
                <a:ea typeface="微软雅黑" panose="020B0503020204020204" pitchFamily="34" charset="-122"/>
              </a:rPr>
              <a:t>易造成重大损失的锅炉、压力容器、起重设备、运输设备、冶炼设备、冲压设备、高空作业和本企业易发生工伤、火灾爆炸事故的设备、工种、场所及作业人员</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Font typeface="Wingdings" panose="05000000000000000000" pitchFamily="2" charset="2"/>
              <a:buChar char="n"/>
            </a:pPr>
            <a:r>
              <a:rPr lang="zh-CN" altLang="en-US" sz="2000" b="1" dirty="0">
                <a:solidFill>
                  <a:schemeClr val="bg1"/>
                </a:solidFill>
                <a:latin typeface="微软雅黑" panose="020B0503020204020204" pitchFamily="34" charset="-122"/>
                <a:ea typeface="微软雅黑" panose="020B0503020204020204" pitchFamily="34" charset="-122"/>
              </a:rPr>
              <a:t>造成职业中毒、职业病的中毒点及其作业人员</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Font typeface="Wingdings" panose="05000000000000000000" pitchFamily="2" charset="2"/>
              <a:buChar char="n"/>
            </a:pPr>
            <a:r>
              <a:rPr lang="zh-CN" altLang="en-US" sz="2000" b="1" dirty="0">
                <a:solidFill>
                  <a:schemeClr val="bg1"/>
                </a:solidFill>
                <a:latin typeface="微软雅黑" panose="020B0503020204020204" pitchFamily="34" charset="-122"/>
                <a:ea typeface="微软雅黑" panose="020B0503020204020204" pitchFamily="34" charset="-122"/>
              </a:rPr>
              <a:t>直接管理重要作业点和有害点的部门及其负责人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4821" name="矩形 2"/>
          <p:cNvSpPr/>
          <p:nvPr/>
        </p:nvSpPr>
        <p:spPr>
          <a:xfrm>
            <a:off x="3860800" y="1470025"/>
            <a:ext cx="1422400" cy="461963"/>
          </a:xfrm>
          <a:prstGeom prst="rect">
            <a:avLst/>
          </a:prstGeom>
          <a:noFill/>
          <a:ln w="9525">
            <a:noFill/>
          </a:ln>
        </p:spPr>
        <p:txBody>
          <a:bodyPr wrap="none">
            <a:spAutoFit/>
          </a:bodyPr>
          <a:p>
            <a:pPr algn="ctr" eaLnBrk="1" hangingPunct="1"/>
            <a:r>
              <a:rPr lang="zh-CN" altLang="en-US" b="1" dirty="0">
                <a:latin typeface="微软雅黑" panose="020B0503020204020204" pitchFamily="34" charset="-122"/>
                <a:ea typeface="微软雅黑" panose="020B0503020204020204" pitchFamily="34" charset="-122"/>
              </a:rPr>
              <a:t>重点检查</a:t>
            </a:r>
            <a:endParaRPr lang="en-US" altLang="zh-CN" b="1" dirty="0">
              <a:latin typeface="微软雅黑" panose="020B0503020204020204" pitchFamily="34" charset="-122"/>
              <a:ea typeface="微软雅黑" panose="020B0503020204020204" pitchFamily="34" charset="-122"/>
            </a:endParaRPr>
          </a:p>
        </p:txBody>
      </p:sp>
      <p:sp>
        <p:nvSpPr>
          <p:cNvPr id="3" name="矩形 2"/>
          <p:cNvSpPr/>
          <p:nvPr/>
        </p:nvSpPr>
        <p:spPr>
          <a:xfrm>
            <a:off x="3043238" y="260350"/>
            <a:ext cx="3057525" cy="5857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安全检查的内容</a:t>
            </a:r>
            <a:endPar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圆角矩形 70"/>
          <p:cNvSpPr/>
          <p:nvPr/>
        </p:nvSpPr>
        <p:spPr>
          <a:xfrm>
            <a:off x="2916238" y="4833938"/>
            <a:ext cx="1309687" cy="768350"/>
          </a:xfrm>
          <a:prstGeom prst="roundRect">
            <a:avLst>
              <a:gd name="adj" fmla="val 16667"/>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5843" name="圆角矩形 4"/>
          <p:cNvSpPr/>
          <p:nvPr/>
        </p:nvSpPr>
        <p:spPr>
          <a:xfrm>
            <a:off x="2916238" y="2038350"/>
            <a:ext cx="1309687" cy="768350"/>
          </a:xfrm>
          <a:prstGeom prst="roundRect">
            <a:avLst>
              <a:gd name="adj" fmla="val 16667"/>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5844" name="椭圆 2"/>
          <p:cNvSpPr/>
          <p:nvPr/>
        </p:nvSpPr>
        <p:spPr>
          <a:xfrm>
            <a:off x="542925" y="3144838"/>
            <a:ext cx="1435100" cy="1436687"/>
          </a:xfrm>
          <a:prstGeom prst="ellipse">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5845" name="Rectangle 48"/>
          <p:cNvSpPr/>
          <p:nvPr/>
        </p:nvSpPr>
        <p:spPr>
          <a:xfrm>
            <a:off x="719138" y="3424238"/>
            <a:ext cx="1108075" cy="830262"/>
          </a:xfrm>
          <a:prstGeom prst="rect">
            <a:avLst/>
          </a:prstGeom>
          <a:noFill/>
          <a:ln w="9525">
            <a:noFill/>
          </a:ln>
        </p:spPr>
        <p:txBody>
          <a:bodyPr wrap="none">
            <a:spAutoFit/>
          </a:bodyPr>
          <a:p>
            <a:pPr algn="ctr" eaLnBrk="1" hangingPunct="1"/>
            <a:r>
              <a:rPr lang="zh-CN" altLang="en-US" b="1" dirty="0">
                <a:solidFill>
                  <a:schemeClr val="bg1"/>
                </a:solidFill>
                <a:latin typeface="微软雅黑" panose="020B0503020204020204" pitchFamily="34" charset="-122"/>
                <a:ea typeface="微软雅黑" panose="020B0503020204020204" pitchFamily="34" charset="-122"/>
              </a:rPr>
              <a:t>三定</a:t>
            </a:r>
            <a:endParaRPr lang="zh-CN" altLang="en-US"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b="1" dirty="0">
                <a:solidFill>
                  <a:schemeClr val="bg1"/>
                </a:solidFill>
                <a:latin typeface="微软雅黑" panose="020B0503020204020204" pitchFamily="34" charset="-122"/>
                <a:ea typeface="微软雅黑" panose="020B0503020204020204" pitchFamily="34" charset="-122"/>
              </a:rPr>
              <a:t>四不推</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5846" name="Rectangle 49"/>
          <p:cNvSpPr/>
          <p:nvPr/>
        </p:nvSpPr>
        <p:spPr>
          <a:xfrm>
            <a:off x="3222625" y="2182813"/>
            <a:ext cx="696913" cy="400050"/>
          </a:xfrm>
          <a:prstGeom prst="rect">
            <a:avLst/>
          </a:prstGeom>
          <a:noFill/>
          <a:ln w="9525">
            <a:noFill/>
          </a:ln>
        </p:spPr>
        <p:txBody>
          <a:bodyPr wrap="none">
            <a:spAutoFit/>
          </a:bodyPr>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三定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5847" name="Rectangle 50"/>
          <p:cNvSpPr/>
          <p:nvPr/>
        </p:nvSpPr>
        <p:spPr>
          <a:xfrm>
            <a:off x="3094038" y="4999038"/>
            <a:ext cx="954087" cy="400050"/>
          </a:xfrm>
          <a:prstGeom prst="rect">
            <a:avLst/>
          </a:prstGeom>
          <a:noFill/>
          <a:ln w="9525">
            <a:noFill/>
          </a:ln>
        </p:spPr>
        <p:txBody>
          <a:bodyPr wrap="none">
            <a:spAutoFit/>
          </a:bodyPr>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四不推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3801" name="矩形 1"/>
          <p:cNvSpPr>
            <a:spLocks noChangeArrowheads="1"/>
          </p:cNvSpPr>
          <p:nvPr/>
        </p:nvSpPr>
        <p:spPr bwMode="auto">
          <a:xfrm>
            <a:off x="3863975" y="234950"/>
            <a:ext cx="1416050" cy="5857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三检制</a:t>
            </a:r>
            <a:endParaRPr kumimoji="1" lang="en-US" altLang="zh-CN"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
        <p:nvSpPr>
          <p:cNvPr id="4" name="左中括号 3"/>
          <p:cNvSpPr/>
          <p:nvPr/>
        </p:nvSpPr>
        <p:spPr bwMode="auto">
          <a:xfrm>
            <a:off x="2325688" y="2422525"/>
            <a:ext cx="431800" cy="2795588"/>
          </a:xfrm>
          <a:prstGeom prst="leftBracket">
            <a:avLst>
              <a:gd name="adj" fmla="val 0"/>
            </a:avLst>
          </a:prstGeom>
          <a:noFill/>
          <a:ln w="19050" cap="flat" cmpd="sng" algn="ctr">
            <a:solidFill>
              <a:schemeClr val="accent1">
                <a:lumMod val="5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7" name="左中括号 66"/>
          <p:cNvSpPr/>
          <p:nvPr/>
        </p:nvSpPr>
        <p:spPr bwMode="auto">
          <a:xfrm>
            <a:off x="4508500" y="1592263"/>
            <a:ext cx="431800" cy="1660525"/>
          </a:xfrm>
          <a:prstGeom prst="leftBracket">
            <a:avLst>
              <a:gd name="adj" fmla="val 0"/>
            </a:avLst>
          </a:prstGeom>
          <a:noFill/>
          <a:ln w="19050" cap="flat" cmpd="sng" algn="ctr">
            <a:solidFill>
              <a:schemeClr val="accent1">
                <a:lumMod val="5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5851" name="圆角矩形 5"/>
          <p:cNvSpPr/>
          <p:nvPr/>
        </p:nvSpPr>
        <p:spPr>
          <a:xfrm>
            <a:off x="5251450" y="1414463"/>
            <a:ext cx="2843213" cy="530225"/>
          </a:xfrm>
          <a:prstGeom prst="roundRect">
            <a:avLst>
              <a:gd name="adj" fmla="val 5000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5852" name="圆角矩形 68"/>
          <p:cNvSpPr/>
          <p:nvPr/>
        </p:nvSpPr>
        <p:spPr>
          <a:xfrm>
            <a:off x="5246688" y="2160588"/>
            <a:ext cx="2844800" cy="530225"/>
          </a:xfrm>
          <a:prstGeom prst="roundRect">
            <a:avLst>
              <a:gd name="adj" fmla="val 5000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5853" name="圆角矩形 69"/>
          <p:cNvSpPr/>
          <p:nvPr/>
        </p:nvSpPr>
        <p:spPr>
          <a:xfrm>
            <a:off x="5246688" y="2978150"/>
            <a:ext cx="2844800" cy="530225"/>
          </a:xfrm>
          <a:prstGeom prst="roundRect">
            <a:avLst>
              <a:gd name="adj" fmla="val 5000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5854" name="Rectangle 40"/>
          <p:cNvSpPr/>
          <p:nvPr/>
        </p:nvSpPr>
        <p:spPr>
          <a:xfrm>
            <a:off x="6008688" y="1492250"/>
            <a:ext cx="1338262" cy="369888"/>
          </a:xfrm>
          <a:prstGeom prst="rect">
            <a:avLst/>
          </a:prstGeom>
          <a:noFill/>
          <a:ln w="9525">
            <a:noFill/>
          </a:ln>
        </p:spPr>
        <p:txBody>
          <a:bodyPr wrap="none">
            <a:spAutoFit/>
          </a:bodyPr>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定整改措施</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35855" name="Rectangle 63"/>
          <p:cNvSpPr/>
          <p:nvPr/>
        </p:nvSpPr>
        <p:spPr>
          <a:xfrm>
            <a:off x="6029325" y="2246313"/>
            <a:ext cx="1338263" cy="369887"/>
          </a:xfrm>
          <a:prstGeom prst="rect">
            <a:avLst/>
          </a:prstGeom>
          <a:noFill/>
          <a:ln w="9525">
            <a:noFill/>
          </a:ln>
        </p:spPr>
        <p:txBody>
          <a:bodyPr wrap="none">
            <a:spAutoFit/>
          </a:bodyPr>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定完成时间</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35856" name="Rectangle 41"/>
          <p:cNvSpPr/>
          <p:nvPr/>
        </p:nvSpPr>
        <p:spPr>
          <a:xfrm>
            <a:off x="6008688" y="3052763"/>
            <a:ext cx="1568450" cy="368300"/>
          </a:xfrm>
          <a:prstGeom prst="rect">
            <a:avLst/>
          </a:prstGeom>
          <a:noFill/>
          <a:ln w="9525">
            <a:noFill/>
          </a:ln>
        </p:spPr>
        <p:txBody>
          <a:bodyPr wrap="none">
            <a:spAutoFit/>
          </a:bodyPr>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定整改责任人</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35857" name="圆角矩形 71"/>
          <p:cNvSpPr/>
          <p:nvPr/>
        </p:nvSpPr>
        <p:spPr>
          <a:xfrm>
            <a:off x="5254625" y="3884613"/>
            <a:ext cx="2844800" cy="530225"/>
          </a:xfrm>
          <a:prstGeom prst="roundRect">
            <a:avLst>
              <a:gd name="adj" fmla="val 5000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73" name="左中括号 72"/>
          <p:cNvSpPr/>
          <p:nvPr/>
        </p:nvSpPr>
        <p:spPr bwMode="auto">
          <a:xfrm>
            <a:off x="4508500" y="4157663"/>
            <a:ext cx="431800" cy="2295525"/>
          </a:xfrm>
          <a:prstGeom prst="leftBracket">
            <a:avLst>
              <a:gd name="adj" fmla="val 0"/>
            </a:avLst>
          </a:prstGeom>
          <a:noFill/>
          <a:ln w="19050" cap="flat" cmpd="sng" algn="ctr">
            <a:solidFill>
              <a:schemeClr val="accent1">
                <a:lumMod val="5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5859" name="圆角矩形 73"/>
          <p:cNvSpPr/>
          <p:nvPr/>
        </p:nvSpPr>
        <p:spPr>
          <a:xfrm>
            <a:off x="5254625" y="4665663"/>
            <a:ext cx="2844800" cy="530225"/>
          </a:xfrm>
          <a:prstGeom prst="roundRect">
            <a:avLst>
              <a:gd name="adj" fmla="val 5000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5860" name="圆角矩形 74"/>
          <p:cNvSpPr/>
          <p:nvPr/>
        </p:nvSpPr>
        <p:spPr>
          <a:xfrm>
            <a:off x="5246688" y="5434013"/>
            <a:ext cx="2844800" cy="530225"/>
          </a:xfrm>
          <a:prstGeom prst="roundRect">
            <a:avLst>
              <a:gd name="adj" fmla="val 5000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5861" name="圆角矩形 75"/>
          <p:cNvSpPr/>
          <p:nvPr/>
        </p:nvSpPr>
        <p:spPr>
          <a:xfrm>
            <a:off x="5254625" y="6188075"/>
            <a:ext cx="2844800" cy="530225"/>
          </a:xfrm>
          <a:prstGeom prst="roundRect">
            <a:avLst>
              <a:gd name="adj" fmla="val 5000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5862" name="Rectangle 42"/>
          <p:cNvSpPr/>
          <p:nvPr/>
        </p:nvSpPr>
        <p:spPr>
          <a:xfrm>
            <a:off x="5387975" y="4752975"/>
            <a:ext cx="2562225" cy="369888"/>
          </a:xfrm>
          <a:prstGeom prst="rect">
            <a:avLst/>
          </a:prstGeom>
          <a:noFill/>
          <a:ln w="9525">
            <a:noFill/>
          </a:ln>
        </p:spPr>
        <p:txBody>
          <a:bodyPr wrap="none">
            <a:spAutoFit/>
          </a:bodyPr>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工段能整改不推到车间</a:t>
            </a:r>
            <a:endParaRPr lang="en-US" altLang="ko-KR" sz="1800" b="1" dirty="0">
              <a:solidFill>
                <a:schemeClr val="bg1"/>
              </a:solidFill>
              <a:latin typeface="微软雅黑" panose="020B0503020204020204" pitchFamily="34" charset="-122"/>
              <a:ea typeface="微软雅黑" panose="020B0503020204020204" pitchFamily="34" charset="-122"/>
            </a:endParaRPr>
          </a:p>
        </p:txBody>
      </p:sp>
      <p:sp>
        <p:nvSpPr>
          <p:cNvPr id="35863" name="Rectangle 43"/>
          <p:cNvSpPr/>
          <p:nvPr/>
        </p:nvSpPr>
        <p:spPr>
          <a:xfrm>
            <a:off x="5476875" y="5522913"/>
            <a:ext cx="2560638" cy="368300"/>
          </a:xfrm>
          <a:prstGeom prst="rect">
            <a:avLst/>
          </a:prstGeom>
          <a:noFill/>
          <a:ln w="9525">
            <a:noFill/>
          </a:ln>
        </p:spPr>
        <p:txBody>
          <a:bodyPr wrap="none">
            <a:spAutoFit/>
          </a:bodyPr>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车间能整改不推到厂里 </a:t>
            </a:r>
            <a:endParaRPr lang="en-US" altLang="ko-KR" sz="1800" b="1" dirty="0">
              <a:solidFill>
                <a:schemeClr val="bg1"/>
              </a:solidFill>
              <a:latin typeface="微软雅黑" panose="020B0503020204020204" pitchFamily="34" charset="-122"/>
              <a:ea typeface="微软雅黑" panose="020B0503020204020204" pitchFamily="34" charset="-122"/>
            </a:endParaRPr>
          </a:p>
        </p:txBody>
      </p:sp>
      <p:sp>
        <p:nvSpPr>
          <p:cNvPr id="35864" name="Rectangle 44"/>
          <p:cNvSpPr/>
          <p:nvPr/>
        </p:nvSpPr>
        <p:spPr>
          <a:xfrm>
            <a:off x="5418138" y="6275388"/>
            <a:ext cx="2560637" cy="369887"/>
          </a:xfrm>
          <a:prstGeom prst="rect">
            <a:avLst/>
          </a:prstGeom>
          <a:noFill/>
          <a:ln w="9525">
            <a:noFill/>
          </a:ln>
        </p:spPr>
        <p:txBody>
          <a:bodyPr wrap="none">
            <a:spAutoFit/>
          </a:bodyPr>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厂里能整改不推到公司</a:t>
            </a:r>
            <a:endParaRPr lang="en-US" altLang="ko-KR" sz="1800" b="1" dirty="0">
              <a:solidFill>
                <a:schemeClr val="bg1"/>
              </a:solidFill>
              <a:latin typeface="微软雅黑" panose="020B0503020204020204" pitchFamily="34" charset="-122"/>
              <a:ea typeface="微软雅黑" panose="020B0503020204020204" pitchFamily="34" charset="-122"/>
            </a:endParaRPr>
          </a:p>
        </p:txBody>
      </p:sp>
      <p:sp>
        <p:nvSpPr>
          <p:cNvPr id="35865" name="Rectangle 58"/>
          <p:cNvSpPr/>
          <p:nvPr/>
        </p:nvSpPr>
        <p:spPr>
          <a:xfrm>
            <a:off x="5418138" y="3970338"/>
            <a:ext cx="2560637" cy="369887"/>
          </a:xfrm>
          <a:prstGeom prst="rect">
            <a:avLst/>
          </a:prstGeom>
          <a:noFill/>
          <a:ln w="9525">
            <a:noFill/>
          </a:ln>
        </p:spPr>
        <p:txBody>
          <a:bodyPr wrap="none">
            <a:spAutoFit/>
          </a:bodyPr>
          <a:p>
            <a:pPr algn="ctr" eaLnBrk="1" hangingPunct="1"/>
            <a:r>
              <a:rPr lang="zh-CN" altLang="en-US" sz="1800" b="1" dirty="0">
                <a:solidFill>
                  <a:schemeClr val="bg1"/>
                </a:solidFill>
                <a:latin typeface="微软雅黑" panose="020B0503020204020204" pitchFamily="34" charset="-122"/>
                <a:ea typeface="微软雅黑" panose="020B0503020204020204" pitchFamily="34" charset="-122"/>
              </a:rPr>
              <a:t>班组能整改不推到工段</a:t>
            </a:r>
            <a:endParaRPr lang="en-US" altLang="ko-KR" sz="1800" b="1" dirty="0">
              <a:solidFill>
                <a:schemeClr val="bg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bwMode="auto">
          <a:xfrm>
            <a:off x="4308475" y="2422525"/>
            <a:ext cx="631825" cy="0"/>
          </a:xfrm>
          <a:prstGeom prst="line">
            <a:avLst/>
          </a:prstGeom>
          <a:noFill/>
          <a:ln w="19050" cap="flat" cmpd="sng" algn="ctr">
            <a:solidFill>
              <a:schemeClr val="accent1">
                <a:lumMod val="50000"/>
              </a:schemeClr>
            </a:solidFill>
            <a:prstDash val="solid"/>
            <a:round/>
            <a:headEnd type="none" w="med" len="med"/>
            <a:tailEnd type="none" w="med" len="med"/>
          </a:ln>
          <a:effectLst/>
        </p:spPr>
      </p:cxnSp>
      <p:cxnSp>
        <p:nvCxnSpPr>
          <p:cNvPr id="79" name="直接连接符 78"/>
          <p:cNvCxnSpPr/>
          <p:nvPr/>
        </p:nvCxnSpPr>
        <p:spPr bwMode="auto">
          <a:xfrm>
            <a:off x="4508500" y="4927600"/>
            <a:ext cx="431800" cy="0"/>
          </a:xfrm>
          <a:prstGeom prst="line">
            <a:avLst/>
          </a:prstGeom>
          <a:noFill/>
          <a:ln w="19050" cap="flat" cmpd="sng" algn="ctr">
            <a:solidFill>
              <a:schemeClr val="accent1">
                <a:lumMod val="50000"/>
              </a:schemeClr>
            </a:solidFill>
            <a:prstDash val="solid"/>
            <a:round/>
            <a:headEnd type="none" w="med" len="med"/>
            <a:tailEnd type="none" w="med" len="med"/>
          </a:ln>
          <a:effectLst/>
        </p:spPr>
      </p:cxnSp>
      <p:cxnSp>
        <p:nvCxnSpPr>
          <p:cNvPr id="81" name="直接连接符 80"/>
          <p:cNvCxnSpPr/>
          <p:nvPr/>
        </p:nvCxnSpPr>
        <p:spPr bwMode="auto">
          <a:xfrm>
            <a:off x="4508500" y="5661025"/>
            <a:ext cx="431800" cy="0"/>
          </a:xfrm>
          <a:prstGeom prst="line">
            <a:avLst/>
          </a:prstGeom>
          <a:noFill/>
          <a:ln w="19050" cap="flat" cmpd="sng" algn="ctr">
            <a:solidFill>
              <a:schemeClr val="accent1">
                <a:lumMod val="50000"/>
              </a:schemeClr>
            </a:solidFill>
            <a:prstDash val="solid"/>
            <a:round/>
            <a:headEnd type="none" w="med" len="med"/>
            <a:tailEnd type="none" w="med" len="med"/>
          </a:ln>
          <a:effectLst/>
        </p:spPr>
      </p:cxnSp>
      <p:cxnSp>
        <p:nvCxnSpPr>
          <p:cNvPr id="82" name="直接连接符 81"/>
          <p:cNvCxnSpPr/>
          <p:nvPr/>
        </p:nvCxnSpPr>
        <p:spPr bwMode="auto">
          <a:xfrm>
            <a:off x="2090738" y="3840163"/>
            <a:ext cx="234950" cy="0"/>
          </a:xfrm>
          <a:prstGeom prst="line">
            <a:avLst/>
          </a:prstGeom>
          <a:noFill/>
          <a:ln w="19050" cap="flat" cmpd="sng" algn="ctr">
            <a:solidFill>
              <a:schemeClr val="accent1">
                <a:lumMod val="50000"/>
              </a:schemeClr>
            </a:solidFill>
            <a:prstDash val="solid"/>
            <a:round/>
            <a:headEnd type="none" w="med" len="med"/>
            <a:tailEnd type="none" w="med" len="med"/>
          </a:ln>
          <a:effectLst/>
        </p:spPr>
      </p:cxnSp>
      <p:cxnSp>
        <p:nvCxnSpPr>
          <p:cNvPr id="85" name="直接连接符 84"/>
          <p:cNvCxnSpPr/>
          <p:nvPr/>
        </p:nvCxnSpPr>
        <p:spPr bwMode="auto">
          <a:xfrm>
            <a:off x="4273550" y="5218113"/>
            <a:ext cx="234950" cy="0"/>
          </a:xfrm>
          <a:prstGeom prst="line">
            <a:avLst/>
          </a:prstGeom>
          <a:noFill/>
          <a:ln w="19050" cap="flat" cmpd="sng" algn="ctr">
            <a:solidFill>
              <a:schemeClr val="accent1">
                <a:lumMod val="50000"/>
              </a:schemeClr>
            </a:solidFill>
            <a:prstDash val="solid"/>
            <a:round/>
            <a:headEnd type="none" w="med" len="med"/>
            <a:tailEnd type="none" w="med" len="med"/>
          </a:ln>
          <a:effec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矩形 3"/>
          <p:cNvSpPr>
            <a:spLocks noChangeArrowheads="1"/>
          </p:cNvSpPr>
          <p:nvPr/>
        </p:nvSpPr>
        <p:spPr bwMode="auto">
          <a:xfrm>
            <a:off x="3849688" y="252413"/>
            <a:ext cx="1416050" cy="584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三检制</a:t>
            </a:r>
            <a:endParaRPr kumimoji="1" lang="en-US" altLang="zh-CN"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
        <p:nvSpPr>
          <p:cNvPr id="36867" name="矩形 4"/>
          <p:cNvSpPr/>
          <p:nvPr/>
        </p:nvSpPr>
        <p:spPr>
          <a:xfrm>
            <a:off x="611188" y="3021013"/>
            <a:ext cx="1657350" cy="2447925"/>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6868" name="矩形 5"/>
          <p:cNvSpPr/>
          <p:nvPr/>
        </p:nvSpPr>
        <p:spPr>
          <a:xfrm>
            <a:off x="2700338" y="3021013"/>
            <a:ext cx="1655762" cy="2447925"/>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6869" name="矩形 6"/>
          <p:cNvSpPr/>
          <p:nvPr/>
        </p:nvSpPr>
        <p:spPr>
          <a:xfrm>
            <a:off x="4787900" y="3021013"/>
            <a:ext cx="1655763" cy="2447925"/>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6870" name="矩形 7"/>
          <p:cNvSpPr/>
          <p:nvPr/>
        </p:nvSpPr>
        <p:spPr>
          <a:xfrm>
            <a:off x="6875463" y="3021013"/>
            <a:ext cx="1657350" cy="2447925"/>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6871" name="矩形 8"/>
          <p:cNvSpPr/>
          <p:nvPr/>
        </p:nvSpPr>
        <p:spPr>
          <a:xfrm>
            <a:off x="971550" y="3165475"/>
            <a:ext cx="936625" cy="503238"/>
          </a:xfrm>
          <a:prstGeom prst="rect">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36872" name="矩形 9"/>
          <p:cNvSpPr/>
          <p:nvPr/>
        </p:nvSpPr>
        <p:spPr>
          <a:xfrm>
            <a:off x="3059113" y="3165475"/>
            <a:ext cx="936625" cy="503238"/>
          </a:xfrm>
          <a:prstGeom prst="rect">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36873" name="矩形 10"/>
          <p:cNvSpPr/>
          <p:nvPr/>
        </p:nvSpPr>
        <p:spPr>
          <a:xfrm>
            <a:off x="5148263" y="3165475"/>
            <a:ext cx="936625" cy="503238"/>
          </a:xfrm>
          <a:prstGeom prst="rect">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36874" name="矩形 11"/>
          <p:cNvSpPr/>
          <p:nvPr/>
        </p:nvSpPr>
        <p:spPr>
          <a:xfrm>
            <a:off x="7235825" y="3165475"/>
            <a:ext cx="936625" cy="503238"/>
          </a:xfrm>
          <a:prstGeom prst="rect">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36875" name="矩形 12"/>
          <p:cNvSpPr/>
          <p:nvPr/>
        </p:nvSpPr>
        <p:spPr>
          <a:xfrm>
            <a:off x="1168400" y="3021013"/>
            <a:ext cx="46038" cy="215900"/>
          </a:xfrm>
          <a:prstGeom prst="rect">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6876" name="矩形 13"/>
          <p:cNvSpPr/>
          <p:nvPr/>
        </p:nvSpPr>
        <p:spPr>
          <a:xfrm>
            <a:off x="1673225" y="3005138"/>
            <a:ext cx="44450" cy="215900"/>
          </a:xfrm>
          <a:prstGeom prst="rect">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6877" name="椭圆 14"/>
          <p:cNvSpPr/>
          <p:nvPr/>
        </p:nvSpPr>
        <p:spPr>
          <a:xfrm>
            <a:off x="1144588" y="3189288"/>
            <a:ext cx="95250" cy="95250"/>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6878" name="椭圆 15"/>
          <p:cNvSpPr/>
          <p:nvPr/>
        </p:nvSpPr>
        <p:spPr>
          <a:xfrm>
            <a:off x="1647825" y="3186113"/>
            <a:ext cx="95250" cy="96837"/>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6879" name="矩形 16"/>
          <p:cNvSpPr/>
          <p:nvPr/>
        </p:nvSpPr>
        <p:spPr>
          <a:xfrm>
            <a:off x="3276600" y="3017838"/>
            <a:ext cx="46038" cy="215900"/>
          </a:xfrm>
          <a:prstGeom prst="rect">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6880" name="矩形 17"/>
          <p:cNvSpPr/>
          <p:nvPr/>
        </p:nvSpPr>
        <p:spPr>
          <a:xfrm>
            <a:off x="3783013" y="3017838"/>
            <a:ext cx="46037" cy="203200"/>
          </a:xfrm>
          <a:prstGeom prst="rect">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6881" name="椭圆 18"/>
          <p:cNvSpPr/>
          <p:nvPr/>
        </p:nvSpPr>
        <p:spPr>
          <a:xfrm>
            <a:off x="3251200" y="3186113"/>
            <a:ext cx="95250" cy="96837"/>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6882" name="椭圆 19"/>
          <p:cNvSpPr/>
          <p:nvPr/>
        </p:nvSpPr>
        <p:spPr>
          <a:xfrm>
            <a:off x="3759200" y="3186113"/>
            <a:ext cx="95250" cy="96837"/>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6883" name="矩形 20"/>
          <p:cNvSpPr/>
          <p:nvPr/>
        </p:nvSpPr>
        <p:spPr>
          <a:xfrm>
            <a:off x="5362575" y="3017838"/>
            <a:ext cx="46038" cy="215900"/>
          </a:xfrm>
          <a:prstGeom prst="rect">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6884" name="矩形 21"/>
          <p:cNvSpPr/>
          <p:nvPr/>
        </p:nvSpPr>
        <p:spPr>
          <a:xfrm>
            <a:off x="5868988" y="3017838"/>
            <a:ext cx="46037" cy="203200"/>
          </a:xfrm>
          <a:prstGeom prst="rect">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6885" name="椭圆 22"/>
          <p:cNvSpPr/>
          <p:nvPr/>
        </p:nvSpPr>
        <p:spPr>
          <a:xfrm>
            <a:off x="5337175" y="3186113"/>
            <a:ext cx="95250" cy="96837"/>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6886" name="椭圆 23"/>
          <p:cNvSpPr/>
          <p:nvPr/>
        </p:nvSpPr>
        <p:spPr>
          <a:xfrm>
            <a:off x="5845175" y="3186113"/>
            <a:ext cx="95250" cy="96837"/>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6887" name="矩形 24"/>
          <p:cNvSpPr/>
          <p:nvPr/>
        </p:nvSpPr>
        <p:spPr>
          <a:xfrm>
            <a:off x="7415213" y="3017838"/>
            <a:ext cx="44450" cy="215900"/>
          </a:xfrm>
          <a:prstGeom prst="rect">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6888" name="矩形 25"/>
          <p:cNvSpPr/>
          <p:nvPr/>
        </p:nvSpPr>
        <p:spPr>
          <a:xfrm>
            <a:off x="7921625" y="3017838"/>
            <a:ext cx="46038" cy="203200"/>
          </a:xfrm>
          <a:prstGeom prst="rect">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6889" name="椭圆 26"/>
          <p:cNvSpPr/>
          <p:nvPr/>
        </p:nvSpPr>
        <p:spPr>
          <a:xfrm>
            <a:off x="7389813" y="3186113"/>
            <a:ext cx="95250" cy="96837"/>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6890" name="椭圆 27"/>
          <p:cNvSpPr/>
          <p:nvPr/>
        </p:nvSpPr>
        <p:spPr>
          <a:xfrm>
            <a:off x="7896225" y="3186113"/>
            <a:ext cx="95250" cy="96837"/>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6891" name="矩形 29"/>
          <p:cNvSpPr/>
          <p:nvPr/>
        </p:nvSpPr>
        <p:spPr>
          <a:xfrm>
            <a:off x="1077913" y="3252788"/>
            <a:ext cx="696912" cy="400050"/>
          </a:xfrm>
          <a:prstGeom prst="rect">
            <a:avLst/>
          </a:prstGeom>
          <a:noFill/>
          <a:ln w="9525">
            <a:noFill/>
          </a:ln>
        </p:spPr>
        <p:txBody>
          <a:bodyPr wrap="none">
            <a:spAutoFit/>
          </a:bodyPr>
          <a:p>
            <a:pPr algn="ctr" eaLnBrk="1" latinLnBrk="1" hangingPunct="1"/>
            <a:r>
              <a:rPr lang="zh-CN" altLang="en-US" sz="2000" b="1" dirty="0">
                <a:latin typeface="微软雅黑" panose="020B0503020204020204" pitchFamily="34" charset="-122"/>
                <a:ea typeface="微软雅黑" panose="020B0503020204020204" pitchFamily="34" charset="-122"/>
              </a:rPr>
              <a:t>人员</a:t>
            </a:r>
            <a:endParaRPr lang="zh-CN" altLang="en-US" sz="2000" b="1" dirty="0">
              <a:latin typeface="微软雅黑" panose="020B0503020204020204" pitchFamily="34" charset="-122"/>
              <a:ea typeface="微软雅黑" panose="020B0503020204020204" pitchFamily="34" charset="-122"/>
            </a:endParaRPr>
          </a:p>
        </p:txBody>
      </p:sp>
      <p:sp>
        <p:nvSpPr>
          <p:cNvPr id="36892" name="Rectangle 41"/>
          <p:cNvSpPr/>
          <p:nvPr/>
        </p:nvSpPr>
        <p:spPr>
          <a:xfrm>
            <a:off x="5278438" y="3260725"/>
            <a:ext cx="696912" cy="400050"/>
          </a:xfrm>
          <a:prstGeom prst="rect">
            <a:avLst/>
          </a:prstGeom>
          <a:noFill/>
          <a:ln w="9525">
            <a:noFill/>
          </a:ln>
        </p:spPr>
        <p:txBody>
          <a:bodyPr wrap="none">
            <a:spAutoFit/>
          </a:bodyPr>
          <a:p>
            <a:pPr algn="ctr" eaLnBrk="1" latinLnBrk="1" hangingPunct="1"/>
            <a:r>
              <a:rPr lang="zh-CN" altLang="en-US" sz="2000" b="1" dirty="0">
                <a:latin typeface="微软雅黑" panose="020B0503020204020204" pitchFamily="34" charset="-122"/>
                <a:ea typeface="微软雅黑" panose="020B0503020204020204" pitchFamily="34" charset="-122"/>
              </a:rPr>
              <a:t>设备</a:t>
            </a:r>
            <a:endParaRPr lang="zh-CN" altLang="en-US" sz="2000" b="1" dirty="0">
              <a:latin typeface="微软雅黑" panose="020B0503020204020204" pitchFamily="34" charset="-122"/>
              <a:ea typeface="微软雅黑" panose="020B0503020204020204" pitchFamily="34" charset="-122"/>
            </a:endParaRPr>
          </a:p>
        </p:txBody>
      </p:sp>
      <p:sp>
        <p:nvSpPr>
          <p:cNvPr id="36893" name="Rectangle 52"/>
          <p:cNvSpPr/>
          <p:nvPr/>
        </p:nvSpPr>
        <p:spPr>
          <a:xfrm>
            <a:off x="7354888" y="3262313"/>
            <a:ext cx="698500" cy="400050"/>
          </a:xfrm>
          <a:prstGeom prst="rect">
            <a:avLst/>
          </a:prstGeom>
          <a:noFill/>
          <a:ln w="9525">
            <a:noFill/>
          </a:ln>
        </p:spPr>
        <p:txBody>
          <a:bodyPr wrap="none">
            <a:spAutoFit/>
          </a:bodyPr>
          <a:p>
            <a:pPr algn="ctr" eaLnBrk="1" latinLnBrk="1" hangingPunct="1"/>
            <a:r>
              <a:rPr lang="zh-CN" altLang="en-US" sz="2000" b="1" dirty="0">
                <a:latin typeface="微软雅黑" panose="020B0503020204020204" pitchFamily="34" charset="-122"/>
                <a:ea typeface="微软雅黑" panose="020B0503020204020204" pitchFamily="34" charset="-122"/>
              </a:rPr>
              <a:t>环境</a:t>
            </a:r>
            <a:endParaRPr lang="zh-CN" altLang="en-US" sz="2000" b="1" dirty="0">
              <a:latin typeface="微软雅黑" panose="020B0503020204020204" pitchFamily="34" charset="-122"/>
              <a:ea typeface="微软雅黑" panose="020B0503020204020204" pitchFamily="34" charset="-122"/>
            </a:endParaRPr>
          </a:p>
        </p:txBody>
      </p:sp>
      <p:sp>
        <p:nvSpPr>
          <p:cNvPr id="36894" name="Rectangle 29"/>
          <p:cNvSpPr/>
          <p:nvPr/>
        </p:nvSpPr>
        <p:spPr>
          <a:xfrm>
            <a:off x="3165475" y="3260725"/>
            <a:ext cx="696913" cy="400050"/>
          </a:xfrm>
          <a:prstGeom prst="rect">
            <a:avLst/>
          </a:prstGeom>
          <a:noFill/>
          <a:ln w="9525">
            <a:noFill/>
          </a:ln>
        </p:spPr>
        <p:txBody>
          <a:bodyPr wrap="none">
            <a:spAutoFit/>
          </a:bodyPr>
          <a:p>
            <a:pPr algn="ctr" eaLnBrk="1" latinLnBrk="1" hangingPunct="1"/>
            <a:r>
              <a:rPr lang="zh-CN" altLang="en-US" sz="2000" b="1" dirty="0">
                <a:latin typeface="微软雅黑" panose="020B0503020204020204" pitchFamily="34" charset="-122"/>
                <a:ea typeface="微软雅黑" panose="020B0503020204020204" pitchFamily="34" charset="-122"/>
              </a:rPr>
              <a:t>工具</a:t>
            </a:r>
            <a:endParaRPr lang="zh-CN" altLang="en-US" sz="2000" b="1" dirty="0">
              <a:latin typeface="微软雅黑" panose="020B0503020204020204" pitchFamily="34" charset="-122"/>
              <a:ea typeface="微软雅黑" panose="020B0503020204020204" pitchFamily="34" charset="-122"/>
            </a:endParaRPr>
          </a:p>
        </p:txBody>
      </p:sp>
      <p:sp>
        <p:nvSpPr>
          <p:cNvPr id="36895" name="矩形 46"/>
          <p:cNvSpPr/>
          <p:nvPr/>
        </p:nvSpPr>
        <p:spPr>
          <a:xfrm>
            <a:off x="585788" y="3711575"/>
            <a:ext cx="1852612" cy="1773238"/>
          </a:xfrm>
          <a:prstGeom prst="rect">
            <a:avLst/>
          </a:prstGeom>
          <a:noFill/>
          <a:ln w="9525">
            <a:noFill/>
          </a:ln>
        </p:spPr>
        <p:txBody>
          <a:bodyPr>
            <a:spAutoFit/>
          </a:bodyPr>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精神、身体、</a:t>
            </a:r>
            <a:endParaRPr lang="zh-CN" altLang="en-US" sz="1400" dirty="0">
              <a:solidFill>
                <a:schemeClr val="bg1"/>
              </a:solidFill>
              <a:latin typeface="微软雅黑" panose="020B0503020204020204" pitchFamily="34" charset="-122"/>
              <a:ea typeface="微软雅黑" panose="020B0503020204020204" pitchFamily="34" charset="-122"/>
            </a:endParaRPr>
          </a:p>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服装、劳动保护</a:t>
            </a:r>
            <a:endParaRPr lang="zh-CN" altLang="en-US" sz="1400" dirty="0">
              <a:solidFill>
                <a:schemeClr val="bg1"/>
              </a:solidFill>
              <a:latin typeface="微软雅黑" panose="020B0503020204020204" pitchFamily="34" charset="-122"/>
              <a:ea typeface="微软雅黑" panose="020B0503020204020204" pitchFamily="34" charset="-122"/>
            </a:endParaRPr>
          </a:p>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作业危险点、关键点</a:t>
            </a:r>
            <a:endParaRPr lang="zh-CN" altLang="en-US" sz="1400" dirty="0">
              <a:solidFill>
                <a:schemeClr val="bg1"/>
              </a:solidFill>
              <a:latin typeface="微软雅黑" panose="020B0503020204020204" pitchFamily="34" charset="-122"/>
              <a:ea typeface="微软雅黑" panose="020B0503020204020204" pitchFamily="34" charset="-122"/>
            </a:endParaRPr>
          </a:p>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应急措施</a:t>
            </a:r>
            <a:endParaRPr lang="zh-CN" altLang="en-US" sz="1400" dirty="0">
              <a:solidFill>
                <a:schemeClr val="bg1"/>
              </a:solidFill>
              <a:latin typeface="微软雅黑" panose="020B0503020204020204" pitchFamily="34" charset="-122"/>
              <a:ea typeface="微软雅黑" panose="020B0503020204020204" pitchFamily="34" charset="-122"/>
            </a:endParaRPr>
          </a:p>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整体状况</a:t>
            </a:r>
            <a:endParaRPr lang="zh-CN" altLang="en-US" sz="1400" dirty="0">
              <a:solidFill>
                <a:schemeClr val="bg1"/>
              </a:solidFill>
              <a:latin typeface="微软雅黑" panose="020B0503020204020204" pitchFamily="34" charset="-122"/>
              <a:ea typeface="微软雅黑" panose="020B0503020204020204" pitchFamily="34" charset="-122"/>
            </a:endParaRPr>
          </a:p>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与其他人的协作</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6896" name="Rectangle 23"/>
          <p:cNvSpPr/>
          <p:nvPr/>
        </p:nvSpPr>
        <p:spPr>
          <a:xfrm>
            <a:off x="2903538" y="4057650"/>
            <a:ext cx="1365250" cy="933450"/>
          </a:xfrm>
          <a:prstGeom prst="rect">
            <a:avLst/>
          </a:prstGeom>
          <a:noFill/>
          <a:ln w="9525">
            <a:noFill/>
          </a:ln>
        </p:spPr>
        <p:txBody>
          <a:bodyPr>
            <a:spAutoFit/>
          </a:bodyPr>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经过安全检查</a:t>
            </a:r>
            <a:endParaRPr lang="zh-CN" altLang="en-US" sz="1400" dirty="0">
              <a:solidFill>
                <a:schemeClr val="bg1"/>
              </a:solidFill>
              <a:latin typeface="微软雅黑" panose="020B0503020204020204" pitchFamily="34" charset="-122"/>
              <a:ea typeface="微软雅黑" panose="020B0503020204020204" pitchFamily="34" charset="-122"/>
            </a:endParaRPr>
          </a:p>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漏电保护</a:t>
            </a:r>
            <a:endParaRPr lang="zh-CN" altLang="en-US" sz="1400" dirty="0">
              <a:solidFill>
                <a:schemeClr val="bg1"/>
              </a:solidFill>
              <a:latin typeface="微软雅黑" panose="020B0503020204020204" pitchFamily="34" charset="-122"/>
              <a:ea typeface="微软雅黑" panose="020B0503020204020204" pitchFamily="34" charset="-122"/>
            </a:endParaRPr>
          </a:p>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与场所适合</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6897" name="Rectangle 35"/>
          <p:cNvSpPr/>
          <p:nvPr/>
        </p:nvSpPr>
        <p:spPr>
          <a:xfrm>
            <a:off x="4833938" y="3938588"/>
            <a:ext cx="1609725" cy="1212850"/>
          </a:xfrm>
          <a:prstGeom prst="rect">
            <a:avLst/>
          </a:prstGeom>
          <a:noFill/>
          <a:ln w="9525">
            <a:noFill/>
          </a:ln>
        </p:spPr>
        <p:txBody>
          <a:bodyPr>
            <a:spAutoFit/>
          </a:bodyPr>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设备隐患点</a:t>
            </a:r>
            <a:endParaRPr lang="zh-CN" altLang="en-US" sz="1400" dirty="0">
              <a:solidFill>
                <a:schemeClr val="bg1"/>
              </a:solidFill>
              <a:latin typeface="微软雅黑" panose="020B0503020204020204" pitchFamily="34" charset="-122"/>
              <a:ea typeface="微软雅黑" panose="020B0503020204020204" pitchFamily="34" charset="-122"/>
            </a:endParaRPr>
          </a:p>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安全防护措施</a:t>
            </a:r>
            <a:endParaRPr lang="zh-CN" altLang="en-US" sz="1400" dirty="0">
              <a:solidFill>
                <a:schemeClr val="bg1"/>
              </a:solidFill>
              <a:latin typeface="微软雅黑" panose="020B0503020204020204" pitchFamily="34" charset="-122"/>
              <a:ea typeface="微软雅黑" panose="020B0503020204020204" pitchFamily="34" charset="-122"/>
            </a:endParaRPr>
          </a:p>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消防设施</a:t>
            </a:r>
            <a:endParaRPr lang="zh-CN" altLang="en-US" sz="1400" dirty="0">
              <a:solidFill>
                <a:schemeClr val="bg1"/>
              </a:solidFill>
              <a:latin typeface="微软雅黑" panose="020B0503020204020204" pitchFamily="34" charset="-122"/>
              <a:ea typeface="微软雅黑" panose="020B0503020204020204" pitchFamily="34" charset="-122"/>
            </a:endParaRPr>
          </a:p>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是否需要经过批准</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6898" name="Rectangle 46"/>
          <p:cNvSpPr/>
          <p:nvPr/>
        </p:nvSpPr>
        <p:spPr>
          <a:xfrm>
            <a:off x="7286625" y="3938588"/>
            <a:ext cx="835025" cy="1212850"/>
          </a:xfrm>
          <a:prstGeom prst="rect">
            <a:avLst/>
          </a:prstGeom>
          <a:noFill/>
          <a:ln w="9525">
            <a:noFill/>
          </a:ln>
        </p:spPr>
        <p:txBody>
          <a:bodyPr>
            <a:spAutoFit/>
          </a:bodyPr>
          <a:p>
            <a:pPr algn="ct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照明</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通风</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灰尘</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地面</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6899" name="Rectangle 6"/>
          <p:cNvSpPr/>
          <p:nvPr/>
        </p:nvSpPr>
        <p:spPr>
          <a:xfrm>
            <a:off x="3970338" y="1989138"/>
            <a:ext cx="1209675" cy="400050"/>
          </a:xfrm>
          <a:prstGeom prst="rect">
            <a:avLst/>
          </a:prstGeom>
          <a:noFill/>
          <a:ln w="9525">
            <a:noFill/>
          </a:ln>
        </p:spPr>
        <p:txBody>
          <a:bodyPr wrap="none">
            <a:spAutoFit/>
          </a:bodyPr>
          <a:p>
            <a:pPr algn="ctr" eaLnBrk="1" latinLnBrk="1" hangingPunct="1"/>
            <a:r>
              <a:rPr lang="zh-CN" altLang="en-US" sz="2000" b="1" dirty="0">
                <a:latin typeface="微软雅黑" panose="020B0503020204020204" pitchFamily="34" charset="-122"/>
                <a:ea typeface="微软雅黑" panose="020B0503020204020204" pitchFamily="34" charset="-122"/>
              </a:rPr>
              <a:t>班前检查</a:t>
            </a:r>
            <a:endParaRPr lang="en-US" altLang="zh-CN" sz="2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890" name="组合 35"/>
          <p:cNvGrpSpPr/>
          <p:nvPr/>
        </p:nvGrpSpPr>
        <p:grpSpPr>
          <a:xfrm>
            <a:off x="611188" y="2932113"/>
            <a:ext cx="1657350" cy="2463800"/>
            <a:chOff x="611560" y="3181283"/>
            <a:chExt cx="1656184" cy="2464457"/>
          </a:xfrm>
        </p:grpSpPr>
        <p:sp>
          <p:nvSpPr>
            <p:cNvPr id="37913" name="矩形 3"/>
            <p:cNvSpPr/>
            <p:nvPr/>
          </p:nvSpPr>
          <p:spPr>
            <a:xfrm>
              <a:off x="611560" y="3197468"/>
              <a:ext cx="1656184" cy="2448272"/>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7914" name="矩形 7"/>
            <p:cNvSpPr/>
            <p:nvPr/>
          </p:nvSpPr>
          <p:spPr>
            <a:xfrm>
              <a:off x="971600" y="3341484"/>
              <a:ext cx="936104" cy="504056"/>
            </a:xfrm>
            <a:prstGeom prst="rect">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37915" name="矩形 11"/>
            <p:cNvSpPr/>
            <p:nvPr/>
          </p:nvSpPr>
          <p:spPr>
            <a:xfrm>
              <a:off x="1169177" y="3197468"/>
              <a:ext cx="45719" cy="216024"/>
            </a:xfrm>
            <a:prstGeom prst="rect">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7916" name="矩形 12"/>
            <p:cNvSpPr/>
            <p:nvPr/>
          </p:nvSpPr>
          <p:spPr>
            <a:xfrm>
              <a:off x="1672741" y="3181283"/>
              <a:ext cx="45719" cy="216024"/>
            </a:xfrm>
            <a:prstGeom prst="rect">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7917" name="椭圆 13"/>
            <p:cNvSpPr/>
            <p:nvPr/>
          </p:nvSpPr>
          <p:spPr>
            <a:xfrm>
              <a:off x="1144233" y="3365689"/>
              <a:ext cx="95605" cy="95605"/>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7918" name="椭圆 14"/>
            <p:cNvSpPr/>
            <p:nvPr/>
          </p:nvSpPr>
          <p:spPr>
            <a:xfrm>
              <a:off x="1647797" y="3362836"/>
              <a:ext cx="95605" cy="95605"/>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grpSp>
      <p:grpSp>
        <p:nvGrpSpPr>
          <p:cNvPr id="37891" name="组合 36"/>
          <p:cNvGrpSpPr/>
          <p:nvPr/>
        </p:nvGrpSpPr>
        <p:grpSpPr>
          <a:xfrm>
            <a:off x="3743325" y="2944813"/>
            <a:ext cx="1657350" cy="2451100"/>
            <a:chOff x="2699792" y="3194615"/>
            <a:chExt cx="1656184" cy="2451125"/>
          </a:xfrm>
        </p:grpSpPr>
        <p:sp>
          <p:nvSpPr>
            <p:cNvPr id="37907" name="矩形 4"/>
            <p:cNvSpPr/>
            <p:nvPr/>
          </p:nvSpPr>
          <p:spPr>
            <a:xfrm>
              <a:off x="2699792" y="3197468"/>
              <a:ext cx="1656184" cy="2448272"/>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7908" name="矩形 8"/>
            <p:cNvSpPr/>
            <p:nvPr/>
          </p:nvSpPr>
          <p:spPr>
            <a:xfrm>
              <a:off x="3059832" y="3341484"/>
              <a:ext cx="936104" cy="504056"/>
            </a:xfrm>
            <a:prstGeom prst="rect">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37909" name="矩形 15"/>
            <p:cNvSpPr/>
            <p:nvPr/>
          </p:nvSpPr>
          <p:spPr>
            <a:xfrm>
              <a:off x="3276465" y="3194615"/>
              <a:ext cx="45719" cy="216024"/>
            </a:xfrm>
            <a:prstGeom prst="rect">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7910" name="矩形 16"/>
            <p:cNvSpPr/>
            <p:nvPr/>
          </p:nvSpPr>
          <p:spPr>
            <a:xfrm>
              <a:off x="3783504" y="3194615"/>
              <a:ext cx="45719" cy="202692"/>
            </a:xfrm>
            <a:prstGeom prst="rect">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7911" name="椭圆 17"/>
            <p:cNvSpPr/>
            <p:nvPr/>
          </p:nvSpPr>
          <p:spPr>
            <a:xfrm>
              <a:off x="3251521" y="3362836"/>
              <a:ext cx="95605" cy="95605"/>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7912" name="椭圆 18"/>
            <p:cNvSpPr/>
            <p:nvPr/>
          </p:nvSpPr>
          <p:spPr>
            <a:xfrm>
              <a:off x="3758560" y="3362836"/>
              <a:ext cx="95605" cy="95605"/>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grpSp>
      <p:grpSp>
        <p:nvGrpSpPr>
          <p:cNvPr id="37892" name="组合 37"/>
          <p:cNvGrpSpPr/>
          <p:nvPr/>
        </p:nvGrpSpPr>
        <p:grpSpPr>
          <a:xfrm>
            <a:off x="6875463" y="2944813"/>
            <a:ext cx="1657350" cy="2451100"/>
            <a:chOff x="6876256" y="3194615"/>
            <a:chExt cx="1656184" cy="2451125"/>
          </a:xfrm>
        </p:grpSpPr>
        <p:sp>
          <p:nvSpPr>
            <p:cNvPr id="37901" name="矩形 6"/>
            <p:cNvSpPr/>
            <p:nvPr/>
          </p:nvSpPr>
          <p:spPr>
            <a:xfrm>
              <a:off x="6876256" y="3197468"/>
              <a:ext cx="1656184" cy="2448272"/>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7902" name="矩形 10"/>
            <p:cNvSpPr/>
            <p:nvPr/>
          </p:nvSpPr>
          <p:spPr>
            <a:xfrm>
              <a:off x="7236296" y="3341484"/>
              <a:ext cx="936104" cy="504056"/>
            </a:xfrm>
            <a:prstGeom prst="rect">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37903" name="矩形 23"/>
            <p:cNvSpPr/>
            <p:nvPr/>
          </p:nvSpPr>
          <p:spPr>
            <a:xfrm>
              <a:off x="7414568" y="3194615"/>
              <a:ext cx="45719" cy="216024"/>
            </a:xfrm>
            <a:prstGeom prst="rect">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7904" name="矩形 24"/>
            <p:cNvSpPr/>
            <p:nvPr/>
          </p:nvSpPr>
          <p:spPr>
            <a:xfrm>
              <a:off x="7921607" y="3194615"/>
              <a:ext cx="45719" cy="202692"/>
            </a:xfrm>
            <a:prstGeom prst="rect">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7905" name="椭圆 25"/>
            <p:cNvSpPr/>
            <p:nvPr/>
          </p:nvSpPr>
          <p:spPr>
            <a:xfrm>
              <a:off x="7389624" y="3362836"/>
              <a:ext cx="95605" cy="95605"/>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7906" name="椭圆 26"/>
            <p:cNvSpPr/>
            <p:nvPr/>
          </p:nvSpPr>
          <p:spPr>
            <a:xfrm>
              <a:off x="7896663" y="3362836"/>
              <a:ext cx="95605" cy="95605"/>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grpSp>
      <p:sp>
        <p:nvSpPr>
          <p:cNvPr id="37893" name="矩形 39"/>
          <p:cNvSpPr/>
          <p:nvPr/>
        </p:nvSpPr>
        <p:spPr>
          <a:xfrm>
            <a:off x="1066800" y="3160713"/>
            <a:ext cx="698500" cy="400050"/>
          </a:xfrm>
          <a:prstGeom prst="rect">
            <a:avLst/>
          </a:prstGeom>
          <a:noFill/>
          <a:ln w="9525">
            <a:noFill/>
          </a:ln>
        </p:spPr>
        <p:txBody>
          <a:bodyPr wrap="none">
            <a:spAutoFit/>
          </a:bodyPr>
          <a:p>
            <a:pPr algn="ctr" eaLnBrk="1" latinLnBrk="1" hangingPunct="1"/>
            <a:r>
              <a:rPr lang="zh-CN" altLang="en-US" sz="2000" b="1" dirty="0">
                <a:latin typeface="微软雅黑" panose="020B0503020204020204" pitchFamily="34" charset="-122"/>
                <a:ea typeface="微软雅黑" panose="020B0503020204020204" pitchFamily="34" charset="-122"/>
              </a:rPr>
              <a:t>人员</a:t>
            </a:r>
            <a:endParaRPr lang="zh-CN" altLang="en-US" sz="2000" b="1" dirty="0">
              <a:latin typeface="微软雅黑" panose="020B0503020204020204" pitchFamily="34" charset="-122"/>
              <a:ea typeface="微软雅黑" panose="020B0503020204020204" pitchFamily="34" charset="-122"/>
            </a:endParaRPr>
          </a:p>
        </p:txBody>
      </p:sp>
      <p:sp>
        <p:nvSpPr>
          <p:cNvPr id="37894" name="Rectangle 40"/>
          <p:cNvSpPr/>
          <p:nvPr/>
        </p:nvSpPr>
        <p:spPr>
          <a:xfrm>
            <a:off x="4222750" y="3182938"/>
            <a:ext cx="698500" cy="400050"/>
          </a:xfrm>
          <a:prstGeom prst="rect">
            <a:avLst/>
          </a:prstGeom>
          <a:noFill/>
          <a:ln w="9525">
            <a:noFill/>
          </a:ln>
        </p:spPr>
        <p:txBody>
          <a:bodyPr wrap="none">
            <a:spAutoFit/>
          </a:bodyPr>
          <a:p>
            <a:pPr algn="ctr" eaLnBrk="1" latinLnBrk="1" hangingPunct="1"/>
            <a:r>
              <a:rPr lang="zh-CN" altLang="en-US" sz="2000" b="1" dirty="0">
                <a:latin typeface="微软雅黑" panose="020B0503020204020204" pitchFamily="34" charset="-122"/>
                <a:ea typeface="微软雅黑" panose="020B0503020204020204" pitchFamily="34" charset="-122"/>
              </a:rPr>
              <a:t>设备</a:t>
            </a:r>
            <a:endParaRPr lang="zh-CN" altLang="en-US" sz="2000" b="1" dirty="0">
              <a:latin typeface="微软雅黑" panose="020B0503020204020204" pitchFamily="34" charset="-122"/>
              <a:ea typeface="微软雅黑" panose="020B0503020204020204" pitchFamily="34" charset="-122"/>
            </a:endParaRPr>
          </a:p>
        </p:txBody>
      </p:sp>
      <p:sp>
        <p:nvSpPr>
          <p:cNvPr id="37895" name="Rectangle 51"/>
          <p:cNvSpPr/>
          <p:nvPr/>
        </p:nvSpPr>
        <p:spPr>
          <a:xfrm>
            <a:off x="7354888" y="3179763"/>
            <a:ext cx="698500" cy="400050"/>
          </a:xfrm>
          <a:prstGeom prst="rect">
            <a:avLst/>
          </a:prstGeom>
          <a:noFill/>
          <a:ln w="9525">
            <a:noFill/>
          </a:ln>
        </p:spPr>
        <p:txBody>
          <a:bodyPr wrap="none">
            <a:spAutoFit/>
          </a:bodyPr>
          <a:p>
            <a:pPr algn="ctr" eaLnBrk="1" latinLnBrk="1" hangingPunct="1"/>
            <a:r>
              <a:rPr lang="zh-CN" altLang="en-US" sz="2000" b="1" dirty="0">
                <a:latin typeface="微软雅黑" panose="020B0503020204020204" pitchFamily="34" charset="-122"/>
                <a:ea typeface="微软雅黑" panose="020B0503020204020204" pitchFamily="34" charset="-122"/>
              </a:rPr>
              <a:t>环境</a:t>
            </a:r>
            <a:endParaRPr lang="zh-CN" altLang="en-US" sz="2000" b="1" dirty="0">
              <a:latin typeface="微软雅黑" panose="020B0503020204020204" pitchFamily="34" charset="-122"/>
              <a:ea typeface="微软雅黑" panose="020B0503020204020204" pitchFamily="34" charset="-122"/>
            </a:endParaRPr>
          </a:p>
        </p:txBody>
      </p:sp>
      <p:sp>
        <p:nvSpPr>
          <p:cNvPr id="37896" name="Rectangle 11"/>
          <p:cNvSpPr/>
          <p:nvPr/>
        </p:nvSpPr>
        <p:spPr>
          <a:xfrm>
            <a:off x="614363" y="3613150"/>
            <a:ext cx="1762125" cy="1771650"/>
          </a:xfrm>
          <a:prstGeom prst="rect">
            <a:avLst/>
          </a:prstGeom>
          <a:noFill/>
          <a:ln w="9525">
            <a:noFill/>
          </a:ln>
        </p:spPr>
        <p:txBody>
          <a:bodyPr>
            <a:spAutoFit/>
          </a:bodyPr>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精神、身体、</a:t>
            </a:r>
            <a:endParaRPr lang="zh-CN" altLang="en-US" sz="1400" dirty="0">
              <a:solidFill>
                <a:schemeClr val="bg1"/>
              </a:solidFill>
              <a:latin typeface="微软雅黑" panose="020B0503020204020204" pitchFamily="34" charset="-122"/>
              <a:ea typeface="微软雅黑" panose="020B0503020204020204" pitchFamily="34" charset="-122"/>
            </a:endParaRPr>
          </a:p>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分散注意力</a:t>
            </a:r>
            <a:endParaRPr lang="zh-CN" altLang="en-US" sz="1400" dirty="0">
              <a:solidFill>
                <a:schemeClr val="bg1"/>
              </a:solidFill>
              <a:latin typeface="微软雅黑" panose="020B0503020204020204" pitchFamily="34" charset="-122"/>
              <a:ea typeface="微软雅黑" panose="020B0503020204020204" pitchFamily="34" charset="-122"/>
            </a:endParaRPr>
          </a:p>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违章违纪</a:t>
            </a:r>
            <a:endParaRPr lang="zh-CN" altLang="en-US" sz="1400" dirty="0">
              <a:solidFill>
                <a:schemeClr val="bg1"/>
              </a:solidFill>
              <a:latin typeface="微软雅黑" panose="020B0503020204020204" pitchFamily="34" charset="-122"/>
              <a:ea typeface="微软雅黑" panose="020B0503020204020204" pitchFamily="34" charset="-122"/>
            </a:endParaRPr>
          </a:p>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操作步骤</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劳动保护用品使用</a:t>
            </a:r>
            <a:endParaRPr lang="zh-CN" altLang="en-US" sz="1400" dirty="0">
              <a:solidFill>
                <a:schemeClr val="bg1"/>
              </a:solidFill>
              <a:latin typeface="微软雅黑" panose="020B0503020204020204" pitchFamily="34" charset="-122"/>
              <a:ea typeface="微软雅黑" panose="020B0503020204020204" pitchFamily="34" charset="-122"/>
            </a:endParaRPr>
          </a:p>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与他人协作与沟通</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7897" name="Rectangle 34"/>
          <p:cNvSpPr/>
          <p:nvPr/>
        </p:nvSpPr>
        <p:spPr>
          <a:xfrm>
            <a:off x="3930650" y="4067175"/>
            <a:ext cx="1282700" cy="625475"/>
          </a:xfrm>
          <a:prstGeom prst="rect">
            <a:avLst/>
          </a:prstGeom>
          <a:noFill/>
          <a:ln w="9525">
            <a:noFill/>
          </a:ln>
        </p:spPr>
        <p:txBody>
          <a:bodyPr>
            <a:spAutoFit/>
          </a:bodyPr>
          <a:p>
            <a:pPr algn="ct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设备运行状况</a:t>
            </a:r>
            <a:endParaRPr lang="zh-CN" altLang="en-US" sz="1400" dirty="0">
              <a:solidFill>
                <a:schemeClr val="bg1"/>
              </a:solidFill>
              <a:latin typeface="微软雅黑" panose="020B0503020204020204" pitchFamily="34" charset="-122"/>
              <a:ea typeface="微软雅黑" panose="020B0503020204020204" pitchFamily="34" charset="-122"/>
            </a:endParaRPr>
          </a:p>
          <a:p>
            <a:pPr algn="ct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安全防护措施</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7898" name="Rectangle 45"/>
          <p:cNvSpPr/>
          <p:nvPr/>
        </p:nvSpPr>
        <p:spPr>
          <a:xfrm>
            <a:off x="7092950" y="4005263"/>
            <a:ext cx="1339850" cy="933450"/>
          </a:xfrm>
          <a:prstGeom prst="rect">
            <a:avLst/>
          </a:prstGeom>
          <a:noFill/>
          <a:ln w="9525">
            <a:noFill/>
          </a:ln>
        </p:spPr>
        <p:txBody>
          <a:bodyPr>
            <a:spAutoFit/>
          </a:bodyPr>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有害物质产生</a:t>
            </a:r>
            <a:endParaRPr lang="zh-CN" altLang="en-US" sz="1400" dirty="0">
              <a:solidFill>
                <a:schemeClr val="bg1"/>
              </a:solidFill>
              <a:latin typeface="微软雅黑" panose="020B0503020204020204" pitchFamily="34" charset="-122"/>
              <a:ea typeface="微软雅黑" panose="020B0503020204020204" pitchFamily="34" charset="-122"/>
            </a:endParaRPr>
          </a:p>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是否乱倒废物</a:t>
            </a:r>
            <a:endParaRPr lang="zh-CN" altLang="en-US" sz="1400" dirty="0">
              <a:solidFill>
                <a:schemeClr val="bg1"/>
              </a:solidFill>
              <a:latin typeface="微软雅黑" panose="020B0503020204020204" pitchFamily="34" charset="-122"/>
              <a:ea typeface="微软雅黑" panose="020B0503020204020204" pitchFamily="34" charset="-122"/>
            </a:endParaRPr>
          </a:p>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现场秩序</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5851" name="矩形 45"/>
          <p:cNvSpPr>
            <a:spLocks noChangeArrowheads="1"/>
          </p:cNvSpPr>
          <p:nvPr/>
        </p:nvSpPr>
        <p:spPr bwMode="auto">
          <a:xfrm>
            <a:off x="3863975" y="252413"/>
            <a:ext cx="1416050" cy="584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三检制</a:t>
            </a:r>
            <a:endParaRPr kumimoji="1" lang="en-US" altLang="zh-CN"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
        <p:nvSpPr>
          <p:cNvPr id="37900" name="Rectangle 6"/>
          <p:cNvSpPr/>
          <p:nvPr/>
        </p:nvSpPr>
        <p:spPr>
          <a:xfrm>
            <a:off x="3970338" y="1916113"/>
            <a:ext cx="1209675" cy="400050"/>
          </a:xfrm>
          <a:prstGeom prst="rect">
            <a:avLst/>
          </a:prstGeom>
          <a:noFill/>
          <a:ln w="9525">
            <a:noFill/>
          </a:ln>
        </p:spPr>
        <p:txBody>
          <a:bodyPr wrap="none">
            <a:spAutoFit/>
          </a:bodyPr>
          <a:p>
            <a:pPr algn="ctr" eaLnBrk="1" latinLnBrk="1" hangingPunct="1"/>
            <a:r>
              <a:rPr lang="zh-CN" altLang="en-US" sz="2000" b="1" dirty="0">
                <a:latin typeface="微软雅黑" panose="020B0503020204020204" pitchFamily="34" charset="-122"/>
                <a:ea typeface="微软雅黑" panose="020B0503020204020204" pitchFamily="34" charset="-122"/>
              </a:rPr>
              <a:t>班中检查</a:t>
            </a:r>
            <a:endParaRPr lang="en-US" altLang="zh-CN" sz="2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4" name="组合 3"/>
          <p:cNvGrpSpPr/>
          <p:nvPr/>
        </p:nvGrpSpPr>
        <p:grpSpPr>
          <a:xfrm>
            <a:off x="611188" y="2932113"/>
            <a:ext cx="1657350" cy="2463800"/>
            <a:chOff x="611560" y="3181283"/>
            <a:chExt cx="1656184" cy="2464457"/>
          </a:xfrm>
        </p:grpSpPr>
        <p:sp>
          <p:nvSpPr>
            <p:cNvPr id="38937" name="矩形 4"/>
            <p:cNvSpPr/>
            <p:nvPr/>
          </p:nvSpPr>
          <p:spPr>
            <a:xfrm>
              <a:off x="611560" y="3197468"/>
              <a:ext cx="1656184" cy="2448272"/>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8938" name="矩形 5"/>
            <p:cNvSpPr/>
            <p:nvPr/>
          </p:nvSpPr>
          <p:spPr>
            <a:xfrm>
              <a:off x="971600" y="3341484"/>
              <a:ext cx="936104" cy="504056"/>
            </a:xfrm>
            <a:prstGeom prst="rect">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38939" name="矩形 6"/>
            <p:cNvSpPr/>
            <p:nvPr/>
          </p:nvSpPr>
          <p:spPr>
            <a:xfrm>
              <a:off x="1169177" y="3197468"/>
              <a:ext cx="45719" cy="216024"/>
            </a:xfrm>
            <a:prstGeom prst="rect">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8940" name="矩形 7"/>
            <p:cNvSpPr/>
            <p:nvPr/>
          </p:nvSpPr>
          <p:spPr>
            <a:xfrm>
              <a:off x="1672741" y="3181283"/>
              <a:ext cx="45719" cy="216024"/>
            </a:xfrm>
            <a:prstGeom prst="rect">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8941" name="椭圆 8"/>
            <p:cNvSpPr/>
            <p:nvPr/>
          </p:nvSpPr>
          <p:spPr>
            <a:xfrm>
              <a:off x="1144233" y="3365689"/>
              <a:ext cx="95605" cy="95605"/>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8942" name="椭圆 9"/>
            <p:cNvSpPr/>
            <p:nvPr/>
          </p:nvSpPr>
          <p:spPr>
            <a:xfrm>
              <a:off x="1647797" y="3362836"/>
              <a:ext cx="95605" cy="95605"/>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grpSp>
      <p:grpSp>
        <p:nvGrpSpPr>
          <p:cNvPr id="38915" name="组合 10"/>
          <p:cNvGrpSpPr/>
          <p:nvPr/>
        </p:nvGrpSpPr>
        <p:grpSpPr>
          <a:xfrm>
            <a:off x="3743325" y="2944813"/>
            <a:ext cx="1657350" cy="2451100"/>
            <a:chOff x="2699792" y="3194615"/>
            <a:chExt cx="1656184" cy="2451125"/>
          </a:xfrm>
        </p:grpSpPr>
        <p:sp>
          <p:nvSpPr>
            <p:cNvPr id="38931" name="矩形 11"/>
            <p:cNvSpPr/>
            <p:nvPr/>
          </p:nvSpPr>
          <p:spPr>
            <a:xfrm>
              <a:off x="2699792" y="3197468"/>
              <a:ext cx="1656184" cy="2448272"/>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8932" name="矩形 12"/>
            <p:cNvSpPr/>
            <p:nvPr/>
          </p:nvSpPr>
          <p:spPr>
            <a:xfrm>
              <a:off x="3059832" y="3341484"/>
              <a:ext cx="936104" cy="504056"/>
            </a:xfrm>
            <a:prstGeom prst="rect">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38933" name="矩形 13"/>
            <p:cNvSpPr/>
            <p:nvPr/>
          </p:nvSpPr>
          <p:spPr>
            <a:xfrm>
              <a:off x="3276465" y="3194615"/>
              <a:ext cx="45719" cy="216024"/>
            </a:xfrm>
            <a:prstGeom prst="rect">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8934" name="矩形 14"/>
            <p:cNvSpPr/>
            <p:nvPr/>
          </p:nvSpPr>
          <p:spPr>
            <a:xfrm>
              <a:off x="3783504" y="3194615"/>
              <a:ext cx="45719" cy="202692"/>
            </a:xfrm>
            <a:prstGeom prst="rect">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8935" name="椭圆 15"/>
            <p:cNvSpPr/>
            <p:nvPr/>
          </p:nvSpPr>
          <p:spPr>
            <a:xfrm>
              <a:off x="3251521" y="3362836"/>
              <a:ext cx="95605" cy="95605"/>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8936" name="椭圆 16"/>
            <p:cNvSpPr/>
            <p:nvPr/>
          </p:nvSpPr>
          <p:spPr>
            <a:xfrm>
              <a:off x="3758560" y="3362836"/>
              <a:ext cx="95605" cy="95605"/>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grpSp>
      <p:grpSp>
        <p:nvGrpSpPr>
          <p:cNvPr id="38916" name="组合 17"/>
          <p:cNvGrpSpPr/>
          <p:nvPr/>
        </p:nvGrpSpPr>
        <p:grpSpPr>
          <a:xfrm>
            <a:off x="6875463" y="2944813"/>
            <a:ext cx="1657350" cy="2451100"/>
            <a:chOff x="6876256" y="3194615"/>
            <a:chExt cx="1656184" cy="2451125"/>
          </a:xfrm>
        </p:grpSpPr>
        <p:sp>
          <p:nvSpPr>
            <p:cNvPr id="38925" name="矩形 18"/>
            <p:cNvSpPr/>
            <p:nvPr/>
          </p:nvSpPr>
          <p:spPr>
            <a:xfrm>
              <a:off x="6876256" y="3197468"/>
              <a:ext cx="1656184" cy="2448272"/>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8926" name="矩形 19"/>
            <p:cNvSpPr/>
            <p:nvPr/>
          </p:nvSpPr>
          <p:spPr>
            <a:xfrm>
              <a:off x="7236296" y="3341484"/>
              <a:ext cx="936104" cy="504056"/>
            </a:xfrm>
            <a:prstGeom prst="rect">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38927" name="矩形 20"/>
            <p:cNvSpPr/>
            <p:nvPr/>
          </p:nvSpPr>
          <p:spPr>
            <a:xfrm>
              <a:off x="7414568" y="3194615"/>
              <a:ext cx="45719" cy="216024"/>
            </a:xfrm>
            <a:prstGeom prst="rect">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8928" name="矩形 21"/>
            <p:cNvSpPr/>
            <p:nvPr/>
          </p:nvSpPr>
          <p:spPr>
            <a:xfrm>
              <a:off x="7921607" y="3194615"/>
              <a:ext cx="45719" cy="202692"/>
            </a:xfrm>
            <a:prstGeom prst="rect">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8929" name="椭圆 22"/>
            <p:cNvSpPr/>
            <p:nvPr/>
          </p:nvSpPr>
          <p:spPr>
            <a:xfrm>
              <a:off x="7389624" y="3362836"/>
              <a:ext cx="95605" cy="95605"/>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38930" name="椭圆 23"/>
            <p:cNvSpPr/>
            <p:nvPr/>
          </p:nvSpPr>
          <p:spPr>
            <a:xfrm>
              <a:off x="7896663" y="3362836"/>
              <a:ext cx="95605" cy="95605"/>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grpSp>
      <p:sp>
        <p:nvSpPr>
          <p:cNvPr id="38917" name="矩形 24"/>
          <p:cNvSpPr/>
          <p:nvPr/>
        </p:nvSpPr>
        <p:spPr>
          <a:xfrm>
            <a:off x="1066800" y="3160713"/>
            <a:ext cx="698500" cy="400050"/>
          </a:xfrm>
          <a:prstGeom prst="rect">
            <a:avLst/>
          </a:prstGeom>
          <a:noFill/>
          <a:ln w="9525">
            <a:noFill/>
          </a:ln>
        </p:spPr>
        <p:txBody>
          <a:bodyPr wrap="none">
            <a:spAutoFit/>
          </a:bodyPr>
          <a:p>
            <a:pPr algn="ctr" eaLnBrk="1" latinLnBrk="1" hangingPunct="1"/>
            <a:r>
              <a:rPr lang="zh-CN" altLang="en-US" sz="2000" b="1" dirty="0">
                <a:latin typeface="微软雅黑" panose="020B0503020204020204" pitchFamily="34" charset="-122"/>
                <a:ea typeface="微软雅黑" panose="020B0503020204020204" pitchFamily="34" charset="-122"/>
              </a:rPr>
              <a:t>人员</a:t>
            </a:r>
            <a:endParaRPr lang="zh-CN" altLang="en-US" sz="2000" b="1" dirty="0">
              <a:latin typeface="微软雅黑" panose="020B0503020204020204" pitchFamily="34" charset="-122"/>
              <a:ea typeface="微软雅黑" panose="020B0503020204020204" pitchFamily="34" charset="-122"/>
            </a:endParaRPr>
          </a:p>
        </p:txBody>
      </p:sp>
      <p:sp>
        <p:nvSpPr>
          <p:cNvPr id="38918" name="Rectangle 40"/>
          <p:cNvSpPr/>
          <p:nvPr/>
        </p:nvSpPr>
        <p:spPr>
          <a:xfrm>
            <a:off x="4222750" y="3182938"/>
            <a:ext cx="698500" cy="400050"/>
          </a:xfrm>
          <a:prstGeom prst="rect">
            <a:avLst/>
          </a:prstGeom>
          <a:noFill/>
          <a:ln w="9525">
            <a:noFill/>
          </a:ln>
        </p:spPr>
        <p:txBody>
          <a:bodyPr wrap="none">
            <a:spAutoFit/>
          </a:bodyPr>
          <a:p>
            <a:pPr algn="ctr" eaLnBrk="1" latinLnBrk="1" hangingPunct="1"/>
            <a:r>
              <a:rPr lang="zh-CN" altLang="en-US" sz="2000" b="1" dirty="0">
                <a:latin typeface="微软雅黑" panose="020B0503020204020204" pitchFamily="34" charset="-122"/>
                <a:ea typeface="微软雅黑" panose="020B0503020204020204" pitchFamily="34" charset="-122"/>
              </a:rPr>
              <a:t>设备</a:t>
            </a:r>
            <a:endParaRPr lang="zh-CN" altLang="en-US" sz="2000" b="1" dirty="0">
              <a:latin typeface="微软雅黑" panose="020B0503020204020204" pitchFamily="34" charset="-122"/>
              <a:ea typeface="微软雅黑" panose="020B0503020204020204" pitchFamily="34" charset="-122"/>
            </a:endParaRPr>
          </a:p>
        </p:txBody>
      </p:sp>
      <p:sp>
        <p:nvSpPr>
          <p:cNvPr id="38919" name="Rectangle 51"/>
          <p:cNvSpPr/>
          <p:nvPr/>
        </p:nvSpPr>
        <p:spPr>
          <a:xfrm>
            <a:off x="7354888" y="3179763"/>
            <a:ext cx="698500" cy="400050"/>
          </a:xfrm>
          <a:prstGeom prst="rect">
            <a:avLst/>
          </a:prstGeom>
          <a:noFill/>
          <a:ln w="9525">
            <a:noFill/>
          </a:ln>
        </p:spPr>
        <p:txBody>
          <a:bodyPr wrap="none">
            <a:spAutoFit/>
          </a:bodyPr>
          <a:p>
            <a:pPr algn="ctr" eaLnBrk="1" latinLnBrk="1" hangingPunct="1"/>
            <a:r>
              <a:rPr lang="zh-CN" altLang="en-US" sz="2000" b="1" dirty="0">
                <a:latin typeface="微软雅黑" panose="020B0503020204020204" pitchFamily="34" charset="-122"/>
                <a:ea typeface="微软雅黑" panose="020B0503020204020204" pitchFamily="34" charset="-122"/>
              </a:rPr>
              <a:t>环境</a:t>
            </a:r>
            <a:endParaRPr lang="zh-CN" altLang="en-US" sz="2000" b="1" dirty="0">
              <a:latin typeface="微软雅黑" panose="020B0503020204020204" pitchFamily="34" charset="-122"/>
              <a:ea typeface="微软雅黑" panose="020B0503020204020204" pitchFamily="34" charset="-122"/>
            </a:endParaRPr>
          </a:p>
        </p:txBody>
      </p:sp>
      <p:sp>
        <p:nvSpPr>
          <p:cNvPr id="38920" name="矩形 30"/>
          <p:cNvSpPr/>
          <p:nvPr/>
        </p:nvSpPr>
        <p:spPr>
          <a:xfrm>
            <a:off x="695325" y="4187825"/>
            <a:ext cx="1441450" cy="373063"/>
          </a:xfrm>
          <a:prstGeom prst="rect">
            <a:avLst/>
          </a:prstGeom>
          <a:noFill/>
          <a:ln w="9525">
            <a:noFill/>
          </a:ln>
        </p:spPr>
        <p:txBody>
          <a:bodyPr>
            <a:spAutoFit/>
          </a:bodyPr>
          <a:p>
            <a:pPr eaLnBrk="1" latinLnBrk="1" hangingPunct="1">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下班后清点人数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8921" name="矩形 31"/>
          <p:cNvSpPr/>
          <p:nvPr/>
        </p:nvSpPr>
        <p:spPr>
          <a:xfrm>
            <a:off x="3749675" y="3889375"/>
            <a:ext cx="1655763" cy="1212850"/>
          </a:xfrm>
          <a:prstGeom prst="rect">
            <a:avLst/>
          </a:prstGeom>
          <a:noFill/>
          <a:ln w="9525">
            <a:noFill/>
          </a:ln>
        </p:spPr>
        <p:txBody>
          <a:bodyPr>
            <a:spAutoFit/>
          </a:bodyPr>
          <a:p>
            <a:pPr marL="0" lvl="2" indent="0">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设备是否摆放整齐</a:t>
            </a:r>
            <a:endParaRPr lang="en-US" altLang="zh-CN" sz="1400" dirty="0">
              <a:solidFill>
                <a:schemeClr val="bg1"/>
              </a:solidFill>
              <a:latin typeface="微软雅黑" panose="020B0503020204020204" pitchFamily="34" charset="-122"/>
              <a:ea typeface="微软雅黑" panose="020B0503020204020204" pitchFamily="34" charset="-122"/>
            </a:endParaRPr>
          </a:p>
          <a:p>
            <a:pPr marL="0" lvl="2" indent="0">
              <a:lnSpc>
                <a:spcPct val="130000"/>
              </a:lnSpc>
            </a:pPr>
            <a:endParaRPr lang="zh-CN" altLang="en-US" sz="1400" dirty="0">
              <a:solidFill>
                <a:schemeClr val="bg1"/>
              </a:solidFill>
              <a:latin typeface="微软雅黑" panose="020B0503020204020204" pitchFamily="34" charset="-122"/>
              <a:ea typeface="微软雅黑" panose="020B0503020204020204" pitchFamily="34" charset="-122"/>
            </a:endParaRPr>
          </a:p>
          <a:p>
            <a:pPr marL="0" lvl="2" indent="0">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材料</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机器零件</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是否摆放整齐</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8922" name="矩形 32"/>
          <p:cNvSpPr/>
          <p:nvPr/>
        </p:nvSpPr>
        <p:spPr>
          <a:xfrm>
            <a:off x="6804025" y="3900488"/>
            <a:ext cx="1800225" cy="1212850"/>
          </a:xfrm>
          <a:prstGeom prst="rect">
            <a:avLst/>
          </a:prstGeom>
          <a:noFill/>
          <a:ln w="9525">
            <a:noFill/>
          </a:ln>
        </p:spPr>
        <p:txBody>
          <a:bodyPr>
            <a:spAutoFit/>
          </a:bodyPr>
          <a:p>
            <a:pPr marL="0" lvl="2" indent="0">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工作场地是否清扫干净</a:t>
            </a:r>
            <a:endParaRPr lang="zh-CN" altLang="en-US" sz="1400" dirty="0">
              <a:solidFill>
                <a:schemeClr val="bg1"/>
              </a:solidFill>
              <a:latin typeface="微软雅黑" panose="020B0503020204020204" pitchFamily="34" charset="-122"/>
              <a:ea typeface="微软雅黑" panose="020B0503020204020204" pitchFamily="34" charset="-122"/>
            </a:endParaRPr>
          </a:p>
          <a:p>
            <a:pPr marL="0" lvl="2" indent="0">
              <a:lnSpc>
                <a:spcPct val="130000"/>
              </a:lnSpc>
            </a:pPr>
            <a:r>
              <a:rPr lang="zh-CN" altLang="en-US" sz="1400" dirty="0">
                <a:solidFill>
                  <a:schemeClr val="bg1"/>
                </a:solidFill>
                <a:latin typeface="微软雅黑" panose="020B0503020204020204" pitchFamily="34" charset="-122"/>
                <a:ea typeface="微软雅黑" panose="020B0503020204020204" pitchFamily="34" charset="-122"/>
              </a:rPr>
              <a:t>动火动土等特殊作业是否留下安全隐患</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8923" name="Rectangle 6"/>
          <p:cNvSpPr/>
          <p:nvPr/>
        </p:nvSpPr>
        <p:spPr>
          <a:xfrm>
            <a:off x="3970338" y="1916113"/>
            <a:ext cx="1209675" cy="400050"/>
          </a:xfrm>
          <a:prstGeom prst="rect">
            <a:avLst/>
          </a:prstGeom>
          <a:noFill/>
          <a:ln w="9525">
            <a:noFill/>
          </a:ln>
        </p:spPr>
        <p:txBody>
          <a:bodyPr wrap="none">
            <a:spAutoFit/>
          </a:bodyPr>
          <a:p>
            <a:pPr algn="ctr" eaLnBrk="1" latinLnBrk="1" hangingPunct="1"/>
            <a:r>
              <a:rPr lang="zh-CN" altLang="en-US" sz="2000" b="1" dirty="0">
                <a:latin typeface="微软雅黑" panose="020B0503020204020204" pitchFamily="34" charset="-122"/>
                <a:ea typeface="微软雅黑" panose="020B0503020204020204" pitchFamily="34" charset="-122"/>
              </a:rPr>
              <a:t>班后检查</a:t>
            </a:r>
            <a:endParaRPr lang="en-US" altLang="zh-CN" sz="2000" b="1" dirty="0">
              <a:latin typeface="微软雅黑" panose="020B0503020204020204" pitchFamily="34" charset="-122"/>
              <a:ea typeface="微软雅黑" panose="020B0503020204020204" pitchFamily="34" charset="-122"/>
            </a:endParaRPr>
          </a:p>
        </p:txBody>
      </p:sp>
      <p:sp>
        <p:nvSpPr>
          <p:cNvPr id="30" name="矩形 45"/>
          <p:cNvSpPr>
            <a:spLocks noChangeArrowheads="1"/>
          </p:cNvSpPr>
          <p:nvPr/>
        </p:nvSpPr>
        <p:spPr bwMode="auto">
          <a:xfrm>
            <a:off x="3863975" y="252413"/>
            <a:ext cx="1416050" cy="584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三检制</a:t>
            </a:r>
            <a:endParaRPr kumimoji="1" lang="en-US" altLang="zh-CN"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矩形 2"/>
          <p:cNvSpPr/>
          <p:nvPr/>
        </p:nvSpPr>
        <p:spPr>
          <a:xfrm>
            <a:off x="3671888" y="2686050"/>
            <a:ext cx="1800225" cy="565150"/>
          </a:xfrm>
          <a:prstGeom prst="rect">
            <a:avLst/>
          </a:prstGeom>
          <a:solidFill>
            <a:srgbClr val="FCBC4A"/>
          </a:solidFill>
          <a:ln w="34925">
            <a:noFill/>
          </a:ln>
        </p:spPr>
        <p:txBody>
          <a:bodyPr/>
          <a:p>
            <a:pPr eaLnBrk="1" hangingPunct="1"/>
            <a:endParaRPr lang="zh-CN" altLang="en-US" dirty="0">
              <a:latin typeface="Times New Roman" panose="02020603050405020304" pitchFamily="18" charset="0"/>
            </a:endParaRPr>
          </a:p>
        </p:txBody>
      </p:sp>
      <p:sp>
        <p:nvSpPr>
          <p:cNvPr id="40963" name="矩形 1"/>
          <p:cNvSpPr/>
          <p:nvPr/>
        </p:nvSpPr>
        <p:spPr>
          <a:xfrm>
            <a:off x="3024188" y="1628775"/>
            <a:ext cx="3095625" cy="400050"/>
          </a:xfrm>
          <a:prstGeom prst="rect">
            <a:avLst/>
          </a:prstGeom>
          <a:noFill/>
          <a:ln w="9525">
            <a:noFill/>
          </a:ln>
        </p:spPr>
        <p:txBody>
          <a:bodyPr wrap="none">
            <a:spAutoFit/>
          </a:bodyPr>
          <a:p>
            <a:pPr algn="ctr" eaLnBrk="1" hangingPunct="1"/>
            <a:r>
              <a:rPr lang="zh-CN" altLang="en-US" sz="2000" b="1" dirty="0">
                <a:latin typeface="微软雅黑" panose="020B0503020204020204" pitchFamily="34" charset="-122"/>
                <a:ea typeface="微软雅黑" panose="020B0503020204020204" pitchFamily="34" charset="-122"/>
              </a:rPr>
              <a:t>安全巡检的“四三二一” </a:t>
            </a:r>
            <a:endParaRPr lang="zh-CN" altLang="en-US" sz="2000" b="1" dirty="0">
              <a:latin typeface="微软雅黑" panose="020B0503020204020204" pitchFamily="34" charset="-122"/>
              <a:ea typeface="微软雅黑" panose="020B0503020204020204" pitchFamily="34" charset="-122"/>
            </a:endParaRPr>
          </a:p>
        </p:txBody>
      </p:sp>
      <p:sp>
        <p:nvSpPr>
          <p:cNvPr id="37893" name="矩形 2"/>
          <p:cNvSpPr>
            <a:spLocks noChangeArrowheads="1"/>
          </p:cNvSpPr>
          <p:nvPr/>
        </p:nvSpPr>
        <p:spPr bwMode="auto">
          <a:xfrm>
            <a:off x="3659188" y="252413"/>
            <a:ext cx="1825625" cy="584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安全巡检</a:t>
            </a:r>
            <a:endParaRPr kumimoji="1" lang="en-US" altLang="zh-CN"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
        <p:nvSpPr>
          <p:cNvPr id="40965" name="矩形 3"/>
          <p:cNvSpPr/>
          <p:nvPr/>
        </p:nvSpPr>
        <p:spPr>
          <a:xfrm>
            <a:off x="4144963" y="2738438"/>
            <a:ext cx="803275" cy="461962"/>
          </a:xfrm>
          <a:prstGeom prst="rect">
            <a:avLst/>
          </a:prstGeom>
          <a:noFill/>
          <a:ln w="9525">
            <a:noFill/>
          </a:ln>
        </p:spPr>
        <p:txBody>
          <a:bodyPr wrap="none">
            <a:spAutoFit/>
          </a:bodyPr>
          <a:p>
            <a:pPr algn="ctr" eaLnBrk="1" hangingPunct="1"/>
            <a:r>
              <a:rPr lang="zh-CN" altLang="en-US" b="1" dirty="0">
                <a:latin typeface="微软雅黑" panose="020B0503020204020204" pitchFamily="34" charset="-122"/>
                <a:ea typeface="微软雅黑" panose="020B0503020204020204" pitchFamily="34" charset="-122"/>
              </a:rPr>
              <a:t>四查</a:t>
            </a:r>
            <a:endParaRPr lang="en-US" altLang="zh-CN" b="1" dirty="0">
              <a:latin typeface="微软雅黑" panose="020B0503020204020204" pitchFamily="34" charset="-122"/>
              <a:ea typeface="微软雅黑" panose="020B0503020204020204" pitchFamily="34" charset="-122"/>
            </a:endParaRPr>
          </a:p>
        </p:txBody>
      </p:sp>
      <p:sp>
        <p:nvSpPr>
          <p:cNvPr id="40966" name="任意多边形 19"/>
          <p:cNvSpPr/>
          <p:nvPr/>
        </p:nvSpPr>
        <p:spPr>
          <a:xfrm>
            <a:off x="900113" y="2676525"/>
            <a:ext cx="7343775" cy="3282950"/>
          </a:xfrm>
          <a:custGeom>
            <a:avLst/>
            <a:gdLst/>
            <a:ahLst/>
            <a:cxnLst>
              <a:cxn ang="0">
                <a:pos x="0" y="0"/>
              </a:cxn>
              <a:cxn ang="0">
                <a:pos x="2714837" y="0"/>
              </a:cxn>
              <a:cxn ang="0">
                <a:pos x="2714837" y="657535"/>
              </a:cxn>
              <a:cxn ang="0">
                <a:pos x="4620616" y="657535"/>
              </a:cxn>
              <a:cxn ang="0">
                <a:pos x="4620616" y="0"/>
              </a:cxn>
              <a:cxn ang="0">
                <a:pos x="7335452" y="0"/>
              </a:cxn>
              <a:cxn ang="0">
                <a:pos x="7335452" y="3283470"/>
              </a:cxn>
              <a:cxn ang="0">
                <a:pos x="0" y="3283470"/>
              </a:cxn>
            </a:cxnLst>
            <a:pathLst>
              <a:path w="7344816" h="3282885">
                <a:moveTo>
                  <a:pt x="0" y="0"/>
                </a:moveTo>
                <a:lnTo>
                  <a:pt x="2718302" y="0"/>
                </a:lnTo>
                <a:lnTo>
                  <a:pt x="2718302" y="657418"/>
                </a:lnTo>
                <a:lnTo>
                  <a:pt x="4626514" y="657418"/>
                </a:lnTo>
                <a:lnTo>
                  <a:pt x="4626514" y="0"/>
                </a:lnTo>
                <a:lnTo>
                  <a:pt x="7344816" y="0"/>
                </a:lnTo>
                <a:lnTo>
                  <a:pt x="7344816" y="3282885"/>
                </a:lnTo>
                <a:lnTo>
                  <a:pt x="0" y="3282885"/>
                </a:lnTo>
                <a:lnTo>
                  <a:pt x="0" y="0"/>
                </a:lnTo>
                <a:close/>
              </a:path>
            </a:pathLst>
          </a:custGeom>
          <a:solidFill>
            <a:srgbClr val="97725C">
              <a:alpha val="100000"/>
            </a:srgbClr>
          </a:solidFill>
          <a:ln w="9525">
            <a:noFill/>
          </a:ln>
        </p:spPr>
        <p:txBody>
          <a:bodyPr/>
          <a:p>
            <a:endParaRPr lang="zh-CN" altLang="en-US"/>
          </a:p>
        </p:txBody>
      </p:sp>
      <p:sp>
        <p:nvSpPr>
          <p:cNvPr id="40967" name="Rectangle 15"/>
          <p:cNvSpPr/>
          <p:nvPr/>
        </p:nvSpPr>
        <p:spPr>
          <a:xfrm>
            <a:off x="1719263" y="3438525"/>
            <a:ext cx="6457950" cy="2362200"/>
          </a:xfrm>
          <a:prstGeom prst="rect">
            <a:avLst/>
          </a:prstGeom>
          <a:noFill/>
          <a:ln w="9525">
            <a:noFill/>
          </a:ln>
        </p:spPr>
        <p:txBody>
          <a:bodyPr/>
          <a:p>
            <a:pPr marL="0" lvl="2" indent="-342900" eaLnBrk="1" hangingPunct="1">
              <a:lnSpc>
                <a:spcPct val="150000"/>
              </a:lnSpc>
              <a:buFont typeface="Wingdings" panose="05000000000000000000" pitchFamily="2" charset="2"/>
              <a:buChar char="n"/>
            </a:pPr>
            <a:r>
              <a:rPr lang="zh-CN" altLang="en-US" sz="2000" b="1" dirty="0">
                <a:solidFill>
                  <a:schemeClr val="bg1"/>
                </a:solidFill>
                <a:latin typeface="微软雅黑" panose="020B0503020204020204" pitchFamily="34" charset="-122"/>
                <a:ea typeface="微软雅黑" panose="020B0503020204020204" pitchFamily="34" charset="-122"/>
              </a:rPr>
              <a:t>查安全意识强不强</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2" indent="-342900" eaLnBrk="1" hangingPunct="1">
              <a:lnSpc>
                <a:spcPct val="150000"/>
              </a:lnSpc>
              <a:buFont typeface="Wingdings" panose="05000000000000000000" pitchFamily="2" charset="2"/>
              <a:buChar char="n"/>
            </a:pPr>
            <a:r>
              <a:rPr lang="zh-CN" altLang="en-US" sz="2000" b="1" dirty="0">
                <a:solidFill>
                  <a:schemeClr val="bg1"/>
                </a:solidFill>
                <a:latin typeface="微软雅黑" panose="020B0503020204020204" pitchFamily="34" charset="-122"/>
                <a:ea typeface="微软雅黑" panose="020B0503020204020204" pitchFamily="34" charset="-122"/>
              </a:rPr>
              <a:t>查安全制度、安全操作规程执行好不好</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2" indent="-342900" eaLnBrk="1" hangingPunct="1">
              <a:lnSpc>
                <a:spcPct val="150000"/>
              </a:lnSpc>
              <a:buFont typeface="Wingdings" panose="05000000000000000000" pitchFamily="2" charset="2"/>
              <a:buChar char="n"/>
            </a:pPr>
            <a:r>
              <a:rPr lang="zh-CN" altLang="en-US" sz="2000" b="1" dirty="0">
                <a:solidFill>
                  <a:schemeClr val="bg1"/>
                </a:solidFill>
                <a:latin typeface="微软雅黑" panose="020B0503020204020204" pitchFamily="34" charset="-122"/>
                <a:ea typeface="微软雅黑" panose="020B0503020204020204" pitchFamily="34" charset="-122"/>
              </a:rPr>
              <a:t>查设备、设施运行状况好不好，安全措施、安全防护是否到位，查物料使用是否有隐患</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2" indent="-342900" eaLnBrk="1" hangingPunct="1">
              <a:lnSpc>
                <a:spcPct val="150000"/>
              </a:lnSpc>
              <a:buFont typeface="Wingdings" panose="05000000000000000000" pitchFamily="2" charset="2"/>
              <a:buChar char="n"/>
            </a:pPr>
            <a:r>
              <a:rPr lang="zh-CN" altLang="en-US" sz="2000" b="1" dirty="0">
                <a:solidFill>
                  <a:schemeClr val="bg1"/>
                </a:solidFill>
                <a:latin typeface="微软雅黑" panose="020B0503020204020204" pitchFamily="34" charset="-122"/>
                <a:ea typeface="微软雅黑" panose="020B0503020204020204" pitchFamily="34" charset="-122"/>
              </a:rPr>
              <a:t>查作业环境、作业现场是否符合要求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任意多边形 46"/>
          <p:cNvSpPr/>
          <p:nvPr/>
        </p:nvSpPr>
        <p:spPr>
          <a:xfrm>
            <a:off x="900113" y="4800600"/>
            <a:ext cx="7343775" cy="1700213"/>
          </a:xfrm>
          <a:custGeom>
            <a:avLst/>
            <a:gdLst/>
            <a:ahLst/>
            <a:cxnLst>
              <a:cxn ang="0">
                <a:pos x="0" y="0"/>
              </a:cxn>
              <a:cxn ang="0">
                <a:pos x="2714836" y="0"/>
              </a:cxn>
              <a:cxn ang="0">
                <a:pos x="2714836" y="654917"/>
              </a:cxn>
              <a:cxn ang="0">
                <a:pos x="4620615" y="654917"/>
              </a:cxn>
              <a:cxn ang="0">
                <a:pos x="4620615" y="566918"/>
              </a:cxn>
              <a:cxn ang="0">
                <a:pos x="4620616" y="566918"/>
              </a:cxn>
              <a:cxn ang="0">
                <a:pos x="4620616" y="339871"/>
              </a:cxn>
              <a:cxn ang="0">
                <a:pos x="4620616" y="1"/>
              </a:cxn>
              <a:cxn ang="0">
                <a:pos x="4620616" y="0"/>
              </a:cxn>
              <a:cxn ang="0">
                <a:pos x="7335452" y="0"/>
              </a:cxn>
              <a:cxn ang="0">
                <a:pos x="7335452" y="1697168"/>
              </a:cxn>
              <a:cxn ang="0">
                <a:pos x="0" y="1697168"/>
              </a:cxn>
            </a:cxnLst>
            <a:pathLst>
              <a:path w="7344816" h="1700594">
                <a:moveTo>
                  <a:pt x="0" y="0"/>
                </a:moveTo>
                <a:lnTo>
                  <a:pt x="2718301" y="0"/>
                </a:lnTo>
                <a:lnTo>
                  <a:pt x="2718301" y="656240"/>
                </a:lnTo>
                <a:lnTo>
                  <a:pt x="4626513" y="656240"/>
                </a:lnTo>
                <a:lnTo>
                  <a:pt x="4626513" y="568061"/>
                </a:lnTo>
                <a:lnTo>
                  <a:pt x="4626514" y="568061"/>
                </a:lnTo>
                <a:lnTo>
                  <a:pt x="4626514" y="340555"/>
                </a:lnTo>
                <a:lnTo>
                  <a:pt x="4626514" y="1"/>
                </a:lnTo>
                <a:lnTo>
                  <a:pt x="4626514" y="0"/>
                </a:lnTo>
                <a:lnTo>
                  <a:pt x="7344816" y="0"/>
                </a:lnTo>
                <a:lnTo>
                  <a:pt x="7344816" y="1700594"/>
                </a:lnTo>
                <a:lnTo>
                  <a:pt x="0" y="1700594"/>
                </a:lnTo>
                <a:lnTo>
                  <a:pt x="0" y="0"/>
                </a:lnTo>
                <a:close/>
              </a:path>
            </a:pathLst>
          </a:custGeom>
          <a:solidFill>
            <a:srgbClr val="97725C">
              <a:alpha val="100000"/>
            </a:srgbClr>
          </a:solidFill>
          <a:ln w="9525">
            <a:noFill/>
          </a:ln>
        </p:spPr>
        <p:txBody>
          <a:bodyPr/>
          <a:p>
            <a:endParaRPr lang="zh-CN" altLang="en-US"/>
          </a:p>
        </p:txBody>
      </p:sp>
      <p:sp>
        <p:nvSpPr>
          <p:cNvPr id="41987" name="矩形 47"/>
          <p:cNvSpPr/>
          <p:nvPr/>
        </p:nvSpPr>
        <p:spPr>
          <a:xfrm>
            <a:off x="3671888" y="4826000"/>
            <a:ext cx="1800225" cy="565150"/>
          </a:xfrm>
          <a:prstGeom prst="rect">
            <a:avLst/>
          </a:prstGeom>
          <a:solidFill>
            <a:srgbClr val="FCBC4A"/>
          </a:solidFill>
          <a:ln w="34925">
            <a:noFill/>
          </a:ln>
        </p:spPr>
        <p:txBody>
          <a:bodyPr/>
          <a:p>
            <a:pPr eaLnBrk="1" hangingPunct="1"/>
            <a:endParaRPr lang="zh-CN" altLang="en-US" dirty="0">
              <a:latin typeface="Times New Roman" panose="02020603050405020304" pitchFamily="18" charset="0"/>
            </a:endParaRPr>
          </a:p>
        </p:txBody>
      </p:sp>
      <p:sp>
        <p:nvSpPr>
          <p:cNvPr id="41988" name="任意多边形 43"/>
          <p:cNvSpPr/>
          <p:nvPr/>
        </p:nvSpPr>
        <p:spPr>
          <a:xfrm>
            <a:off x="900113" y="2808288"/>
            <a:ext cx="7343775" cy="1700212"/>
          </a:xfrm>
          <a:custGeom>
            <a:avLst/>
            <a:gdLst/>
            <a:ahLst/>
            <a:cxnLst>
              <a:cxn ang="0">
                <a:pos x="0" y="0"/>
              </a:cxn>
              <a:cxn ang="0">
                <a:pos x="2714836" y="0"/>
              </a:cxn>
              <a:cxn ang="0">
                <a:pos x="2714836" y="654917"/>
              </a:cxn>
              <a:cxn ang="0">
                <a:pos x="4620615" y="654917"/>
              </a:cxn>
              <a:cxn ang="0">
                <a:pos x="4620615" y="566914"/>
              </a:cxn>
              <a:cxn ang="0">
                <a:pos x="4620616" y="566914"/>
              </a:cxn>
              <a:cxn ang="0">
                <a:pos x="4620616" y="339871"/>
              </a:cxn>
              <a:cxn ang="0">
                <a:pos x="4620616" y="1"/>
              </a:cxn>
              <a:cxn ang="0">
                <a:pos x="4620616" y="0"/>
              </a:cxn>
              <a:cxn ang="0">
                <a:pos x="7335452" y="0"/>
              </a:cxn>
              <a:cxn ang="0">
                <a:pos x="7335452" y="1697159"/>
              </a:cxn>
              <a:cxn ang="0">
                <a:pos x="0" y="1697159"/>
              </a:cxn>
            </a:cxnLst>
            <a:pathLst>
              <a:path w="7344816" h="1700594">
                <a:moveTo>
                  <a:pt x="0" y="0"/>
                </a:moveTo>
                <a:lnTo>
                  <a:pt x="2718301" y="0"/>
                </a:lnTo>
                <a:lnTo>
                  <a:pt x="2718301" y="656240"/>
                </a:lnTo>
                <a:lnTo>
                  <a:pt x="4626513" y="656240"/>
                </a:lnTo>
                <a:lnTo>
                  <a:pt x="4626513" y="568061"/>
                </a:lnTo>
                <a:lnTo>
                  <a:pt x="4626514" y="568061"/>
                </a:lnTo>
                <a:lnTo>
                  <a:pt x="4626514" y="340555"/>
                </a:lnTo>
                <a:lnTo>
                  <a:pt x="4626514" y="1"/>
                </a:lnTo>
                <a:lnTo>
                  <a:pt x="4626514" y="0"/>
                </a:lnTo>
                <a:lnTo>
                  <a:pt x="7344816" y="0"/>
                </a:lnTo>
                <a:lnTo>
                  <a:pt x="7344816" y="1700594"/>
                </a:lnTo>
                <a:lnTo>
                  <a:pt x="0" y="1700594"/>
                </a:lnTo>
                <a:lnTo>
                  <a:pt x="0" y="0"/>
                </a:lnTo>
                <a:close/>
              </a:path>
            </a:pathLst>
          </a:custGeom>
          <a:solidFill>
            <a:srgbClr val="97725C">
              <a:alpha val="100000"/>
            </a:srgbClr>
          </a:solidFill>
          <a:ln w="9525">
            <a:noFill/>
          </a:ln>
        </p:spPr>
        <p:txBody>
          <a:bodyPr/>
          <a:p>
            <a:endParaRPr lang="zh-CN" altLang="en-US"/>
          </a:p>
        </p:txBody>
      </p:sp>
      <p:sp>
        <p:nvSpPr>
          <p:cNvPr id="41989" name="矩形 44"/>
          <p:cNvSpPr/>
          <p:nvPr/>
        </p:nvSpPr>
        <p:spPr>
          <a:xfrm>
            <a:off x="3671888" y="2832100"/>
            <a:ext cx="1800225" cy="566738"/>
          </a:xfrm>
          <a:prstGeom prst="rect">
            <a:avLst/>
          </a:prstGeom>
          <a:solidFill>
            <a:srgbClr val="FCBC4A"/>
          </a:solidFill>
          <a:ln w="34925">
            <a:noFill/>
          </a:ln>
        </p:spPr>
        <p:txBody>
          <a:bodyPr/>
          <a:p>
            <a:pPr eaLnBrk="1" hangingPunct="1"/>
            <a:endParaRPr lang="zh-CN" altLang="en-US" dirty="0">
              <a:latin typeface="Times New Roman" panose="02020603050405020304" pitchFamily="18" charset="0"/>
            </a:endParaRPr>
          </a:p>
        </p:txBody>
      </p:sp>
      <p:sp>
        <p:nvSpPr>
          <p:cNvPr id="41990" name="Rectangle 18"/>
          <p:cNvSpPr/>
          <p:nvPr/>
        </p:nvSpPr>
        <p:spPr>
          <a:xfrm>
            <a:off x="2273300" y="3522663"/>
            <a:ext cx="3883025" cy="863600"/>
          </a:xfrm>
          <a:prstGeom prst="rect">
            <a:avLst/>
          </a:prstGeom>
          <a:noFill/>
          <a:ln w="9525">
            <a:noFill/>
          </a:ln>
        </p:spPr>
        <p:txBody>
          <a:bodyPr/>
          <a:p>
            <a:pPr marL="285750" lvl="2" indent="-285750">
              <a:lnSpc>
                <a:spcPct val="150000"/>
              </a:lnSpc>
              <a:buFont typeface="Wingdings" panose="05000000000000000000" pitchFamily="2" charset="2"/>
              <a:buChar char="n"/>
            </a:pPr>
            <a:r>
              <a:rPr lang="zh-CN" altLang="en-US" sz="1800" b="1" dirty="0">
                <a:solidFill>
                  <a:schemeClr val="bg1"/>
                </a:solidFill>
                <a:latin typeface="微软雅黑" panose="020B0503020204020204" pitchFamily="34" charset="-122"/>
                <a:ea typeface="微软雅黑" panose="020B0503020204020204" pitchFamily="34" charset="-122"/>
              </a:rPr>
              <a:t>抓安全生产责任制落实与否</a:t>
            </a:r>
            <a:endParaRPr lang="zh-CN" altLang="en-US" sz="1800" b="1" dirty="0">
              <a:solidFill>
                <a:schemeClr val="bg1"/>
              </a:solidFill>
              <a:latin typeface="微软雅黑" panose="020B0503020204020204" pitchFamily="34" charset="-122"/>
              <a:ea typeface="微软雅黑" panose="020B0503020204020204" pitchFamily="34" charset="-122"/>
            </a:endParaRPr>
          </a:p>
          <a:p>
            <a:pPr marL="285750" lvl="2" indent="-285750">
              <a:lnSpc>
                <a:spcPct val="150000"/>
              </a:lnSpc>
              <a:buFont typeface="Wingdings" panose="05000000000000000000" pitchFamily="2" charset="2"/>
              <a:buChar char="n"/>
            </a:pPr>
            <a:r>
              <a:rPr lang="zh-CN" altLang="en-US" sz="1800" b="1" dirty="0">
                <a:solidFill>
                  <a:schemeClr val="bg1"/>
                </a:solidFill>
                <a:latin typeface="微软雅黑" panose="020B0503020204020204" pitchFamily="34" charset="-122"/>
                <a:ea typeface="微软雅黑" panose="020B0503020204020204" pitchFamily="34" charset="-122"/>
              </a:rPr>
              <a:t>抓隐患整改是否落实</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41991" name="Rectangle 19"/>
          <p:cNvSpPr/>
          <p:nvPr/>
        </p:nvSpPr>
        <p:spPr>
          <a:xfrm>
            <a:off x="2303463" y="5683250"/>
            <a:ext cx="3168650" cy="576263"/>
          </a:xfrm>
          <a:prstGeom prst="rect">
            <a:avLst/>
          </a:prstGeom>
          <a:noFill/>
          <a:ln w="9525">
            <a:noFill/>
          </a:ln>
        </p:spPr>
        <p:txBody>
          <a:bodyPr/>
          <a:p>
            <a:pPr marL="0" lvl="2" indent="0">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rPr>
              <a:t>严格安全生产奖惩考核</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41992" name="任意多边形 38"/>
          <p:cNvSpPr/>
          <p:nvPr/>
        </p:nvSpPr>
        <p:spPr>
          <a:xfrm>
            <a:off x="900113" y="515938"/>
            <a:ext cx="7343775" cy="1976437"/>
          </a:xfrm>
          <a:custGeom>
            <a:avLst/>
            <a:gdLst/>
            <a:ahLst/>
            <a:cxnLst>
              <a:cxn ang="0">
                <a:pos x="0" y="0"/>
              </a:cxn>
              <a:cxn ang="0">
                <a:pos x="2714837" y="0"/>
              </a:cxn>
              <a:cxn ang="0">
                <a:pos x="2714837" y="1"/>
              </a:cxn>
              <a:cxn ang="0">
                <a:pos x="2714837" y="395874"/>
              </a:cxn>
              <a:cxn ang="0">
                <a:pos x="2714837" y="660330"/>
              </a:cxn>
              <a:cxn ang="0">
                <a:pos x="4620616" y="660330"/>
              </a:cxn>
              <a:cxn ang="0">
                <a:pos x="4620616" y="395874"/>
              </a:cxn>
              <a:cxn ang="0">
                <a:pos x="4620616" y="1"/>
              </a:cxn>
              <a:cxn ang="0">
                <a:pos x="4620616" y="0"/>
              </a:cxn>
              <a:cxn ang="0">
                <a:pos x="7335452" y="0"/>
              </a:cxn>
              <a:cxn ang="0">
                <a:pos x="7335452" y="1976821"/>
              </a:cxn>
              <a:cxn ang="0">
                <a:pos x="0" y="1976821"/>
              </a:cxn>
            </a:cxnLst>
            <a:pathLst>
              <a:path w="7344816" h="1976389">
                <a:moveTo>
                  <a:pt x="0" y="0"/>
                </a:moveTo>
                <a:lnTo>
                  <a:pt x="2718302" y="0"/>
                </a:lnTo>
                <a:lnTo>
                  <a:pt x="2718302" y="1"/>
                </a:lnTo>
                <a:lnTo>
                  <a:pt x="2718302" y="395784"/>
                </a:lnTo>
                <a:lnTo>
                  <a:pt x="2718302" y="660186"/>
                </a:lnTo>
                <a:lnTo>
                  <a:pt x="4626514" y="660186"/>
                </a:lnTo>
                <a:lnTo>
                  <a:pt x="4626514" y="395784"/>
                </a:lnTo>
                <a:lnTo>
                  <a:pt x="4626514" y="1"/>
                </a:lnTo>
                <a:lnTo>
                  <a:pt x="4626514" y="0"/>
                </a:lnTo>
                <a:lnTo>
                  <a:pt x="7344816" y="0"/>
                </a:lnTo>
                <a:lnTo>
                  <a:pt x="7344816" y="1976389"/>
                </a:lnTo>
                <a:lnTo>
                  <a:pt x="0" y="1976389"/>
                </a:lnTo>
                <a:lnTo>
                  <a:pt x="0" y="0"/>
                </a:lnTo>
                <a:close/>
              </a:path>
            </a:pathLst>
          </a:custGeom>
          <a:solidFill>
            <a:srgbClr val="97725C">
              <a:alpha val="100000"/>
            </a:srgbClr>
          </a:solidFill>
          <a:ln w="9525">
            <a:noFill/>
          </a:ln>
        </p:spPr>
        <p:txBody>
          <a:bodyPr/>
          <a:p>
            <a:endParaRPr lang="zh-CN" altLang="en-US"/>
          </a:p>
        </p:txBody>
      </p:sp>
      <p:sp>
        <p:nvSpPr>
          <p:cNvPr id="41993" name="矩形 2"/>
          <p:cNvSpPr/>
          <p:nvPr/>
        </p:nvSpPr>
        <p:spPr>
          <a:xfrm>
            <a:off x="2273300" y="1128713"/>
            <a:ext cx="5959475" cy="1389062"/>
          </a:xfrm>
          <a:prstGeom prst="rect">
            <a:avLst/>
          </a:prstGeom>
          <a:noFill/>
          <a:ln w="9525">
            <a:noFill/>
          </a:ln>
        </p:spPr>
        <p:txBody>
          <a:bodyPr/>
          <a:p>
            <a:pPr marL="0" lvl="1" indent="-285750">
              <a:lnSpc>
                <a:spcPct val="150000"/>
              </a:lnSpc>
              <a:buFont typeface="Wingdings" panose="05000000000000000000" pitchFamily="2" charset="2"/>
              <a:buChar char="n"/>
            </a:pPr>
            <a:r>
              <a:rPr lang="zh-CN" altLang="en-US" sz="1800" b="1" dirty="0">
                <a:solidFill>
                  <a:schemeClr val="bg1"/>
                </a:solidFill>
                <a:latin typeface="微软雅黑" panose="020B0503020204020204" pitchFamily="34" charset="-122"/>
                <a:ea typeface="微软雅黑" panose="020B0503020204020204" pitchFamily="34" charset="-122"/>
              </a:rPr>
              <a:t>掌握本班组个人家庭情况</a:t>
            </a:r>
            <a:endParaRPr lang="zh-CN" altLang="en-US" sz="1800" b="1" dirty="0">
              <a:solidFill>
                <a:schemeClr val="bg1"/>
              </a:solidFill>
              <a:latin typeface="微软雅黑" panose="020B0503020204020204" pitchFamily="34" charset="-122"/>
              <a:ea typeface="微软雅黑" panose="020B0503020204020204" pitchFamily="34" charset="-122"/>
            </a:endParaRPr>
          </a:p>
          <a:p>
            <a:pPr marL="0" lvl="1" indent="-285750">
              <a:lnSpc>
                <a:spcPct val="150000"/>
              </a:lnSpc>
              <a:buFont typeface="Wingdings" panose="05000000000000000000" pitchFamily="2" charset="2"/>
              <a:buChar char="n"/>
            </a:pPr>
            <a:r>
              <a:rPr lang="zh-CN" altLang="en-US" sz="1800" b="1" dirty="0">
                <a:solidFill>
                  <a:schemeClr val="bg1"/>
                </a:solidFill>
                <a:latin typeface="微软雅黑" panose="020B0503020204020204" pitchFamily="34" charset="-122"/>
                <a:ea typeface="微软雅黑" panose="020B0503020204020204" pitchFamily="34" charset="-122"/>
              </a:rPr>
              <a:t>掌握本班组人员近期精神状况和思想倾向</a:t>
            </a:r>
            <a:endParaRPr lang="zh-CN" altLang="en-US" sz="1800" b="1" dirty="0">
              <a:solidFill>
                <a:schemeClr val="bg1"/>
              </a:solidFill>
              <a:latin typeface="微软雅黑" panose="020B0503020204020204" pitchFamily="34" charset="-122"/>
              <a:ea typeface="微软雅黑" panose="020B0503020204020204" pitchFamily="34" charset="-122"/>
            </a:endParaRPr>
          </a:p>
          <a:p>
            <a:pPr marL="0" lvl="1" indent="-285750">
              <a:lnSpc>
                <a:spcPct val="150000"/>
              </a:lnSpc>
              <a:buFont typeface="Wingdings" panose="05000000000000000000" pitchFamily="2" charset="2"/>
              <a:buChar char="n"/>
            </a:pPr>
            <a:r>
              <a:rPr lang="zh-CN" altLang="en-US" sz="1800" b="1" dirty="0">
                <a:solidFill>
                  <a:schemeClr val="bg1"/>
                </a:solidFill>
                <a:latin typeface="微软雅黑" panose="020B0503020204020204" pitchFamily="34" charset="-122"/>
                <a:ea typeface="微软雅黑" panose="020B0503020204020204" pitchFamily="34" charset="-122"/>
              </a:rPr>
              <a:t>掌握本班组人员个性特点</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41994" name="矩形 39"/>
          <p:cNvSpPr/>
          <p:nvPr/>
        </p:nvSpPr>
        <p:spPr>
          <a:xfrm>
            <a:off x="3671888" y="536575"/>
            <a:ext cx="1800225" cy="566738"/>
          </a:xfrm>
          <a:prstGeom prst="rect">
            <a:avLst/>
          </a:prstGeom>
          <a:solidFill>
            <a:srgbClr val="FCBC4A"/>
          </a:solidFill>
          <a:ln w="34925">
            <a:noFill/>
          </a:ln>
        </p:spPr>
        <p:txBody>
          <a:bodyPr/>
          <a:p>
            <a:pPr eaLnBrk="1" hangingPunct="1"/>
            <a:endParaRPr lang="zh-CN" altLang="en-US" dirty="0">
              <a:latin typeface="Times New Roman" panose="02020603050405020304" pitchFamily="18" charset="0"/>
            </a:endParaRPr>
          </a:p>
        </p:txBody>
      </p:sp>
      <p:sp>
        <p:nvSpPr>
          <p:cNvPr id="41995" name="矩形 4"/>
          <p:cNvSpPr/>
          <p:nvPr/>
        </p:nvSpPr>
        <p:spPr>
          <a:xfrm>
            <a:off x="4016375" y="573088"/>
            <a:ext cx="1111250" cy="461962"/>
          </a:xfrm>
          <a:prstGeom prst="rect">
            <a:avLst/>
          </a:prstGeom>
          <a:noFill/>
          <a:ln w="9525">
            <a:noFill/>
          </a:ln>
        </p:spPr>
        <p:txBody>
          <a:bodyPr wrap="none">
            <a:spAutoFit/>
          </a:bodyPr>
          <a:p>
            <a:pPr algn="ctr" eaLnBrk="1" hangingPunct="1"/>
            <a:r>
              <a:rPr lang="zh-CN" altLang="en-US" b="1" dirty="0">
                <a:latin typeface="微软雅黑" panose="020B0503020204020204" pitchFamily="34" charset="-122"/>
                <a:ea typeface="微软雅黑" panose="020B0503020204020204" pitchFamily="34" charset="-122"/>
              </a:rPr>
              <a:t>三掌握</a:t>
            </a:r>
            <a:endParaRPr lang="en-US" altLang="zh-CN" b="1" dirty="0">
              <a:latin typeface="微软雅黑" panose="020B0503020204020204" pitchFamily="34" charset="-122"/>
              <a:ea typeface="微软雅黑" panose="020B0503020204020204" pitchFamily="34" charset="-122"/>
            </a:endParaRPr>
          </a:p>
        </p:txBody>
      </p:sp>
      <p:sp>
        <p:nvSpPr>
          <p:cNvPr id="41996" name="矩形 5"/>
          <p:cNvSpPr/>
          <p:nvPr/>
        </p:nvSpPr>
        <p:spPr>
          <a:xfrm>
            <a:off x="4170363" y="2884488"/>
            <a:ext cx="803275" cy="461962"/>
          </a:xfrm>
          <a:prstGeom prst="rect">
            <a:avLst/>
          </a:prstGeom>
          <a:noFill/>
          <a:ln w="9525">
            <a:noFill/>
          </a:ln>
        </p:spPr>
        <p:txBody>
          <a:bodyPr wrap="none">
            <a:spAutoFit/>
          </a:bodyPr>
          <a:p>
            <a:pPr algn="ctr" eaLnBrk="1" hangingPunct="1"/>
            <a:r>
              <a:rPr lang="zh-CN" altLang="en-US" b="1" dirty="0">
                <a:latin typeface="微软雅黑" panose="020B0503020204020204" pitchFamily="34" charset="-122"/>
                <a:ea typeface="微软雅黑" panose="020B0503020204020204" pitchFamily="34" charset="-122"/>
              </a:rPr>
              <a:t>二抓</a:t>
            </a:r>
            <a:endParaRPr lang="zh-CN" altLang="en-US" b="1" dirty="0">
              <a:latin typeface="微软雅黑" panose="020B0503020204020204" pitchFamily="34" charset="-122"/>
              <a:ea typeface="微软雅黑" panose="020B0503020204020204" pitchFamily="34" charset="-122"/>
            </a:endParaRPr>
          </a:p>
        </p:txBody>
      </p:sp>
      <p:sp>
        <p:nvSpPr>
          <p:cNvPr id="41997" name="矩形 6"/>
          <p:cNvSpPr/>
          <p:nvPr/>
        </p:nvSpPr>
        <p:spPr>
          <a:xfrm>
            <a:off x="4170363" y="4876800"/>
            <a:ext cx="803275" cy="461963"/>
          </a:xfrm>
          <a:prstGeom prst="rect">
            <a:avLst/>
          </a:prstGeom>
          <a:noFill/>
          <a:ln w="9525">
            <a:noFill/>
          </a:ln>
        </p:spPr>
        <p:txBody>
          <a:bodyPr wrap="none">
            <a:spAutoFit/>
          </a:bodyPr>
          <a:p>
            <a:pPr algn="ctr" eaLnBrk="1" hangingPunct="1"/>
            <a:r>
              <a:rPr lang="zh-CN" altLang="en-US" b="1" dirty="0">
                <a:latin typeface="微软雅黑" panose="020B0503020204020204" pitchFamily="34" charset="-122"/>
                <a:ea typeface="微软雅黑" panose="020B0503020204020204" pitchFamily="34" charset="-122"/>
              </a:rPr>
              <a:t>一严</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同心圆 7"/>
          <p:cNvSpPr/>
          <p:nvPr/>
        </p:nvSpPr>
        <p:spPr bwMode="auto">
          <a:xfrm>
            <a:off x="2519363" y="1771650"/>
            <a:ext cx="4105275" cy="4105275"/>
          </a:xfrm>
          <a:prstGeom prst="donut">
            <a:avLst>
              <a:gd name="adj" fmla="val 7181"/>
            </a:avLst>
          </a:prstGeom>
          <a:solidFill>
            <a:srgbClr val="AD8C77"/>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3011" name="椭圆 3"/>
          <p:cNvSpPr/>
          <p:nvPr/>
        </p:nvSpPr>
        <p:spPr>
          <a:xfrm>
            <a:off x="3527425" y="2779713"/>
            <a:ext cx="2089150" cy="2089150"/>
          </a:xfrm>
          <a:prstGeom prst="ellipse">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43012" name="椭圆 4"/>
          <p:cNvSpPr/>
          <p:nvPr/>
        </p:nvSpPr>
        <p:spPr>
          <a:xfrm>
            <a:off x="3743325" y="908050"/>
            <a:ext cx="1657350" cy="1655763"/>
          </a:xfrm>
          <a:prstGeom prst="ellipse">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43013" name="椭圆 5"/>
          <p:cNvSpPr/>
          <p:nvPr/>
        </p:nvSpPr>
        <p:spPr>
          <a:xfrm>
            <a:off x="1979613" y="4219575"/>
            <a:ext cx="1655762" cy="1657350"/>
          </a:xfrm>
          <a:prstGeom prst="ellipse">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43014" name="椭圆 6"/>
          <p:cNvSpPr/>
          <p:nvPr/>
        </p:nvSpPr>
        <p:spPr>
          <a:xfrm>
            <a:off x="5516563" y="4221163"/>
            <a:ext cx="1657350" cy="1655762"/>
          </a:xfrm>
          <a:prstGeom prst="ellipse">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43015" name="矩形 9"/>
          <p:cNvSpPr/>
          <p:nvPr/>
        </p:nvSpPr>
        <p:spPr>
          <a:xfrm>
            <a:off x="3967163" y="1309688"/>
            <a:ext cx="1209675" cy="852487"/>
          </a:xfrm>
          <a:prstGeom prst="rect">
            <a:avLst/>
          </a:prstGeom>
          <a:noFill/>
          <a:ln w="9525">
            <a:noFill/>
          </a:ln>
        </p:spPr>
        <p:txBody>
          <a:bodyPr wrap="none">
            <a:spAutoFit/>
          </a:bodyPr>
          <a:p>
            <a:pPr algn="ctr" eaLnBrk="1" latinLnBrk="1" hangingPunct="1">
              <a:lnSpc>
                <a:spcPct val="130000"/>
              </a:lnSpc>
            </a:pPr>
            <a:r>
              <a:rPr lang="zh-CN" altLang="en-US" sz="2000" b="1" dirty="0">
                <a:latin typeface="微软雅黑" panose="020B0503020204020204" pitchFamily="34" charset="-122"/>
                <a:ea typeface="微软雅黑" panose="020B0503020204020204" pitchFamily="34" charset="-122"/>
              </a:rPr>
              <a:t>安全教育</a:t>
            </a:r>
            <a:endParaRPr lang="en-US" altLang="zh-CN" sz="2000" b="1" dirty="0">
              <a:latin typeface="微软雅黑" panose="020B0503020204020204" pitchFamily="34" charset="-122"/>
              <a:ea typeface="微软雅黑" panose="020B0503020204020204" pitchFamily="34" charset="-122"/>
            </a:endParaRPr>
          </a:p>
          <a:p>
            <a:pPr algn="ctr" eaLnBrk="1" latinLnBrk="1" hangingPunct="1">
              <a:lnSpc>
                <a:spcPct val="130000"/>
              </a:lnSpc>
            </a:pPr>
            <a:r>
              <a:rPr lang="zh-CN" altLang="en-US" sz="2000" b="1" dirty="0">
                <a:latin typeface="微软雅黑" panose="020B0503020204020204" pitchFamily="34" charset="-122"/>
                <a:ea typeface="微软雅黑" panose="020B0503020204020204" pitchFamily="34" charset="-122"/>
              </a:rPr>
              <a:t>特点</a:t>
            </a:r>
            <a:endParaRPr lang="en-US" altLang="zh-CN" sz="2000" b="1" dirty="0">
              <a:latin typeface="微软雅黑" panose="020B0503020204020204" pitchFamily="34" charset="-122"/>
              <a:ea typeface="微软雅黑" panose="020B0503020204020204" pitchFamily="34" charset="-122"/>
            </a:endParaRPr>
          </a:p>
        </p:txBody>
      </p:sp>
      <p:sp>
        <p:nvSpPr>
          <p:cNvPr id="43016" name="Rectangle 24"/>
          <p:cNvSpPr/>
          <p:nvPr/>
        </p:nvSpPr>
        <p:spPr>
          <a:xfrm>
            <a:off x="2201863" y="4621213"/>
            <a:ext cx="1211262" cy="854075"/>
          </a:xfrm>
          <a:prstGeom prst="rect">
            <a:avLst/>
          </a:prstGeom>
          <a:noFill/>
          <a:ln w="9525">
            <a:noFill/>
          </a:ln>
        </p:spPr>
        <p:txBody>
          <a:bodyPr wrap="none">
            <a:spAutoFit/>
          </a:bodyPr>
          <a:p>
            <a:pPr algn="ctr" eaLnBrk="1" latinLnBrk="1" hangingPunct="1">
              <a:lnSpc>
                <a:spcPct val="130000"/>
              </a:lnSpc>
            </a:pPr>
            <a:r>
              <a:rPr lang="zh-CN" altLang="en-US" sz="2000" b="1" dirty="0">
                <a:latin typeface="微软雅黑" panose="020B0503020204020204" pitchFamily="34" charset="-122"/>
                <a:ea typeface="微软雅黑" panose="020B0503020204020204" pitchFamily="34" charset="-122"/>
              </a:rPr>
              <a:t>安全教育</a:t>
            </a:r>
            <a:endParaRPr lang="en-US" altLang="zh-CN" sz="2000" b="1" dirty="0">
              <a:latin typeface="微软雅黑" panose="020B0503020204020204" pitchFamily="34" charset="-122"/>
              <a:ea typeface="微软雅黑" panose="020B0503020204020204" pitchFamily="34" charset="-122"/>
            </a:endParaRPr>
          </a:p>
          <a:p>
            <a:pPr algn="ctr" eaLnBrk="1" latinLnBrk="1" hangingPunct="1">
              <a:lnSpc>
                <a:spcPct val="130000"/>
              </a:lnSpc>
            </a:pPr>
            <a:r>
              <a:rPr lang="zh-CN" altLang="en-US" sz="2000" b="1" dirty="0">
                <a:latin typeface="微软雅黑" panose="020B0503020204020204" pitchFamily="34" charset="-122"/>
                <a:ea typeface="微软雅黑" panose="020B0503020204020204" pitchFamily="34" charset="-122"/>
              </a:rPr>
              <a:t>内容</a:t>
            </a:r>
            <a:endParaRPr lang="en-US" altLang="zh-CN" sz="2000" b="1" dirty="0">
              <a:latin typeface="微软雅黑" panose="020B0503020204020204" pitchFamily="34" charset="-122"/>
              <a:ea typeface="微软雅黑" panose="020B0503020204020204" pitchFamily="34" charset="-122"/>
            </a:endParaRPr>
          </a:p>
        </p:txBody>
      </p:sp>
      <p:sp>
        <p:nvSpPr>
          <p:cNvPr id="43017" name="Rectangle 25"/>
          <p:cNvSpPr/>
          <p:nvPr/>
        </p:nvSpPr>
        <p:spPr>
          <a:xfrm>
            <a:off x="5745163" y="4651375"/>
            <a:ext cx="1209675" cy="854075"/>
          </a:xfrm>
          <a:prstGeom prst="rect">
            <a:avLst/>
          </a:prstGeom>
          <a:noFill/>
          <a:ln w="9525">
            <a:noFill/>
          </a:ln>
        </p:spPr>
        <p:txBody>
          <a:bodyPr wrap="none">
            <a:spAutoFit/>
          </a:bodyPr>
          <a:p>
            <a:pPr algn="ctr" eaLnBrk="1" latinLnBrk="1" hangingPunct="1">
              <a:lnSpc>
                <a:spcPct val="130000"/>
              </a:lnSpc>
            </a:pPr>
            <a:r>
              <a:rPr lang="zh-CN" altLang="en-US" sz="2000" b="1" dirty="0">
                <a:latin typeface="微软雅黑" panose="020B0503020204020204" pitchFamily="34" charset="-122"/>
                <a:ea typeface="微软雅黑" panose="020B0503020204020204" pitchFamily="34" charset="-122"/>
              </a:rPr>
              <a:t>安全教育</a:t>
            </a:r>
            <a:endParaRPr lang="en-US" altLang="zh-CN" sz="2000" b="1" dirty="0">
              <a:latin typeface="微软雅黑" panose="020B0503020204020204" pitchFamily="34" charset="-122"/>
              <a:ea typeface="微软雅黑" panose="020B0503020204020204" pitchFamily="34" charset="-122"/>
            </a:endParaRPr>
          </a:p>
          <a:p>
            <a:pPr algn="ctr" eaLnBrk="1" latinLnBrk="1" hangingPunct="1">
              <a:lnSpc>
                <a:spcPct val="130000"/>
              </a:lnSpc>
            </a:pPr>
            <a:r>
              <a:rPr lang="zh-CN" altLang="en-US" sz="2000" b="1" dirty="0">
                <a:latin typeface="微软雅黑" panose="020B0503020204020204" pitchFamily="34" charset="-122"/>
                <a:ea typeface="微软雅黑" panose="020B0503020204020204" pitchFamily="34" charset="-122"/>
              </a:rPr>
              <a:t>方法</a:t>
            </a:r>
            <a:endParaRPr lang="en-US" altLang="zh-CN" sz="2000" b="1" dirty="0">
              <a:latin typeface="微软雅黑" panose="020B0503020204020204" pitchFamily="34" charset="-122"/>
              <a:ea typeface="微软雅黑" panose="020B0503020204020204" pitchFamily="34" charset="-122"/>
            </a:endParaRPr>
          </a:p>
        </p:txBody>
      </p:sp>
      <p:sp>
        <p:nvSpPr>
          <p:cNvPr id="43018" name="Rectangle 32"/>
          <p:cNvSpPr/>
          <p:nvPr/>
        </p:nvSpPr>
        <p:spPr>
          <a:xfrm>
            <a:off x="3863975" y="3560763"/>
            <a:ext cx="1416050" cy="527050"/>
          </a:xfrm>
          <a:prstGeom prst="rect">
            <a:avLst/>
          </a:prstGeom>
          <a:noFill/>
          <a:ln w="9525">
            <a:noFill/>
          </a:ln>
        </p:spPr>
        <p:txBody>
          <a:bodyPr wrap="none">
            <a:spAutoFit/>
          </a:bodyPr>
          <a:p>
            <a:pPr algn="ctr" eaLnBrk="1" latinLnBrk="1" hangingPunct="1">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安全教育</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4" name="等腰三角形 13"/>
          <p:cNvSpPr/>
          <p:nvPr/>
        </p:nvSpPr>
        <p:spPr bwMode="auto">
          <a:xfrm rot="18047368">
            <a:off x="5437188" y="4413250"/>
            <a:ext cx="234950" cy="180975"/>
          </a:xfrm>
          <a:prstGeom prst="triangle">
            <a:avLst/>
          </a:prstGeom>
          <a:solidFill>
            <a:schemeClr val="accent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 name="等腰三角形 14"/>
          <p:cNvSpPr/>
          <p:nvPr/>
        </p:nvSpPr>
        <p:spPr bwMode="auto">
          <a:xfrm rot="2924962">
            <a:off x="3473450" y="4370388"/>
            <a:ext cx="234950" cy="180975"/>
          </a:xfrm>
          <a:prstGeom prst="triangle">
            <a:avLst/>
          </a:prstGeom>
          <a:solidFill>
            <a:schemeClr val="accent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 name="等腰三角形 15"/>
          <p:cNvSpPr/>
          <p:nvPr/>
        </p:nvSpPr>
        <p:spPr bwMode="auto">
          <a:xfrm rot="10800000">
            <a:off x="4454525" y="2600325"/>
            <a:ext cx="234950" cy="179388"/>
          </a:xfrm>
          <a:prstGeom prst="triangle">
            <a:avLst/>
          </a:prstGeom>
          <a:solidFill>
            <a:schemeClr val="accent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任意多边形 12"/>
          <p:cNvSpPr/>
          <p:nvPr/>
        </p:nvSpPr>
        <p:spPr bwMode="auto">
          <a:xfrm>
            <a:off x="1651000" y="1835150"/>
            <a:ext cx="5657850" cy="4762500"/>
          </a:xfrm>
          <a:custGeom>
            <a:avLst/>
            <a:gdLst>
              <a:gd name="connsiteX0" fmla="*/ 0 w 5657850"/>
              <a:gd name="connsiteY0" fmla="*/ 66675 h 4762500"/>
              <a:gd name="connsiteX1" fmla="*/ 1524000 w 5657850"/>
              <a:gd name="connsiteY1" fmla="*/ 4762500 h 4762500"/>
              <a:gd name="connsiteX2" fmla="*/ 3667125 w 5657850"/>
              <a:gd name="connsiteY2" fmla="*/ 4762500 h 4762500"/>
              <a:gd name="connsiteX3" fmla="*/ 2238375 w 5657850"/>
              <a:gd name="connsiteY3" fmla="*/ 0 h 4762500"/>
              <a:gd name="connsiteX4" fmla="*/ 4467225 w 5657850"/>
              <a:gd name="connsiteY4" fmla="*/ 9525 h 4762500"/>
              <a:gd name="connsiteX5" fmla="*/ 5657850 w 5657850"/>
              <a:gd name="connsiteY5" fmla="*/ 35623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7850" h="4762500">
                <a:moveTo>
                  <a:pt x="0" y="66675"/>
                </a:moveTo>
                <a:lnTo>
                  <a:pt x="1524000" y="4762500"/>
                </a:lnTo>
                <a:lnTo>
                  <a:pt x="3667125" y="4762500"/>
                </a:lnTo>
                <a:lnTo>
                  <a:pt x="2238375" y="0"/>
                </a:lnTo>
                <a:lnTo>
                  <a:pt x="4467225" y="9525"/>
                </a:lnTo>
                <a:lnTo>
                  <a:pt x="5657850" y="3562350"/>
                </a:lnTo>
              </a:path>
            </a:pathLst>
          </a:custGeom>
          <a:noFill/>
          <a:ln w="190500" cap="flat" cmpd="sng" algn="ctr">
            <a:solidFill>
              <a:schemeClr val="accent1">
                <a:lumMod val="5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4035" name="圆角矩形 3"/>
          <p:cNvSpPr/>
          <p:nvPr/>
        </p:nvSpPr>
        <p:spPr>
          <a:xfrm>
            <a:off x="611188" y="1830388"/>
            <a:ext cx="2592387" cy="720725"/>
          </a:xfrm>
          <a:prstGeom prst="roundRect">
            <a:avLst>
              <a:gd name="adj" fmla="val 5000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44036" name="圆角矩形 4"/>
          <p:cNvSpPr/>
          <p:nvPr/>
        </p:nvSpPr>
        <p:spPr>
          <a:xfrm>
            <a:off x="881063" y="2752725"/>
            <a:ext cx="2592387" cy="719138"/>
          </a:xfrm>
          <a:prstGeom prst="roundRect">
            <a:avLst>
              <a:gd name="adj" fmla="val 5000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44037" name="圆角矩形 5"/>
          <p:cNvSpPr/>
          <p:nvPr/>
        </p:nvSpPr>
        <p:spPr>
          <a:xfrm>
            <a:off x="1150938" y="3673475"/>
            <a:ext cx="2592387" cy="720725"/>
          </a:xfrm>
          <a:prstGeom prst="roundRect">
            <a:avLst>
              <a:gd name="adj" fmla="val 5000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44038" name="圆角矩形 6"/>
          <p:cNvSpPr/>
          <p:nvPr/>
        </p:nvSpPr>
        <p:spPr>
          <a:xfrm>
            <a:off x="1422400" y="4595813"/>
            <a:ext cx="2590800" cy="719137"/>
          </a:xfrm>
          <a:prstGeom prst="roundRect">
            <a:avLst>
              <a:gd name="adj" fmla="val 5000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44039" name="圆角矩形 7"/>
          <p:cNvSpPr/>
          <p:nvPr/>
        </p:nvSpPr>
        <p:spPr>
          <a:xfrm>
            <a:off x="1692275" y="5516563"/>
            <a:ext cx="2592388" cy="720725"/>
          </a:xfrm>
          <a:prstGeom prst="roundRect">
            <a:avLst>
              <a:gd name="adj" fmla="val 5000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44040" name="圆角矩形 8"/>
          <p:cNvSpPr/>
          <p:nvPr/>
        </p:nvSpPr>
        <p:spPr>
          <a:xfrm>
            <a:off x="5076825" y="2190750"/>
            <a:ext cx="2590800" cy="720725"/>
          </a:xfrm>
          <a:prstGeom prst="roundRect">
            <a:avLst>
              <a:gd name="adj" fmla="val 5000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44041" name="圆角矩形 9"/>
          <p:cNvSpPr/>
          <p:nvPr/>
        </p:nvSpPr>
        <p:spPr>
          <a:xfrm>
            <a:off x="5346700" y="3113088"/>
            <a:ext cx="2592388" cy="719137"/>
          </a:xfrm>
          <a:prstGeom prst="roundRect">
            <a:avLst>
              <a:gd name="adj" fmla="val 5000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44042" name="圆角矩形 10"/>
          <p:cNvSpPr/>
          <p:nvPr/>
        </p:nvSpPr>
        <p:spPr>
          <a:xfrm>
            <a:off x="5616575" y="4033838"/>
            <a:ext cx="2592388" cy="720725"/>
          </a:xfrm>
          <a:prstGeom prst="roundRect">
            <a:avLst>
              <a:gd name="adj" fmla="val 5000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44043" name="圆角矩形 11"/>
          <p:cNvSpPr/>
          <p:nvPr/>
        </p:nvSpPr>
        <p:spPr>
          <a:xfrm>
            <a:off x="5886450" y="4956175"/>
            <a:ext cx="2592388" cy="719138"/>
          </a:xfrm>
          <a:prstGeom prst="roundRect">
            <a:avLst>
              <a:gd name="adj" fmla="val 5000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grpSp>
        <p:nvGrpSpPr>
          <p:cNvPr id="44044" name="组合 16"/>
          <p:cNvGrpSpPr/>
          <p:nvPr/>
        </p:nvGrpSpPr>
        <p:grpSpPr>
          <a:xfrm>
            <a:off x="4176713" y="2938463"/>
            <a:ext cx="131762" cy="187325"/>
            <a:chOff x="4298004" y="3296992"/>
            <a:chExt cx="133215" cy="187772"/>
          </a:xfrm>
        </p:grpSpPr>
        <p:sp>
          <p:nvSpPr>
            <p:cNvPr id="14" name="半闭框 13"/>
            <p:cNvSpPr/>
            <p:nvPr/>
          </p:nvSpPr>
          <p:spPr bwMode="auto">
            <a:xfrm rot="1446530">
              <a:off x="4298004" y="3296992"/>
              <a:ext cx="102720" cy="98660"/>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 name="半闭框 14"/>
            <p:cNvSpPr/>
            <p:nvPr/>
          </p:nvSpPr>
          <p:spPr bwMode="auto">
            <a:xfrm rot="1446530">
              <a:off x="4314054" y="3341548"/>
              <a:ext cx="101115" cy="98660"/>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 name="半闭框 15"/>
            <p:cNvSpPr/>
            <p:nvPr/>
          </p:nvSpPr>
          <p:spPr bwMode="auto">
            <a:xfrm rot="1446530">
              <a:off x="4328499" y="3386104"/>
              <a:ext cx="102720" cy="98660"/>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44045" name="组合 22"/>
          <p:cNvGrpSpPr/>
          <p:nvPr/>
        </p:nvGrpSpPr>
        <p:grpSpPr>
          <a:xfrm>
            <a:off x="4852988" y="5221288"/>
            <a:ext cx="133350" cy="188912"/>
            <a:chOff x="4298004" y="3296992"/>
            <a:chExt cx="133215" cy="187772"/>
          </a:xfrm>
        </p:grpSpPr>
        <p:sp>
          <p:nvSpPr>
            <p:cNvPr id="24" name="半闭框 23"/>
            <p:cNvSpPr/>
            <p:nvPr/>
          </p:nvSpPr>
          <p:spPr bwMode="auto">
            <a:xfrm rot="1446530">
              <a:off x="4298004" y="3296992"/>
              <a:ext cx="103083" cy="99408"/>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5" name="半闭框 24"/>
            <p:cNvSpPr/>
            <p:nvPr/>
          </p:nvSpPr>
          <p:spPr bwMode="auto">
            <a:xfrm rot="1446530">
              <a:off x="4313863" y="3341174"/>
              <a:ext cx="101497" cy="99408"/>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6" name="半闭框 25"/>
            <p:cNvSpPr/>
            <p:nvPr/>
          </p:nvSpPr>
          <p:spPr bwMode="auto">
            <a:xfrm rot="1446530">
              <a:off x="4328135" y="3385356"/>
              <a:ext cx="103084" cy="99408"/>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44046" name="组合 26"/>
          <p:cNvGrpSpPr/>
          <p:nvPr/>
        </p:nvGrpSpPr>
        <p:grpSpPr>
          <a:xfrm rot="10800000">
            <a:off x="1835150" y="2555875"/>
            <a:ext cx="119063" cy="142875"/>
            <a:chOff x="4313265" y="3341411"/>
            <a:chExt cx="117954" cy="143353"/>
          </a:xfrm>
        </p:grpSpPr>
        <p:sp>
          <p:nvSpPr>
            <p:cNvPr id="29" name="半闭框 28"/>
            <p:cNvSpPr/>
            <p:nvPr/>
          </p:nvSpPr>
          <p:spPr bwMode="auto">
            <a:xfrm rot="1446530">
              <a:off x="4327420" y="3341411"/>
              <a:ext cx="102226" cy="98754"/>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 name="半闭框 29"/>
            <p:cNvSpPr/>
            <p:nvPr/>
          </p:nvSpPr>
          <p:spPr bwMode="auto">
            <a:xfrm rot="1446530">
              <a:off x="4343147" y="3386010"/>
              <a:ext cx="102226" cy="98754"/>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44047" name="组合 34"/>
          <p:cNvGrpSpPr/>
          <p:nvPr/>
        </p:nvGrpSpPr>
        <p:grpSpPr>
          <a:xfrm rot="10800000">
            <a:off x="2119313" y="3475038"/>
            <a:ext cx="117475" cy="142875"/>
            <a:chOff x="4313265" y="3341411"/>
            <a:chExt cx="117954" cy="143353"/>
          </a:xfrm>
        </p:grpSpPr>
        <p:sp>
          <p:nvSpPr>
            <p:cNvPr id="36" name="半闭框 35"/>
            <p:cNvSpPr/>
            <p:nvPr/>
          </p:nvSpPr>
          <p:spPr bwMode="auto">
            <a:xfrm rot="1446530">
              <a:off x="4327611" y="3341411"/>
              <a:ext cx="102014" cy="98754"/>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7" name="半闭框 36"/>
            <p:cNvSpPr/>
            <p:nvPr/>
          </p:nvSpPr>
          <p:spPr bwMode="auto">
            <a:xfrm rot="1446530">
              <a:off x="4343551" y="3386010"/>
              <a:ext cx="102014" cy="98754"/>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44048" name="组合 37"/>
          <p:cNvGrpSpPr/>
          <p:nvPr/>
        </p:nvGrpSpPr>
        <p:grpSpPr>
          <a:xfrm rot="10800000">
            <a:off x="2435225" y="4406900"/>
            <a:ext cx="117475" cy="142875"/>
            <a:chOff x="4313265" y="3341411"/>
            <a:chExt cx="117954" cy="143353"/>
          </a:xfrm>
        </p:grpSpPr>
        <p:sp>
          <p:nvSpPr>
            <p:cNvPr id="39" name="半闭框 38"/>
            <p:cNvSpPr/>
            <p:nvPr/>
          </p:nvSpPr>
          <p:spPr bwMode="auto">
            <a:xfrm rot="1446530">
              <a:off x="4313265" y="3341411"/>
              <a:ext cx="102014" cy="98754"/>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0" name="半闭框 39"/>
            <p:cNvSpPr/>
            <p:nvPr/>
          </p:nvSpPr>
          <p:spPr bwMode="auto">
            <a:xfrm rot="1446530">
              <a:off x="4329205" y="3386010"/>
              <a:ext cx="102014" cy="98754"/>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44049" name="组合 40"/>
          <p:cNvGrpSpPr/>
          <p:nvPr/>
        </p:nvGrpSpPr>
        <p:grpSpPr>
          <a:xfrm rot="10800000">
            <a:off x="2717800" y="5316538"/>
            <a:ext cx="117475" cy="142875"/>
            <a:chOff x="4313265" y="3341411"/>
            <a:chExt cx="117954" cy="143353"/>
          </a:xfrm>
        </p:grpSpPr>
        <p:sp>
          <p:nvSpPr>
            <p:cNvPr id="42" name="半闭框 41"/>
            <p:cNvSpPr/>
            <p:nvPr/>
          </p:nvSpPr>
          <p:spPr bwMode="auto">
            <a:xfrm rot="1446530">
              <a:off x="4313265" y="3341411"/>
              <a:ext cx="102014" cy="98754"/>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3" name="半闭框 42"/>
            <p:cNvSpPr/>
            <p:nvPr/>
          </p:nvSpPr>
          <p:spPr bwMode="auto">
            <a:xfrm rot="1446530">
              <a:off x="4329205" y="3386010"/>
              <a:ext cx="102014" cy="98754"/>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44050" name="组合 43"/>
          <p:cNvGrpSpPr/>
          <p:nvPr/>
        </p:nvGrpSpPr>
        <p:grpSpPr>
          <a:xfrm rot="6587758">
            <a:off x="4013200" y="6524625"/>
            <a:ext cx="117475" cy="144463"/>
            <a:chOff x="4313265" y="3341411"/>
            <a:chExt cx="117954" cy="143353"/>
          </a:xfrm>
        </p:grpSpPr>
        <p:sp>
          <p:nvSpPr>
            <p:cNvPr id="45" name="半闭框 44"/>
            <p:cNvSpPr/>
            <p:nvPr/>
          </p:nvSpPr>
          <p:spPr bwMode="auto">
            <a:xfrm rot="1446530">
              <a:off x="4313256" y="3346212"/>
              <a:ext cx="102014" cy="99245"/>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6" name="半闭框 45"/>
            <p:cNvSpPr/>
            <p:nvPr/>
          </p:nvSpPr>
          <p:spPr bwMode="auto">
            <a:xfrm rot="1446530">
              <a:off x="4327833" y="3386232"/>
              <a:ext cx="102014" cy="99244"/>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44051" name="组合 59"/>
          <p:cNvGrpSpPr/>
          <p:nvPr/>
        </p:nvGrpSpPr>
        <p:grpSpPr>
          <a:xfrm rot="10800000">
            <a:off x="6443663" y="2916238"/>
            <a:ext cx="119062" cy="142875"/>
            <a:chOff x="4313265" y="3341411"/>
            <a:chExt cx="117954" cy="143353"/>
          </a:xfrm>
        </p:grpSpPr>
        <p:sp>
          <p:nvSpPr>
            <p:cNvPr id="61" name="半闭框 60"/>
            <p:cNvSpPr/>
            <p:nvPr/>
          </p:nvSpPr>
          <p:spPr bwMode="auto">
            <a:xfrm rot="1446530">
              <a:off x="4313265" y="3341411"/>
              <a:ext cx="102227" cy="98754"/>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2" name="半闭框 61"/>
            <p:cNvSpPr/>
            <p:nvPr/>
          </p:nvSpPr>
          <p:spPr bwMode="auto">
            <a:xfrm rot="1446530">
              <a:off x="4328992" y="3386010"/>
              <a:ext cx="102227" cy="98754"/>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44052" name="组合 62"/>
          <p:cNvGrpSpPr/>
          <p:nvPr/>
        </p:nvGrpSpPr>
        <p:grpSpPr>
          <a:xfrm rot="10800000">
            <a:off x="6748463" y="3832225"/>
            <a:ext cx="117475" cy="142875"/>
            <a:chOff x="4313265" y="3341411"/>
            <a:chExt cx="117954" cy="143353"/>
          </a:xfrm>
        </p:grpSpPr>
        <p:sp>
          <p:nvSpPr>
            <p:cNvPr id="64" name="半闭框 63"/>
            <p:cNvSpPr/>
            <p:nvPr/>
          </p:nvSpPr>
          <p:spPr bwMode="auto">
            <a:xfrm rot="1446530">
              <a:off x="4313265" y="3341411"/>
              <a:ext cx="102014" cy="98754"/>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5" name="半闭框 64"/>
            <p:cNvSpPr/>
            <p:nvPr/>
          </p:nvSpPr>
          <p:spPr bwMode="auto">
            <a:xfrm rot="1446530">
              <a:off x="4329205" y="3386010"/>
              <a:ext cx="102014" cy="98754"/>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44053" name="组合 65"/>
          <p:cNvGrpSpPr/>
          <p:nvPr/>
        </p:nvGrpSpPr>
        <p:grpSpPr>
          <a:xfrm rot="10800000">
            <a:off x="7059613" y="4754563"/>
            <a:ext cx="119062" cy="142875"/>
            <a:chOff x="4313265" y="3341411"/>
            <a:chExt cx="117954" cy="143353"/>
          </a:xfrm>
        </p:grpSpPr>
        <p:sp>
          <p:nvSpPr>
            <p:cNvPr id="67" name="半闭框 66"/>
            <p:cNvSpPr/>
            <p:nvPr/>
          </p:nvSpPr>
          <p:spPr bwMode="auto">
            <a:xfrm rot="1446530">
              <a:off x="4313265" y="3341411"/>
              <a:ext cx="102227" cy="98754"/>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8" name="半闭框 67"/>
            <p:cNvSpPr/>
            <p:nvPr/>
          </p:nvSpPr>
          <p:spPr bwMode="auto">
            <a:xfrm rot="1446530">
              <a:off x="4328992" y="3386010"/>
              <a:ext cx="102227" cy="98754"/>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44054" name="组合 76"/>
          <p:cNvGrpSpPr/>
          <p:nvPr/>
        </p:nvGrpSpPr>
        <p:grpSpPr>
          <a:xfrm rot="6587758">
            <a:off x="4927600" y="1766888"/>
            <a:ext cx="117475" cy="142875"/>
            <a:chOff x="4313265" y="3341411"/>
            <a:chExt cx="117954" cy="143353"/>
          </a:xfrm>
        </p:grpSpPr>
        <p:sp>
          <p:nvSpPr>
            <p:cNvPr id="78" name="半闭框 77"/>
            <p:cNvSpPr/>
            <p:nvPr/>
          </p:nvSpPr>
          <p:spPr bwMode="auto">
            <a:xfrm rot="1446530">
              <a:off x="4313256" y="3346265"/>
              <a:ext cx="102014" cy="98754"/>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9" name="半闭框 78"/>
            <p:cNvSpPr/>
            <p:nvPr/>
          </p:nvSpPr>
          <p:spPr bwMode="auto">
            <a:xfrm rot="1446530">
              <a:off x="4327832" y="3386729"/>
              <a:ext cx="102014" cy="98754"/>
            </a:xfrm>
            <a:prstGeom prst="halfFrame">
              <a:avLst>
                <a:gd name="adj1" fmla="val 10052"/>
                <a:gd name="adj2" fmla="val 10052"/>
              </a:avLst>
            </a:prstGeom>
            <a:solidFill>
              <a:schemeClr val="bg1"/>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44055" name="Text Box 131"/>
          <p:cNvSpPr txBox="1"/>
          <p:nvPr/>
        </p:nvSpPr>
        <p:spPr>
          <a:xfrm>
            <a:off x="2238375" y="4727575"/>
            <a:ext cx="1468438" cy="400050"/>
          </a:xfrm>
          <a:prstGeom prst="rect">
            <a:avLst/>
          </a:prstGeom>
          <a:noFill/>
          <a:ln w="9525">
            <a:noFill/>
          </a:ln>
        </p:spPr>
        <p:txBody>
          <a:bodyPr wrap="none">
            <a:spAutoFit/>
          </a:bodyPr>
          <a:p>
            <a:pP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情景模拟法</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4056" name="Text Box 132"/>
          <p:cNvSpPr txBox="1"/>
          <p:nvPr/>
        </p:nvSpPr>
        <p:spPr>
          <a:xfrm>
            <a:off x="5997575" y="2336800"/>
            <a:ext cx="954088" cy="400050"/>
          </a:xfrm>
          <a:prstGeom prst="rect">
            <a:avLst/>
          </a:prstGeom>
          <a:noFill/>
          <a:ln w="9525">
            <a:noFill/>
          </a:ln>
        </p:spPr>
        <p:txBody>
          <a:bodyPr wrap="none">
            <a:spAutoFit/>
          </a:bodyPr>
          <a:p>
            <a:pP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感染法</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4057" name="Text Box 133"/>
          <p:cNvSpPr txBox="1"/>
          <p:nvPr/>
        </p:nvSpPr>
        <p:spPr>
          <a:xfrm>
            <a:off x="1747838" y="2905125"/>
            <a:ext cx="954087" cy="400050"/>
          </a:xfrm>
          <a:prstGeom prst="rect">
            <a:avLst/>
          </a:prstGeom>
          <a:noFill/>
          <a:ln w="9525">
            <a:noFill/>
          </a:ln>
        </p:spPr>
        <p:txBody>
          <a:bodyPr wrap="none">
            <a:spAutoFit/>
          </a:bodyPr>
          <a:p>
            <a:pP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情感法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4058" name="Text Box 134"/>
          <p:cNvSpPr txBox="1"/>
          <p:nvPr/>
        </p:nvSpPr>
        <p:spPr>
          <a:xfrm>
            <a:off x="2532063" y="5672138"/>
            <a:ext cx="1466850" cy="400050"/>
          </a:xfrm>
          <a:prstGeom prst="rect">
            <a:avLst/>
          </a:prstGeom>
          <a:noFill/>
          <a:ln w="9525">
            <a:noFill/>
          </a:ln>
        </p:spPr>
        <p:txBody>
          <a:bodyPr wrap="none">
            <a:spAutoFit/>
          </a:bodyPr>
          <a:p>
            <a:pP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言传身教法</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4059" name="Text Box 135"/>
          <p:cNvSpPr txBox="1"/>
          <p:nvPr/>
        </p:nvSpPr>
        <p:spPr>
          <a:xfrm>
            <a:off x="6210300" y="3246438"/>
            <a:ext cx="954088" cy="400050"/>
          </a:xfrm>
          <a:prstGeom prst="rect">
            <a:avLst/>
          </a:prstGeom>
          <a:noFill/>
          <a:ln w="9525">
            <a:noFill/>
          </a:ln>
        </p:spPr>
        <p:txBody>
          <a:bodyPr wrap="none">
            <a:spAutoFit/>
          </a:bodyPr>
          <a:p>
            <a:pP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激励法</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4060" name="Text Box 136"/>
          <p:cNvSpPr txBox="1"/>
          <p:nvPr/>
        </p:nvSpPr>
        <p:spPr>
          <a:xfrm>
            <a:off x="2058988" y="3816350"/>
            <a:ext cx="954087" cy="400050"/>
          </a:xfrm>
          <a:prstGeom prst="rect">
            <a:avLst/>
          </a:prstGeom>
          <a:noFill/>
          <a:ln w="9525">
            <a:noFill/>
          </a:ln>
        </p:spPr>
        <p:txBody>
          <a:bodyPr wrap="none">
            <a:spAutoFit/>
          </a:bodyPr>
          <a:p>
            <a:pP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活动法</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4061" name="Text Box 137"/>
          <p:cNvSpPr txBox="1"/>
          <p:nvPr/>
        </p:nvSpPr>
        <p:spPr>
          <a:xfrm>
            <a:off x="6642100" y="5094288"/>
            <a:ext cx="1466850" cy="400050"/>
          </a:xfrm>
          <a:prstGeom prst="rect">
            <a:avLst/>
          </a:prstGeom>
          <a:noFill/>
          <a:ln w="9525">
            <a:noFill/>
          </a:ln>
        </p:spPr>
        <p:txBody>
          <a:bodyPr wrap="none">
            <a:spAutoFit/>
          </a:bodyPr>
          <a:p>
            <a:pP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心理调适法</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4062" name="Text Box 138"/>
          <p:cNvSpPr txBox="1"/>
          <p:nvPr/>
        </p:nvSpPr>
        <p:spPr>
          <a:xfrm>
            <a:off x="6392863" y="4192588"/>
            <a:ext cx="1466850" cy="400050"/>
          </a:xfrm>
          <a:prstGeom prst="rect">
            <a:avLst/>
          </a:prstGeom>
          <a:noFill/>
          <a:ln w="9525">
            <a:noFill/>
          </a:ln>
        </p:spPr>
        <p:txBody>
          <a:bodyPr wrap="none">
            <a:spAutoFit/>
          </a:bodyPr>
          <a:p>
            <a:pP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自我教育法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4063" name="椭圆 88"/>
          <p:cNvSpPr/>
          <p:nvPr/>
        </p:nvSpPr>
        <p:spPr>
          <a:xfrm>
            <a:off x="862013" y="2112963"/>
            <a:ext cx="144462" cy="144462"/>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44064" name="椭圆 89"/>
          <p:cNvSpPr/>
          <p:nvPr/>
        </p:nvSpPr>
        <p:spPr>
          <a:xfrm>
            <a:off x="1155700" y="3048000"/>
            <a:ext cx="144463" cy="144463"/>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44065" name="椭圆 90"/>
          <p:cNvSpPr/>
          <p:nvPr/>
        </p:nvSpPr>
        <p:spPr>
          <a:xfrm>
            <a:off x="1428750" y="3962400"/>
            <a:ext cx="142875" cy="144463"/>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44066" name="椭圆 91"/>
          <p:cNvSpPr/>
          <p:nvPr/>
        </p:nvSpPr>
        <p:spPr>
          <a:xfrm>
            <a:off x="1708150" y="4875213"/>
            <a:ext cx="144463" cy="144462"/>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44067" name="椭圆 92"/>
          <p:cNvSpPr/>
          <p:nvPr/>
        </p:nvSpPr>
        <p:spPr>
          <a:xfrm>
            <a:off x="1982788" y="5805488"/>
            <a:ext cx="144462" cy="144462"/>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44068" name="椭圆 93"/>
          <p:cNvSpPr/>
          <p:nvPr/>
        </p:nvSpPr>
        <p:spPr>
          <a:xfrm>
            <a:off x="5372100" y="2460625"/>
            <a:ext cx="144463" cy="144463"/>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44069" name="椭圆 94"/>
          <p:cNvSpPr/>
          <p:nvPr/>
        </p:nvSpPr>
        <p:spPr>
          <a:xfrm>
            <a:off x="5640388" y="3395663"/>
            <a:ext cx="144462" cy="142875"/>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44070" name="椭圆 95"/>
          <p:cNvSpPr/>
          <p:nvPr/>
        </p:nvSpPr>
        <p:spPr>
          <a:xfrm>
            <a:off x="5946775" y="4322763"/>
            <a:ext cx="142875" cy="142875"/>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44071" name="椭圆 96"/>
          <p:cNvSpPr/>
          <p:nvPr/>
        </p:nvSpPr>
        <p:spPr>
          <a:xfrm>
            <a:off x="6165850" y="5246688"/>
            <a:ext cx="142875" cy="142875"/>
          </a:xfrm>
          <a:prstGeom prst="ellipse">
            <a:avLst/>
          </a:prstGeom>
          <a:solidFill>
            <a:schemeClr val="bg1"/>
          </a:solidFill>
          <a:ln w="9525">
            <a:noFill/>
          </a:ln>
        </p:spPr>
        <p:txBody>
          <a:bodyPr/>
          <a:p>
            <a:pPr eaLnBrk="1" hangingPunct="1"/>
            <a:endParaRPr lang="zh-CN" altLang="en-US" dirty="0">
              <a:latin typeface="Times New Roman" panose="02020603050405020304" pitchFamily="18" charset="0"/>
            </a:endParaRPr>
          </a:p>
        </p:txBody>
      </p:sp>
      <p:sp>
        <p:nvSpPr>
          <p:cNvPr id="44072" name="矩形 97"/>
          <p:cNvSpPr/>
          <p:nvPr/>
        </p:nvSpPr>
        <p:spPr>
          <a:xfrm>
            <a:off x="1462088" y="1985963"/>
            <a:ext cx="958850" cy="400050"/>
          </a:xfrm>
          <a:prstGeom prst="rect">
            <a:avLst/>
          </a:prstGeom>
          <a:noFill/>
          <a:ln w="9525">
            <a:noFill/>
          </a:ln>
        </p:spPr>
        <p:txBody>
          <a:bodyPr wrap="none">
            <a:spAutoFit/>
          </a:bodyPr>
          <a:p>
            <a:pP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理性法</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2025" name="矩形 98"/>
          <p:cNvSpPr>
            <a:spLocks noChangeArrowheads="1"/>
          </p:cNvSpPr>
          <p:nvPr/>
        </p:nvSpPr>
        <p:spPr bwMode="auto">
          <a:xfrm>
            <a:off x="3238500" y="201613"/>
            <a:ext cx="2646363" cy="584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安全教育方法</a:t>
            </a:r>
            <a:endParaRPr kumimoji="1" lang="en-US" altLang="zh-CN"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8" name="图片 1"/>
          <p:cNvPicPr>
            <a:picLocks noChangeAspect="1"/>
          </p:cNvPicPr>
          <p:nvPr/>
        </p:nvPicPr>
        <p:blipFill>
          <a:blip r:embed="rId1"/>
          <a:srcRect l="13892" r="39383"/>
          <a:stretch>
            <a:fillRect/>
          </a:stretch>
        </p:blipFill>
        <p:spPr>
          <a:xfrm>
            <a:off x="915988" y="2060575"/>
            <a:ext cx="2663825" cy="3792538"/>
          </a:xfrm>
          <a:prstGeom prst="rect">
            <a:avLst/>
          </a:prstGeom>
          <a:noFill/>
          <a:ln w="9525">
            <a:noFill/>
          </a:ln>
        </p:spPr>
      </p:pic>
      <p:sp>
        <p:nvSpPr>
          <p:cNvPr id="45059" name="矩形 2"/>
          <p:cNvSpPr/>
          <p:nvPr/>
        </p:nvSpPr>
        <p:spPr>
          <a:xfrm>
            <a:off x="915988" y="2060575"/>
            <a:ext cx="2663825" cy="3810000"/>
          </a:xfrm>
          <a:prstGeom prst="rect">
            <a:avLst/>
          </a:prstGeom>
          <a:solidFill>
            <a:srgbClr val="97725C">
              <a:alpha val="67058"/>
            </a:srgbClr>
          </a:solidFill>
          <a:ln w="9525">
            <a:noFill/>
          </a:ln>
        </p:spPr>
        <p:txBody>
          <a:bodyPr/>
          <a:p>
            <a:pPr eaLnBrk="1" hangingPunct="1"/>
            <a:endParaRPr lang="zh-CN" altLang="en-US" dirty="0">
              <a:latin typeface="Times New Roman" panose="02020603050405020304" pitchFamily="18" charset="0"/>
            </a:endParaRPr>
          </a:p>
        </p:txBody>
      </p:sp>
      <p:sp>
        <p:nvSpPr>
          <p:cNvPr id="45060" name="椭圆 4"/>
          <p:cNvSpPr/>
          <p:nvPr/>
        </p:nvSpPr>
        <p:spPr>
          <a:xfrm>
            <a:off x="1474788" y="3111500"/>
            <a:ext cx="1547812" cy="1547813"/>
          </a:xfrm>
          <a:prstGeom prst="ellipse">
            <a:avLst/>
          </a:prstGeom>
          <a:noFill/>
          <a:ln w="31750" cap="flat" cmpd="sng">
            <a:solidFill>
              <a:schemeClr val="bg1"/>
            </a:solidFill>
            <a:prstDash val="soli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45061" name="矩形 8"/>
          <p:cNvSpPr/>
          <p:nvPr/>
        </p:nvSpPr>
        <p:spPr>
          <a:xfrm>
            <a:off x="3708400" y="2101850"/>
            <a:ext cx="4673600" cy="568325"/>
          </a:xfrm>
          <a:prstGeom prst="rect">
            <a:avLst/>
          </a:prstGeom>
          <a:noFill/>
          <a:ln w="25400" cap="flat" cmpd="sng">
            <a:solidFill>
              <a:srgbClr val="97725C"/>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45062" name="矩形 23"/>
          <p:cNvSpPr/>
          <p:nvPr/>
        </p:nvSpPr>
        <p:spPr>
          <a:xfrm>
            <a:off x="3708400" y="2897188"/>
            <a:ext cx="4673600" cy="568325"/>
          </a:xfrm>
          <a:prstGeom prst="rect">
            <a:avLst/>
          </a:prstGeom>
          <a:noFill/>
          <a:ln w="25400" cap="flat" cmpd="sng">
            <a:solidFill>
              <a:srgbClr val="97725C"/>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45063" name="矩形 24"/>
          <p:cNvSpPr/>
          <p:nvPr/>
        </p:nvSpPr>
        <p:spPr>
          <a:xfrm>
            <a:off x="3708400" y="3692525"/>
            <a:ext cx="4673600" cy="569913"/>
          </a:xfrm>
          <a:prstGeom prst="rect">
            <a:avLst/>
          </a:prstGeom>
          <a:noFill/>
          <a:ln w="25400" cap="flat" cmpd="sng">
            <a:solidFill>
              <a:srgbClr val="97725C"/>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45064" name="矩形 10"/>
          <p:cNvSpPr/>
          <p:nvPr/>
        </p:nvSpPr>
        <p:spPr>
          <a:xfrm>
            <a:off x="3778250" y="2181225"/>
            <a:ext cx="438150" cy="404813"/>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45065" name="矩形 30"/>
          <p:cNvSpPr/>
          <p:nvPr/>
        </p:nvSpPr>
        <p:spPr>
          <a:xfrm>
            <a:off x="3694113" y="5287963"/>
            <a:ext cx="4675187" cy="568325"/>
          </a:xfrm>
          <a:prstGeom prst="rect">
            <a:avLst/>
          </a:prstGeom>
          <a:noFill/>
          <a:ln w="25400" cap="flat" cmpd="sng">
            <a:solidFill>
              <a:srgbClr val="97725C"/>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45066" name="矩形 31"/>
          <p:cNvSpPr/>
          <p:nvPr/>
        </p:nvSpPr>
        <p:spPr>
          <a:xfrm>
            <a:off x="3778250" y="2989263"/>
            <a:ext cx="438150" cy="404812"/>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45067" name="矩形 32"/>
          <p:cNvSpPr/>
          <p:nvPr/>
        </p:nvSpPr>
        <p:spPr>
          <a:xfrm>
            <a:off x="3771900" y="3771900"/>
            <a:ext cx="438150" cy="404813"/>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45068" name="矩形 33"/>
          <p:cNvSpPr/>
          <p:nvPr/>
        </p:nvSpPr>
        <p:spPr>
          <a:xfrm>
            <a:off x="3778250" y="4565650"/>
            <a:ext cx="439738" cy="404813"/>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45069" name="矩形 34"/>
          <p:cNvSpPr/>
          <p:nvPr/>
        </p:nvSpPr>
        <p:spPr>
          <a:xfrm>
            <a:off x="3789363" y="5370513"/>
            <a:ext cx="438150" cy="404812"/>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45070" name="文本框 14"/>
          <p:cNvSpPr txBox="1"/>
          <p:nvPr/>
        </p:nvSpPr>
        <p:spPr>
          <a:xfrm>
            <a:off x="3773488" y="2181225"/>
            <a:ext cx="442912" cy="401638"/>
          </a:xfrm>
          <a:prstGeom prst="rect">
            <a:avLst/>
          </a:prstGeom>
          <a:noFill/>
          <a:ln w="9525">
            <a:noFill/>
          </a:ln>
        </p:spPr>
        <p:txBody>
          <a:bodyPr>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5071" name="文本框 36"/>
          <p:cNvSpPr txBox="1"/>
          <p:nvPr/>
        </p:nvSpPr>
        <p:spPr>
          <a:xfrm>
            <a:off x="3773488" y="3000375"/>
            <a:ext cx="442912" cy="400050"/>
          </a:xfrm>
          <a:prstGeom prst="rect">
            <a:avLst/>
          </a:prstGeom>
          <a:noFill/>
          <a:ln w="9525">
            <a:noFill/>
          </a:ln>
        </p:spPr>
        <p:txBody>
          <a:bodyPr>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5072" name="文本框 37"/>
          <p:cNvSpPr txBox="1"/>
          <p:nvPr/>
        </p:nvSpPr>
        <p:spPr>
          <a:xfrm>
            <a:off x="3787775" y="3770313"/>
            <a:ext cx="442913" cy="400050"/>
          </a:xfrm>
          <a:prstGeom prst="rect">
            <a:avLst/>
          </a:prstGeom>
          <a:noFill/>
          <a:ln w="9525">
            <a:noFill/>
          </a:ln>
        </p:spPr>
        <p:txBody>
          <a:bodyPr>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5073" name="文本框 38"/>
          <p:cNvSpPr txBox="1"/>
          <p:nvPr/>
        </p:nvSpPr>
        <p:spPr>
          <a:xfrm>
            <a:off x="3783013" y="4557713"/>
            <a:ext cx="444500" cy="400050"/>
          </a:xfrm>
          <a:prstGeom prst="rect">
            <a:avLst/>
          </a:prstGeom>
          <a:noFill/>
          <a:ln w="9525">
            <a:noFill/>
          </a:ln>
        </p:spPr>
        <p:txBody>
          <a:bodyPr>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5074" name="文本框 39"/>
          <p:cNvSpPr txBox="1"/>
          <p:nvPr/>
        </p:nvSpPr>
        <p:spPr>
          <a:xfrm>
            <a:off x="3773488" y="5367338"/>
            <a:ext cx="442912" cy="400050"/>
          </a:xfrm>
          <a:prstGeom prst="rect">
            <a:avLst/>
          </a:prstGeom>
          <a:noFill/>
          <a:ln w="9525">
            <a:noFill/>
          </a:ln>
        </p:spPr>
        <p:txBody>
          <a:bodyPr>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5</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5075" name="Rectangle 22"/>
          <p:cNvSpPr/>
          <p:nvPr/>
        </p:nvSpPr>
        <p:spPr>
          <a:xfrm>
            <a:off x="4500563" y="2149475"/>
            <a:ext cx="774700" cy="492125"/>
          </a:xfrm>
          <a:prstGeom prst="rect">
            <a:avLst/>
          </a:prstGeom>
          <a:noFill/>
          <a:ln w="9525">
            <a:noFill/>
          </a:ln>
        </p:spPr>
        <p:txBody>
          <a:bodyPr wrap="none">
            <a:spAutoFit/>
          </a:bodyPr>
          <a:p>
            <a:pPr eaLnBrk="1" latinLnBrk="1" hangingPunct="1">
              <a:lnSpc>
                <a:spcPct val="130000"/>
              </a:lnSpc>
            </a:pPr>
            <a:r>
              <a:rPr lang="zh-CN" altLang="en-US" sz="2000" b="1" dirty="0">
                <a:latin typeface="微软雅黑" panose="020B0503020204020204" pitchFamily="34" charset="-122"/>
                <a:ea typeface="微软雅黑" panose="020B0503020204020204" pitchFamily="34" charset="-122"/>
              </a:rPr>
              <a:t>定义 </a:t>
            </a:r>
            <a:endParaRPr lang="ko-KR" altLang="en-US" sz="2000" b="1" dirty="0">
              <a:latin typeface="微软雅黑" panose="020B0503020204020204" pitchFamily="34" charset="-122"/>
              <a:ea typeface="微软雅黑" panose="020B0503020204020204" pitchFamily="34" charset="-122"/>
            </a:endParaRPr>
          </a:p>
        </p:txBody>
      </p:sp>
      <p:sp>
        <p:nvSpPr>
          <p:cNvPr id="45076" name="Rectangle 24"/>
          <p:cNvSpPr/>
          <p:nvPr/>
        </p:nvSpPr>
        <p:spPr>
          <a:xfrm>
            <a:off x="4503738" y="2928938"/>
            <a:ext cx="2827337" cy="492125"/>
          </a:xfrm>
          <a:prstGeom prst="rect">
            <a:avLst/>
          </a:prstGeom>
          <a:noFill/>
          <a:ln w="9525">
            <a:noFill/>
          </a:ln>
        </p:spPr>
        <p:txBody>
          <a:bodyPr wrap="none">
            <a:spAutoFit/>
          </a:bodyPr>
          <a:p>
            <a:pPr eaLnBrk="1" latinLnBrk="1" hangingPunct="1">
              <a:lnSpc>
                <a:spcPct val="130000"/>
              </a:lnSpc>
            </a:pPr>
            <a:r>
              <a:rPr lang="zh-CN" altLang="en-US" sz="2000" b="1" dirty="0">
                <a:latin typeface="微软雅黑" panose="020B0503020204020204" pitchFamily="34" charset="-122"/>
                <a:ea typeface="微软雅黑" panose="020B0503020204020204" pitchFamily="34" charset="-122"/>
              </a:rPr>
              <a:t>推行作业标准化的意义 </a:t>
            </a:r>
            <a:endParaRPr lang="en-US" altLang="ko-KR" sz="2000" b="1" dirty="0">
              <a:latin typeface="微软雅黑" panose="020B0503020204020204" pitchFamily="34" charset="-122"/>
              <a:ea typeface="微软雅黑" panose="020B0503020204020204" pitchFamily="34" charset="-122"/>
            </a:endParaRPr>
          </a:p>
        </p:txBody>
      </p:sp>
      <p:sp>
        <p:nvSpPr>
          <p:cNvPr id="45077" name="Rectangle 26"/>
          <p:cNvSpPr/>
          <p:nvPr/>
        </p:nvSpPr>
        <p:spPr>
          <a:xfrm>
            <a:off x="4500563" y="3719513"/>
            <a:ext cx="2749550" cy="492125"/>
          </a:xfrm>
          <a:prstGeom prst="rect">
            <a:avLst/>
          </a:prstGeom>
          <a:noFill/>
          <a:ln w="9525">
            <a:noFill/>
          </a:ln>
        </p:spPr>
        <p:txBody>
          <a:bodyPr wrap="none">
            <a:spAutoFit/>
          </a:bodyPr>
          <a:p>
            <a:pPr eaLnBrk="1" latinLnBrk="1" hangingPunct="1">
              <a:lnSpc>
                <a:spcPct val="130000"/>
              </a:lnSpc>
            </a:pPr>
            <a:r>
              <a:rPr lang="zh-CN" altLang="ko-KR" sz="2000" b="1" dirty="0">
                <a:latin typeface="微软雅黑" panose="020B0503020204020204" pitchFamily="34" charset="-122"/>
                <a:ea typeface="微软雅黑" panose="020B0503020204020204" pitchFamily="34" charset="-122"/>
              </a:rPr>
              <a:t>执行作业标准的重要性</a:t>
            </a:r>
            <a:endParaRPr lang="en-US" altLang="ko-KR" sz="2000" b="1" dirty="0">
              <a:latin typeface="微软雅黑" panose="020B0503020204020204" pitchFamily="34" charset="-122"/>
              <a:ea typeface="微软雅黑" panose="020B0503020204020204" pitchFamily="34" charset="-122"/>
            </a:endParaRPr>
          </a:p>
        </p:txBody>
      </p:sp>
      <p:sp>
        <p:nvSpPr>
          <p:cNvPr id="45078" name="Rectangle 28"/>
          <p:cNvSpPr/>
          <p:nvPr/>
        </p:nvSpPr>
        <p:spPr>
          <a:xfrm>
            <a:off x="4500563" y="4511675"/>
            <a:ext cx="3006725" cy="493713"/>
          </a:xfrm>
          <a:prstGeom prst="rect">
            <a:avLst/>
          </a:prstGeom>
          <a:noFill/>
          <a:ln w="9525">
            <a:noFill/>
          </a:ln>
        </p:spPr>
        <p:txBody>
          <a:bodyPr wrap="none">
            <a:spAutoFit/>
          </a:bodyPr>
          <a:p>
            <a:pPr eaLnBrk="1" latinLnBrk="1" hangingPunct="1">
              <a:lnSpc>
                <a:spcPct val="130000"/>
              </a:lnSpc>
            </a:pPr>
            <a:r>
              <a:rPr lang="zh-CN" altLang="ko-KR" sz="2000" b="1" dirty="0">
                <a:latin typeface="微软雅黑" panose="020B0503020204020204" pitchFamily="34" charset="-122"/>
                <a:ea typeface="微软雅黑" panose="020B0503020204020204" pitchFamily="34" charset="-122"/>
              </a:rPr>
              <a:t>制定作业标柱的注意事项</a:t>
            </a:r>
            <a:endParaRPr lang="en-US" altLang="ko-KR" sz="2000" b="1" dirty="0">
              <a:latin typeface="微软雅黑" panose="020B0503020204020204" pitchFamily="34" charset="-122"/>
              <a:ea typeface="微软雅黑" panose="020B0503020204020204" pitchFamily="34" charset="-122"/>
            </a:endParaRPr>
          </a:p>
        </p:txBody>
      </p:sp>
      <p:sp>
        <p:nvSpPr>
          <p:cNvPr id="45079" name="Rectangle 34"/>
          <p:cNvSpPr/>
          <p:nvPr/>
        </p:nvSpPr>
        <p:spPr>
          <a:xfrm>
            <a:off x="4572000" y="5321300"/>
            <a:ext cx="2312988" cy="493713"/>
          </a:xfrm>
          <a:prstGeom prst="rect">
            <a:avLst/>
          </a:prstGeom>
          <a:noFill/>
          <a:ln w="9525">
            <a:noFill/>
          </a:ln>
        </p:spPr>
        <p:txBody>
          <a:bodyPr wrap="none">
            <a:spAutoFit/>
          </a:bodyPr>
          <a:p>
            <a:pPr eaLnBrk="1" latinLnBrk="1" hangingPunct="1">
              <a:lnSpc>
                <a:spcPct val="130000"/>
              </a:lnSpc>
            </a:pPr>
            <a:r>
              <a:rPr lang="zh-CN" altLang="en-US" sz="2000" b="1" dirty="0">
                <a:latin typeface="微软雅黑" panose="020B0503020204020204" pitchFamily="34" charset="-122"/>
                <a:ea typeface="微软雅黑" panose="020B0503020204020204" pitchFamily="34" charset="-122"/>
              </a:rPr>
              <a:t>一个好的作业标准 </a:t>
            </a:r>
            <a:endParaRPr lang="en-US" altLang="ko-KR" sz="2000" b="1" dirty="0">
              <a:latin typeface="微软雅黑" panose="020B0503020204020204" pitchFamily="34" charset="-122"/>
              <a:ea typeface="微软雅黑" panose="020B0503020204020204" pitchFamily="34" charset="-122"/>
            </a:endParaRPr>
          </a:p>
        </p:txBody>
      </p:sp>
      <p:sp>
        <p:nvSpPr>
          <p:cNvPr id="45080" name="矩形 24"/>
          <p:cNvSpPr/>
          <p:nvPr/>
        </p:nvSpPr>
        <p:spPr>
          <a:xfrm>
            <a:off x="3695700" y="4489450"/>
            <a:ext cx="4673600" cy="569913"/>
          </a:xfrm>
          <a:prstGeom prst="rect">
            <a:avLst/>
          </a:prstGeom>
          <a:noFill/>
          <a:ln w="25400" cap="flat" cmpd="sng">
            <a:solidFill>
              <a:srgbClr val="97725C"/>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45081" name="Rectangle 29"/>
          <p:cNvSpPr/>
          <p:nvPr/>
        </p:nvSpPr>
        <p:spPr>
          <a:xfrm>
            <a:off x="1500188" y="3638550"/>
            <a:ext cx="1466850" cy="454025"/>
          </a:xfrm>
          <a:prstGeom prst="rect">
            <a:avLst/>
          </a:prstGeom>
          <a:noFill/>
          <a:ln w="9525">
            <a:noFill/>
          </a:ln>
        </p:spPr>
        <p:txBody>
          <a:bodyPr wrap="none">
            <a:spAutoFit/>
          </a:bodyPr>
          <a:p>
            <a:pPr eaLnBrk="1" latinLnBrk="1" hangingPunct="1">
              <a:lnSpc>
                <a:spcPct val="130000"/>
              </a:lnSpc>
            </a:pPr>
            <a:r>
              <a:rPr lang="zh-CN" altLang="en-US" sz="2000" b="1" dirty="0">
                <a:solidFill>
                  <a:schemeClr val="bg1"/>
                </a:solidFill>
                <a:latin typeface="微软雅黑" panose="020B0503020204020204" pitchFamily="34" charset="-122"/>
                <a:ea typeface="微软雅黑" panose="020B0503020204020204" pitchFamily="34" charset="-122"/>
              </a:rPr>
              <a:t>标准化作业</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3035" name="Rectangle 29"/>
          <p:cNvSpPr>
            <a:spLocks noChangeArrowheads="1"/>
          </p:cNvSpPr>
          <p:nvPr/>
        </p:nvSpPr>
        <p:spPr bwMode="auto">
          <a:xfrm>
            <a:off x="3454400" y="260350"/>
            <a:ext cx="2235200" cy="5857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标准化作业</a:t>
            </a:r>
            <a:endParaRPr kumimoji="1" lang="en-US" altLang="zh-CN"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任意多边形 31"/>
          <p:cNvSpPr/>
          <p:nvPr/>
        </p:nvSpPr>
        <p:spPr>
          <a:xfrm>
            <a:off x="173038" y="0"/>
            <a:ext cx="9161462" cy="6883400"/>
          </a:xfrm>
          <a:custGeom>
            <a:avLst/>
            <a:gdLst/>
            <a:ahLst/>
            <a:cxnLst>
              <a:cxn ang="0">
                <a:pos x="0" y="0"/>
              </a:cxn>
              <a:cxn ang="0">
                <a:pos x="8627" y="6881005"/>
              </a:cxn>
              <a:cxn ang="0">
                <a:pos x="2174157" y="6881005"/>
              </a:cxn>
              <a:cxn ang="0">
                <a:pos x="9162507" y="8620"/>
              </a:cxn>
              <a:cxn ang="0">
                <a:pos x="0" y="0"/>
              </a:cxn>
            </a:cxnLst>
            <a:pathLst>
              <a:path w="9161253" h="6883879">
                <a:moveTo>
                  <a:pt x="0" y="0"/>
                </a:moveTo>
                <a:cubicBezTo>
                  <a:pt x="2876" y="2294626"/>
                  <a:pt x="5751" y="4589253"/>
                  <a:pt x="8627" y="6883879"/>
                </a:cubicBezTo>
                <a:lnTo>
                  <a:pt x="2173857" y="6883879"/>
                </a:lnTo>
                <a:cubicBezTo>
                  <a:pt x="2932981" y="2633932"/>
                  <a:pt x="5693434" y="661359"/>
                  <a:pt x="9161253" y="8626"/>
                </a:cubicBezTo>
                <a:lnTo>
                  <a:pt x="0" y="0"/>
                </a:lnTo>
                <a:close/>
              </a:path>
            </a:pathLst>
          </a:custGeom>
          <a:solidFill>
            <a:srgbClr val="7A5C4A">
              <a:alpha val="100000"/>
            </a:srgbClr>
          </a:solidFill>
          <a:ln w="9525">
            <a:noFill/>
          </a:ln>
        </p:spPr>
        <p:txBody>
          <a:bodyPr/>
          <a:p>
            <a:endParaRPr lang="zh-CN" altLang="en-US"/>
          </a:p>
        </p:txBody>
      </p:sp>
      <p:pic>
        <p:nvPicPr>
          <p:cNvPr id="33" name="图片 32"/>
          <p:cNvPicPr>
            <a:picLocks noChangeAspect="1"/>
          </p:cNvPicPr>
          <p:nvPr/>
        </p:nvPicPr>
        <p:blipFill rotWithShape="1">
          <a:blip r:embed="rId1" cstate="print">
            <a:extLst>
              <a:ext uri="{28A0092B-C50C-407E-A947-70E740481C1C}">
                <a14:useLocalDpi xmlns:a14="http://schemas.microsoft.com/office/drawing/2010/main" val="0"/>
              </a:ext>
            </a:extLst>
          </a:blip>
          <a:srcRect l="241" t="192" r="11424"/>
          <a:stretch>
            <a:fillRect/>
          </a:stretch>
        </p:blipFill>
        <p:spPr>
          <a:xfrm>
            <a:off x="-17253" y="-8626"/>
            <a:ext cx="9161253" cy="6883879"/>
          </a:xfrm>
          <a:custGeom>
            <a:avLst/>
            <a:gdLst>
              <a:gd name="connsiteX0" fmla="*/ 0 w 9161253"/>
              <a:gd name="connsiteY0" fmla="*/ 0 h 6883879"/>
              <a:gd name="connsiteX1" fmla="*/ 9161253 w 9161253"/>
              <a:gd name="connsiteY1" fmla="*/ 8626 h 6883879"/>
              <a:gd name="connsiteX2" fmla="*/ 2173857 w 9161253"/>
              <a:gd name="connsiteY2" fmla="*/ 6883879 h 6883879"/>
              <a:gd name="connsiteX3" fmla="*/ 8627 w 9161253"/>
              <a:gd name="connsiteY3" fmla="*/ 6883879 h 6883879"/>
              <a:gd name="connsiteX4" fmla="*/ 0 w 9161253"/>
              <a:gd name="connsiteY4" fmla="*/ 0 h 688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253" h="6883879">
                <a:moveTo>
                  <a:pt x="0" y="0"/>
                </a:moveTo>
                <a:lnTo>
                  <a:pt x="9161253" y="8626"/>
                </a:lnTo>
                <a:cubicBezTo>
                  <a:pt x="5693434" y="661359"/>
                  <a:pt x="2932981" y="2633932"/>
                  <a:pt x="2173857" y="6883879"/>
                </a:cubicBezTo>
                <a:lnTo>
                  <a:pt x="8627" y="6883879"/>
                </a:lnTo>
                <a:cubicBezTo>
                  <a:pt x="5751" y="4589253"/>
                  <a:pt x="2876" y="2294626"/>
                  <a:pt x="0" y="0"/>
                </a:cubicBezTo>
                <a:close/>
              </a:path>
            </a:pathLst>
          </a:custGeom>
        </p:spPr>
      </p:pic>
      <p:sp>
        <p:nvSpPr>
          <p:cNvPr id="17412" name="任意多边形 40"/>
          <p:cNvSpPr/>
          <p:nvPr/>
        </p:nvSpPr>
        <p:spPr>
          <a:xfrm>
            <a:off x="4164013" y="2205038"/>
            <a:ext cx="4656137" cy="755650"/>
          </a:xfrm>
          <a:custGeom>
            <a:avLst/>
            <a:gdLst/>
            <a:ahLst/>
            <a:cxnLst>
              <a:cxn ang="0">
                <a:pos x="1073197" y="0"/>
              </a:cxn>
              <a:cxn ang="0">
                <a:pos x="6235056" y="0"/>
              </a:cxn>
              <a:cxn ang="0">
                <a:pos x="6826140" y="375544"/>
              </a:cxn>
              <a:cxn ang="0">
                <a:pos x="6826138" y="375544"/>
              </a:cxn>
              <a:cxn ang="0">
                <a:pos x="6235055" y="751086"/>
              </a:cxn>
              <a:cxn ang="0">
                <a:pos x="99960" y="751085"/>
              </a:cxn>
              <a:cxn ang="0">
                <a:pos x="0" y="744683"/>
              </a:cxn>
              <a:cxn ang="0">
                <a:pos x="239880" y="557005"/>
              </a:cxn>
              <a:cxn ang="0">
                <a:pos x="902653" y="102663"/>
              </a:cxn>
            </a:cxnLst>
            <a:pathLst>
              <a:path w="4368595" h="756566">
                <a:moveTo>
                  <a:pt x="686824" y="0"/>
                </a:moveTo>
                <a:lnTo>
                  <a:pt x="3990312" y="0"/>
                </a:lnTo>
                <a:cubicBezTo>
                  <a:pt x="4199232" y="0"/>
                  <a:pt x="4368595" y="169363"/>
                  <a:pt x="4368595" y="378283"/>
                </a:cubicBezTo>
                <a:lnTo>
                  <a:pt x="4368594" y="378283"/>
                </a:lnTo>
                <a:cubicBezTo>
                  <a:pt x="4368594" y="587203"/>
                  <a:pt x="4199231" y="756566"/>
                  <a:pt x="3990311" y="756566"/>
                </a:cubicBezTo>
                <a:lnTo>
                  <a:pt x="63972" y="756565"/>
                </a:lnTo>
                <a:lnTo>
                  <a:pt x="0" y="750116"/>
                </a:lnTo>
                <a:lnTo>
                  <a:pt x="153518" y="561068"/>
                </a:lnTo>
                <a:cubicBezTo>
                  <a:pt x="289247" y="401218"/>
                  <a:pt x="430739" y="248743"/>
                  <a:pt x="577680" y="103412"/>
                </a:cubicBezTo>
                <a:lnTo>
                  <a:pt x="686824" y="0"/>
                </a:lnTo>
                <a:close/>
              </a:path>
            </a:pathLst>
          </a:custGeom>
          <a:noFill/>
          <a:ln w="50800" cap="flat" cmpd="sng">
            <a:solidFill>
              <a:srgbClr val="7A5C4A">
                <a:alpha val="100000"/>
              </a:srgbClr>
            </a:solidFill>
            <a:prstDash val="solid"/>
            <a:round/>
            <a:headEnd type="none" w="med" len="med"/>
            <a:tailEnd type="none" w="med" len="med"/>
          </a:ln>
        </p:spPr>
        <p:txBody>
          <a:bodyPr/>
          <a:p>
            <a:endParaRPr lang="zh-CN" altLang="en-US"/>
          </a:p>
        </p:txBody>
      </p:sp>
      <p:sp>
        <p:nvSpPr>
          <p:cNvPr id="17413" name="任意多边形 41"/>
          <p:cNvSpPr/>
          <p:nvPr/>
        </p:nvSpPr>
        <p:spPr>
          <a:xfrm>
            <a:off x="3276600" y="3697288"/>
            <a:ext cx="4895850" cy="755650"/>
          </a:xfrm>
          <a:custGeom>
            <a:avLst/>
            <a:gdLst/>
            <a:ahLst/>
            <a:cxnLst>
              <a:cxn ang="0">
                <a:pos x="780565" y="0"/>
              </a:cxn>
              <a:cxn ang="0">
                <a:pos x="8031721" y="0"/>
              </a:cxn>
              <a:cxn ang="0">
                <a:pos x="8779401" y="375544"/>
              </a:cxn>
              <a:cxn ang="0">
                <a:pos x="8779400" y="375544"/>
              </a:cxn>
              <a:cxn ang="0">
                <a:pos x="8031720" y="751086"/>
              </a:cxn>
              <a:cxn ang="0">
                <a:pos x="271264" y="751085"/>
              </a:cxn>
              <a:cxn ang="0">
                <a:pos x="120582" y="743457"/>
              </a:cxn>
              <a:cxn ang="0">
                <a:pos x="0" y="724655"/>
              </a:cxn>
              <a:cxn ang="0">
                <a:pos x="16233" y="706591"/>
              </a:cxn>
              <a:cxn ang="0">
                <a:pos x="638277" y="116259"/>
              </a:cxn>
            </a:cxnLst>
            <a:pathLst>
              <a:path w="4441867" h="756566">
                <a:moveTo>
                  <a:pt x="394920" y="0"/>
                </a:moveTo>
                <a:lnTo>
                  <a:pt x="4063584" y="0"/>
                </a:lnTo>
                <a:cubicBezTo>
                  <a:pt x="4272504" y="0"/>
                  <a:pt x="4441867" y="169363"/>
                  <a:pt x="4441867" y="378283"/>
                </a:cubicBezTo>
                <a:lnTo>
                  <a:pt x="4441866" y="378283"/>
                </a:lnTo>
                <a:cubicBezTo>
                  <a:pt x="4441866" y="587203"/>
                  <a:pt x="4272503" y="756566"/>
                  <a:pt x="4063583" y="756566"/>
                </a:cubicBezTo>
                <a:lnTo>
                  <a:pt x="137244" y="756565"/>
                </a:lnTo>
                <a:cubicBezTo>
                  <a:pt x="111129" y="756565"/>
                  <a:pt x="85632" y="753919"/>
                  <a:pt x="61007" y="748880"/>
                </a:cubicBezTo>
                <a:lnTo>
                  <a:pt x="0" y="729942"/>
                </a:lnTo>
                <a:lnTo>
                  <a:pt x="8213" y="711748"/>
                </a:lnTo>
                <a:cubicBezTo>
                  <a:pt x="106512" y="505535"/>
                  <a:pt x="211523" y="307399"/>
                  <a:pt x="322931" y="117107"/>
                </a:cubicBezTo>
                <a:lnTo>
                  <a:pt x="394920" y="0"/>
                </a:lnTo>
                <a:close/>
              </a:path>
            </a:pathLst>
          </a:custGeom>
          <a:noFill/>
          <a:ln w="50800" cap="flat" cmpd="sng">
            <a:solidFill>
              <a:srgbClr val="7A5C4A">
                <a:alpha val="100000"/>
              </a:srgbClr>
            </a:solidFill>
            <a:prstDash val="solid"/>
            <a:round/>
            <a:headEnd type="none" w="med" len="med"/>
            <a:tailEnd type="none" w="med" len="med"/>
          </a:ln>
        </p:spPr>
        <p:txBody>
          <a:bodyPr/>
          <a:p>
            <a:endParaRPr lang="zh-CN" altLang="en-US"/>
          </a:p>
        </p:txBody>
      </p:sp>
      <p:sp>
        <p:nvSpPr>
          <p:cNvPr id="17414" name="任意多边形 42"/>
          <p:cNvSpPr/>
          <p:nvPr/>
        </p:nvSpPr>
        <p:spPr>
          <a:xfrm>
            <a:off x="2700338" y="5187950"/>
            <a:ext cx="4895850" cy="757238"/>
          </a:xfrm>
          <a:custGeom>
            <a:avLst/>
            <a:gdLst/>
            <a:ahLst/>
            <a:cxnLst>
              <a:cxn ang="0">
                <a:pos x="528670" y="0"/>
              </a:cxn>
              <a:cxn ang="0">
                <a:pos x="8904772" y="0"/>
              </a:cxn>
              <a:cxn ang="0">
                <a:pos x="9749722" y="380303"/>
              </a:cxn>
              <a:cxn ang="0">
                <a:pos x="9749720" y="380303"/>
              </a:cxn>
              <a:cxn ang="0">
                <a:pos x="8904769" y="760607"/>
              </a:cxn>
              <a:cxn ang="0">
                <a:pos x="134712" y="760606"/>
              </a:cxn>
              <a:cxn ang="0">
                <a:pos x="0" y="754494"/>
              </a:cxn>
              <a:cxn ang="0">
                <a:pos x="116393" y="562440"/>
              </a:cxn>
              <a:cxn ang="0">
                <a:pos x="363769" y="207746"/>
              </a:cxn>
            </a:cxnLst>
            <a:pathLst>
              <a:path w="4364934" h="756566">
                <a:moveTo>
                  <a:pt x="236684" y="0"/>
                </a:moveTo>
                <a:lnTo>
                  <a:pt x="3986651" y="0"/>
                </a:lnTo>
                <a:cubicBezTo>
                  <a:pt x="4195571" y="0"/>
                  <a:pt x="4364934" y="169363"/>
                  <a:pt x="4364934" y="378283"/>
                </a:cubicBezTo>
                <a:lnTo>
                  <a:pt x="4364933" y="378283"/>
                </a:lnTo>
                <a:cubicBezTo>
                  <a:pt x="4364933" y="587203"/>
                  <a:pt x="4195570" y="756566"/>
                  <a:pt x="3986650" y="756566"/>
                </a:cubicBezTo>
                <a:lnTo>
                  <a:pt x="60311" y="756565"/>
                </a:lnTo>
                <a:lnTo>
                  <a:pt x="0" y="750485"/>
                </a:lnTo>
                <a:lnTo>
                  <a:pt x="52109" y="559452"/>
                </a:lnTo>
                <a:cubicBezTo>
                  <a:pt x="87203" y="439722"/>
                  <a:pt x="124133" y="322128"/>
                  <a:pt x="162859" y="206642"/>
                </a:cubicBezTo>
                <a:lnTo>
                  <a:pt x="236684" y="0"/>
                </a:lnTo>
                <a:close/>
              </a:path>
            </a:pathLst>
          </a:custGeom>
          <a:noFill/>
          <a:ln w="50800" cap="flat" cmpd="sng">
            <a:solidFill>
              <a:srgbClr val="7A5C4A">
                <a:alpha val="100000"/>
              </a:srgbClr>
            </a:solidFill>
            <a:prstDash val="solid"/>
            <a:round/>
            <a:headEnd type="none" w="med" len="med"/>
            <a:tailEnd type="none" w="med" len="med"/>
          </a:ln>
        </p:spPr>
        <p:txBody>
          <a:bodyPr/>
          <a:p>
            <a:endParaRPr lang="zh-CN" altLang="en-US"/>
          </a:p>
        </p:txBody>
      </p:sp>
      <p:sp>
        <p:nvSpPr>
          <p:cNvPr id="17415" name="矩形 4"/>
          <p:cNvSpPr/>
          <p:nvPr/>
        </p:nvSpPr>
        <p:spPr>
          <a:xfrm>
            <a:off x="4916488" y="2363788"/>
            <a:ext cx="3054350" cy="461962"/>
          </a:xfrm>
          <a:prstGeom prst="rect">
            <a:avLst/>
          </a:prstGeom>
          <a:noFill/>
          <a:ln w="9525">
            <a:noFill/>
          </a:ln>
        </p:spPr>
        <p:txBody>
          <a:bodyPr wrap="none">
            <a:spAutoFit/>
          </a:bodyPr>
          <a:p>
            <a:r>
              <a:rPr lang="zh-CN" altLang="en-US" b="1" dirty="0">
                <a:latin typeface="微软雅黑" panose="020B0503020204020204" pitchFamily="34" charset="-122"/>
                <a:ea typeface="微软雅黑" panose="020B0503020204020204" pitchFamily="34" charset="-122"/>
              </a:rPr>
              <a:t>班组长安全角色认知</a:t>
            </a:r>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p:txBody>
      </p:sp>
      <p:sp>
        <p:nvSpPr>
          <p:cNvPr id="17416" name="矩形 5"/>
          <p:cNvSpPr/>
          <p:nvPr/>
        </p:nvSpPr>
        <p:spPr>
          <a:xfrm>
            <a:off x="3721100" y="3851275"/>
            <a:ext cx="3671888" cy="460375"/>
          </a:xfrm>
          <a:prstGeom prst="rect">
            <a:avLst/>
          </a:prstGeom>
          <a:noFill/>
          <a:ln w="9525">
            <a:noFill/>
          </a:ln>
        </p:spPr>
        <p:txBody>
          <a:bodyPr wrap="none">
            <a:spAutoFit/>
          </a:bodyPr>
          <a:p>
            <a:r>
              <a:rPr lang="zh-CN" altLang="en-US" b="1" dirty="0">
                <a:latin typeface="微软雅黑" panose="020B0503020204020204" pitchFamily="34" charset="-122"/>
                <a:ea typeface="微软雅黑" panose="020B0503020204020204" pitchFamily="34" charset="-122"/>
              </a:rPr>
              <a:t>班组基础和现场安全管理 </a:t>
            </a:r>
            <a:endParaRPr lang="en-US" altLang="zh-CN" b="1" dirty="0">
              <a:latin typeface="微软雅黑" panose="020B0503020204020204" pitchFamily="34" charset="-122"/>
              <a:ea typeface="微软雅黑" panose="020B0503020204020204" pitchFamily="34" charset="-122"/>
            </a:endParaRPr>
          </a:p>
        </p:txBody>
      </p:sp>
      <p:sp>
        <p:nvSpPr>
          <p:cNvPr id="17417" name="矩形 6"/>
          <p:cNvSpPr/>
          <p:nvPr/>
        </p:nvSpPr>
        <p:spPr>
          <a:xfrm>
            <a:off x="2776538" y="5335588"/>
            <a:ext cx="4892675" cy="461962"/>
          </a:xfrm>
          <a:prstGeom prst="rect">
            <a:avLst/>
          </a:prstGeom>
          <a:noFill/>
          <a:ln w="9525">
            <a:noFill/>
          </a:ln>
        </p:spPr>
        <p:txBody>
          <a:bodyPr wrap="none">
            <a:spAutoFit/>
          </a:bodyPr>
          <a:p>
            <a:r>
              <a:rPr lang="zh-CN" altLang="en-US" b="1" dirty="0">
                <a:latin typeface="微软雅黑" panose="020B0503020204020204" pitchFamily="34" charset="-122"/>
                <a:ea typeface="微软雅黑" panose="020B0503020204020204" pitchFamily="34" charset="-122"/>
              </a:rPr>
              <a:t>辨识控制危险源，消除习惯性违章 </a:t>
            </a:r>
            <a:endParaRPr lang="en-US" altLang="zh-CN" b="1" dirty="0">
              <a:latin typeface="微软雅黑" panose="020B0503020204020204" pitchFamily="34" charset="-122"/>
              <a:ea typeface="微软雅黑" panose="020B0503020204020204" pitchFamily="34" charset="-122"/>
            </a:endParaRPr>
          </a:p>
        </p:txBody>
      </p:sp>
      <p:sp>
        <p:nvSpPr>
          <p:cNvPr id="17418" name="文本框 7"/>
          <p:cNvSpPr txBox="1"/>
          <p:nvPr/>
        </p:nvSpPr>
        <p:spPr>
          <a:xfrm>
            <a:off x="6242050" y="914400"/>
            <a:ext cx="2303463" cy="646113"/>
          </a:xfrm>
          <a:prstGeom prst="rect">
            <a:avLst/>
          </a:prstGeom>
          <a:noFill/>
          <a:ln w="9525">
            <a:noFill/>
          </a:ln>
        </p:spPr>
        <p:txBody>
          <a:bodyPr>
            <a:spAutoFit/>
          </a:bodyPr>
          <a:p>
            <a:pPr algn="ctr"/>
            <a:r>
              <a:rPr lang="zh-CN" altLang="en-US" sz="3600" b="1" dirty="0">
                <a:solidFill>
                  <a:srgbClr val="7A5C4A"/>
                </a:solidFill>
                <a:latin typeface="微软雅黑" panose="020B0503020204020204" pitchFamily="34" charset="-122"/>
                <a:ea typeface="微软雅黑" panose="020B0503020204020204" pitchFamily="34" charset="-122"/>
              </a:rPr>
              <a:t>目录</a:t>
            </a:r>
            <a:endParaRPr lang="zh-CN" altLang="en-US" sz="3600" b="1" dirty="0">
              <a:solidFill>
                <a:srgbClr val="7A5C4A"/>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椭圆 1"/>
          <p:cNvSpPr/>
          <p:nvPr/>
        </p:nvSpPr>
        <p:spPr>
          <a:xfrm>
            <a:off x="3513138" y="2820988"/>
            <a:ext cx="2016125" cy="2016125"/>
          </a:xfrm>
          <a:prstGeom prst="ellipse">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46083" name="矩形 2"/>
          <p:cNvSpPr/>
          <p:nvPr/>
        </p:nvSpPr>
        <p:spPr>
          <a:xfrm>
            <a:off x="3594100" y="3348038"/>
            <a:ext cx="1854200" cy="962025"/>
          </a:xfrm>
          <a:prstGeom prst="rect">
            <a:avLst/>
          </a:prstGeom>
          <a:noFill/>
          <a:ln w="9525">
            <a:noFill/>
          </a:ln>
        </p:spPr>
        <p:txBody>
          <a:bodyPr>
            <a:spAutoFit/>
          </a:bodyPr>
          <a:p>
            <a:pPr algn="ctr" eaLnBrk="1" hangingPunct="1">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好的作业标准</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至少满足</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椭圆 16"/>
          <p:cNvSpPr/>
          <p:nvPr/>
        </p:nvSpPr>
        <p:spPr bwMode="auto">
          <a:xfrm>
            <a:off x="5581650" y="3325813"/>
            <a:ext cx="681038" cy="681038"/>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8" name="椭圆 17"/>
          <p:cNvSpPr/>
          <p:nvPr/>
        </p:nvSpPr>
        <p:spPr bwMode="auto">
          <a:xfrm>
            <a:off x="5095875" y="2492375"/>
            <a:ext cx="485775" cy="485775"/>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9" name="椭圆 18"/>
          <p:cNvSpPr/>
          <p:nvPr/>
        </p:nvSpPr>
        <p:spPr bwMode="auto">
          <a:xfrm>
            <a:off x="2692400" y="2616200"/>
            <a:ext cx="682625" cy="682625"/>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 name="椭圆 19"/>
          <p:cNvSpPr/>
          <p:nvPr/>
        </p:nvSpPr>
        <p:spPr bwMode="auto">
          <a:xfrm>
            <a:off x="5183188" y="4843463"/>
            <a:ext cx="635000" cy="635000"/>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1" name="椭圆 20"/>
          <p:cNvSpPr/>
          <p:nvPr/>
        </p:nvSpPr>
        <p:spPr bwMode="auto">
          <a:xfrm>
            <a:off x="3235325" y="4497388"/>
            <a:ext cx="555625" cy="555625"/>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6089" name="矩形 3"/>
          <p:cNvSpPr/>
          <p:nvPr/>
        </p:nvSpPr>
        <p:spPr>
          <a:xfrm>
            <a:off x="6389688" y="3444875"/>
            <a:ext cx="1209675" cy="400050"/>
          </a:xfrm>
          <a:prstGeom prst="rect">
            <a:avLst/>
          </a:prstGeom>
          <a:noFill/>
          <a:ln w="9525">
            <a:noFill/>
          </a:ln>
        </p:spPr>
        <p:txBody>
          <a:bodyPr wrap="none">
            <a:spAutoFit/>
          </a:bodyPr>
          <a:p>
            <a:r>
              <a:rPr lang="zh-CN" altLang="en-US" sz="2000" dirty="0">
                <a:latin typeface="微软雅黑" panose="020B0503020204020204" pitchFamily="34" charset="-122"/>
                <a:ea typeface="微软雅黑" panose="020B0503020204020204" pitchFamily="34" charset="-122"/>
              </a:rPr>
              <a:t>目标明确</a:t>
            </a:r>
            <a:endParaRPr lang="zh-CN" altLang="en-US" sz="2000" dirty="0">
              <a:latin typeface="微软雅黑" panose="020B0503020204020204" pitchFamily="34" charset="-122"/>
              <a:ea typeface="微软雅黑" panose="020B0503020204020204" pitchFamily="34" charset="-122"/>
            </a:endParaRPr>
          </a:p>
        </p:txBody>
      </p:sp>
      <p:sp>
        <p:nvSpPr>
          <p:cNvPr id="46090" name="矩形 4"/>
          <p:cNvSpPr/>
          <p:nvPr/>
        </p:nvSpPr>
        <p:spPr>
          <a:xfrm>
            <a:off x="5921375" y="5059363"/>
            <a:ext cx="1981200" cy="400050"/>
          </a:xfrm>
          <a:prstGeom prst="rect">
            <a:avLst/>
          </a:prstGeom>
          <a:noFill/>
          <a:ln w="9525">
            <a:noFill/>
          </a:ln>
        </p:spPr>
        <p:txBody>
          <a:bodyPr wrap="none">
            <a:spAutoFit/>
          </a:bodyPr>
          <a:p>
            <a:r>
              <a:rPr lang="zh-CN" altLang="en-US" sz="2000" dirty="0">
                <a:latin typeface="微软雅黑" panose="020B0503020204020204" pitchFamily="34" charset="-122"/>
                <a:ea typeface="微软雅黑" panose="020B0503020204020204" pitchFamily="34" charset="-122"/>
              </a:rPr>
              <a:t>显示过程和结果</a:t>
            </a:r>
            <a:endParaRPr lang="zh-CN" altLang="en-US" sz="2000" dirty="0">
              <a:latin typeface="微软雅黑" panose="020B0503020204020204" pitchFamily="34" charset="-122"/>
              <a:ea typeface="微软雅黑" panose="020B0503020204020204" pitchFamily="34" charset="-122"/>
            </a:endParaRPr>
          </a:p>
        </p:txBody>
      </p:sp>
      <p:sp>
        <p:nvSpPr>
          <p:cNvPr id="46091" name="矩形 5"/>
          <p:cNvSpPr/>
          <p:nvPr/>
        </p:nvSpPr>
        <p:spPr>
          <a:xfrm>
            <a:off x="415925" y="4725988"/>
            <a:ext cx="2749550" cy="400050"/>
          </a:xfrm>
          <a:prstGeom prst="rect">
            <a:avLst/>
          </a:prstGeom>
          <a:noFill/>
          <a:ln w="9525">
            <a:noFill/>
          </a:ln>
        </p:spPr>
        <p:txBody>
          <a:bodyPr wrap="none">
            <a:spAutoFit/>
          </a:bodyPr>
          <a:p>
            <a:r>
              <a:rPr lang="zh-CN" altLang="en-US" sz="2000" dirty="0">
                <a:latin typeface="微软雅黑" panose="020B0503020204020204" pitchFamily="34" charset="-122"/>
                <a:ea typeface="微软雅黑" panose="020B0503020204020204" pitchFamily="34" charset="-122"/>
              </a:rPr>
              <a:t>准确、具体，避免抽象</a:t>
            </a:r>
            <a:endParaRPr lang="zh-CN" altLang="en-US" sz="2000" dirty="0">
              <a:latin typeface="微软雅黑" panose="020B0503020204020204" pitchFamily="34" charset="-122"/>
              <a:ea typeface="微软雅黑" panose="020B0503020204020204" pitchFamily="34" charset="-122"/>
            </a:endParaRPr>
          </a:p>
        </p:txBody>
      </p:sp>
      <p:sp>
        <p:nvSpPr>
          <p:cNvPr id="46092" name="矩形 6"/>
          <p:cNvSpPr/>
          <p:nvPr/>
        </p:nvSpPr>
        <p:spPr>
          <a:xfrm>
            <a:off x="847725" y="2700338"/>
            <a:ext cx="1722438" cy="400050"/>
          </a:xfrm>
          <a:prstGeom prst="rect">
            <a:avLst/>
          </a:prstGeom>
          <a:noFill/>
          <a:ln w="9525">
            <a:noFill/>
          </a:ln>
        </p:spPr>
        <p:txBody>
          <a:bodyPr wrap="none">
            <a:spAutoFit/>
          </a:bodyPr>
          <a:p>
            <a:r>
              <a:rPr lang="zh-CN" altLang="en-US" sz="2000" dirty="0">
                <a:latin typeface="微软雅黑" panose="020B0503020204020204" pitchFamily="34" charset="-122"/>
                <a:ea typeface="微软雅黑" panose="020B0503020204020204" pitchFamily="34" charset="-122"/>
              </a:rPr>
              <a:t>具有可操作性</a:t>
            </a:r>
            <a:endParaRPr lang="zh-CN" altLang="en-US" sz="2000" dirty="0">
              <a:latin typeface="微软雅黑" panose="020B0503020204020204" pitchFamily="34" charset="-122"/>
              <a:ea typeface="微软雅黑" panose="020B0503020204020204" pitchFamily="34" charset="-122"/>
            </a:endParaRPr>
          </a:p>
        </p:txBody>
      </p:sp>
      <p:sp>
        <p:nvSpPr>
          <p:cNvPr id="46093" name="矩形 7"/>
          <p:cNvSpPr/>
          <p:nvPr/>
        </p:nvSpPr>
        <p:spPr>
          <a:xfrm>
            <a:off x="5783263" y="2205038"/>
            <a:ext cx="1211262" cy="400050"/>
          </a:xfrm>
          <a:prstGeom prst="rect">
            <a:avLst/>
          </a:prstGeom>
          <a:noFill/>
          <a:ln w="9525">
            <a:noFill/>
          </a:ln>
        </p:spPr>
        <p:txBody>
          <a:bodyPr wrap="none">
            <a:spAutoFit/>
          </a:bodyPr>
          <a:p>
            <a:r>
              <a:rPr lang="zh-CN" altLang="en-US" sz="2000" dirty="0">
                <a:latin typeface="微软雅黑" panose="020B0503020204020204" pitchFamily="34" charset="-122"/>
                <a:ea typeface="微软雅黑" panose="020B0503020204020204" pitchFamily="34" charset="-122"/>
              </a:rPr>
              <a:t>适时修订</a:t>
            </a:r>
            <a:endParaRPr lang="zh-CN" altLang="en-US" sz="2000" dirty="0">
              <a:latin typeface="微软雅黑" panose="020B0503020204020204" pitchFamily="34" charset="-122"/>
              <a:ea typeface="微软雅黑" panose="020B0503020204020204" pitchFamily="34" charset="-122"/>
            </a:endParaRPr>
          </a:p>
        </p:txBody>
      </p:sp>
      <p:sp>
        <p:nvSpPr>
          <p:cNvPr id="46094" name="文本框 9"/>
          <p:cNvSpPr txBox="1"/>
          <p:nvPr/>
        </p:nvSpPr>
        <p:spPr>
          <a:xfrm>
            <a:off x="5638800" y="3448050"/>
            <a:ext cx="566738" cy="461963"/>
          </a:xfrm>
          <a:prstGeom prst="rect">
            <a:avLst/>
          </a:prstGeom>
          <a:noFill/>
          <a:ln w="9525">
            <a:noFill/>
          </a:ln>
        </p:spPr>
        <p:txBody>
          <a:bodyPr>
            <a:spAutoFit/>
          </a:bodyPr>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6095" name="文本框 28"/>
          <p:cNvSpPr txBox="1"/>
          <p:nvPr/>
        </p:nvSpPr>
        <p:spPr>
          <a:xfrm>
            <a:off x="5216525" y="4935538"/>
            <a:ext cx="566738" cy="460375"/>
          </a:xfrm>
          <a:prstGeom prst="rect">
            <a:avLst/>
          </a:prstGeom>
          <a:noFill/>
          <a:ln w="9525">
            <a:noFill/>
          </a:ln>
        </p:spPr>
        <p:txBody>
          <a:bodyPr>
            <a:spAutoFit/>
          </a:bodyPr>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6096" name="文本框 29"/>
          <p:cNvSpPr txBox="1"/>
          <p:nvPr/>
        </p:nvSpPr>
        <p:spPr>
          <a:xfrm>
            <a:off x="3235325" y="4560888"/>
            <a:ext cx="566738" cy="461962"/>
          </a:xfrm>
          <a:prstGeom prst="rect">
            <a:avLst/>
          </a:prstGeom>
          <a:noFill/>
          <a:ln w="9525">
            <a:noFill/>
          </a:ln>
        </p:spPr>
        <p:txBody>
          <a:bodyPr>
            <a:spAutoFit/>
          </a:bodyPr>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6097" name="文本框 30"/>
          <p:cNvSpPr txBox="1"/>
          <p:nvPr/>
        </p:nvSpPr>
        <p:spPr>
          <a:xfrm>
            <a:off x="2749550" y="2727325"/>
            <a:ext cx="568325" cy="460375"/>
          </a:xfrm>
          <a:prstGeom prst="rect">
            <a:avLst/>
          </a:prstGeom>
          <a:noFill/>
          <a:ln w="9525">
            <a:noFill/>
          </a:ln>
        </p:spPr>
        <p:txBody>
          <a:bodyPr>
            <a:spAutoFit/>
          </a:bodyPr>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6098" name="文本框 31"/>
          <p:cNvSpPr txBox="1"/>
          <p:nvPr/>
        </p:nvSpPr>
        <p:spPr>
          <a:xfrm>
            <a:off x="5054600" y="2495550"/>
            <a:ext cx="566738" cy="461963"/>
          </a:xfrm>
          <a:prstGeom prst="rect">
            <a:avLst/>
          </a:prstGeom>
          <a:noFill/>
          <a:ln w="9525">
            <a:noFill/>
          </a:ln>
        </p:spPr>
        <p:txBody>
          <a:bodyPr>
            <a:spAutoFit/>
          </a:bodyPr>
          <a:p>
            <a:pPr algn="ctr"/>
            <a:r>
              <a:rPr lang="en-US" altLang="zh-CN" b="1" dirty="0">
                <a:solidFill>
                  <a:schemeClr val="bg1"/>
                </a:solidFill>
                <a:latin typeface="微软雅黑" panose="020B0503020204020204" pitchFamily="34" charset="-122"/>
                <a:ea typeface="微软雅黑" panose="020B0503020204020204" pitchFamily="34" charset="-122"/>
              </a:rPr>
              <a:t>5</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838450" y="252413"/>
            <a:ext cx="3467100" cy="584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一个好的作业标准</a:t>
            </a:r>
            <a:endParaRPr kumimoji="1" lang="en-US" altLang="zh-CN"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14"/>
          <p:cNvSpPr>
            <a:spLocks noGrp="1"/>
          </p:cNvSpPr>
          <p:nvPr>
            <p:ph idx="1"/>
          </p:nvPr>
        </p:nvSpPr>
        <p:spPr>
          <a:xfrm>
            <a:off x="1187450" y="2917825"/>
            <a:ext cx="6697663" cy="2987675"/>
          </a:xfrm>
          <a:noFill/>
          <a:ln>
            <a:noFill/>
          </a:ln>
        </p:spPr>
        <p:txBody>
          <a:bodyPr/>
          <a:p>
            <a:pPr marL="0" lvl="1" eaLnBrk="1" hangingPunct="1">
              <a:lnSpc>
                <a:spcPct val="150000"/>
              </a:lnSpc>
              <a:spcBef>
                <a:spcPct val="0"/>
              </a:spcBef>
              <a:buFont typeface="Wingdings" panose="05000000000000000000" pitchFamily="2" charset="2"/>
              <a:buChar char="n"/>
            </a:pPr>
            <a:r>
              <a:rPr lang="zh-CN" altLang="en-US" sz="1800" dirty="0">
                <a:latin typeface="微软雅黑" panose="020B0503020204020204" pitchFamily="34" charset="-122"/>
                <a:ea typeface="微软雅黑" panose="020B0503020204020204" pitchFamily="34" charset="-122"/>
              </a:rPr>
              <a:t>身体运动时，避免出现不自然的姿势；</a:t>
            </a:r>
            <a:endParaRPr lang="zh-CN" altLang="en-US" sz="1800" dirty="0">
              <a:latin typeface="微软雅黑" panose="020B0503020204020204" pitchFamily="34" charset="-122"/>
              <a:ea typeface="微软雅黑" panose="020B0503020204020204" pitchFamily="34" charset="-122"/>
            </a:endParaRPr>
          </a:p>
          <a:p>
            <a:pPr marL="0" lvl="1" eaLnBrk="1" hangingPunct="1">
              <a:lnSpc>
                <a:spcPct val="150000"/>
              </a:lnSpc>
              <a:spcBef>
                <a:spcPct val="0"/>
              </a:spcBef>
              <a:buFont typeface="Wingdings" panose="05000000000000000000" pitchFamily="2" charset="2"/>
              <a:buChar char="n"/>
            </a:pPr>
            <a:r>
              <a:rPr lang="zh-CN" altLang="en-US" sz="1800" dirty="0">
                <a:latin typeface="微软雅黑" panose="020B0503020204020204" pitchFamily="34" charset="-122"/>
                <a:ea typeface="微软雅黑" panose="020B0503020204020204" pitchFamily="34" charset="-122"/>
              </a:rPr>
              <a:t>尽量避免人体重心经常上下移动；</a:t>
            </a:r>
            <a:endParaRPr lang="zh-CN" altLang="en-US" sz="1800" dirty="0">
              <a:latin typeface="微软雅黑" panose="020B0503020204020204" pitchFamily="34" charset="-122"/>
              <a:ea typeface="微软雅黑" panose="020B0503020204020204" pitchFamily="34" charset="-122"/>
            </a:endParaRPr>
          </a:p>
          <a:p>
            <a:pPr marL="0" lvl="1" eaLnBrk="1" hangingPunct="1">
              <a:lnSpc>
                <a:spcPct val="150000"/>
              </a:lnSpc>
              <a:spcBef>
                <a:spcPct val="0"/>
              </a:spcBef>
              <a:buFont typeface="Wingdings" panose="05000000000000000000" pitchFamily="2" charset="2"/>
              <a:buChar char="n"/>
            </a:pPr>
            <a:r>
              <a:rPr lang="zh-CN" altLang="en-US" sz="1800" dirty="0">
                <a:latin typeface="微软雅黑" panose="020B0503020204020204" pitchFamily="34" charset="-122"/>
                <a:ea typeface="微软雅黑" panose="020B0503020204020204" pitchFamily="34" charset="-122"/>
              </a:rPr>
              <a:t>动作要有连贯性，符合自然节奏，运动方向不要急剧变化</a:t>
            </a:r>
            <a:endParaRPr lang="zh-CN" altLang="en-US" sz="1800" dirty="0">
              <a:latin typeface="微软雅黑" panose="020B0503020204020204" pitchFamily="34" charset="-122"/>
              <a:ea typeface="微软雅黑" panose="020B0503020204020204" pitchFamily="34" charset="-122"/>
            </a:endParaRPr>
          </a:p>
          <a:p>
            <a:pPr marL="0" lvl="1" eaLnBrk="1" hangingPunct="1">
              <a:lnSpc>
                <a:spcPct val="150000"/>
              </a:lnSpc>
              <a:spcBef>
                <a:spcPct val="0"/>
              </a:spcBef>
              <a:buFont typeface="Wingdings" panose="05000000000000000000" pitchFamily="2" charset="2"/>
              <a:buChar char="n"/>
            </a:pPr>
            <a:r>
              <a:rPr lang="zh-CN" altLang="en-US" sz="1800" dirty="0">
                <a:latin typeface="微软雅黑" panose="020B0503020204020204" pitchFamily="34" charset="-122"/>
                <a:ea typeface="微软雅黑" panose="020B0503020204020204" pitchFamily="34" charset="-122"/>
              </a:rPr>
              <a:t>动作不受限制；</a:t>
            </a:r>
            <a:endParaRPr lang="zh-CN" altLang="en-US" sz="1800" dirty="0">
              <a:latin typeface="微软雅黑" panose="020B0503020204020204" pitchFamily="34" charset="-122"/>
              <a:ea typeface="微软雅黑" panose="020B0503020204020204" pitchFamily="34" charset="-122"/>
            </a:endParaRPr>
          </a:p>
          <a:p>
            <a:pPr marL="0" lvl="1" eaLnBrk="1" hangingPunct="1">
              <a:lnSpc>
                <a:spcPct val="150000"/>
              </a:lnSpc>
              <a:spcBef>
                <a:spcPct val="0"/>
              </a:spcBef>
              <a:buFont typeface="Wingdings" panose="05000000000000000000" pitchFamily="2" charset="2"/>
              <a:buChar char="n"/>
            </a:pPr>
            <a:r>
              <a:rPr lang="zh-CN" altLang="en-US" sz="1800" dirty="0">
                <a:latin typeface="微软雅黑" panose="020B0503020204020204" pitchFamily="34" charset="-122"/>
                <a:ea typeface="微软雅黑" panose="020B0503020204020204" pitchFamily="34" charset="-122"/>
              </a:rPr>
              <a:t>能不用手和眼的，就尽量不用；</a:t>
            </a:r>
            <a:endParaRPr lang="zh-CN" altLang="en-US" sz="1800" dirty="0">
              <a:latin typeface="微软雅黑" panose="020B0503020204020204" pitchFamily="34" charset="-122"/>
              <a:ea typeface="微软雅黑" panose="020B0503020204020204" pitchFamily="34" charset="-122"/>
            </a:endParaRPr>
          </a:p>
          <a:p>
            <a:pPr marL="0" lvl="1" eaLnBrk="1" hangingPunct="1">
              <a:lnSpc>
                <a:spcPct val="150000"/>
              </a:lnSpc>
              <a:spcBef>
                <a:spcPct val="0"/>
              </a:spcBef>
              <a:buFont typeface="Wingdings" panose="05000000000000000000" pitchFamily="2" charset="2"/>
              <a:buChar char="n"/>
            </a:pPr>
            <a:r>
              <a:rPr lang="zh-CN" altLang="en-US" sz="1800" dirty="0">
                <a:latin typeface="微软雅黑" panose="020B0503020204020204" pitchFamily="34" charset="-122"/>
                <a:ea typeface="微软雅黑" panose="020B0503020204020204" pitchFamily="34" charset="-122"/>
              </a:rPr>
              <a:t>两手的动作尽量小</a:t>
            </a:r>
            <a:endParaRPr lang="zh-CN" altLang="en-US" sz="1800" dirty="0">
              <a:latin typeface="微软雅黑" panose="020B0503020204020204" pitchFamily="34" charset="-122"/>
              <a:ea typeface="微软雅黑" panose="020B0503020204020204" pitchFamily="34" charset="-122"/>
            </a:endParaRPr>
          </a:p>
          <a:p>
            <a:pPr marL="0" lvl="1" eaLnBrk="1" hangingPunct="1">
              <a:lnSpc>
                <a:spcPct val="150000"/>
              </a:lnSpc>
              <a:spcBef>
                <a:spcPct val="0"/>
              </a:spcBef>
              <a:buFont typeface="Wingdings" panose="05000000000000000000" pitchFamily="2" charset="2"/>
              <a:buChar char="n"/>
            </a:pPr>
            <a:r>
              <a:rPr lang="zh-CN" altLang="en-US" sz="1800" dirty="0">
                <a:latin typeface="微软雅黑" panose="020B0503020204020204" pitchFamily="34" charset="-122"/>
                <a:ea typeface="微软雅黑" panose="020B0503020204020204" pitchFamily="34" charset="-122"/>
              </a:rPr>
              <a:t>尽量借助其他工具、设备的力量</a:t>
            </a:r>
            <a:endParaRPr lang="zh-CN" altLang="en-US" sz="1800" dirty="0">
              <a:latin typeface="微软雅黑" panose="020B0503020204020204" pitchFamily="34" charset="-122"/>
              <a:ea typeface="微软雅黑" panose="020B0503020204020204" pitchFamily="34" charset="-122"/>
            </a:endParaRPr>
          </a:p>
        </p:txBody>
      </p:sp>
      <p:sp>
        <p:nvSpPr>
          <p:cNvPr id="47107" name="矩形 1"/>
          <p:cNvSpPr/>
          <p:nvPr/>
        </p:nvSpPr>
        <p:spPr>
          <a:xfrm>
            <a:off x="957263" y="2060575"/>
            <a:ext cx="7200900" cy="3960813"/>
          </a:xfrm>
          <a:prstGeom prst="rect">
            <a:avLst/>
          </a:prstGeom>
          <a:noFill/>
          <a:ln w="34925" cap="flat" cmpd="sng">
            <a:solidFill>
              <a:srgbClr val="97725C"/>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47108" name="矩形 2"/>
          <p:cNvSpPr/>
          <p:nvPr/>
        </p:nvSpPr>
        <p:spPr>
          <a:xfrm>
            <a:off x="1187450" y="2205038"/>
            <a:ext cx="6697663" cy="647700"/>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47109" name="矩形 3"/>
          <p:cNvSpPr/>
          <p:nvPr/>
        </p:nvSpPr>
        <p:spPr>
          <a:xfrm>
            <a:off x="2286000" y="2328863"/>
            <a:ext cx="4572000" cy="400050"/>
          </a:xfrm>
          <a:prstGeom prst="rect">
            <a:avLst/>
          </a:prstGeom>
          <a:noFill/>
          <a:ln w="9525">
            <a:noFill/>
          </a:ln>
        </p:spPr>
        <p:txBody>
          <a:bodyPr>
            <a:spAutoFit/>
          </a:bodyPr>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操作人员的身体运动时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4"/>
          <p:cNvSpPr/>
          <p:nvPr/>
        </p:nvSpPr>
        <p:spPr>
          <a:xfrm>
            <a:off x="1173163" y="2960688"/>
            <a:ext cx="6797675" cy="2952750"/>
          </a:xfrm>
          <a:prstGeom prst="rect">
            <a:avLst/>
          </a:prstGeom>
          <a:noFill/>
          <a:ln w="9525">
            <a:noFill/>
          </a:ln>
        </p:spPr>
        <p:txBody>
          <a:bodyPr/>
          <a:p>
            <a:pPr marL="0" lvl="1" indent="-285750" eaLnBrk="1" hangingPunct="1">
              <a:lnSpc>
                <a:spcPct val="150000"/>
              </a:lnSpc>
              <a:buFont typeface="Wingdings" panose="05000000000000000000" pitchFamily="2" charset="2"/>
              <a:buChar char="n"/>
            </a:pPr>
            <a:r>
              <a:rPr lang="zh-CN" altLang="en-US" sz="1800" dirty="0">
                <a:latin typeface="微软雅黑" panose="020B0503020204020204" pitchFamily="34" charset="-122"/>
                <a:ea typeface="微软雅黑" panose="020B0503020204020204" pitchFamily="34" charset="-122"/>
              </a:rPr>
              <a:t>行进道路、照明、通风要合理分配；</a:t>
            </a:r>
            <a:endParaRPr lang="zh-CN" altLang="en-US" sz="1800" dirty="0">
              <a:latin typeface="微软雅黑" panose="020B0503020204020204" pitchFamily="34" charset="-122"/>
              <a:ea typeface="微软雅黑" panose="020B0503020204020204" pitchFamily="34" charset="-122"/>
            </a:endParaRPr>
          </a:p>
          <a:p>
            <a:pPr marL="0" lvl="1" indent="-285750" eaLnBrk="1" hangingPunct="1">
              <a:lnSpc>
                <a:spcPct val="150000"/>
              </a:lnSpc>
              <a:buFont typeface="Wingdings" panose="05000000000000000000" pitchFamily="2" charset="2"/>
              <a:buChar char="n"/>
            </a:pPr>
            <a:r>
              <a:rPr lang="zh-CN" altLang="en-US" sz="1800" dirty="0">
                <a:latin typeface="微软雅黑" panose="020B0503020204020204" pitchFamily="34" charset="-122"/>
                <a:ea typeface="微软雅黑" panose="020B0503020204020204" pitchFamily="34" charset="-122"/>
              </a:rPr>
              <a:t>机械、物料、工具的位置固定，作业方便；</a:t>
            </a:r>
            <a:endParaRPr lang="zh-CN" altLang="en-US" sz="1800" dirty="0">
              <a:latin typeface="微软雅黑" panose="020B0503020204020204" pitchFamily="34" charset="-122"/>
              <a:ea typeface="微软雅黑" panose="020B0503020204020204" pitchFamily="34" charset="-122"/>
            </a:endParaRPr>
          </a:p>
          <a:p>
            <a:pPr marL="0" lvl="1" indent="-285750" eaLnBrk="1" hangingPunct="1">
              <a:lnSpc>
                <a:spcPct val="150000"/>
              </a:lnSpc>
              <a:buFont typeface="Wingdings" panose="05000000000000000000" pitchFamily="2" charset="2"/>
              <a:buChar char="n"/>
            </a:pPr>
            <a:r>
              <a:rPr lang="zh-CN" altLang="en-US" sz="1800" dirty="0">
                <a:latin typeface="微软雅黑" panose="020B0503020204020204" pitchFamily="34" charset="-122"/>
                <a:ea typeface="微软雅黑" panose="020B0503020204020204" pitchFamily="34" charset="-122"/>
              </a:rPr>
              <a:t>使用人力移动物体时，尽量保持水平移动；</a:t>
            </a:r>
            <a:endParaRPr lang="zh-CN" altLang="en-US" sz="1800" dirty="0">
              <a:latin typeface="微软雅黑" panose="020B0503020204020204" pitchFamily="34" charset="-122"/>
              <a:ea typeface="微软雅黑" panose="020B0503020204020204" pitchFamily="34" charset="-122"/>
            </a:endParaRPr>
          </a:p>
          <a:p>
            <a:pPr marL="0" lvl="1" indent="-285750" eaLnBrk="1" hangingPunct="1">
              <a:lnSpc>
                <a:spcPct val="150000"/>
              </a:lnSpc>
              <a:buFont typeface="Wingdings" panose="05000000000000000000" pitchFamily="2" charset="2"/>
              <a:buChar char="n"/>
            </a:pPr>
            <a:r>
              <a:rPr lang="zh-CN" altLang="en-US" sz="1800" dirty="0">
                <a:latin typeface="微软雅黑" panose="020B0503020204020204" pitchFamily="34" charset="-122"/>
                <a:ea typeface="微软雅黑" panose="020B0503020204020204" pitchFamily="34" charset="-122"/>
              </a:rPr>
              <a:t>机械的操作部分，应安排在正常操作范围之内，以免怎家操作人员的精神和体力的负担；</a:t>
            </a:r>
            <a:endParaRPr lang="zh-CN" altLang="en-US" sz="1800" dirty="0">
              <a:latin typeface="微软雅黑" panose="020B0503020204020204" pitchFamily="34" charset="-122"/>
              <a:ea typeface="微软雅黑" panose="020B0503020204020204" pitchFamily="34" charset="-122"/>
            </a:endParaRPr>
          </a:p>
          <a:p>
            <a:pPr marL="0" lvl="1" indent="-285750" eaLnBrk="1" hangingPunct="1">
              <a:lnSpc>
                <a:spcPct val="150000"/>
              </a:lnSpc>
              <a:buFont typeface="Wingdings" panose="05000000000000000000" pitchFamily="2" charset="2"/>
              <a:buChar char="n"/>
            </a:pPr>
            <a:r>
              <a:rPr lang="zh-CN" altLang="en-US" sz="1800" dirty="0">
                <a:latin typeface="微软雅黑" panose="020B0503020204020204" pitchFamily="34" charset="-122"/>
                <a:ea typeface="微软雅黑" panose="020B0503020204020204" pitchFamily="34" charset="-122"/>
              </a:rPr>
              <a:t>移动物体时，可考虑利用重力</a:t>
            </a:r>
            <a:endParaRPr lang="zh-CN" altLang="en-US" sz="1800" dirty="0">
              <a:latin typeface="微软雅黑" panose="020B0503020204020204" pitchFamily="34" charset="-122"/>
              <a:ea typeface="微软雅黑" panose="020B0503020204020204" pitchFamily="34" charset="-122"/>
            </a:endParaRPr>
          </a:p>
          <a:p>
            <a:pPr marL="0" lvl="1" indent="-285750" eaLnBrk="1" hangingPunct="1">
              <a:lnSpc>
                <a:spcPct val="150000"/>
              </a:lnSpc>
              <a:buFont typeface="Wingdings" panose="05000000000000000000" pitchFamily="2" charset="2"/>
              <a:buChar char="n"/>
            </a:pPr>
            <a:r>
              <a:rPr lang="zh-CN" altLang="en-US" sz="1800" dirty="0">
                <a:latin typeface="微软雅黑" panose="020B0503020204020204" pitchFamily="34" charset="-122"/>
                <a:ea typeface="微软雅黑" panose="020B0503020204020204" pitchFamily="34" charset="-122"/>
              </a:rPr>
              <a:t>操作台、座椅的高度与操作人员相适宜；</a:t>
            </a:r>
            <a:endParaRPr lang="zh-CN" altLang="en-US" sz="1800" dirty="0">
              <a:latin typeface="微软雅黑" panose="020B0503020204020204" pitchFamily="34" charset="-122"/>
              <a:ea typeface="微软雅黑" panose="020B0503020204020204" pitchFamily="34" charset="-122"/>
            </a:endParaRPr>
          </a:p>
        </p:txBody>
      </p:sp>
      <p:sp>
        <p:nvSpPr>
          <p:cNvPr id="48131" name="矩形 14"/>
          <p:cNvSpPr/>
          <p:nvPr/>
        </p:nvSpPr>
        <p:spPr>
          <a:xfrm>
            <a:off x="957263" y="2060575"/>
            <a:ext cx="7200900" cy="3960813"/>
          </a:xfrm>
          <a:prstGeom prst="rect">
            <a:avLst/>
          </a:prstGeom>
          <a:noFill/>
          <a:ln w="34925" cap="flat" cmpd="sng">
            <a:solidFill>
              <a:srgbClr val="97725C"/>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48132" name="矩形 15"/>
          <p:cNvSpPr/>
          <p:nvPr/>
        </p:nvSpPr>
        <p:spPr>
          <a:xfrm>
            <a:off x="1187450" y="2205038"/>
            <a:ext cx="6697663" cy="647700"/>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48133" name="矩形 1"/>
          <p:cNvSpPr/>
          <p:nvPr/>
        </p:nvSpPr>
        <p:spPr>
          <a:xfrm>
            <a:off x="2286000" y="2328863"/>
            <a:ext cx="4572000" cy="400050"/>
          </a:xfrm>
          <a:prstGeom prst="rect">
            <a:avLst/>
          </a:prstGeom>
          <a:noFill/>
          <a:ln w="9525">
            <a:noFill/>
          </a:ln>
        </p:spPr>
        <p:txBody>
          <a:bodyPr>
            <a:spAutoFit/>
          </a:bodyPr>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作业场地布置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矩形 14"/>
          <p:cNvSpPr/>
          <p:nvPr/>
        </p:nvSpPr>
        <p:spPr>
          <a:xfrm>
            <a:off x="957263" y="2060575"/>
            <a:ext cx="7200900" cy="3960813"/>
          </a:xfrm>
          <a:prstGeom prst="rect">
            <a:avLst/>
          </a:prstGeom>
          <a:noFill/>
          <a:ln w="34925" cap="flat" cmpd="sng">
            <a:solidFill>
              <a:srgbClr val="97725C"/>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49155" name="矩形 15"/>
          <p:cNvSpPr/>
          <p:nvPr/>
        </p:nvSpPr>
        <p:spPr>
          <a:xfrm>
            <a:off x="1187450" y="2205038"/>
            <a:ext cx="6697663" cy="647700"/>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49156" name="Rectangle 4"/>
          <p:cNvSpPr/>
          <p:nvPr/>
        </p:nvSpPr>
        <p:spPr>
          <a:xfrm>
            <a:off x="1271588" y="3527425"/>
            <a:ext cx="6624637" cy="1781175"/>
          </a:xfrm>
          <a:prstGeom prst="rect">
            <a:avLst/>
          </a:prstGeom>
          <a:noFill/>
          <a:ln w="9525">
            <a:noFill/>
          </a:ln>
        </p:spPr>
        <p:txBody>
          <a:bodyPr/>
          <a:p>
            <a:pPr marL="0" lvl="1" indent="-285750" eaLnBrk="1" hangingPunct="1">
              <a:lnSpc>
                <a:spcPct val="150000"/>
              </a:lnSpc>
              <a:buFont typeface="Wingdings" panose="05000000000000000000" pitchFamily="2" charset="2"/>
              <a:buChar char="n"/>
            </a:pPr>
            <a:r>
              <a:rPr lang="zh-CN" altLang="en-US" sz="1800" dirty="0">
                <a:latin typeface="微软雅黑" panose="020B0503020204020204" pitchFamily="34" charset="-122"/>
                <a:ea typeface="微软雅黑" panose="020B0503020204020204" pitchFamily="34" charset="-122"/>
              </a:rPr>
              <a:t>尽量使用工具、夹具代替徒手操作；</a:t>
            </a:r>
            <a:endParaRPr lang="zh-CN" altLang="en-US" sz="1800" dirty="0">
              <a:latin typeface="微软雅黑" panose="020B0503020204020204" pitchFamily="34" charset="-122"/>
              <a:ea typeface="微软雅黑" panose="020B0503020204020204" pitchFamily="34" charset="-122"/>
            </a:endParaRPr>
          </a:p>
          <a:p>
            <a:pPr marL="0" lvl="1" indent="-285750" eaLnBrk="1" hangingPunct="1">
              <a:lnSpc>
                <a:spcPct val="150000"/>
              </a:lnSpc>
              <a:buFont typeface="Wingdings" panose="05000000000000000000" pitchFamily="2" charset="2"/>
              <a:buChar char="n"/>
            </a:pPr>
            <a:r>
              <a:rPr lang="zh-CN" altLang="en-US" sz="1800" dirty="0">
                <a:latin typeface="微软雅黑" panose="020B0503020204020204" pitchFamily="34" charset="-122"/>
                <a:ea typeface="微软雅黑" panose="020B0503020204020204" pitchFamily="34" charset="-122"/>
              </a:rPr>
              <a:t>将操作杆或手把等设置在操作者的身体不移动就可以进行操作的地方；</a:t>
            </a:r>
            <a:endParaRPr lang="zh-CN" altLang="en-US" sz="1800" dirty="0">
              <a:latin typeface="微软雅黑" panose="020B0503020204020204" pitchFamily="34" charset="-122"/>
              <a:ea typeface="微软雅黑" panose="020B0503020204020204" pitchFamily="34" charset="-122"/>
            </a:endParaRPr>
          </a:p>
          <a:p>
            <a:pPr marL="0" lvl="1" indent="-285750" eaLnBrk="1" hangingPunct="1">
              <a:lnSpc>
                <a:spcPct val="150000"/>
              </a:lnSpc>
              <a:buFont typeface="Wingdings" panose="05000000000000000000" pitchFamily="2" charset="2"/>
              <a:buChar char="n"/>
            </a:pPr>
            <a:r>
              <a:rPr lang="zh-CN" altLang="en-US" sz="1800" dirty="0">
                <a:latin typeface="微软雅黑" panose="020B0503020204020204" pitchFamily="34" charset="-122"/>
                <a:ea typeface="微软雅黑" panose="020B0503020204020204" pitchFamily="34" charset="-122"/>
              </a:rPr>
              <a:t>操作人员经常用手握持的工具与手的接触面积尽可能大一些。</a:t>
            </a:r>
            <a:endParaRPr lang="zh-CN" altLang="en-US" sz="1800" dirty="0">
              <a:latin typeface="微软雅黑" panose="020B0503020204020204" pitchFamily="34" charset="-122"/>
              <a:ea typeface="微软雅黑" panose="020B0503020204020204" pitchFamily="34" charset="-122"/>
            </a:endParaRPr>
          </a:p>
        </p:txBody>
      </p:sp>
      <p:sp>
        <p:nvSpPr>
          <p:cNvPr id="49157" name="矩形 1"/>
          <p:cNvSpPr/>
          <p:nvPr/>
        </p:nvSpPr>
        <p:spPr>
          <a:xfrm>
            <a:off x="2286000" y="2328863"/>
            <a:ext cx="4572000" cy="400050"/>
          </a:xfrm>
          <a:prstGeom prst="rect">
            <a:avLst/>
          </a:prstGeom>
          <a:noFill/>
          <a:ln w="9525">
            <a:noFill/>
          </a:ln>
        </p:spPr>
        <p:txBody>
          <a:bodyPr>
            <a:spAutoFit/>
          </a:bodyPr>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使用工具与设备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rcRect l="14466" t="7595" r="24081"/>
          <a:stretch>
            <a:fillRect/>
          </a:stretch>
        </p:blipFill>
        <p:spPr>
          <a:xfrm>
            <a:off x="179512" y="1690539"/>
            <a:ext cx="3348372" cy="3348372"/>
          </a:xfrm>
          <a:custGeom>
            <a:avLst/>
            <a:gdLst>
              <a:gd name="connsiteX0" fmla="*/ 1674186 w 3348372"/>
              <a:gd name="connsiteY0" fmla="*/ 0 h 3348372"/>
              <a:gd name="connsiteX1" fmla="*/ 3348372 w 3348372"/>
              <a:gd name="connsiteY1" fmla="*/ 1674186 h 3348372"/>
              <a:gd name="connsiteX2" fmla="*/ 1674186 w 3348372"/>
              <a:gd name="connsiteY2" fmla="*/ 3348372 h 3348372"/>
              <a:gd name="connsiteX3" fmla="*/ 0 w 3348372"/>
              <a:gd name="connsiteY3" fmla="*/ 1674186 h 3348372"/>
              <a:gd name="connsiteX4" fmla="*/ 1674186 w 3348372"/>
              <a:gd name="connsiteY4" fmla="*/ 0 h 3348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372" h="3348372">
                <a:moveTo>
                  <a:pt x="1674186" y="0"/>
                </a:moveTo>
                <a:cubicBezTo>
                  <a:pt x="2598813" y="0"/>
                  <a:pt x="3348372" y="749559"/>
                  <a:pt x="3348372" y="1674186"/>
                </a:cubicBezTo>
                <a:cubicBezTo>
                  <a:pt x="3348372" y="2598813"/>
                  <a:pt x="2598813" y="3348372"/>
                  <a:pt x="1674186" y="3348372"/>
                </a:cubicBezTo>
                <a:cubicBezTo>
                  <a:pt x="749559" y="3348372"/>
                  <a:pt x="0" y="2598813"/>
                  <a:pt x="0" y="1674186"/>
                </a:cubicBezTo>
                <a:cubicBezTo>
                  <a:pt x="0" y="749559"/>
                  <a:pt x="749559" y="0"/>
                  <a:pt x="1674186" y="0"/>
                </a:cubicBezTo>
                <a:close/>
              </a:path>
            </a:pathLst>
          </a:custGeom>
        </p:spPr>
      </p:pic>
      <p:sp>
        <p:nvSpPr>
          <p:cNvPr id="50179" name="任意多边形 6"/>
          <p:cNvSpPr/>
          <p:nvPr/>
        </p:nvSpPr>
        <p:spPr>
          <a:xfrm>
            <a:off x="2116138" y="3068638"/>
            <a:ext cx="6848475" cy="2035175"/>
          </a:xfrm>
          <a:custGeom>
            <a:avLst/>
            <a:gdLst/>
            <a:ahLst/>
            <a:cxnLst>
              <a:cxn ang="0">
                <a:pos x="1514733" y="0"/>
              </a:cxn>
              <a:cxn ang="0">
                <a:pos x="6507772" y="0"/>
              </a:cxn>
              <a:cxn ang="0">
                <a:pos x="6846710" y="339993"/>
              </a:cxn>
              <a:cxn ang="0">
                <a:pos x="6846710" y="1699933"/>
              </a:cxn>
              <a:cxn ang="0">
                <a:pos x="6507772" y="2039926"/>
              </a:cxn>
              <a:cxn ang="0">
                <a:pos x="59062" y="2039926"/>
              </a:cxn>
              <a:cxn ang="0">
                <a:pos x="0" y="2033954"/>
              </a:cxn>
              <a:cxn ang="0">
                <a:pos x="53212" y="2031259"/>
              </a:cxn>
              <a:cxn ang="0">
                <a:pos x="1555760" y="361048"/>
              </a:cxn>
              <a:cxn ang="0">
                <a:pos x="1521759" y="22699"/>
              </a:cxn>
            </a:cxnLst>
            <a:pathLst>
              <a:path w="6848828" h="2034226">
                <a:moveTo>
                  <a:pt x="1515201" y="0"/>
                </a:moveTo>
                <a:lnTo>
                  <a:pt x="6509784" y="0"/>
                </a:lnTo>
                <a:cubicBezTo>
                  <a:pt x="6697033" y="0"/>
                  <a:pt x="6848828" y="151795"/>
                  <a:pt x="6848828" y="339044"/>
                </a:cubicBezTo>
                <a:lnTo>
                  <a:pt x="6848828" y="1695182"/>
                </a:lnTo>
                <a:cubicBezTo>
                  <a:pt x="6848828" y="1882431"/>
                  <a:pt x="6697033" y="2034226"/>
                  <a:pt x="6509784" y="2034226"/>
                </a:cubicBezTo>
                <a:lnTo>
                  <a:pt x="59080" y="2034226"/>
                </a:lnTo>
                <a:lnTo>
                  <a:pt x="0" y="2028270"/>
                </a:lnTo>
                <a:lnTo>
                  <a:pt x="53230" y="2025583"/>
                </a:lnTo>
                <a:cubicBezTo>
                  <a:pt x="897448" y="1939847"/>
                  <a:pt x="1556240" y="1226878"/>
                  <a:pt x="1556240" y="360040"/>
                </a:cubicBezTo>
                <a:cubicBezTo>
                  <a:pt x="1556240" y="244462"/>
                  <a:pt x="1544528" y="131619"/>
                  <a:pt x="1522227" y="22633"/>
                </a:cubicBezTo>
                <a:lnTo>
                  <a:pt x="1515201" y="0"/>
                </a:lnTo>
                <a:close/>
              </a:path>
            </a:pathLst>
          </a:custGeom>
          <a:solidFill>
            <a:srgbClr val="FCBC4A">
              <a:alpha val="100000"/>
            </a:srgbClr>
          </a:solidFill>
          <a:ln w="9525">
            <a:noFill/>
          </a:ln>
        </p:spPr>
        <p:txBody>
          <a:bodyPr/>
          <a:p>
            <a:endParaRPr lang="zh-CN" altLang="en-US"/>
          </a:p>
        </p:txBody>
      </p:sp>
      <p:sp>
        <p:nvSpPr>
          <p:cNvPr id="50180" name="椭圆 10"/>
          <p:cNvSpPr/>
          <p:nvPr/>
        </p:nvSpPr>
        <p:spPr>
          <a:xfrm>
            <a:off x="179388" y="1690688"/>
            <a:ext cx="3348037" cy="3348037"/>
          </a:xfrm>
          <a:prstGeom prst="ellipse">
            <a:avLst/>
          </a:prstGeom>
          <a:solidFill>
            <a:srgbClr val="7A5C4A">
              <a:alpha val="85097"/>
            </a:srgbClr>
          </a:solidFill>
          <a:ln w="9525">
            <a:noFill/>
          </a:ln>
        </p:spPr>
        <p:txBody>
          <a:bodyPr/>
          <a:p>
            <a:pPr eaLnBrk="1" hangingPunct="1"/>
            <a:endParaRPr lang="zh-CN" altLang="en-US" dirty="0">
              <a:latin typeface="Times New Roman" panose="02020603050405020304" pitchFamily="18" charset="0"/>
            </a:endParaRPr>
          </a:p>
        </p:txBody>
      </p:sp>
      <p:sp>
        <p:nvSpPr>
          <p:cNvPr id="8" name="文本框 7"/>
          <p:cNvSpPr txBox="1"/>
          <p:nvPr/>
        </p:nvSpPr>
        <p:spPr>
          <a:xfrm>
            <a:off x="900113" y="1333500"/>
            <a:ext cx="2303463" cy="3770313"/>
          </a:xfrm>
          <a:prstGeom prst="rect">
            <a:avLst/>
          </a:prstGeom>
          <a:noFill/>
        </p:spPr>
        <p:txBody>
          <a:bodyPr>
            <a:spAutoFit/>
          </a:bodyPr>
          <a:lstStyle/>
          <a:p>
            <a:pPr marR="0" defTabSz="914400">
              <a:buClrTx/>
              <a:buSzTx/>
              <a:buFontTx/>
              <a:buNone/>
              <a:defRPr/>
            </a:pPr>
            <a:r>
              <a:rPr kumimoji="1" lang="en-US" altLang="zh-CN" sz="23900" b="1" kern="1200" cap="none" spc="0" normalizeH="0" baseline="0" noProof="0" dirty="0">
                <a:solidFill>
                  <a:schemeClr val="bg1"/>
                </a:solidFill>
                <a:latin typeface="+mn-lt"/>
                <a:ea typeface="微软雅黑" panose="020B0503020204020204" pitchFamily="34" charset="-122"/>
                <a:cs typeface="+mn-cs"/>
              </a:rPr>
              <a:t>3</a:t>
            </a:r>
            <a:endParaRPr kumimoji="1" lang="zh-CN" altLang="en-US" sz="23900" b="1" kern="1200" cap="none" spc="0" normalizeH="0" baseline="0" noProof="0" dirty="0">
              <a:solidFill>
                <a:schemeClr val="bg1"/>
              </a:solidFill>
              <a:latin typeface="+mn-lt"/>
              <a:ea typeface="微软雅黑" panose="020B0503020204020204" pitchFamily="34" charset="-122"/>
              <a:cs typeface="+mn-cs"/>
            </a:endParaRPr>
          </a:p>
        </p:txBody>
      </p:sp>
      <p:sp>
        <p:nvSpPr>
          <p:cNvPr id="9" name="Rectangle 2"/>
          <p:cNvSpPr>
            <a:spLocks noGrp="1" noChangeArrowheads="1"/>
          </p:cNvSpPr>
          <p:nvPr>
            <p:ph type="title"/>
          </p:nvPr>
        </p:nvSpPr>
        <p:spPr bwMode="auto">
          <a:xfrm>
            <a:off x="4556125" y="3430588"/>
            <a:ext cx="3055938" cy="1311275"/>
          </a:xfrm>
        </p:spPr>
        <p:txBody>
          <a:bodyPr wrap="none">
            <a:spAutoFit/>
          </a:bodyPr>
          <a:lstStyle/>
          <a:p>
            <a:pPr marL="0" marR="0" lvl="0" indent="0" algn="l" defTabSz="914400" rtl="0" eaLnBrk="0" fontAlgn="base" latinLnBrk="0" hangingPunct="0">
              <a:lnSpc>
                <a:spcPct val="13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辨识控制危险</a:t>
            </a:r>
            <a:r>
              <a:rPr kumimoji="0" lang="zh-CN" altLang="en-US" sz="32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源</a:t>
            </a:r>
            <a:br>
              <a:rPr kumimoji="0" lang="en-US" altLang="zh-CN" sz="32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br>
            <a:r>
              <a:rPr kumimoji="0" lang="zh-CN" altLang="en-US" sz="32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消除</a:t>
            </a:r>
            <a:r>
              <a:rPr kumimoji="0" lang="zh-CN" altLang="en-US" sz="3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习惯性违章</a:t>
            </a:r>
            <a:endParaRPr kumimoji="0" lang="zh-CN" altLang="en-US" sz="3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2" name="直接连接符 31"/>
          <p:cNvCxnSpPr/>
          <p:nvPr/>
        </p:nvCxnSpPr>
        <p:spPr bwMode="auto">
          <a:xfrm>
            <a:off x="4554538" y="2132013"/>
            <a:ext cx="12700" cy="2303463"/>
          </a:xfrm>
          <a:prstGeom prst="line">
            <a:avLst/>
          </a:prstGeom>
          <a:noFill/>
          <a:ln w="22225" cap="flat" cmpd="sng" algn="ctr">
            <a:solidFill>
              <a:schemeClr val="accent1">
                <a:lumMod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任意多边形 28"/>
          <p:cNvSpPr/>
          <p:nvPr/>
        </p:nvSpPr>
        <p:spPr bwMode="auto">
          <a:xfrm>
            <a:off x="1331913" y="1833563"/>
            <a:ext cx="1695450" cy="1095375"/>
          </a:xfrm>
          <a:custGeom>
            <a:avLst/>
            <a:gdLst>
              <a:gd name="connsiteX0" fmla="*/ 1518249 w 1518249"/>
              <a:gd name="connsiteY0" fmla="*/ 0 h 1095554"/>
              <a:gd name="connsiteX1" fmla="*/ 0 w 1518249"/>
              <a:gd name="connsiteY1" fmla="*/ 327804 h 1095554"/>
              <a:gd name="connsiteX2" fmla="*/ 0 w 1518249"/>
              <a:gd name="connsiteY2" fmla="*/ 1095554 h 1095554"/>
            </a:gdLst>
            <a:ahLst/>
            <a:cxnLst>
              <a:cxn ang="0">
                <a:pos x="connsiteX0" y="connsiteY0"/>
              </a:cxn>
              <a:cxn ang="0">
                <a:pos x="connsiteX1" y="connsiteY1"/>
              </a:cxn>
              <a:cxn ang="0">
                <a:pos x="connsiteX2" y="connsiteY2"/>
              </a:cxn>
            </a:cxnLst>
            <a:rect l="l" t="t" r="r" b="b"/>
            <a:pathLst>
              <a:path w="1518249" h="1095554">
                <a:moveTo>
                  <a:pt x="1518249" y="0"/>
                </a:moveTo>
                <a:lnTo>
                  <a:pt x="0" y="327804"/>
                </a:lnTo>
                <a:lnTo>
                  <a:pt x="0" y="1095554"/>
                </a:lnTo>
              </a:path>
            </a:pathLst>
          </a:custGeom>
          <a:noFill/>
          <a:ln w="22225" cap="flat" cmpd="sng" algn="ctr">
            <a:solidFill>
              <a:schemeClr val="accent1">
                <a:lumMod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 name="任意多边形 29"/>
          <p:cNvSpPr/>
          <p:nvPr/>
        </p:nvSpPr>
        <p:spPr bwMode="auto">
          <a:xfrm flipH="1">
            <a:off x="6116638" y="1833563"/>
            <a:ext cx="1695450" cy="1095375"/>
          </a:xfrm>
          <a:custGeom>
            <a:avLst/>
            <a:gdLst>
              <a:gd name="connsiteX0" fmla="*/ 1518249 w 1518249"/>
              <a:gd name="connsiteY0" fmla="*/ 0 h 1095554"/>
              <a:gd name="connsiteX1" fmla="*/ 0 w 1518249"/>
              <a:gd name="connsiteY1" fmla="*/ 327804 h 1095554"/>
              <a:gd name="connsiteX2" fmla="*/ 0 w 1518249"/>
              <a:gd name="connsiteY2" fmla="*/ 1095554 h 1095554"/>
            </a:gdLst>
            <a:ahLst/>
            <a:cxnLst>
              <a:cxn ang="0">
                <a:pos x="connsiteX0" y="connsiteY0"/>
              </a:cxn>
              <a:cxn ang="0">
                <a:pos x="connsiteX1" y="connsiteY1"/>
              </a:cxn>
              <a:cxn ang="0">
                <a:pos x="connsiteX2" y="connsiteY2"/>
              </a:cxn>
            </a:cxnLst>
            <a:rect l="l" t="t" r="r" b="b"/>
            <a:pathLst>
              <a:path w="1518249" h="1095554">
                <a:moveTo>
                  <a:pt x="1518249" y="0"/>
                </a:moveTo>
                <a:lnTo>
                  <a:pt x="0" y="327804"/>
                </a:lnTo>
                <a:lnTo>
                  <a:pt x="0" y="1095554"/>
                </a:lnTo>
              </a:path>
            </a:pathLst>
          </a:custGeom>
          <a:noFill/>
          <a:ln w="22225" cap="flat" cmpd="sng" algn="ctr">
            <a:solidFill>
              <a:schemeClr val="accent1">
                <a:lumMod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205" name="圆角矩形 3"/>
          <p:cNvSpPr/>
          <p:nvPr/>
        </p:nvSpPr>
        <p:spPr>
          <a:xfrm>
            <a:off x="2816225" y="1484313"/>
            <a:ext cx="3511550" cy="647700"/>
          </a:xfrm>
          <a:prstGeom prst="roundRect">
            <a:avLst>
              <a:gd name="adj" fmla="val 4462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51206" name="圆角矩形 4"/>
          <p:cNvSpPr/>
          <p:nvPr/>
        </p:nvSpPr>
        <p:spPr>
          <a:xfrm>
            <a:off x="3568700" y="2924175"/>
            <a:ext cx="2006600" cy="647700"/>
          </a:xfrm>
          <a:prstGeom prst="roundRect">
            <a:avLst>
              <a:gd name="adj" fmla="val 4462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51207" name="Rectangle 19"/>
          <p:cNvSpPr/>
          <p:nvPr/>
        </p:nvSpPr>
        <p:spPr>
          <a:xfrm>
            <a:off x="3759200" y="3109913"/>
            <a:ext cx="1625600" cy="276225"/>
          </a:xfrm>
          <a:prstGeom prst="rect">
            <a:avLst/>
          </a:prstGeom>
          <a:noFill/>
          <a:ln w="9525">
            <a:noFill/>
          </a:ln>
        </p:spPr>
        <p:txBody>
          <a:bodyPr wrap="none" lIns="0" tIns="0" rIns="0" bIns="0">
            <a:spAutoFit/>
          </a:bodyPr>
          <a:p>
            <a:pPr eaLnBrk="1" latinLnBrk="1" hangingPunct="1"/>
            <a:r>
              <a:rPr lang="zh-CN" altLang="en-US" sz="1800" b="1" dirty="0">
                <a:solidFill>
                  <a:schemeClr val="bg1"/>
                </a:solidFill>
                <a:latin typeface="微软雅黑" panose="020B0503020204020204" pitchFamily="34" charset="-122"/>
                <a:ea typeface="微软雅黑" panose="020B0503020204020204" pitchFamily="34" charset="-122"/>
              </a:rPr>
              <a:t>辨识控制危险源</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51208" name="圆角矩形 19"/>
          <p:cNvSpPr/>
          <p:nvPr/>
        </p:nvSpPr>
        <p:spPr>
          <a:xfrm>
            <a:off x="7956550" y="4287838"/>
            <a:ext cx="1025525" cy="1150937"/>
          </a:xfrm>
          <a:prstGeom prst="roundRect">
            <a:avLst>
              <a:gd name="adj" fmla="val 22157"/>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51209" name="圆角矩形 20"/>
          <p:cNvSpPr/>
          <p:nvPr/>
        </p:nvSpPr>
        <p:spPr>
          <a:xfrm>
            <a:off x="323850" y="2924175"/>
            <a:ext cx="2006600" cy="647700"/>
          </a:xfrm>
          <a:prstGeom prst="roundRect">
            <a:avLst>
              <a:gd name="adj" fmla="val 4462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51210" name="圆角矩形 21"/>
          <p:cNvSpPr/>
          <p:nvPr/>
        </p:nvSpPr>
        <p:spPr>
          <a:xfrm>
            <a:off x="6813550" y="2924175"/>
            <a:ext cx="2006600" cy="647700"/>
          </a:xfrm>
          <a:prstGeom prst="roundRect">
            <a:avLst>
              <a:gd name="adj" fmla="val 44620"/>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51211" name="圆角矩形 22"/>
          <p:cNvSpPr/>
          <p:nvPr/>
        </p:nvSpPr>
        <p:spPr>
          <a:xfrm>
            <a:off x="6791325" y="4287838"/>
            <a:ext cx="1025525" cy="1150937"/>
          </a:xfrm>
          <a:prstGeom prst="roundRect">
            <a:avLst>
              <a:gd name="adj" fmla="val 22157"/>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51212" name="圆角矩形 23"/>
          <p:cNvSpPr/>
          <p:nvPr/>
        </p:nvSpPr>
        <p:spPr>
          <a:xfrm>
            <a:off x="5219700" y="4287838"/>
            <a:ext cx="1025525" cy="1150937"/>
          </a:xfrm>
          <a:prstGeom prst="roundRect">
            <a:avLst>
              <a:gd name="adj" fmla="val 22157"/>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51213" name="圆角矩形 24"/>
          <p:cNvSpPr/>
          <p:nvPr/>
        </p:nvSpPr>
        <p:spPr>
          <a:xfrm>
            <a:off x="4054475" y="4287838"/>
            <a:ext cx="1025525" cy="1150937"/>
          </a:xfrm>
          <a:prstGeom prst="roundRect">
            <a:avLst>
              <a:gd name="adj" fmla="val 22157"/>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51214" name="圆角矩形 25"/>
          <p:cNvSpPr/>
          <p:nvPr/>
        </p:nvSpPr>
        <p:spPr>
          <a:xfrm>
            <a:off x="2889250" y="4283075"/>
            <a:ext cx="1025525" cy="1150938"/>
          </a:xfrm>
          <a:prstGeom prst="roundRect">
            <a:avLst>
              <a:gd name="adj" fmla="val 22157"/>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51215" name="圆角矩形 26"/>
          <p:cNvSpPr/>
          <p:nvPr/>
        </p:nvSpPr>
        <p:spPr>
          <a:xfrm>
            <a:off x="1403350" y="4283075"/>
            <a:ext cx="1025525" cy="1150938"/>
          </a:xfrm>
          <a:prstGeom prst="roundRect">
            <a:avLst>
              <a:gd name="adj" fmla="val 22157"/>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51216" name="圆角矩形 27"/>
          <p:cNvSpPr/>
          <p:nvPr/>
        </p:nvSpPr>
        <p:spPr>
          <a:xfrm>
            <a:off x="238125" y="4283075"/>
            <a:ext cx="1025525" cy="1150938"/>
          </a:xfrm>
          <a:prstGeom prst="roundRect">
            <a:avLst>
              <a:gd name="adj" fmla="val 22157"/>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33" name="左中括号 32"/>
          <p:cNvSpPr/>
          <p:nvPr/>
        </p:nvSpPr>
        <p:spPr bwMode="auto">
          <a:xfrm rot="5400000">
            <a:off x="4356100" y="2838450"/>
            <a:ext cx="431800" cy="2305050"/>
          </a:xfrm>
          <a:prstGeom prst="leftBracket">
            <a:avLst>
              <a:gd name="adj" fmla="val 0"/>
            </a:avLst>
          </a:prstGeom>
          <a:noFill/>
          <a:ln w="22225" cap="flat" cmpd="sng" algn="ctr">
            <a:solidFill>
              <a:schemeClr val="accent1">
                <a:lumMod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4" name="左中括号 33"/>
          <p:cNvSpPr/>
          <p:nvPr/>
        </p:nvSpPr>
        <p:spPr bwMode="auto">
          <a:xfrm rot="5400000">
            <a:off x="1100138" y="3398838"/>
            <a:ext cx="431800" cy="1184275"/>
          </a:xfrm>
          <a:prstGeom prst="leftBracket">
            <a:avLst>
              <a:gd name="adj" fmla="val 0"/>
            </a:avLst>
          </a:prstGeom>
          <a:noFill/>
          <a:ln w="22225" cap="flat" cmpd="sng" algn="ctr">
            <a:solidFill>
              <a:schemeClr val="accent1">
                <a:lumMod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5" name="左中括号 34"/>
          <p:cNvSpPr/>
          <p:nvPr/>
        </p:nvSpPr>
        <p:spPr bwMode="auto">
          <a:xfrm rot="5400000">
            <a:off x="7626350" y="3398838"/>
            <a:ext cx="431800" cy="1184275"/>
          </a:xfrm>
          <a:prstGeom prst="leftBracket">
            <a:avLst>
              <a:gd name="adj" fmla="val 0"/>
            </a:avLst>
          </a:prstGeom>
          <a:noFill/>
          <a:ln w="22225" cap="flat" cmpd="sng" algn="ctr">
            <a:solidFill>
              <a:schemeClr val="accent1">
                <a:lumMod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cxnSp>
        <p:nvCxnSpPr>
          <p:cNvPr id="37" name="直接连接符 36"/>
          <p:cNvCxnSpPr/>
          <p:nvPr/>
        </p:nvCxnSpPr>
        <p:spPr bwMode="auto">
          <a:xfrm>
            <a:off x="1300163" y="3559175"/>
            <a:ext cx="0" cy="215900"/>
          </a:xfrm>
          <a:prstGeom prst="line">
            <a:avLst/>
          </a:prstGeom>
          <a:noFill/>
          <a:ln w="22225" cap="flat" cmpd="sng" algn="ctr">
            <a:solidFill>
              <a:schemeClr val="accent1">
                <a:lumMod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连接符 37"/>
          <p:cNvCxnSpPr/>
          <p:nvPr/>
        </p:nvCxnSpPr>
        <p:spPr bwMode="auto">
          <a:xfrm>
            <a:off x="7848600" y="3571875"/>
            <a:ext cx="0" cy="215900"/>
          </a:xfrm>
          <a:prstGeom prst="line">
            <a:avLst/>
          </a:prstGeom>
          <a:noFill/>
          <a:ln w="22225" cap="flat" cmpd="sng" algn="ctr">
            <a:solidFill>
              <a:schemeClr val="accent1">
                <a:lumMod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22" name="Rectangle 24"/>
          <p:cNvSpPr/>
          <p:nvPr/>
        </p:nvSpPr>
        <p:spPr>
          <a:xfrm>
            <a:off x="2933700" y="1641475"/>
            <a:ext cx="3254375" cy="277813"/>
          </a:xfrm>
          <a:prstGeom prst="rect">
            <a:avLst/>
          </a:prstGeom>
          <a:noFill/>
          <a:ln w="9525">
            <a:noFill/>
          </a:ln>
        </p:spPr>
        <p:txBody>
          <a:bodyPr wrap="none" lIns="0" tIns="0" rIns="0" bIns="0">
            <a:spAutoFit/>
          </a:bodyPr>
          <a:p>
            <a:pPr eaLnBrk="1" latinLnBrk="1" hangingPunct="1"/>
            <a:r>
              <a:rPr lang="zh-CN" altLang="en-US" sz="1800" b="1" dirty="0">
                <a:solidFill>
                  <a:schemeClr val="bg1"/>
                </a:solidFill>
                <a:latin typeface="微软雅黑" panose="020B0503020204020204" pitchFamily="34" charset="-122"/>
                <a:ea typeface="微软雅黑" panose="020B0503020204020204" pitchFamily="34" charset="-122"/>
              </a:rPr>
              <a:t>辨识控制危险源消除习惯性违章</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51223" name="Rectangle 161"/>
          <p:cNvSpPr/>
          <p:nvPr/>
        </p:nvSpPr>
        <p:spPr>
          <a:xfrm>
            <a:off x="639763" y="3109913"/>
            <a:ext cx="1384300" cy="276225"/>
          </a:xfrm>
          <a:prstGeom prst="rect">
            <a:avLst/>
          </a:prstGeom>
          <a:noFill/>
          <a:ln w="9525">
            <a:noFill/>
          </a:ln>
        </p:spPr>
        <p:txBody>
          <a:bodyPr wrap="none" lIns="0" tIns="0" rIns="0" bIns="0">
            <a:spAutoFit/>
          </a:bodyPr>
          <a:p>
            <a:pPr eaLnBrk="1" latinLnBrk="1" hangingPunct="1"/>
            <a:r>
              <a:rPr lang="zh-CN" altLang="en-US" sz="1800" b="1" dirty="0">
                <a:solidFill>
                  <a:schemeClr val="bg1"/>
                </a:solidFill>
                <a:latin typeface="微软雅黑" panose="020B0503020204020204" pitchFamily="34" charset="-122"/>
                <a:ea typeface="微软雅黑" panose="020B0503020204020204" pitchFamily="34" charset="-122"/>
              </a:rPr>
              <a:t>事故预防原理</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51224" name="Rectangle 66"/>
          <p:cNvSpPr/>
          <p:nvPr/>
        </p:nvSpPr>
        <p:spPr>
          <a:xfrm>
            <a:off x="7177088" y="3141663"/>
            <a:ext cx="1384300" cy="277812"/>
          </a:xfrm>
          <a:prstGeom prst="rect">
            <a:avLst/>
          </a:prstGeom>
          <a:noFill/>
          <a:ln w="9525">
            <a:noFill/>
          </a:ln>
        </p:spPr>
        <p:txBody>
          <a:bodyPr wrap="none" lIns="0" tIns="0" rIns="0" bIns="0">
            <a:spAutoFit/>
          </a:bodyPr>
          <a:p>
            <a:pPr eaLnBrk="1" latinLnBrk="1" hangingPunct="1"/>
            <a:r>
              <a:rPr lang="zh-CN" altLang="en-US" sz="1800" b="1" dirty="0">
                <a:solidFill>
                  <a:schemeClr val="bg1"/>
                </a:solidFill>
                <a:latin typeface="微软雅黑" panose="020B0503020204020204" pitchFamily="34" charset="-122"/>
                <a:ea typeface="微软雅黑" panose="020B0503020204020204" pitchFamily="34" charset="-122"/>
              </a:rPr>
              <a:t>反习惯性违章</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51225" name="Rectangle 32"/>
          <p:cNvSpPr/>
          <p:nvPr/>
        </p:nvSpPr>
        <p:spPr>
          <a:xfrm>
            <a:off x="3055938" y="4473575"/>
            <a:ext cx="692150" cy="720725"/>
          </a:xfrm>
          <a:prstGeom prst="rect">
            <a:avLst/>
          </a:prstGeom>
          <a:noFill/>
          <a:ln w="9525">
            <a:noFill/>
          </a:ln>
        </p:spPr>
        <p:txBody>
          <a:bodyPr wrap="none" lIns="0" tIns="0" rIns="0" bIns="0">
            <a:spAutoFit/>
          </a:bodyPr>
          <a:p>
            <a:pPr algn="ctr" eaLnBrk="1" latinLnBrk="1" hangingPunct="1">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危险源</a:t>
            </a:r>
            <a:endParaRPr lang="zh-CN" altLang="en-US" sz="1800" dirty="0">
              <a:solidFill>
                <a:schemeClr val="bg1"/>
              </a:solidFill>
              <a:latin typeface="微软雅黑" panose="020B0503020204020204" pitchFamily="34" charset="-122"/>
              <a:ea typeface="微软雅黑" panose="020B0503020204020204" pitchFamily="34" charset="-122"/>
            </a:endParaRPr>
          </a:p>
          <a:p>
            <a:pPr algn="ctr" eaLnBrk="1" latinLnBrk="1" hangingPunct="1">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概述 </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51226" name="Rectangle 54"/>
          <p:cNvSpPr/>
          <p:nvPr/>
        </p:nvSpPr>
        <p:spPr>
          <a:xfrm>
            <a:off x="4105275" y="4492625"/>
            <a:ext cx="923925" cy="684213"/>
          </a:xfrm>
          <a:prstGeom prst="rect">
            <a:avLst/>
          </a:prstGeom>
          <a:noFill/>
          <a:ln w="9525">
            <a:noFill/>
          </a:ln>
        </p:spPr>
        <p:txBody>
          <a:bodyPr wrap="none" lIns="0" tIns="0" rIns="0" bIns="0">
            <a:spAutoFit/>
          </a:bodyPr>
          <a:p>
            <a:pPr algn="ctr" eaLnBrk="1" latinLnBrk="1" hangingPunct="1">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危险源辨</a:t>
            </a:r>
            <a:endParaRPr lang="zh-CN" altLang="en-US" sz="1800" dirty="0">
              <a:solidFill>
                <a:schemeClr val="bg1"/>
              </a:solidFill>
              <a:latin typeface="微软雅黑" panose="020B0503020204020204" pitchFamily="34" charset="-122"/>
              <a:ea typeface="微软雅黑" panose="020B0503020204020204" pitchFamily="34" charset="-122"/>
            </a:endParaRPr>
          </a:p>
          <a:p>
            <a:pPr algn="ctr" eaLnBrk="1" latinLnBrk="1" hangingPunct="1">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识与评价</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51227" name="Rectangle 67"/>
          <p:cNvSpPr/>
          <p:nvPr/>
        </p:nvSpPr>
        <p:spPr>
          <a:xfrm>
            <a:off x="6965950" y="4473575"/>
            <a:ext cx="692150" cy="685800"/>
          </a:xfrm>
          <a:prstGeom prst="rect">
            <a:avLst/>
          </a:prstGeom>
          <a:noFill/>
          <a:ln w="9525">
            <a:noFill/>
          </a:ln>
        </p:spPr>
        <p:txBody>
          <a:bodyPr wrap="none" lIns="0" tIns="0" rIns="0" bIns="0">
            <a:spAutoFit/>
          </a:bodyPr>
          <a:p>
            <a:pPr algn="ctr" eaLnBrk="1" latinLnBrk="1" hangingPunct="1">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反习惯</a:t>
            </a:r>
            <a:endParaRPr lang="zh-CN" altLang="en-US" sz="1800" dirty="0">
              <a:solidFill>
                <a:schemeClr val="bg1"/>
              </a:solidFill>
              <a:latin typeface="微软雅黑" panose="020B0503020204020204" pitchFamily="34" charset="-122"/>
              <a:ea typeface="微软雅黑" panose="020B0503020204020204" pitchFamily="34" charset="-122"/>
            </a:endParaRPr>
          </a:p>
          <a:p>
            <a:pPr algn="ctr" eaLnBrk="1" latinLnBrk="1" hangingPunct="1">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性违章</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51228" name="Rectangle 68"/>
          <p:cNvSpPr/>
          <p:nvPr/>
        </p:nvSpPr>
        <p:spPr>
          <a:xfrm>
            <a:off x="8029575" y="4375150"/>
            <a:ext cx="922338" cy="1079500"/>
          </a:xfrm>
          <a:prstGeom prst="rect">
            <a:avLst/>
          </a:prstGeom>
          <a:noFill/>
          <a:ln w="9525">
            <a:noFill/>
          </a:ln>
        </p:spPr>
        <p:txBody>
          <a:bodyPr wrap="none" lIns="0" tIns="0" rIns="0" bIns="0">
            <a:spAutoFit/>
          </a:bodyPr>
          <a:p>
            <a:pPr algn="ctr" eaLnBrk="1" latinLnBrk="1" hangingPunct="1">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习惯性违</a:t>
            </a:r>
            <a:endParaRPr lang="zh-CN" altLang="en-US" sz="1800" dirty="0">
              <a:solidFill>
                <a:schemeClr val="bg1"/>
              </a:solidFill>
              <a:latin typeface="微软雅黑" panose="020B0503020204020204" pitchFamily="34" charset="-122"/>
              <a:ea typeface="微软雅黑" panose="020B0503020204020204" pitchFamily="34" charset="-122"/>
            </a:endParaRPr>
          </a:p>
          <a:p>
            <a:pPr algn="ctr" eaLnBrk="1" latinLnBrk="1" hangingPunct="1">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章引发</a:t>
            </a:r>
            <a:endParaRPr lang="zh-CN" altLang="en-US" sz="1800" dirty="0">
              <a:solidFill>
                <a:schemeClr val="bg1"/>
              </a:solidFill>
              <a:latin typeface="微软雅黑" panose="020B0503020204020204" pitchFamily="34" charset="-122"/>
              <a:ea typeface="微软雅黑" panose="020B0503020204020204" pitchFamily="34" charset="-122"/>
            </a:endParaRPr>
          </a:p>
          <a:p>
            <a:pPr algn="ctr" eaLnBrk="1" latinLnBrk="1" hangingPunct="1">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事故</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51229" name="Rectangle 69"/>
          <p:cNvSpPr/>
          <p:nvPr/>
        </p:nvSpPr>
        <p:spPr>
          <a:xfrm>
            <a:off x="5386388" y="4498975"/>
            <a:ext cx="692150" cy="685800"/>
          </a:xfrm>
          <a:prstGeom prst="rect">
            <a:avLst/>
          </a:prstGeom>
          <a:noFill/>
          <a:ln w="9525">
            <a:noFill/>
          </a:ln>
        </p:spPr>
        <p:txBody>
          <a:bodyPr wrap="none" lIns="0" tIns="0" rIns="0" bIns="0">
            <a:spAutoFit/>
          </a:bodyPr>
          <a:p>
            <a:pPr algn="ctr" eaLnBrk="1" latinLnBrk="1" hangingPunct="1">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危险源</a:t>
            </a:r>
            <a:endParaRPr lang="zh-CN" altLang="en-US" sz="1800" dirty="0">
              <a:solidFill>
                <a:schemeClr val="bg1"/>
              </a:solidFill>
              <a:latin typeface="微软雅黑" panose="020B0503020204020204" pitchFamily="34" charset="-122"/>
              <a:ea typeface="微软雅黑" panose="020B0503020204020204" pitchFamily="34" charset="-122"/>
            </a:endParaRPr>
          </a:p>
          <a:p>
            <a:pPr algn="ctr" eaLnBrk="1" latinLnBrk="1" hangingPunct="1">
              <a:lnSpc>
                <a:spcPct val="130000"/>
              </a:lnSpc>
            </a:pPr>
            <a:r>
              <a:rPr lang="zh-CN" altLang="en-US" sz="1800" dirty="0">
                <a:solidFill>
                  <a:schemeClr val="bg1"/>
                </a:solidFill>
                <a:latin typeface="微软雅黑" panose="020B0503020204020204" pitchFamily="34" charset="-122"/>
                <a:ea typeface="微软雅黑" panose="020B0503020204020204" pitchFamily="34" charset="-122"/>
              </a:rPr>
              <a:t>控制</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51230" name="Rectangle 162"/>
          <p:cNvSpPr/>
          <p:nvPr/>
        </p:nvSpPr>
        <p:spPr>
          <a:xfrm>
            <a:off x="303213" y="4670425"/>
            <a:ext cx="922337" cy="276225"/>
          </a:xfrm>
          <a:prstGeom prst="rect">
            <a:avLst/>
          </a:prstGeom>
          <a:noFill/>
          <a:ln w="9525">
            <a:noFill/>
          </a:ln>
        </p:spPr>
        <p:txBody>
          <a:bodyPr wrap="none" lIns="0" tIns="0" rIns="0" bIns="0">
            <a:spAutoFit/>
          </a:bodyPr>
          <a:p>
            <a:pPr eaLnBrk="1" latinLnBrk="1" hangingPunct="1"/>
            <a:r>
              <a:rPr lang="zh-CN" altLang="en-US" sz="1800" dirty="0">
                <a:solidFill>
                  <a:schemeClr val="bg1"/>
                </a:solidFill>
                <a:latin typeface="微软雅黑" panose="020B0503020204020204" pitchFamily="34" charset="-122"/>
                <a:ea typeface="微软雅黑" panose="020B0503020204020204" pitchFamily="34" charset="-122"/>
              </a:rPr>
              <a:t>安全概念</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51231" name="Rectangle 163"/>
          <p:cNvSpPr/>
          <p:nvPr/>
        </p:nvSpPr>
        <p:spPr>
          <a:xfrm>
            <a:off x="1471613" y="4695825"/>
            <a:ext cx="923925" cy="277813"/>
          </a:xfrm>
          <a:prstGeom prst="rect">
            <a:avLst/>
          </a:prstGeom>
          <a:noFill/>
          <a:ln w="9525">
            <a:noFill/>
          </a:ln>
        </p:spPr>
        <p:txBody>
          <a:bodyPr wrap="none" lIns="0" tIns="0" rIns="0" bIns="0">
            <a:spAutoFit/>
          </a:bodyPr>
          <a:p>
            <a:pPr eaLnBrk="1" latinLnBrk="1" hangingPunct="1"/>
            <a:r>
              <a:rPr lang="zh-CN" altLang="en-US" sz="1800" dirty="0">
                <a:solidFill>
                  <a:schemeClr val="bg1"/>
                </a:solidFill>
                <a:latin typeface="微软雅黑" panose="020B0503020204020204" pitchFamily="34" charset="-122"/>
                <a:ea typeface="微软雅黑" panose="020B0503020204020204" pitchFamily="34" charset="-122"/>
              </a:rPr>
              <a:t>安全原理</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任意多边形 17"/>
          <p:cNvSpPr>
            <a:spLocks noChangeArrowheads="1"/>
          </p:cNvSpPr>
          <p:nvPr/>
        </p:nvSpPr>
        <p:spPr bwMode="auto">
          <a:xfrm>
            <a:off x="831850" y="3827463"/>
            <a:ext cx="3316288" cy="647700"/>
          </a:xfrm>
          <a:custGeom>
            <a:avLst/>
            <a:gdLst>
              <a:gd name="connsiteX0" fmla="*/ 289004 w 3316423"/>
              <a:gd name="connsiteY0" fmla="*/ 0 h 647700"/>
              <a:gd name="connsiteX1" fmla="*/ 3115901 w 3316423"/>
              <a:gd name="connsiteY1" fmla="*/ 0 h 647700"/>
              <a:gd name="connsiteX2" fmla="*/ 3135964 w 3316423"/>
              <a:gd name="connsiteY2" fmla="*/ 131460 h 647700"/>
              <a:gd name="connsiteX3" fmla="*/ 3244530 w 3316423"/>
              <a:gd name="connsiteY3" fmla="*/ 481204 h 647700"/>
              <a:gd name="connsiteX4" fmla="*/ 3316423 w 3316423"/>
              <a:gd name="connsiteY4" fmla="*/ 630444 h 647700"/>
              <a:gd name="connsiteX5" fmla="*/ 3279749 w 3316423"/>
              <a:gd name="connsiteY5" fmla="*/ 641829 h 647700"/>
              <a:gd name="connsiteX6" fmla="*/ 3221504 w 3316423"/>
              <a:gd name="connsiteY6" fmla="*/ 647700 h 647700"/>
              <a:gd name="connsiteX7" fmla="*/ 289004 w 3316423"/>
              <a:gd name="connsiteY7" fmla="*/ 647700 h 647700"/>
              <a:gd name="connsiteX8" fmla="*/ 0 w 3316423"/>
              <a:gd name="connsiteY8" fmla="*/ 358696 h 647700"/>
              <a:gd name="connsiteX9" fmla="*/ 0 w 3316423"/>
              <a:gd name="connsiteY9" fmla="*/ 289004 h 647700"/>
              <a:gd name="connsiteX10" fmla="*/ 289004 w 3316423"/>
              <a:gd name="connsiteY10"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6423" h="647700">
                <a:moveTo>
                  <a:pt x="289004" y="0"/>
                </a:moveTo>
                <a:lnTo>
                  <a:pt x="3115901" y="0"/>
                </a:lnTo>
                <a:lnTo>
                  <a:pt x="3135964" y="131460"/>
                </a:lnTo>
                <a:cubicBezTo>
                  <a:pt x="3160784" y="252751"/>
                  <a:pt x="3197389" y="369748"/>
                  <a:pt x="3244530" y="481204"/>
                </a:cubicBezTo>
                <a:lnTo>
                  <a:pt x="3316423" y="630444"/>
                </a:lnTo>
                <a:lnTo>
                  <a:pt x="3279749" y="641829"/>
                </a:lnTo>
                <a:cubicBezTo>
                  <a:pt x="3260935" y="645679"/>
                  <a:pt x="3241456" y="647700"/>
                  <a:pt x="3221504" y="647700"/>
                </a:cubicBezTo>
                <a:lnTo>
                  <a:pt x="289004" y="647700"/>
                </a:lnTo>
                <a:cubicBezTo>
                  <a:pt x="129391" y="647700"/>
                  <a:pt x="0" y="518309"/>
                  <a:pt x="0" y="358696"/>
                </a:cubicBezTo>
                <a:lnTo>
                  <a:pt x="0" y="289004"/>
                </a:lnTo>
                <a:cubicBezTo>
                  <a:pt x="0" y="129391"/>
                  <a:pt x="129391" y="0"/>
                  <a:pt x="289004" y="0"/>
                </a:cubicBezTo>
                <a:close/>
              </a:path>
            </a:pathLst>
          </a:custGeom>
          <a:solidFill>
            <a:schemeClr val="accent1">
              <a:lumMod val="50000"/>
            </a:schemeClr>
          </a:solidFill>
          <a:ln>
            <a:noFill/>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 name="任意多边形 14"/>
          <p:cNvSpPr>
            <a:spLocks noChangeArrowheads="1"/>
          </p:cNvSpPr>
          <p:nvPr/>
        </p:nvSpPr>
        <p:spPr bwMode="auto">
          <a:xfrm>
            <a:off x="1314450" y="1844675"/>
            <a:ext cx="3614738" cy="647700"/>
          </a:xfrm>
          <a:custGeom>
            <a:avLst/>
            <a:gdLst>
              <a:gd name="connsiteX0" fmla="*/ 289004 w 3615640"/>
              <a:gd name="connsiteY0" fmla="*/ 0 h 647700"/>
              <a:gd name="connsiteX1" fmla="*/ 3407804 w 3615640"/>
              <a:gd name="connsiteY1" fmla="*/ 0 h 647700"/>
              <a:gd name="connsiteX2" fmla="*/ 3612161 w 3615640"/>
              <a:gd name="connsiteY2" fmla="*/ 84647 h 647700"/>
              <a:gd name="connsiteX3" fmla="*/ 3615640 w 3615640"/>
              <a:gd name="connsiteY3" fmla="*/ 89807 h 647700"/>
              <a:gd name="connsiteX4" fmla="*/ 3596835 w 3615640"/>
              <a:gd name="connsiteY4" fmla="*/ 98865 h 647700"/>
              <a:gd name="connsiteX5" fmla="*/ 3047209 w 3615640"/>
              <a:gd name="connsiteY5" fmla="*/ 552021 h 647700"/>
              <a:gd name="connsiteX6" fmla="*/ 2975661 w 3615640"/>
              <a:gd name="connsiteY6" fmla="*/ 647700 h 647700"/>
              <a:gd name="connsiteX7" fmla="*/ 289004 w 3615640"/>
              <a:gd name="connsiteY7" fmla="*/ 647700 h 647700"/>
              <a:gd name="connsiteX8" fmla="*/ 0 w 3615640"/>
              <a:gd name="connsiteY8" fmla="*/ 358696 h 647700"/>
              <a:gd name="connsiteX9" fmla="*/ 0 w 3615640"/>
              <a:gd name="connsiteY9" fmla="*/ 289004 h 647700"/>
              <a:gd name="connsiteX10" fmla="*/ 289004 w 3615640"/>
              <a:gd name="connsiteY10"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5640" h="647700">
                <a:moveTo>
                  <a:pt x="289004" y="0"/>
                </a:moveTo>
                <a:lnTo>
                  <a:pt x="3407804" y="0"/>
                </a:lnTo>
                <a:cubicBezTo>
                  <a:pt x="3487611" y="0"/>
                  <a:pt x="3559862" y="32348"/>
                  <a:pt x="3612161" y="84647"/>
                </a:cubicBezTo>
                <a:lnTo>
                  <a:pt x="3615640" y="89807"/>
                </a:lnTo>
                <a:lnTo>
                  <a:pt x="3596835" y="98865"/>
                </a:lnTo>
                <a:cubicBezTo>
                  <a:pt x="3385632" y="213598"/>
                  <a:pt x="3199093" y="367980"/>
                  <a:pt x="3047209" y="552021"/>
                </a:cubicBezTo>
                <a:lnTo>
                  <a:pt x="2975661" y="647700"/>
                </a:lnTo>
                <a:lnTo>
                  <a:pt x="289004" y="647700"/>
                </a:lnTo>
                <a:cubicBezTo>
                  <a:pt x="129391" y="647700"/>
                  <a:pt x="0" y="518309"/>
                  <a:pt x="0" y="358696"/>
                </a:cubicBezTo>
                <a:lnTo>
                  <a:pt x="0" y="289004"/>
                </a:lnTo>
                <a:cubicBezTo>
                  <a:pt x="0" y="129391"/>
                  <a:pt x="129391" y="0"/>
                  <a:pt x="289004" y="0"/>
                </a:cubicBezTo>
                <a:close/>
              </a:path>
            </a:pathLst>
          </a:custGeom>
          <a:solidFill>
            <a:schemeClr val="accent1">
              <a:lumMod val="50000"/>
            </a:schemeClr>
          </a:solidFill>
          <a:ln>
            <a:noFill/>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2228" name="椭圆 3"/>
          <p:cNvSpPr/>
          <p:nvPr/>
        </p:nvSpPr>
        <p:spPr>
          <a:xfrm>
            <a:off x="4859338" y="2124075"/>
            <a:ext cx="2916237" cy="2916238"/>
          </a:xfrm>
          <a:prstGeom prst="ellipse">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16" name="任意多边形 15"/>
          <p:cNvSpPr>
            <a:spLocks noChangeArrowheads="1"/>
          </p:cNvSpPr>
          <p:nvPr/>
        </p:nvSpPr>
        <p:spPr bwMode="auto">
          <a:xfrm>
            <a:off x="827088" y="2771775"/>
            <a:ext cx="3284538" cy="647700"/>
          </a:xfrm>
          <a:custGeom>
            <a:avLst/>
            <a:gdLst>
              <a:gd name="connsiteX0" fmla="*/ 289004 w 3284338"/>
              <a:gd name="connsiteY0" fmla="*/ 0 h 647700"/>
              <a:gd name="connsiteX1" fmla="*/ 3221504 w 3284338"/>
              <a:gd name="connsiteY1" fmla="*/ 0 h 647700"/>
              <a:gd name="connsiteX2" fmla="*/ 3279749 w 3284338"/>
              <a:gd name="connsiteY2" fmla="*/ 5872 h 647700"/>
              <a:gd name="connsiteX3" fmla="*/ 3284338 w 3284338"/>
              <a:gd name="connsiteY3" fmla="*/ 7296 h 647700"/>
              <a:gd name="connsiteX4" fmla="*/ 3246981 w 3284338"/>
              <a:gd name="connsiteY4" fmla="*/ 84845 h 647700"/>
              <a:gd name="connsiteX5" fmla="*/ 3110181 w 3284338"/>
              <a:gd name="connsiteY5" fmla="*/ 619587 h 647700"/>
              <a:gd name="connsiteX6" fmla="*/ 3108761 w 3284338"/>
              <a:gd name="connsiteY6" fmla="*/ 647700 h 647700"/>
              <a:gd name="connsiteX7" fmla="*/ 289004 w 3284338"/>
              <a:gd name="connsiteY7" fmla="*/ 647700 h 647700"/>
              <a:gd name="connsiteX8" fmla="*/ 0 w 3284338"/>
              <a:gd name="connsiteY8" fmla="*/ 358696 h 647700"/>
              <a:gd name="connsiteX9" fmla="*/ 0 w 3284338"/>
              <a:gd name="connsiteY9" fmla="*/ 289004 h 647700"/>
              <a:gd name="connsiteX10" fmla="*/ 289004 w 3284338"/>
              <a:gd name="connsiteY10"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4338" h="647700">
                <a:moveTo>
                  <a:pt x="289004" y="0"/>
                </a:moveTo>
                <a:lnTo>
                  <a:pt x="3221504" y="0"/>
                </a:lnTo>
                <a:cubicBezTo>
                  <a:pt x="3241456" y="0"/>
                  <a:pt x="3260935" y="2022"/>
                  <a:pt x="3279749" y="5872"/>
                </a:cubicBezTo>
                <a:lnTo>
                  <a:pt x="3284338" y="7296"/>
                </a:lnTo>
                <a:lnTo>
                  <a:pt x="3246981" y="84845"/>
                </a:lnTo>
                <a:cubicBezTo>
                  <a:pt x="3176269" y="252028"/>
                  <a:pt x="3129264" y="431680"/>
                  <a:pt x="3110181" y="619587"/>
                </a:cubicBezTo>
                <a:lnTo>
                  <a:pt x="3108761" y="647700"/>
                </a:lnTo>
                <a:lnTo>
                  <a:pt x="289004" y="647700"/>
                </a:lnTo>
                <a:cubicBezTo>
                  <a:pt x="129391" y="647700"/>
                  <a:pt x="0" y="518309"/>
                  <a:pt x="0" y="358696"/>
                </a:cubicBezTo>
                <a:lnTo>
                  <a:pt x="0" y="289004"/>
                </a:lnTo>
                <a:cubicBezTo>
                  <a:pt x="0" y="129391"/>
                  <a:pt x="129391" y="0"/>
                  <a:pt x="289004" y="0"/>
                </a:cubicBezTo>
                <a:close/>
              </a:path>
            </a:pathLst>
          </a:custGeom>
          <a:solidFill>
            <a:schemeClr val="accent1">
              <a:lumMod val="50000"/>
            </a:schemeClr>
          </a:solidFill>
          <a:ln>
            <a:noFill/>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同心圆 6"/>
          <p:cNvSpPr/>
          <p:nvPr/>
        </p:nvSpPr>
        <p:spPr bwMode="auto">
          <a:xfrm>
            <a:off x="4454525" y="1719263"/>
            <a:ext cx="3727450" cy="3725863"/>
          </a:xfrm>
          <a:prstGeom prst="donut">
            <a:avLst>
              <a:gd name="adj" fmla="val 6144"/>
            </a:avLst>
          </a:prstGeom>
          <a:solidFill>
            <a:srgbClr val="AD8C77"/>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9" name="任意多边形 18"/>
          <p:cNvSpPr>
            <a:spLocks noChangeArrowheads="1"/>
          </p:cNvSpPr>
          <p:nvPr/>
        </p:nvSpPr>
        <p:spPr bwMode="auto">
          <a:xfrm>
            <a:off x="1501775" y="4719638"/>
            <a:ext cx="3452813" cy="647700"/>
          </a:xfrm>
          <a:custGeom>
            <a:avLst/>
            <a:gdLst>
              <a:gd name="connsiteX0" fmla="*/ 289004 w 3452676"/>
              <a:gd name="connsiteY0" fmla="*/ 0 h 647700"/>
              <a:gd name="connsiteX1" fmla="*/ 2820863 w 3452676"/>
              <a:gd name="connsiteY1" fmla="*/ 0 h 647700"/>
              <a:gd name="connsiteX2" fmla="*/ 2856552 w 3452676"/>
              <a:gd name="connsiteY2" fmla="*/ 47725 h 647700"/>
              <a:gd name="connsiteX3" fmla="*/ 3406178 w 3452676"/>
              <a:gd name="connsiteY3" fmla="*/ 500881 h 647700"/>
              <a:gd name="connsiteX4" fmla="*/ 3452676 w 3452676"/>
              <a:gd name="connsiteY4" fmla="*/ 523281 h 647700"/>
              <a:gd name="connsiteX5" fmla="*/ 3425861 w 3452676"/>
              <a:gd name="connsiteY5" fmla="*/ 563053 h 647700"/>
              <a:gd name="connsiteX6" fmla="*/ 3221504 w 3452676"/>
              <a:gd name="connsiteY6" fmla="*/ 647700 h 647700"/>
              <a:gd name="connsiteX7" fmla="*/ 289004 w 3452676"/>
              <a:gd name="connsiteY7" fmla="*/ 647700 h 647700"/>
              <a:gd name="connsiteX8" fmla="*/ 0 w 3452676"/>
              <a:gd name="connsiteY8" fmla="*/ 358696 h 647700"/>
              <a:gd name="connsiteX9" fmla="*/ 0 w 3452676"/>
              <a:gd name="connsiteY9" fmla="*/ 289004 h 647700"/>
              <a:gd name="connsiteX10" fmla="*/ 289004 w 3452676"/>
              <a:gd name="connsiteY10"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2676" h="647700">
                <a:moveTo>
                  <a:pt x="289004" y="0"/>
                </a:moveTo>
                <a:lnTo>
                  <a:pt x="2820863" y="0"/>
                </a:lnTo>
                <a:lnTo>
                  <a:pt x="2856552" y="47725"/>
                </a:lnTo>
                <a:cubicBezTo>
                  <a:pt x="3008436" y="231767"/>
                  <a:pt x="3194975" y="386149"/>
                  <a:pt x="3406178" y="500881"/>
                </a:cubicBezTo>
                <a:lnTo>
                  <a:pt x="3452676" y="523281"/>
                </a:lnTo>
                <a:lnTo>
                  <a:pt x="3425861" y="563053"/>
                </a:lnTo>
                <a:cubicBezTo>
                  <a:pt x="3373562" y="615352"/>
                  <a:pt x="3301311" y="647700"/>
                  <a:pt x="3221504" y="647700"/>
                </a:cubicBezTo>
                <a:lnTo>
                  <a:pt x="289004" y="647700"/>
                </a:lnTo>
                <a:cubicBezTo>
                  <a:pt x="129391" y="647700"/>
                  <a:pt x="0" y="518309"/>
                  <a:pt x="0" y="358696"/>
                </a:cubicBezTo>
                <a:lnTo>
                  <a:pt x="0" y="289004"/>
                </a:lnTo>
                <a:cubicBezTo>
                  <a:pt x="0" y="129391"/>
                  <a:pt x="129391" y="0"/>
                  <a:pt x="289004" y="0"/>
                </a:cubicBezTo>
                <a:close/>
              </a:path>
            </a:pathLst>
          </a:custGeom>
          <a:solidFill>
            <a:schemeClr val="accent1">
              <a:lumMod val="50000"/>
            </a:schemeClr>
          </a:solidFill>
          <a:ln>
            <a:noFill/>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2232" name="Rectangle 27"/>
          <p:cNvSpPr/>
          <p:nvPr/>
        </p:nvSpPr>
        <p:spPr>
          <a:xfrm>
            <a:off x="2341563" y="4854575"/>
            <a:ext cx="1544637" cy="400050"/>
          </a:xfrm>
          <a:prstGeom prst="rect">
            <a:avLst/>
          </a:prstGeom>
          <a:noFill/>
          <a:ln w="9525">
            <a:noFill/>
          </a:ln>
        </p:spPr>
        <p:txBody>
          <a:bodyPr wrap="none">
            <a:spAutoFit/>
          </a:bodyPr>
          <a:p>
            <a:r>
              <a:rPr lang="zh-CN" altLang="en-US" sz="2000" b="1" dirty="0">
                <a:solidFill>
                  <a:schemeClr val="bg1"/>
                </a:solidFill>
                <a:latin typeface="微软雅黑" panose="020B0503020204020204" pitchFamily="34" charset="-122"/>
                <a:ea typeface="微软雅黑" panose="020B0503020204020204" pitchFamily="34" charset="-122"/>
              </a:rPr>
              <a:t>轨迹交叉论 </a:t>
            </a:r>
            <a:endParaRPr lang="en-US" altLang="ko-KR" sz="2000" b="1" dirty="0">
              <a:solidFill>
                <a:schemeClr val="bg1"/>
              </a:solidFill>
              <a:latin typeface="微软雅黑" panose="020B0503020204020204" pitchFamily="34" charset="-122"/>
              <a:ea typeface="微软雅黑" panose="020B0503020204020204" pitchFamily="34" charset="-122"/>
            </a:endParaRPr>
          </a:p>
        </p:txBody>
      </p:sp>
      <p:sp>
        <p:nvSpPr>
          <p:cNvPr id="52233" name="Rectangle 40"/>
          <p:cNvSpPr/>
          <p:nvPr/>
        </p:nvSpPr>
        <p:spPr>
          <a:xfrm>
            <a:off x="1851025" y="2895600"/>
            <a:ext cx="1287463" cy="401638"/>
          </a:xfrm>
          <a:prstGeom prst="rect">
            <a:avLst/>
          </a:prstGeom>
          <a:noFill/>
          <a:ln w="9525">
            <a:noFill/>
          </a:ln>
        </p:spPr>
        <p:txBody>
          <a:bodyPr wrap="none">
            <a:spAutoFit/>
          </a:bodyPr>
          <a:p>
            <a:r>
              <a:rPr lang="zh-CN" altLang="en-US" sz="2000" b="1" dirty="0">
                <a:solidFill>
                  <a:schemeClr val="bg1"/>
                </a:solidFill>
                <a:latin typeface="微软雅黑" panose="020B0503020204020204" pitchFamily="34" charset="-122"/>
                <a:ea typeface="微软雅黑" panose="020B0503020204020204" pitchFamily="34" charset="-122"/>
              </a:rPr>
              <a:t>墨菲定律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234" name="Rectangle 41"/>
          <p:cNvSpPr/>
          <p:nvPr/>
        </p:nvSpPr>
        <p:spPr>
          <a:xfrm>
            <a:off x="1846263" y="3954463"/>
            <a:ext cx="1287462" cy="400050"/>
          </a:xfrm>
          <a:prstGeom prst="rect">
            <a:avLst/>
          </a:prstGeom>
          <a:noFill/>
          <a:ln w="9525">
            <a:noFill/>
          </a:ln>
        </p:spPr>
        <p:txBody>
          <a:bodyPr wrap="none">
            <a:spAutoFit/>
          </a:bodyPr>
          <a:p>
            <a:r>
              <a:rPr lang="zh-CN" altLang="en-US" sz="2000" b="1" dirty="0">
                <a:solidFill>
                  <a:schemeClr val="bg1"/>
                </a:solidFill>
                <a:latin typeface="微软雅黑" panose="020B0503020204020204" pitchFamily="34" charset="-122"/>
                <a:ea typeface="微软雅黑" panose="020B0503020204020204" pitchFamily="34" charset="-122"/>
              </a:rPr>
              <a:t>预防为主 </a:t>
            </a:r>
            <a:endParaRPr lang="en-US" altLang="ko-KR" sz="2000" b="1" dirty="0">
              <a:solidFill>
                <a:schemeClr val="bg1"/>
              </a:solidFill>
              <a:latin typeface="微软雅黑" panose="020B0503020204020204" pitchFamily="34" charset="-122"/>
              <a:ea typeface="微软雅黑" panose="020B0503020204020204" pitchFamily="34" charset="-122"/>
            </a:endParaRPr>
          </a:p>
        </p:txBody>
      </p:sp>
      <p:sp>
        <p:nvSpPr>
          <p:cNvPr id="52235" name="矩形 23"/>
          <p:cNvSpPr/>
          <p:nvPr/>
        </p:nvSpPr>
        <p:spPr>
          <a:xfrm>
            <a:off x="1552575" y="1963738"/>
            <a:ext cx="2749550" cy="400050"/>
          </a:xfrm>
          <a:prstGeom prst="rect">
            <a:avLst/>
          </a:prstGeom>
          <a:noFill/>
          <a:ln w="9525">
            <a:noFill/>
          </a:ln>
        </p:spPr>
        <p:txBody>
          <a:bodyPr wrap="none">
            <a:spAutoFit/>
          </a:bodyPr>
          <a:p>
            <a:r>
              <a:rPr lang="zh-CN" altLang="en-US" sz="2000" b="1" dirty="0">
                <a:solidFill>
                  <a:schemeClr val="bg1"/>
                </a:solidFill>
                <a:latin typeface="微软雅黑" panose="020B0503020204020204" pitchFamily="34" charset="-122"/>
                <a:ea typeface="微软雅黑" panose="020B0503020204020204" pitchFamily="34" charset="-122"/>
              </a:rPr>
              <a:t>海因里希事故连锁理论</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52236" name="Rectangle 33"/>
          <p:cNvSpPr/>
          <p:nvPr/>
        </p:nvSpPr>
        <p:spPr>
          <a:xfrm>
            <a:off x="5516563" y="3249613"/>
            <a:ext cx="1620837" cy="523875"/>
          </a:xfrm>
          <a:prstGeom prst="rect">
            <a:avLst/>
          </a:prstGeom>
          <a:noFill/>
          <a:ln w="9525">
            <a:noFill/>
          </a:ln>
        </p:spPr>
        <p:txBody>
          <a:bodyPr wrap="none">
            <a:spAutoFit/>
          </a:bodyPr>
          <a:p>
            <a:r>
              <a:rPr lang="zh-CN" altLang="en-US" sz="2800" b="1" dirty="0">
                <a:solidFill>
                  <a:schemeClr val="bg1"/>
                </a:solidFill>
                <a:latin typeface="微软雅黑" panose="020B0503020204020204" pitchFamily="34" charset="-122"/>
                <a:ea typeface="微软雅黑" panose="020B0503020204020204" pitchFamily="34" charset="-122"/>
              </a:rPr>
              <a:t>安全原理</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0" name="图片 2"/>
          <p:cNvPicPr>
            <a:picLocks noChangeAspect="1"/>
          </p:cNvPicPr>
          <p:nvPr/>
        </p:nvPicPr>
        <p:blipFill>
          <a:blip r:embed="rId1"/>
          <a:stretch>
            <a:fillRect/>
          </a:stretch>
        </p:blipFill>
        <p:spPr>
          <a:xfrm>
            <a:off x="539750" y="1574800"/>
            <a:ext cx="7980363" cy="5283200"/>
          </a:xfrm>
          <a:prstGeom prst="rect">
            <a:avLst/>
          </a:prstGeom>
          <a:noFill/>
          <a:ln w="9525">
            <a:noFill/>
          </a:ln>
        </p:spPr>
      </p:pic>
      <p:sp>
        <p:nvSpPr>
          <p:cNvPr id="53251" name="Rectangle 14"/>
          <p:cNvSpPr/>
          <p:nvPr/>
        </p:nvSpPr>
        <p:spPr>
          <a:xfrm>
            <a:off x="1882775" y="4637088"/>
            <a:ext cx="5400675" cy="1684337"/>
          </a:xfrm>
          <a:prstGeom prst="rect">
            <a:avLst/>
          </a:prstGeom>
          <a:noFill/>
          <a:ln w="9525">
            <a:noFill/>
          </a:ln>
        </p:spPr>
        <p:txBody>
          <a:bodyPr/>
          <a:p>
            <a:pPr marL="0" lvl="1" indent="0" eaLnBrk="1" hangingPunct="1">
              <a:lnSpc>
                <a:spcPct val="150000"/>
              </a:lnSpc>
            </a:pPr>
            <a:r>
              <a:rPr lang="zh-CN" altLang="en-US" sz="2000" dirty="0">
                <a:latin typeface="微软雅黑" panose="020B0503020204020204" pitchFamily="34" charset="-122"/>
                <a:ea typeface="微软雅黑" panose="020B0503020204020204" pitchFamily="34" charset="-122"/>
              </a:rPr>
              <a:t>是具有潜在危险的源点或部位，是爆发事故的源头，是能量、危险物质集中的核心，是能量从那里传出来或爆发的地方。 </a:t>
            </a:r>
            <a:endParaRPr lang="zh-CN" altLang="en-US" sz="2000" dirty="0">
              <a:latin typeface="微软雅黑" panose="020B0503020204020204" pitchFamily="34" charset="-122"/>
              <a:ea typeface="微软雅黑" panose="020B0503020204020204" pitchFamily="34" charset="-122"/>
            </a:endParaRPr>
          </a:p>
        </p:txBody>
      </p:sp>
      <p:sp>
        <p:nvSpPr>
          <p:cNvPr id="55301" name="矩形 1"/>
          <p:cNvSpPr>
            <a:spLocks noChangeArrowheads="1"/>
          </p:cNvSpPr>
          <p:nvPr/>
        </p:nvSpPr>
        <p:spPr bwMode="auto">
          <a:xfrm>
            <a:off x="3465513" y="266700"/>
            <a:ext cx="2235200" cy="584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危险源特征</a:t>
            </a:r>
            <a:endParaRPr kumimoji="1" lang="en-US" altLang="zh-CN"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
        <p:nvSpPr>
          <p:cNvPr id="53253" name="矩形 3"/>
          <p:cNvSpPr/>
          <p:nvPr/>
        </p:nvSpPr>
        <p:spPr>
          <a:xfrm>
            <a:off x="2286000" y="3730625"/>
            <a:ext cx="4572000" cy="460375"/>
          </a:xfrm>
          <a:prstGeom prst="rect">
            <a:avLst/>
          </a:prstGeom>
          <a:noFill/>
          <a:ln w="9525">
            <a:noFill/>
          </a:ln>
        </p:spPr>
        <p:txBody>
          <a:bodyPr>
            <a:spAutoFit/>
          </a:bodyPr>
          <a:p>
            <a:pPr algn="ctr" eaLnBrk="1" hangingPunct="1"/>
            <a:r>
              <a:rPr lang="zh-CN" altLang="en-US" b="1" dirty="0">
                <a:latin typeface="微软雅黑" panose="020B0503020204020204" pitchFamily="34" charset="-122"/>
                <a:ea typeface="微软雅黑" panose="020B0503020204020204" pitchFamily="34" charset="-122"/>
              </a:rPr>
              <a:t>危险源的实质</a:t>
            </a:r>
            <a:endParaRPr lang="en-US" altLang="zh-CN"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4" name="Picture 18" descr="http://pictures.icpress.cn/thumbs/wavebreakmedia/imgs/2016/0822/758613/jpg/icpress_dfic/16228209.jpg"/>
          <p:cNvPicPr>
            <a:picLocks noChangeAspect="1"/>
          </p:cNvPicPr>
          <p:nvPr/>
        </p:nvPicPr>
        <p:blipFill>
          <a:blip r:embed="rId1"/>
          <a:srcRect l="16721" r="40462"/>
          <a:stretch>
            <a:fillRect/>
          </a:stretch>
        </p:blipFill>
        <p:spPr>
          <a:xfrm>
            <a:off x="468313" y="2349500"/>
            <a:ext cx="2501900" cy="3886200"/>
          </a:xfrm>
          <a:prstGeom prst="rect">
            <a:avLst/>
          </a:prstGeom>
          <a:noFill/>
          <a:ln w="9525">
            <a:noFill/>
          </a:ln>
        </p:spPr>
      </p:pic>
      <p:sp>
        <p:nvSpPr>
          <p:cNvPr id="54275" name="矩形 2"/>
          <p:cNvSpPr/>
          <p:nvPr/>
        </p:nvSpPr>
        <p:spPr>
          <a:xfrm>
            <a:off x="468313" y="2349500"/>
            <a:ext cx="2501900" cy="3887788"/>
          </a:xfrm>
          <a:prstGeom prst="rect">
            <a:avLst/>
          </a:prstGeom>
          <a:solidFill>
            <a:srgbClr val="7A5C4A">
              <a:alpha val="78038"/>
            </a:srgbClr>
          </a:solidFill>
          <a:ln w="9525">
            <a:noFill/>
          </a:ln>
        </p:spPr>
        <p:txBody>
          <a:bodyPr/>
          <a:p>
            <a:pPr eaLnBrk="1" hangingPunct="1"/>
            <a:endParaRPr lang="zh-CN" altLang="en-US" dirty="0">
              <a:latin typeface="Times New Roman" panose="02020603050405020304" pitchFamily="18" charset="0"/>
            </a:endParaRPr>
          </a:p>
        </p:txBody>
      </p:sp>
      <p:sp>
        <p:nvSpPr>
          <p:cNvPr id="54276" name="矩形 3"/>
          <p:cNvSpPr/>
          <p:nvPr/>
        </p:nvSpPr>
        <p:spPr>
          <a:xfrm>
            <a:off x="681038" y="3692525"/>
            <a:ext cx="2076450" cy="1200150"/>
          </a:xfrm>
          <a:prstGeom prst="rect">
            <a:avLst/>
          </a:prstGeom>
          <a:noFill/>
          <a:ln w="9525">
            <a:noFill/>
          </a:ln>
        </p:spPr>
        <p:txBody>
          <a:bodyPr>
            <a:spAutoFit/>
          </a:bodyPr>
          <a:p>
            <a:pPr algn="ctr" eaLnBrk="1" hangingPunct="1">
              <a:lnSpc>
                <a:spcPct val="150000"/>
              </a:lnSpc>
            </a:pPr>
            <a:r>
              <a:rPr lang="zh-CN" altLang="en-US" b="1" dirty="0">
                <a:solidFill>
                  <a:srgbClr val="FFFFFF"/>
                </a:solidFill>
                <a:latin typeface="微软雅黑" panose="020B0503020204020204" pitchFamily="34" charset="-122"/>
                <a:ea typeface="微软雅黑" panose="020B0503020204020204" pitchFamily="34" charset="-122"/>
              </a:rPr>
              <a:t>预防事故的</a:t>
            </a:r>
            <a:endParaRPr lang="en-US" altLang="zh-CN" b="1" dirty="0">
              <a:solidFill>
                <a:srgbClr val="FFFFFF"/>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b="1" dirty="0">
                <a:solidFill>
                  <a:srgbClr val="FFFFFF"/>
                </a:solidFill>
                <a:latin typeface="微软雅黑" panose="020B0503020204020204" pitchFamily="34" charset="-122"/>
                <a:ea typeface="微软雅黑" panose="020B0503020204020204" pitchFamily="34" charset="-122"/>
              </a:rPr>
              <a:t>三个方面</a:t>
            </a:r>
            <a:endParaRPr lang="en-US" altLang="zh-CN" b="1" dirty="0">
              <a:solidFill>
                <a:srgbClr val="FFFFFF"/>
              </a:solidFill>
              <a:latin typeface="微软雅黑" panose="020B0503020204020204" pitchFamily="34" charset="-122"/>
              <a:ea typeface="微软雅黑" panose="020B0503020204020204" pitchFamily="34" charset="-122"/>
            </a:endParaRPr>
          </a:p>
        </p:txBody>
      </p:sp>
      <p:sp>
        <p:nvSpPr>
          <p:cNvPr id="54277" name="矩形 4"/>
          <p:cNvSpPr/>
          <p:nvPr/>
        </p:nvSpPr>
        <p:spPr>
          <a:xfrm>
            <a:off x="3725863" y="2214563"/>
            <a:ext cx="5056187" cy="1477962"/>
          </a:xfrm>
          <a:prstGeom prst="rect">
            <a:avLst/>
          </a:prstGeom>
          <a:noFill/>
          <a:ln w="9525">
            <a:noFill/>
          </a:ln>
        </p:spPr>
        <p:txBody>
          <a:bodyPr>
            <a:spAutoFit/>
          </a:bodyPr>
          <a:p>
            <a:pPr eaLnBrk="1" hangingPunct="1">
              <a:lnSpc>
                <a:spcPct val="150000"/>
              </a:lnSpc>
            </a:pPr>
            <a:r>
              <a:rPr lang="zh-CN" altLang="en-US" sz="2000" b="1" dirty="0">
                <a:latin typeface="微软雅黑" panose="020B0503020204020204" pitchFamily="34" charset="-122"/>
                <a:ea typeface="微软雅黑" panose="020B0503020204020204" pitchFamily="34" charset="-122"/>
              </a:rPr>
              <a:t>潜在危险性</a:t>
            </a:r>
            <a:r>
              <a:rPr lang="zh-CN" altLang="en-US" sz="2000" dirty="0">
                <a:latin typeface="微软雅黑" panose="020B0503020204020204" pitchFamily="34" charset="-122"/>
                <a:ea typeface="微软雅黑" panose="020B0503020204020204" pitchFamily="34" charset="-122"/>
              </a:rPr>
              <a:t>是指一旦触发事故，可能带来的危害程度或损失大小，或者说危险源可能释放的能量强度或危险物质量的大小。</a:t>
            </a:r>
            <a:endParaRPr lang="zh-CN" altLang="en-US" sz="2000" dirty="0">
              <a:latin typeface="微软雅黑" panose="020B0503020204020204" pitchFamily="34" charset="-122"/>
              <a:ea typeface="微软雅黑" panose="020B0503020204020204" pitchFamily="34" charset="-122"/>
            </a:endParaRPr>
          </a:p>
        </p:txBody>
      </p:sp>
      <p:sp>
        <p:nvSpPr>
          <p:cNvPr id="54278" name="矩形 5"/>
          <p:cNvSpPr/>
          <p:nvPr/>
        </p:nvSpPr>
        <p:spPr>
          <a:xfrm>
            <a:off x="3730625" y="3767138"/>
            <a:ext cx="4941888" cy="1016000"/>
          </a:xfrm>
          <a:prstGeom prst="rect">
            <a:avLst/>
          </a:prstGeom>
          <a:noFill/>
          <a:ln w="9525">
            <a:noFill/>
          </a:ln>
        </p:spPr>
        <p:txBody>
          <a:bodyPr>
            <a:spAutoFit/>
          </a:bodyPr>
          <a:p>
            <a:pPr eaLnBrk="1" hangingPunct="1">
              <a:lnSpc>
                <a:spcPct val="150000"/>
              </a:lnSpc>
            </a:pPr>
            <a:r>
              <a:rPr lang="zh-CN" altLang="en-US" sz="2000" dirty="0">
                <a:latin typeface="微软雅黑" panose="020B0503020204020204" pitchFamily="34" charset="-122"/>
                <a:ea typeface="微软雅黑" panose="020B0503020204020204" pitchFamily="34" charset="-122"/>
              </a:rPr>
              <a:t>存在条件是指危险源所处的物理、化学状态和约束条件状态。 </a:t>
            </a:r>
            <a:endParaRPr lang="zh-CN" altLang="en-US" sz="2000" dirty="0">
              <a:latin typeface="微软雅黑" panose="020B0503020204020204" pitchFamily="34" charset="-122"/>
              <a:ea typeface="微软雅黑" panose="020B0503020204020204" pitchFamily="34" charset="-122"/>
            </a:endParaRPr>
          </a:p>
        </p:txBody>
      </p:sp>
      <p:sp>
        <p:nvSpPr>
          <p:cNvPr id="54279" name="矩形 6"/>
          <p:cNvSpPr/>
          <p:nvPr/>
        </p:nvSpPr>
        <p:spPr>
          <a:xfrm>
            <a:off x="3725863" y="4902200"/>
            <a:ext cx="5018087" cy="1477963"/>
          </a:xfrm>
          <a:prstGeom prst="rect">
            <a:avLst/>
          </a:prstGeom>
          <a:noFill/>
          <a:ln w="9525">
            <a:noFill/>
          </a:ln>
        </p:spPr>
        <p:txBody>
          <a:bodyPr>
            <a:spAutoFit/>
          </a:bodyPr>
          <a:p>
            <a:pPr eaLnBrk="1" hangingPunct="1">
              <a:lnSpc>
                <a:spcPct val="150000"/>
              </a:lnSpc>
            </a:pPr>
            <a:r>
              <a:rPr lang="zh-CN" altLang="en-US" sz="2000" dirty="0">
                <a:latin typeface="微软雅黑" panose="020B0503020204020204" pitchFamily="34" charset="-122"/>
                <a:ea typeface="微软雅黑" panose="020B0503020204020204" pitchFamily="34" charset="-122"/>
              </a:rPr>
              <a:t>触发因素虽然不属于危险源的固有属性，但它是危险源转化为事故的外因，而且每一类型的危险源都有相应的敏感触发因素 </a:t>
            </a:r>
            <a:endParaRPr lang="zh-CN" altLang="en-US" sz="2000" dirty="0">
              <a:latin typeface="微软雅黑" panose="020B0503020204020204" pitchFamily="34" charset="-122"/>
              <a:ea typeface="微软雅黑" panose="020B0503020204020204" pitchFamily="34" charset="-122"/>
            </a:endParaRPr>
          </a:p>
        </p:txBody>
      </p:sp>
      <p:sp>
        <p:nvSpPr>
          <p:cNvPr id="8" name="椭圆 7"/>
          <p:cNvSpPr/>
          <p:nvPr/>
        </p:nvSpPr>
        <p:spPr bwMode="auto">
          <a:xfrm>
            <a:off x="3182938" y="2306638"/>
            <a:ext cx="422275" cy="422275"/>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5" name="椭圆 24"/>
          <p:cNvSpPr/>
          <p:nvPr/>
        </p:nvSpPr>
        <p:spPr bwMode="auto">
          <a:xfrm>
            <a:off x="3182938" y="3870325"/>
            <a:ext cx="422275" cy="422275"/>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6" name="椭圆 25"/>
          <p:cNvSpPr/>
          <p:nvPr/>
        </p:nvSpPr>
        <p:spPr bwMode="auto">
          <a:xfrm>
            <a:off x="3182938" y="5013325"/>
            <a:ext cx="422275" cy="422275"/>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4283" name="文本框 8"/>
          <p:cNvSpPr txBox="1"/>
          <p:nvPr/>
        </p:nvSpPr>
        <p:spPr>
          <a:xfrm>
            <a:off x="3182938" y="2286000"/>
            <a:ext cx="431800" cy="461963"/>
          </a:xfrm>
          <a:prstGeom prst="rect">
            <a:avLst/>
          </a:prstGeom>
          <a:noFill/>
          <a:ln w="9525">
            <a:noFill/>
          </a:ln>
        </p:spPr>
        <p:txBody>
          <a:bodyPr>
            <a:spAutoFit/>
          </a:bodyPr>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4284" name="文本框 27"/>
          <p:cNvSpPr txBox="1"/>
          <p:nvPr/>
        </p:nvSpPr>
        <p:spPr>
          <a:xfrm>
            <a:off x="3182938" y="3851275"/>
            <a:ext cx="431800" cy="461963"/>
          </a:xfrm>
          <a:prstGeom prst="rect">
            <a:avLst/>
          </a:prstGeom>
          <a:noFill/>
          <a:ln w="9525">
            <a:noFill/>
          </a:ln>
        </p:spPr>
        <p:txBody>
          <a:bodyPr>
            <a:spAutoFit/>
          </a:bodyPr>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4285" name="文本框 28"/>
          <p:cNvSpPr txBox="1"/>
          <p:nvPr/>
        </p:nvSpPr>
        <p:spPr>
          <a:xfrm>
            <a:off x="3182938" y="4992688"/>
            <a:ext cx="431800" cy="461962"/>
          </a:xfrm>
          <a:prstGeom prst="rect">
            <a:avLst/>
          </a:prstGeom>
          <a:noFill/>
          <a:ln w="9525">
            <a:noFill/>
          </a:ln>
        </p:spPr>
        <p:txBody>
          <a:bodyPr>
            <a:spAutoFit/>
          </a:bodyPr>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454400" y="260350"/>
            <a:ext cx="2235200" cy="5857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危险源特征</a:t>
            </a:r>
            <a:endParaRPr kumimoji="1" lang="en-US" altLang="zh-CN"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15"/>
          <p:cNvSpPr/>
          <p:nvPr/>
        </p:nvSpPr>
        <p:spPr>
          <a:xfrm>
            <a:off x="1692275" y="3644900"/>
            <a:ext cx="5781675" cy="1422400"/>
          </a:xfrm>
          <a:prstGeom prst="rect">
            <a:avLst/>
          </a:prstGeom>
          <a:noFill/>
          <a:ln w="9525">
            <a:noFill/>
          </a:ln>
        </p:spPr>
        <p:txBody>
          <a:bodyPr>
            <a:spAutoFit/>
          </a:bodyPr>
          <a:p>
            <a:pPr marL="0" lvl="1" indent="0">
              <a:lnSpc>
                <a:spcPct val="150000"/>
              </a:lnSpc>
            </a:pPr>
            <a:r>
              <a:rPr lang="zh-CN" altLang="en-US" sz="2000" dirty="0">
                <a:latin typeface="微软雅黑" panose="020B0503020204020204" pitchFamily="34" charset="-122"/>
                <a:ea typeface="微软雅黑" panose="020B0503020204020204" pitchFamily="34" charset="-122"/>
              </a:rPr>
              <a:t>在特定工作系统中，为了完成特定任务或特定功能而进行的活动。作业活动中一般包括人、物、作业环境、管理等几个方面的要素 </a:t>
            </a:r>
            <a:endParaRPr lang="zh-CN" altLang="en-US" sz="2000" dirty="0">
              <a:latin typeface="微软雅黑" panose="020B0503020204020204" pitchFamily="34" charset="-122"/>
              <a:ea typeface="微软雅黑" panose="020B0503020204020204" pitchFamily="34" charset="-122"/>
            </a:endParaRPr>
          </a:p>
        </p:txBody>
      </p:sp>
      <p:cxnSp>
        <p:nvCxnSpPr>
          <p:cNvPr id="3" name="直接连接符 2"/>
          <p:cNvCxnSpPr/>
          <p:nvPr/>
        </p:nvCxnSpPr>
        <p:spPr bwMode="auto">
          <a:xfrm>
            <a:off x="827088" y="2276475"/>
            <a:ext cx="7416800" cy="0"/>
          </a:xfrm>
          <a:prstGeom prst="line">
            <a:avLst/>
          </a:prstGeom>
          <a:solidFill>
            <a:schemeClr val="accent1"/>
          </a:solidFill>
          <a:ln w="2540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p:nvPr/>
        </p:nvCxnSpPr>
        <p:spPr bwMode="auto">
          <a:xfrm>
            <a:off x="1187450" y="2173288"/>
            <a:ext cx="0" cy="3848100"/>
          </a:xfrm>
          <a:prstGeom prst="line">
            <a:avLst/>
          </a:prstGeom>
          <a:solidFill>
            <a:schemeClr val="accent1"/>
          </a:solidFill>
          <a:ln w="2540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01" name="矩形 4"/>
          <p:cNvSpPr/>
          <p:nvPr/>
        </p:nvSpPr>
        <p:spPr>
          <a:xfrm>
            <a:off x="3779838" y="2527300"/>
            <a:ext cx="1584325" cy="503238"/>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55302" name="矩形 5"/>
          <p:cNvSpPr/>
          <p:nvPr/>
        </p:nvSpPr>
        <p:spPr>
          <a:xfrm>
            <a:off x="4181475" y="2527300"/>
            <a:ext cx="803275" cy="460375"/>
          </a:xfrm>
          <a:prstGeom prst="rect">
            <a:avLst/>
          </a:prstGeom>
          <a:noFill/>
          <a:ln w="9525">
            <a:noFill/>
          </a:ln>
        </p:spPr>
        <p:txBody>
          <a:bodyPr wrap="none">
            <a:spAutoFit/>
          </a:bodyPr>
          <a:p>
            <a:pPr algn="ctr" eaLnBrk="1" hangingPunct="1"/>
            <a:r>
              <a:rPr lang="zh-CN" altLang="en-US" b="1" dirty="0">
                <a:solidFill>
                  <a:schemeClr val="bg1"/>
                </a:solidFill>
                <a:latin typeface="微软雅黑" panose="020B0503020204020204" pitchFamily="34" charset="-122"/>
                <a:ea typeface="微软雅黑" panose="020B0503020204020204" pitchFamily="34" charset="-122"/>
              </a:rPr>
              <a:t>定义</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248025" y="260350"/>
            <a:ext cx="2647950" cy="5857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划分作业活动</a:t>
            </a:r>
            <a:endParaRPr kumimoji="1" lang="en-US" altLang="zh-CN"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cxnSp>
        <p:nvCxnSpPr>
          <p:cNvPr id="22" name="直接连接符 21"/>
          <p:cNvCxnSpPr/>
          <p:nvPr/>
        </p:nvCxnSpPr>
        <p:spPr bwMode="auto">
          <a:xfrm>
            <a:off x="1116013" y="5732463"/>
            <a:ext cx="6840538" cy="0"/>
          </a:xfrm>
          <a:prstGeom prst="line">
            <a:avLst/>
          </a:prstGeom>
          <a:solidFill>
            <a:schemeClr val="accent1"/>
          </a:solidFill>
          <a:ln w="2540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连接符 23"/>
          <p:cNvCxnSpPr/>
          <p:nvPr/>
        </p:nvCxnSpPr>
        <p:spPr bwMode="auto">
          <a:xfrm>
            <a:off x="7812088" y="1989138"/>
            <a:ext cx="0" cy="3848100"/>
          </a:xfrm>
          <a:prstGeom prst="line">
            <a:avLst/>
          </a:prstGeom>
          <a:solidFill>
            <a:schemeClr val="accent1"/>
          </a:solidFill>
          <a:ln w="2540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rcRect l="14466" t="7595" r="24081"/>
          <a:stretch>
            <a:fillRect/>
          </a:stretch>
        </p:blipFill>
        <p:spPr>
          <a:xfrm>
            <a:off x="179512" y="1690539"/>
            <a:ext cx="3348372" cy="3348372"/>
          </a:xfrm>
          <a:custGeom>
            <a:avLst/>
            <a:gdLst>
              <a:gd name="connsiteX0" fmla="*/ 1674186 w 3348372"/>
              <a:gd name="connsiteY0" fmla="*/ 0 h 3348372"/>
              <a:gd name="connsiteX1" fmla="*/ 3348372 w 3348372"/>
              <a:gd name="connsiteY1" fmla="*/ 1674186 h 3348372"/>
              <a:gd name="connsiteX2" fmla="*/ 1674186 w 3348372"/>
              <a:gd name="connsiteY2" fmla="*/ 3348372 h 3348372"/>
              <a:gd name="connsiteX3" fmla="*/ 0 w 3348372"/>
              <a:gd name="connsiteY3" fmla="*/ 1674186 h 3348372"/>
              <a:gd name="connsiteX4" fmla="*/ 1674186 w 3348372"/>
              <a:gd name="connsiteY4" fmla="*/ 0 h 3348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372" h="3348372">
                <a:moveTo>
                  <a:pt x="1674186" y="0"/>
                </a:moveTo>
                <a:cubicBezTo>
                  <a:pt x="2598813" y="0"/>
                  <a:pt x="3348372" y="749559"/>
                  <a:pt x="3348372" y="1674186"/>
                </a:cubicBezTo>
                <a:cubicBezTo>
                  <a:pt x="3348372" y="2598813"/>
                  <a:pt x="2598813" y="3348372"/>
                  <a:pt x="1674186" y="3348372"/>
                </a:cubicBezTo>
                <a:cubicBezTo>
                  <a:pt x="749559" y="3348372"/>
                  <a:pt x="0" y="2598813"/>
                  <a:pt x="0" y="1674186"/>
                </a:cubicBezTo>
                <a:cubicBezTo>
                  <a:pt x="0" y="749559"/>
                  <a:pt x="749559" y="0"/>
                  <a:pt x="1674186" y="0"/>
                </a:cubicBezTo>
                <a:close/>
              </a:path>
            </a:pathLst>
          </a:custGeom>
        </p:spPr>
      </p:pic>
      <p:sp>
        <p:nvSpPr>
          <p:cNvPr id="18435" name="任意多边形 6"/>
          <p:cNvSpPr/>
          <p:nvPr/>
        </p:nvSpPr>
        <p:spPr>
          <a:xfrm>
            <a:off x="2116138" y="3068638"/>
            <a:ext cx="6848475" cy="2035175"/>
          </a:xfrm>
          <a:custGeom>
            <a:avLst/>
            <a:gdLst/>
            <a:ahLst/>
            <a:cxnLst>
              <a:cxn ang="0">
                <a:pos x="1514733" y="0"/>
              </a:cxn>
              <a:cxn ang="0">
                <a:pos x="6507772" y="0"/>
              </a:cxn>
              <a:cxn ang="0">
                <a:pos x="6846710" y="339993"/>
              </a:cxn>
              <a:cxn ang="0">
                <a:pos x="6846710" y="1699933"/>
              </a:cxn>
              <a:cxn ang="0">
                <a:pos x="6507772" y="2039926"/>
              </a:cxn>
              <a:cxn ang="0">
                <a:pos x="59062" y="2039926"/>
              </a:cxn>
              <a:cxn ang="0">
                <a:pos x="0" y="2033954"/>
              </a:cxn>
              <a:cxn ang="0">
                <a:pos x="53212" y="2031259"/>
              </a:cxn>
              <a:cxn ang="0">
                <a:pos x="1555760" y="361048"/>
              </a:cxn>
              <a:cxn ang="0">
                <a:pos x="1521759" y="22699"/>
              </a:cxn>
            </a:cxnLst>
            <a:pathLst>
              <a:path w="6848828" h="2034226">
                <a:moveTo>
                  <a:pt x="1515201" y="0"/>
                </a:moveTo>
                <a:lnTo>
                  <a:pt x="6509784" y="0"/>
                </a:lnTo>
                <a:cubicBezTo>
                  <a:pt x="6697033" y="0"/>
                  <a:pt x="6848828" y="151795"/>
                  <a:pt x="6848828" y="339044"/>
                </a:cubicBezTo>
                <a:lnTo>
                  <a:pt x="6848828" y="1695182"/>
                </a:lnTo>
                <a:cubicBezTo>
                  <a:pt x="6848828" y="1882431"/>
                  <a:pt x="6697033" y="2034226"/>
                  <a:pt x="6509784" y="2034226"/>
                </a:cubicBezTo>
                <a:lnTo>
                  <a:pt x="59080" y="2034226"/>
                </a:lnTo>
                <a:lnTo>
                  <a:pt x="0" y="2028270"/>
                </a:lnTo>
                <a:lnTo>
                  <a:pt x="53230" y="2025583"/>
                </a:lnTo>
                <a:cubicBezTo>
                  <a:pt x="897448" y="1939847"/>
                  <a:pt x="1556240" y="1226878"/>
                  <a:pt x="1556240" y="360040"/>
                </a:cubicBezTo>
                <a:cubicBezTo>
                  <a:pt x="1556240" y="244462"/>
                  <a:pt x="1544528" y="131619"/>
                  <a:pt x="1522227" y="22633"/>
                </a:cubicBezTo>
                <a:lnTo>
                  <a:pt x="1515201" y="0"/>
                </a:lnTo>
                <a:close/>
              </a:path>
            </a:pathLst>
          </a:custGeom>
          <a:solidFill>
            <a:srgbClr val="FCBC4A">
              <a:alpha val="100000"/>
            </a:srgbClr>
          </a:solidFill>
          <a:ln w="9525">
            <a:noFill/>
          </a:ln>
        </p:spPr>
        <p:txBody>
          <a:bodyPr/>
          <a:p>
            <a:endParaRPr lang="zh-CN" altLang="en-US"/>
          </a:p>
        </p:txBody>
      </p:sp>
      <p:sp>
        <p:nvSpPr>
          <p:cNvPr id="18436" name="椭圆 10"/>
          <p:cNvSpPr/>
          <p:nvPr/>
        </p:nvSpPr>
        <p:spPr>
          <a:xfrm>
            <a:off x="179388" y="1690688"/>
            <a:ext cx="3348037" cy="3348037"/>
          </a:xfrm>
          <a:prstGeom prst="ellipse">
            <a:avLst/>
          </a:prstGeom>
          <a:solidFill>
            <a:srgbClr val="7A5C4A">
              <a:alpha val="85097"/>
            </a:srgbClr>
          </a:solidFill>
          <a:ln w="9525">
            <a:noFill/>
          </a:ln>
        </p:spPr>
        <p:txBody>
          <a:bodyPr/>
          <a:p>
            <a:pPr eaLnBrk="1" hangingPunct="1"/>
            <a:endParaRPr lang="zh-CN" altLang="en-US" dirty="0">
              <a:latin typeface="Times New Roman" panose="02020603050405020304" pitchFamily="18" charset="0"/>
            </a:endParaRPr>
          </a:p>
        </p:txBody>
      </p:sp>
      <p:sp>
        <p:nvSpPr>
          <p:cNvPr id="8" name="文本框 7"/>
          <p:cNvSpPr txBox="1"/>
          <p:nvPr/>
        </p:nvSpPr>
        <p:spPr>
          <a:xfrm>
            <a:off x="827088" y="1479550"/>
            <a:ext cx="2305050" cy="3770313"/>
          </a:xfrm>
          <a:prstGeom prst="rect">
            <a:avLst/>
          </a:prstGeom>
          <a:noFill/>
        </p:spPr>
        <p:txBody>
          <a:bodyPr>
            <a:spAutoFit/>
          </a:bodyPr>
          <a:lstStyle/>
          <a:p>
            <a:pPr marR="0" defTabSz="914400">
              <a:buClrTx/>
              <a:buSzTx/>
              <a:buFontTx/>
              <a:buNone/>
              <a:defRPr/>
            </a:pPr>
            <a:r>
              <a:rPr kumimoji="1" lang="en-US" altLang="zh-CN" sz="23900" b="1" kern="1200" cap="none" spc="0" normalizeH="0" baseline="0" noProof="0" dirty="0">
                <a:solidFill>
                  <a:schemeClr val="bg1"/>
                </a:solidFill>
                <a:latin typeface="+mn-lt"/>
                <a:ea typeface="微软雅黑" panose="020B0503020204020204" pitchFamily="34" charset="-122"/>
                <a:cs typeface="+mn-cs"/>
              </a:rPr>
              <a:t>1</a:t>
            </a:r>
            <a:endParaRPr kumimoji="1" lang="zh-CN" altLang="en-US" sz="23900" b="1" kern="1200" cap="none" spc="0" normalizeH="0" baseline="0" noProof="0" dirty="0">
              <a:solidFill>
                <a:schemeClr val="bg1"/>
              </a:solidFill>
              <a:latin typeface="+mn-lt"/>
              <a:ea typeface="微软雅黑" panose="020B0503020204020204" pitchFamily="34" charset="-122"/>
              <a:cs typeface="+mn-cs"/>
            </a:endParaRPr>
          </a:p>
        </p:txBody>
      </p:sp>
      <p:sp>
        <p:nvSpPr>
          <p:cNvPr id="18438" name="矩形 11"/>
          <p:cNvSpPr/>
          <p:nvPr/>
        </p:nvSpPr>
        <p:spPr>
          <a:xfrm>
            <a:off x="4246563" y="3794125"/>
            <a:ext cx="3998912" cy="584200"/>
          </a:xfrm>
          <a:prstGeom prst="rect">
            <a:avLst/>
          </a:prstGeom>
          <a:noFill/>
          <a:ln w="9525">
            <a:noFill/>
          </a:ln>
        </p:spPr>
        <p:txBody>
          <a:bodyPr wrap="none">
            <a:spAutoFit/>
          </a:bodyPr>
          <a:p>
            <a:r>
              <a:rPr lang="zh-CN" altLang="en-US" sz="3200" b="1" dirty="0">
                <a:latin typeface="微软雅黑" panose="020B0503020204020204" pitchFamily="34" charset="-122"/>
                <a:ea typeface="微软雅黑" panose="020B0503020204020204" pitchFamily="34" charset="-122"/>
              </a:rPr>
              <a:t>班组长安全角色认知</a:t>
            </a:r>
            <a:r>
              <a:rPr lang="zh-CN" altLang="en-US" sz="3200" dirty="0">
                <a:latin typeface="微软雅黑" panose="020B0503020204020204" pitchFamily="34" charset="-122"/>
                <a:ea typeface="微软雅黑" panose="020B0503020204020204" pitchFamily="34" charset="-122"/>
              </a:rPr>
              <a:t> </a:t>
            </a:r>
            <a:endParaRPr lang="en-US" altLang="zh-CN" sz="32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任意多边形 20"/>
          <p:cNvSpPr/>
          <p:nvPr/>
        </p:nvSpPr>
        <p:spPr>
          <a:xfrm>
            <a:off x="2843213" y="2438400"/>
            <a:ext cx="3457575" cy="3455988"/>
          </a:xfrm>
          <a:custGeom>
            <a:avLst/>
            <a:gdLst/>
            <a:ahLst/>
            <a:cxnLst>
              <a:cxn ang="0">
                <a:pos x="1083101" y="0"/>
              </a:cxn>
              <a:cxn ang="0">
                <a:pos x="2382823" y="0"/>
              </a:cxn>
              <a:cxn ang="0">
                <a:pos x="2382823" y="1079128"/>
              </a:cxn>
              <a:cxn ang="0">
                <a:pos x="3465923" y="1079128"/>
              </a:cxn>
              <a:cxn ang="0">
                <a:pos x="3465923" y="2374088"/>
              </a:cxn>
              <a:cxn ang="0">
                <a:pos x="3456091" y="2374088"/>
              </a:cxn>
              <a:cxn ang="0">
                <a:pos x="2924373" y="2374088"/>
              </a:cxn>
              <a:cxn ang="0">
                <a:pos x="2372990" y="2374088"/>
              </a:cxn>
              <a:cxn ang="0">
                <a:pos x="2372990" y="3453216"/>
              </a:cxn>
              <a:cxn ang="0">
                <a:pos x="1083101" y="3453216"/>
              </a:cxn>
              <a:cxn ang="0">
                <a:pos x="1083101" y="2374088"/>
              </a:cxn>
              <a:cxn ang="0">
                <a:pos x="0" y="2374088"/>
              </a:cxn>
              <a:cxn ang="0">
                <a:pos x="0" y="1079128"/>
              </a:cxn>
              <a:cxn ang="0">
                <a:pos x="1083101" y="1079128"/>
              </a:cxn>
            </a:cxnLst>
            <a:pathLst>
              <a:path w="3456384" h="3456384">
                <a:moveTo>
                  <a:pt x="1080120" y="0"/>
                </a:moveTo>
                <a:lnTo>
                  <a:pt x="2376264" y="0"/>
                </a:lnTo>
                <a:lnTo>
                  <a:pt x="2376264" y="1080120"/>
                </a:lnTo>
                <a:lnTo>
                  <a:pt x="3456384" y="1080120"/>
                </a:lnTo>
                <a:lnTo>
                  <a:pt x="3456384" y="2376264"/>
                </a:lnTo>
                <a:lnTo>
                  <a:pt x="3446579" y="2376264"/>
                </a:lnTo>
                <a:lnTo>
                  <a:pt x="2916324" y="2376264"/>
                </a:lnTo>
                <a:lnTo>
                  <a:pt x="2366459" y="2376264"/>
                </a:lnTo>
                <a:lnTo>
                  <a:pt x="2366459" y="3456384"/>
                </a:lnTo>
                <a:lnTo>
                  <a:pt x="1080120" y="3456384"/>
                </a:lnTo>
                <a:lnTo>
                  <a:pt x="1080120" y="2376264"/>
                </a:lnTo>
                <a:lnTo>
                  <a:pt x="0" y="2376264"/>
                </a:lnTo>
                <a:lnTo>
                  <a:pt x="0" y="1080120"/>
                </a:lnTo>
                <a:lnTo>
                  <a:pt x="1080120" y="1080120"/>
                </a:lnTo>
                <a:lnTo>
                  <a:pt x="1080120" y="0"/>
                </a:lnTo>
                <a:close/>
              </a:path>
            </a:pathLst>
          </a:custGeom>
          <a:solidFill>
            <a:srgbClr val="97725C">
              <a:alpha val="100000"/>
            </a:srgbClr>
          </a:solidFill>
          <a:ln w="9525">
            <a:noFill/>
          </a:ln>
        </p:spPr>
        <p:txBody>
          <a:bodyPr/>
          <a:p>
            <a:endParaRPr lang="zh-CN" altLang="en-US"/>
          </a:p>
        </p:txBody>
      </p:sp>
      <p:sp>
        <p:nvSpPr>
          <p:cNvPr id="56323" name="矩形 14"/>
          <p:cNvSpPr/>
          <p:nvPr/>
        </p:nvSpPr>
        <p:spPr>
          <a:xfrm>
            <a:off x="5508625" y="2149475"/>
            <a:ext cx="1079500" cy="1081088"/>
          </a:xfrm>
          <a:prstGeom prst="rect">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56324" name="矩形 16"/>
          <p:cNvSpPr/>
          <p:nvPr/>
        </p:nvSpPr>
        <p:spPr>
          <a:xfrm>
            <a:off x="2555875" y="2149475"/>
            <a:ext cx="1079500" cy="1081088"/>
          </a:xfrm>
          <a:prstGeom prst="rect">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56325" name="矩形 17"/>
          <p:cNvSpPr/>
          <p:nvPr/>
        </p:nvSpPr>
        <p:spPr>
          <a:xfrm>
            <a:off x="2555875" y="5080000"/>
            <a:ext cx="1079500" cy="1081088"/>
          </a:xfrm>
          <a:prstGeom prst="rect">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56326" name="矩形 18"/>
          <p:cNvSpPr/>
          <p:nvPr/>
        </p:nvSpPr>
        <p:spPr>
          <a:xfrm>
            <a:off x="5508625" y="5084763"/>
            <a:ext cx="1079500" cy="1081087"/>
          </a:xfrm>
          <a:prstGeom prst="rect">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56327" name="Text Box 37"/>
          <p:cNvSpPr txBox="1"/>
          <p:nvPr/>
        </p:nvSpPr>
        <p:spPr>
          <a:xfrm>
            <a:off x="3854450" y="3922713"/>
            <a:ext cx="1435100" cy="430212"/>
          </a:xfrm>
          <a:prstGeom prst="rect">
            <a:avLst/>
          </a:prstGeom>
          <a:noFill/>
          <a:ln w="9525">
            <a:noFill/>
          </a:ln>
        </p:spPr>
        <p:txBody>
          <a:bodyPr wrap="none" lIns="0" tIns="0" rIns="0" bIns="0">
            <a:spAutoFit/>
          </a:bodyPr>
          <a:p>
            <a:pPr algn="ctr" eaLnBrk="1" latinLnBrk="1" hangingPunct="1"/>
            <a:r>
              <a:rPr lang="zh-CN" altLang="en-US" sz="2800" b="1" dirty="0">
                <a:solidFill>
                  <a:schemeClr val="bg1"/>
                </a:solidFill>
                <a:latin typeface="微软雅黑" panose="020B0503020204020204" pitchFamily="34" charset="-122"/>
                <a:ea typeface="微软雅黑" panose="020B0503020204020204" pitchFamily="34" charset="-122"/>
              </a:rPr>
              <a:t>作业活动</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56328" name="Text Box 35"/>
          <p:cNvSpPr txBox="1"/>
          <p:nvPr/>
        </p:nvSpPr>
        <p:spPr>
          <a:xfrm>
            <a:off x="2665413" y="5297488"/>
            <a:ext cx="860425" cy="646112"/>
          </a:xfrm>
          <a:prstGeom prst="rect">
            <a:avLst/>
          </a:prstGeom>
          <a:noFill/>
          <a:ln w="9525">
            <a:noFill/>
          </a:ln>
        </p:spPr>
        <p:txBody>
          <a:bodyPr>
            <a:spAutoFit/>
          </a:bodyPr>
          <a:p>
            <a:pPr algn="ctr" eaLnBrk="1" hangingPunct="1">
              <a:lnSpc>
                <a:spcPct val="150000"/>
              </a:lnSpc>
            </a:pPr>
            <a:r>
              <a:rPr lang="zh-CN" altLang="en-US" b="1" dirty="0">
                <a:latin typeface="微软雅黑" panose="020B0503020204020204" pitchFamily="34" charset="-122"/>
                <a:ea typeface="微软雅黑" panose="020B0503020204020204" pitchFamily="34" charset="-122"/>
              </a:rPr>
              <a:t>环境</a:t>
            </a:r>
            <a:endParaRPr lang="zh-CN" altLang="en-US" b="1" dirty="0">
              <a:latin typeface="微软雅黑" panose="020B0503020204020204" pitchFamily="34" charset="-122"/>
              <a:ea typeface="微软雅黑" panose="020B0503020204020204" pitchFamily="34" charset="-122"/>
            </a:endParaRPr>
          </a:p>
        </p:txBody>
      </p:sp>
      <p:sp>
        <p:nvSpPr>
          <p:cNvPr id="56329" name="Text Box 36"/>
          <p:cNvSpPr txBox="1"/>
          <p:nvPr/>
        </p:nvSpPr>
        <p:spPr>
          <a:xfrm>
            <a:off x="5594350" y="5297488"/>
            <a:ext cx="908050" cy="646112"/>
          </a:xfrm>
          <a:prstGeom prst="rect">
            <a:avLst/>
          </a:prstGeom>
          <a:noFill/>
          <a:ln w="9525">
            <a:noFill/>
          </a:ln>
        </p:spPr>
        <p:txBody>
          <a:bodyPr>
            <a:spAutoFit/>
          </a:bodyPr>
          <a:p>
            <a:pPr algn="ctr" eaLnBrk="1" hangingPunct="1">
              <a:lnSpc>
                <a:spcPct val="150000"/>
              </a:lnSpc>
            </a:pPr>
            <a:r>
              <a:rPr lang="zh-CN" altLang="en-US" b="1" dirty="0">
                <a:latin typeface="微软雅黑" panose="020B0503020204020204" pitchFamily="34" charset="-122"/>
                <a:ea typeface="微软雅黑" panose="020B0503020204020204" pitchFamily="34" charset="-122"/>
              </a:rPr>
              <a:t>管理</a:t>
            </a:r>
            <a:endParaRPr lang="zh-CN" altLang="en-US" b="1" dirty="0">
              <a:latin typeface="微软雅黑" panose="020B0503020204020204" pitchFamily="34" charset="-122"/>
              <a:ea typeface="微软雅黑" panose="020B0503020204020204" pitchFamily="34" charset="-122"/>
            </a:endParaRPr>
          </a:p>
        </p:txBody>
      </p:sp>
      <p:sp>
        <p:nvSpPr>
          <p:cNvPr id="56330" name="Text Box 38"/>
          <p:cNvSpPr txBox="1"/>
          <p:nvPr/>
        </p:nvSpPr>
        <p:spPr>
          <a:xfrm>
            <a:off x="5894388" y="2319338"/>
            <a:ext cx="307975" cy="646112"/>
          </a:xfrm>
          <a:prstGeom prst="rect">
            <a:avLst/>
          </a:prstGeom>
          <a:noFill/>
          <a:ln w="9525">
            <a:noFill/>
          </a:ln>
        </p:spPr>
        <p:txBody>
          <a:bodyPr>
            <a:spAutoFit/>
          </a:bodyPr>
          <a:p>
            <a:pPr algn="ctr" eaLnBrk="1" hangingPunct="1">
              <a:lnSpc>
                <a:spcPct val="150000"/>
              </a:lnSpc>
            </a:pPr>
            <a:r>
              <a:rPr lang="zh-CN" altLang="en-US" b="1" dirty="0">
                <a:latin typeface="微软雅黑" panose="020B0503020204020204" pitchFamily="34" charset="-122"/>
                <a:ea typeface="微软雅黑" panose="020B0503020204020204" pitchFamily="34" charset="-122"/>
              </a:rPr>
              <a:t>物</a:t>
            </a:r>
            <a:endParaRPr lang="zh-CN" altLang="en-US" b="1" dirty="0">
              <a:latin typeface="微软雅黑" panose="020B0503020204020204" pitchFamily="34" charset="-122"/>
              <a:ea typeface="微软雅黑" panose="020B0503020204020204" pitchFamily="34" charset="-122"/>
            </a:endParaRPr>
          </a:p>
        </p:txBody>
      </p:sp>
      <p:sp>
        <p:nvSpPr>
          <p:cNvPr id="56331" name="Text Box 39"/>
          <p:cNvSpPr txBox="1"/>
          <p:nvPr/>
        </p:nvSpPr>
        <p:spPr>
          <a:xfrm>
            <a:off x="2828925" y="2312988"/>
            <a:ext cx="533400" cy="581025"/>
          </a:xfrm>
          <a:prstGeom prst="rect">
            <a:avLst/>
          </a:prstGeom>
          <a:noFill/>
          <a:ln w="9525">
            <a:noFill/>
          </a:ln>
        </p:spPr>
        <p:txBody>
          <a:bodyPr>
            <a:spAutoFit/>
          </a:bodyPr>
          <a:p>
            <a:pPr algn="ctr" eaLnBrk="1" hangingPunct="1">
              <a:lnSpc>
                <a:spcPct val="150000"/>
              </a:lnSpc>
            </a:pPr>
            <a:r>
              <a:rPr lang="zh-CN" altLang="en-US" b="1" dirty="0">
                <a:latin typeface="微软雅黑" panose="020B0503020204020204" pitchFamily="34" charset="-122"/>
                <a:ea typeface="微软雅黑" panose="020B0503020204020204" pitchFamily="34" charset="-122"/>
              </a:rPr>
              <a:t>人</a:t>
            </a:r>
            <a:endParaRPr lang="zh-CN" altLang="en-US" b="1" dirty="0">
              <a:latin typeface="微软雅黑" panose="020B0503020204020204" pitchFamily="34" charset="-122"/>
              <a:ea typeface="微软雅黑" panose="020B0503020204020204" pitchFamily="34" charset="-122"/>
            </a:endParaRPr>
          </a:p>
        </p:txBody>
      </p:sp>
      <p:sp>
        <p:nvSpPr>
          <p:cNvPr id="56332" name="椭圆 26"/>
          <p:cNvSpPr/>
          <p:nvPr/>
        </p:nvSpPr>
        <p:spPr>
          <a:xfrm>
            <a:off x="2670175" y="2281238"/>
            <a:ext cx="817563" cy="817562"/>
          </a:xfrm>
          <a:prstGeom prst="ellipse">
            <a:avLst/>
          </a:prstGeom>
          <a:noFill/>
          <a:ln w="9525" cap="flat" cmpd="sng">
            <a:solidFill>
              <a:schemeClr val="tx1"/>
            </a:solidFill>
            <a:prstDash val="soli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56333" name="椭圆 27"/>
          <p:cNvSpPr/>
          <p:nvPr/>
        </p:nvSpPr>
        <p:spPr>
          <a:xfrm>
            <a:off x="2670175" y="5233988"/>
            <a:ext cx="817563" cy="817562"/>
          </a:xfrm>
          <a:prstGeom prst="ellipse">
            <a:avLst/>
          </a:prstGeom>
          <a:noFill/>
          <a:ln w="9525" cap="flat" cmpd="sng">
            <a:solidFill>
              <a:schemeClr val="tx1"/>
            </a:solidFill>
            <a:prstDash val="soli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56334" name="椭圆 28"/>
          <p:cNvSpPr/>
          <p:nvPr/>
        </p:nvSpPr>
        <p:spPr>
          <a:xfrm>
            <a:off x="5645150" y="5233988"/>
            <a:ext cx="817563" cy="817562"/>
          </a:xfrm>
          <a:prstGeom prst="ellipse">
            <a:avLst/>
          </a:prstGeom>
          <a:noFill/>
          <a:ln w="9525" cap="flat" cmpd="sng">
            <a:solidFill>
              <a:schemeClr val="tx1"/>
            </a:solidFill>
            <a:prstDash val="soli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56335" name="椭圆 29"/>
          <p:cNvSpPr/>
          <p:nvPr/>
        </p:nvSpPr>
        <p:spPr>
          <a:xfrm>
            <a:off x="5645150" y="2276475"/>
            <a:ext cx="817563" cy="817563"/>
          </a:xfrm>
          <a:prstGeom prst="ellipse">
            <a:avLst/>
          </a:prstGeom>
          <a:noFill/>
          <a:ln w="9525" cap="flat" cmpd="sng">
            <a:solidFill>
              <a:schemeClr val="tx1"/>
            </a:solidFill>
            <a:prstDash val="soli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58384" name="矩形 30"/>
          <p:cNvSpPr>
            <a:spLocks noChangeArrowheads="1"/>
          </p:cNvSpPr>
          <p:nvPr/>
        </p:nvSpPr>
        <p:spPr bwMode="auto">
          <a:xfrm>
            <a:off x="3171825" y="260350"/>
            <a:ext cx="2800350" cy="600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划分作业活动</a:t>
            </a:r>
            <a:endParaRPr kumimoji="1" lang="en-US" altLang="zh-CN"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4" name="直接连接符 23"/>
          <p:cNvCxnSpPr/>
          <p:nvPr/>
        </p:nvCxnSpPr>
        <p:spPr bwMode="auto">
          <a:xfrm>
            <a:off x="2649538" y="4748213"/>
            <a:ext cx="863600" cy="582613"/>
          </a:xfrm>
          <a:prstGeom prst="line">
            <a:avLst/>
          </a:prstGeom>
          <a:solidFill>
            <a:schemeClr val="accent1"/>
          </a:solidFill>
          <a:ln w="34925"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连接符 8"/>
          <p:cNvCxnSpPr>
            <a:stCxn id="57349" idx="7"/>
          </p:cNvCxnSpPr>
          <p:nvPr/>
        </p:nvCxnSpPr>
        <p:spPr bwMode="auto">
          <a:xfrm flipV="1">
            <a:off x="2601913" y="3117850"/>
            <a:ext cx="768350" cy="531813"/>
          </a:xfrm>
          <a:prstGeom prst="line">
            <a:avLst/>
          </a:prstGeom>
          <a:solidFill>
            <a:schemeClr val="accent1"/>
          </a:solidFill>
          <a:ln w="34925"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348" name="Rectangle 6"/>
          <p:cNvSpPr/>
          <p:nvPr/>
        </p:nvSpPr>
        <p:spPr>
          <a:xfrm>
            <a:off x="4283075" y="5197475"/>
            <a:ext cx="4249738" cy="400050"/>
          </a:xfrm>
          <a:prstGeom prst="rect">
            <a:avLst/>
          </a:prstGeom>
          <a:noFill/>
          <a:ln w="9525">
            <a:noFill/>
          </a:ln>
        </p:spPr>
        <p:txBody>
          <a:bodyPr>
            <a:spAutoFit/>
          </a:bodyPr>
          <a:p>
            <a:pPr marL="0" lvl="1" indent="0" eaLnBrk="1" hangingPunct="1"/>
            <a:r>
              <a:rPr lang="zh-CN" altLang="en-US" sz="2000" b="1" dirty="0">
                <a:latin typeface="微软雅黑" panose="020B0503020204020204" pitchFamily="34" charset="-122"/>
                <a:ea typeface="微软雅黑" panose="020B0503020204020204" pitchFamily="34" charset="-122"/>
              </a:rPr>
              <a:t>应符合员工作业习惯和客观实际情况</a:t>
            </a:r>
            <a:endParaRPr lang="zh-CN" altLang="en-US" sz="2000" b="1" dirty="0">
              <a:latin typeface="微软雅黑" panose="020B0503020204020204" pitchFamily="34" charset="-122"/>
              <a:ea typeface="微软雅黑" panose="020B0503020204020204" pitchFamily="34" charset="-122"/>
            </a:endParaRPr>
          </a:p>
        </p:txBody>
      </p:sp>
      <p:sp>
        <p:nvSpPr>
          <p:cNvPr id="57349" name="椭圆 3"/>
          <p:cNvSpPr/>
          <p:nvPr/>
        </p:nvSpPr>
        <p:spPr>
          <a:xfrm>
            <a:off x="1187450" y="3406775"/>
            <a:ext cx="1655763" cy="1655763"/>
          </a:xfrm>
          <a:prstGeom prst="ellipse">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57350" name="矩形 4"/>
          <p:cNvSpPr/>
          <p:nvPr/>
        </p:nvSpPr>
        <p:spPr>
          <a:xfrm>
            <a:off x="1304925" y="4003675"/>
            <a:ext cx="1422400" cy="461963"/>
          </a:xfrm>
          <a:prstGeom prst="rect">
            <a:avLst/>
          </a:prstGeom>
          <a:noFill/>
          <a:ln w="9525">
            <a:noFill/>
          </a:ln>
        </p:spPr>
        <p:txBody>
          <a:bodyPr wrap="none">
            <a:spAutoFit/>
          </a:bodyPr>
          <a:p>
            <a:pPr algn="ctr" eaLnBrk="1" hangingPunct="1"/>
            <a:r>
              <a:rPr lang="zh-CN" altLang="en-US" b="1" dirty="0">
                <a:solidFill>
                  <a:srgbClr val="FFFFFF"/>
                </a:solidFill>
                <a:latin typeface="微软雅黑" panose="020B0503020204020204" pitchFamily="34" charset="-122"/>
                <a:ea typeface="微软雅黑" panose="020B0503020204020204" pitchFamily="34" charset="-122"/>
              </a:rPr>
              <a:t>划分原则</a:t>
            </a:r>
            <a:endParaRPr lang="en-US" altLang="zh-CN" b="1" dirty="0">
              <a:solidFill>
                <a:srgbClr val="FFFFFF"/>
              </a:solidFill>
              <a:latin typeface="微软雅黑" panose="020B0503020204020204" pitchFamily="34" charset="-122"/>
              <a:ea typeface="微软雅黑" panose="020B0503020204020204" pitchFamily="34" charset="-122"/>
            </a:endParaRPr>
          </a:p>
        </p:txBody>
      </p:sp>
      <p:sp>
        <p:nvSpPr>
          <p:cNvPr id="57351" name="椭圆 5"/>
          <p:cNvSpPr/>
          <p:nvPr/>
        </p:nvSpPr>
        <p:spPr>
          <a:xfrm>
            <a:off x="3225800" y="2592388"/>
            <a:ext cx="814388" cy="814387"/>
          </a:xfrm>
          <a:prstGeom prst="ellipse">
            <a:avLst/>
          </a:prstGeom>
          <a:solidFill>
            <a:srgbClr val="AD8C77"/>
          </a:solidFill>
          <a:ln w="9525">
            <a:noFill/>
          </a:ln>
        </p:spPr>
        <p:txBody>
          <a:bodyPr/>
          <a:p>
            <a:pPr eaLnBrk="1" hangingPunct="1"/>
            <a:endParaRPr lang="zh-CN" altLang="en-US" dirty="0">
              <a:latin typeface="Times New Roman" panose="02020603050405020304" pitchFamily="18" charset="0"/>
            </a:endParaRPr>
          </a:p>
        </p:txBody>
      </p:sp>
      <p:sp>
        <p:nvSpPr>
          <p:cNvPr id="57352" name="椭圆 19"/>
          <p:cNvSpPr/>
          <p:nvPr/>
        </p:nvSpPr>
        <p:spPr>
          <a:xfrm>
            <a:off x="3225800" y="4991100"/>
            <a:ext cx="814388" cy="814388"/>
          </a:xfrm>
          <a:prstGeom prst="ellipse">
            <a:avLst/>
          </a:prstGeom>
          <a:solidFill>
            <a:srgbClr val="AD8C77"/>
          </a:solidFill>
          <a:ln w="9525">
            <a:noFill/>
          </a:ln>
        </p:spPr>
        <p:txBody>
          <a:bodyPr/>
          <a:p>
            <a:pPr eaLnBrk="1" hangingPunct="1"/>
            <a:endParaRPr lang="zh-CN" altLang="en-US" dirty="0">
              <a:latin typeface="Times New Roman" panose="02020603050405020304" pitchFamily="18" charset="0"/>
            </a:endParaRPr>
          </a:p>
        </p:txBody>
      </p:sp>
      <p:sp>
        <p:nvSpPr>
          <p:cNvPr id="57353" name="矩形 6"/>
          <p:cNvSpPr/>
          <p:nvPr/>
        </p:nvSpPr>
        <p:spPr>
          <a:xfrm>
            <a:off x="4268788" y="2798763"/>
            <a:ext cx="3816350" cy="400050"/>
          </a:xfrm>
          <a:prstGeom prst="rect">
            <a:avLst/>
          </a:prstGeom>
          <a:noFill/>
          <a:ln w="9525">
            <a:noFill/>
          </a:ln>
        </p:spPr>
        <p:txBody>
          <a:bodyPr>
            <a:spAutoFit/>
          </a:bodyPr>
          <a:p>
            <a:pPr marL="0" lvl="1" indent="0" eaLnBrk="1" hangingPunct="1"/>
            <a:r>
              <a:rPr lang="zh-CN" altLang="en-US" sz="2000" b="1" dirty="0">
                <a:latin typeface="微软雅黑" panose="020B0503020204020204" pitchFamily="34" charset="-122"/>
                <a:ea typeface="微软雅黑" panose="020B0503020204020204" pitchFamily="34" charset="-122"/>
              </a:rPr>
              <a:t>划分作业活动应以合理性为原则</a:t>
            </a:r>
            <a:endParaRPr lang="zh-CN" altLang="en-US" sz="2000" b="1" dirty="0">
              <a:latin typeface="微软雅黑" panose="020B0503020204020204" pitchFamily="34" charset="-122"/>
              <a:ea typeface="微软雅黑" panose="020B0503020204020204" pitchFamily="34" charset="-122"/>
            </a:endParaRPr>
          </a:p>
        </p:txBody>
      </p:sp>
      <p:sp>
        <p:nvSpPr>
          <p:cNvPr id="57354" name="文本框 11"/>
          <p:cNvSpPr txBox="1"/>
          <p:nvPr/>
        </p:nvSpPr>
        <p:spPr>
          <a:xfrm>
            <a:off x="3394075" y="2768600"/>
            <a:ext cx="479425" cy="461963"/>
          </a:xfrm>
          <a:prstGeom prst="rect">
            <a:avLst/>
          </a:prstGeom>
          <a:noFill/>
          <a:ln w="9525">
            <a:noFill/>
          </a:ln>
        </p:spPr>
        <p:txBody>
          <a:bodyPr>
            <a:spAutoFit/>
          </a:bodyPr>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7355" name="文本框 27"/>
          <p:cNvSpPr txBox="1"/>
          <p:nvPr/>
        </p:nvSpPr>
        <p:spPr>
          <a:xfrm>
            <a:off x="3395663" y="5151438"/>
            <a:ext cx="479425" cy="461962"/>
          </a:xfrm>
          <a:prstGeom prst="rect">
            <a:avLst/>
          </a:prstGeom>
          <a:noFill/>
          <a:ln w="9525">
            <a:noFill/>
          </a:ln>
        </p:spPr>
        <p:txBody>
          <a:bodyPr>
            <a:spAutoFit/>
          </a:bodyPr>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9404" name="矩形 28"/>
          <p:cNvSpPr>
            <a:spLocks noChangeArrowheads="1"/>
          </p:cNvSpPr>
          <p:nvPr/>
        </p:nvSpPr>
        <p:spPr bwMode="auto">
          <a:xfrm>
            <a:off x="3236913" y="242888"/>
            <a:ext cx="2670175" cy="5222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划分作业活动</a:t>
            </a:r>
            <a:endParaRPr kumimoji="1" lang="en-US" altLang="zh-CN"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bwMode="auto">
          <a:xfrm>
            <a:off x="4767263" y="2349500"/>
            <a:ext cx="3549650" cy="1223963"/>
          </a:xfrm>
          <a:prstGeom prst="roundRect">
            <a:avLst/>
          </a:prstGeom>
          <a:noFill/>
          <a:ln w="25400" cap="flat" cmpd="sng" algn="ctr">
            <a:solidFill>
              <a:schemeClr val="accent1">
                <a:lumMod val="5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圆角矩形 7"/>
          <p:cNvSpPr/>
          <p:nvPr/>
        </p:nvSpPr>
        <p:spPr bwMode="auto">
          <a:xfrm>
            <a:off x="4767263" y="3860800"/>
            <a:ext cx="3549650" cy="1223963"/>
          </a:xfrm>
          <a:prstGeom prst="roundRect">
            <a:avLst/>
          </a:prstGeom>
          <a:noFill/>
          <a:ln w="25400" cap="flat" cmpd="sng" algn="ctr">
            <a:solidFill>
              <a:schemeClr val="accent1">
                <a:lumMod val="5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圆角矩形 8"/>
          <p:cNvSpPr/>
          <p:nvPr/>
        </p:nvSpPr>
        <p:spPr bwMode="auto">
          <a:xfrm>
            <a:off x="827088" y="3868738"/>
            <a:ext cx="3544888" cy="1223963"/>
          </a:xfrm>
          <a:prstGeom prst="roundRect">
            <a:avLst/>
          </a:prstGeom>
          <a:noFill/>
          <a:ln w="25400" cap="flat" cmpd="sng" algn="ctr">
            <a:solidFill>
              <a:schemeClr val="accent1">
                <a:lumMod val="5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圆角矩形 5"/>
          <p:cNvSpPr/>
          <p:nvPr/>
        </p:nvSpPr>
        <p:spPr bwMode="auto">
          <a:xfrm>
            <a:off x="827088" y="2349500"/>
            <a:ext cx="3544888" cy="1223963"/>
          </a:xfrm>
          <a:prstGeom prst="roundRect">
            <a:avLst/>
          </a:prstGeom>
          <a:noFill/>
          <a:ln w="25400" cap="flat" cmpd="sng" algn="ctr">
            <a:solidFill>
              <a:schemeClr val="accent1">
                <a:lumMod val="5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8374" name="椭圆 3"/>
          <p:cNvSpPr/>
          <p:nvPr/>
        </p:nvSpPr>
        <p:spPr>
          <a:xfrm>
            <a:off x="3527425" y="2636838"/>
            <a:ext cx="2089150" cy="2087562"/>
          </a:xfrm>
          <a:prstGeom prst="ellipse">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58375" name="Text Box 15"/>
          <p:cNvSpPr txBox="1"/>
          <p:nvPr/>
        </p:nvSpPr>
        <p:spPr>
          <a:xfrm>
            <a:off x="3711575" y="3178175"/>
            <a:ext cx="1720850" cy="1006475"/>
          </a:xfrm>
          <a:prstGeom prst="rect">
            <a:avLst/>
          </a:prstGeom>
          <a:noFill/>
          <a:ln w="9525">
            <a:noFill/>
          </a:ln>
        </p:spPr>
        <p:txBody>
          <a:bodyPr>
            <a:spAutoFit/>
          </a:bodyPr>
          <a:p>
            <a:pPr algn="ctr" eaLnBrk="1" hangingPunct="1">
              <a:lnSpc>
                <a:spcPct val="130000"/>
              </a:lnSpc>
            </a:pPr>
            <a:r>
              <a:rPr lang="zh-CN" altLang="en-US" b="1" dirty="0">
                <a:solidFill>
                  <a:srgbClr val="FFFFFF"/>
                </a:solidFill>
                <a:latin typeface="微软雅黑" panose="020B0503020204020204" pitchFamily="34" charset="-122"/>
                <a:ea typeface="微软雅黑" panose="020B0503020204020204" pitchFamily="34" charset="-122"/>
              </a:rPr>
              <a:t>划分作业活动的方法</a:t>
            </a:r>
            <a:endParaRPr lang="en-US" altLang="zh-CN" b="1" dirty="0">
              <a:solidFill>
                <a:srgbClr val="FFFFFF"/>
              </a:solidFill>
              <a:latin typeface="微软雅黑" panose="020B0503020204020204" pitchFamily="34" charset="-122"/>
              <a:ea typeface="微软雅黑" panose="020B0503020204020204" pitchFamily="34" charset="-122"/>
            </a:endParaRPr>
          </a:p>
        </p:txBody>
      </p:sp>
      <p:sp>
        <p:nvSpPr>
          <p:cNvPr id="58376" name="Text Box 10"/>
          <p:cNvSpPr txBox="1"/>
          <p:nvPr/>
        </p:nvSpPr>
        <p:spPr>
          <a:xfrm>
            <a:off x="958850" y="2797175"/>
            <a:ext cx="2901950" cy="307975"/>
          </a:xfrm>
          <a:prstGeom prst="rect">
            <a:avLst/>
          </a:prstGeom>
          <a:noFill/>
          <a:ln w="9525">
            <a:noFill/>
          </a:ln>
        </p:spPr>
        <p:txBody>
          <a:bodyPr wrap="none" lIns="0" tIns="0" rIns="0" bIns="0">
            <a:spAutoFit/>
          </a:bodyPr>
          <a:p>
            <a:pPr marL="85725" indent="-85725" eaLnBrk="1" latinLnBrk="1" hangingPunct="1"/>
            <a:r>
              <a:rPr lang="zh-CN" altLang="en-US" sz="2000" b="1" dirty="0">
                <a:latin typeface="微软雅黑" panose="020B0503020204020204" pitchFamily="34" charset="-122"/>
                <a:ea typeface="微软雅黑" panose="020B0503020204020204" pitchFamily="34" charset="-122"/>
              </a:rPr>
              <a:t>按生产流程阶段名称划分</a:t>
            </a:r>
            <a:r>
              <a:rPr lang="zh-CN" altLang="en-US" sz="2000" dirty="0">
                <a:latin typeface="微软雅黑" panose="020B0503020204020204" pitchFamily="34" charset="-122"/>
                <a:ea typeface="微软雅黑" panose="020B0503020204020204" pitchFamily="34" charset="-122"/>
              </a:rPr>
              <a:t> </a:t>
            </a:r>
            <a:endParaRPr lang="en-US" altLang="ko-KR" sz="2000" dirty="0">
              <a:latin typeface="微软雅黑" panose="020B0503020204020204" pitchFamily="34" charset="-122"/>
              <a:ea typeface="微软雅黑" panose="020B0503020204020204" pitchFamily="34" charset="-122"/>
            </a:endParaRPr>
          </a:p>
        </p:txBody>
      </p:sp>
      <p:sp>
        <p:nvSpPr>
          <p:cNvPr id="58377" name="Text Box 11"/>
          <p:cNvSpPr txBox="1"/>
          <p:nvPr/>
        </p:nvSpPr>
        <p:spPr>
          <a:xfrm>
            <a:off x="1338263" y="4306888"/>
            <a:ext cx="2373312" cy="307975"/>
          </a:xfrm>
          <a:prstGeom prst="rect">
            <a:avLst/>
          </a:prstGeom>
          <a:noFill/>
          <a:ln w="9525">
            <a:noFill/>
          </a:ln>
        </p:spPr>
        <p:txBody>
          <a:bodyPr wrap="none" lIns="0" tIns="0" rIns="0" bIns="0">
            <a:spAutoFit/>
          </a:bodyPr>
          <a:p>
            <a:pPr marL="85725" indent="-85725" eaLnBrk="1" latinLnBrk="1" hangingPunct="1"/>
            <a:r>
              <a:rPr lang="zh-CN" altLang="en-US" sz="2000" b="1" dirty="0">
                <a:latin typeface="微软雅黑" panose="020B0503020204020204" pitchFamily="34" charset="-122"/>
                <a:ea typeface="微软雅黑" panose="020B0503020204020204" pitchFamily="34" charset="-122"/>
              </a:rPr>
              <a:t>按作业任务名称划分 </a:t>
            </a:r>
            <a:endParaRPr lang="en-US" altLang="ko-KR" sz="2000" b="1" dirty="0">
              <a:latin typeface="微软雅黑" panose="020B0503020204020204" pitchFamily="34" charset="-122"/>
              <a:ea typeface="微软雅黑" panose="020B0503020204020204" pitchFamily="34" charset="-122"/>
            </a:endParaRPr>
          </a:p>
        </p:txBody>
      </p:sp>
      <p:sp>
        <p:nvSpPr>
          <p:cNvPr id="58378" name="Text Box 12"/>
          <p:cNvSpPr txBox="1"/>
          <p:nvPr/>
        </p:nvSpPr>
        <p:spPr>
          <a:xfrm>
            <a:off x="5432425" y="2806700"/>
            <a:ext cx="2886075" cy="307975"/>
          </a:xfrm>
          <a:prstGeom prst="rect">
            <a:avLst/>
          </a:prstGeom>
          <a:noFill/>
          <a:ln w="9525">
            <a:noFill/>
          </a:ln>
        </p:spPr>
        <p:txBody>
          <a:bodyPr wrap="none" lIns="0" tIns="0" rIns="0" bIns="0">
            <a:spAutoFit/>
          </a:bodyPr>
          <a:p>
            <a:pPr marL="85725" indent="-85725" eaLnBrk="1" latinLnBrk="1" hangingPunct="1"/>
            <a:r>
              <a:rPr lang="zh-CN" altLang="en-US" sz="2000" b="1" dirty="0">
                <a:latin typeface="微软雅黑" panose="020B0503020204020204" pitchFamily="34" charset="-122"/>
                <a:ea typeface="微软雅黑" panose="020B0503020204020204" pitchFamily="34" charset="-122"/>
              </a:rPr>
              <a:t>按工艺装置控制名称划分 </a:t>
            </a:r>
            <a:endParaRPr lang="en-US" altLang="ko-KR" sz="2000" b="1" dirty="0">
              <a:latin typeface="微软雅黑" panose="020B0503020204020204" pitchFamily="34" charset="-122"/>
              <a:ea typeface="微软雅黑" panose="020B0503020204020204" pitchFamily="34" charset="-122"/>
            </a:endParaRPr>
          </a:p>
        </p:txBody>
      </p:sp>
      <p:sp>
        <p:nvSpPr>
          <p:cNvPr id="58379" name="Text Box 13"/>
          <p:cNvSpPr txBox="1"/>
          <p:nvPr/>
        </p:nvSpPr>
        <p:spPr>
          <a:xfrm>
            <a:off x="5549900" y="4306888"/>
            <a:ext cx="2628900" cy="307975"/>
          </a:xfrm>
          <a:prstGeom prst="rect">
            <a:avLst/>
          </a:prstGeom>
          <a:noFill/>
          <a:ln w="9525">
            <a:noFill/>
          </a:ln>
        </p:spPr>
        <p:txBody>
          <a:bodyPr wrap="none" lIns="0" tIns="0" rIns="0" bIns="0">
            <a:spAutoFit/>
          </a:bodyPr>
          <a:p>
            <a:pPr marL="85725" indent="-85725" eaLnBrk="1" latinLnBrk="1" hangingPunct="1"/>
            <a:r>
              <a:rPr lang="zh-CN" altLang="en-US" sz="2000" b="1" dirty="0">
                <a:latin typeface="微软雅黑" panose="020B0503020204020204" pitchFamily="34" charset="-122"/>
                <a:ea typeface="微软雅黑" panose="020B0503020204020204" pitchFamily="34" charset="-122"/>
              </a:rPr>
              <a:t>按照作业区域名称划分 </a:t>
            </a:r>
            <a:endParaRPr lang="en-US" altLang="ko-KR" sz="2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4" name="Freeform 4"/>
          <p:cNvSpPr/>
          <p:nvPr/>
        </p:nvSpPr>
        <p:spPr bwMode="gray">
          <a:xfrm flipH="1" flipV="1">
            <a:off x="769938" y="3683000"/>
            <a:ext cx="7607300" cy="1944688"/>
          </a:xfrm>
          <a:custGeom>
            <a:avLst/>
            <a:gdLst>
              <a:gd name="T0" fmla="*/ 3724 w 3796"/>
              <a:gd name="T1" fmla="*/ 288 h 816"/>
              <a:gd name="T2" fmla="*/ 1346 w 3796"/>
              <a:gd name="T3" fmla="*/ 290 h 816"/>
              <a:gd name="T4" fmla="*/ 1246 w 3796"/>
              <a:gd name="T5" fmla="*/ 258 h 816"/>
              <a:gd name="T6" fmla="*/ 1066 w 3796"/>
              <a:gd name="T7" fmla="*/ 79 h 816"/>
              <a:gd name="T8" fmla="*/ 923 w 3796"/>
              <a:gd name="T9" fmla="*/ 4 h 816"/>
              <a:gd name="T10" fmla="*/ 103 w 3796"/>
              <a:gd name="T11" fmla="*/ 4 h 816"/>
              <a:gd name="T12" fmla="*/ 2 w 3796"/>
              <a:gd name="T13" fmla="*/ 88 h 816"/>
              <a:gd name="T14" fmla="*/ 2 w 3796"/>
              <a:gd name="T15" fmla="*/ 729 h 816"/>
              <a:gd name="T16" fmla="*/ 103 w 3796"/>
              <a:gd name="T17" fmla="*/ 804 h 816"/>
              <a:gd name="T18" fmla="*/ 3688 w 3796"/>
              <a:gd name="T19" fmla="*/ 804 h 816"/>
              <a:gd name="T20" fmla="*/ 3790 w 3796"/>
              <a:gd name="T21" fmla="*/ 716 h 816"/>
              <a:gd name="T22" fmla="*/ 3790 w 3796"/>
              <a:gd name="T23" fmla="*/ 356 h 816"/>
              <a:gd name="T24" fmla="*/ 3724 w 3796"/>
              <a:gd name="T25" fmla="*/ 28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solidFill>
            <a:schemeClr val="accent1">
              <a:lumMod val="50000"/>
            </a:schemeClr>
          </a:soli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9395" name="Freeform 5"/>
          <p:cNvSpPr/>
          <p:nvPr/>
        </p:nvSpPr>
        <p:spPr>
          <a:xfrm>
            <a:off x="755650" y="1628775"/>
            <a:ext cx="7607300" cy="21177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solidFill>
            <a:srgbClr val="97725C">
              <a:alpha val="100000"/>
            </a:srgbClr>
          </a:solidFill>
          <a:ln w="9525">
            <a:noFill/>
          </a:ln>
        </p:spPr>
        <p:txBody>
          <a:bodyPr/>
          <a:p>
            <a:endParaRPr lang="zh-CN" altLang="en-US"/>
          </a:p>
        </p:txBody>
      </p:sp>
      <p:sp>
        <p:nvSpPr>
          <p:cNvPr id="59396" name="Rectangle 6"/>
          <p:cNvSpPr/>
          <p:nvPr/>
        </p:nvSpPr>
        <p:spPr>
          <a:xfrm>
            <a:off x="976313" y="2908300"/>
            <a:ext cx="1643062" cy="1639888"/>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1" hangingPunct="1"/>
            <a:endParaRPr lang="zh-CN" altLang="en-US" dirty="0">
              <a:latin typeface="Times New Roman" panose="02020603050405020304" pitchFamily="18" charset="0"/>
            </a:endParaRPr>
          </a:p>
        </p:txBody>
      </p:sp>
      <p:sp>
        <p:nvSpPr>
          <p:cNvPr id="59397" name="Rectangle 7"/>
          <p:cNvSpPr/>
          <p:nvPr/>
        </p:nvSpPr>
        <p:spPr>
          <a:xfrm>
            <a:off x="2817813" y="2908300"/>
            <a:ext cx="1643062" cy="1639888"/>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1" hangingPunct="1"/>
            <a:endParaRPr lang="zh-CN" altLang="en-US" dirty="0">
              <a:latin typeface="Times New Roman" panose="02020603050405020304" pitchFamily="18" charset="0"/>
            </a:endParaRPr>
          </a:p>
        </p:txBody>
      </p:sp>
      <p:sp>
        <p:nvSpPr>
          <p:cNvPr id="59398" name="Rectangle 8"/>
          <p:cNvSpPr/>
          <p:nvPr/>
        </p:nvSpPr>
        <p:spPr>
          <a:xfrm>
            <a:off x="4648200" y="2908300"/>
            <a:ext cx="1643063" cy="1639888"/>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1" hangingPunct="1"/>
            <a:endParaRPr lang="zh-CN" altLang="en-US" dirty="0">
              <a:latin typeface="Times New Roman" panose="02020603050405020304" pitchFamily="18" charset="0"/>
            </a:endParaRPr>
          </a:p>
        </p:txBody>
      </p:sp>
      <p:sp>
        <p:nvSpPr>
          <p:cNvPr id="59399" name="Rectangle 9"/>
          <p:cNvSpPr/>
          <p:nvPr/>
        </p:nvSpPr>
        <p:spPr>
          <a:xfrm>
            <a:off x="6489700" y="2908300"/>
            <a:ext cx="1643063" cy="1639888"/>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1" hangingPunct="1"/>
            <a:endParaRPr lang="zh-CN" altLang="en-US" dirty="0">
              <a:latin typeface="Times New Roman" panose="02020603050405020304" pitchFamily="18" charset="0"/>
            </a:endParaRPr>
          </a:p>
        </p:txBody>
      </p:sp>
      <p:sp>
        <p:nvSpPr>
          <p:cNvPr id="59400" name="Rectangle 10"/>
          <p:cNvSpPr/>
          <p:nvPr/>
        </p:nvSpPr>
        <p:spPr>
          <a:xfrm>
            <a:off x="1162050" y="1690688"/>
            <a:ext cx="1387475" cy="369887"/>
          </a:xfrm>
          <a:prstGeom prst="rect">
            <a:avLst/>
          </a:prstGeom>
          <a:noFill/>
          <a:ln w="9525">
            <a:noFill/>
          </a:ln>
        </p:spPr>
        <p:txBody>
          <a:bodyPr>
            <a:spAutoFit/>
          </a:bodyPr>
          <a:p>
            <a:pPr eaLnBrk="1" hangingPunct="1"/>
            <a:r>
              <a:rPr lang="zh-CN" altLang="en-US" sz="1800" dirty="0">
                <a:solidFill>
                  <a:srgbClr val="F8F8F8"/>
                </a:solidFill>
                <a:latin typeface="微软雅黑" panose="020B0503020204020204" pitchFamily="34" charset="-122"/>
                <a:ea typeface="微软雅黑" panose="020B0503020204020204" pitchFamily="34" charset="-122"/>
              </a:rPr>
              <a:t>危险源控制</a:t>
            </a:r>
            <a:endParaRPr lang="en-US" altLang="zh-CN" sz="1800" dirty="0">
              <a:solidFill>
                <a:srgbClr val="F8F8F8"/>
              </a:solidFill>
              <a:latin typeface="微软雅黑" panose="020B0503020204020204" pitchFamily="34" charset="-122"/>
              <a:ea typeface="微软雅黑" panose="020B0503020204020204" pitchFamily="34" charset="-122"/>
            </a:endParaRPr>
          </a:p>
        </p:txBody>
      </p:sp>
      <p:sp>
        <p:nvSpPr>
          <p:cNvPr id="59401" name="Rectangle 11"/>
          <p:cNvSpPr/>
          <p:nvPr/>
        </p:nvSpPr>
        <p:spPr>
          <a:xfrm>
            <a:off x="963613" y="3281363"/>
            <a:ext cx="1635125" cy="893762"/>
          </a:xfrm>
          <a:prstGeom prst="rect">
            <a:avLst/>
          </a:prstGeom>
          <a:noFill/>
          <a:ln w="9525">
            <a:noFill/>
          </a:ln>
        </p:spPr>
        <p:txBody>
          <a:bodyPr>
            <a:spAutoFit/>
          </a:bodyPr>
          <a:p>
            <a:pPr algn="ctr" eaLnBrk="1" hangingPunct="1">
              <a:lnSpc>
                <a:spcPct val="130000"/>
              </a:lnSpc>
            </a:pPr>
            <a:r>
              <a:rPr lang="zh-CN" altLang="en-US" sz="2000" b="1" dirty="0">
                <a:latin typeface="微软雅黑" panose="020B0503020204020204" pitchFamily="34" charset="-122"/>
                <a:ea typeface="微软雅黑" panose="020B0503020204020204" pitchFamily="34" charset="-122"/>
              </a:rPr>
              <a:t>安全对策措施基本要求</a:t>
            </a:r>
            <a:r>
              <a:rPr lang="zh-CN" altLang="en-US" sz="2000" dirty="0">
                <a:latin typeface="微软雅黑" panose="020B0503020204020204" pitchFamily="34" charset="-122"/>
                <a:ea typeface="微软雅黑" panose="020B0503020204020204" pitchFamily="34" charset="-122"/>
              </a:rPr>
              <a:t> </a:t>
            </a:r>
            <a:endParaRPr lang="en-US" altLang="zh-CN" sz="2000" dirty="0">
              <a:latin typeface="微软雅黑" panose="020B0503020204020204" pitchFamily="34" charset="-122"/>
              <a:ea typeface="微软雅黑" panose="020B0503020204020204" pitchFamily="34" charset="-122"/>
            </a:endParaRPr>
          </a:p>
        </p:txBody>
      </p:sp>
      <p:sp>
        <p:nvSpPr>
          <p:cNvPr id="59402" name="Rectangle 12"/>
          <p:cNvSpPr/>
          <p:nvPr/>
        </p:nvSpPr>
        <p:spPr>
          <a:xfrm>
            <a:off x="6489700" y="5241925"/>
            <a:ext cx="1712913" cy="366713"/>
          </a:xfrm>
          <a:prstGeom prst="rect">
            <a:avLst/>
          </a:prstGeom>
          <a:noFill/>
          <a:ln w="9525">
            <a:noFill/>
          </a:ln>
        </p:spPr>
        <p:txBody>
          <a:bodyPr>
            <a:spAutoFit/>
          </a:bodyPr>
          <a:p>
            <a:pPr algn="ctr" eaLnBrk="1" hangingPunct="1"/>
            <a:r>
              <a:rPr lang="zh-CN" altLang="en-US" sz="1800" dirty="0">
                <a:solidFill>
                  <a:srgbClr val="F8F8F8"/>
                </a:solidFill>
                <a:latin typeface="微软雅黑" panose="020B0503020204020204" pitchFamily="34" charset="-122"/>
                <a:ea typeface="微软雅黑" panose="020B0503020204020204" pitchFamily="34" charset="-122"/>
              </a:rPr>
              <a:t>危险源控制</a:t>
            </a:r>
            <a:endParaRPr lang="en-US" altLang="zh-CN" sz="1800" dirty="0">
              <a:solidFill>
                <a:srgbClr val="F8F8F8"/>
              </a:solidFill>
              <a:latin typeface="微软雅黑" panose="020B0503020204020204" pitchFamily="34" charset="-122"/>
              <a:ea typeface="微软雅黑" panose="020B0503020204020204" pitchFamily="34" charset="-122"/>
            </a:endParaRPr>
          </a:p>
        </p:txBody>
      </p:sp>
      <p:sp>
        <p:nvSpPr>
          <p:cNvPr id="59403" name="Rectangle 13"/>
          <p:cNvSpPr/>
          <p:nvPr/>
        </p:nvSpPr>
        <p:spPr>
          <a:xfrm>
            <a:off x="3168650" y="2454275"/>
            <a:ext cx="2590800" cy="336550"/>
          </a:xfrm>
          <a:prstGeom prst="rect">
            <a:avLst/>
          </a:prstGeom>
          <a:noFill/>
          <a:ln w="9525">
            <a:noFill/>
          </a:ln>
        </p:spPr>
        <p:txBody>
          <a:bodyPr wrap="none">
            <a:spAutoFit/>
          </a:bodyPr>
          <a:p>
            <a:pPr eaLnBrk="1" hangingPunct="1">
              <a:spcBef>
                <a:spcPct val="50000"/>
              </a:spcBef>
            </a:pPr>
            <a:r>
              <a:rPr lang="en-US" altLang="zh-CN" sz="1600" dirty="0">
                <a:solidFill>
                  <a:srgbClr val="F8F8F8"/>
                </a:solidFill>
                <a:latin typeface="Arial" panose="020B0604020202020204" pitchFamily="34" charset="0"/>
              </a:rPr>
              <a:t>Description of the contents</a:t>
            </a:r>
            <a:endParaRPr lang="en-US" altLang="zh-CN" sz="1600" dirty="0">
              <a:solidFill>
                <a:srgbClr val="F8F8F8"/>
              </a:solidFill>
              <a:latin typeface="Arial" panose="020B0604020202020204" pitchFamily="34" charset="0"/>
            </a:endParaRPr>
          </a:p>
        </p:txBody>
      </p:sp>
      <p:cxnSp>
        <p:nvCxnSpPr>
          <p:cNvPr id="59404" name="AutoShape 14"/>
          <p:cNvCxnSpPr>
            <a:stCxn id="59396" idx="0"/>
            <a:endCxn id="59403" idx="1"/>
          </p:cNvCxnSpPr>
          <p:nvPr/>
        </p:nvCxnSpPr>
        <p:spPr>
          <a:xfrm rot="-5400000">
            <a:off x="2339975" y="2079625"/>
            <a:ext cx="285750" cy="1370013"/>
          </a:xfrm>
          <a:prstGeom prst="bentConnector2">
            <a:avLst/>
          </a:prstGeom>
          <a:ln w="9525" cap="flat" cmpd="sng">
            <a:solidFill>
              <a:srgbClr val="EAEAEA"/>
            </a:solidFill>
            <a:prstDash val="solid"/>
            <a:miter/>
            <a:headEnd type="none" w="med" len="med"/>
            <a:tailEnd type="triangle" w="med" len="med"/>
          </a:ln>
        </p:spPr>
      </p:cxnSp>
      <p:cxnSp>
        <p:nvCxnSpPr>
          <p:cNvPr id="59405" name="AutoShape 15"/>
          <p:cNvCxnSpPr>
            <a:stCxn id="59399" idx="0"/>
            <a:endCxn id="59403" idx="3"/>
          </p:cNvCxnSpPr>
          <p:nvPr/>
        </p:nvCxnSpPr>
        <p:spPr>
          <a:xfrm rot="5400000" flipH="1">
            <a:off x="6392863" y="1989138"/>
            <a:ext cx="285750" cy="1552575"/>
          </a:xfrm>
          <a:prstGeom prst="bentConnector2">
            <a:avLst/>
          </a:prstGeom>
          <a:ln w="9525" cap="flat" cmpd="sng">
            <a:solidFill>
              <a:srgbClr val="EAEAEA"/>
            </a:solidFill>
            <a:prstDash val="solid"/>
            <a:miter/>
            <a:headEnd type="none" w="med" len="med"/>
            <a:tailEnd type="triangle" w="med" len="med"/>
          </a:ln>
        </p:spPr>
      </p:cxnSp>
      <p:cxnSp>
        <p:nvCxnSpPr>
          <p:cNvPr id="59406" name="AutoShape 16"/>
          <p:cNvCxnSpPr>
            <a:stCxn id="59396" idx="2"/>
            <a:endCxn id="59397" idx="2"/>
          </p:cNvCxnSpPr>
          <p:nvPr/>
        </p:nvCxnSpPr>
        <p:spPr>
          <a:xfrm rot="-5400000" flipH="1">
            <a:off x="2717800" y="3627438"/>
            <a:ext cx="1588" cy="1841500"/>
          </a:xfrm>
          <a:prstGeom prst="bentConnector3">
            <a:avLst>
              <a:gd name="adj1" fmla="val 14300000"/>
            </a:avLst>
          </a:prstGeom>
          <a:ln w="9525" cap="flat" cmpd="sng">
            <a:solidFill>
              <a:srgbClr val="EAEAEA"/>
            </a:solidFill>
            <a:prstDash val="solid"/>
            <a:miter/>
            <a:headEnd type="triangle" w="med" len="med"/>
            <a:tailEnd type="triangle" w="med" len="med"/>
          </a:ln>
        </p:spPr>
      </p:cxnSp>
      <p:cxnSp>
        <p:nvCxnSpPr>
          <p:cNvPr id="59407" name="AutoShape 17"/>
          <p:cNvCxnSpPr>
            <a:stCxn id="59398" idx="2"/>
            <a:endCxn id="59399" idx="2"/>
          </p:cNvCxnSpPr>
          <p:nvPr/>
        </p:nvCxnSpPr>
        <p:spPr>
          <a:xfrm rot="-5400000" flipH="1">
            <a:off x="6389688" y="3627438"/>
            <a:ext cx="1587" cy="1841500"/>
          </a:xfrm>
          <a:prstGeom prst="bentConnector3">
            <a:avLst>
              <a:gd name="adj1" fmla="val 14300000"/>
            </a:avLst>
          </a:prstGeom>
          <a:ln w="9525" cap="flat" cmpd="sng">
            <a:solidFill>
              <a:srgbClr val="EAEAEA"/>
            </a:solidFill>
            <a:prstDash val="solid"/>
            <a:miter/>
            <a:headEnd type="triangle" w="med" len="med"/>
            <a:tailEnd type="triangle" w="med" len="med"/>
          </a:ln>
        </p:spPr>
      </p:cxnSp>
      <p:sp>
        <p:nvSpPr>
          <p:cNvPr id="59408" name="Rectangle 18"/>
          <p:cNvSpPr/>
          <p:nvPr/>
        </p:nvSpPr>
        <p:spPr>
          <a:xfrm>
            <a:off x="2840038" y="3294063"/>
            <a:ext cx="1635125" cy="852487"/>
          </a:xfrm>
          <a:prstGeom prst="rect">
            <a:avLst/>
          </a:prstGeom>
          <a:noFill/>
          <a:ln w="9525">
            <a:noFill/>
          </a:ln>
        </p:spPr>
        <p:txBody>
          <a:bodyPr>
            <a:spAutoFit/>
          </a:bodyPr>
          <a:p>
            <a:pPr algn="ctr" eaLnBrk="1" hangingPunct="1">
              <a:lnSpc>
                <a:spcPct val="130000"/>
              </a:lnSpc>
            </a:pPr>
            <a:r>
              <a:rPr lang="zh-CN" altLang="en-US" sz="2000" b="1" dirty="0">
                <a:latin typeface="微软雅黑" panose="020B0503020204020204" pitchFamily="34" charset="-122"/>
                <a:ea typeface="微软雅黑" panose="020B0503020204020204" pitchFamily="34" charset="-122"/>
              </a:rPr>
              <a:t>安全技术措施等级顺序 </a:t>
            </a:r>
            <a:endParaRPr lang="en-US" altLang="zh-CN" sz="2000" b="1" dirty="0">
              <a:latin typeface="微软雅黑" panose="020B0503020204020204" pitchFamily="34" charset="-122"/>
              <a:ea typeface="微软雅黑" panose="020B0503020204020204" pitchFamily="34" charset="-122"/>
            </a:endParaRPr>
          </a:p>
        </p:txBody>
      </p:sp>
      <p:sp>
        <p:nvSpPr>
          <p:cNvPr id="59409" name="Rectangle 19"/>
          <p:cNvSpPr/>
          <p:nvPr/>
        </p:nvSpPr>
        <p:spPr>
          <a:xfrm>
            <a:off x="4659313" y="3302000"/>
            <a:ext cx="1635125" cy="852488"/>
          </a:xfrm>
          <a:prstGeom prst="rect">
            <a:avLst/>
          </a:prstGeom>
          <a:noFill/>
          <a:ln w="9525">
            <a:noFill/>
          </a:ln>
        </p:spPr>
        <p:txBody>
          <a:bodyPr>
            <a:spAutoFit/>
          </a:bodyPr>
          <a:p>
            <a:pPr algn="ctr" eaLnBrk="1" hangingPunct="1">
              <a:lnSpc>
                <a:spcPct val="130000"/>
              </a:lnSpc>
            </a:pPr>
            <a:r>
              <a:rPr lang="zh-CN" altLang="en-US" sz="2000" b="1" dirty="0">
                <a:latin typeface="微软雅黑" panose="020B0503020204020204" pitchFamily="34" charset="-122"/>
                <a:ea typeface="微软雅黑" panose="020B0503020204020204" pitchFamily="34" charset="-122"/>
              </a:rPr>
              <a:t>安全技术措施具体原则 </a:t>
            </a:r>
            <a:endParaRPr lang="en-US" altLang="zh-CN" sz="2000" b="1" dirty="0">
              <a:latin typeface="微软雅黑" panose="020B0503020204020204" pitchFamily="34" charset="-122"/>
              <a:ea typeface="微软雅黑" panose="020B0503020204020204" pitchFamily="34" charset="-122"/>
            </a:endParaRPr>
          </a:p>
        </p:txBody>
      </p:sp>
      <p:sp>
        <p:nvSpPr>
          <p:cNvPr id="59410" name="Rectangle 20"/>
          <p:cNvSpPr/>
          <p:nvPr/>
        </p:nvSpPr>
        <p:spPr>
          <a:xfrm>
            <a:off x="6511925" y="3309938"/>
            <a:ext cx="1635125" cy="852487"/>
          </a:xfrm>
          <a:prstGeom prst="rect">
            <a:avLst/>
          </a:prstGeom>
          <a:noFill/>
          <a:ln w="9525">
            <a:noFill/>
          </a:ln>
        </p:spPr>
        <p:txBody>
          <a:bodyPr>
            <a:spAutoFit/>
          </a:bodyPr>
          <a:p>
            <a:pPr algn="ctr" eaLnBrk="1" hangingPunct="1">
              <a:lnSpc>
                <a:spcPct val="130000"/>
              </a:lnSpc>
            </a:pPr>
            <a:r>
              <a:rPr lang="zh-CN" altLang="en-US" sz="2000" b="1" dirty="0">
                <a:latin typeface="微软雅黑" panose="020B0503020204020204" pitchFamily="34" charset="-122"/>
                <a:ea typeface="微软雅黑" panose="020B0503020204020204" pitchFamily="34" charset="-122"/>
              </a:rPr>
              <a:t>安全对策措施概要内容 </a:t>
            </a:r>
            <a:endParaRPr lang="en-US" altLang="zh-CN" sz="2000" b="1" dirty="0">
              <a:latin typeface="微软雅黑" panose="020B0503020204020204" pitchFamily="34" charset="-122"/>
              <a:ea typeface="微软雅黑" panose="020B0503020204020204" pitchFamily="34" charset="-122"/>
            </a:endParaRPr>
          </a:p>
        </p:txBody>
      </p:sp>
      <p:sp>
        <p:nvSpPr>
          <p:cNvPr id="59411" name="AutoShape 25"/>
          <p:cNvSpPr/>
          <p:nvPr/>
        </p:nvSpPr>
        <p:spPr>
          <a:xfrm rot="5400000">
            <a:off x="1690688" y="4197350"/>
            <a:ext cx="177800" cy="152400"/>
          </a:xfrm>
          <a:prstGeom prst="triangle">
            <a:avLst>
              <a:gd name="adj" fmla="val 50000"/>
            </a:avLst>
          </a:prstGeom>
          <a:solidFill>
            <a:srgbClr val="FF3300"/>
          </a:solidFill>
          <a:ln w="9525">
            <a:noFill/>
          </a:ln>
          <a:effectLst>
            <a:outerShdw dist="35921" dir="2699999" algn="ctr" rotWithShape="0">
              <a:schemeClr val="bg2"/>
            </a:outerShdw>
          </a:effectLst>
        </p:spPr>
        <p:txBody>
          <a:bodyPr rot="10800000" vert="eaVert" wrap="none" anchor="ctr" anchorCtr="0"/>
          <a:p>
            <a:pPr algn="ctr" eaLnBrk="1" hangingPunct="1">
              <a:buNone/>
            </a:pPr>
            <a:endParaRPr lang="zh-CN" altLang="en-US" sz="1800" dirty="0">
              <a:effectLst>
                <a:outerShdw blurRad="38100" dist="38100" dir="2700000">
                  <a:srgbClr val="FFFFFF"/>
                </a:outerShdw>
              </a:effectLst>
              <a:latin typeface="Arial" panose="020B0604020202020204" pitchFamily="34" charset="0"/>
            </a:endParaRPr>
          </a:p>
        </p:txBody>
      </p:sp>
      <p:sp>
        <p:nvSpPr>
          <p:cNvPr id="59412" name="AutoShape 26"/>
          <p:cNvSpPr/>
          <p:nvPr/>
        </p:nvSpPr>
        <p:spPr>
          <a:xfrm rot="5400000">
            <a:off x="3508375" y="4197350"/>
            <a:ext cx="177800" cy="152400"/>
          </a:xfrm>
          <a:prstGeom prst="triangle">
            <a:avLst>
              <a:gd name="adj" fmla="val 50000"/>
            </a:avLst>
          </a:prstGeom>
          <a:solidFill>
            <a:srgbClr val="FF3300"/>
          </a:solidFill>
          <a:ln w="9525">
            <a:noFill/>
          </a:ln>
          <a:effectLst>
            <a:outerShdw dist="35921" dir="2699999" algn="ctr" rotWithShape="0">
              <a:schemeClr val="bg2"/>
            </a:outerShdw>
          </a:effectLst>
        </p:spPr>
        <p:txBody>
          <a:bodyPr rot="10800000" vert="eaVert" wrap="none" anchor="ctr" anchorCtr="0"/>
          <a:p>
            <a:pPr algn="ctr" eaLnBrk="1" hangingPunct="1">
              <a:buNone/>
            </a:pPr>
            <a:endParaRPr lang="zh-CN" altLang="en-US" sz="1800" dirty="0">
              <a:effectLst>
                <a:outerShdw blurRad="38100" dist="38100" dir="2700000">
                  <a:srgbClr val="FFFFFF"/>
                </a:outerShdw>
              </a:effectLst>
              <a:latin typeface="Arial" panose="020B0604020202020204" pitchFamily="34" charset="0"/>
            </a:endParaRPr>
          </a:p>
        </p:txBody>
      </p:sp>
      <p:sp>
        <p:nvSpPr>
          <p:cNvPr id="59413" name="AutoShape 27"/>
          <p:cNvSpPr/>
          <p:nvPr/>
        </p:nvSpPr>
        <p:spPr>
          <a:xfrm rot="5400000">
            <a:off x="5413375" y="4197350"/>
            <a:ext cx="177800" cy="152400"/>
          </a:xfrm>
          <a:prstGeom prst="triangle">
            <a:avLst>
              <a:gd name="adj" fmla="val 50000"/>
            </a:avLst>
          </a:prstGeom>
          <a:solidFill>
            <a:srgbClr val="FF3300"/>
          </a:solidFill>
          <a:ln w="9525">
            <a:noFill/>
          </a:ln>
          <a:effectLst>
            <a:outerShdw dist="35921" dir="2699999" algn="ctr" rotWithShape="0">
              <a:schemeClr val="bg2"/>
            </a:outerShdw>
          </a:effectLst>
        </p:spPr>
        <p:txBody>
          <a:bodyPr rot="10800000" vert="eaVert" wrap="none" anchor="ctr" anchorCtr="0"/>
          <a:p>
            <a:pPr algn="ctr" eaLnBrk="1" hangingPunct="1">
              <a:buNone/>
            </a:pPr>
            <a:endParaRPr lang="zh-CN" altLang="en-US" sz="1800" dirty="0">
              <a:effectLst>
                <a:outerShdw blurRad="38100" dist="38100" dir="2700000">
                  <a:srgbClr val="FFFFFF"/>
                </a:outerShdw>
              </a:effectLst>
              <a:latin typeface="Arial" panose="020B0604020202020204" pitchFamily="34" charset="0"/>
            </a:endParaRPr>
          </a:p>
        </p:txBody>
      </p:sp>
      <p:sp>
        <p:nvSpPr>
          <p:cNvPr id="59414" name="Rectangle 28"/>
          <p:cNvSpPr/>
          <p:nvPr/>
        </p:nvSpPr>
        <p:spPr>
          <a:xfrm rot="5400000">
            <a:off x="7218363" y="4197350"/>
            <a:ext cx="177800" cy="152400"/>
          </a:xfrm>
          <a:prstGeom prst="rect">
            <a:avLst/>
          </a:prstGeom>
          <a:solidFill>
            <a:srgbClr val="FF3300"/>
          </a:solidFill>
          <a:ln w="9525">
            <a:noFill/>
          </a:ln>
          <a:effectLst>
            <a:outerShdw dist="35921" dir="2699999" algn="ctr" rotWithShape="0">
              <a:schemeClr val="bg2"/>
            </a:outerShdw>
          </a:effectLst>
        </p:spPr>
        <p:txBody>
          <a:bodyPr rot="10800000" vert="eaVert" wrap="none" anchor="ctr" anchorCtr="0"/>
          <a:p>
            <a:pPr algn="ctr" eaLnBrk="1" hangingPunct="1">
              <a:buNone/>
            </a:pPr>
            <a:endParaRPr lang="zh-CN" altLang="en-US" sz="1800" dirty="0">
              <a:effectLst>
                <a:outerShdw blurRad="38100" dist="38100" dir="2700000">
                  <a:srgbClr val="FFFFFF"/>
                </a:outerShdw>
              </a:effectLst>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矩形 4"/>
          <p:cNvSpPr>
            <a:spLocks noChangeArrowheads="1"/>
          </p:cNvSpPr>
          <p:nvPr/>
        </p:nvSpPr>
        <p:spPr bwMode="auto">
          <a:xfrm>
            <a:off x="2366963" y="252413"/>
            <a:ext cx="4410075" cy="584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安全对策措施基本要求 </a:t>
            </a:r>
            <a:endPar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
        <p:nvSpPr>
          <p:cNvPr id="60419" name="矩形 5"/>
          <p:cNvSpPr/>
          <p:nvPr/>
        </p:nvSpPr>
        <p:spPr>
          <a:xfrm>
            <a:off x="1071563" y="1628775"/>
            <a:ext cx="6913562" cy="790575"/>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60420" name="矩形 6"/>
          <p:cNvSpPr/>
          <p:nvPr/>
        </p:nvSpPr>
        <p:spPr>
          <a:xfrm>
            <a:off x="1938338" y="1824038"/>
            <a:ext cx="5029200" cy="400050"/>
          </a:xfrm>
          <a:prstGeom prst="rect">
            <a:avLst/>
          </a:prstGeom>
          <a:noFill/>
          <a:ln w="9525">
            <a:noFill/>
          </a:ln>
        </p:spPr>
        <p:txBody>
          <a:bodyPr>
            <a:spAutoFit/>
          </a:bodyPr>
          <a:p>
            <a:r>
              <a:rPr lang="zh-CN" altLang="en-US" sz="2000" b="1" dirty="0">
                <a:solidFill>
                  <a:schemeClr val="bg1"/>
                </a:solidFill>
                <a:latin typeface="微软雅黑" panose="020B0503020204020204" pitchFamily="34" charset="-122"/>
                <a:ea typeface="微软雅黑" panose="020B0503020204020204" pitchFamily="34" charset="-122"/>
              </a:rPr>
              <a:t>能消除或减弱生产过程中产生的危险、危害 </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60421" name="矩形 7"/>
          <p:cNvSpPr/>
          <p:nvPr/>
        </p:nvSpPr>
        <p:spPr>
          <a:xfrm>
            <a:off x="1073150" y="2528888"/>
            <a:ext cx="6911975" cy="790575"/>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60422" name="矩形 8"/>
          <p:cNvSpPr/>
          <p:nvPr/>
        </p:nvSpPr>
        <p:spPr>
          <a:xfrm>
            <a:off x="1071563" y="3429000"/>
            <a:ext cx="6913562" cy="790575"/>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60423" name="矩形 9"/>
          <p:cNvSpPr/>
          <p:nvPr/>
        </p:nvSpPr>
        <p:spPr>
          <a:xfrm>
            <a:off x="1071563" y="4329113"/>
            <a:ext cx="6913562" cy="790575"/>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60424" name="矩形 10"/>
          <p:cNvSpPr/>
          <p:nvPr/>
        </p:nvSpPr>
        <p:spPr>
          <a:xfrm>
            <a:off x="1079500" y="5227638"/>
            <a:ext cx="6911975" cy="792162"/>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60425" name="矩形 11"/>
          <p:cNvSpPr/>
          <p:nvPr/>
        </p:nvSpPr>
        <p:spPr>
          <a:xfrm>
            <a:off x="1938338" y="2716213"/>
            <a:ext cx="5699125" cy="400050"/>
          </a:xfrm>
          <a:prstGeom prst="rect">
            <a:avLst/>
          </a:prstGeom>
          <a:noFill/>
          <a:ln w="9525">
            <a:noFill/>
          </a:ln>
        </p:spPr>
        <p:txBody>
          <a:bodyPr>
            <a:spAutoFit/>
          </a:bodyPr>
          <a:p>
            <a:r>
              <a:rPr lang="zh-CN" altLang="en-US" sz="2000" b="1" dirty="0">
                <a:solidFill>
                  <a:schemeClr val="bg1"/>
                </a:solidFill>
                <a:latin typeface="微软雅黑" panose="020B0503020204020204" pitchFamily="34" charset="-122"/>
                <a:ea typeface="微软雅黑" panose="020B0503020204020204" pitchFamily="34" charset="-122"/>
              </a:rPr>
              <a:t>处置危险和有害物，并降低到国家规定的限值内 </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60426" name="矩形 12"/>
          <p:cNvSpPr/>
          <p:nvPr/>
        </p:nvSpPr>
        <p:spPr>
          <a:xfrm>
            <a:off x="1938338" y="3619500"/>
            <a:ext cx="5707062" cy="400050"/>
          </a:xfrm>
          <a:prstGeom prst="rect">
            <a:avLst/>
          </a:prstGeom>
          <a:noFill/>
          <a:ln w="9525">
            <a:noFill/>
          </a:ln>
        </p:spPr>
        <p:txBody>
          <a:bodyPr>
            <a:spAutoFit/>
          </a:bodyPr>
          <a:p>
            <a:r>
              <a:rPr lang="zh-CN" altLang="en-US" sz="2000" b="1" dirty="0">
                <a:solidFill>
                  <a:schemeClr val="bg1"/>
                </a:solidFill>
                <a:latin typeface="微软雅黑" panose="020B0503020204020204" pitchFamily="34" charset="-122"/>
                <a:ea typeface="微软雅黑" panose="020B0503020204020204" pitchFamily="34" charset="-122"/>
              </a:rPr>
              <a:t>预防生产装置失灵和操作失误产生的危险、危害 </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60427" name="矩形 13"/>
          <p:cNvSpPr/>
          <p:nvPr/>
        </p:nvSpPr>
        <p:spPr>
          <a:xfrm>
            <a:off x="1920875" y="4524375"/>
            <a:ext cx="5032375" cy="400050"/>
          </a:xfrm>
          <a:prstGeom prst="rect">
            <a:avLst/>
          </a:prstGeom>
          <a:noFill/>
          <a:ln w="9525">
            <a:noFill/>
          </a:ln>
        </p:spPr>
        <p:txBody>
          <a:bodyPr>
            <a:spAutoFit/>
          </a:bodyPr>
          <a:p>
            <a:r>
              <a:rPr lang="zh-CN" altLang="en-US" sz="2000" b="1" dirty="0">
                <a:solidFill>
                  <a:schemeClr val="bg1"/>
                </a:solidFill>
                <a:latin typeface="微软雅黑" panose="020B0503020204020204" pitchFamily="34" charset="-122"/>
                <a:ea typeface="微软雅黑" panose="020B0503020204020204" pitchFamily="34" charset="-122"/>
              </a:rPr>
              <a:t>能有效地预防重大事故和职业危害的发生 </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60428" name="矩形 14"/>
          <p:cNvSpPr/>
          <p:nvPr/>
        </p:nvSpPr>
        <p:spPr>
          <a:xfrm>
            <a:off x="1920875" y="5424488"/>
            <a:ext cx="6248400" cy="400050"/>
          </a:xfrm>
          <a:prstGeom prst="rect">
            <a:avLst/>
          </a:prstGeom>
          <a:noFill/>
          <a:ln w="9525">
            <a:noFill/>
          </a:ln>
        </p:spPr>
        <p:txBody>
          <a:bodyPr>
            <a:spAutoFit/>
          </a:bodyPr>
          <a:p>
            <a:r>
              <a:rPr lang="zh-CN" altLang="en-US" sz="2000" b="1" dirty="0">
                <a:solidFill>
                  <a:schemeClr val="bg1"/>
                </a:solidFill>
                <a:latin typeface="微软雅黑" panose="020B0503020204020204" pitchFamily="34" charset="-122"/>
                <a:ea typeface="微软雅黑" panose="020B0503020204020204" pitchFamily="34" charset="-122"/>
              </a:rPr>
              <a:t>发生意外事故时，能为遇险人员提供自救和互救条件 </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60429" name="矩形 15"/>
          <p:cNvSpPr/>
          <p:nvPr/>
        </p:nvSpPr>
        <p:spPr>
          <a:xfrm>
            <a:off x="1835150" y="1725613"/>
            <a:ext cx="6049963" cy="603250"/>
          </a:xfrm>
          <a:prstGeom prst="rect">
            <a:avLst/>
          </a:prstGeom>
          <a:noFill/>
          <a:ln w="9525" cap="flat" cmpd="sng">
            <a:solidFill>
              <a:schemeClr val="bg1"/>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60430" name="矩形 16"/>
          <p:cNvSpPr/>
          <p:nvPr/>
        </p:nvSpPr>
        <p:spPr>
          <a:xfrm>
            <a:off x="1830388" y="2614613"/>
            <a:ext cx="6048375" cy="601662"/>
          </a:xfrm>
          <a:prstGeom prst="rect">
            <a:avLst/>
          </a:prstGeom>
          <a:noFill/>
          <a:ln w="9525" cap="flat" cmpd="sng">
            <a:solidFill>
              <a:schemeClr val="bg1"/>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60431" name="矩形 17"/>
          <p:cNvSpPr/>
          <p:nvPr/>
        </p:nvSpPr>
        <p:spPr>
          <a:xfrm>
            <a:off x="1830388" y="3535363"/>
            <a:ext cx="6048375" cy="603250"/>
          </a:xfrm>
          <a:prstGeom prst="rect">
            <a:avLst/>
          </a:prstGeom>
          <a:noFill/>
          <a:ln w="9525" cap="flat" cmpd="sng">
            <a:solidFill>
              <a:schemeClr val="bg1"/>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60432" name="矩形 18"/>
          <p:cNvSpPr/>
          <p:nvPr/>
        </p:nvSpPr>
        <p:spPr>
          <a:xfrm>
            <a:off x="1841500" y="4422775"/>
            <a:ext cx="6049963" cy="603250"/>
          </a:xfrm>
          <a:prstGeom prst="rect">
            <a:avLst/>
          </a:prstGeom>
          <a:noFill/>
          <a:ln w="9525" cap="flat" cmpd="sng">
            <a:solidFill>
              <a:schemeClr val="bg1"/>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60433" name="矩形 19"/>
          <p:cNvSpPr/>
          <p:nvPr/>
        </p:nvSpPr>
        <p:spPr>
          <a:xfrm>
            <a:off x="1841500" y="5338763"/>
            <a:ext cx="6049963" cy="601662"/>
          </a:xfrm>
          <a:prstGeom prst="rect">
            <a:avLst/>
          </a:prstGeom>
          <a:noFill/>
          <a:ln w="9525" cap="flat" cmpd="sng">
            <a:solidFill>
              <a:schemeClr val="bg1"/>
            </a:solidFill>
            <a:prstDash val="solid"/>
            <a:round/>
            <a:headEnd type="none" w="med" len="med"/>
            <a:tailEnd type="none" w="med" len="med"/>
          </a:ln>
        </p:spPr>
        <p:txBody>
          <a:bodyPr/>
          <a:p>
            <a:pPr eaLnBrk="1" hangingPunct="1"/>
            <a:endParaRPr lang="zh-CN" altLang="en-US" dirty="0">
              <a:latin typeface="Times New Roman" panose="02020603050405020304" pitchFamily="18" charset="0"/>
            </a:endParaRPr>
          </a:p>
        </p:txBody>
      </p:sp>
      <p:sp>
        <p:nvSpPr>
          <p:cNvPr id="60434" name="文本框 20"/>
          <p:cNvSpPr txBox="1"/>
          <p:nvPr/>
        </p:nvSpPr>
        <p:spPr>
          <a:xfrm>
            <a:off x="1141413" y="1824038"/>
            <a:ext cx="647700" cy="461962"/>
          </a:xfrm>
          <a:prstGeom prst="rect">
            <a:avLst/>
          </a:prstGeom>
          <a:noFill/>
          <a:ln w="9525">
            <a:noFill/>
          </a:ln>
        </p:spPr>
        <p:txBody>
          <a:bodyPr>
            <a:spAutoFit/>
          </a:bodyPr>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0435" name="文本框 21"/>
          <p:cNvSpPr txBox="1"/>
          <p:nvPr/>
        </p:nvSpPr>
        <p:spPr>
          <a:xfrm>
            <a:off x="1141413" y="2693988"/>
            <a:ext cx="647700" cy="460375"/>
          </a:xfrm>
          <a:prstGeom prst="rect">
            <a:avLst/>
          </a:prstGeom>
          <a:noFill/>
          <a:ln w="9525">
            <a:noFill/>
          </a:ln>
        </p:spPr>
        <p:txBody>
          <a:bodyPr>
            <a:spAutoFit/>
          </a:bodyPr>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0436" name="文本框 22"/>
          <p:cNvSpPr txBox="1"/>
          <p:nvPr/>
        </p:nvSpPr>
        <p:spPr>
          <a:xfrm>
            <a:off x="1141413" y="3594100"/>
            <a:ext cx="647700" cy="460375"/>
          </a:xfrm>
          <a:prstGeom prst="rect">
            <a:avLst/>
          </a:prstGeom>
          <a:noFill/>
          <a:ln w="9525">
            <a:noFill/>
          </a:ln>
        </p:spPr>
        <p:txBody>
          <a:bodyPr>
            <a:spAutoFit/>
          </a:bodyPr>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0437" name="文本框 23"/>
          <p:cNvSpPr txBox="1"/>
          <p:nvPr/>
        </p:nvSpPr>
        <p:spPr>
          <a:xfrm>
            <a:off x="1141413" y="4481513"/>
            <a:ext cx="647700" cy="461962"/>
          </a:xfrm>
          <a:prstGeom prst="rect">
            <a:avLst/>
          </a:prstGeom>
          <a:noFill/>
          <a:ln w="9525">
            <a:noFill/>
          </a:ln>
        </p:spPr>
        <p:txBody>
          <a:bodyPr>
            <a:spAutoFit/>
          </a:bodyPr>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0438" name="文本框 24"/>
          <p:cNvSpPr txBox="1"/>
          <p:nvPr/>
        </p:nvSpPr>
        <p:spPr>
          <a:xfrm>
            <a:off x="1141413" y="5394325"/>
            <a:ext cx="647700" cy="460375"/>
          </a:xfrm>
          <a:prstGeom prst="rect">
            <a:avLst/>
          </a:prstGeom>
          <a:noFill/>
          <a:ln w="9525">
            <a:noFill/>
          </a:ln>
        </p:spPr>
        <p:txBody>
          <a:bodyPr>
            <a:spAutoFit/>
          </a:bodyPr>
          <a:p>
            <a:pPr algn="ctr"/>
            <a:r>
              <a:rPr lang="en-US" altLang="zh-CN" b="1" dirty="0">
                <a:solidFill>
                  <a:schemeClr val="bg1"/>
                </a:solidFill>
                <a:latin typeface="微软雅黑" panose="020B0503020204020204" pitchFamily="34" charset="-122"/>
                <a:ea typeface="微软雅黑" panose="020B0503020204020204" pitchFamily="34" charset="-122"/>
              </a:rPr>
              <a:t>5</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任意多边形 38"/>
          <p:cNvSpPr/>
          <p:nvPr/>
        </p:nvSpPr>
        <p:spPr>
          <a:xfrm>
            <a:off x="2776538" y="4146550"/>
            <a:ext cx="1546225" cy="1692275"/>
          </a:xfrm>
          <a:custGeom>
            <a:avLst/>
            <a:gdLst/>
            <a:ahLst/>
            <a:cxnLst>
              <a:cxn ang="0">
                <a:pos x="773178" y="0"/>
              </a:cxn>
              <a:cxn ang="0">
                <a:pos x="1097249" y="165856"/>
              </a:cxn>
              <a:cxn ang="0">
                <a:pos x="935210" y="165856"/>
              </a:cxn>
              <a:cxn ang="0">
                <a:pos x="935210" y="331714"/>
              </a:cxn>
              <a:cxn ang="0">
                <a:pos x="1546357" y="331714"/>
              </a:cxn>
              <a:cxn ang="0">
                <a:pos x="1546357" y="1071135"/>
              </a:cxn>
              <a:cxn ang="0">
                <a:pos x="0" y="1071135"/>
              </a:cxn>
              <a:cxn ang="0">
                <a:pos x="0" y="331714"/>
              </a:cxn>
              <a:cxn ang="0">
                <a:pos x="611146" y="331714"/>
              </a:cxn>
              <a:cxn ang="0">
                <a:pos x="611146" y="165856"/>
              </a:cxn>
              <a:cxn ang="0">
                <a:pos x="449107" y="165856"/>
              </a:cxn>
            </a:cxnLst>
            <a:pathLst>
              <a:path w="1546203" h="1806522">
                <a:moveTo>
                  <a:pt x="773101" y="0"/>
                </a:moveTo>
                <a:lnTo>
                  <a:pt x="1097137" y="279725"/>
                </a:lnTo>
                <a:lnTo>
                  <a:pt x="935119" y="279725"/>
                </a:lnTo>
                <a:lnTo>
                  <a:pt x="935119" y="559450"/>
                </a:lnTo>
                <a:lnTo>
                  <a:pt x="1546203" y="559450"/>
                </a:lnTo>
                <a:lnTo>
                  <a:pt x="1546203" y="1806522"/>
                </a:lnTo>
                <a:lnTo>
                  <a:pt x="0" y="1806522"/>
                </a:lnTo>
                <a:lnTo>
                  <a:pt x="0" y="559450"/>
                </a:lnTo>
                <a:lnTo>
                  <a:pt x="611083" y="559450"/>
                </a:lnTo>
                <a:lnTo>
                  <a:pt x="611083" y="279725"/>
                </a:lnTo>
                <a:lnTo>
                  <a:pt x="449065" y="279725"/>
                </a:lnTo>
                <a:lnTo>
                  <a:pt x="773101" y="0"/>
                </a:lnTo>
                <a:close/>
              </a:path>
            </a:pathLst>
          </a:custGeom>
          <a:solidFill>
            <a:srgbClr val="FCBC4A">
              <a:alpha val="100000"/>
            </a:srgbClr>
          </a:solidFill>
          <a:ln w="9525">
            <a:noFill/>
          </a:ln>
        </p:spPr>
        <p:txBody>
          <a:bodyPr/>
          <a:p>
            <a:endParaRPr lang="zh-CN" altLang="en-US"/>
          </a:p>
        </p:txBody>
      </p:sp>
      <p:sp>
        <p:nvSpPr>
          <p:cNvPr id="61443" name="任意多边形 39"/>
          <p:cNvSpPr/>
          <p:nvPr/>
        </p:nvSpPr>
        <p:spPr>
          <a:xfrm>
            <a:off x="4605338" y="4146550"/>
            <a:ext cx="1546225" cy="1692275"/>
          </a:xfrm>
          <a:custGeom>
            <a:avLst/>
            <a:gdLst/>
            <a:ahLst/>
            <a:cxnLst>
              <a:cxn ang="0">
                <a:pos x="773178" y="0"/>
              </a:cxn>
              <a:cxn ang="0">
                <a:pos x="1097249" y="165856"/>
              </a:cxn>
              <a:cxn ang="0">
                <a:pos x="935210" y="165856"/>
              </a:cxn>
              <a:cxn ang="0">
                <a:pos x="935210" y="331714"/>
              </a:cxn>
              <a:cxn ang="0">
                <a:pos x="1546357" y="331714"/>
              </a:cxn>
              <a:cxn ang="0">
                <a:pos x="1546357" y="1071135"/>
              </a:cxn>
              <a:cxn ang="0">
                <a:pos x="0" y="1071135"/>
              </a:cxn>
              <a:cxn ang="0">
                <a:pos x="0" y="331714"/>
              </a:cxn>
              <a:cxn ang="0">
                <a:pos x="611146" y="331714"/>
              </a:cxn>
              <a:cxn ang="0">
                <a:pos x="611146" y="165856"/>
              </a:cxn>
              <a:cxn ang="0">
                <a:pos x="449107" y="165856"/>
              </a:cxn>
            </a:cxnLst>
            <a:pathLst>
              <a:path w="1546203" h="1806522">
                <a:moveTo>
                  <a:pt x="773101" y="0"/>
                </a:moveTo>
                <a:lnTo>
                  <a:pt x="1097137" y="279725"/>
                </a:lnTo>
                <a:lnTo>
                  <a:pt x="935119" y="279725"/>
                </a:lnTo>
                <a:lnTo>
                  <a:pt x="935119" y="559450"/>
                </a:lnTo>
                <a:lnTo>
                  <a:pt x="1546203" y="559450"/>
                </a:lnTo>
                <a:lnTo>
                  <a:pt x="1546203" y="1806522"/>
                </a:lnTo>
                <a:lnTo>
                  <a:pt x="0" y="1806522"/>
                </a:lnTo>
                <a:lnTo>
                  <a:pt x="0" y="559450"/>
                </a:lnTo>
                <a:lnTo>
                  <a:pt x="611083" y="559450"/>
                </a:lnTo>
                <a:lnTo>
                  <a:pt x="611083" y="279725"/>
                </a:lnTo>
                <a:lnTo>
                  <a:pt x="449065" y="279725"/>
                </a:lnTo>
                <a:lnTo>
                  <a:pt x="773101" y="0"/>
                </a:lnTo>
                <a:close/>
              </a:path>
            </a:pathLst>
          </a:custGeom>
          <a:solidFill>
            <a:srgbClr val="FCBC4A">
              <a:alpha val="100000"/>
            </a:srgbClr>
          </a:solidFill>
          <a:ln w="9525">
            <a:noFill/>
          </a:ln>
        </p:spPr>
        <p:txBody>
          <a:bodyPr/>
          <a:p>
            <a:endParaRPr lang="zh-CN" altLang="en-US"/>
          </a:p>
        </p:txBody>
      </p:sp>
      <p:sp>
        <p:nvSpPr>
          <p:cNvPr id="61444" name="任意多边形 40"/>
          <p:cNvSpPr/>
          <p:nvPr/>
        </p:nvSpPr>
        <p:spPr>
          <a:xfrm>
            <a:off x="6451600" y="4146550"/>
            <a:ext cx="1546225" cy="1692275"/>
          </a:xfrm>
          <a:custGeom>
            <a:avLst/>
            <a:gdLst/>
            <a:ahLst/>
            <a:cxnLst>
              <a:cxn ang="0">
                <a:pos x="773178" y="0"/>
              </a:cxn>
              <a:cxn ang="0">
                <a:pos x="1097249" y="165856"/>
              </a:cxn>
              <a:cxn ang="0">
                <a:pos x="935210" y="165856"/>
              </a:cxn>
              <a:cxn ang="0">
                <a:pos x="935210" y="331714"/>
              </a:cxn>
              <a:cxn ang="0">
                <a:pos x="1546357" y="331714"/>
              </a:cxn>
              <a:cxn ang="0">
                <a:pos x="1546357" y="1071135"/>
              </a:cxn>
              <a:cxn ang="0">
                <a:pos x="0" y="1071135"/>
              </a:cxn>
              <a:cxn ang="0">
                <a:pos x="0" y="331714"/>
              </a:cxn>
              <a:cxn ang="0">
                <a:pos x="611146" y="331714"/>
              </a:cxn>
              <a:cxn ang="0">
                <a:pos x="611146" y="165856"/>
              </a:cxn>
              <a:cxn ang="0">
                <a:pos x="449107" y="165856"/>
              </a:cxn>
            </a:cxnLst>
            <a:pathLst>
              <a:path w="1546203" h="1806522">
                <a:moveTo>
                  <a:pt x="773101" y="0"/>
                </a:moveTo>
                <a:lnTo>
                  <a:pt x="1097137" y="279725"/>
                </a:lnTo>
                <a:lnTo>
                  <a:pt x="935119" y="279725"/>
                </a:lnTo>
                <a:lnTo>
                  <a:pt x="935119" y="559450"/>
                </a:lnTo>
                <a:lnTo>
                  <a:pt x="1546203" y="559450"/>
                </a:lnTo>
                <a:lnTo>
                  <a:pt x="1546203" y="1806522"/>
                </a:lnTo>
                <a:lnTo>
                  <a:pt x="0" y="1806522"/>
                </a:lnTo>
                <a:lnTo>
                  <a:pt x="0" y="559450"/>
                </a:lnTo>
                <a:lnTo>
                  <a:pt x="611083" y="559450"/>
                </a:lnTo>
                <a:lnTo>
                  <a:pt x="611083" y="279725"/>
                </a:lnTo>
                <a:lnTo>
                  <a:pt x="449065" y="279725"/>
                </a:lnTo>
                <a:lnTo>
                  <a:pt x="773101" y="0"/>
                </a:lnTo>
                <a:close/>
              </a:path>
            </a:pathLst>
          </a:custGeom>
          <a:solidFill>
            <a:srgbClr val="FCBC4A">
              <a:alpha val="100000"/>
            </a:srgbClr>
          </a:solidFill>
          <a:ln w="9525">
            <a:noFill/>
          </a:ln>
        </p:spPr>
        <p:txBody>
          <a:bodyPr/>
          <a:p>
            <a:endParaRPr lang="zh-CN" altLang="en-US"/>
          </a:p>
        </p:txBody>
      </p:sp>
      <p:sp>
        <p:nvSpPr>
          <p:cNvPr id="61445" name="任意多边形 37"/>
          <p:cNvSpPr/>
          <p:nvPr/>
        </p:nvSpPr>
        <p:spPr>
          <a:xfrm>
            <a:off x="889000" y="4146550"/>
            <a:ext cx="1546225" cy="1692275"/>
          </a:xfrm>
          <a:custGeom>
            <a:avLst/>
            <a:gdLst/>
            <a:ahLst/>
            <a:cxnLst>
              <a:cxn ang="0">
                <a:pos x="773178" y="0"/>
              </a:cxn>
              <a:cxn ang="0">
                <a:pos x="1097249" y="165856"/>
              </a:cxn>
              <a:cxn ang="0">
                <a:pos x="935210" y="165856"/>
              </a:cxn>
              <a:cxn ang="0">
                <a:pos x="935210" y="331714"/>
              </a:cxn>
              <a:cxn ang="0">
                <a:pos x="1546357" y="331714"/>
              </a:cxn>
              <a:cxn ang="0">
                <a:pos x="1546357" y="1071135"/>
              </a:cxn>
              <a:cxn ang="0">
                <a:pos x="0" y="1071135"/>
              </a:cxn>
              <a:cxn ang="0">
                <a:pos x="0" y="331714"/>
              </a:cxn>
              <a:cxn ang="0">
                <a:pos x="611146" y="331714"/>
              </a:cxn>
              <a:cxn ang="0">
                <a:pos x="611146" y="165856"/>
              </a:cxn>
              <a:cxn ang="0">
                <a:pos x="449107" y="165856"/>
              </a:cxn>
            </a:cxnLst>
            <a:pathLst>
              <a:path w="1546203" h="1806522">
                <a:moveTo>
                  <a:pt x="773101" y="0"/>
                </a:moveTo>
                <a:lnTo>
                  <a:pt x="1097137" y="279725"/>
                </a:lnTo>
                <a:lnTo>
                  <a:pt x="935119" y="279725"/>
                </a:lnTo>
                <a:lnTo>
                  <a:pt x="935119" y="559450"/>
                </a:lnTo>
                <a:lnTo>
                  <a:pt x="1546203" y="559450"/>
                </a:lnTo>
                <a:lnTo>
                  <a:pt x="1546203" y="1806522"/>
                </a:lnTo>
                <a:lnTo>
                  <a:pt x="0" y="1806522"/>
                </a:lnTo>
                <a:lnTo>
                  <a:pt x="0" y="559450"/>
                </a:lnTo>
                <a:lnTo>
                  <a:pt x="611083" y="559450"/>
                </a:lnTo>
                <a:lnTo>
                  <a:pt x="611083" y="279725"/>
                </a:lnTo>
                <a:lnTo>
                  <a:pt x="449065" y="279725"/>
                </a:lnTo>
                <a:lnTo>
                  <a:pt x="773101" y="0"/>
                </a:lnTo>
                <a:close/>
              </a:path>
            </a:pathLst>
          </a:custGeom>
          <a:solidFill>
            <a:srgbClr val="FCBC4A">
              <a:alpha val="100000"/>
            </a:srgbClr>
          </a:solidFill>
          <a:ln w="9525">
            <a:noFill/>
          </a:ln>
        </p:spPr>
        <p:txBody>
          <a:bodyPr/>
          <a:p>
            <a:endParaRPr lang="zh-CN" altLang="en-US"/>
          </a:p>
        </p:txBody>
      </p:sp>
      <p:sp>
        <p:nvSpPr>
          <p:cNvPr id="61446" name="AutoShape 5"/>
          <p:cNvSpPr/>
          <p:nvPr/>
        </p:nvSpPr>
        <p:spPr>
          <a:xfrm>
            <a:off x="542925" y="2133600"/>
            <a:ext cx="8132763" cy="1782763"/>
          </a:xfrm>
          <a:prstGeom prst="chevron">
            <a:avLst>
              <a:gd name="adj" fmla="val 23590"/>
            </a:avLst>
          </a:prstGeom>
          <a:solidFill>
            <a:srgbClr val="AD8C77"/>
          </a:solidFill>
          <a:ln w="6350" cap="flat" cmpd="sng">
            <a:solidFill>
              <a:srgbClr val="FFFFFF"/>
            </a:solidFill>
            <a:prstDash val="solid"/>
            <a:miter/>
            <a:headEnd type="none" w="med" len="med"/>
            <a:tailEnd type="none" w="med" len="med"/>
          </a:ln>
        </p:spPr>
        <p:txBody>
          <a:bodyPr wrap="none" anchor="ctr" anchorCtr="0"/>
          <a:p>
            <a:pPr eaLnBrk="1" hangingPunct="1"/>
            <a:endParaRPr lang="zh-CN" altLang="en-US" dirty="0">
              <a:latin typeface="Times New Roman" panose="02020603050405020304" pitchFamily="18" charset="0"/>
            </a:endParaRPr>
          </a:p>
        </p:txBody>
      </p:sp>
      <p:sp>
        <p:nvSpPr>
          <p:cNvPr id="61447" name="AutoShape 8"/>
          <p:cNvSpPr/>
          <p:nvPr/>
        </p:nvSpPr>
        <p:spPr>
          <a:xfrm>
            <a:off x="6259513" y="2614613"/>
            <a:ext cx="1949450" cy="827087"/>
          </a:xfrm>
          <a:prstGeom prst="chevron">
            <a:avLst>
              <a:gd name="adj" fmla="val 17459"/>
            </a:avLst>
          </a:prstGeom>
          <a:solidFill>
            <a:srgbClr val="97725C"/>
          </a:solidFill>
          <a:ln w="38100" cap="flat" cmpd="sng">
            <a:solidFill>
              <a:srgbClr val="FFFFFF"/>
            </a:solidFill>
            <a:prstDash val="solid"/>
            <a:miter/>
            <a:headEnd type="none" w="med" len="med"/>
            <a:tailEnd type="none" w="med" len="med"/>
          </a:ln>
        </p:spPr>
        <p:txBody>
          <a:bodyPr wrap="none" anchor="ctr" anchorCtr="0"/>
          <a:p>
            <a:pPr eaLnBrk="1" hangingPunct="1"/>
            <a:endParaRPr lang="zh-CN" altLang="en-US" dirty="0">
              <a:latin typeface="Times New Roman" panose="02020603050405020304" pitchFamily="18" charset="0"/>
            </a:endParaRPr>
          </a:p>
        </p:txBody>
      </p:sp>
      <p:sp>
        <p:nvSpPr>
          <p:cNvPr id="61448" name="AutoShape 9"/>
          <p:cNvSpPr/>
          <p:nvPr/>
        </p:nvSpPr>
        <p:spPr>
          <a:xfrm>
            <a:off x="4443413" y="2614613"/>
            <a:ext cx="2008187" cy="827087"/>
          </a:xfrm>
          <a:prstGeom prst="chevron">
            <a:avLst>
              <a:gd name="adj" fmla="val 23841"/>
            </a:avLst>
          </a:prstGeom>
          <a:solidFill>
            <a:srgbClr val="97725C"/>
          </a:solidFill>
          <a:ln w="38100" cap="flat" cmpd="sng">
            <a:solidFill>
              <a:srgbClr val="FFFFFF"/>
            </a:solidFill>
            <a:prstDash val="solid"/>
            <a:miter/>
            <a:headEnd type="none" w="med" len="med"/>
            <a:tailEnd type="none" w="med" len="med"/>
          </a:ln>
        </p:spPr>
        <p:txBody>
          <a:bodyPr wrap="none" anchor="ctr" anchorCtr="0"/>
          <a:p>
            <a:pPr eaLnBrk="1" hangingPunct="1"/>
            <a:endParaRPr lang="zh-CN" altLang="en-US" dirty="0">
              <a:latin typeface="Times New Roman" panose="02020603050405020304" pitchFamily="18" charset="0"/>
            </a:endParaRPr>
          </a:p>
        </p:txBody>
      </p:sp>
      <p:sp>
        <p:nvSpPr>
          <p:cNvPr id="64530" name="AutoShape 10"/>
          <p:cNvSpPr>
            <a:spLocks noChangeArrowheads="1"/>
          </p:cNvSpPr>
          <p:nvPr/>
        </p:nvSpPr>
        <p:spPr bwMode="auto">
          <a:xfrm>
            <a:off x="4427538" y="2689225"/>
            <a:ext cx="3092450" cy="719138"/>
          </a:xfrm>
          <a:prstGeom prst="chevron">
            <a:avLst>
              <a:gd name="adj" fmla="val 5535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marL="0" marR="0" lvl="0" indent="0" algn="l" defTabSz="914400" rtl="0" eaLnBrk="1" fontAlgn="base" latinLnBrk="1" hangingPunct="1">
              <a:lnSpc>
                <a:spcPct val="130000"/>
              </a:lnSpc>
              <a:spcBef>
                <a:spcPct val="0"/>
              </a:spcBef>
              <a:spcAft>
                <a:spcPct val="0"/>
              </a:spcAft>
              <a:buClrTx/>
              <a:buSzTx/>
              <a:buFont typeface="Wingdings" panose="05000000000000000000" pitchFamily="2" charset="2"/>
              <a:buChar char=""/>
              <a:defRPr/>
            </a:pPr>
            <a:r>
              <a:rPr kumimoji="1"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指示性安全</a:t>
            </a:r>
            <a:endParaRPr kumimoji="1"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1" hangingPunct="1">
              <a:lnSpc>
                <a:spcPct val="130000"/>
              </a:lnSpc>
              <a:spcBef>
                <a:spcPct val="0"/>
              </a:spcBef>
              <a:spcAft>
                <a:spcPct val="0"/>
              </a:spcAft>
              <a:buClrTx/>
              <a:buSzTx/>
              <a:buFont typeface="Wingdings" panose="05000000000000000000" pitchFamily="2" charset="2"/>
              <a:buChar char="u"/>
              <a:defRPr/>
            </a:pPr>
            <a:r>
              <a:rPr kumimoji="1"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技术措施 </a:t>
            </a:r>
            <a:endParaRPr kumimoji="1" lang="en-US" altLang="ko-KR"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1450" name="AutoShape 11"/>
          <p:cNvSpPr/>
          <p:nvPr/>
        </p:nvSpPr>
        <p:spPr>
          <a:xfrm>
            <a:off x="6345238" y="2860675"/>
            <a:ext cx="1893887" cy="325438"/>
          </a:xfrm>
          <a:prstGeom prst="chevron">
            <a:avLst>
              <a:gd name="adj" fmla="val 44265"/>
            </a:avLst>
          </a:prstGeom>
          <a:noFill/>
          <a:ln w="9525">
            <a:noFill/>
          </a:ln>
        </p:spPr>
        <p:txBody>
          <a:bodyPr wrap="none" lIns="0" tIns="0" rIns="0" bIns="0" anchor="ctr" anchorCtr="0">
            <a:spAutoFit/>
          </a:bodyPr>
          <a:p>
            <a:pPr eaLnBrk="1" latinLnBrk="1" hangingPunct="1">
              <a:lnSpc>
                <a:spcPct val="130000"/>
              </a:lnSpc>
              <a:buFont typeface="Wingdings" panose="05000000000000000000" pitchFamily="2" charset="2"/>
              <a:buChar char=""/>
            </a:pPr>
            <a:r>
              <a:rPr lang="zh-CN" altLang="en-US" sz="1800" b="1" dirty="0">
                <a:solidFill>
                  <a:schemeClr val="bg1"/>
                </a:solidFill>
                <a:latin typeface="微软雅黑" panose="020B0503020204020204" pitchFamily="34" charset="-122"/>
                <a:ea typeface="微软雅黑" panose="020B0503020204020204" pitchFamily="34" charset="-122"/>
              </a:rPr>
              <a:t>管理安全措施</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61451" name="AutoShape 14"/>
          <p:cNvSpPr/>
          <p:nvPr/>
        </p:nvSpPr>
        <p:spPr>
          <a:xfrm>
            <a:off x="2695575" y="2614613"/>
            <a:ext cx="1949450" cy="827087"/>
          </a:xfrm>
          <a:prstGeom prst="chevron">
            <a:avLst>
              <a:gd name="adj" fmla="val 17459"/>
            </a:avLst>
          </a:prstGeom>
          <a:solidFill>
            <a:srgbClr val="97725C"/>
          </a:solidFill>
          <a:ln w="38100" cap="flat" cmpd="sng">
            <a:solidFill>
              <a:srgbClr val="FFFFFF"/>
            </a:solidFill>
            <a:prstDash val="solid"/>
            <a:miter/>
            <a:headEnd type="none" w="med" len="med"/>
            <a:tailEnd type="none" w="med" len="med"/>
          </a:ln>
        </p:spPr>
        <p:txBody>
          <a:bodyPr wrap="none" anchor="ctr" anchorCtr="0"/>
          <a:p>
            <a:pPr eaLnBrk="1" hangingPunct="1"/>
            <a:endParaRPr lang="zh-CN" altLang="en-US" dirty="0">
              <a:latin typeface="Times New Roman" panose="02020603050405020304" pitchFamily="18" charset="0"/>
            </a:endParaRPr>
          </a:p>
        </p:txBody>
      </p:sp>
      <p:sp>
        <p:nvSpPr>
          <p:cNvPr id="61452" name="AutoShape 15"/>
          <p:cNvSpPr/>
          <p:nvPr/>
        </p:nvSpPr>
        <p:spPr>
          <a:xfrm>
            <a:off x="889000" y="2614613"/>
            <a:ext cx="2008188" cy="827087"/>
          </a:xfrm>
          <a:prstGeom prst="chevron">
            <a:avLst>
              <a:gd name="adj" fmla="val 23841"/>
            </a:avLst>
          </a:prstGeom>
          <a:solidFill>
            <a:srgbClr val="97725C"/>
          </a:solidFill>
          <a:ln w="38100" cap="flat" cmpd="sng">
            <a:solidFill>
              <a:srgbClr val="FFFFFF"/>
            </a:solidFill>
            <a:prstDash val="solid"/>
            <a:miter/>
            <a:headEnd type="none" w="med" len="med"/>
            <a:tailEnd type="none" w="med" len="med"/>
          </a:ln>
        </p:spPr>
        <p:txBody>
          <a:bodyPr wrap="none" anchor="ctr" anchorCtr="0"/>
          <a:p>
            <a:pPr eaLnBrk="1" hangingPunct="1"/>
            <a:endParaRPr lang="zh-CN" altLang="en-US" dirty="0">
              <a:latin typeface="Times New Roman" panose="02020603050405020304" pitchFamily="18" charset="0"/>
            </a:endParaRPr>
          </a:p>
        </p:txBody>
      </p:sp>
      <p:sp>
        <p:nvSpPr>
          <p:cNvPr id="61453" name="AutoShape 16"/>
          <p:cNvSpPr/>
          <p:nvPr/>
        </p:nvSpPr>
        <p:spPr>
          <a:xfrm>
            <a:off x="1225550" y="2663825"/>
            <a:ext cx="1408113" cy="720725"/>
          </a:xfrm>
          <a:prstGeom prst="homePlate">
            <a:avLst>
              <a:gd name="adj" fmla="val 47296"/>
            </a:avLst>
          </a:prstGeom>
          <a:noFill/>
          <a:ln w="9525">
            <a:noFill/>
          </a:ln>
        </p:spPr>
        <p:txBody>
          <a:bodyPr wrap="none" lIns="0" tIns="0" rIns="0" bIns="0" anchor="ctr" anchorCtr="0">
            <a:spAutoFit/>
          </a:bodyPr>
          <a:p>
            <a:pPr eaLnBrk="1" latinLnBrk="1" hangingPunct="1">
              <a:lnSpc>
                <a:spcPct val="130000"/>
              </a:lnSpc>
              <a:buFont typeface="Wingdings" panose="05000000000000000000" pitchFamily="2" charset="2"/>
              <a:buChar char=""/>
            </a:pPr>
            <a:r>
              <a:rPr lang="zh-CN" altLang="en-US" sz="1800" b="1" dirty="0">
                <a:solidFill>
                  <a:schemeClr val="bg1"/>
                </a:solidFill>
                <a:latin typeface="微软雅黑" panose="020B0503020204020204" pitchFamily="34" charset="-122"/>
                <a:ea typeface="微软雅黑" panose="020B0503020204020204" pitchFamily="34" charset="-122"/>
              </a:rPr>
              <a:t>直接安全</a:t>
            </a:r>
            <a:endParaRPr lang="zh-CN" altLang="en-US" sz="1800" b="1" dirty="0">
              <a:solidFill>
                <a:schemeClr val="bg1"/>
              </a:solidFill>
              <a:latin typeface="微软雅黑" panose="020B0503020204020204" pitchFamily="34" charset="-122"/>
              <a:ea typeface="微软雅黑" panose="020B0503020204020204" pitchFamily="34" charset="-122"/>
            </a:endParaRPr>
          </a:p>
          <a:p>
            <a:pPr eaLnBrk="1" latinLnBrk="1" hangingPunct="1">
              <a:lnSpc>
                <a:spcPct val="130000"/>
              </a:lnSpc>
              <a:buFont typeface="Wingdings" panose="05000000000000000000" pitchFamily="2" charset="2"/>
              <a:buChar char=""/>
            </a:pPr>
            <a:r>
              <a:rPr lang="zh-CN" altLang="en-US" sz="1800" b="1" dirty="0">
                <a:solidFill>
                  <a:schemeClr val="bg1"/>
                </a:solidFill>
                <a:latin typeface="微软雅黑" panose="020B0503020204020204" pitchFamily="34" charset="-122"/>
                <a:ea typeface="微软雅黑" panose="020B0503020204020204" pitchFamily="34" charset="-122"/>
              </a:rPr>
              <a:t>技术措施</a:t>
            </a:r>
            <a:r>
              <a:rPr lang="zh-CN" altLang="en-US" sz="1800" dirty="0">
                <a:latin typeface="微软雅黑" panose="020B0503020204020204" pitchFamily="34" charset="-122"/>
                <a:ea typeface="微软雅黑" panose="020B0503020204020204" pitchFamily="34" charset="-122"/>
              </a:rPr>
              <a:t> </a:t>
            </a:r>
            <a:endParaRPr lang="ko-KR" altLang="en-US" sz="1800" dirty="0">
              <a:latin typeface="微软雅黑" panose="020B0503020204020204" pitchFamily="34" charset="-122"/>
              <a:ea typeface="Gulim" pitchFamily="34" charset="-127"/>
            </a:endParaRPr>
          </a:p>
        </p:txBody>
      </p:sp>
      <p:sp>
        <p:nvSpPr>
          <p:cNvPr id="61454" name="AutoShape 17"/>
          <p:cNvSpPr/>
          <p:nvPr/>
        </p:nvSpPr>
        <p:spPr>
          <a:xfrm>
            <a:off x="2808288" y="2679700"/>
            <a:ext cx="1974850" cy="685800"/>
          </a:xfrm>
          <a:prstGeom prst="chevron">
            <a:avLst>
              <a:gd name="adj" fmla="val 47300"/>
            </a:avLst>
          </a:prstGeom>
          <a:noFill/>
          <a:ln w="9525">
            <a:noFill/>
          </a:ln>
        </p:spPr>
        <p:txBody>
          <a:bodyPr wrap="none" lIns="0" tIns="0" rIns="0" bIns="0" anchor="ctr" anchorCtr="0">
            <a:spAutoFit/>
          </a:bodyPr>
          <a:p>
            <a:pPr eaLnBrk="1" latinLnBrk="1" hangingPunct="1">
              <a:lnSpc>
                <a:spcPct val="130000"/>
              </a:lnSpc>
              <a:buFont typeface="Wingdings" panose="05000000000000000000" pitchFamily="2" charset="2"/>
              <a:buChar char=""/>
            </a:pPr>
            <a:r>
              <a:rPr lang="zh-CN" altLang="en-US" sz="1800" b="1" dirty="0">
                <a:solidFill>
                  <a:schemeClr val="bg1"/>
                </a:solidFill>
                <a:latin typeface="微软雅黑" panose="020B0503020204020204" pitchFamily="34" charset="-122"/>
                <a:ea typeface="微软雅黑" panose="020B0503020204020204" pitchFamily="34" charset="-122"/>
              </a:rPr>
              <a:t>间接安全</a:t>
            </a:r>
            <a:endParaRPr lang="zh-CN" altLang="en-US" sz="1800" b="1" dirty="0">
              <a:solidFill>
                <a:schemeClr val="bg1"/>
              </a:solidFill>
              <a:latin typeface="微软雅黑" panose="020B0503020204020204" pitchFamily="34" charset="-122"/>
              <a:ea typeface="微软雅黑" panose="020B0503020204020204" pitchFamily="34" charset="-122"/>
            </a:endParaRPr>
          </a:p>
          <a:p>
            <a:pPr eaLnBrk="1" latinLnBrk="1" hangingPunct="1">
              <a:lnSpc>
                <a:spcPct val="130000"/>
              </a:lnSpc>
              <a:buFont typeface="Wingdings" panose="05000000000000000000" pitchFamily="2" charset="2"/>
              <a:buChar char=""/>
            </a:pPr>
            <a:r>
              <a:rPr lang="zh-CN" altLang="en-US" sz="1800" b="1" dirty="0">
                <a:solidFill>
                  <a:schemeClr val="bg1"/>
                </a:solidFill>
                <a:latin typeface="微软雅黑" panose="020B0503020204020204" pitchFamily="34" charset="-122"/>
                <a:ea typeface="微软雅黑" panose="020B0503020204020204" pitchFamily="34" charset="-122"/>
              </a:rPr>
              <a:t>技术措施 </a:t>
            </a:r>
            <a:endParaRPr lang="en-US" altLang="ko-KR" sz="1800" b="1" dirty="0">
              <a:solidFill>
                <a:schemeClr val="bg1"/>
              </a:solidFill>
              <a:latin typeface="微软雅黑" panose="020B0503020204020204" pitchFamily="34" charset="-122"/>
              <a:ea typeface="微软雅黑" panose="020B0503020204020204" pitchFamily="34" charset="-122"/>
            </a:endParaRPr>
          </a:p>
        </p:txBody>
      </p:sp>
      <p:sp>
        <p:nvSpPr>
          <p:cNvPr id="61455" name="AutoShape 26"/>
          <p:cNvSpPr/>
          <p:nvPr/>
        </p:nvSpPr>
        <p:spPr>
          <a:xfrm>
            <a:off x="4572000" y="4895850"/>
            <a:ext cx="1635125" cy="738188"/>
          </a:xfrm>
          <a:prstGeom prst="chevron">
            <a:avLst>
              <a:gd name="adj" fmla="val 0"/>
            </a:avLst>
          </a:prstGeom>
          <a:noFill/>
          <a:ln w="9525">
            <a:noFill/>
          </a:ln>
        </p:spPr>
        <p:txBody>
          <a:bodyPr lIns="0" tIns="0" rIns="0" bIns="0" anchor="ctr" anchorCtr="0">
            <a:spAutoFit/>
          </a:bodyPr>
          <a:p>
            <a:pPr algn="ctr" eaLnBrk="1" latinLnBrk="1" hangingPunct="1">
              <a:lnSpc>
                <a:spcPct val="150000"/>
              </a:lnSpc>
            </a:pPr>
            <a:r>
              <a:rPr lang="zh-CN" altLang="en-US" sz="1600" dirty="0">
                <a:latin typeface="微软雅黑" panose="020B0503020204020204" pitchFamily="34" charset="-122"/>
                <a:ea typeface="微软雅黑" panose="020B0503020204020204" pitchFamily="34" charset="-122"/>
              </a:rPr>
              <a:t>检测报警装置</a:t>
            </a:r>
            <a:endParaRPr lang="zh-CN" altLang="en-US" sz="1600" dirty="0">
              <a:latin typeface="微软雅黑" panose="020B0503020204020204" pitchFamily="34" charset="-122"/>
              <a:ea typeface="微软雅黑" panose="020B0503020204020204" pitchFamily="34" charset="-122"/>
            </a:endParaRPr>
          </a:p>
          <a:p>
            <a:pPr algn="ctr" eaLnBrk="1" latinLnBrk="1" hangingPunct="1">
              <a:lnSpc>
                <a:spcPct val="150000"/>
              </a:lnSpc>
            </a:pPr>
            <a:r>
              <a:rPr lang="zh-CN" altLang="en-US" sz="1600" dirty="0">
                <a:latin typeface="微软雅黑" panose="020B0503020204020204" pitchFamily="34" charset="-122"/>
                <a:ea typeface="微软雅黑" panose="020B0503020204020204" pitchFamily="34" charset="-122"/>
              </a:rPr>
              <a:t>警示标志等措施 </a:t>
            </a:r>
            <a:endParaRPr lang="ko-KR" altLang="en-US" sz="1600" dirty="0">
              <a:latin typeface="微软雅黑" panose="020B0503020204020204" pitchFamily="34" charset="-122"/>
              <a:ea typeface="微软雅黑" panose="020B0503020204020204" pitchFamily="34" charset="-122"/>
            </a:endParaRPr>
          </a:p>
        </p:txBody>
      </p:sp>
      <p:sp>
        <p:nvSpPr>
          <p:cNvPr id="61456" name="AutoShape 27"/>
          <p:cNvSpPr/>
          <p:nvPr/>
        </p:nvSpPr>
        <p:spPr>
          <a:xfrm>
            <a:off x="6629400" y="4711700"/>
            <a:ext cx="1325563" cy="1108075"/>
          </a:xfrm>
          <a:prstGeom prst="chevron">
            <a:avLst>
              <a:gd name="adj" fmla="val 0"/>
            </a:avLst>
          </a:prstGeom>
          <a:noFill/>
          <a:ln w="9525">
            <a:noFill/>
          </a:ln>
        </p:spPr>
        <p:txBody>
          <a:bodyPr lIns="0" tIns="0" rIns="0" bIns="0" anchor="ctr" anchorCtr="0">
            <a:spAutoFit/>
          </a:bodyPr>
          <a:p>
            <a:pPr algn="ctr" eaLnBrk="1" latinLnBrk="1" hangingPunct="1">
              <a:lnSpc>
                <a:spcPct val="150000"/>
              </a:lnSpc>
            </a:pPr>
            <a:r>
              <a:rPr lang="zh-CN" altLang="en-US" sz="1600" dirty="0">
                <a:latin typeface="微软雅黑" panose="020B0503020204020204" pitchFamily="34" charset="-122"/>
                <a:ea typeface="微软雅黑" panose="020B0503020204020204" pitchFamily="34" charset="-122"/>
              </a:rPr>
              <a:t>安全操作规程安全教育培训个体防护用品</a:t>
            </a:r>
            <a:endParaRPr lang="ko-KR" altLang="en-US" sz="1600" dirty="0">
              <a:latin typeface="微软雅黑" panose="020B0503020204020204" pitchFamily="34" charset="-122"/>
              <a:ea typeface="微软雅黑" panose="020B0503020204020204" pitchFamily="34" charset="-122"/>
            </a:endParaRPr>
          </a:p>
        </p:txBody>
      </p:sp>
      <p:sp>
        <p:nvSpPr>
          <p:cNvPr id="61457" name="AutoShape 28"/>
          <p:cNvSpPr/>
          <p:nvPr/>
        </p:nvSpPr>
        <p:spPr>
          <a:xfrm>
            <a:off x="1085850" y="5080000"/>
            <a:ext cx="1201738" cy="369888"/>
          </a:xfrm>
          <a:prstGeom prst="homePlate">
            <a:avLst>
              <a:gd name="adj" fmla="val 0"/>
            </a:avLst>
          </a:prstGeom>
          <a:noFill/>
          <a:ln w="9525">
            <a:noFill/>
          </a:ln>
        </p:spPr>
        <p:txBody>
          <a:bodyPr lIns="0" tIns="0" rIns="0" bIns="0" anchor="ctr" anchorCtr="0">
            <a:spAutoFit/>
          </a:bodyPr>
          <a:p>
            <a:pPr algn="ctr" eaLnBrk="1" latinLnBrk="1" hangingPunct="1">
              <a:lnSpc>
                <a:spcPct val="150000"/>
              </a:lnSpc>
            </a:pPr>
            <a:r>
              <a:rPr lang="zh-CN" altLang="en-US" sz="1600" dirty="0">
                <a:latin typeface="微软雅黑" panose="020B0503020204020204" pitchFamily="34" charset="-122"/>
                <a:ea typeface="微软雅黑" panose="020B0503020204020204" pitchFamily="34" charset="-122"/>
              </a:rPr>
              <a:t>本质安全</a:t>
            </a:r>
            <a:endParaRPr lang="en-US" altLang="zh-CN" sz="1600" dirty="0">
              <a:latin typeface="微软雅黑" panose="020B0503020204020204" pitchFamily="34" charset="-122"/>
              <a:ea typeface="微软雅黑" panose="020B0503020204020204" pitchFamily="34" charset="-122"/>
            </a:endParaRPr>
          </a:p>
        </p:txBody>
      </p:sp>
      <p:sp>
        <p:nvSpPr>
          <p:cNvPr id="61458" name="AutoShape 29"/>
          <p:cNvSpPr/>
          <p:nvPr/>
        </p:nvSpPr>
        <p:spPr>
          <a:xfrm>
            <a:off x="2897188" y="5038725"/>
            <a:ext cx="1333500" cy="368300"/>
          </a:xfrm>
          <a:prstGeom prst="chevron">
            <a:avLst>
              <a:gd name="adj" fmla="val 0"/>
            </a:avLst>
          </a:prstGeom>
          <a:noFill/>
          <a:ln w="9525">
            <a:noFill/>
          </a:ln>
        </p:spPr>
        <p:txBody>
          <a:bodyPr lIns="0" tIns="0" rIns="0" bIns="0" anchor="ctr" anchorCtr="0">
            <a:spAutoFit/>
          </a:bodyPr>
          <a:p>
            <a:pPr algn="ctr" eaLnBrk="1" latinLnBrk="1" hangingPunct="1">
              <a:lnSpc>
                <a:spcPct val="150000"/>
              </a:lnSpc>
            </a:pPr>
            <a:r>
              <a:rPr lang="zh-CN" altLang="en-US" sz="1600" dirty="0">
                <a:latin typeface="微软雅黑" panose="020B0503020204020204" pitchFamily="34" charset="-122"/>
                <a:ea typeface="微软雅黑" panose="020B0503020204020204" pitchFamily="34" charset="-122"/>
              </a:rPr>
              <a:t>安全防护装置</a:t>
            </a:r>
            <a:endParaRPr lang="en-US" altLang="zh-CN" sz="1600" dirty="0">
              <a:latin typeface="微软雅黑" panose="020B0503020204020204" pitchFamily="34" charset="-122"/>
              <a:ea typeface="微软雅黑" panose="020B0503020204020204" pitchFamily="34" charset="-122"/>
            </a:endParaRPr>
          </a:p>
        </p:txBody>
      </p:sp>
      <p:sp>
        <p:nvSpPr>
          <p:cNvPr id="3" name="矩形 2"/>
          <p:cNvSpPr/>
          <p:nvPr/>
        </p:nvSpPr>
        <p:spPr>
          <a:xfrm>
            <a:off x="2400300" y="252413"/>
            <a:ext cx="4410075" cy="584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安全技术措施等级顺序 </a:t>
            </a:r>
            <a:endParaRPr kumimoji="1" lang="en-US" altLang="zh-CN"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圆角矩形 1"/>
          <p:cNvSpPr/>
          <p:nvPr/>
        </p:nvSpPr>
        <p:spPr>
          <a:xfrm>
            <a:off x="230188" y="2420938"/>
            <a:ext cx="1152525" cy="936625"/>
          </a:xfrm>
          <a:prstGeom prst="roundRect">
            <a:avLst>
              <a:gd name="adj" fmla="val 35097"/>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62467" name="圆角矩形 4"/>
          <p:cNvSpPr/>
          <p:nvPr/>
        </p:nvSpPr>
        <p:spPr>
          <a:xfrm>
            <a:off x="1731963" y="2420938"/>
            <a:ext cx="1152525" cy="936625"/>
          </a:xfrm>
          <a:prstGeom prst="roundRect">
            <a:avLst>
              <a:gd name="adj" fmla="val 35097"/>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62468" name="圆角矩形 5"/>
          <p:cNvSpPr/>
          <p:nvPr/>
        </p:nvSpPr>
        <p:spPr>
          <a:xfrm>
            <a:off x="3233738" y="2420938"/>
            <a:ext cx="1152525" cy="936625"/>
          </a:xfrm>
          <a:prstGeom prst="roundRect">
            <a:avLst>
              <a:gd name="adj" fmla="val 35097"/>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62469" name="圆角矩形 6"/>
          <p:cNvSpPr/>
          <p:nvPr/>
        </p:nvSpPr>
        <p:spPr>
          <a:xfrm>
            <a:off x="4737100" y="2420938"/>
            <a:ext cx="1150938" cy="936625"/>
          </a:xfrm>
          <a:prstGeom prst="roundRect">
            <a:avLst>
              <a:gd name="adj" fmla="val 35097"/>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62470" name="圆角矩形 7"/>
          <p:cNvSpPr/>
          <p:nvPr/>
        </p:nvSpPr>
        <p:spPr>
          <a:xfrm>
            <a:off x="6238875" y="2420938"/>
            <a:ext cx="1150938" cy="936625"/>
          </a:xfrm>
          <a:prstGeom prst="roundRect">
            <a:avLst>
              <a:gd name="adj" fmla="val 35097"/>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62471" name="圆角矩形 8"/>
          <p:cNvSpPr/>
          <p:nvPr/>
        </p:nvSpPr>
        <p:spPr>
          <a:xfrm>
            <a:off x="7740650" y="2420938"/>
            <a:ext cx="1152525" cy="936625"/>
          </a:xfrm>
          <a:prstGeom prst="roundRect">
            <a:avLst>
              <a:gd name="adj" fmla="val 35097"/>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grpSp>
        <p:nvGrpSpPr>
          <p:cNvPr id="62472" name="组合 12"/>
          <p:cNvGrpSpPr/>
          <p:nvPr/>
        </p:nvGrpSpPr>
        <p:grpSpPr>
          <a:xfrm>
            <a:off x="1412875" y="2744788"/>
            <a:ext cx="288925" cy="288925"/>
            <a:chOff x="1485534" y="2960948"/>
            <a:chExt cx="288032" cy="288032"/>
          </a:xfrm>
        </p:grpSpPr>
        <p:sp>
          <p:nvSpPr>
            <p:cNvPr id="3" name="椭圆 2"/>
            <p:cNvSpPr/>
            <p:nvPr/>
          </p:nvSpPr>
          <p:spPr bwMode="auto">
            <a:xfrm>
              <a:off x="1485534" y="2960948"/>
              <a:ext cx="288032" cy="288032"/>
            </a:xfrm>
            <a:prstGeom prst="ellipse">
              <a:avLst/>
            </a:prstGeom>
            <a:noFill/>
            <a:ln w="22225" cap="flat" cmpd="sng" algn="ctr">
              <a:solidFill>
                <a:schemeClr val="accent1">
                  <a:lumMod val="5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cxnSp>
          <p:nvCxnSpPr>
            <p:cNvPr id="62499" name="直接箭头连接符 9"/>
            <p:cNvCxnSpPr/>
            <p:nvPr/>
          </p:nvCxnSpPr>
          <p:spPr>
            <a:xfrm>
              <a:off x="1497590" y="3104964"/>
              <a:ext cx="266153" cy="0"/>
            </a:xfrm>
            <a:prstGeom prst="straightConnector1">
              <a:avLst/>
            </a:prstGeom>
            <a:ln w="25400" cap="flat" cmpd="sng">
              <a:solidFill>
                <a:schemeClr val="tx1"/>
              </a:solidFill>
              <a:prstDash val="solid"/>
              <a:headEnd type="none" w="med" len="med"/>
              <a:tailEnd type="arrow" w="sm" len="med"/>
            </a:ln>
          </p:spPr>
        </p:cxnSp>
      </p:grpSp>
      <p:grpSp>
        <p:nvGrpSpPr>
          <p:cNvPr id="62473" name="组合 15"/>
          <p:cNvGrpSpPr/>
          <p:nvPr/>
        </p:nvGrpSpPr>
        <p:grpSpPr>
          <a:xfrm>
            <a:off x="2916238" y="2744788"/>
            <a:ext cx="287337" cy="288925"/>
            <a:chOff x="1485534" y="2960948"/>
            <a:chExt cx="288032" cy="288032"/>
          </a:xfrm>
        </p:grpSpPr>
        <p:sp>
          <p:nvSpPr>
            <p:cNvPr id="17" name="椭圆 16"/>
            <p:cNvSpPr/>
            <p:nvPr/>
          </p:nvSpPr>
          <p:spPr bwMode="auto">
            <a:xfrm>
              <a:off x="1485534" y="2960948"/>
              <a:ext cx="288032" cy="288032"/>
            </a:xfrm>
            <a:prstGeom prst="ellipse">
              <a:avLst/>
            </a:prstGeom>
            <a:noFill/>
            <a:ln w="22225" cap="flat" cmpd="sng" algn="ctr">
              <a:solidFill>
                <a:schemeClr val="accent1">
                  <a:lumMod val="5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cxnSp>
          <p:nvCxnSpPr>
            <p:cNvPr id="62497" name="直接箭头连接符 17"/>
            <p:cNvCxnSpPr/>
            <p:nvPr/>
          </p:nvCxnSpPr>
          <p:spPr>
            <a:xfrm>
              <a:off x="1497590" y="3104964"/>
              <a:ext cx="266153" cy="0"/>
            </a:xfrm>
            <a:prstGeom prst="straightConnector1">
              <a:avLst/>
            </a:prstGeom>
            <a:ln w="25400" cap="flat" cmpd="sng">
              <a:solidFill>
                <a:schemeClr val="tx1"/>
              </a:solidFill>
              <a:prstDash val="solid"/>
              <a:headEnd type="none" w="med" len="med"/>
              <a:tailEnd type="arrow" w="sm" len="med"/>
            </a:ln>
          </p:spPr>
        </p:cxnSp>
      </p:grpSp>
      <p:grpSp>
        <p:nvGrpSpPr>
          <p:cNvPr id="62474" name="组合 18"/>
          <p:cNvGrpSpPr/>
          <p:nvPr/>
        </p:nvGrpSpPr>
        <p:grpSpPr>
          <a:xfrm>
            <a:off x="4418013" y="2744788"/>
            <a:ext cx="287337" cy="288925"/>
            <a:chOff x="1485534" y="2960948"/>
            <a:chExt cx="288032" cy="288032"/>
          </a:xfrm>
        </p:grpSpPr>
        <p:sp>
          <p:nvSpPr>
            <p:cNvPr id="20" name="椭圆 19"/>
            <p:cNvSpPr/>
            <p:nvPr/>
          </p:nvSpPr>
          <p:spPr bwMode="auto">
            <a:xfrm>
              <a:off x="1485534" y="2960948"/>
              <a:ext cx="288032" cy="288032"/>
            </a:xfrm>
            <a:prstGeom prst="ellipse">
              <a:avLst/>
            </a:prstGeom>
            <a:noFill/>
            <a:ln w="22225" cap="flat" cmpd="sng" algn="ctr">
              <a:solidFill>
                <a:schemeClr val="accent1">
                  <a:lumMod val="5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cxnSp>
          <p:nvCxnSpPr>
            <p:cNvPr id="62495" name="直接箭头连接符 20"/>
            <p:cNvCxnSpPr/>
            <p:nvPr/>
          </p:nvCxnSpPr>
          <p:spPr>
            <a:xfrm>
              <a:off x="1497590" y="3104964"/>
              <a:ext cx="266153" cy="0"/>
            </a:xfrm>
            <a:prstGeom prst="straightConnector1">
              <a:avLst/>
            </a:prstGeom>
            <a:ln w="25400" cap="flat" cmpd="sng">
              <a:solidFill>
                <a:schemeClr val="tx1"/>
              </a:solidFill>
              <a:prstDash val="solid"/>
              <a:headEnd type="none" w="med" len="med"/>
              <a:tailEnd type="arrow" w="sm" len="med"/>
            </a:ln>
          </p:spPr>
        </p:cxnSp>
      </p:grpSp>
      <p:grpSp>
        <p:nvGrpSpPr>
          <p:cNvPr id="62475" name="组合 21"/>
          <p:cNvGrpSpPr/>
          <p:nvPr/>
        </p:nvGrpSpPr>
        <p:grpSpPr>
          <a:xfrm>
            <a:off x="5919788" y="2744788"/>
            <a:ext cx="287337" cy="288925"/>
            <a:chOff x="1485534" y="2960948"/>
            <a:chExt cx="288032" cy="288032"/>
          </a:xfrm>
        </p:grpSpPr>
        <p:sp>
          <p:nvSpPr>
            <p:cNvPr id="23" name="椭圆 22"/>
            <p:cNvSpPr/>
            <p:nvPr/>
          </p:nvSpPr>
          <p:spPr bwMode="auto">
            <a:xfrm>
              <a:off x="1485534" y="2960948"/>
              <a:ext cx="288032" cy="288032"/>
            </a:xfrm>
            <a:prstGeom prst="ellipse">
              <a:avLst/>
            </a:prstGeom>
            <a:noFill/>
            <a:ln w="22225" cap="flat" cmpd="sng" algn="ctr">
              <a:solidFill>
                <a:schemeClr val="accent1">
                  <a:lumMod val="5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cxnSp>
          <p:nvCxnSpPr>
            <p:cNvPr id="62493" name="直接箭头连接符 23"/>
            <p:cNvCxnSpPr/>
            <p:nvPr/>
          </p:nvCxnSpPr>
          <p:spPr>
            <a:xfrm>
              <a:off x="1497590" y="3104964"/>
              <a:ext cx="266153" cy="0"/>
            </a:xfrm>
            <a:prstGeom prst="straightConnector1">
              <a:avLst/>
            </a:prstGeom>
            <a:ln w="25400" cap="flat" cmpd="sng">
              <a:solidFill>
                <a:schemeClr val="tx1"/>
              </a:solidFill>
              <a:prstDash val="solid"/>
              <a:headEnd type="none" w="med" len="med"/>
              <a:tailEnd type="arrow" w="sm" len="med"/>
            </a:ln>
          </p:spPr>
        </p:cxnSp>
      </p:grpSp>
      <p:grpSp>
        <p:nvGrpSpPr>
          <p:cNvPr id="62476" name="组合 24"/>
          <p:cNvGrpSpPr/>
          <p:nvPr/>
        </p:nvGrpSpPr>
        <p:grpSpPr>
          <a:xfrm>
            <a:off x="7421563" y="2744788"/>
            <a:ext cx="287337" cy="288925"/>
            <a:chOff x="1485534" y="2960948"/>
            <a:chExt cx="288032" cy="288032"/>
          </a:xfrm>
        </p:grpSpPr>
        <p:sp>
          <p:nvSpPr>
            <p:cNvPr id="26" name="椭圆 25"/>
            <p:cNvSpPr/>
            <p:nvPr/>
          </p:nvSpPr>
          <p:spPr bwMode="auto">
            <a:xfrm>
              <a:off x="1485534" y="2960948"/>
              <a:ext cx="288032" cy="288032"/>
            </a:xfrm>
            <a:prstGeom prst="ellipse">
              <a:avLst/>
            </a:prstGeom>
            <a:noFill/>
            <a:ln w="22225" cap="flat" cmpd="sng" algn="ctr">
              <a:solidFill>
                <a:schemeClr val="accent1">
                  <a:lumMod val="5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cxnSp>
          <p:nvCxnSpPr>
            <p:cNvPr id="62491" name="直接箭头连接符 26"/>
            <p:cNvCxnSpPr/>
            <p:nvPr/>
          </p:nvCxnSpPr>
          <p:spPr>
            <a:xfrm>
              <a:off x="1497590" y="3104964"/>
              <a:ext cx="266153" cy="0"/>
            </a:xfrm>
            <a:prstGeom prst="straightConnector1">
              <a:avLst/>
            </a:prstGeom>
            <a:ln w="25400" cap="flat" cmpd="sng">
              <a:solidFill>
                <a:schemeClr val="tx1"/>
              </a:solidFill>
              <a:prstDash val="solid"/>
              <a:headEnd type="none" w="med" len="med"/>
              <a:tailEnd type="arrow" w="sm" len="med"/>
            </a:ln>
          </p:spPr>
        </p:cxnSp>
      </p:grpSp>
      <p:sp>
        <p:nvSpPr>
          <p:cNvPr id="62477" name="Rectangle 23"/>
          <p:cNvSpPr/>
          <p:nvPr/>
        </p:nvSpPr>
        <p:spPr>
          <a:xfrm>
            <a:off x="1849438" y="2725738"/>
            <a:ext cx="917575" cy="307975"/>
          </a:xfrm>
          <a:prstGeom prst="rect">
            <a:avLst/>
          </a:prstGeom>
          <a:noFill/>
          <a:ln w="9525">
            <a:noFill/>
          </a:ln>
        </p:spPr>
        <p:txBody>
          <a:bodyPr lIns="0" tIns="0" rIns="0" bIns="0" anchor="ctr" anchorCtr="0">
            <a:spAutoFit/>
          </a:bodyPr>
          <a:p>
            <a:pPr algn="ct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预防 </a:t>
            </a:r>
            <a:endParaRPr lang="ko-KR" altLang="en-US" sz="2000" b="1" dirty="0">
              <a:solidFill>
                <a:schemeClr val="bg1"/>
              </a:solidFill>
              <a:latin typeface="微软雅黑" panose="020B0503020204020204" pitchFamily="34" charset="-122"/>
              <a:ea typeface="微软雅黑" panose="020B0503020204020204" pitchFamily="34" charset="-122"/>
            </a:endParaRPr>
          </a:p>
        </p:txBody>
      </p:sp>
      <p:sp>
        <p:nvSpPr>
          <p:cNvPr id="62478" name="Rectangle 27"/>
          <p:cNvSpPr/>
          <p:nvPr/>
        </p:nvSpPr>
        <p:spPr>
          <a:xfrm>
            <a:off x="3562350" y="2735263"/>
            <a:ext cx="588963" cy="307975"/>
          </a:xfrm>
          <a:prstGeom prst="rect">
            <a:avLst/>
          </a:prstGeom>
          <a:noFill/>
          <a:ln w="9525">
            <a:noFill/>
          </a:ln>
        </p:spPr>
        <p:txBody>
          <a:bodyPr wrap="none" lIns="0" tIns="0" rIns="0" bIns="0" anchor="ctr" anchorCtr="0">
            <a:spAutoFit/>
          </a:bodyPr>
          <a:p>
            <a:pPr algn="ct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减弱 </a:t>
            </a:r>
            <a:endParaRPr lang="ko-KR" altLang="en-US" sz="2000" b="1" dirty="0">
              <a:solidFill>
                <a:schemeClr val="bg1"/>
              </a:solidFill>
              <a:latin typeface="微软雅黑" panose="020B0503020204020204" pitchFamily="34" charset="-122"/>
              <a:ea typeface="微软雅黑" panose="020B0503020204020204" pitchFamily="34" charset="-122"/>
            </a:endParaRPr>
          </a:p>
        </p:txBody>
      </p:sp>
      <p:sp>
        <p:nvSpPr>
          <p:cNvPr id="62479" name="Rectangle 31"/>
          <p:cNvSpPr/>
          <p:nvPr/>
        </p:nvSpPr>
        <p:spPr>
          <a:xfrm>
            <a:off x="5076825" y="2725738"/>
            <a:ext cx="587375" cy="307975"/>
          </a:xfrm>
          <a:prstGeom prst="rect">
            <a:avLst/>
          </a:prstGeom>
          <a:noFill/>
          <a:ln w="9525">
            <a:noFill/>
          </a:ln>
        </p:spPr>
        <p:txBody>
          <a:bodyPr wrap="none" lIns="0" tIns="0" rIns="0" bIns="0" anchor="ctr" anchorCtr="0">
            <a:spAutoFit/>
          </a:bodyPr>
          <a:p>
            <a:pPr algn="ct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隔离 </a:t>
            </a:r>
            <a:endParaRPr lang="ko-KR" altLang="en-US" sz="2000" b="1" dirty="0">
              <a:solidFill>
                <a:schemeClr val="bg1"/>
              </a:solidFill>
              <a:latin typeface="微软雅黑" panose="020B0503020204020204" pitchFamily="34" charset="-122"/>
              <a:ea typeface="微软雅黑" panose="020B0503020204020204" pitchFamily="34" charset="-122"/>
            </a:endParaRPr>
          </a:p>
        </p:txBody>
      </p:sp>
      <p:sp>
        <p:nvSpPr>
          <p:cNvPr id="62480" name="Rectangle 35"/>
          <p:cNvSpPr/>
          <p:nvPr/>
        </p:nvSpPr>
        <p:spPr>
          <a:xfrm>
            <a:off x="6557963" y="2725738"/>
            <a:ext cx="588962" cy="307975"/>
          </a:xfrm>
          <a:prstGeom prst="rect">
            <a:avLst/>
          </a:prstGeom>
          <a:noFill/>
          <a:ln w="9525">
            <a:noFill/>
          </a:ln>
        </p:spPr>
        <p:txBody>
          <a:bodyPr wrap="none" lIns="0" tIns="0" rIns="0" bIns="0" anchor="ctr" anchorCtr="0">
            <a:spAutoFit/>
          </a:bodyPr>
          <a:p>
            <a:pPr algn="ct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连锁 </a:t>
            </a:r>
            <a:endParaRPr lang="ko-KR" altLang="en-US" sz="2000" b="1" dirty="0">
              <a:solidFill>
                <a:schemeClr val="bg1"/>
              </a:solidFill>
              <a:latin typeface="微软雅黑" panose="020B0503020204020204" pitchFamily="34" charset="-122"/>
              <a:ea typeface="微软雅黑" panose="020B0503020204020204" pitchFamily="34" charset="-122"/>
            </a:endParaRPr>
          </a:p>
        </p:txBody>
      </p:sp>
      <p:sp>
        <p:nvSpPr>
          <p:cNvPr id="62481" name="Rectangle 39"/>
          <p:cNvSpPr/>
          <p:nvPr/>
        </p:nvSpPr>
        <p:spPr>
          <a:xfrm>
            <a:off x="8059738" y="2720975"/>
            <a:ext cx="588962" cy="307975"/>
          </a:xfrm>
          <a:prstGeom prst="rect">
            <a:avLst/>
          </a:prstGeom>
          <a:noFill/>
          <a:ln w="9525">
            <a:noFill/>
          </a:ln>
        </p:spPr>
        <p:txBody>
          <a:bodyPr wrap="none" lIns="0" tIns="0" rIns="0" bIns="0" anchor="ctr" anchorCtr="0">
            <a:spAutoFit/>
          </a:bodyPr>
          <a:p>
            <a:pPr algn="ct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警告 </a:t>
            </a:r>
            <a:endParaRPr lang="en-US" altLang="ko-KR" sz="2000" b="1" dirty="0">
              <a:solidFill>
                <a:schemeClr val="bg1"/>
              </a:solidFill>
              <a:latin typeface="微软雅黑" panose="020B0503020204020204" pitchFamily="34" charset="-122"/>
              <a:ea typeface="微软雅黑" panose="020B0503020204020204" pitchFamily="34" charset="-122"/>
            </a:endParaRPr>
          </a:p>
        </p:txBody>
      </p:sp>
      <p:sp>
        <p:nvSpPr>
          <p:cNvPr id="62482" name="Rectangle 54"/>
          <p:cNvSpPr/>
          <p:nvPr/>
        </p:nvSpPr>
        <p:spPr>
          <a:xfrm>
            <a:off x="523875" y="2725738"/>
            <a:ext cx="588963" cy="307975"/>
          </a:xfrm>
          <a:prstGeom prst="rect">
            <a:avLst/>
          </a:prstGeom>
          <a:noFill/>
          <a:ln w="9525">
            <a:noFill/>
          </a:ln>
        </p:spPr>
        <p:txBody>
          <a:bodyPr wrap="none" lIns="0" tIns="0" rIns="0" bIns="0" anchor="ctr" anchorCtr="0">
            <a:spAutoFit/>
          </a:bodyPr>
          <a:p>
            <a:pPr algn="ctr" eaLnBrk="1" latinLnBrk="1" hangingPunct="1"/>
            <a:r>
              <a:rPr lang="zh-CN" altLang="en-US" sz="2000" b="1" dirty="0">
                <a:solidFill>
                  <a:schemeClr val="bg1"/>
                </a:solidFill>
                <a:latin typeface="微软雅黑" panose="020B0503020204020204" pitchFamily="34" charset="-122"/>
                <a:ea typeface="微软雅黑" panose="020B0503020204020204" pitchFamily="34" charset="-122"/>
              </a:rPr>
              <a:t>消除</a:t>
            </a:r>
            <a:r>
              <a:rPr lang="zh-CN" altLang="en-US" sz="2000" dirty="0">
                <a:latin typeface="微软雅黑" panose="020B0503020204020204" pitchFamily="34" charset="-122"/>
                <a:ea typeface="微软雅黑" panose="020B0503020204020204" pitchFamily="34" charset="-122"/>
              </a:rPr>
              <a:t> </a:t>
            </a:r>
            <a:endParaRPr lang="ko-KR" altLang="en-US" sz="2000" dirty="0">
              <a:latin typeface="微软雅黑" panose="020B0503020204020204" pitchFamily="34" charset="-122"/>
              <a:ea typeface="Gulim" pitchFamily="34" charset="-127"/>
            </a:endParaRPr>
          </a:p>
        </p:txBody>
      </p:sp>
      <p:sp>
        <p:nvSpPr>
          <p:cNvPr id="62483" name="Text Box 50"/>
          <p:cNvSpPr txBox="1"/>
          <p:nvPr/>
        </p:nvSpPr>
        <p:spPr>
          <a:xfrm>
            <a:off x="150813" y="3524250"/>
            <a:ext cx="1335087" cy="1184275"/>
          </a:xfrm>
          <a:prstGeom prst="rect">
            <a:avLst/>
          </a:prstGeom>
          <a:noFill/>
          <a:ln w="28575">
            <a:noFill/>
          </a:ln>
        </p:spPr>
        <p:txBody>
          <a:bodyPr wrap="none" lIns="0" tIns="0" rIns="0" bIns="0">
            <a:spAutoFit/>
          </a:bodyPr>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无害化工艺技术</a:t>
            </a:r>
            <a:endParaRPr lang="zh-CN" altLang="en-US" sz="1400" b="1" dirty="0">
              <a:latin typeface="微软雅黑" panose="020B0503020204020204" pitchFamily="34" charset="-122"/>
              <a:ea typeface="微软雅黑" panose="020B0503020204020204" pitchFamily="34" charset="-122"/>
            </a:endParaRPr>
          </a:p>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无害代替有害</a:t>
            </a:r>
            <a:endParaRPr lang="zh-CN" altLang="en-US" sz="1400" b="1" dirty="0">
              <a:latin typeface="微软雅黑" panose="020B0503020204020204" pitchFamily="34" charset="-122"/>
              <a:ea typeface="微软雅黑" panose="020B0503020204020204" pitchFamily="34" charset="-122"/>
            </a:endParaRPr>
          </a:p>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自动化作业</a:t>
            </a:r>
            <a:endParaRPr lang="zh-CN" altLang="en-US" sz="1400" b="1" dirty="0">
              <a:latin typeface="微软雅黑" panose="020B0503020204020204" pitchFamily="34" charset="-122"/>
              <a:ea typeface="微软雅黑" panose="020B0503020204020204" pitchFamily="34" charset="-122"/>
            </a:endParaRPr>
          </a:p>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遥控技术</a:t>
            </a:r>
            <a:r>
              <a:rPr lang="zh-CN" altLang="en-US" sz="1400" dirty="0">
                <a:latin typeface="微软雅黑" panose="020B0503020204020204" pitchFamily="34" charset="-122"/>
                <a:ea typeface="微软雅黑" panose="020B0503020204020204" pitchFamily="34" charset="-122"/>
              </a:rPr>
              <a:t> </a:t>
            </a:r>
            <a:endParaRPr lang="ko-KR" altLang="en-US" sz="1400" dirty="0">
              <a:latin typeface="微软雅黑" panose="020B0503020204020204" pitchFamily="34" charset="-122"/>
              <a:ea typeface="Gulim" pitchFamily="34" charset="-127"/>
            </a:endParaRPr>
          </a:p>
        </p:txBody>
      </p:sp>
      <p:sp>
        <p:nvSpPr>
          <p:cNvPr id="62484" name="Text Box 48"/>
          <p:cNvSpPr txBox="1"/>
          <p:nvPr/>
        </p:nvSpPr>
        <p:spPr>
          <a:xfrm>
            <a:off x="1782763" y="3524250"/>
            <a:ext cx="1155700" cy="1830388"/>
          </a:xfrm>
          <a:prstGeom prst="rect">
            <a:avLst/>
          </a:prstGeom>
          <a:noFill/>
          <a:ln w="28575">
            <a:noFill/>
          </a:ln>
        </p:spPr>
        <p:txBody>
          <a:bodyPr wrap="none" lIns="0" tIns="0" rIns="0" bIns="0">
            <a:spAutoFit/>
          </a:bodyPr>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安全阀</a:t>
            </a:r>
            <a:endParaRPr lang="zh-CN" altLang="en-US" sz="1400" b="1" dirty="0">
              <a:latin typeface="微软雅黑" panose="020B0503020204020204" pitchFamily="34" charset="-122"/>
              <a:ea typeface="微软雅黑" panose="020B0503020204020204" pitchFamily="34" charset="-122"/>
            </a:endParaRPr>
          </a:p>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安全屏护</a:t>
            </a:r>
            <a:endParaRPr lang="zh-CN" altLang="en-US" sz="1400" b="1" dirty="0">
              <a:latin typeface="微软雅黑" panose="020B0503020204020204" pitchFamily="34" charset="-122"/>
              <a:ea typeface="微软雅黑" panose="020B0503020204020204" pitchFamily="34" charset="-122"/>
            </a:endParaRPr>
          </a:p>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漏电保护装置</a:t>
            </a:r>
            <a:endParaRPr lang="zh-CN" altLang="en-US" sz="1400" b="1" dirty="0">
              <a:latin typeface="微软雅黑" panose="020B0503020204020204" pitchFamily="34" charset="-122"/>
              <a:ea typeface="微软雅黑" panose="020B0503020204020204" pitchFamily="34" charset="-122"/>
            </a:endParaRPr>
          </a:p>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安全电压</a:t>
            </a:r>
            <a:endParaRPr lang="zh-CN" altLang="en-US" sz="1400" b="1" dirty="0">
              <a:latin typeface="微软雅黑" panose="020B0503020204020204" pitchFamily="34" charset="-122"/>
              <a:ea typeface="微软雅黑" panose="020B0503020204020204" pitchFamily="34" charset="-122"/>
            </a:endParaRPr>
          </a:p>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熔断器</a:t>
            </a:r>
            <a:endParaRPr lang="zh-CN" altLang="en-US" sz="1400" b="1" dirty="0">
              <a:latin typeface="微软雅黑" panose="020B0503020204020204" pitchFamily="34" charset="-122"/>
              <a:ea typeface="微软雅黑" panose="020B0503020204020204" pitchFamily="34" charset="-122"/>
            </a:endParaRPr>
          </a:p>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防爆膜 </a:t>
            </a:r>
            <a:endParaRPr lang="ko-KR" altLang="en-US" sz="1400" b="1" dirty="0">
              <a:latin typeface="微软雅黑" panose="020B0503020204020204" pitchFamily="34" charset="-122"/>
              <a:ea typeface="微软雅黑" panose="020B0503020204020204" pitchFamily="34" charset="-122"/>
            </a:endParaRPr>
          </a:p>
        </p:txBody>
      </p:sp>
      <p:sp>
        <p:nvSpPr>
          <p:cNvPr id="62485" name="Text Box 16"/>
          <p:cNvSpPr txBox="1"/>
          <p:nvPr/>
        </p:nvSpPr>
        <p:spPr>
          <a:xfrm>
            <a:off x="3194050" y="3524250"/>
            <a:ext cx="1155700" cy="1830388"/>
          </a:xfrm>
          <a:prstGeom prst="rect">
            <a:avLst/>
          </a:prstGeom>
          <a:noFill/>
          <a:ln w="28575">
            <a:noFill/>
          </a:ln>
        </p:spPr>
        <p:txBody>
          <a:bodyPr wrap="none" lIns="0" tIns="0" rIns="0" bIns="0">
            <a:spAutoFit/>
          </a:bodyPr>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局部通风排毒</a:t>
            </a:r>
            <a:endParaRPr lang="zh-CN" altLang="en-US" sz="1400" b="1" dirty="0">
              <a:latin typeface="微软雅黑" panose="020B0503020204020204" pitchFamily="34" charset="-122"/>
              <a:ea typeface="微软雅黑" panose="020B0503020204020204" pitchFamily="34" charset="-122"/>
            </a:endParaRPr>
          </a:p>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低毒代替高毒</a:t>
            </a:r>
            <a:endParaRPr lang="zh-CN" altLang="en-US" sz="1400" b="1" dirty="0">
              <a:latin typeface="微软雅黑" panose="020B0503020204020204" pitchFamily="34" charset="-122"/>
              <a:ea typeface="微软雅黑" panose="020B0503020204020204" pitchFamily="34" charset="-122"/>
            </a:endParaRPr>
          </a:p>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降温措施</a:t>
            </a:r>
            <a:endParaRPr lang="zh-CN" altLang="en-US" sz="1400" b="1" dirty="0">
              <a:latin typeface="微软雅黑" panose="020B0503020204020204" pitchFamily="34" charset="-122"/>
              <a:ea typeface="微软雅黑" panose="020B0503020204020204" pitchFamily="34" charset="-122"/>
            </a:endParaRPr>
          </a:p>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避雷装置</a:t>
            </a:r>
            <a:endParaRPr lang="zh-CN" altLang="en-US" sz="1400" b="1" dirty="0">
              <a:latin typeface="微软雅黑" panose="020B0503020204020204" pitchFamily="34" charset="-122"/>
              <a:ea typeface="微软雅黑" panose="020B0503020204020204" pitchFamily="34" charset="-122"/>
            </a:endParaRPr>
          </a:p>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消除静电装置</a:t>
            </a:r>
            <a:endParaRPr lang="zh-CN" altLang="en-US" sz="1400" b="1" dirty="0">
              <a:latin typeface="微软雅黑" panose="020B0503020204020204" pitchFamily="34" charset="-122"/>
              <a:ea typeface="微软雅黑" panose="020B0503020204020204" pitchFamily="34" charset="-122"/>
            </a:endParaRPr>
          </a:p>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减振装置</a:t>
            </a:r>
            <a:endParaRPr lang="en-US" altLang="ko-KR" sz="1400" b="1" dirty="0">
              <a:latin typeface="微软雅黑" panose="020B0503020204020204" pitchFamily="34" charset="-122"/>
              <a:ea typeface="微软雅黑" panose="020B0503020204020204" pitchFamily="34" charset="-122"/>
            </a:endParaRPr>
          </a:p>
        </p:txBody>
      </p:sp>
      <p:sp>
        <p:nvSpPr>
          <p:cNvPr id="62486" name="Text Box 44"/>
          <p:cNvSpPr txBox="1"/>
          <p:nvPr/>
        </p:nvSpPr>
        <p:spPr>
          <a:xfrm>
            <a:off x="4824413" y="3524250"/>
            <a:ext cx="976312" cy="1830388"/>
          </a:xfrm>
          <a:prstGeom prst="rect">
            <a:avLst/>
          </a:prstGeom>
          <a:noFill/>
          <a:ln w="28575">
            <a:noFill/>
          </a:ln>
        </p:spPr>
        <p:txBody>
          <a:bodyPr wrap="none" lIns="0" tIns="0" rIns="0" bIns="0">
            <a:spAutoFit/>
          </a:bodyPr>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遥控作业</a:t>
            </a:r>
            <a:endParaRPr lang="zh-CN" altLang="en-US" sz="1400" b="1" dirty="0">
              <a:latin typeface="微软雅黑" panose="020B0503020204020204" pitchFamily="34" charset="-122"/>
              <a:ea typeface="微软雅黑" panose="020B0503020204020204" pitchFamily="34" charset="-122"/>
            </a:endParaRPr>
          </a:p>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安全罩</a:t>
            </a:r>
            <a:endParaRPr lang="zh-CN" altLang="en-US" sz="1400" b="1" dirty="0">
              <a:latin typeface="微软雅黑" panose="020B0503020204020204" pitchFamily="34" charset="-122"/>
              <a:ea typeface="微软雅黑" panose="020B0503020204020204" pitchFamily="34" charset="-122"/>
            </a:endParaRPr>
          </a:p>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防护屏</a:t>
            </a:r>
            <a:endParaRPr lang="zh-CN" altLang="en-US" sz="1400" b="1" dirty="0">
              <a:latin typeface="微软雅黑" panose="020B0503020204020204" pitchFamily="34" charset="-122"/>
              <a:ea typeface="微软雅黑" panose="020B0503020204020204" pitchFamily="34" charset="-122"/>
            </a:endParaRPr>
          </a:p>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隔离操作室</a:t>
            </a:r>
            <a:endParaRPr lang="zh-CN" altLang="en-US" sz="1400" b="1" dirty="0">
              <a:latin typeface="微软雅黑" panose="020B0503020204020204" pitchFamily="34" charset="-122"/>
              <a:ea typeface="微软雅黑" panose="020B0503020204020204" pitchFamily="34" charset="-122"/>
            </a:endParaRPr>
          </a:p>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安全距离</a:t>
            </a:r>
            <a:endParaRPr lang="zh-CN" altLang="en-US" sz="1400" b="1" dirty="0">
              <a:latin typeface="微软雅黑" panose="020B0503020204020204" pitchFamily="34" charset="-122"/>
              <a:ea typeface="微软雅黑" panose="020B0503020204020204" pitchFamily="34" charset="-122"/>
            </a:endParaRPr>
          </a:p>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防毒面具 </a:t>
            </a:r>
            <a:endParaRPr lang="ko-KR" altLang="en-US" sz="1400" b="1" dirty="0">
              <a:latin typeface="微软雅黑" panose="020B0503020204020204" pitchFamily="34" charset="-122"/>
              <a:ea typeface="微软雅黑" panose="020B0503020204020204" pitchFamily="34" charset="-122"/>
            </a:endParaRPr>
          </a:p>
        </p:txBody>
      </p:sp>
      <p:sp>
        <p:nvSpPr>
          <p:cNvPr id="62487" name="Text Box 15"/>
          <p:cNvSpPr txBox="1"/>
          <p:nvPr/>
        </p:nvSpPr>
        <p:spPr>
          <a:xfrm>
            <a:off x="8029575" y="3524250"/>
            <a:ext cx="849313" cy="538163"/>
          </a:xfrm>
          <a:prstGeom prst="rect">
            <a:avLst/>
          </a:prstGeom>
          <a:noFill/>
          <a:ln w="28575">
            <a:noFill/>
          </a:ln>
        </p:spPr>
        <p:txBody>
          <a:bodyPr wrap="none" lIns="0" tIns="0" rIns="0" bIns="0">
            <a:spAutoFit/>
          </a:bodyPr>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安全色</a:t>
            </a:r>
            <a:endParaRPr lang="zh-CN" altLang="en-US" sz="1400" b="1" dirty="0">
              <a:latin typeface="微软雅黑" panose="020B0503020204020204" pitchFamily="34" charset="-122"/>
              <a:ea typeface="微软雅黑" panose="020B0503020204020204" pitchFamily="34" charset="-122"/>
            </a:endParaRPr>
          </a:p>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安全标志 </a:t>
            </a:r>
            <a:endParaRPr lang="ko-KR" altLang="en-US" sz="1400" b="1" dirty="0">
              <a:latin typeface="微软雅黑" panose="020B0503020204020204" pitchFamily="34" charset="-122"/>
              <a:ea typeface="微软雅黑" panose="020B0503020204020204" pitchFamily="34" charset="-122"/>
            </a:endParaRPr>
          </a:p>
        </p:txBody>
      </p:sp>
      <p:sp>
        <p:nvSpPr>
          <p:cNvPr id="62488" name="Text Box 45"/>
          <p:cNvSpPr txBox="1"/>
          <p:nvPr/>
        </p:nvSpPr>
        <p:spPr>
          <a:xfrm>
            <a:off x="6416675" y="3524250"/>
            <a:ext cx="795338" cy="215900"/>
          </a:xfrm>
          <a:prstGeom prst="rect">
            <a:avLst/>
          </a:prstGeom>
          <a:noFill/>
          <a:ln w="28575">
            <a:noFill/>
          </a:ln>
        </p:spPr>
        <p:txBody>
          <a:bodyPr wrap="none" lIns="0" tIns="0" rIns="0" bIns="0">
            <a:spAutoFit/>
          </a:bodyPr>
          <a:p>
            <a:pPr eaLnBrk="1" latinLnBrk="1" hangingPunct="1">
              <a:spcBef>
                <a:spcPct val="50000"/>
              </a:spcBef>
              <a:buChar char="•"/>
            </a:pPr>
            <a:r>
              <a:rPr lang="zh-CN" altLang="en-US" sz="1400" b="1" dirty="0">
                <a:latin typeface="微软雅黑" panose="020B0503020204020204" pitchFamily="34" charset="-122"/>
                <a:ea typeface="微软雅黑" panose="020B0503020204020204" pitchFamily="34" charset="-122"/>
              </a:rPr>
              <a:t>连锁装置</a:t>
            </a:r>
            <a:endParaRPr lang="en-US" altLang="zh-CN" sz="1400" b="1" dirty="0">
              <a:latin typeface="微软雅黑" panose="020B0503020204020204" pitchFamily="34" charset="-122"/>
              <a:ea typeface="微软雅黑" panose="020B0503020204020204" pitchFamily="34" charset="-122"/>
            </a:endParaRPr>
          </a:p>
        </p:txBody>
      </p:sp>
      <p:sp>
        <p:nvSpPr>
          <p:cNvPr id="14" name="矩形 13"/>
          <p:cNvSpPr/>
          <p:nvPr/>
        </p:nvSpPr>
        <p:spPr>
          <a:xfrm>
            <a:off x="1557338" y="252413"/>
            <a:ext cx="6051550" cy="584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安全技术措施应遵循的具体原则 </a:t>
            </a:r>
            <a:endParaRPr kumimoji="1" lang="en-US" altLang="zh-CN"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bwMode="auto">
          <a:xfrm>
            <a:off x="3203575" y="1412875"/>
            <a:ext cx="2736850" cy="792163"/>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3491" name="矩形 4"/>
          <p:cNvSpPr/>
          <p:nvPr/>
        </p:nvSpPr>
        <p:spPr>
          <a:xfrm>
            <a:off x="971550" y="1989138"/>
            <a:ext cx="7416800" cy="4535487"/>
          </a:xfrm>
          <a:prstGeom prst="rect">
            <a:avLst/>
          </a:prstGeom>
          <a:solidFill>
            <a:srgbClr val="7A5C4A"/>
          </a:solidFill>
          <a:ln w="9525">
            <a:noFill/>
          </a:ln>
        </p:spPr>
        <p:txBody>
          <a:bodyPr/>
          <a:p>
            <a:pPr eaLnBrk="1" hangingPunct="1"/>
            <a:endParaRPr lang="zh-CN" altLang="en-US" dirty="0">
              <a:latin typeface="Times New Roman" panose="02020603050405020304" pitchFamily="18" charset="0"/>
            </a:endParaRPr>
          </a:p>
        </p:txBody>
      </p:sp>
      <p:sp>
        <p:nvSpPr>
          <p:cNvPr id="63492" name="Rectangle 3"/>
          <p:cNvSpPr>
            <a:spLocks noGrp="1"/>
          </p:cNvSpPr>
          <p:nvPr>
            <p:ph idx="1"/>
          </p:nvPr>
        </p:nvSpPr>
        <p:spPr>
          <a:xfrm>
            <a:off x="1295400" y="2162175"/>
            <a:ext cx="6948488" cy="3787775"/>
          </a:xfrm>
          <a:noFill/>
          <a:ln>
            <a:noFill/>
          </a:ln>
        </p:spPr>
        <p:txBody>
          <a:bodyPr/>
          <a:p>
            <a:pPr marL="0" eaLnBrk="1" hangingPunct="1">
              <a:lnSpc>
                <a:spcPct val="150000"/>
              </a:lnSpc>
              <a:spcBef>
                <a:spcPct val="0"/>
              </a:spcBef>
              <a:buFont typeface="Wingdings" panose="05000000000000000000" pitchFamily="2" charset="2"/>
              <a:buChar char="n"/>
            </a:pPr>
            <a:r>
              <a:rPr lang="zh-CN" altLang="en-US" sz="2000" dirty="0">
                <a:solidFill>
                  <a:schemeClr val="bg1"/>
                </a:solidFill>
                <a:latin typeface="微软雅黑" panose="020B0503020204020204" pitchFamily="34" charset="-122"/>
                <a:ea typeface="微软雅黑" panose="020B0503020204020204" pitchFamily="34" charset="-122"/>
              </a:rPr>
              <a:t>厂址及厂区平面布置的对策措施； </a:t>
            </a:r>
            <a:endParaRPr lang="zh-CN" altLang="en-US" sz="2000" dirty="0">
              <a:solidFill>
                <a:schemeClr val="bg1"/>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Font typeface="Wingdings" panose="05000000000000000000" pitchFamily="2" charset="2"/>
              <a:buChar char="n"/>
            </a:pPr>
            <a:r>
              <a:rPr lang="zh-CN" altLang="en-US" sz="2000" dirty="0">
                <a:solidFill>
                  <a:schemeClr val="bg1"/>
                </a:solidFill>
                <a:latin typeface="微软雅黑" panose="020B0503020204020204" pitchFamily="34" charset="-122"/>
                <a:ea typeface="微软雅黑" panose="020B0503020204020204" pitchFamily="34" charset="-122"/>
              </a:rPr>
              <a:t>防火、防爆对策措施； </a:t>
            </a:r>
            <a:endParaRPr lang="zh-CN" altLang="en-US" sz="2000" dirty="0">
              <a:solidFill>
                <a:schemeClr val="bg1"/>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Font typeface="Wingdings" panose="05000000000000000000" pitchFamily="2" charset="2"/>
              <a:buChar char="n"/>
            </a:pPr>
            <a:r>
              <a:rPr lang="zh-CN" altLang="en-US" sz="2000" dirty="0">
                <a:solidFill>
                  <a:schemeClr val="bg1"/>
                </a:solidFill>
                <a:latin typeface="微软雅黑" panose="020B0503020204020204" pitchFamily="34" charset="-122"/>
                <a:ea typeface="微软雅黑" panose="020B0503020204020204" pitchFamily="34" charset="-122"/>
              </a:rPr>
              <a:t>电气安全对策措施； </a:t>
            </a:r>
            <a:endParaRPr lang="zh-CN" altLang="en-US" sz="2000" dirty="0">
              <a:solidFill>
                <a:schemeClr val="bg1"/>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Font typeface="Wingdings" panose="05000000000000000000" pitchFamily="2" charset="2"/>
              <a:buChar char="n"/>
            </a:pPr>
            <a:r>
              <a:rPr lang="zh-CN" altLang="en-US" sz="2000" dirty="0">
                <a:solidFill>
                  <a:schemeClr val="bg1"/>
                </a:solidFill>
                <a:latin typeface="微软雅黑" panose="020B0503020204020204" pitchFamily="34" charset="-122"/>
                <a:ea typeface="微软雅黑" panose="020B0503020204020204" pitchFamily="34" charset="-122"/>
              </a:rPr>
              <a:t>机械伤害对策措施； </a:t>
            </a:r>
            <a:endParaRPr lang="zh-CN" altLang="en-US" sz="2000" dirty="0">
              <a:solidFill>
                <a:schemeClr val="bg1"/>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Font typeface="Wingdings" panose="05000000000000000000" pitchFamily="2" charset="2"/>
              <a:buChar char="n"/>
            </a:pPr>
            <a:r>
              <a:rPr lang="zh-CN" altLang="en-US" sz="2000" dirty="0">
                <a:solidFill>
                  <a:schemeClr val="bg1"/>
                </a:solidFill>
                <a:latin typeface="微软雅黑" panose="020B0503020204020204" pitchFamily="34" charset="-122"/>
                <a:ea typeface="微软雅黑" panose="020B0503020204020204" pitchFamily="34" charset="-122"/>
              </a:rPr>
              <a:t>其他安全对策措施（包括：高处坠落、物体打击、安全色、安全标志等方面）。 </a:t>
            </a:r>
            <a:endParaRPr lang="zh-CN" altLang="en-US" sz="2000" dirty="0">
              <a:solidFill>
                <a:schemeClr val="bg1"/>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Font typeface="Wingdings" panose="05000000000000000000" pitchFamily="2" charset="2"/>
              <a:buChar char="n"/>
            </a:pPr>
            <a:r>
              <a:rPr lang="zh-CN" altLang="en-US" sz="2000" dirty="0">
                <a:solidFill>
                  <a:schemeClr val="bg1"/>
                </a:solidFill>
                <a:latin typeface="微软雅黑" panose="020B0503020204020204" pitchFamily="34" charset="-122"/>
                <a:ea typeface="微软雅黑" panose="020B0503020204020204" pitchFamily="34" charset="-122"/>
              </a:rPr>
              <a:t>有害因素控制对策措施（包括：尘、毒、窒息、噪声和振动等有害因素的控制对策措施） </a:t>
            </a:r>
            <a:endParaRPr lang="zh-CN" altLang="en-US" sz="2000" dirty="0">
              <a:solidFill>
                <a:schemeClr val="bg1"/>
              </a:solidFill>
              <a:latin typeface="微软雅黑" panose="020B0503020204020204" pitchFamily="34" charset="-122"/>
              <a:ea typeface="微软雅黑" panose="020B0503020204020204" pitchFamily="34" charset="-122"/>
            </a:endParaRPr>
          </a:p>
          <a:p>
            <a:pPr marL="0" eaLnBrk="1" hangingPunct="1">
              <a:lnSpc>
                <a:spcPct val="150000"/>
              </a:lnSpc>
              <a:spcBef>
                <a:spcPct val="0"/>
              </a:spcBef>
              <a:buFont typeface="Wingdings" panose="05000000000000000000" pitchFamily="2" charset="2"/>
              <a:buChar char="n"/>
            </a:pPr>
            <a:r>
              <a:rPr lang="zh-CN" altLang="en-US" sz="2000" dirty="0">
                <a:solidFill>
                  <a:schemeClr val="bg1"/>
                </a:solidFill>
                <a:latin typeface="微软雅黑" panose="020B0503020204020204" pitchFamily="34" charset="-122"/>
                <a:ea typeface="微软雅黑" panose="020B0503020204020204" pitchFamily="34" charset="-122"/>
              </a:rPr>
              <a:t>安全管理方面的对策措施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162175" y="252413"/>
            <a:ext cx="4819650" cy="584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安全对策措施概要的内容 </a:t>
            </a:r>
            <a:endParaRPr kumimoji="1" lang="en-US" altLang="zh-CN"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
        <p:nvSpPr>
          <p:cNvPr id="63494" name="矩形 3"/>
          <p:cNvSpPr/>
          <p:nvPr/>
        </p:nvSpPr>
        <p:spPr>
          <a:xfrm>
            <a:off x="3551238" y="1485900"/>
            <a:ext cx="2041525" cy="461963"/>
          </a:xfrm>
          <a:prstGeom prst="rect">
            <a:avLst/>
          </a:prstGeom>
          <a:noFill/>
          <a:ln w="9525">
            <a:noFill/>
          </a:ln>
        </p:spPr>
        <p:txBody>
          <a:bodyPr wrap="none">
            <a:spAutoFit/>
          </a:bodyPr>
          <a:p>
            <a:pPr algn="ctr" eaLnBrk="1" hangingPunct="1"/>
            <a:r>
              <a:rPr lang="zh-CN" altLang="en-US" b="1" dirty="0">
                <a:latin typeface="微软雅黑" panose="020B0503020204020204" pitchFamily="34" charset="-122"/>
                <a:ea typeface="微软雅黑" panose="020B0503020204020204" pitchFamily="34" charset="-122"/>
              </a:rPr>
              <a:t>对策措施概要</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5538" name="图片 1"/>
          <p:cNvPicPr>
            <a:picLocks noChangeAspect="1"/>
          </p:cNvPicPr>
          <p:nvPr/>
        </p:nvPicPr>
        <p:blipFill>
          <a:blip r:embed="rId1"/>
          <a:srcRect r="11414"/>
          <a:stretch>
            <a:fillRect/>
          </a:stretch>
        </p:blipFill>
        <p:spPr>
          <a:xfrm>
            <a:off x="0" y="0"/>
            <a:ext cx="9144000" cy="6858000"/>
          </a:xfrm>
          <a:prstGeom prst="rect">
            <a:avLst/>
          </a:prstGeom>
          <a:noFill/>
          <a:ln w="9525">
            <a:noFill/>
          </a:ln>
        </p:spPr>
      </p:pic>
      <p:sp>
        <p:nvSpPr>
          <p:cNvPr id="65539" name="任意多边形 2"/>
          <p:cNvSpPr/>
          <p:nvPr/>
        </p:nvSpPr>
        <p:spPr>
          <a:xfrm>
            <a:off x="-57150" y="-9525"/>
            <a:ext cx="9093200" cy="6867525"/>
          </a:xfrm>
          <a:custGeom>
            <a:avLst/>
            <a:gdLst/>
            <a:ahLst/>
            <a:cxnLst>
              <a:cxn ang="0">
                <a:pos x="0" y="0"/>
              </a:cxn>
              <a:cxn ang="0">
                <a:pos x="430156304" y="35693"/>
              </a:cxn>
              <a:cxn ang="0">
                <a:pos x="3383291" y="21309139"/>
              </a:cxn>
              <a:cxn ang="0">
                <a:pos x="0" y="0"/>
              </a:cxn>
            </a:cxnLst>
            <a:pathLst>
              <a:path w="4781550" h="5686425">
                <a:moveTo>
                  <a:pt x="0" y="0"/>
                </a:moveTo>
                <a:lnTo>
                  <a:pt x="4781550" y="9525"/>
                </a:lnTo>
                <a:cubicBezTo>
                  <a:pt x="2655278" y="794441"/>
                  <a:pt x="1129043" y="2541806"/>
                  <a:pt x="37608" y="5686425"/>
                </a:cubicBezTo>
                <a:lnTo>
                  <a:pt x="0" y="0"/>
                </a:lnTo>
                <a:close/>
              </a:path>
            </a:pathLst>
          </a:custGeom>
          <a:solidFill>
            <a:srgbClr val="7A5C4A">
              <a:alpha val="81960"/>
            </a:srgbClr>
          </a:solidFill>
          <a:ln w="9525">
            <a:noFill/>
          </a:ln>
        </p:spPr>
        <p:txBody>
          <a:bodyPr/>
          <a:p>
            <a:endParaRPr lang="zh-CN" altLang="en-US"/>
          </a:p>
        </p:txBody>
      </p:sp>
      <p:sp>
        <p:nvSpPr>
          <p:cNvPr id="6" name="标题 5"/>
          <p:cNvSpPr>
            <a:spLocks noGrp="1"/>
          </p:cNvSpPr>
          <p:nvPr>
            <p:ph type="title"/>
            <p:custDataLst>
              <p:tags r:id="rId2"/>
            </p:custDataLst>
          </p:nvPr>
        </p:nvSpPr>
        <p:spPr>
          <a:xfrm>
            <a:off x="791459" y="1970806"/>
            <a:ext cx="3963299" cy="884705"/>
          </a:xfrm>
        </p:spPr>
        <p:txBody>
          <a:bodyPr>
            <a:noAutofit/>
          </a:bodyPr>
          <a:p>
            <a:r>
              <a:rPr sz="4950" spc="18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5800090" y="3968750"/>
            <a:ext cx="302895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endParaRPr>
          </a:p>
        </p:txBody>
      </p:sp>
      <p:pic>
        <p:nvPicPr>
          <p:cNvPr id="5" name="图片 4" descr="公众号二维码"/>
          <p:cNvPicPr>
            <a:picLocks noChangeAspect="1"/>
          </p:cNvPicPr>
          <p:nvPr>
            <p:custDataLst>
              <p:tags r:id="rId4"/>
            </p:custDataLst>
          </p:nvPr>
        </p:nvPicPr>
        <p:blipFill>
          <a:blip r:embed="rId5"/>
          <a:stretch>
            <a:fillRect/>
          </a:stretch>
        </p:blipFill>
        <p:spPr>
          <a:xfrm>
            <a:off x="6961346" y="4017161"/>
            <a:ext cx="891000" cy="891000"/>
          </a:xfrm>
          <a:prstGeom prst="rect">
            <a:avLst/>
          </a:prstGeom>
        </p:spPr>
      </p:pic>
      <p:sp>
        <p:nvSpPr>
          <p:cNvPr id="3" name="文本框 2"/>
          <p:cNvSpPr txBox="1"/>
          <p:nvPr>
            <p:custDataLst>
              <p:tags r:id="rId6"/>
            </p:custDataLst>
          </p:nvPr>
        </p:nvSpPr>
        <p:spPr>
          <a:xfrm>
            <a:off x="5860415" y="4231005"/>
            <a:ext cx="1033145" cy="652145"/>
          </a:xfrm>
          <a:prstGeom prst="rect">
            <a:avLst/>
          </a:prstGeom>
          <a:solidFill>
            <a:schemeClr val="lt2"/>
          </a:solidFill>
        </p:spPr>
        <p:txBody>
          <a:bodyPr wrap="square" rtlCol="0">
            <a:noAutofit/>
          </a:bodyPr>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custDataLst>
              <p:tags r:id="rId7"/>
            </p:custDataLst>
          </p:nvPr>
        </p:nvPicPr>
        <p:blipFill rotWithShape="1">
          <a:blip r:embed="rId8"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9"/>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200" b="1" dirty="0">
                <a:solidFill>
                  <a:schemeClr val="tx1"/>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tx1"/>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tx1"/>
                </a:solidFill>
                <a:effectLst>
                  <a:outerShdw blurRad="38100" dist="19050" dir="2700000" algn="tl" rotWithShape="0">
                    <a:schemeClr val="dk1">
                      <a:alpha val="40000"/>
                    </a:schemeClr>
                  </a:outerShdw>
                </a:effectLst>
                <a:cs typeface="+mn-ea"/>
                <a:sym typeface="+mn-ea"/>
              </a:rPr>
              <a:t>↓↓↓</a:t>
            </a:r>
            <a:endParaRPr lang="zh-CN" altLang="en-US" sz="1050" b="1" dirty="0">
              <a:solidFill>
                <a:schemeClr val="tx1"/>
              </a:solidFill>
              <a:cs typeface="+mn-ea"/>
              <a:sym typeface="+mn-lt"/>
            </a:endParaRPr>
          </a:p>
          <a:p>
            <a:pPr algn="ctr">
              <a:lnSpc>
                <a:spcPct val="125000"/>
              </a:lnSpc>
            </a:pPr>
            <a:r>
              <a:rPr lang="zh-CN" altLang="en-US" sz="1050" b="1" dirty="0">
                <a:solidFill>
                  <a:schemeClr val="tx1"/>
                </a:solidFill>
                <a:cs typeface="+mn-ea"/>
                <a:sym typeface="+mn-lt"/>
              </a:rPr>
              <a:t>联系我们 </a:t>
            </a:r>
            <a:r>
              <a:rPr lang="en-US" altLang="zh-CN" sz="1050" dirty="0">
                <a:solidFill>
                  <a:schemeClr val="tx1"/>
                </a:solidFill>
                <a:cs typeface="+mn-ea"/>
                <a:sym typeface="+mn-lt"/>
              </a:rPr>
              <a:t>| </a:t>
            </a:r>
            <a:r>
              <a:rPr lang="en-US" altLang="zh-CN" sz="1050" kern="900" dirty="0">
                <a:solidFill>
                  <a:schemeClr val="tx1"/>
                </a:solidFill>
                <a:cs typeface="+mn-ea"/>
                <a:sym typeface="+mn-lt"/>
              </a:rPr>
              <a:t>15250014332 / 0512-68637852</a:t>
            </a:r>
            <a:endParaRPr lang="en-US" altLang="zh-CN" sz="1050" kern="900" dirty="0">
              <a:solidFill>
                <a:schemeClr val="tx1"/>
              </a:solidFill>
              <a:cs typeface="+mn-ea"/>
              <a:sym typeface="+mn-lt"/>
            </a:endParaRPr>
          </a:p>
        </p:txBody>
      </p:sp>
      <p:sp>
        <p:nvSpPr>
          <p:cNvPr id="8" name="文本框 7"/>
          <p:cNvSpPr txBox="1"/>
          <p:nvPr>
            <p:custDataLst>
              <p:tags r:id="rId10"/>
            </p:custDataLst>
          </p:nvPr>
        </p:nvSpPr>
        <p:spPr>
          <a:xfrm>
            <a:off x="1593533" y="3104964"/>
            <a:ext cx="2359819" cy="786289"/>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200" b="1" dirty="0">
                <a:solidFill>
                  <a:schemeClr val="tx1"/>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tx1"/>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tx1"/>
                </a:solidFill>
                <a:effectLst>
                  <a:outerShdw blurRad="38100" dist="19050" dir="2700000" algn="tl" rotWithShape="0">
                    <a:schemeClr val="dk1">
                      <a:alpha val="40000"/>
                    </a:schemeClr>
                  </a:outerShdw>
                </a:effectLst>
                <a:cs typeface="+mn-ea"/>
              </a:rPr>
              <a:t>↓↓↓</a:t>
            </a:r>
            <a:endParaRPr lang="zh-CN" altLang="en-US" sz="1200" b="1" dirty="0">
              <a:solidFill>
                <a:schemeClr val="tx1"/>
              </a:solidFill>
              <a:effectLst>
                <a:outerShdw blurRad="38100" dist="19050" dir="2700000" algn="tl" rotWithShape="0">
                  <a:schemeClr val="dk1">
                    <a:alpha val="40000"/>
                  </a:schemeClr>
                </a:outerShdw>
              </a:effectLst>
              <a:cs typeface="+mn-ea"/>
            </a:endParaRPr>
          </a:p>
          <a:p>
            <a:pPr algn="ctr"/>
            <a:r>
              <a:rPr lang="zh-CN" altLang="en-US" sz="1050" b="1" dirty="0">
                <a:solidFill>
                  <a:schemeClr val="tx1"/>
                </a:solidFill>
                <a:cs typeface="+mn-ea"/>
                <a:sym typeface="+mn-lt"/>
              </a:rPr>
              <a:t>公司官网</a:t>
            </a:r>
            <a:r>
              <a:rPr lang="zh-CN" altLang="en-US" sz="1200" b="1" dirty="0">
                <a:solidFill>
                  <a:schemeClr val="tx1"/>
                </a:solidFill>
                <a:cs typeface="+mn-ea"/>
                <a:sym typeface="+mn-lt"/>
              </a:rPr>
              <a:t> </a:t>
            </a:r>
            <a:r>
              <a:rPr lang="en-US" altLang="zh-CN" sz="1200" dirty="0">
                <a:solidFill>
                  <a:schemeClr val="tx1"/>
                </a:solidFill>
                <a:cs typeface="+mn-ea"/>
                <a:sym typeface="+mn-lt"/>
              </a:rPr>
              <a:t>| </a:t>
            </a:r>
            <a:r>
              <a:rPr lang="en-US" altLang="zh-CN" sz="1200" dirty="0">
                <a:solidFill>
                  <a:schemeClr val="tx1"/>
                </a:solidFill>
                <a:cs typeface="+mn-ea"/>
                <a:sym typeface="+mn-lt"/>
                <a:hlinkClick r:id="rId11"/>
              </a:rPr>
              <a:t>http://www.bofety.com/</a:t>
            </a:r>
            <a:endParaRPr lang="en-US" altLang="zh-CN" sz="1200" b="1" dirty="0">
              <a:solidFill>
                <a:schemeClr val="tx1"/>
              </a:solidFill>
              <a:effectLst>
                <a:outerShdw blurRad="38100" dist="19050" dir="2700000" algn="tl" rotWithShape="0">
                  <a:schemeClr val="dk1">
                    <a:alpha val="40000"/>
                  </a:schemeClr>
                </a:outerShdw>
              </a:effectLst>
              <a:cs typeface="+mn-ea"/>
              <a:sym typeface="+mn-lt"/>
              <a:hlinkClick r:id="rId11"/>
            </a:endParaRPr>
          </a:p>
        </p:txBody>
      </p:sp>
      <p:sp>
        <p:nvSpPr>
          <p:cNvPr id="9" name="文本框 8"/>
          <p:cNvSpPr txBox="1"/>
          <p:nvPr>
            <p:custDataLst>
              <p:tags r:id="rId12"/>
            </p:custDataLst>
          </p:nvPr>
        </p:nvSpPr>
        <p:spPr>
          <a:xfrm>
            <a:off x="7040245" y="4907915"/>
            <a:ext cx="718185" cy="218440"/>
          </a:xfrm>
          <a:prstGeom prst="rect">
            <a:avLst/>
          </a:prstGeom>
          <a:noFill/>
        </p:spPr>
        <p:txBody>
          <a:bodyPr wrap="square" rtlCol="0">
            <a:spAutoFit/>
          </a:bodyPr>
          <a:p>
            <a:pPr algn="ctr"/>
            <a:r>
              <a:rPr lang="zh-CN" altLang="en-US" sz="825" dirty="0">
                <a:solidFill>
                  <a:schemeClr val="bg1"/>
                </a:solidFill>
              </a:rPr>
              <a:t>微信公众号</a:t>
            </a:r>
            <a:endParaRPr lang="zh-CN" altLang="en-US" sz="825" dirty="0">
              <a:solidFill>
                <a:schemeClr val="bg1"/>
              </a:solidFill>
            </a:endParaRPr>
          </a:p>
        </p:txBody>
      </p:sp>
      <p:sp>
        <p:nvSpPr>
          <p:cNvPr id="10" name="文本框 9"/>
          <p:cNvSpPr txBox="1"/>
          <p:nvPr>
            <p:custDataLst>
              <p:tags r:id="rId13"/>
            </p:custDataLst>
          </p:nvPr>
        </p:nvSpPr>
        <p:spPr>
          <a:xfrm>
            <a:off x="7942499" y="4907220"/>
            <a:ext cx="702078" cy="218440"/>
          </a:xfrm>
          <a:prstGeom prst="rect">
            <a:avLst/>
          </a:prstGeom>
          <a:noFill/>
        </p:spPr>
        <p:txBody>
          <a:bodyPr wrap="square" rtlCol="0">
            <a:spAutoFit/>
          </a:bodyPr>
          <a:p>
            <a:pPr algn="ctr"/>
            <a:r>
              <a:rPr lang="zh-CN" altLang="en-US" sz="825" dirty="0">
                <a:solidFill>
                  <a:schemeClr val="bg1"/>
                </a:solidFill>
              </a:rPr>
              <a:t>抖音</a:t>
            </a:r>
            <a:endParaRPr lang="zh-CN" altLang="en-US" sz="825" dirty="0">
              <a:solidFill>
                <a:schemeClr val="bg1"/>
              </a:solidFill>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noChangeArrowheads="1"/>
          </p:cNvSpPr>
          <p:nvPr>
            <p:ph type="title"/>
          </p:nvPr>
        </p:nvSpPr>
        <p:spPr bwMode="auto">
          <a:xfrm>
            <a:off x="1360488" y="268288"/>
            <a:ext cx="6480175" cy="615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班组长安全角色认知</a:t>
            </a:r>
            <a:endParaRPr kumimoji="0" lang="zh-CN" altLang="en-US" sz="32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grpSp>
        <p:nvGrpSpPr>
          <p:cNvPr id="19459" name="Group 147"/>
          <p:cNvGrpSpPr/>
          <p:nvPr/>
        </p:nvGrpSpPr>
        <p:grpSpPr>
          <a:xfrm>
            <a:off x="2268538" y="1412875"/>
            <a:ext cx="4833937" cy="4884738"/>
            <a:chOff x="-508" y="873"/>
            <a:chExt cx="1642" cy="1636"/>
          </a:xfrm>
        </p:grpSpPr>
        <p:sp>
          <p:nvSpPr>
            <p:cNvPr id="19497" name="AutoShape 148"/>
            <p:cNvSpPr/>
            <p:nvPr/>
          </p:nvSpPr>
          <p:spPr>
            <a:xfrm rot="-776">
              <a:off x="279" y="1691"/>
              <a:ext cx="853" cy="51"/>
            </a:xfrm>
            <a:prstGeom prst="parallelogram">
              <a:avLst>
                <a:gd name="adj" fmla="val 67136"/>
              </a:avLst>
            </a:prstGeom>
            <a:gradFill rotWithShape="1">
              <a:gsLst>
                <a:gs pos="0">
                  <a:srgbClr val="333333">
                    <a:alpha val="70000"/>
                  </a:srgbClr>
                </a:gs>
                <a:gs pos="100000">
                  <a:srgbClr val="181818">
                    <a:alpha val="0"/>
                  </a:srgbClr>
                </a:gs>
              </a:gsLst>
              <a:lin ang="5400000" scaled="1"/>
              <a:tileRect/>
            </a:gradFill>
            <a:ln w="9525">
              <a:noFill/>
            </a:ln>
          </p:spPr>
          <p:txBody>
            <a:bodyPr anchor="ctr" anchorCtr="0">
              <a:spAutoFit/>
            </a:bodyPr>
            <a:p>
              <a:pPr eaLnBrk="1" hangingPunct="1"/>
              <a:endParaRPr lang="zh-CN" altLang="en-US" dirty="0">
                <a:latin typeface="Times New Roman" panose="02020603050405020304" pitchFamily="18" charset="0"/>
              </a:endParaRPr>
            </a:p>
          </p:txBody>
        </p:sp>
        <p:sp>
          <p:nvSpPr>
            <p:cNvPr id="19498" name="AutoShape 149"/>
            <p:cNvSpPr/>
            <p:nvPr/>
          </p:nvSpPr>
          <p:spPr>
            <a:xfrm rot="3600000">
              <a:off x="-505" y="870"/>
              <a:ext cx="1636" cy="1642"/>
            </a:xfrm>
            <a:custGeom>
              <a:avLst/>
              <a:gdLst>
                <a:gd name="txL" fmla="*/ 3525 w 21600"/>
                <a:gd name="txT" fmla="*/ 0 h 21600"/>
                <a:gd name="txR" fmla="*/ 18075 w 21600"/>
                <a:gd name="txB" fmla="*/ 10708 h 21600"/>
              </a:gdLst>
              <a:ahLst/>
              <a:cxnLst>
                <a:cxn ang="0">
                  <a:pos x="0" y="0"/>
                </a:cxn>
                <a:cxn ang="0">
                  <a:pos x="0" y="0"/>
                </a:cxn>
                <a:cxn ang="0">
                  <a:pos x="0" y="0"/>
                </a:cxn>
                <a:cxn ang="0">
                  <a:pos x="0" y="0"/>
                </a:cxn>
              </a:cxnLst>
              <a:rect l="txL" t="txT" r="txR" b="txB"/>
              <a:pathLst>
                <a:path w="21600" h="21600">
                  <a:moveTo>
                    <a:pt x="10736" y="10694"/>
                  </a:moveTo>
                  <a:cubicBezTo>
                    <a:pt x="10755" y="10683"/>
                    <a:pt x="10777" y="10677"/>
                    <a:pt x="10800" y="10677"/>
                  </a:cubicBezTo>
                  <a:cubicBezTo>
                    <a:pt x="10822" y="10677"/>
                    <a:pt x="10844" y="10683"/>
                    <a:pt x="10863" y="10694"/>
                  </a:cubicBezTo>
                  <a:lnTo>
                    <a:pt x="16382" y="1554"/>
                  </a:lnTo>
                  <a:cubicBezTo>
                    <a:pt x="14697" y="537"/>
                    <a:pt x="12767" y="0"/>
                    <a:pt x="10799" y="0"/>
                  </a:cubicBezTo>
                  <a:cubicBezTo>
                    <a:pt x="8832" y="0"/>
                    <a:pt x="6902" y="537"/>
                    <a:pt x="5217" y="1554"/>
                  </a:cubicBezTo>
                  <a:lnTo>
                    <a:pt x="10736" y="10694"/>
                  </a:lnTo>
                  <a:close/>
                </a:path>
              </a:pathLst>
            </a:custGeom>
            <a:solidFill>
              <a:srgbClr val="97725C">
                <a:alpha val="100000"/>
              </a:srgbClr>
            </a:solidFill>
            <a:ln w="9525">
              <a:noFill/>
            </a:ln>
          </p:spPr>
          <p:txBody>
            <a:bodyPr/>
            <a:p>
              <a:endParaRPr lang="zh-CN" altLang="en-US"/>
            </a:p>
          </p:txBody>
        </p:sp>
        <p:sp>
          <p:nvSpPr>
            <p:cNvPr id="19499" name="AutoShape 151"/>
            <p:cNvSpPr/>
            <p:nvPr/>
          </p:nvSpPr>
          <p:spPr>
            <a:xfrm rot="3600000">
              <a:off x="-293" y="979"/>
              <a:ext cx="1348" cy="1352"/>
            </a:xfrm>
            <a:custGeom>
              <a:avLst/>
              <a:gdLst>
                <a:gd name="txL" fmla="*/ 3525 w 21600"/>
                <a:gd name="txT" fmla="*/ 0 h 21600"/>
                <a:gd name="txR" fmla="*/ 18075 w 21600"/>
                <a:gd name="txB" fmla="*/ 10704 h 21600"/>
              </a:gdLst>
              <a:ahLst/>
              <a:cxnLst>
                <a:cxn ang="0">
                  <a:pos x="0" y="0"/>
                </a:cxn>
                <a:cxn ang="0">
                  <a:pos x="0" y="0"/>
                </a:cxn>
                <a:cxn ang="0">
                  <a:pos x="0" y="0"/>
                </a:cxn>
                <a:cxn ang="0">
                  <a:pos x="0" y="0"/>
                </a:cxn>
              </a:cxnLst>
              <a:rect l="txL" t="txT" r="txR" b="txB"/>
              <a:pathLst>
                <a:path w="21600" h="21600">
                  <a:moveTo>
                    <a:pt x="10736" y="10694"/>
                  </a:moveTo>
                  <a:cubicBezTo>
                    <a:pt x="10755" y="10683"/>
                    <a:pt x="10777" y="10677"/>
                    <a:pt x="10800" y="10677"/>
                  </a:cubicBezTo>
                  <a:cubicBezTo>
                    <a:pt x="10822" y="10677"/>
                    <a:pt x="10844" y="10683"/>
                    <a:pt x="10863" y="10694"/>
                  </a:cubicBezTo>
                  <a:lnTo>
                    <a:pt x="16382" y="1554"/>
                  </a:lnTo>
                  <a:cubicBezTo>
                    <a:pt x="14697" y="537"/>
                    <a:pt x="12767" y="0"/>
                    <a:pt x="10799" y="0"/>
                  </a:cubicBezTo>
                  <a:cubicBezTo>
                    <a:pt x="8832" y="0"/>
                    <a:pt x="6902" y="537"/>
                    <a:pt x="5217" y="1554"/>
                  </a:cubicBezTo>
                  <a:lnTo>
                    <a:pt x="10736" y="10694"/>
                  </a:lnTo>
                  <a:close/>
                </a:path>
              </a:pathLst>
            </a:custGeom>
            <a:solidFill>
              <a:srgbClr val="FCBC4A">
                <a:alpha val="100000"/>
              </a:srgbClr>
            </a:solidFill>
            <a:ln w="9525">
              <a:noFill/>
            </a:ln>
          </p:spPr>
          <p:txBody>
            <a:bodyPr/>
            <a:p>
              <a:endParaRPr lang="zh-CN" altLang="en-US"/>
            </a:p>
          </p:txBody>
        </p:sp>
        <p:sp>
          <p:nvSpPr>
            <p:cNvPr id="19500" name="AutoShape 152"/>
            <p:cNvSpPr/>
            <p:nvPr/>
          </p:nvSpPr>
          <p:spPr>
            <a:xfrm rot="3600000">
              <a:off x="87" y="1464"/>
              <a:ext cx="452" cy="454"/>
            </a:xfrm>
            <a:custGeom>
              <a:avLst/>
              <a:gdLst>
                <a:gd name="txL" fmla="*/ 3536 w 21600"/>
                <a:gd name="txT" fmla="*/ 0 h 21600"/>
                <a:gd name="txR" fmla="*/ 18064 w 21600"/>
                <a:gd name="txB" fmla="*/ 10705 h 21600"/>
              </a:gdLst>
              <a:ahLst/>
              <a:cxnLst>
                <a:cxn ang="0">
                  <a:pos x="0" y="0"/>
                </a:cxn>
                <a:cxn ang="0">
                  <a:pos x="0" y="0"/>
                </a:cxn>
                <a:cxn ang="0">
                  <a:pos x="0" y="0"/>
                </a:cxn>
                <a:cxn ang="0">
                  <a:pos x="0" y="0"/>
                </a:cxn>
              </a:cxnLst>
              <a:rect l="txL" t="txT" r="txR" b="txB"/>
              <a:pathLst>
                <a:path w="21600" h="21600">
                  <a:moveTo>
                    <a:pt x="10736" y="10694"/>
                  </a:moveTo>
                  <a:cubicBezTo>
                    <a:pt x="10755" y="10683"/>
                    <a:pt x="10777" y="10677"/>
                    <a:pt x="10800" y="10677"/>
                  </a:cubicBezTo>
                  <a:cubicBezTo>
                    <a:pt x="10822" y="10677"/>
                    <a:pt x="10844" y="10683"/>
                    <a:pt x="10863" y="10694"/>
                  </a:cubicBezTo>
                  <a:lnTo>
                    <a:pt x="16382" y="1554"/>
                  </a:lnTo>
                  <a:cubicBezTo>
                    <a:pt x="14697" y="537"/>
                    <a:pt x="12767" y="0"/>
                    <a:pt x="10799" y="0"/>
                  </a:cubicBezTo>
                  <a:cubicBezTo>
                    <a:pt x="8832" y="0"/>
                    <a:pt x="6902" y="537"/>
                    <a:pt x="5217" y="1554"/>
                  </a:cubicBezTo>
                  <a:lnTo>
                    <a:pt x="10736" y="10694"/>
                  </a:lnTo>
                  <a:close/>
                </a:path>
              </a:pathLst>
            </a:custGeom>
            <a:solidFill>
              <a:srgbClr val="97725C">
                <a:alpha val="100000"/>
              </a:srgbClr>
            </a:solidFill>
            <a:ln w="9525">
              <a:noFill/>
            </a:ln>
          </p:spPr>
          <p:txBody>
            <a:bodyPr/>
            <a:p>
              <a:endParaRPr lang="zh-CN" altLang="en-US"/>
            </a:p>
          </p:txBody>
        </p:sp>
      </p:grpSp>
      <p:grpSp>
        <p:nvGrpSpPr>
          <p:cNvPr id="19460" name="Group 153"/>
          <p:cNvGrpSpPr/>
          <p:nvPr/>
        </p:nvGrpSpPr>
        <p:grpSpPr>
          <a:xfrm rot="3600000">
            <a:off x="2224088" y="1636713"/>
            <a:ext cx="4903787" cy="4814887"/>
            <a:chOff x="-508" y="873"/>
            <a:chExt cx="1642" cy="1636"/>
          </a:xfrm>
        </p:grpSpPr>
        <p:sp>
          <p:nvSpPr>
            <p:cNvPr id="19493" name="AutoShape 154"/>
            <p:cNvSpPr/>
            <p:nvPr/>
          </p:nvSpPr>
          <p:spPr>
            <a:xfrm rot="-776">
              <a:off x="279" y="1691"/>
              <a:ext cx="853" cy="51"/>
            </a:xfrm>
            <a:prstGeom prst="parallelogram">
              <a:avLst>
                <a:gd name="adj" fmla="val 67136"/>
              </a:avLst>
            </a:prstGeom>
            <a:gradFill rotWithShape="1">
              <a:gsLst>
                <a:gs pos="0">
                  <a:srgbClr val="333333">
                    <a:alpha val="70000"/>
                  </a:srgbClr>
                </a:gs>
                <a:gs pos="100000">
                  <a:srgbClr val="181818">
                    <a:alpha val="0"/>
                  </a:srgbClr>
                </a:gs>
              </a:gsLst>
              <a:lin ang="5400000" scaled="1"/>
              <a:tileRect/>
            </a:gradFill>
            <a:ln w="9525">
              <a:noFill/>
            </a:ln>
          </p:spPr>
          <p:txBody>
            <a:bodyPr anchor="ctr" anchorCtr="0">
              <a:spAutoFit/>
            </a:bodyPr>
            <a:p>
              <a:pPr eaLnBrk="1" hangingPunct="1"/>
              <a:endParaRPr lang="zh-CN" altLang="en-US" dirty="0">
                <a:latin typeface="Times New Roman" panose="02020603050405020304" pitchFamily="18" charset="0"/>
              </a:endParaRPr>
            </a:p>
          </p:txBody>
        </p:sp>
        <p:sp>
          <p:nvSpPr>
            <p:cNvPr id="19494" name="AutoShape 155"/>
            <p:cNvSpPr/>
            <p:nvPr/>
          </p:nvSpPr>
          <p:spPr>
            <a:xfrm rot="3600000">
              <a:off x="-505" y="870"/>
              <a:ext cx="1636" cy="1642"/>
            </a:xfrm>
            <a:custGeom>
              <a:avLst/>
              <a:gdLst>
                <a:gd name="txL" fmla="*/ 3525 w 21600"/>
                <a:gd name="txT" fmla="*/ 0 h 21600"/>
                <a:gd name="txR" fmla="*/ 18075 w 21600"/>
                <a:gd name="txB" fmla="*/ 10708 h 21600"/>
              </a:gdLst>
              <a:ahLst/>
              <a:cxnLst>
                <a:cxn ang="0">
                  <a:pos x="0" y="0"/>
                </a:cxn>
                <a:cxn ang="0">
                  <a:pos x="0" y="0"/>
                </a:cxn>
                <a:cxn ang="0">
                  <a:pos x="0" y="0"/>
                </a:cxn>
                <a:cxn ang="0">
                  <a:pos x="0" y="0"/>
                </a:cxn>
              </a:cxnLst>
              <a:rect l="txL" t="txT" r="txR" b="txB"/>
              <a:pathLst>
                <a:path w="21600" h="21600">
                  <a:moveTo>
                    <a:pt x="10736" y="10694"/>
                  </a:moveTo>
                  <a:cubicBezTo>
                    <a:pt x="10755" y="10683"/>
                    <a:pt x="10777" y="10677"/>
                    <a:pt x="10800" y="10677"/>
                  </a:cubicBezTo>
                  <a:cubicBezTo>
                    <a:pt x="10822" y="10677"/>
                    <a:pt x="10844" y="10683"/>
                    <a:pt x="10863" y="10694"/>
                  </a:cubicBezTo>
                  <a:lnTo>
                    <a:pt x="16382" y="1554"/>
                  </a:lnTo>
                  <a:cubicBezTo>
                    <a:pt x="14697" y="537"/>
                    <a:pt x="12767" y="0"/>
                    <a:pt x="10799" y="0"/>
                  </a:cubicBezTo>
                  <a:cubicBezTo>
                    <a:pt x="8832" y="0"/>
                    <a:pt x="6902" y="537"/>
                    <a:pt x="5217" y="1554"/>
                  </a:cubicBezTo>
                  <a:lnTo>
                    <a:pt x="10736" y="10694"/>
                  </a:lnTo>
                  <a:close/>
                </a:path>
              </a:pathLst>
            </a:custGeom>
            <a:solidFill>
              <a:srgbClr val="97725C">
                <a:alpha val="100000"/>
              </a:srgbClr>
            </a:solidFill>
            <a:ln w="9525">
              <a:noFill/>
            </a:ln>
          </p:spPr>
          <p:txBody>
            <a:bodyPr/>
            <a:p>
              <a:endParaRPr lang="zh-CN" altLang="en-US"/>
            </a:p>
          </p:txBody>
        </p:sp>
        <p:sp>
          <p:nvSpPr>
            <p:cNvPr id="19495" name="AutoShape 157"/>
            <p:cNvSpPr/>
            <p:nvPr/>
          </p:nvSpPr>
          <p:spPr>
            <a:xfrm rot="3600000">
              <a:off x="-293" y="979"/>
              <a:ext cx="1348" cy="1352"/>
            </a:xfrm>
            <a:custGeom>
              <a:avLst/>
              <a:gdLst>
                <a:gd name="txL" fmla="*/ 3525 w 21600"/>
                <a:gd name="txT" fmla="*/ 0 h 21600"/>
                <a:gd name="txR" fmla="*/ 18075 w 21600"/>
                <a:gd name="txB" fmla="*/ 10704 h 21600"/>
              </a:gdLst>
              <a:ahLst/>
              <a:cxnLst>
                <a:cxn ang="0">
                  <a:pos x="0" y="0"/>
                </a:cxn>
                <a:cxn ang="0">
                  <a:pos x="0" y="0"/>
                </a:cxn>
                <a:cxn ang="0">
                  <a:pos x="0" y="0"/>
                </a:cxn>
                <a:cxn ang="0">
                  <a:pos x="0" y="0"/>
                </a:cxn>
              </a:cxnLst>
              <a:rect l="txL" t="txT" r="txR" b="txB"/>
              <a:pathLst>
                <a:path w="21600" h="21600">
                  <a:moveTo>
                    <a:pt x="10736" y="10694"/>
                  </a:moveTo>
                  <a:cubicBezTo>
                    <a:pt x="10755" y="10683"/>
                    <a:pt x="10777" y="10677"/>
                    <a:pt x="10800" y="10677"/>
                  </a:cubicBezTo>
                  <a:cubicBezTo>
                    <a:pt x="10822" y="10677"/>
                    <a:pt x="10844" y="10683"/>
                    <a:pt x="10863" y="10694"/>
                  </a:cubicBezTo>
                  <a:lnTo>
                    <a:pt x="16382" y="1554"/>
                  </a:lnTo>
                  <a:cubicBezTo>
                    <a:pt x="14697" y="537"/>
                    <a:pt x="12767" y="0"/>
                    <a:pt x="10799" y="0"/>
                  </a:cubicBezTo>
                  <a:cubicBezTo>
                    <a:pt x="8832" y="0"/>
                    <a:pt x="6902" y="537"/>
                    <a:pt x="5217" y="1554"/>
                  </a:cubicBezTo>
                  <a:lnTo>
                    <a:pt x="10736" y="10694"/>
                  </a:lnTo>
                  <a:close/>
                </a:path>
              </a:pathLst>
            </a:custGeom>
            <a:solidFill>
              <a:srgbClr val="FCBC4A">
                <a:alpha val="100000"/>
              </a:srgbClr>
            </a:solidFill>
            <a:ln w="9525">
              <a:noFill/>
            </a:ln>
          </p:spPr>
          <p:txBody>
            <a:bodyPr/>
            <a:p>
              <a:endParaRPr lang="zh-CN" altLang="en-US"/>
            </a:p>
          </p:txBody>
        </p:sp>
        <p:sp>
          <p:nvSpPr>
            <p:cNvPr id="19496" name="AutoShape 158"/>
            <p:cNvSpPr/>
            <p:nvPr/>
          </p:nvSpPr>
          <p:spPr>
            <a:xfrm rot="3600000">
              <a:off x="87" y="1464"/>
              <a:ext cx="452" cy="454"/>
            </a:xfrm>
            <a:custGeom>
              <a:avLst/>
              <a:gdLst>
                <a:gd name="txL" fmla="*/ 3536 w 21600"/>
                <a:gd name="txT" fmla="*/ 0 h 21600"/>
                <a:gd name="txR" fmla="*/ 18064 w 21600"/>
                <a:gd name="txB" fmla="*/ 10705 h 21600"/>
              </a:gdLst>
              <a:ahLst/>
              <a:cxnLst>
                <a:cxn ang="0">
                  <a:pos x="0" y="0"/>
                </a:cxn>
                <a:cxn ang="0">
                  <a:pos x="0" y="0"/>
                </a:cxn>
                <a:cxn ang="0">
                  <a:pos x="0" y="0"/>
                </a:cxn>
                <a:cxn ang="0">
                  <a:pos x="0" y="0"/>
                </a:cxn>
              </a:cxnLst>
              <a:rect l="txL" t="txT" r="txR" b="txB"/>
              <a:pathLst>
                <a:path w="21600" h="21600">
                  <a:moveTo>
                    <a:pt x="10736" y="10694"/>
                  </a:moveTo>
                  <a:cubicBezTo>
                    <a:pt x="10755" y="10683"/>
                    <a:pt x="10777" y="10677"/>
                    <a:pt x="10800" y="10677"/>
                  </a:cubicBezTo>
                  <a:cubicBezTo>
                    <a:pt x="10822" y="10677"/>
                    <a:pt x="10844" y="10683"/>
                    <a:pt x="10863" y="10694"/>
                  </a:cubicBezTo>
                  <a:lnTo>
                    <a:pt x="16382" y="1554"/>
                  </a:lnTo>
                  <a:cubicBezTo>
                    <a:pt x="14697" y="537"/>
                    <a:pt x="12767" y="0"/>
                    <a:pt x="10799" y="0"/>
                  </a:cubicBezTo>
                  <a:cubicBezTo>
                    <a:pt x="8832" y="0"/>
                    <a:pt x="6902" y="537"/>
                    <a:pt x="5217" y="1554"/>
                  </a:cubicBezTo>
                  <a:lnTo>
                    <a:pt x="10736" y="10694"/>
                  </a:lnTo>
                  <a:close/>
                </a:path>
              </a:pathLst>
            </a:custGeom>
            <a:solidFill>
              <a:srgbClr val="97725C">
                <a:alpha val="100000"/>
              </a:srgbClr>
            </a:solidFill>
            <a:ln w="9525">
              <a:noFill/>
            </a:ln>
          </p:spPr>
          <p:txBody>
            <a:bodyPr/>
            <a:p>
              <a:endParaRPr lang="zh-CN" altLang="en-US"/>
            </a:p>
          </p:txBody>
        </p:sp>
      </p:grpSp>
      <p:grpSp>
        <p:nvGrpSpPr>
          <p:cNvPr id="19461" name="Group 159"/>
          <p:cNvGrpSpPr/>
          <p:nvPr/>
        </p:nvGrpSpPr>
        <p:grpSpPr>
          <a:xfrm rot="7200000">
            <a:off x="2084388" y="1757363"/>
            <a:ext cx="4902200" cy="4814887"/>
            <a:chOff x="-508" y="873"/>
            <a:chExt cx="1642" cy="1636"/>
          </a:xfrm>
        </p:grpSpPr>
        <p:sp>
          <p:nvSpPr>
            <p:cNvPr id="19489" name="AutoShape 160"/>
            <p:cNvSpPr/>
            <p:nvPr/>
          </p:nvSpPr>
          <p:spPr>
            <a:xfrm rot="-776">
              <a:off x="279" y="1691"/>
              <a:ext cx="853" cy="51"/>
            </a:xfrm>
            <a:prstGeom prst="parallelogram">
              <a:avLst>
                <a:gd name="adj" fmla="val 67136"/>
              </a:avLst>
            </a:prstGeom>
            <a:gradFill rotWithShape="1">
              <a:gsLst>
                <a:gs pos="0">
                  <a:srgbClr val="333333">
                    <a:alpha val="70000"/>
                  </a:srgbClr>
                </a:gs>
                <a:gs pos="100000">
                  <a:srgbClr val="181818">
                    <a:alpha val="0"/>
                  </a:srgbClr>
                </a:gs>
              </a:gsLst>
              <a:lin ang="5400000" scaled="1"/>
              <a:tileRect/>
            </a:gradFill>
            <a:ln w="9525">
              <a:noFill/>
            </a:ln>
          </p:spPr>
          <p:txBody>
            <a:bodyPr anchor="ctr" anchorCtr="0">
              <a:spAutoFit/>
            </a:bodyPr>
            <a:p>
              <a:pPr eaLnBrk="1" hangingPunct="1"/>
              <a:endParaRPr lang="zh-CN" altLang="en-US" dirty="0">
                <a:latin typeface="Times New Roman" panose="02020603050405020304" pitchFamily="18" charset="0"/>
              </a:endParaRPr>
            </a:p>
          </p:txBody>
        </p:sp>
        <p:sp>
          <p:nvSpPr>
            <p:cNvPr id="19490" name="AutoShape 161"/>
            <p:cNvSpPr/>
            <p:nvPr/>
          </p:nvSpPr>
          <p:spPr>
            <a:xfrm rot="3600000">
              <a:off x="-505" y="870"/>
              <a:ext cx="1636" cy="1642"/>
            </a:xfrm>
            <a:custGeom>
              <a:avLst/>
              <a:gdLst>
                <a:gd name="txL" fmla="*/ 3525 w 21600"/>
                <a:gd name="txT" fmla="*/ 0 h 21600"/>
                <a:gd name="txR" fmla="*/ 18075 w 21600"/>
                <a:gd name="txB" fmla="*/ 10708 h 21600"/>
              </a:gdLst>
              <a:ahLst/>
              <a:cxnLst>
                <a:cxn ang="0">
                  <a:pos x="0" y="0"/>
                </a:cxn>
                <a:cxn ang="0">
                  <a:pos x="0" y="0"/>
                </a:cxn>
                <a:cxn ang="0">
                  <a:pos x="0" y="0"/>
                </a:cxn>
                <a:cxn ang="0">
                  <a:pos x="0" y="0"/>
                </a:cxn>
              </a:cxnLst>
              <a:rect l="txL" t="txT" r="txR" b="txB"/>
              <a:pathLst>
                <a:path w="21600" h="21600">
                  <a:moveTo>
                    <a:pt x="10736" y="10694"/>
                  </a:moveTo>
                  <a:cubicBezTo>
                    <a:pt x="10755" y="10683"/>
                    <a:pt x="10777" y="10677"/>
                    <a:pt x="10800" y="10677"/>
                  </a:cubicBezTo>
                  <a:cubicBezTo>
                    <a:pt x="10822" y="10677"/>
                    <a:pt x="10844" y="10683"/>
                    <a:pt x="10863" y="10694"/>
                  </a:cubicBezTo>
                  <a:lnTo>
                    <a:pt x="16382" y="1554"/>
                  </a:lnTo>
                  <a:cubicBezTo>
                    <a:pt x="14697" y="537"/>
                    <a:pt x="12767" y="0"/>
                    <a:pt x="10799" y="0"/>
                  </a:cubicBezTo>
                  <a:cubicBezTo>
                    <a:pt x="8832" y="0"/>
                    <a:pt x="6902" y="537"/>
                    <a:pt x="5217" y="1554"/>
                  </a:cubicBezTo>
                  <a:lnTo>
                    <a:pt x="10736" y="10694"/>
                  </a:lnTo>
                  <a:close/>
                </a:path>
              </a:pathLst>
            </a:custGeom>
            <a:solidFill>
              <a:srgbClr val="97725C">
                <a:alpha val="100000"/>
              </a:srgbClr>
            </a:solidFill>
            <a:ln w="9525">
              <a:noFill/>
            </a:ln>
          </p:spPr>
          <p:txBody>
            <a:bodyPr/>
            <a:p>
              <a:endParaRPr lang="zh-CN" altLang="en-US"/>
            </a:p>
          </p:txBody>
        </p:sp>
        <p:sp>
          <p:nvSpPr>
            <p:cNvPr id="19491" name="AutoShape 163"/>
            <p:cNvSpPr/>
            <p:nvPr/>
          </p:nvSpPr>
          <p:spPr>
            <a:xfrm rot="3600000">
              <a:off x="-293" y="979"/>
              <a:ext cx="1348" cy="1352"/>
            </a:xfrm>
            <a:custGeom>
              <a:avLst/>
              <a:gdLst>
                <a:gd name="txL" fmla="*/ 3525 w 21600"/>
                <a:gd name="txT" fmla="*/ 0 h 21600"/>
                <a:gd name="txR" fmla="*/ 18075 w 21600"/>
                <a:gd name="txB" fmla="*/ 10704 h 21600"/>
              </a:gdLst>
              <a:ahLst/>
              <a:cxnLst>
                <a:cxn ang="0">
                  <a:pos x="0" y="0"/>
                </a:cxn>
                <a:cxn ang="0">
                  <a:pos x="0" y="0"/>
                </a:cxn>
                <a:cxn ang="0">
                  <a:pos x="0" y="0"/>
                </a:cxn>
                <a:cxn ang="0">
                  <a:pos x="0" y="0"/>
                </a:cxn>
              </a:cxnLst>
              <a:rect l="txL" t="txT" r="txR" b="txB"/>
              <a:pathLst>
                <a:path w="21600" h="21600">
                  <a:moveTo>
                    <a:pt x="10736" y="10694"/>
                  </a:moveTo>
                  <a:cubicBezTo>
                    <a:pt x="10755" y="10683"/>
                    <a:pt x="10777" y="10677"/>
                    <a:pt x="10800" y="10677"/>
                  </a:cubicBezTo>
                  <a:cubicBezTo>
                    <a:pt x="10822" y="10677"/>
                    <a:pt x="10844" y="10683"/>
                    <a:pt x="10863" y="10694"/>
                  </a:cubicBezTo>
                  <a:lnTo>
                    <a:pt x="16382" y="1554"/>
                  </a:lnTo>
                  <a:cubicBezTo>
                    <a:pt x="14697" y="537"/>
                    <a:pt x="12767" y="0"/>
                    <a:pt x="10799" y="0"/>
                  </a:cubicBezTo>
                  <a:cubicBezTo>
                    <a:pt x="8832" y="0"/>
                    <a:pt x="6902" y="537"/>
                    <a:pt x="5217" y="1554"/>
                  </a:cubicBezTo>
                  <a:lnTo>
                    <a:pt x="10736" y="10694"/>
                  </a:lnTo>
                  <a:close/>
                </a:path>
              </a:pathLst>
            </a:custGeom>
            <a:solidFill>
              <a:srgbClr val="FCBC4A">
                <a:alpha val="100000"/>
              </a:srgbClr>
            </a:solidFill>
            <a:ln w="9525">
              <a:noFill/>
            </a:ln>
          </p:spPr>
          <p:txBody>
            <a:bodyPr/>
            <a:p>
              <a:endParaRPr lang="zh-CN" altLang="en-US"/>
            </a:p>
          </p:txBody>
        </p:sp>
        <p:sp>
          <p:nvSpPr>
            <p:cNvPr id="19492" name="AutoShape 164"/>
            <p:cNvSpPr/>
            <p:nvPr/>
          </p:nvSpPr>
          <p:spPr>
            <a:xfrm rot="3600000">
              <a:off x="87" y="1464"/>
              <a:ext cx="452" cy="454"/>
            </a:xfrm>
            <a:custGeom>
              <a:avLst/>
              <a:gdLst>
                <a:gd name="txL" fmla="*/ 3536 w 21600"/>
                <a:gd name="txT" fmla="*/ 0 h 21600"/>
                <a:gd name="txR" fmla="*/ 18064 w 21600"/>
                <a:gd name="txB" fmla="*/ 10705 h 21600"/>
              </a:gdLst>
              <a:ahLst/>
              <a:cxnLst>
                <a:cxn ang="0">
                  <a:pos x="0" y="0"/>
                </a:cxn>
                <a:cxn ang="0">
                  <a:pos x="0" y="0"/>
                </a:cxn>
                <a:cxn ang="0">
                  <a:pos x="0" y="0"/>
                </a:cxn>
                <a:cxn ang="0">
                  <a:pos x="0" y="0"/>
                </a:cxn>
              </a:cxnLst>
              <a:rect l="txL" t="txT" r="txR" b="txB"/>
              <a:pathLst>
                <a:path w="21600" h="21600">
                  <a:moveTo>
                    <a:pt x="10736" y="10694"/>
                  </a:moveTo>
                  <a:cubicBezTo>
                    <a:pt x="10755" y="10683"/>
                    <a:pt x="10777" y="10677"/>
                    <a:pt x="10800" y="10677"/>
                  </a:cubicBezTo>
                  <a:cubicBezTo>
                    <a:pt x="10822" y="10677"/>
                    <a:pt x="10844" y="10683"/>
                    <a:pt x="10863" y="10694"/>
                  </a:cubicBezTo>
                  <a:lnTo>
                    <a:pt x="16382" y="1554"/>
                  </a:lnTo>
                  <a:cubicBezTo>
                    <a:pt x="14697" y="537"/>
                    <a:pt x="12767" y="0"/>
                    <a:pt x="10799" y="0"/>
                  </a:cubicBezTo>
                  <a:cubicBezTo>
                    <a:pt x="8832" y="0"/>
                    <a:pt x="6902" y="537"/>
                    <a:pt x="5217" y="1554"/>
                  </a:cubicBezTo>
                  <a:lnTo>
                    <a:pt x="10736" y="10694"/>
                  </a:lnTo>
                  <a:close/>
                </a:path>
              </a:pathLst>
            </a:custGeom>
            <a:solidFill>
              <a:srgbClr val="97725C">
                <a:alpha val="100000"/>
              </a:srgbClr>
            </a:solidFill>
            <a:ln w="9525">
              <a:noFill/>
            </a:ln>
          </p:spPr>
          <p:txBody>
            <a:bodyPr/>
            <a:p>
              <a:endParaRPr lang="zh-CN" altLang="en-US"/>
            </a:p>
          </p:txBody>
        </p:sp>
      </p:grpSp>
      <p:grpSp>
        <p:nvGrpSpPr>
          <p:cNvPr id="19462" name="Group 165"/>
          <p:cNvGrpSpPr/>
          <p:nvPr/>
        </p:nvGrpSpPr>
        <p:grpSpPr>
          <a:xfrm rot="10800000">
            <a:off x="1917700" y="1676400"/>
            <a:ext cx="4833938" cy="4884738"/>
            <a:chOff x="-508" y="873"/>
            <a:chExt cx="1642" cy="1636"/>
          </a:xfrm>
        </p:grpSpPr>
        <p:sp>
          <p:nvSpPr>
            <p:cNvPr id="19485" name="AutoShape 166"/>
            <p:cNvSpPr/>
            <p:nvPr/>
          </p:nvSpPr>
          <p:spPr>
            <a:xfrm rot="-776">
              <a:off x="279" y="1691"/>
              <a:ext cx="853" cy="51"/>
            </a:xfrm>
            <a:prstGeom prst="parallelogram">
              <a:avLst>
                <a:gd name="adj" fmla="val 67136"/>
              </a:avLst>
            </a:prstGeom>
            <a:gradFill rotWithShape="1">
              <a:gsLst>
                <a:gs pos="0">
                  <a:srgbClr val="333333">
                    <a:alpha val="70000"/>
                  </a:srgbClr>
                </a:gs>
                <a:gs pos="100000">
                  <a:srgbClr val="181818">
                    <a:alpha val="0"/>
                  </a:srgbClr>
                </a:gs>
              </a:gsLst>
              <a:lin ang="5400000" scaled="1"/>
              <a:tileRect/>
            </a:gradFill>
            <a:ln w="9525">
              <a:noFill/>
            </a:ln>
          </p:spPr>
          <p:txBody>
            <a:bodyPr anchor="ctr" anchorCtr="0">
              <a:spAutoFit/>
            </a:bodyPr>
            <a:p>
              <a:pPr eaLnBrk="1" hangingPunct="1"/>
              <a:endParaRPr lang="zh-CN" altLang="en-US" dirty="0">
                <a:latin typeface="Times New Roman" panose="02020603050405020304" pitchFamily="18" charset="0"/>
              </a:endParaRPr>
            </a:p>
          </p:txBody>
        </p:sp>
        <p:sp>
          <p:nvSpPr>
            <p:cNvPr id="19486" name="AutoShape 167"/>
            <p:cNvSpPr/>
            <p:nvPr/>
          </p:nvSpPr>
          <p:spPr>
            <a:xfrm rot="3600000">
              <a:off x="-505" y="870"/>
              <a:ext cx="1636" cy="1642"/>
            </a:xfrm>
            <a:custGeom>
              <a:avLst/>
              <a:gdLst>
                <a:gd name="txL" fmla="*/ 3525 w 21600"/>
                <a:gd name="txT" fmla="*/ 0 h 21600"/>
                <a:gd name="txR" fmla="*/ 18075 w 21600"/>
                <a:gd name="txB" fmla="*/ 10708 h 21600"/>
              </a:gdLst>
              <a:ahLst/>
              <a:cxnLst>
                <a:cxn ang="0">
                  <a:pos x="0" y="0"/>
                </a:cxn>
                <a:cxn ang="0">
                  <a:pos x="0" y="0"/>
                </a:cxn>
                <a:cxn ang="0">
                  <a:pos x="0" y="0"/>
                </a:cxn>
                <a:cxn ang="0">
                  <a:pos x="0" y="0"/>
                </a:cxn>
              </a:cxnLst>
              <a:rect l="txL" t="txT" r="txR" b="txB"/>
              <a:pathLst>
                <a:path w="21600" h="21600">
                  <a:moveTo>
                    <a:pt x="10736" y="10694"/>
                  </a:moveTo>
                  <a:cubicBezTo>
                    <a:pt x="10755" y="10683"/>
                    <a:pt x="10777" y="10677"/>
                    <a:pt x="10800" y="10677"/>
                  </a:cubicBezTo>
                  <a:cubicBezTo>
                    <a:pt x="10822" y="10677"/>
                    <a:pt x="10844" y="10683"/>
                    <a:pt x="10863" y="10694"/>
                  </a:cubicBezTo>
                  <a:lnTo>
                    <a:pt x="16382" y="1554"/>
                  </a:lnTo>
                  <a:cubicBezTo>
                    <a:pt x="14697" y="537"/>
                    <a:pt x="12767" y="0"/>
                    <a:pt x="10799" y="0"/>
                  </a:cubicBezTo>
                  <a:cubicBezTo>
                    <a:pt x="8832" y="0"/>
                    <a:pt x="6902" y="537"/>
                    <a:pt x="5217" y="1554"/>
                  </a:cubicBezTo>
                  <a:lnTo>
                    <a:pt x="10736" y="10694"/>
                  </a:lnTo>
                  <a:close/>
                </a:path>
              </a:pathLst>
            </a:custGeom>
            <a:solidFill>
              <a:srgbClr val="97725C">
                <a:alpha val="100000"/>
              </a:srgbClr>
            </a:solidFill>
            <a:ln w="9525">
              <a:noFill/>
            </a:ln>
          </p:spPr>
          <p:txBody>
            <a:bodyPr/>
            <a:p>
              <a:endParaRPr lang="zh-CN" altLang="en-US"/>
            </a:p>
          </p:txBody>
        </p:sp>
        <p:sp>
          <p:nvSpPr>
            <p:cNvPr id="19487" name="AutoShape 169"/>
            <p:cNvSpPr/>
            <p:nvPr/>
          </p:nvSpPr>
          <p:spPr>
            <a:xfrm rot="3600000">
              <a:off x="-293" y="979"/>
              <a:ext cx="1348" cy="1352"/>
            </a:xfrm>
            <a:custGeom>
              <a:avLst/>
              <a:gdLst>
                <a:gd name="txL" fmla="*/ 3525 w 21600"/>
                <a:gd name="txT" fmla="*/ 0 h 21600"/>
                <a:gd name="txR" fmla="*/ 18075 w 21600"/>
                <a:gd name="txB" fmla="*/ 10704 h 21600"/>
              </a:gdLst>
              <a:ahLst/>
              <a:cxnLst>
                <a:cxn ang="0">
                  <a:pos x="0" y="0"/>
                </a:cxn>
                <a:cxn ang="0">
                  <a:pos x="0" y="0"/>
                </a:cxn>
                <a:cxn ang="0">
                  <a:pos x="0" y="0"/>
                </a:cxn>
                <a:cxn ang="0">
                  <a:pos x="0" y="0"/>
                </a:cxn>
              </a:cxnLst>
              <a:rect l="txL" t="txT" r="txR" b="txB"/>
              <a:pathLst>
                <a:path w="21600" h="21600">
                  <a:moveTo>
                    <a:pt x="10736" y="10694"/>
                  </a:moveTo>
                  <a:cubicBezTo>
                    <a:pt x="10755" y="10683"/>
                    <a:pt x="10777" y="10677"/>
                    <a:pt x="10800" y="10677"/>
                  </a:cubicBezTo>
                  <a:cubicBezTo>
                    <a:pt x="10822" y="10677"/>
                    <a:pt x="10844" y="10683"/>
                    <a:pt x="10863" y="10694"/>
                  </a:cubicBezTo>
                  <a:lnTo>
                    <a:pt x="16382" y="1554"/>
                  </a:lnTo>
                  <a:cubicBezTo>
                    <a:pt x="14697" y="537"/>
                    <a:pt x="12767" y="0"/>
                    <a:pt x="10799" y="0"/>
                  </a:cubicBezTo>
                  <a:cubicBezTo>
                    <a:pt x="8832" y="0"/>
                    <a:pt x="6902" y="537"/>
                    <a:pt x="5217" y="1554"/>
                  </a:cubicBezTo>
                  <a:lnTo>
                    <a:pt x="10736" y="10694"/>
                  </a:lnTo>
                  <a:close/>
                </a:path>
              </a:pathLst>
            </a:custGeom>
            <a:solidFill>
              <a:srgbClr val="FCBC4A">
                <a:alpha val="100000"/>
              </a:srgbClr>
            </a:solidFill>
            <a:ln w="9525">
              <a:noFill/>
            </a:ln>
          </p:spPr>
          <p:txBody>
            <a:bodyPr/>
            <a:p>
              <a:endParaRPr lang="zh-CN" altLang="en-US"/>
            </a:p>
          </p:txBody>
        </p:sp>
        <p:sp>
          <p:nvSpPr>
            <p:cNvPr id="19488" name="AutoShape 170"/>
            <p:cNvSpPr/>
            <p:nvPr/>
          </p:nvSpPr>
          <p:spPr>
            <a:xfrm rot="3600000">
              <a:off x="87" y="1464"/>
              <a:ext cx="452" cy="454"/>
            </a:xfrm>
            <a:custGeom>
              <a:avLst/>
              <a:gdLst>
                <a:gd name="txL" fmla="*/ 3536 w 21600"/>
                <a:gd name="txT" fmla="*/ 0 h 21600"/>
                <a:gd name="txR" fmla="*/ 18064 w 21600"/>
                <a:gd name="txB" fmla="*/ 10705 h 21600"/>
              </a:gdLst>
              <a:ahLst/>
              <a:cxnLst>
                <a:cxn ang="0">
                  <a:pos x="0" y="0"/>
                </a:cxn>
                <a:cxn ang="0">
                  <a:pos x="0" y="0"/>
                </a:cxn>
                <a:cxn ang="0">
                  <a:pos x="0" y="0"/>
                </a:cxn>
                <a:cxn ang="0">
                  <a:pos x="0" y="0"/>
                </a:cxn>
              </a:cxnLst>
              <a:rect l="txL" t="txT" r="txR" b="txB"/>
              <a:pathLst>
                <a:path w="21600" h="21600">
                  <a:moveTo>
                    <a:pt x="10736" y="10694"/>
                  </a:moveTo>
                  <a:cubicBezTo>
                    <a:pt x="10755" y="10683"/>
                    <a:pt x="10777" y="10677"/>
                    <a:pt x="10800" y="10677"/>
                  </a:cubicBezTo>
                  <a:cubicBezTo>
                    <a:pt x="10822" y="10677"/>
                    <a:pt x="10844" y="10683"/>
                    <a:pt x="10863" y="10694"/>
                  </a:cubicBezTo>
                  <a:lnTo>
                    <a:pt x="16382" y="1554"/>
                  </a:lnTo>
                  <a:cubicBezTo>
                    <a:pt x="14697" y="537"/>
                    <a:pt x="12767" y="0"/>
                    <a:pt x="10799" y="0"/>
                  </a:cubicBezTo>
                  <a:cubicBezTo>
                    <a:pt x="8832" y="0"/>
                    <a:pt x="6902" y="537"/>
                    <a:pt x="5217" y="1554"/>
                  </a:cubicBezTo>
                  <a:lnTo>
                    <a:pt x="10736" y="10694"/>
                  </a:lnTo>
                  <a:close/>
                </a:path>
              </a:pathLst>
            </a:custGeom>
            <a:solidFill>
              <a:srgbClr val="97725C">
                <a:alpha val="100000"/>
              </a:srgbClr>
            </a:solidFill>
            <a:ln w="9525">
              <a:noFill/>
            </a:ln>
          </p:spPr>
          <p:txBody>
            <a:bodyPr/>
            <a:p>
              <a:endParaRPr lang="zh-CN" altLang="en-US"/>
            </a:p>
          </p:txBody>
        </p:sp>
      </p:grpSp>
      <p:sp>
        <p:nvSpPr>
          <p:cNvPr id="19463" name="AutoShape 172"/>
          <p:cNvSpPr/>
          <p:nvPr/>
        </p:nvSpPr>
        <p:spPr>
          <a:xfrm rot="-7200776">
            <a:off x="2546350" y="2784475"/>
            <a:ext cx="2546350" cy="150813"/>
          </a:xfrm>
          <a:prstGeom prst="parallelogram">
            <a:avLst>
              <a:gd name="adj" fmla="val 66827"/>
            </a:avLst>
          </a:prstGeom>
          <a:gradFill rotWithShape="1">
            <a:gsLst>
              <a:gs pos="0">
                <a:srgbClr val="333333">
                  <a:alpha val="70000"/>
                </a:srgbClr>
              </a:gs>
              <a:gs pos="100000">
                <a:srgbClr val="181818">
                  <a:alpha val="0"/>
                </a:srgbClr>
              </a:gs>
            </a:gsLst>
            <a:lin ang="5400000" scaled="1"/>
            <a:tileRect/>
          </a:gradFill>
          <a:ln w="9525">
            <a:noFill/>
          </a:ln>
        </p:spPr>
        <p:txBody>
          <a:bodyPr anchor="ctr" anchorCtr="0">
            <a:spAutoFit/>
          </a:bodyPr>
          <a:p>
            <a:pPr eaLnBrk="1" hangingPunct="1"/>
            <a:endParaRPr lang="zh-CN" altLang="en-US" dirty="0">
              <a:latin typeface="Times New Roman" panose="02020603050405020304" pitchFamily="18" charset="0"/>
            </a:endParaRPr>
          </a:p>
        </p:txBody>
      </p:sp>
      <p:sp>
        <p:nvSpPr>
          <p:cNvPr id="19464" name="AutoShape 173"/>
          <p:cNvSpPr/>
          <p:nvPr/>
        </p:nvSpPr>
        <p:spPr>
          <a:xfrm rot="-3600000">
            <a:off x="1928813" y="1449388"/>
            <a:ext cx="4814887" cy="4902200"/>
          </a:xfrm>
          <a:custGeom>
            <a:avLst/>
            <a:gdLst>
              <a:gd name="txL" fmla="*/ 3532 w 21600"/>
              <a:gd name="txT" fmla="*/ 0 h 21600"/>
              <a:gd name="txR" fmla="*/ 18068 w 21600"/>
              <a:gd name="txB" fmla="*/ 10709 h 21600"/>
            </a:gdLst>
            <a:ahLst/>
            <a:cxnLst>
              <a:cxn ang="0">
                <a:pos x="2147483646" y="0"/>
              </a:cxn>
              <a:cxn ang="0">
                <a:pos x="2147483646" y="2147483646"/>
              </a:cxn>
              <a:cxn ang="0">
                <a:pos x="2147483646" y="2147483646"/>
              </a:cxn>
              <a:cxn ang="0">
                <a:pos x="2147483646" y="2147483646"/>
              </a:cxn>
            </a:cxnLst>
            <a:rect l="txL" t="txT" r="txR" b="txB"/>
            <a:pathLst>
              <a:path w="21600" h="21600">
                <a:moveTo>
                  <a:pt x="10736" y="10694"/>
                </a:moveTo>
                <a:cubicBezTo>
                  <a:pt x="10755" y="10683"/>
                  <a:pt x="10777" y="10677"/>
                  <a:pt x="10800" y="10677"/>
                </a:cubicBezTo>
                <a:cubicBezTo>
                  <a:pt x="10822" y="10677"/>
                  <a:pt x="10844" y="10683"/>
                  <a:pt x="10863" y="10694"/>
                </a:cubicBezTo>
                <a:lnTo>
                  <a:pt x="16382" y="1554"/>
                </a:lnTo>
                <a:cubicBezTo>
                  <a:pt x="14697" y="537"/>
                  <a:pt x="12767" y="0"/>
                  <a:pt x="10799" y="0"/>
                </a:cubicBezTo>
                <a:cubicBezTo>
                  <a:pt x="8832" y="0"/>
                  <a:pt x="6902" y="537"/>
                  <a:pt x="5217" y="1554"/>
                </a:cubicBezTo>
                <a:lnTo>
                  <a:pt x="10736" y="10694"/>
                </a:lnTo>
                <a:close/>
              </a:path>
            </a:pathLst>
          </a:custGeom>
          <a:solidFill>
            <a:srgbClr val="97725C">
              <a:alpha val="100000"/>
            </a:srgbClr>
          </a:solidFill>
          <a:ln w="9525">
            <a:noFill/>
          </a:ln>
        </p:spPr>
        <p:txBody>
          <a:bodyPr/>
          <a:p>
            <a:endParaRPr lang="zh-CN" altLang="en-US"/>
          </a:p>
        </p:txBody>
      </p:sp>
      <p:sp>
        <p:nvSpPr>
          <p:cNvPr id="19465" name="AutoShape 175"/>
          <p:cNvSpPr/>
          <p:nvPr/>
        </p:nvSpPr>
        <p:spPr>
          <a:xfrm rot="-3600000">
            <a:off x="2163763" y="1771650"/>
            <a:ext cx="3967162" cy="4037013"/>
          </a:xfrm>
          <a:custGeom>
            <a:avLst/>
            <a:gdLst>
              <a:gd name="txL" fmla="*/ 3532 w 21600"/>
              <a:gd name="txT" fmla="*/ 0 h 21600"/>
              <a:gd name="txR" fmla="*/ 18068 w 21600"/>
              <a:gd name="txB" fmla="*/ 10709 h 21600"/>
            </a:gdLst>
            <a:ahLst/>
            <a:cxnLst>
              <a:cxn ang="0">
                <a:pos x="2147483646" y="0"/>
              </a:cxn>
              <a:cxn ang="0">
                <a:pos x="2147483646" y="2147483646"/>
              </a:cxn>
              <a:cxn ang="0">
                <a:pos x="2147483646" y="2147483646"/>
              </a:cxn>
              <a:cxn ang="0">
                <a:pos x="2147483646" y="2147483646"/>
              </a:cxn>
            </a:cxnLst>
            <a:rect l="txL" t="txT" r="txR" b="txB"/>
            <a:pathLst>
              <a:path w="21600" h="21600">
                <a:moveTo>
                  <a:pt x="10736" y="10694"/>
                </a:moveTo>
                <a:cubicBezTo>
                  <a:pt x="10755" y="10683"/>
                  <a:pt x="10777" y="10677"/>
                  <a:pt x="10800" y="10677"/>
                </a:cubicBezTo>
                <a:cubicBezTo>
                  <a:pt x="10822" y="10677"/>
                  <a:pt x="10844" y="10683"/>
                  <a:pt x="10863" y="10694"/>
                </a:cubicBezTo>
                <a:lnTo>
                  <a:pt x="16382" y="1554"/>
                </a:lnTo>
                <a:cubicBezTo>
                  <a:pt x="14697" y="537"/>
                  <a:pt x="12767" y="0"/>
                  <a:pt x="10799" y="0"/>
                </a:cubicBezTo>
                <a:cubicBezTo>
                  <a:pt x="8832" y="0"/>
                  <a:pt x="6902" y="537"/>
                  <a:pt x="5217" y="1554"/>
                </a:cubicBezTo>
                <a:lnTo>
                  <a:pt x="10736" y="10694"/>
                </a:lnTo>
                <a:close/>
              </a:path>
            </a:pathLst>
          </a:custGeom>
          <a:solidFill>
            <a:srgbClr val="FCBC4A">
              <a:alpha val="100000"/>
            </a:srgbClr>
          </a:solidFill>
          <a:ln w="9525">
            <a:noFill/>
          </a:ln>
        </p:spPr>
        <p:txBody>
          <a:bodyPr/>
          <a:p>
            <a:endParaRPr lang="zh-CN" altLang="en-US"/>
          </a:p>
        </p:txBody>
      </p:sp>
      <p:sp>
        <p:nvSpPr>
          <p:cNvPr id="19466" name="AutoShape 176"/>
          <p:cNvSpPr/>
          <p:nvPr/>
        </p:nvSpPr>
        <p:spPr>
          <a:xfrm rot="-3600000">
            <a:off x="3675063" y="3235325"/>
            <a:ext cx="1330325" cy="1355725"/>
          </a:xfrm>
          <a:custGeom>
            <a:avLst/>
            <a:gdLst>
              <a:gd name="txL" fmla="*/ 3532 w 21600"/>
              <a:gd name="txT" fmla="*/ 0 h 21600"/>
              <a:gd name="txR" fmla="*/ 18068 w 21600"/>
              <a:gd name="txB" fmla="*/ 10709 h 21600"/>
            </a:gdLst>
            <a:ahLst/>
            <a:cxnLst>
              <a:cxn ang="0">
                <a:pos x="2147483646" y="0"/>
              </a:cxn>
              <a:cxn ang="0">
                <a:pos x="2147483646" y="2147483646"/>
              </a:cxn>
              <a:cxn ang="0">
                <a:pos x="2147483646" y="2147483646"/>
              </a:cxn>
              <a:cxn ang="0">
                <a:pos x="2147483646" y="2147483646"/>
              </a:cxn>
            </a:cxnLst>
            <a:rect l="txL" t="txT" r="txR" b="txB"/>
            <a:pathLst>
              <a:path w="21600" h="21600">
                <a:moveTo>
                  <a:pt x="10736" y="10694"/>
                </a:moveTo>
                <a:cubicBezTo>
                  <a:pt x="10755" y="10683"/>
                  <a:pt x="10777" y="10677"/>
                  <a:pt x="10800" y="10677"/>
                </a:cubicBezTo>
                <a:cubicBezTo>
                  <a:pt x="10822" y="10677"/>
                  <a:pt x="10844" y="10683"/>
                  <a:pt x="10863" y="10694"/>
                </a:cubicBezTo>
                <a:lnTo>
                  <a:pt x="16382" y="1554"/>
                </a:lnTo>
                <a:cubicBezTo>
                  <a:pt x="14697" y="537"/>
                  <a:pt x="12767" y="0"/>
                  <a:pt x="10799" y="0"/>
                </a:cubicBezTo>
                <a:cubicBezTo>
                  <a:pt x="8832" y="0"/>
                  <a:pt x="6902" y="537"/>
                  <a:pt x="5217" y="1554"/>
                </a:cubicBezTo>
                <a:lnTo>
                  <a:pt x="10736" y="10694"/>
                </a:lnTo>
                <a:close/>
              </a:path>
            </a:pathLst>
          </a:custGeom>
          <a:solidFill>
            <a:srgbClr val="97725C">
              <a:alpha val="100000"/>
            </a:srgbClr>
          </a:solidFill>
          <a:ln w="9525">
            <a:noFill/>
          </a:ln>
        </p:spPr>
        <p:txBody>
          <a:bodyPr/>
          <a:p>
            <a:endParaRPr lang="zh-CN" altLang="en-US"/>
          </a:p>
        </p:txBody>
      </p:sp>
      <p:grpSp>
        <p:nvGrpSpPr>
          <p:cNvPr id="19467" name="Group 177"/>
          <p:cNvGrpSpPr/>
          <p:nvPr/>
        </p:nvGrpSpPr>
        <p:grpSpPr>
          <a:xfrm rot="-3600000">
            <a:off x="2046288" y="1403350"/>
            <a:ext cx="4902200" cy="4814888"/>
            <a:chOff x="-508" y="873"/>
            <a:chExt cx="1642" cy="1636"/>
          </a:xfrm>
        </p:grpSpPr>
        <p:sp>
          <p:nvSpPr>
            <p:cNvPr id="19481" name="AutoShape 178"/>
            <p:cNvSpPr/>
            <p:nvPr/>
          </p:nvSpPr>
          <p:spPr>
            <a:xfrm rot="-776">
              <a:off x="279" y="1691"/>
              <a:ext cx="853" cy="51"/>
            </a:xfrm>
            <a:prstGeom prst="parallelogram">
              <a:avLst>
                <a:gd name="adj" fmla="val 67136"/>
              </a:avLst>
            </a:prstGeom>
            <a:gradFill rotWithShape="1">
              <a:gsLst>
                <a:gs pos="0">
                  <a:srgbClr val="333333">
                    <a:alpha val="70000"/>
                  </a:srgbClr>
                </a:gs>
                <a:gs pos="100000">
                  <a:srgbClr val="181818">
                    <a:alpha val="0"/>
                  </a:srgbClr>
                </a:gs>
              </a:gsLst>
              <a:lin ang="5400000" scaled="1"/>
              <a:tileRect/>
            </a:gradFill>
            <a:ln w="9525">
              <a:noFill/>
            </a:ln>
          </p:spPr>
          <p:txBody>
            <a:bodyPr anchor="ctr" anchorCtr="0">
              <a:spAutoFit/>
            </a:bodyPr>
            <a:p>
              <a:pPr eaLnBrk="1" hangingPunct="1"/>
              <a:endParaRPr lang="zh-CN" altLang="en-US" dirty="0">
                <a:latin typeface="Times New Roman" panose="02020603050405020304" pitchFamily="18" charset="0"/>
              </a:endParaRPr>
            </a:p>
          </p:txBody>
        </p:sp>
        <p:sp>
          <p:nvSpPr>
            <p:cNvPr id="19482" name="AutoShape 179"/>
            <p:cNvSpPr/>
            <p:nvPr/>
          </p:nvSpPr>
          <p:spPr>
            <a:xfrm rot="3600000">
              <a:off x="-505" y="870"/>
              <a:ext cx="1636" cy="1642"/>
            </a:xfrm>
            <a:custGeom>
              <a:avLst/>
              <a:gdLst>
                <a:gd name="txL" fmla="*/ 3525 w 21600"/>
                <a:gd name="txT" fmla="*/ 0 h 21600"/>
                <a:gd name="txR" fmla="*/ 18075 w 21600"/>
                <a:gd name="txB" fmla="*/ 10708 h 21600"/>
              </a:gdLst>
              <a:ahLst/>
              <a:cxnLst>
                <a:cxn ang="0">
                  <a:pos x="0" y="0"/>
                </a:cxn>
                <a:cxn ang="0">
                  <a:pos x="0" y="0"/>
                </a:cxn>
                <a:cxn ang="0">
                  <a:pos x="0" y="0"/>
                </a:cxn>
                <a:cxn ang="0">
                  <a:pos x="0" y="0"/>
                </a:cxn>
              </a:cxnLst>
              <a:rect l="txL" t="txT" r="txR" b="txB"/>
              <a:pathLst>
                <a:path w="21600" h="21600">
                  <a:moveTo>
                    <a:pt x="10736" y="10694"/>
                  </a:moveTo>
                  <a:cubicBezTo>
                    <a:pt x="10755" y="10683"/>
                    <a:pt x="10777" y="10677"/>
                    <a:pt x="10800" y="10677"/>
                  </a:cubicBezTo>
                  <a:cubicBezTo>
                    <a:pt x="10822" y="10677"/>
                    <a:pt x="10844" y="10683"/>
                    <a:pt x="10863" y="10694"/>
                  </a:cubicBezTo>
                  <a:lnTo>
                    <a:pt x="16382" y="1554"/>
                  </a:lnTo>
                  <a:cubicBezTo>
                    <a:pt x="14697" y="537"/>
                    <a:pt x="12767" y="0"/>
                    <a:pt x="10799" y="0"/>
                  </a:cubicBezTo>
                  <a:cubicBezTo>
                    <a:pt x="8832" y="0"/>
                    <a:pt x="6902" y="537"/>
                    <a:pt x="5217" y="1554"/>
                  </a:cubicBezTo>
                  <a:lnTo>
                    <a:pt x="10736" y="10694"/>
                  </a:lnTo>
                  <a:close/>
                </a:path>
              </a:pathLst>
            </a:custGeom>
            <a:solidFill>
              <a:srgbClr val="97725C">
                <a:alpha val="100000"/>
              </a:srgbClr>
            </a:solidFill>
            <a:ln w="9525">
              <a:noFill/>
            </a:ln>
          </p:spPr>
          <p:txBody>
            <a:bodyPr/>
            <a:p>
              <a:endParaRPr lang="zh-CN" altLang="en-US"/>
            </a:p>
          </p:txBody>
        </p:sp>
        <p:sp>
          <p:nvSpPr>
            <p:cNvPr id="19483" name="AutoShape 181"/>
            <p:cNvSpPr/>
            <p:nvPr/>
          </p:nvSpPr>
          <p:spPr>
            <a:xfrm rot="3600000">
              <a:off x="-293" y="979"/>
              <a:ext cx="1348" cy="1352"/>
            </a:xfrm>
            <a:custGeom>
              <a:avLst/>
              <a:gdLst>
                <a:gd name="txL" fmla="*/ 3525 w 21600"/>
                <a:gd name="txT" fmla="*/ 0 h 21600"/>
                <a:gd name="txR" fmla="*/ 18075 w 21600"/>
                <a:gd name="txB" fmla="*/ 10704 h 21600"/>
              </a:gdLst>
              <a:ahLst/>
              <a:cxnLst>
                <a:cxn ang="0">
                  <a:pos x="0" y="0"/>
                </a:cxn>
                <a:cxn ang="0">
                  <a:pos x="0" y="0"/>
                </a:cxn>
                <a:cxn ang="0">
                  <a:pos x="0" y="0"/>
                </a:cxn>
                <a:cxn ang="0">
                  <a:pos x="0" y="0"/>
                </a:cxn>
              </a:cxnLst>
              <a:rect l="txL" t="txT" r="txR" b="txB"/>
              <a:pathLst>
                <a:path w="21600" h="21600">
                  <a:moveTo>
                    <a:pt x="10736" y="10694"/>
                  </a:moveTo>
                  <a:cubicBezTo>
                    <a:pt x="10755" y="10683"/>
                    <a:pt x="10777" y="10677"/>
                    <a:pt x="10800" y="10677"/>
                  </a:cubicBezTo>
                  <a:cubicBezTo>
                    <a:pt x="10822" y="10677"/>
                    <a:pt x="10844" y="10683"/>
                    <a:pt x="10863" y="10694"/>
                  </a:cubicBezTo>
                  <a:lnTo>
                    <a:pt x="16382" y="1554"/>
                  </a:lnTo>
                  <a:cubicBezTo>
                    <a:pt x="14697" y="537"/>
                    <a:pt x="12767" y="0"/>
                    <a:pt x="10799" y="0"/>
                  </a:cubicBezTo>
                  <a:cubicBezTo>
                    <a:pt x="8832" y="0"/>
                    <a:pt x="6902" y="537"/>
                    <a:pt x="5217" y="1554"/>
                  </a:cubicBezTo>
                  <a:lnTo>
                    <a:pt x="10736" y="10694"/>
                  </a:lnTo>
                  <a:close/>
                </a:path>
              </a:pathLst>
            </a:custGeom>
            <a:solidFill>
              <a:srgbClr val="FCBC4A">
                <a:alpha val="100000"/>
              </a:srgbClr>
            </a:solidFill>
            <a:ln w="9525">
              <a:noFill/>
            </a:ln>
          </p:spPr>
          <p:txBody>
            <a:bodyPr/>
            <a:p>
              <a:endParaRPr lang="zh-CN" altLang="en-US"/>
            </a:p>
          </p:txBody>
        </p:sp>
        <p:sp>
          <p:nvSpPr>
            <p:cNvPr id="19484" name="AutoShape 182"/>
            <p:cNvSpPr/>
            <p:nvPr/>
          </p:nvSpPr>
          <p:spPr>
            <a:xfrm rot="3600000">
              <a:off x="87" y="1464"/>
              <a:ext cx="452" cy="454"/>
            </a:xfrm>
            <a:custGeom>
              <a:avLst/>
              <a:gdLst>
                <a:gd name="txL" fmla="*/ 3536 w 21600"/>
                <a:gd name="txT" fmla="*/ 0 h 21600"/>
                <a:gd name="txR" fmla="*/ 18064 w 21600"/>
                <a:gd name="txB" fmla="*/ 10705 h 21600"/>
              </a:gdLst>
              <a:ahLst/>
              <a:cxnLst>
                <a:cxn ang="0">
                  <a:pos x="0" y="0"/>
                </a:cxn>
                <a:cxn ang="0">
                  <a:pos x="0" y="0"/>
                </a:cxn>
                <a:cxn ang="0">
                  <a:pos x="0" y="0"/>
                </a:cxn>
                <a:cxn ang="0">
                  <a:pos x="0" y="0"/>
                </a:cxn>
              </a:cxnLst>
              <a:rect l="txL" t="txT" r="txR" b="txB"/>
              <a:pathLst>
                <a:path w="21600" h="21600">
                  <a:moveTo>
                    <a:pt x="10736" y="10694"/>
                  </a:moveTo>
                  <a:cubicBezTo>
                    <a:pt x="10755" y="10683"/>
                    <a:pt x="10777" y="10677"/>
                    <a:pt x="10800" y="10677"/>
                  </a:cubicBezTo>
                  <a:cubicBezTo>
                    <a:pt x="10822" y="10677"/>
                    <a:pt x="10844" y="10683"/>
                    <a:pt x="10863" y="10694"/>
                  </a:cubicBezTo>
                  <a:lnTo>
                    <a:pt x="16382" y="1554"/>
                  </a:lnTo>
                  <a:cubicBezTo>
                    <a:pt x="14697" y="537"/>
                    <a:pt x="12767" y="0"/>
                    <a:pt x="10799" y="0"/>
                  </a:cubicBezTo>
                  <a:cubicBezTo>
                    <a:pt x="8832" y="0"/>
                    <a:pt x="6902" y="537"/>
                    <a:pt x="5217" y="1554"/>
                  </a:cubicBezTo>
                  <a:lnTo>
                    <a:pt x="10736" y="10694"/>
                  </a:lnTo>
                  <a:close/>
                </a:path>
              </a:pathLst>
            </a:custGeom>
            <a:solidFill>
              <a:srgbClr val="97725C">
                <a:alpha val="100000"/>
              </a:srgbClr>
            </a:solidFill>
            <a:ln w="9525">
              <a:noFill/>
            </a:ln>
          </p:spPr>
          <p:txBody>
            <a:bodyPr/>
            <a:p>
              <a:endParaRPr lang="zh-CN" altLang="en-US"/>
            </a:p>
          </p:txBody>
        </p:sp>
      </p:grpSp>
      <p:grpSp>
        <p:nvGrpSpPr>
          <p:cNvPr id="19468" name="Group 183"/>
          <p:cNvGrpSpPr/>
          <p:nvPr/>
        </p:nvGrpSpPr>
        <p:grpSpPr>
          <a:xfrm>
            <a:off x="4062413" y="3505200"/>
            <a:ext cx="865187" cy="879475"/>
            <a:chOff x="1437" y="1130"/>
            <a:chExt cx="690" cy="690"/>
          </a:xfrm>
        </p:grpSpPr>
        <p:sp>
          <p:nvSpPr>
            <p:cNvPr id="19476" name="Oval 185"/>
            <p:cNvSpPr/>
            <p:nvPr/>
          </p:nvSpPr>
          <p:spPr>
            <a:xfrm>
              <a:off x="1437" y="1130"/>
              <a:ext cx="690" cy="690"/>
            </a:xfrm>
            <a:prstGeom prst="ellipse">
              <a:avLst/>
            </a:prstGeom>
            <a:solidFill>
              <a:srgbClr val="97725C"/>
            </a:solidFill>
            <a:ln w="9525">
              <a:noFill/>
            </a:ln>
          </p:spPr>
          <p:txBody>
            <a:bodyPr anchor="ctr" anchorCtr="0">
              <a:spAutoFit/>
            </a:bodyPr>
            <a:p>
              <a:pPr eaLnBrk="1" hangingPunct="1"/>
              <a:endParaRPr lang="zh-CN" altLang="en-US" dirty="0">
                <a:latin typeface="Times New Roman" panose="02020603050405020304" pitchFamily="18" charset="0"/>
              </a:endParaRPr>
            </a:p>
          </p:txBody>
        </p:sp>
        <p:grpSp>
          <p:nvGrpSpPr>
            <p:cNvPr id="19477" name="Group 187"/>
            <p:cNvGrpSpPr/>
            <p:nvPr/>
          </p:nvGrpSpPr>
          <p:grpSpPr>
            <a:xfrm>
              <a:off x="1471" y="1173"/>
              <a:ext cx="630" cy="549"/>
              <a:chOff x="2280" y="1569"/>
              <a:chExt cx="638" cy="556"/>
            </a:xfrm>
          </p:grpSpPr>
          <p:sp>
            <p:nvSpPr>
              <p:cNvPr id="46268" name="Oval 188"/>
              <p:cNvSpPr>
                <a:spLocks noChangeArrowheads="1"/>
              </p:cNvSpPr>
              <p:nvPr/>
            </p:nvSpPr>
            <p:spPr bwMode="auto">
              <a:xfrm>
                <a:off x="2403" y="1572"/>
                <a:ext cx="386" cy="254"/>
              </a:xfrm>
              <a:prstGeom prst="ellipse">
                <a:avLst/>
              </a:prstGeom>
              <a:gradFill rotWithShape="1">
                <a:gsLst>
                  <a:gs pos="0">
                    <a:schemeClr val="bg1">
                      <a:alpha val="30000"/>
                    </a:schemeClr>
                  </a:gs>
                  <a:gs pos="100000">
                    <a:schemeClr val="bg1">
                      <a:gamma/>
                      <a:shade val="46275"/>
                      <a:invGamma/>
                      <a:alpha val="0"/>
                    </a:schemeClr>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6269" name="Oval 189"/>
              <p:cNvSpPr>
                <a:spLocks noChangeArrowheads="1"/>
              </p:cNvSpPr>
              <p:nvPr/>
            </p:nvSpPr>
            <p:spPr bwMode="auto">
              <a:xfrm rot="-2388105">
                <a:off x="2280" y="1629"/>
                <a:ext cx="331" cy="130"/>
              </a:xfrm>
              <a:prstGeom prst="ellipse">
                <a:avLst/>
              </a:prstGeom>
              <a:gradFill rotWithShape="1">
                <a:gsLst>
                  <a:gs pos="0">
                    <a:schemeClr val="bg1">
                      <a:alpha val="80000"/>
                    </a:schemeClr>
                  </a:gs>
                  <a:gs pos="100000">
                    <a:schemeClr val="bg1">
                      <a:gamma/>
                      <a:shade val="46275"/>
                      <a:invGamma/>
                      <a:alpha val="0"/>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6270" name="Oval 190"/>
              <p:cNvSpPr>
                <a:spLocks noChangeArrowheads="1"/>
              </p:cNvSpPr>
              <p:nvPr/>
            </p:nvSpPr>
            <p:spPr bwMode="auto">
              <a:xfrm rot="-2388105" flipH="1" flipV="1">
                <a:off x="2588" y="1993"/>
                <a:ext cx="331" cy="129"/>
              </a:xfrm>
              <a:prstGeom prst="ellipse">
                <a:avLst/>
              </a:prstGeom>
              <a:gradFill rotWithShape="1">
                <a:gsLst>
                  <a:gs pos="0">
                    <a:schemeClr val="bg1">
                      <a:alpha val="20000"/>
                    </a:schemeClr>
                  </a:gs>
                  <a:gs pos="100000">
                    <a:schemeClr val="bg1">
                      <a:gamma/>
                      <a:shade val="46275"/>
                      <a:invGamma/>
                      <a:alpha val="0"/>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sp>
        <p:nvSpPr>
          <p:cNvPr id="19469" name="AutoShape 192"/>
          <p:cNvSpPr/>
          <p:nvPr/>
        </p:nvSpPr>
        <p:spPr>
          <a:xfrm>
            <a:off x="5311775" y="2820988"/>
            <a:ext cx="1414463" cy="812800"/>
          </a:xfrm>
          <a:prstGeom prst="homePlate">
            <a:avLst>
              <a:gd name="adj" fmla="val 0"/>
            </a:avLst>
          </a:prstGeom>
          <a:noFill/>
          <a:ln w="9525">
            <a:noFill/>
          </a:ln>
        </p:spPr>
        <p:txBody>
          <a:bodyPr>
            <a:spAutoFit/>
          </a:bodyPr>
          <a:p>
            <a:pPr algn="ctr" eaLnBrk="1" latinLnBrk="1" hangingPunct="1">
              <a:lnSpc>
                <a:spcPct val="130000"/>
              </a:lnSpc>
            </a:pPr>
            <a:r>
              <a:rPr lang="zh-CN" altLang="en-US" sz="1800" b="1" dirty="0">
                <a:latin typeface="微软雅黑" panose="020B0503020204020204" pitchFamily="34" charset="-122"/>
                <a:ea typeface="微软雅黑" panose="020B0503020204020204" pitchFamily="34" charset="-122"/>
              </a:rPr>
              <a:t>班组长安全</a:t>
            </a:r>
            <a:endParaRPr lang="zh-CN" altLang="en-US" sz="1800" b="1" dirty="0">
              <a:latin typeface="微软雅黑" panose="020B0503020204020204" pitchFamily="34" charset="-122"/>
              <a:ea typeface="微软雅黑" panose="020B0503020204020204" pitchFamily="34" charset="-122"/>
            </a:endParaRPr>
          </a:p>
          <a:p>
            <a:pPr algn="ctr" eaLnBrk="1" latinLnBrk="1" hangingPunct="1">
              <a:lnSpc>
                <a:spcPct val="130000"/>
              </a:lnSpc>
            </a:pPr>
            <a:r>
              <a:rPr lang="zh-CN" altLang="en-US" sz="1800" b="1" dirty="0">
                <a:latin typeface="微软雅黑" panose="020B0503020204020204" pitchFamily="34" charset="-122"/>
                <a:ea typeface="微软雅黑" panose="020B0503020204020204" pitchFamily="34" charset="-122"/>
              </a:rPr>
              <a:t>角色定位 </a:t>
            </a:r>
            <a:endParaRPr lang="en-US" altLang="ko-KR" sz="1800" b="1" dirty="0">
              <a:latin typeface="微软雅黑" panose="020B0503020204020204" pitchFamily="34" charset="-122"/>
              <a:ea typeface="微软雅黑" panose="020B0503020204020204" pitchFamily="34" charset="-122"/>
            </a:endParaRPr>
          </a:p>
        </p:txBody>
      </p:sp>
      <p:sp>
        <p:nvSpPr>
          <p:cNvPr id="19470" name="AutoShape 193"/>
          <p:cNvSpPr/>
          <p:nvPr/>
        </p:nvSpPr>
        <p:spPr>
          <a:xfrm>
            <a:off x="5222875" y="4348163"/>
            <a:ext cx="1601788" cy="811212"/>
          </a:xfrm>
          <a:prstGeom prst="homePlate">
            <a:avLst>
              <a:gd name="adj" fmla="val 0"/>
            </a:avLst>
          </a:prstGeom>
          <a:noFill/>
          <a:ln w="9525">
            <a:noFill/>
          </a:ln>
        </p:spPr>
        <p:txBody>
          <a:bodyPr>
            <a:spAutoFit/>
          </a:bodyPr>
          <a:p>
            <a:pPr algn="ctr" eaLnBrk="1" latinLnBrk="1" hangingPunct="1">
              <a:lnSpc>
                <a:spcPct val="130000"/>
              </a:lnSpc>
            </a:pPr>
            <a:r>
              <a:rPr lang="zh-CN" altLang="en-US" sz="1800" b="1" dirty="0">
                <a:latin typeface="微软雅黑" panose="020B0503020204020204" pitchFamily="34" charset="-122"/>
                <a:ea typeface="微软雅黑" panose="020B0503020204020204" pitchFamily="34" charset="-122"/>
              </a:rPr>
              <a:t>班组长应具备</a:t>
            </a:r>
            <a:endParaRPr lang="zh-CN" altLang="en-US" sz="1800" b="1" dirty="0">
              <a:latin typeface="微软雅黑" panose="020B0503020204020204" pitchFamily="34" charset="-122"/>
              <a:ea typeface="微软雅黑" panose="020B0503020204020204" pitchFamily="34" charset="-122"/>
            </a:endParaRPr>
          </a:p>
          <a:p>
            <a:pPr algn="ctr" eaLnBrk="1" latinLnBrk="1" hangingPunct="1">
              <a:lnSpc>
                <a:spcPct val="130000"/>
              </a:lnSpc>
            </a:pPr>
            <a:r>
              <a:rPr lang="zh-CN" altLang="en-US" sz="1800" b="1" dirty="0">
                <a:latin typeface="微软雅黑" panose="020B0503020204020204" pitchFamily="34" charset="-122"/>
                <a:ea typeface="微软雅黑" panose="020B0503020204020204" pitchFamily="34" charset="-122"/>
              </a:rPr>
              <a:t>安全管理素质 </a:t>
            </a:r>
            <a:endParaRPr lang="en-US" altLang="ko-KR" sz="1800" b="1" dirty="0">
              <a:latin typeface="微软雅黑" panose="020B0503020204020204" pitchFamily="34" charset="-122"/>
              <a:ea typeface="微软雅黑" panose="020B0503020204020204" pitchFamily="34" charset="-122"/>
            </a:endParaRPr>
          </a:p>
        </p:txBody>
      </p:sp>
      <p:sp>
        <p:nvSpPr>
          <p:cNvPr id="19471" name="AutoShape 194"/>
          <p:cNvSpPr/>
          <p:nvPr/>
        </p:nvSpPr>
        <p:spPr>
          <a:xfrm>
            <a:off x="3938588" y="5289550"/>
            <a:ext cx="1235075" cy="812800"/>
          </a:xfrm>
          <a:prstGeom prst="homePlate">
            <a:avLst>
              <a:gd name="adj" fmla="val 0"/>
            </a:avLst>
          </a:prstGeom>
          <a:noFill/>
          <a:ln w="9525">
            <a:noFill/>
          </a:ln>
        </p:spPr>
        <p:txBody>
          <a:bodyPr>
            <a:spAutoFit/>
          </a:bodyPr>
          <a:p>
            <a:pPr algn="ctr" eaLnBrk="1" latinLnBrk="1" hangingPunct="1">
              <a:lnSpc>
                <a:spcPct val="130000"/>
              </a:lnSpc>
            </a:pPr>
            <a:r>
              <a:rPr lang="zh-CN" altLang="en-US" sz="1800" b="1" dirty="0">
                <a:latin typeface="微软雅黑" panose="020B0503020204020204" pitchFamily="34" charset="-122"/>
                <a:ea typeface="微软雅黑" panose="020B0503020204020204" pitchFamily="34" charset="-122"/>
              </a:rPr>
              <a:t>如何做好</a:t>
            </a:r>
            <a:endParaRPr lang="zh-CN" altLang="en-US" sz="1800" b="1" dirty="0">
              <a:latin typeface="微软雅黑" panose="020B0503020204020204" pitchFamily="34" charset="-122"/>
              <a:ea typeface="微软雅黑" panose="020B0503020204020204" pitchFamily="34" charset="-122"/>
            </a:endParaRPr>
          </a:p>
          <a:p>
            <a:pPr algn="ctr" eaLnBrk="1" latinLnBrk="1" hangingPunct="1">
              <a:lnSpc>
                <a:spcPct val="130000"/>
              </a:lnSpc>
            </a:pPr>
            <a:r>
              <a:rPr lang="zh-CN" altLang="en-US" sz="1800" b="1" dirty="0">
                <a:latin typeface="微软雅黑" panose="020B0503020204020204" pitchFamily="34" charset="-122"/>
                <a:ea typeface="微软雅黑" panose="020B0503020204020204" pitchFamily="34" charset="-122"/>
              </a:rPr>
              <a:t>安全管理 </a:t>
            </a:r>
            <a:endParaRPr lang="en-US" altLang="ko-KR" sz="1800" b="1" dirty="0">
              <a:latin typeface="微软雅黑" panose="020B0503020204020204" pitchFamily="34" charset="-122"/>
              <a:ea typeface="微软雅黑" panose="020B0503020204020204" pitchFamily="34" charset="-122"/>
            </a:endParaRPr>
          </a:p>
        </p:txBody>
      </p:sp>
      <p:sp>
        <p:nvSpPr>
          <p:cNvPr id="19472" name="AutoShape 195"/>
          <p:cNvSpPr/>
          <p:nvPr/>
        </p:nvSpPr>
        <p:spPr>
          <a:xfrm>
            <a:off x="2298700" y="4456113"/>
            <a:ext cx="1400175" cy="812800"/>
          </a:xfrm>
          <a:prstGeom prst="homePlate">
            <a:avLst>
              <a:gd name="adj" fmla="val 0"/>
            </a:avLst>
          </a:prstGeom>
          <a:noFill/>
          <a:ln w="9525">
            <a:noFill/>
          </a:ln>
        </p:spPr>
        <p:txBody>
          <a:bodyPr>
            <a:spAutoFit/>
          </a:bodyPr>
          <a:p>
            <a:pPr algn="ctr" eaLnBrk="1" latinLnBrk="1" hangingPunct="1">
              <a:lnSpc>
                <a:spcPct val="130000"/>
              </a:lnSpc>
            </a:pPr>
            <a:r>
              <a:rPr lang="zh-CN" altLang="en-US" sz="1800" b="1" dirty="0">
                <a:latin typeface="微软雅黑" panose="020B0503020204020204" pitchFamily="34" charset="-122"/>
                <a:ea typeface="微软雅黑" panose="020B0503020204020204" pitchFamily="34" charset="-122"/>
              </a:rPr>
              <a:t>班组长安全</a:t>
            </a:r>
            <a:endParaRPr lang="zh-CN" altLang="en-US" sz="1800" b="1" dirty="0">
              <a:latin typeface="微软雅黑" panose="020B0503020204020204" pitchFamily="34" charset="-122"/>
              <a:ea typeface="微软雅黑" panose="020B0503020204020204" pitchFamily="34" charset="-122"/>
            </a:endParaRPr>
          </a:p>
          <a:p>
            <a:pPr algn="ctr" eaLnBrk="1" latinLnBrk="1" hangingPunct="1">
              <a:lnSpc>
                <a:spcPct val="130000"/>
              </a:lnSpc>
            </a:pPr>
            <a:r>
              <a:rPr lang="zh-CN" altLang="en-US" sz="1800" b="1" dirty="0">
                <a:latin typeface="微软雅黑" panose="020B0503020204020204" pitchFamily="34" charset="-122"/>
                <a:ea typeface="微软雅黑" panose="020B0503020204020204" pitchFamily="34" charset="-122"/>
              </a:rPr>
              <a:t>管理职责 </a:t>
            </a:r>
            <a:endParaRPr lang="en-US" altLang="ko-KR" sz="1800" b="1" dirty="0">
              <a:latin typeface="微软雅黑" panose="020B0503020204020204" pitchFamily="34" charset="-122"/>
              <a:ea typeface="微软雅黑" panose="020B0503020204020204" pitchFamily="34" charset="-122"/>
            </a:endParaRPr>
          </a:p>
        </p:txBody>
      </p:sp>
      <p:sp>
        <p:nvSpPr>
          <p:cNvPr id="19473" name="AutoShape 196"/>
          <p:cNvSpPr/>
          <p:nvPr/>
        </p:nvSpPr>
        <p:spPr>
          <a:xfrm>
            <a:off x="2290763" y="2841625"/>
            <a:ext cx="1455737" cy="811213"/>
          </a:xfrm>
          <a:prstGeom prst="homePlate">
            <a:avLst>
              <a:gd name="adj" fmla="val 0"/>
            </a:avLst>
          </a:prstGeom>
          <a:noFill/>
          <a:ln w="9525">
            <a:noFill/>
          </a:ln>
        </p:spPr>
        <p:txBody>
          <a:bodyPr>
            <a:spAutoFit/>
          </a:bodyPr>
          <a:p>
            <a:pPr algn="ctr" eaLnBrk="1" latinLnBrk="1" hangingPunct="1">
              <a:lnSpc>
                <a:spcPct val="130000"/>
              </a:lnSpc>
            </a:pPr>
            <a:r>
              <a:rPr lang="zh-CN" altLang="en-US" sz="1800" b="1" dirty="0">
                <a:latin typeface="微软雅黑" panose="020B0503020204020204" pitchFamily="34" charset="-122"/>
                <a:ea typeface="微软雅黑" panose="020B0503020204020204" pitchFamily="34" charset="-122"/>
              </a:rPr>
              <a:t>班组长人际</a:t>
            </a:r>
            <a:endParaRPr lang="zh-CN" altLang="en-US" sz="1800" b="1" dirty="0">
              <a:latin typeface="微软雅黑" panose="020B0503020204020204" pitchFamily="34" charset="-122"/>
              <a:ea typeface="微软雅黑" panose="020B0503020204020204" pitchFamily="34" charset="-122"/>
            </a:endParaRPr>
          </a:p>
          <a:p>
            <a:pPr algn="ctr" eaLnBrk="1" latinLnBrk="1" hangingPunct="1">
              <a:lnSpc>
                <a:spcPct val="130000"/>
              </a:lnSpc>
            </a:pPr>
            <a:r>
              <a:rPr lang="zh-CN" altLang="en-US" sz="1800" b="1" dirty="0">
                <a:latin typeface="微软雅黑" panose="020B0503020204020204" pitchFamily="34" charset="-122"/>
                <a:ea typeface="微软雅黑" panose="020B0503020204020204" pitchFamily="34" charset="-122"/>
              </a:rPr>
              <a:t>关系相处 </a:t>
            </a:r>
            <a:endParaRPr lang="en-US" altLang="ko-KR" sz="1800" b="1" dirty="0">
              <a:latin typeface="微软雅黑" panose="020B0503020204020204" pitchFamily="34" charset="-122"/>
              <a:ea typeface="微软雅黑" panose="020B0503020204020204" pitchFamily="34" charset="-122"/>
            </a:endParaRPr>
          </a:p>
        </p:txBody>
      </p:sp>
      <p:sp>
        <p:nvSpPr>
          <p:cNvPr id="19474" name="矩形 1"/>
          <p:cNvSpPr/>
          <p:nvPr/>
        </p:nvSpPr>
        <p:spPr>
          <a:xfrm>
            <a:off x="3900488" y="1820863"/>
            <a:ext cx="1349375" cy="812800"/>
          </a:xfrm>
          <a:prstGeom prst="rect">
            <a:avLst/>
          </a:prstGeom>
          <a:noFill/>
          <a:ln w="9525">
            <a:noFill/>
          </a:ln>
        </p:spPr>
        <p:txBody>
          <a:bodyPr>
            <a:spAutoFit/>
          </a:bodyPr>
          <a:p>
            <a:pPr algn="ctr" eaLnBrk="1" latinLnBrk="1" hangingPunct="1">
              <a:lnSpc>
                <a:spcPct val="130000"/>
              </a:lnSpc>
            </a:pPr>
            <a:r>
              <a:rPr lang="zh-CN" altLang="en-US" sz="1800" b="1" dirty="0">
                <a:latin typeface="微软雅黑" panose="020B0503020204020204" pitchFamily="34" charset="-122"/>
                <a:ea typeface="微软雅黑" panose="020B0503020204020204" pitchFamily="34" charset="-122"/>
              </a:rPr>
              <a:t>班组长的</a:t>
            </a:r>
            <a:endParaRPr lang="zh-CN" altLang="en-US" sz="1800" b="1" dirty="0">
              <a:latin typeface="微软雅黑" panose="020B0503020204020204" pitchFamily="34" charset="-122"/>
              <a:ea typeface="微软雅黑" panose="020B0503020204020204" pitchFamily="34" charset="-122"/>
            </a:endParaRPr>
          </a:p>
          <a:p>
            <a:pPr algn="ctr" eaLnBrk="1" latinLnBrk="1" hangingPunct="1">
              <a:lnSpc>
                <a:spcPct val="130000"/>
              </a:lnSpc>
            </a:pPr>
            <a:r>
              <a:rPr lang="zh-CN" altLang="en-US" sz="1800" b="1" dirty="0">
                <a:latin typeface="微软雅黑" panose="020B0503020204020204" pitchFamily="34" charset="-122"/>
                <a:ea typeface="微软雅黑" panose="020B0503020204020204" pitchFamily="34" charset="-122"/>
              </a:rPr>
              <a:t>地位和作用 </a:t>
            </a:r>
            <a:endParaRPr lang="en-US" altLang="ko-KR" sz="1800" b="1" dirty="0">
              <a:latin typeface="微软雅黑" panose="020B0503020204020204" pitchFamily="34" charset="-122"/>
              <a:ea typeface="微软雅黑" panose="020B0503020204020204" pitchFamily="34" charset="-122"/>
            </a:endParaRPr>
          </a:p>
        </p:txBody>
      </p:sp>
      <p:sp>
        <p:nvSpPr>
          <p:cNvPr id="3" name="同心圆 2"/>
          <p:cNvSpPr/>
          <p:nvPr/>
        </p:nvSpPr>
        <p:spPr bwMode="auto">
          <a:xfrm>
            <a:off x="3954463" y="3373438"/>
            <a:ext cx="1143000" cy="1143000"/>
          </a:xfrm>
          <a:prstGeom prst="donut">
            <a:avLst>
              <a:gd name="adj" fmla="val 14447"/>
            </a:avLst>
          </a:prstGeom>
          <a:solidFill>
            <a:srgbClr val="FCBC4A"/>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矩形 6"/>
          <p:cNvSpPr/>
          <p:nvPr/>
        </p:nvSpPr>
        <p:spPr>
          <a:xfrm>
            <a:off x="2081213" y="1916113"/>
            <a:ext cx="4981575" cy="711200"/>
          </a:xfrm>
          <a:prstGeom prst="rect">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20483" name="矩形 1"/>
          <p:cNvSpPr/>
          <p:nvPr/>
        </p:nvSpPr>
        <p:spPr>
          <a:xfrm>
            <a:off x="2078038" y="2082800"/>
            <a:ext cx="4959350" cy="400050"/>
          </a:xfrm>
          <a:prstGeom prst="rect">
            <a:avLst/>
          </a:prstGeom>
          <a:noFill/>
          <a:ln w="9525">
            <a:noFill/>
          </a:ln>
        </p:spPr>
        <p:txBody>
          <a:bodyPr>
            <a:spAutoFit/>
          </a:bodyPr>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“上面千条线，下面一根针，针头是关键”</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0484" name="任意多边形 19"/>
          <p:cNvSpPr/>
          <p:nvPr/>
        </p:nvSpPr>
        <p:spPr>
          <a:xfrm rot="-5400000">
            <a:off x="947738" y="4456113"/>
            <a:ext cx="869950" cy="1338262"/>
          </a:xfrm>
          <a:custGeom>
            <a:avLst/>
            <a:gdLst/>
            <a:ahLst/>
            <a:cxnLst>
              <a:cxn ang="0">
                <a:pos x="0" y="0"/>
              </a:cxn>
              <a:cxn ang="0">
                <a:pos x="189" y="0"/>
              </a:cxn>
              <a:cxn ang="0">
                <a:pos x="189" y="17893272"/>
              </a:cxn>
              <a:cxn ang="0">
                <a:pos x="179" y="17893272"/>
              </a:cxn>
              <a:cxn ang="0">
                <a:pos x="179" y="10382940"/>
              </a:cxn>
              <a:cxn ang="0">
                <a:pos x="10" y="10382940"/>
              </a:cxn>
              <a:cxn ang="0">
                <a:pos x="10" y="72680342"/>
              </a:cxn>
              <a:cxn ang="0">
                <a:pos x="179" y="72680342"/>
              </a:cxn>
              <a:cxn ang="0">
                <a:pos x="179" y="65170057"/>
              </a:cxn>
              <a:cxn ang="0">
                <a:pos x="189" y="65170057"/>
              </a:cxn>
              <a:cxn ang="0">
                <a:pos x="189" y="83063315"/>
              </a:cxn>
              <a:cxn ang="0">
                <a:pos x="0" y="83063315"/>
              </a:cxn>
            </a:cxnLst>
            <a:pathLst>
              <a:path w="2022053" h="885605">
                <a:moveTo>
                  <a:pt x="0" y="0"/>
                </a:moveTo>
                <a:lnTo>
                  <a:pt x="2022053" y="0"/>
                </a:lnTo>
                <a:lnTo>
                  <a:pt x="2022053" y="190775"/>
                </a:lnTo>
                <a:lnTo>
                  <a:pt x="1911352" y="190775"/>
                </a:lnTo>
                <a:lnTo>
                  <a:pt x="1911352" y="110701"/>
                </a:lnTo>
                <a:lnTo>
                  <a:pt x="110701" y="110701"/>
                </a:lnTo>
                <a:lnTo>
                  <a:pt x="110701" y="774904"/>
                </a:lnTo>
                <a:lnTo>
                  <a:pt x="1911352" y="774904"/>
                </a:lnTo>
                <a:lnTo>
                  <a:pt x="1911352" y="694831"/>
                </a:lnTo>
                <a:lnTo>
                  <a:pt x="2022053" y="694831"/>
                </a:lnTo>
                <a:lnTo>
                  <a:pt x="2022053" y="885605"/>
                </a:lnTo>
                <a:lnTo>
                  <a:pt x="0" y="885605"/>
                </a:lnTo>
                <a:lnTo>
                  <a:pt x="0" y="0"/>
                </a:lnTo>
                <a:close/>
              </a:path>
            </a:pathLst>
          </a:custGeom>
          <a:solidFill>
            <a:srgbClr val="97725C">
              <a:alpha val="100000"/>
            </a:srgbClr>
          </a:solidFill>
          <a:ln w="9525">
            <a:noFill/>
          </a:ln>
        </p:spPr>
        <p:txBody>
          <a:bodyPr/>
          <a:p>
            <a:endParaRPr lang="zh-CN" altLang="en-US"/>
          </a:p>
        </p:txBody>
      </p:sp>
      <p:sp>
        <p:nvSpPr>
          <p:cNvPr id="18438" name="矩形 5"/>
          <p:cNvSpPr>
            <a:spLocks noChangeArrowheads="1"/>
          </p:cNvSpPr>
          <p:nvPr/>
        </p:nvSpPr>
        <p:spPr bwMode="auto">
          <a:xfrm>
            <a:off x="2633663" y="250825"/>
            <a:ext cx="3876675" cy="5857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班组长的地位和作用</a:t>
            </a:r>
            <a:endPar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cxnSp>
        <p:nvCxnSpPr>
          <p:cNvPr id="20486" name="直接连接符 8"/>
          <p:cNvCxnSpPr/>
          <p:nvPr/>
        </p:nvCxnSpPr>
        <p:spPr>
          <a:xfrm>
            <a:off x="0" y="2289175"/>
            <a:ext cx="2081213" cy="0"/>
          </a:xfrm>
          <a:prstGeom prst="line">
            <a:avLst/>
          </a:prstGeom>
          <a:ln w="38100" cap="flat" cmpd="sng">
            <a:solidFill>
              <a:srgbClr val="FCBC4A"/>
            </a:solidFill>
            <a:prstDash val="solid"/>
            <a:headEnd type="none" w="med" len="med"/>
            <a:tailEnd type="none" w="med" len="med"/>
          </a:ln>
        </p:spPr>
      </p:cxnSp>
      <p:sp>
        <p:nvSpPr>
          <p:cNvPr id="20487" name="椭圆 9"/>
          <p:cNvSpPr/>
          <p:nvPr/>
        </p:nvSpPr>
        <p:spPr>
          <a:xfrm>
            <a:off x="1992313" y="2228850"/>
            <a:ext cx="122237" cy="122238"/>
          </a:xfrm>
          <a:prstGeom prst="ellipse">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cxnSp>
        <p:nvCxnSpPr>
          <p:cNvPr id="20488" name="直接连接符 27"/>
          <p:cNvCxnSpPr/>
          <p:nvPr/>
        </p:nvCxnSpPr>
        <p:spPr>
          <a:xfrm>
            <a:off x="7069138" y="2289175"/>
            <a:ext cx="2081212" cy="0"/>
          </a:xfrm>
          <a:prstGeom prst="line">
            <a:avLst/>
          </a:prstGeom>
          <a:ln w="38100" cap="flat" cmpd="sng">
            <a:solidFill>
              <a:srgbClr val="FCBC4A"/>
            </a:solidFill>
            <a:prstDash val="solid"/>
            <a:headEnd type="none" w="med" len="med"/>
            <a:tailEnd type="none" w="med" len="med"/>
          </a:ln>
        </p:spPr>
      </p:cxnSp>
      <p:sp>
        <p:nvSpPr>
          <p:cNvPr id="20489" name="椭圆 28"/>
          <p:cNvSpPr/>
          <p:nvPr/>
        </p:nvSpPr>
        <p:spPr>
          <a:xfrm>
            <a:off x="7007225" y="2228850"/>
            <a:ext cx="123825" cy="122238"/>
          </a:xfrm>
          <a:prstGeom prst="ellipse">
            <a:avLst/>
          </a:prstGeom>
          <a:solidFill>
            <a:srgbClr val="FCBC4A"/>
          </a:solidFill>
          <a:ln w="9525">
            <a:noFill/>
          </a:ln>
        </p:spPr>
        <p:txBody>
          <a:bodyPr/>
          <a:p>
            <a:pPr eaLnBrk="1" hangingPunct="1"/>
            <a:endParaRPr lang="zh-CN" altLang="en-US" dirty="0">
              <a:latin typeface="Times New Roman" panose="02020603050405020304" pitchFamily="18" charset="0"/>
            </a:endParaRPr>
          </a:p>
        </p:txBody>
      </p:sp>
      <p:sp>
        <p:nvSpPr>
          <p:cNvPr id="20490" name="任意多边形 30"/>
          <p:cNvSpPr/>
          <p:nvPr/>
        </p:nvSpPr>
        <p:spPr>
          <a:xfrm rot="-5400000">
            <a:off x="2540000" y="4467225"/>
            <a:ext cx="869950" cy="1338263"/>
          </a:xfrm>
          <a:custGeom>
            <a:avLst/>
            <a:gdLst/>
            <a:ahLst/>
            <a:cxnLst>
              <a:cxn ang="0">
                <a:pos x="0" y="0"/>
              </a:cxn>
              <a:cxn ang="0">
                <a:pos x="189" y="0"/>
              </a:cxn>
              <a:cxn ang="0">
                <a:pos x="189" y="17893142"/>
              </a:cxn>
              <a:cxn ang="0">
                <a:pos x="179" y="17893142"/>
              </a:cxn>
              <a:cxn ang="0">
                <a:pos x="179" y="10382845"/>
              </a:cxn>
              <a:cxn ang="0">
                <a:pos x="10" y="10382845"/>
              </a:cxn>
              <a:cxn ang="0">
                <a:pos x="10" y="72679819"/>
              </a:cxn>
              <a:cxn ang="0">
                <a:pos x="179" y="72679819"/>
              </a:cxn>
              <a:cxn ang="0">
                <a:pos x="179" y="65169587"/>
              </a:cxn>
              <a:cxn ang="0">
                <a:pos x="189" y="65169587"/>
              </a:cxn>
              <a:cxn ang="0">
                <a:pos x="189" y="83062677"/>
              </a:cxn>
              <a:cxn ang="0">
                <a:pos x="0" y="83062677"/>
              </a:cxn>
            </a:cxnLst>
            <a:pathLst>
              <a:path w="2022053" h="885605">
                <a:moveTo>
                  <a:pt x="0" y="0"/>
                </a:moveTo>
                <a:lnTo>
                  <a:pt x="2022053" y="0"/>
                </a:lnTo>
                <a:lnTo>
                  <a:pt x="2022053" y="190775"/>
                </a:lnTo>
                <a:lnTo>
                  <a:pt x="1911352" y="190775"/>
                </a:lnTo>
                <a:lnTo>
                  <a:pt x="1911352" y="110701"/>
                </a:lnTo>
                <a:lnTo>
                  <a:pt x="110701" y="110701"/>
                </a:lnTo>
                <a:lnTo>
                  <a:pt x="110701" y="774904"/>
                </a:lnTo>
                <a:lnTo>
                  <a:pt x="1911352" y="774904"/>
                </a:lnTo>
                <a:lnTo>
                  <a:pt x="1911352" y="694831"/>
                </a:lnTo>
                <a:lnTo>
                  <a:pt x="2022053" y="694831"/>
                </a:lnTo>
                <a:lnTo>
                  <a:pt x="2022053" y="885605"/>
                </a:lnTo>
                <a:lnTo>
                  <a:pt x="0" y="885605"/>
                </a:lnTo>
                <a:lnTo>
                  <a:pt x="0" y="0"/>
                </a:lnTo>
                <a:close/>
              </a:path>
            </a:pathLst>
          </a:custGeom>
          <a:solidFill>
            <a:srgbClr val="97725C">
              <a:alpha val="100000"/>
            </a:srgbClr>
          </a:solidFill>
          <a:ln w="9525">
            <a:noFill/>
          </a:ln>
        </p:spPr>
        <p:txBody>
          <a:bodyPr/>
          <a:p>
            <a:endParaRPr lang="zh-CN" altLang="en-US"/>
          </a:p>
        </p:txBody>
      </p:sp>
      <p:sp>
        <p:nvSpPr>
          <p:cNvPr id="20491" name="任意多边形 31"/>
          <p:cNvSpPr/>
          <p:nvPr/>
        </p:nvSpPr>
        <p:spPr>
          <a:xfrm rot="-5400000">
            <a:off x="4132263" y="4470400"/>
            <a:ext cx="869950" cy="1338263"/>
          </a:xfrm>
          <a:custGeom>
            <a:avLst/>
            <a:gdLst/>
            <a:ahLst/>
            <a:cxnLst>
              <a:cxn ang="0">
                <a:pos x="0" y="0"/>
              </a:cxn>
              <a:cxn ang="0">
                <a:pos x="189" y="0"/>
              </a:cxn>
              <a:cxn ang="0">
                <a:pos x="189" y="17893272"/>
              </a:cxn>
              <a:cxn ang="0">
                <a:pos x="179" y="17893272"/>
              </a:cxn>
              <a:cxn ang="0">
                <a:pos x="179" y="10382940"/>
              </a:cxn>
              <a:cxn ang="0">
                <a:pos x="10" y="10382940"/>
              </a:cxn>
              <a:cxn ang="0">
                <a:pos x="10" y="72680342"/>
              </a:cxn>
              <a:cxn ang="0">
                <a:pos x="179" y="72680342"/>
              </a:cxn>
              <a:cxn ang="0">
                <a:pos x="179" y="65170057"/>
              </a:cxn>
              <a:cxn ang="0">
                <a:pos x="189" y="65170057"/>
              </a:cxn>
              <a:cxn ang="0">
                <a:pos x="189" y="83063315"/>
              </a:cxn>
              <a:cxn ang="0">
                <a:pos x="0" y="83063315"/>
              </a:cxn>
            </a:cxnLst>
            <a:pathLst>
              <a:path w="2022053" h="885605">
                <a:moveTo>
                  <a:pt x="0" y="0"/>
                </a:moveTo>
                <a:lnTo>
                  <a:pt x="2022053" y="0"/>
                </a:lnTo>
                <a:lnTo>
                  <a:pt x="2022053" y="190775"/>
                </a:lnTo>
                <a:lnTo>
                  <a:pt x="1911352" y="190775"/>
                </a:lnTo>
                <a:lnTo>
                  <a:pt x="1911352" y="110701"/>
                </a:lnTo>
                <a:lnTo>
                  <a:pt x="110701" y="110701"/>
                </a:lnTo>
                <a:lnTo>
                  <a:pt x="110701" y="774904"/>
                </a:lnTo>
                <a:lnTo>
                  <a:pt x="1911352" y="774904"/>
                </a:lnTo>
                <a:lnTo>
                  <a:pt x="1911352" y="694831"/>
                </a:lnTo>
                <a:lnTo>
                  <a:pt x="2022053" y="694831"/>
                </a:lnTo>
                <a:lnTo>
                  <a:pt x="2022053" y="885605"/>
                </a:lnTo>
                <a:lnTo>
                  <a:pt x="0" y="885605"/>
                </a:lnTo>
                <a:lnTo>
                  <a:pt x="0" y="0"/>
                </a:lnTo>
                <a:close/>
              </a:path>
            </a:pathLst>
          </a:custGeom>
          <a:solidFill>
            <a:srgbClr val="97725C">
              <a:alpha val="100000"/>
            </a:srgbClr>
          </a:solidFill>
          <a:ln w="9525">
            <a:noFill/>
          </a:ln>
        </p:spPr>
        <p:txBody>
          <a:bodyPr/>
          <a:p>
            <a:endParaRPr lang="zh-CN" altLang="en-US"/>
          </a:p>
        </p:txBody>
      </p:sp>
      <p:sp>
        <p:nvSpPr>
          <p:cNvPr id="20492" name="任意多边形 32"/>
          <p:cNvSpPr/>
          <p:nvPr/>
        </p:nvSpPr>
        <p:spPr>
          <a:xfrm rot="-5400000">
            <a:off x="5724525" y="4467225"/>
            <a:ext cx="869950" cy="1338263"/>
          </a:xfrm>
          <a:custGeom>
            <a:avLst/>
            <a:gdLst/>
            <a:ahLst/>
            <a:cxnLst>
              <a:cxn ang="0">
                <a:pos x="0" y="0"/>
              </a:cxn>
              <a:cxn ang="0">
                <a:pos x="189" y="0"/>
              </a:cxn>
              <a:cxn ang="0">
                <a:pos x="189" y="17893142"/>
              </a:cxn>
              <a:cxn ang="0">
                <a:pos x="179" y="17893142"/>
              </a:cxn>
              <a:cxn ang="0">
                <a:pos x="179" y="10382845"/>
              </a:cxn>
              <a:cxn ang="0">
                <a:pos x="10" y="10382845"/>
              </a:cxn>
              <a:cxn ang="0">
                <a:pos x="10" y="72679819"/>
              </a:cxn>
              <a:cxn ang="0">
                <a:pos x="179" y="72679819"/>
              </a:cxn>
              <a:cxn ang="0">
                <a:pos x="179" y="65169587"/>
              </a:cxn>
              <a:cxn ang="0">
                <a:pos x="189" y="65169587"/>
              </a:cxn>
              <a:cxn ang="0">
                <a:pos x="189" y="83062677"/>
              </a:cxn>
              <a:cxn ang="0">
                <a:pos x="0" y="83062677"/>
              </a:cxn>
            </a:cxnLst>
            <a:pathLst>
              <a:path w="2022053" h="885605">
                <a:moveTo>
                  <a:pt x="0" y="0"/>
                </a:moveTo>
                <a:lnTo>
                  <a:pt x="2022053" y="0"/>
                </a:lnTo>
                <a:lnTo>
                  <a:pt x="2022053" y="190775"/>
                </a:lnTo>
                <a:lnTo>
                  <a:pt x="1911352" y="190775"/>
                </a:lnTo>
                <a:lnTo>
                  <a:pt x="1911352" y="110701"/>
                </a:lnTo>
                <a:lnTo>
                  <a:pt x="110701" y="110701"/>
                </a:lnTo>
                <a:lnTo>
                  <a:pt x="110701" y="774904"/>
                </a:lnTo>
                <a:lnTo>
                  <a:pt x="1911352" y="774904"/>
                </a:lnTo>
                <a:lnTo>
                  <a:pt x="1911352" y="694831"/>
                </a:lnTo>
                <a:lnTo>
                  <a:pt x="2022053" y="694831"/>
                </a:lnTo>
                <a:lnTo>
                  <a:pt x="2022053" y="885605"/>
                </a:lnTo>
                <a:lnTo>
                  <a:pt x="0" y="885605"/>
                </a:lnTo>
                <a:lnTo>
                  <a:pt x="0" y="0"/>
                </a:lnTo>
                <a:close/>
              </a:path>
            </a:pathLst>
          </a:custGeom>
          <a:solidFill>
            <a:srgbClr val="97725C">
              <a:alpha val="100000"/>
            </a:srgbClr>
          </a:solidFill>
          <a:ln w="9525">
            <a:noFill/>
          </a:ln>
        </p:spPr>
        <p:txBody>
          <a:bodyPr/>
          <a:p>
            <a:endParaRPr lang="zh-CN" altLang="en-US"/>
          </a:p>
        </p:txBody>
      </p:sp>
      <p:sp>
        <p:nvSpPr>
          <p:cNvPr id="20493" name="任意多边形 33"/>
          <p:cNvSpPr/>
          <p:nvPr/>
        </p:nvSpPr>
        <p:spPr>
          <a:xfrm rot="-5400000">
            <a:off x="7316788" y="4467225"/>
            <a:ext cx="869950" cy="1338263"/>
          </a:xfrm>
          <a:custGeom>
            <a:avLst/>
            <a:gdLst/>
            <a:ahLst/>
            <a:cxnLst>
              <a:cxn ang="0">
                <a:pos x="0" y="0"/>
              </a:cxn>
              <a:cxn ang="0">
                <a:pos x="189" y="0"/>
              </a:cxn>
              <a:cxn ang="0">
                <a:pos x="189" y="17893272"/>
              </a:cxn>
              <a:cxn ang="0">
                <a:pos x="179" y="17893272"/>
              </a:cxn>
              <a:cxn ang="0">
                <a:pos x="179" y="10382940"/>
              </a:cxn>
              <a:cxn ang="0">
                <a:pos x="10" y="10382940"/>
              </a:cxn>
              <a:cxn ang="0">
                <a:pos x="10" y="72680342"/>
              </a:cxn>
              <a:cxn ang="0">
                <a:pos x="179" y="72680342"/>
              </a:cxn>
              <a:cxn ang="0">
                <a:pos x="179" y="65170057"/>
              </a:cxn>
              <a:cxn ang="0">
                <a:pos x="189" y="65170057"/>
              </a:cxn>
              <a:cxn ang="0">
                <a:pos x="189" y="83063315"/>
              </a:cxn>
              <a:cxn ang="0">
                <a:pos x="0" y="83063315"/>
              </a:cxn>
            </a:cxnLst>
            <a:pathLst>
              <a:path w="2022053" h="885605">
                <a:moveTo>
                  <a:pt x="0" y="0"/>
                </a:moveTo>
                <a:lnTo>
                  <a:pt x="2022053" y="0"/>
                </a:lnTo>
                <a:lnTo>
                  <a:pt x="2022053" y="190775"/>
                </a:lnTo>
                <a:lnTo>
                  <a:pt x="1911352" y="190775"/>
                </a:lnTo>
                <a:lnTo>
                  <a:pt x="1911352" y="110701"/>
                </a:lnTo>
                <a:lnTo>
                  <a:pt x="110701" y="110701"/>
                </a:lnTo>
                <a:lnTo>
                  <a:pt x="110701" y="774904"/>
                </a:lnTo>
                <a:lnTo>
                  <a:pt x="1911352" y="774904"/>
                </a:lnTo>
                <a:lnTo>
                  <a:pt x="1911352" y="694831"/>
                </a:lnTo>
                <a:lnTo>
                  <a:pt x="2022053" y="694831"/>
                </a:lnTo>
                <a:lnTo>
                  <a:pt x="2022053" y="885605"/>
                </a:lnTo>
                <a:lnTo>
                  <a:pt x="0" y="885605"/>
                </a:lnTo>
                <a:lnTo>
                  <a:pt x="0" y="0"/>
                </a:lnTo>
                <a:close/>
              </a:path>
            </a:pathLst>
          </a:custGeom>
          <a:solidFill>
            <a:srgbClr val="97725C">
              <a:alpha val="100000"/>
            </a:srgbClr>
          </a:solidFill>
          <a:ln w="9525">
            <a:noFill/>
          </a:ln>
        </p:spPr>
        <p:txBody>
          <a:bodyPr/>
          <a:p>
            <a:endParaRPr lang="zh-CN" altLang="en-US"/>
          </a:p>
        </p:txBody>
      </p:sp>
      <p:sp>
        <p:nvSpPr>
          <p:cNvPr id="20494" name="矩形 11"/>
          <p:cNvSpPr/>
          <p:nvPr/>
        </p:nvSpPr>
        <p:spPr>
          <a:xfrm>
            <a:off x="890588" y="4926013"/>
            <a:ext cx="958850" cy="400050"/>
          </a:xfrm>
          <a:prstGeom prst="rect">
            <a:avLst/>
          </a:prstGeom>
          <a:noFill/>
          <a:ln w="9525">
            <a:noFill/>
          </a:ln>
        </p:spPr>
        <p:txBody>
          <a:bodyPr wrap="none">
            <a:spAutoFit/>
          </a:bodyPr>
          <a:p>
            <a:r>
              <a:rPr lang="zh-CN" altLang="en-US" sz="2000" b="1" dirty="0">
                <a:latin typeface="微软雅黑" panose="020B0503020204020204" pitchFamily="34" charset="-122"/>
                <a:ea typeface="微软雅黑" panose="020B0503020204020204" pitchFamily="34" charset="-122"/>
              </a:rPr>
              <a:t>管理者</a:t>
            </a:r>
            <a:endParaRPr lang="zh-CN" altLang="en-US" sz="2000" dirty="0">
              <a:latin typeface="微软雅黑" panose="020B0503020204020204" pitchFamily="34" charset="-122"/>
              <a:ea typeface="微软雅黑" panose="020B0503020204020204" pitchFamily="34" charset="-122"/>
            </a:endParaRPr>
          </a:p>
        </p:txBody>
      </p:sp>
      <p:sp>
        <p:nvSpPr>
          <p:cNvPr id="20495" name="矩形 12"/>
          <p:cNvSpPr/>
          <p:nvPr/>
        </p:nvSpPr>
        <p:spPr>
          <a:xfrm>
            <a:off x="2514600" y="4926013"/>
            <a:ext cx="954088" cy="400050"/>
          </a:xfrm>
          <a:prstGeom prst="rect">
            <a:avLst/>
          </a:prstGeom>
          <a:noFill/>
          <a:ln w="9525">
            <a:noFill/>
          </a:ln>
        </p:spPr>
        <p:txBody>
          <a:bodyPr wrap="none">
            <a:spAutoFit/>
          </a:bodyPr>
          <a:p>
            <a:r>
              <a:rPr lang="zh-CN" altLang="en-US" sz="2000" b="1" dirty="0">
                <a:latin typeface="微软雅黑" panose="020B0503020204020204" pitchFamily="34" charset="-122"/>
                <a:ea typeface="微软雅黑" panose="020B0503020204020204" pitchFamily="34" charset="-122"/>
              </a:rPr>
              <a:t>组织者</a:t>
            </a:r>
            <a:endParaRPr lang="zh-CN" altLang="en-US" sz="2000" b="1" dirty="0">
              <a:latin typeface="微软雅黑" panose="020B0503020204020204" pitchFamily="34" charset="-122"/>
              <a:ea typeface="微软雅黑" panose="020B0503020204020204" pitchFamily="34" charset="-122"/>
            </a:endParaRPr>
          </a:p>
        </p:txBody>
      </p:sp>
      <p:sp>
        <p:nvSpPr>
          <p:cNvPr id="20496" name="矩形 13"/>
          <p:cNvSpPr/>
          <p:nvPr/>
        </p:nvSpPr>
        <p:spPr>
          <a:xfrm>
            <a:off x="4071938" y="4937125"/>
            <a:ext cx="954087" cy="400050"/>
          </a:xfrm>
          <a:prstGeom prst="rect">
            <a:avLst/>
          </a:prstGeom>
          <a:noFill/>
          <a:ln w="9525">
            <a:noFill/>
          </a:ln>
        </p:spPr>
        <p:txBody>
          <a:bodyPr wrap="none">
            <a:spAutoFit/>
          </a:bodyPr>
          <a:p>
            <a:pPr algn="ctr"/>
            <a:r>
              <a:rPr lang="zh-CN" altLang="en-US" sz="2000" b="1" dirty="0">
                <a:latin typeface="微软雅黑" panose="020B0503020204020204" pitchFamily="34" charset="-122"/>
                <a:ea typeface="微软雅黑" panose="020B0503020204020204" pitchFamily="34" charset="-122"/>
              </a:rPr>
              <a:t>教育者</a:t>
            </a:r>
            <a:endParaRPr lang="zh-CN" altLang="en-US" sz="2000" b="1" dirty="0">
              <a:latin typeface="微软雅黑" panose="020B0503020204020204" pitchFamily="34" charset="-122"/>
              <a:ea typeface="微软雅黑" panose="020B0503020204020204" pitchFamily="34" charset="-122"/>
            </a:endParaRPr>
          </a:p>
        </p:txBody>
      </p:sp>
      <p:sp>
        <p:nvSpPr>
          <p:cNvPr id="20497" name="矩形 14"/>
          <p:cNvSpPr/>
          <p:nvPr/>
        </p:nvSpPr>
        <p:spPr>
          <a:xfrm>
            <a:off x="5686425" y="4937125"/>
            <a:ext cx="954088" cy="400050"/>
          </a:xfrm>
          <a:prstGeom prst="rect">
            <a:avLst/>
          </a:prstGeom>
          <a:noFill/>
          <a:ln w="9525">
            <a:noFill/>
          </a:ln>
        </p:spPr>
        <p:txBody>
          <a:bodyPr wrap="none">
            <a:spAutoFit/>
          </a:bodyPr>
          <a:p>
            <a:pPr algn="ctr"/>
            <a:r>
              <a:rPr lang="zh-CN" altLang="en-US" sz="2000" b="1" dirty="0">
                <a:latin typeface="微软雅黑" panose="020B0503020204020204" pitchFamily="34" charset="-122"/>
                <a:ea typeface="微软雅黑" panose="020B0503020204020204" pitchFamily="34" charset="-122"/>
              </a:rPr>
              <a:t>领导者</a:t>
            </a:r>
            <a:endParaRPr lang="zh-CN" altLang="en-US" sz="2000" b="1" dirty="0">
              <a:latin typeface="微软雅黑" panose="020B0503020204020204" pitchFamily="34" charset="-122"/>
              <a:ea typeface="微软雅黑" panose="020B0503020204020204" pitchFamily="34" charset="-122"/>
            </a:endParaRPr>
          </a:p>
        </p:txBody>
      </p:sp>
      <p:sp>
        <p:nvSpPr>
          <p:cNvPr id="20498" name="矩形 16"/>
          <p:cNvSpPr/>
          <p:nvPr/>
        </p:nvSpPr>
        <p:spPr>
          <a:xfrm>
            <a:off x="7275513" y="4937125"/>
            <a:ext cx="954087" cy="400050"/>
          </a:xfrm>
          <a:prstGeom prst="rect">
            <a:avLst/>
          </a:prstGeom>
          <a:noFill/>
          <a:ln w="9525">
            <a:noFill/>
          </a:ln>
        </p:spPr>
        <p:txBody>
          <a:bodyPr wrap="none">
            <a:spAutoFit/>
          </a:bodyPr>
          <a:p>
            <a:pPr algn="ctr"/>
            <a:r>
              <a:rPr lang="zh-CN" altLang="en-US" sz="2000" b="1" dirty="0">
                <a:latin typeface="微软雅黑" panose="020B0503020204020204" pitchFamily="34" charset="-122"/>
                <a:ea typeface="微软雅黑" panose="020B0503020204020204" pitchFamily="34" charset="-122"/>
              </a:rPr>
              <a:t>指挥者</a:t>
            </a:r>
            <a:endParaRPr lang="zh-CN" altLang="en-US" sz="2000" b="1" dirty="0">
              <a:latin typeface="微软雅黑" panose="020B0503020204020204" pitchFamily="34" charset="-122"/>
              <a:ea typeface="微软雅黑" panose="020B0503020204020204" pitchFamily="34" charset="-122"/>
            </a:endParaRPr>
          </a:p>
        </p:txBody>
      </p:sp>
      <p:sp>
        <p:nvSpPr>
          <p:cNvPr id="20499" name="矩形 17"/>
          <p:cNvSpPr/>
          <p:nvPr/>
        </p:nvSpPr>
        <p:spPr>
          <a:xfrm>
            <a:off x="3449638" y="3617913"/>
            <a:ext cx="2236787" cy="400050"/>
          </a:xfrm>
          <a:prstGeom prst="rect">
            <a:avLst/>
          </a:prstGeom>
          <a:noFill/>
          <a:ln w="9525">
            <a:noFill/>
          </a:ln>
        </p:spPr>
        <p:txBody>
          <a:bodyPr wrap="none">
            <a:spAutoFit/>
          </a:bodyPr>
          <a:p>
            <a:r>
              <a:rPr lang="zh-CN" altLang="en-US" sz="2000" b="1" dirty="0">
                <a:latin typeface="微软雅黑" panose="020B0503020204020204" pitchFamily="34" charset="-122"/>
                <a:ea typeface="微软雅黑" panose="020B0503020204020204" pitchFamily="34" charset="-122"/>
              </a:rPr>
              <a:t>班组长是最基层的</a:t>
            </a:r>
            <a:endParaRPr lang="zh-CN" altLang="en-US" sz="2000" b="1" dirty="0">
              <a:latin typeface="微软雅黑" panose="020B0503020204020204" pitchFamily="34" charset="-122"/>
              <a:ea typeface="微软雅黑" panose="020B0503020204020204" pitchFamily="34" charset="-122"/>
            </a:endParaRPr>
          </a:p>
        </p:txBody>
      </p:sp>
      <p:sp>
        <p:nvSpPr>
          <p:cNvPr id="20500" name="左中括号 18"/>
          <p:cNvSpPr/>
          <p:nvPr/>
        </p:nvSpPr>
        <p:spPr>
          <a:xfrm rot="5400000">
            <a:off x="4367213" y="1184275"/>
            <a:ext cx="409575" cy="6337300"/>
          </a:xfrm>
          <a:prstGeom prst="leftBracket">
            <a:avLst>
              <a:gd name="adj" fmla="val 82092"/>
            </a:avLst>
          </a:prstGeom>
          <a:noFill/>
          <a:ln w="31750" cap="flat" cmpd="sng">
            <a:solidFill>
              <a:srgbClr val="FCBC4A"/>
            </a:solidFill>
            <a:prstDash val="solid"/>
            <a:headEnd type="none" w="med" len="med"/>
            <a:tailEnd type="none" w="med" len="med"/>
          </a:ln>
        </p:spPr>
        <p:txBody>
          <a:bodyPr/>
          <a:p>
            <a:pPr eaLnBrk="1" hangingPunct="1"/>
            <a:endParaRPr lang="zh-CN" altLang="en-US" dirty="0">
              <a:latin typeface="Times New Roman" panose="02020603050405020304" pitchFamily="18" charset="0"/>
            </a:endParaRPr>
          </a:p>
        </p:txBody>
      </p:sp>
      <p:cxnSp>
        <p:nvCxnSpPr>
          <p:cNvPr id="20501" name="直接连接符 22"/>
          <p:cNvCxnSpPr>
            <a:stCxn id="20499" idx="2"/>
          </p:cNvCxnSpPr>
          <p:nvPr/>
        </p:nvCxnSpPr>
        <p:spPr>
          <a:xfrm>
            <a:off x="4567238" y="4017963"/>
            <a:ext cx="4762" cy="539750"/>
          </a:xfrm>
          <a:prstGeom prst="line">
            <a:avLst/>
          </a:prstGeom>
          <a:ln w="31750" cap="flat" cmpd="sng">
            <a:solidFill>
              <a:srgbClr val="FCBC4A"/>
            </a:solidFill>
            <a:prstDash val="solid"/>
            <a:headEnd type="none" w="med" len="med"/>
            <a:tailEnd type="none" w="med" len="med"/>
          </a:ln>
        </p:spPr>
      </p:cxnSp>
      <p:cxnSp>
        <p:nvCxnSpPr>
          <p:cNvPr id="20502" name="直接连接符 43"/>
          <p:cNvCxnSpPr/>
          <p:nvPr/>
        </p:nvCxnSpPr>
        <p:spPr>
          <a:xfrm>
            <a:off x="2981325" y="4162425"/>
            <a:ext cx="0" cy="409575"/>
          </a:xfrm>
          <a:prstGeom prst="line">
            <a:avLst/>
          </a:prstGeom>
          <a:ln w="31750" cap="flat" cmpd="sng">
            <a:solidFill>
              <a:srgbClr val="FCBC4A"/>
            </a:solidFill>
            <a:prstDash val="solid"/>
            <a:headEnd type="none" w="med" len="med"/>
            <a:tailEnd type="none" w="med" len="med"/>
          </a:ln>
        </p:spPr>
      </p:cxnSp>
      <p:cxnSp>
        <p:nvCxnSpPr>
          <p:cNvPr id="20503" name="直接连接符 45"/>
          <p:cNvCxnSpPr/>
          <p:nvPr/>
        </p:nvCxnSpPr>
        <p:spPr>
          <a:xfrm>
            <a:off x="6148388" y="4162425"/>
            <a:ext cx="0" cy="409575"/>
          </a:xfrm>
          <a:prstGeom prst="line">
            <a:avLst/>
          </a:prstGeom>
          <a:ln w="31750" cap="flat" cmpd="sng">
            <a:solidFill>
              <a:srgbClr val="FCBC4A"/>
            </a:solidFill>
            <a:prstDash val="soli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图片 4"/>
          <p:cNvPicPr>
            <a:picLocks noChangeAspect="1"/>
          </p:cNvPicPr>
          <p:nvPr/>
        </p:nvPicPr>
        <p:blipFill>
          <a:blip r:embed="rId1"/>
          <a:stretch>
            <a:fillRect/>
          </a:stretch>
        </p:blipFill>
        <p:spPr>
          <a:xfrm>
            <a:off x="334963" y="1201738"/>
            <a:ext cx="8474075" cy="5637212"/>
          </a:xfrm>
          <a:prstGeom prst="rect">
            <a:avLst/>
          </a:prstGeom>
          <a:noFill/>
          <a:ln w="9525">
            <a:noFill/>
          </a:ln>
        </p:spPr>
      </p:pic>
      <p:sp>
        <p:nvSpPr>
          <p:cNvPr id="6" name="矩形 5"/>
          <p:cNvSpPr/>
          <p:nvPr/>
        </p:nvSpPr>
        <p:spPr bwMode="auto">
          <a:xfrm>
            <a:off x="323850" y="1196975"/>
            <a:ext cx="8496300" cy="5661025"/>
          </a:xfrm>
          <a:prstGeom prst="rect">
            <a:avLst/>
          </a:prstGeom>
          <a:solidFill>
            <a:schemeClr val="bg1">
              <a:lumMod val="95000"/>
              <a:alpha val="8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6" name="右箭头 6"/>
          <p:cNvSpPr/>
          <p:nvPr/>
        </p:nvSpPr>
        <p:spPr>
          <a:xfrm flipH="1">
            <a:off x="2455863" y="2890838"/>
            <a:ext cx="1754188" cy="1795463"/>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4" y="2662190"/>
                  <a:pt x="0" y="3453439"/>
                </a:cubicBezTo>
                <a:lnTo>
                  <a:pt x="9237" y="0"/>
                </a:lnTo>
                <a:close/>
              </a:path>
            </a:pathLst>
          </a:custGeom>
          <a:gradFill flip="none" rotWithShape="1">
            <a:gsLst>
              <a:gs pos="76000">
                <a:schemeClr val="bg1">
                  <a:lumMod val="95000"/>
                </a:schemeClr>
              </a:gs>
              <a:gs pos="3000">
                <a:srgbClr val="FCBC4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3" name="右箭头 6"/>
          <p:cNvSpPr/>
          <p:nvPr/>
        </p:nvSpPr>
        <p:spPr>
          <a:xfrm>
            <a:off x="4859338" y="2835275"/>
            <a:ext cx="1809750" cy="1851025"/>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4" y="2662190"/>
                  <a:pt x="0" y="3453439"/>
                </a:cubicBezTo>
                <a:lnTo>
                  <a:pt x="9237" y="0"/>
                </a:lnTo>
                <a:close/>
              </a:path>
            </a:pathLst>
          </a:custGeom>
          <a:gradFill flip="none" rotWithShape="1">
            <a:gsLst>
              <a:gs pos="70000">
                <a:schemeClr val="bg1">
                  <a:lumMod val="95000"/>
                </a:schemeClr>
              </a:gs>
              <a:gs pos="3000">
                <a:srgbClr val="FCBC4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1510" name="椭圆 1"/>
          <p:cNvSpPr/>
          <p:nvPr/>
        </p:nvSpPr>
        <p:spPr>
          <a:xfrm>
            <a:off x="3579813" y="2789238"/>
            <a:ext cx="1943100" cy="1943100"/>
          </a:xfrm>
          <a:prstGeom prst="ellipse">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21511" name="矩形 2"/>
          <p:cNvSpPr/>
          <p:nvPr/>
        </p:nvSpPr>
        <p:spPr>
          <a:xfrm>
            <a:off x="3663950" y="3379788"/>
            <a:ext cx="1784350" cy="854075"/>
          </a:xfrm>
          <a:prstGeom prst="rect">
            <a:avLst/>
          </a:prstGeom>
          <a:noFill/>
          <a:ln w="9525">
            <a:noFill/>
          </a:ln>
        </p:spPr>
        <p:txBody>
          <a:bodyPr>
            <a:spAutoFit/>
          </a:bodyPr>
          <a:p>
            <a:pPr algn="ctr" eaLnBrk="1" latinLnBrk="1" hangingPunct="1">
              <a:lnSpc>
                <a:spcPct val="130000"/>
              </a:lnSpc>
            </a:pPr>
            <a:r>
              <a:rPr lang="zh-CN" altLang="en-US" sz="2000" b="1" dirty="0">
                <a:solidFill>
                  <a:schemeClr val="bg1"/>
                </a:solidFill>
                <a:latin typeface="微软雅黑" panose="020B0503020204020204" pitchFamily="34" charset="-122"/>
                <a:ea typeface="微软雅黑" panose="020B0503020204020204" pitchFamily="34" charset="-122"/>
              </a:rPr>
              <a:t>班组长的安全角色定位 </a:t>
            </a:r>
            <a:endParaRPr lang="en-US" altLang="ko-KR" sz="2000" b="1" dirty="0">
              <a:solidFill>
                <a:schemeClr val="bg1"/>
              </a:solidFill>
              <a:latin typeface="微软雅黑" panose="020B0503020204020204" pitchFamily="34" charset="-122"/>
              <a:ea typeface="微软雅黑" panose="020B0503020204020204" pitchFamily="34" charset="-122"/>
            </a:endParaRPr>
          </a:p>
        </p:txBody>
      </p:sp>
      <p:sp>
        <p:nvSpPr>
          <p:cNvPr id="21512" name="椭圆 3"/>
          <p:cNvSpPr/>
          <p:nvPr/>
        </p:nvSpPr>
        <p:spPr>
          <a:xfrm>
            <a:off x="6864350" y="2886075"/>
            <a:ext cx="1749425" cy="1749425"/>
          </a:xfrm>
          <a:prstGeom prst="ellipse">
            <a:avLst/>
          </a:prstGeom>
          <a:solidFill>
            <a:srgbClr val="AD8C77"/>
          </a:solidFill>
          <a:ln w="9525">
            <a:noFill/>
          </a:ln>
        </p:spPr>
        <p:txBody>
          <a:bodyPr/>
          <a:p>
            <a:pPr eaLnBrk="1" hangingPunct="1"/>
            <a:endParaRPr lang="zh-CN" altLang="en-US" dirty="0">
              <a:latin typeface="Times New Roman" panose="02020603050405020304" pitchFamily="18" charset="0"/>
            </a:endParaRPr>
          </a:p>
        </p:txBody>
      </p:sp>
      <p:sp>
        <p:nvSpPr>
          <p:cNvPr id="21513" name="Rectangle 21"/>
          <p:cNvSpPr/>
          <p:nvPr/>
        </p:nvSpPr>
        <p:spPr>
          <a:xfrm>
            <a:off x="6946900" y="3341688"/>
            <a:ext cx="1582738" cy="776287"/>
          </a:xfrm>
          <a:prstGeom prst="rect">
            <a:avLst/>
          </a:prstGeom>
          <a:noFill/>
          <a:ln w="9525">
            <a:noFill/>
          </a:ln>
        </p:spPr>
        <p:txBody>
          <a:bodyPr>
            <a:spAutoFit/>
          </a:bodyPr>
          <a:p>
            <a:pPr algn="ctr" eaLnBrk="1" latinLnBrk="1" hangingPunct="1">
              <a:lnSpc>
                <a:spcPct val="130000"/>
              </a:lnSpc>
            </a:pPr>
            <a:r>
              <a:rPr lang="zh-CN" altLang="en-US" sz="1800" b="1" dirty="0">
                <a:solidFill>
                  <a:schemeClr val="bg1"/>
                </a:solidFill>
                <a:latin typeface="微软雅黑" panose="020B0503020204020204" pitchFamily="34" charset="-122"/>
                <a:ea typeface="微软雅黑" panose="020B0503020204020204" pitchFamily="34" charset="-122"/>
              </a:rPr>
              <a:t>了解班组成员对自己的期望 </a:t>
            </a:r>
            <a:endParaRPr lang="en-US" altLang="ko-KR" sz="1800" b="1" dirty="0">
              <a:solidFill>
                <a:schemeClr val="bg1"/>
              </a:solidFill>
              <a:latin typeface="微软雅黑" panose="020B0503020204020204" pitchFamily="34" charset="-122"/>
              <a:ea typeface="微软雅黑" panose="020B0503020204020204" pitchFamily="34" charset="-122"/>
            </a:endParaRPr>
          </a:p>
        </p:txBody>
      </p:sp>
      <p:sp>
        <p:nvSpPr>
          <p:cNvPr id="21514" name="椭圆 24"/>
          <p:cNvSpPr/>
          <p:nvPr/>
        </p:nvSpPr>
        <p:spPr>
          <a:xfrm>
            <a:off x="520700" y="2855913"/>
            <a:ext cx="1749425" cy="1749425"/>
          </a:xfrm>
          <a:prstGeom prst="ellipse">
            <a:avLst/>
          </a:prstGeom>
          <a:solidFill>
            <a:srgbClr val="AD8C77"/>
          </a:solidFill>
          <a:ln w="9525">
            <a:noFill/>
          </a:ln>
        </p:spPr>
        <p:txBody>
          <a:bodyPr/>
          <a:p>
            <a:pPr eaLnBrk="1" hangingPunct="1"/>
            <a:endParaRPr lang="zh-CN" altLang="en-US" dirty="0">
              <a:latin typeface="Times New Roman" panose="02020603050405020304" pitchFamily="18" charset="0"/>
            </a:endParaRPr>
          </a:p>
        </p:txBody>
      </p:sp>
      <p:sp>
        <p:nvSpPr>
          <p:cNvPr id="21515" name="Rectangle 20"/>
          <p:cNvSpPr/>
          <p:nvPr/>
        </p:nvSpPr>
        <p:spPr>
          <a:xfrm>
            <a:off x="604838" y="3500438"/>
            <a:ext cx="1609725" cy="452437"/>
          </a:xfrm>
          <a:prstGeom prst="rect">
            <a:avLst/>
          </a:prstGeom>
          <a:noFill/>
          <a:ln w="9525">
            <a:noFill/>
          </a:ln>
        </p:spPr>
        <p:txBody>
          <a:bodyPr>
            <a:spAutoFit/>
          </a:bodyPr>
          <a:p>
            <a:pPr algn="ctr" eaLnBrk="1" latinLnBrk="1" hangingPunct="1">
              <a:lnSpc>
                <a:spcPct val="130000"/>
              </a:lnSpc>
            </a:pPr>
            <a:r>
              <a:rPr lang="zh-CN" altLang="en-US" sz="1800" b="1" dirty="0">
                <a:solidFill>
                  <a:schemeClr val="bg1"/>
                </a:solidFill>
                <a:latin typeface="微软雅黑" panose="020B0503020204020204" pitchFamily="34" charset="-122"/>
                <a:ea typeface="微软雅黑" panose="020B0503020204020204" pitchFamily="34" charset="-122"/>
              </a:rPr>
              <a:t>了解上级期望</a:t>
            </a:r>
            <a:endParaRPr lang="en-US" altLang="ko-KR"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圆角矩形 64"/>
          <p:cNvSpPr/>
          <p:nvPr/>
        </p:nvSpPr>
        <p:spPr>
          <a:xfrm>
            <a:off x="1933575" y="5805488"/>
            <a:ext cx="5788025" cy="601662"/>
          </a:xfrm>
          <a:prstGeom prst="roundRect">
            <a:avLst>
              <a:gd name="adj" fmla="val 50000"/>
            </a:avLst>
          </a:prstGeom>
          <a:solidFill>
            <a:srgbClr val="FDCF7B"/>
          </a:solidFill>
          <a:ln w="9525">
            <a:noFill/>
          </a:ln>
        </p:spPr>
        <p:txBody>
          <a:bodyPr/>
          <a:p>
            <a:pPr eaLnBrk="1" hangingPunct="1"/>
            <a:endParaRPr lang="zh-CN" altLang="en-US" dirty="0">
              <a:latin typeface="Times New Roman" panose="02020603050405020304" pitchFamily="18" charset="0"/>
            </a:endParaRPr>
          </a:p>
        </p:txBody>
      </p:sp>
      <p:sp>
        <p:nvSpPr>
          <p:cNvPr id="22531" name="任意多边形 65"/>
          <p:cNvSpPr/>
          <p:nvPr/>
        </p:nvSpPr>
        <p:spPr>
          <a:xfrm>
            <a:off x="1595438" y="5243513"/>
            <a:ext cx="1223962" cy="1163637"/>
          </a:xfrm>
          <a:custGeom>
            <a:avLst/>
            <a:gdLst/>
            <a:ahLst/>
            <a:cxnLst>
              <a:cxn ang="0">
                <a:pos x="349866" y="0"/>
              </a:cxn>
              <a:cxn ang="0">
                <a:pos x="350561" y="6912"/>
              </a:cxn>
              <a:cxn ang="0">
                <a:pos x="611198" y="220249"/>
              </a:cxn>
              <a:cxn ang="0">
                <a:pos x="871835" y="6912"/>
              </a:cxn>
              <a:cxn ang="0">
                <a:pos x="872530" y="0"/>
              </a:cxn>
              <a:cxn ang="0">
                <a:pos x="952923" y="43830"/>
              </a:cxn>
              <a:cxn ang="0">
                <a:pos x="1222396" y="552816"/>
              </a:cxn>
              <a:cxn ang="0">
                <a:pos x="611198" y="1166638"/>
              </a:cxn>
              <a:cxn ang="0">
                <a:pos x="0" y="552816"/>
              </a:cxn>
              <a:cxn ang="0">
                <a:pos x="269475" y="43830"/>
              </a:cxn>
            </a:cxnLst>
            <a:pathLst>
              <a:path w="1224136" h="1163304">
                <a:moveTo>
                  <a:pt x="350366" y="0"/>
                </a:moveTo>
                <a:lnTo>
                  <a:pt x="351061" y="6892"/>
                </a:lnTo>
                <a:cubicBezTo>
                  <a:pt x="375903" y="128295"/>
                  <a:pt x="483321" y="219619"/>
                  <a:pt x="612068" y="219619"/>
                </a:cubicBezTo>
                <a:cubicBezTo>
                  <a:pt x="740816" y="219619"/>
                  <a:pt x="848233" y="128295"/>
                  <a:pt x="873075" y="6892"/>
                </a:cubicBezTo>
                <a:lnTo>
                  <a:pt x="873770" y="0"/>
                </a:lnTo>
                <a:lnTo>
                  <a:pt x="954281" y="43700"/>
                </a:lnTo>
                <a:cubicBezTo>
                  <a:pt x="1117092" y="153693"/>
                  <a:pt x="1224136" y="339964"/>
                  <a:pt x="1224136" y="551236"/>
                </a:cubicBezTo>
                <a:cubicBezTo>
                  <a:pt x="1224136" y="889272"/>
                  <a:pt x="950104" y="1163304"/>
                  <a:pt x="612068" y="1163304"/>
                </a:cubicBezTo>
                <a:cubicBezTo>
                  <a:pt x="274032" y="1163304"/>
                  <a:pt x="0" y="889272"/>
                  <a:pt x="0" y="551236"/>
                </a:cubicBezTo>
                <a:cubicBezTo>
                  <a:pt x="0" y="339964"/>
                  <a:pt x="107044" y="153693"/>
                  <a:pt x="269855" y="43700"/>
                </a:cubicBezTo>
                <a:lnTo>
                  <a:pt x="350366" y="0"/>
                </a:lnTo>
                <a:close/>
              </a:path>
            </a:pathLst>
          </a:custGeom>
          <a:solidFill>
            <a:srgbClr val="97725C">
              <a:alpha val="100000"/>
            </a:srgbClr>
          </a:solidFill>
          <a:ln w="9525">
            <a:noFill/>
          </a:ln>
        </p:spPr>
        <p:txBody>
          <a:bodyPr/>
          <a:p>
            <a:endParaRPr lang="zh-CN" altLang="en-US"/>
          </a:p>
        </p:txBody>
      </p:sp>
      <p:sp>
        <p:nvSpPr>
          <p:cNvPr id="22532" name="圆角矩形 63"/>
          <p:cNvSpPr/>
          <p:nvPr/>
        </p:nvSpPr>
        <p:spPr>
          <a:xfrm>
            <a:off x="1943100" y="4356100"/>
            <a:ext cx="5788025" cy="601663"/>
          </a:xfrm>
          <a:prstGeom prst="roundRect">
            <a:avLst>
              <a:gd name="adj" fmla="val 50000"/>
            </a:avLst>
          </a:prstGeom>
          <a:solidFill>
            <a:srgbClr val="FDCF7B"/>
          </a:solidFill>
          <a:ln w="9525">
            <a:noFill/>
          </a:ln>
        </p:spPr>
        <p:txBody>
          <a:bodyPr/>
          <a:p>
            <a:pPr eaLnBrk="1" hangingPunct="1"/>
            <a:endParaRPr lang="zh-CN" altLang="en-US" dirty="0">
              <a:latin typeface="Times New Roman" panose="02020603050405020304" pitchFamily="18" charset="0"/>
            </a:endParaRPr>
          </a:p>
        </p:txBody>
      </p:sp>
      <p:sp>
        <p:nvSpPr>
          <p:cNvPr id="22533" name="任意多边形 62"/>
          <p:cNvSpPr/>
          <p:nvPr/>
        </p:nvSpPr>
        <p:spPr>
          <a:xfrm>
            <a:off x="1604963" y="3794125"/>
            <a:ext cx="1223962" cy="1163638"/>
          </a:xfrm>
          <a:custGeom>
            <a:avLst/>
            <a:gdLst/>
            <a:ahLst/>
            <a:cxnLst>
              <a:cxn ang="0">
                <a:pos x="349866" y="0"/>
              </a:cxn>
              <a:cxn ang="0">
                <a:pos x="350561" y="6912"/>
              </a:cxn>
              <a:cxn ang="0">
                <a:pos x="611198" y="220249"/>
              </a:cxn>
              <a:cxn ang="0">
                <a:pos x="871835" y="6912"/>
              </a:cxn>
              <a:cxn ang="0">
                <a:pos x="872530" y="0"/>
              </a:cxn>
              <a:cxn ang="0">
                <a:pos x="952923" y="43830"/>
              </a:cxn>
              <a:cxn ang="0">
                <a:pos x="1222396" y="552820"/>
              </a:cxn>
              <a:cxn ang="0">
                <a:pos x="611198" y="1166648"/>
              </a:cxn>
              <a:cxn ang="0">
                <a:pos x="0" y="552820"/>
              </a:cxn>
              <a:cxn ang="0">
                <a:pos x="269475" y="43830"/>
              </a:cxn>
            </a:cxnLst>
            <a:pathLst>
              <a:path w="1224136" h="1163304">
                <a:moveTo>
                  <a:pt x="350366" y="0"/>
                </a:moveTo>
                <a:lnTo>
                  <a:pt x="351061" y="6892"/>
                </a:lnTo>
                <a:cubicBezTo>
                  <a:pt x="375903" y="128295"/>
                  <a:pt x="483321" y="219619"/>
                  <a:pt x="612068" y="219619"/>
                </a:cubicBezTo>
                <a:cubicBezTo>
                  <a:pt x="740816" y="219619"/>
                  <a:pt x="848233" y="128295"/>
                  <a:pt x="873075" y="6892"/>
                </a:cubicBezTo>
                <a:lnTo>
                  <a:pt x="873770" y="0"/>
                </a:lnTo>
                <a:lnTo>
                  <a:pt x="954281" y="43700"/>
                </a:lnTo>
                <a:cubicBezTo>
                  <a:pt x="1117092" y="153693"/>
                  <a:pt x="1224136" y="339964"/>
                  <a:pt x="1224136" y="551236"/>
                </a:cubicBezTo>
                <a:cubicBezTo>
                  <a:pt x="1224136" y="889272"/>
                  <a:pt x="950104" y="1163304"/>
                  <a:pt x="612068" y="1163304"/>
                </a:cubicBezTo>
                <a:cubicBezTo>
                  <a:pt x="274032" y="1163304"/>
                  <a:pt x="0" y="889272"/>
                  <a:pt x="0" y="551236"/>
                </a:cubicBezTo>
                <a:cubicBezTo>
                  <a:pt x="0" y="339964"/>
                  <a:pt x="107044" y="153693"/>
                  <a:pt x="269855" y="43700"/>
                </a:cubicBezTo>
                <a:lnTo>
                  <a:pt x="350366" y="0"/>
                </a:lnTo>
                <a:close/>
              </a:path>
            </a:pathLst>
          </a:custGeom>
          <a:solidFill>
            <a:srgbClr val="97725C">
              <a:alpha val="100000"/>
            </a:srgbClr>
          </a:solidFill>
          <a:ln w="9525">
            <a:noFill/>
          </a:ln>
        </p:spPr>
        <p:txBody>
          <a:bodyPr/>
          <a:p>
            <a:endParaRPr lang="zh-CN" altLang="en-US"/>
          </a:p>
        </p:txBody>
      </p:sp>
      <p:sp>
        <p:nvSpPr>
          <p:cNvPr id="22534" name="圆角矩形 5"/>
          <p:cNvSpPr/>
          <p:nvPr/>
        </p:nvSpPr>
        <p:spPr>
          <a:xfrm>
            <a:off x="1933575" y="2906713"/>
            <a:ext cx="5788025" cy="601662"/>
          </a:xfrm>
          <a:prstGeom prst="roundRect">
            <a:avLst>
              <a:gd name="adj" fmla="val 50000"/>
            </a:avLst>
          </a:prstGeom>
          <a:solidFill>
            <a:srgbClr val="FDCF7B"/>
          </a:solidFill>
          <a:ln w="9525">
            <a:noFill/>
          </a:ln>
        </p:spPr>
        <p:txBody>
          <a:bodyPr/>
          <a:p>
            <a:pPr eaLnBrk="1" hangingPunct="1"/>
            <a:endParaRPr lang="zh-CN" altLang="en-US" dirty="0">
              <a:latin typeface="Times New Roman" panose="02020603050405020304" pitchFamily="18" charset="0"/>
            </a:endParaRPr>
          </a:p>
        </p:txBody>
      </p:sp>
      <p:sp>
        <p:nvSpPr>
          <p:cNvPr id="22535" name="AutoShape 14"/>
          <p:cNvSpPr/>
          <p:nvPr/>
        </p:nvSpPr>
        <p:spPr>
          <a:xfrm>
            <a:off x="3409950" y="3044825"/>
            <a:ext cx="3590925" cy="341313"/>
          </a:xfrm>
          <a:prstGeom prst="roundRect">
            <a:avLst>
              <a:gd name="adj" fmla="val 16667"/>
            </a:avLst>
          </a:prstGeom>
          <a:noFill/>
          <a:ln w="9525">
            <a:noFill/>
          </a:ln>
        </p:spPr>
        <p:txBody>
          <a:bodyPr wrap="none" lIns="0" tIns="0" rIns="0" bIns="0" anchor="ctr" anchorCtr="0">
            <a:spAutoFit/>
          </a:bodyPr>
          <a:p>
            <a:pPr eaLnBrk="1" latinLnBrk="1" hangingPunct="1"/>
            <a:r>
              <a:rPr lang="zh-CN" altLang="en-US" sz="2000" b="1" dirty="0">
                <a:latin typeface="微软雅黑" panose="020B0503020204020204" pitchFamily="34" charset="-122"/>
                <a:ea typeface="微软雅黑" panose="020B0503020204020204" pitchFamily="34" charset="-122"/>
              </a:rPr>
              <a:t>安全第一、预防为主、以人为本</a:t>
            </a:r>
            <a:endParaRPr lang="en-US" altLang="zh-CN" sz="2000" b="1" dirty="0">
              <a:latin typeface="微软雅黑" panose="020B0503020204020204" pitchFamily="34" charset="-122"/>
              <a:ea typeface="微软雅黑" panose="020B0503020204020204" pitchFamily="34" charset="-122"/>
            </a:endParaRPr>
          </a:p>
        </p:txBody>
      </p:sp>
      <p:sp>
        <p:nvSpPr>
          <p:cNvPr id="22536" name="AutoShape 16"/>
          <p:cNvSpPr/>
          <p:nvPr/>
        </p:nvSpPr>
        <p:spPr>
          <a:xfrm>
            <a:off x="3522663" y="5935663"/>
            <a:ext cx="3365500" cy="341312"/>
          </a:xfrm>
          <a:prstGeom prst="roundRect">
            <a:avLst>
              <a:gd name="adj" fmla="val 16667"/>
            </a:avLst>
          </a:prstGeom>
          <a:noFill/>
          <a:ln w="9525">
            <a:noFill/>
          </a:ln>
        </p:spPr>
        <p:txBody>
          <a:bodyPr wrap="none" lIns="0" tIns="0" rIns="0" bIns="0" anchor="ctr" anchorCtr="0">
            <a:spAutoFit/>
          </a:bodyPr>
          <a:p>
            <a:pPr eaLnBrk="1" latinLnBrk="1" hangingPunct="1"/>
            <a:r>
              <a:rPr lang="zh-CN" altLang="en-US" sz="2000" b="1" dirty="0">
                <a:latin typeface="微软雅黑" panose="020B0503020204020204" pitchFamily="34" charset="-122"/>
                <a:ea typeface="微软雅黑" panose="020B0503020204020204" pitchFamily="34" charset="-122"/>
              </a:rPr>
              <a:t>安全管理方法、安全管理技巧</a:t>
            </a:r>
            <a:endParaRPr lang="en-US" altLang="zh-CN" sz="2000" b="1" dirty="0">
              <a:latin typeface="微软雅黑" panose="020B0503020204020204" pitchFamily="34" charset="-122"/>
              <a:ea typeface="微软雅黑" panose="020B0503020204020204" pitchFamily="34" charset="-122"/>
            </a:endParaRPr>
          </a:p>
        </p:txBody>
      </p:sp>
      <p:sp>
        <p:nvSpPr>
          <p:cNvPr id="22537" name="Rectangle 19"/>
          <p:cNvSpPr/>
          <p:nvPr/>
        </p:nvSpPr>
        <p:spPr>
          <a:xfrm>
            <a:off x="1628775" y="4165600"/>
            <a:ext cx="1209675" cy="400050"/>
          </a:xfrm>
          <a:prstGeom prst="rect">
            <a:avLst/>
          </a:prstGeom>
          <a:noFill/>
          <a:ln w="9525">
            <a:noFill/>
          </a:ln>
        </p:spPr>
        <p:txBody>
          <a:bodyPr wrap="none">
            <a:spAutoFit/>
          </a:bodyPr>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技术素质</a:t>
            </a:r>
            <a:endParaRPr lang="ko-KR" altLang="en-US" sz="2000" b="1" dirty="0">
              <a:solidFill>
                <a:schemeClr val="bg1"/>
              </a:solidFill>
              <a:latin typeface="微软雅黑" panose="020B0503020204020204" pitchFamily="34" charset="-122"/>
              <a:ea typeface="微软雅黑" panose="020B0503020204020204" pitchFamily="34" charset="-122"/>
            </a:endParaRPr>
          </a:p>
        </p:txBody>
      </p:sp>
      <p:sp>
        <p:nvSpPr>
          <p:cNvPr id="22538" name="Rectangle 20"/>
          <p:cNvSpPr/>
          <p:nvPr/>
        </p:nvSpPr>
        <p:spPr>
          <a:xfrm>
            <a:off x="1611313" y="5626100"/>
            <a:ext cx="1211262" cy="400050"/>
          </a:xfrm>
          <a:prstGeom prst="rect">
            <a:avLst/>
          </a:prstGeom>
          <a:noFill/>
          <a:ln w="9525">
            <a:noFill/>
          </a:ln>
        </p:spPr>
        <p:txBody>
          <a:bodyPr wrap="none">
            <a:spAutoFit/>
          </a:bodyPr>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管理素质</a:t>
            </a:r>
            <a:endParaRPr lang="ko-KR" altLang="en-US" sz="2000" b="1" dirty="0">
              <a:solidFill>
                <a:schemeClr val="bg1"/>
              </a:solidFill>
              <a:latin typeface="微软雅黑" panose="020B0503020204020204" pitchFamily="34" charset="-122"/>
              <a:ea typeface="微软雅黑" panose="020B0503020204020204" pitchFamily="34" charset="-122"/>
            </a:endParaRPr>
          </a:p>
        </p:txBody>
      </p:sp>
      <p:sp>
        <p:nvSpPr>
          <p:cNvPr id="20492" name="矩形 1"/>
          <p:cNvSpPr>
            <a:spLocks noChangeArrowheads="1"/>
          </p:cNvSpPr>
          <p:nvPr/>
        </p:nvSpPr>
        <p:spPr bwMode="auto">
          <a:xfrm>
            <a:off x="1800225" y="260350"/>
            <a:ext cx="5543550" cy="5762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班组长应具备的安全管理素质 </a:t>
            </a:r>
            <a:endParaRPr kumimoji="1" lang="zh-CN" altLang="en-US" sz="3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
        <p:nvSpPr>
          <p:cNvPr id="22540" name="任意多边形 59"/>
          <p:cNvSpPr/>
          <p:nvPr/>
        </p:nvSpPr>
        <p:spPr>
          <a:xfrm>
            <a:off x="1604963" y="2344738"/>
            <a:ext cx="1223962" cy="1162050"/>
          </a:xfrm>
          <a:custGeom>
            <a:avLst/>
            <a:gdLst/>
            <a:ahLst/>
            <a:cxnLst>
              <a:cxn ang="0">
                <a:pos x="349866" y="0"/>
              </a:cxn>
              <a:cxn ang="0">
                <a:pos x="350561" y="6822"/>
              </a:cxn>
              <a:cxn ang="0">
                <a:pos x="611198" y="217264"/>
              </a:cxn>
              <a:cxn ang="0">
                <a:pos x="871835" y="6822"/>
              </a:cxn>
              <a:cxn ang="0">
                <a:pos x="872530" y="0"/>
              </a:cxn>
              <a:cxn ang="0">
                <a:pos x="952923" y="43230"/>
              </a:cxn>
              <a:cxn ang="0">
                <a:pos x="1222396" y="545323"/>
              </a:cxn>
              <a:cxn ang="0">
                <a:pos x="611198" y="1150824"/>
              </a:cxn>
              <a:cxn ang="0">
                <a:pos x="0" y="545323"/>
              </a:cxn>
              <a:cxn ang="0">
                <a:pos x="269475" y="43230"/>
              </a:cxn>
            </a:cxnLst>
            <a:pathLst>
              <a:path w="1224136" h="1163304">
                <a:moveTo>
                  <a:pt x="350366" y="0"/>
                </a:moveTo>
                <a:lnTo>
                  <a:pt x="351061" y="6892"/>
                </a:lnTo>
                <a:cubicBezTo>
                  <a:pt x="375903" y="128295"/>
                  <a:pt x="483321" y="219619"/>
                  <a:pt x="612068" y="219619"/>
                </a:cubicBezTo>
                <a:cubicBezTo>
                  <a:pt x="740816" y="219619"/>
                  <a:pt x="848233" y="128295"/>
                  <a:pt x="873075" y="6892"/>
                </a:cubicBezTo>
                <a:lnTo>
                  <a:pt x="873770" y="0"/>
                </a:lnTo>
                <a:lnTo>
                  <a:pt x="954281" y="43700"/>
                </a:lnTo>
                <a:cubicBezTo>
                  <a:pt x="1117092" y="153693"/>
                  <a:pt x="1224136" y="339964"/>
                  <a:pt x="1224136" y="551236"/>
                </a:cubicBezTo>
                <a:cubicBezTo>
                  <a:pt x="1224136" y="889272"/>
                  <a:pt x="950104" y="1163304"/>
                  <a:pt x="612068" y="1163304"/>
                </a:cubicBezTo>
                <a:cubicBezTo>
                  <a:pt x="274032" y="1163304"/>
                  <a:pt x="0" y="889272"/>
                  <a:pt x="0" y="551236"/>
                </a:cubicBezTo>
                <a:cubicBezTo>
                  <a:pt x="0" y="339964"/>
                  <a:pt x="107044" y="153693"/>
                  <a:pt x="269855" y="43700"/>
                </a:cubicBezTo>
                <a:lnTo>
                  <a:pt x="350366" y="0"/>
                </a:lnTo>
                <a:close/>
              </a:path>
            </a:pathLst>
          </a:custGeom>
          <a:solidFill>
            <a:srgbClr val="97725C">
              <a:alpha val="100000"/>
            </a:srgbClr>
          </a:solidFill>
          <a:ln w="9525">
            <a:noFill/>
          </a:ln>
        </p:spPr>
        <p:txBody>
          <a:bodyPr/>
          <a:p>
            <a:endParaRPr lang="zh-CN" altLang="en-US"/>
          </a:p>
        </p:txBody>
      </p:sp>
      <p:sp>
        <p:nvSpPr>
          <p:cNvPr id="22541" name="矩形 3"/>
          <p:cNvSpPr/>
          <p:nvPr/>
        </p:nvSpPr>
        <p:spPr>
          <a:xfrm>
            <a:off x="1611313" y="2744788"/>
            <a:ext cx="1211262" cy="400050"/>
          </a:xfrm>
          <a:prstGeom prst="rect">
            <a:avLst/>
          </a:prstGeom>
          <a:noFill/>
          <a:ln w="9525">
            <a:noFill/>
          </a:ln>
        </p:spPr>
        <p:txBody>
          <a:bodyPr wrap="none">
            <a:spAutoFit/>
          </a:bodyPr>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思想素质</a:t>
            </a:r>
            <a:endParaRPr lang="ko-KR" altLang="en-US" sz="2000" b="1" dirty="0">
              <a:solidFill>
                <a:schemeClr val="bg1"/>
              </a:solidFill>
              <a:latin typeface="微软雅黑" panose="020B0503020204020204" pitchFamily="34" charset="-122"/>
            </a:endParaRPr>
          </a:p>
        </p:txBody>
      </p:sp>
      <p:sp>
        <p:nvSpPr>
          <p:cNvPr id="22542" name="文本框 6"/>
          <p:cNvSpPr txBox="1"/>
          <p:nvPr/>
        </p:nvSpPr>
        <p:spPr>
          <a:xfrm>
            <a:off x="2036763" y="2111375"/>
            <a:ext cx="360362" cy="461963"/>
          </a:xfrm>
          <a:prstGeom prst="rect">
            <a:avLst/>
          </a:prstGeom>
          <a:noFill/>
          <a:ln w="9525">
            <a:noFill/>
          </a:ln>
        </p:spPr>
        <p:txBody>
          <a:bodyPr>
            <a:spAutoFit/>
          </a:bodyPr>
          <a:p>
            <a:pPr algn="ctr"/>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p:txBody>
      </p:sp>
      <p:sp>
        <p:nvSpPr>
          <p:cNvPr id="22543" name="AutoShape 15"/>
          <p:cNvSpPr/>
          <p:nvPr/>
        </p:nvSpPr>
        <p:spPr>
          <a:xfrm>
            <a:off x="3409950" y="4473575"/>
            <a:ext cx="3590925" cy="341313"/>
          </a:xfrm>
          <a:prstGeom prst="roundRect">
            <a:avLst>
              <a:gd name="adj" fmla="val 16667"/>
            </a:avLst>
          </a:prstGeom>
          <a:noFill/>
          <a:ln w="9525">
            <a:noFill/>
          </a:ln>
        </p:spPr>
        <p:txBody>
          <a:bodyPr wrap="none" lIns="0" tIns="0" rIns="0" bIns="0" anchor="ctr" anchorCtr="0">
            <a:spAutoFit/>
          </a:bodyPr>
          <a:p>
            <a:pPr eaLnBrk="1" latinLnBrk="1" hangingPunct="1"/>
            <a:r>
              <a:rPr lang="zh-CN" altLang="en-US" sz="2000" b="1" dirty="0">
                <a:latin typeface="微软雅黑" panose="020B0503020204020204" pitchFamily="34" charset="-122"/>
                <a:ea typeface="微软雅黑" panose="020B0503020204020204" pitchFamily="34" charset="-122"/>
              </a:rPr>
              <a:t>设备知识、操作知识、应急知识</a:t>
            </a:r>
            <a:endParaRPr lang="en-US" altLang="zh-CN" sz="2000" b="1" dirty="0">
              <a:latin typeface="微软雅黑" panose="020B0503020204020204" pitchFamily="34" charset="-122"/>
              <a:ea typeface="微软雅黑" panose="020B0503020204020204" pitchFamily="34" charset="-122"/>
            </a:endParaRPr>
          </a:p>
        </p:txBody>
      </p:sp>
      <p:sp>
        <p:nvSpPr>
          <p:cNvPr id="22544" name="文本框 66"/>
          <p:cNvSpPr txBox="1"/>
          <p:nvPr/>
        </p:nvSpPr>
        <p:spPr>
          <a:xfrm>
            <a:off x="2036763" y="3581400"/>
            <a:ext cx="360362" cy="461963"/>
          </a:xfrm>
          <a:prstGeom prst="rect">
            <a:avLst/>
          </a:prstGeom>
          <a:noFill/>
          <a:ln w="9525">
            <a:noFill/>
          </a:ln>
        </p:spPr>
        <p:txBody>
          <a:bodyPr>
            <a:spAutoFit/>
          </a:bodyPr>
          <a:p>
            <a:pPr algn="ctr"/>
            <a:r>
              <a:rPr lang="en-US" altLang="zh-CN" b="1" dirty="0">
                <a:latin typeface="微软雅黑" panose="020B0503020204020204" pitchFamily="34" charset="-122"/>
                <a:ea typeface="微软雅黑" panose="020B0503020204020204" pitchFamily="34" charset="-122"/>
              </a:rPr>
              <a:t>2</a:t>
            </a:r>
            <a:endParaRPr lang="zh-CN" altLang="en-US" b="1" dirty="0">
              <a:latin typeface="微软雅黑" panose="020B0503020204020204" pitchFamily="34" charset="-122"/>
              <a:ea typeface="微软雅黑" panose="020B0503020204020204" pitchFamily="34" charset="-122"/>
            </a:endParaRPr>
          </a:p>
        </p:txBody>
      </p:sp>
      <p:sp>
        <p:nvSpPr>
          <p:cNvPr id="22545" name="文本框 67"/>
          <p:cNvSpPr txBox="1"/>
          <p:nvPr/>
        </p:nvSpPr>
        <p:spPr>
          <a:xfrm>
            <a:off x="2027238" y="5022850"/>
            <a:ext cx="360362" cy="461963"/>
          </a:xfrm>
          <a:prstGeom prst="rect">
            <a:avLst/>
          </a:prstGeom>
          <a:noFill/>
          <a:ln w="9525">
            <a:noFill/>
          </a:ln>
        </p:spPr>
        <p:txBody>
          <a:bodyPr>
            <a:spAutoFit/>
          </a:bodyPr>
          <a:p>
            <a:pPr algn="ctr"/>
            <a:r>
              <a:rPr lang="en-US" altLang="zh-CN" b="1" dirty="0">
                <a:latin typeface="微软雅黑" panose="020B0503020204020204" pitchFamily="34" charset="-122"/>
                <a:ea typeface="微软雅黑" panose="020B0503020204020204" pitchFamily="34" charset="-122"/>
              </a:rPr>
              <a:t>3</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任意多边形 4"/>
          <p:cNvSpPr/>
          <p:nvPr/>
        </p:nvSpPr>
        <p:spPr bwMode="auto">
          <a:xfrm>
            <a:off x="1863725" y="2984500"/>
            <a:ext cx="663575" cy="2760663"/>
          </a:xfrm>
          <a:custGeom>
            <a:avLst/>
            <a:gdLst>
              <a:gd name="connsiteX0" fmla="*/ 629728 w 664234"/>
              <a:gd name="connsiteY0" fmla="*/ 0 h 2760453"/>
              <a:gd name="connsiteX1" fmla="*/ 43132 w 664234"/>
              <a:gd name="connsiteY1" fmla="*/ 819509 h 2760453"/>
              <a:gd name="connsiteX2" fmla="*/ 664234 w 664234"/>
              <a:gd name="connsiteY2" fmla="*/ 1863306 h 2760453"/>
              <a:gd name="connsiteX3" fmla="*/ 0 w 664234"/>
              <a:gd name="connsiteY3" fmla="*/ 2760453 h 2760453"/>
            </a:gdLst>
            <a:ahLst/>
            <a:cxnLst>
              <a:cxn ang="0">
                <a:pos x="connsiteX0" y="connsiteY0"/>
              </a:cxn>
              <a:cxn ang="0">
                <a:pos x="connsiteX1" y="connsiteY1"/>
              </a:cxn>
              <a:cxn ang="0">
                <a:pos x="connsiteX2" y="connsiteY2"/>
              </a:cxn>
              <a:cxn ang="0">
                <a:pos x="connsiteX3" y="connsiteY3"/>
              </a:cxn>
            </a:cxnLst>
            <a:rect l="l" t="t" r="r" b="b"/>
            <a:pathLst>
              <a:path w="664234" h="2760453">
                <a:moveTo>
                  <a:pt x="629728" y="0"/>
                </a:moveTo>
                <a:lnTo>
                  <a:pt x="43132" y="819509"/>
                </a:lnTo>
                <a:lnTo>
                  <a:pt x="664234" y="1863306"/>
                </a:lnTo>
                <a:lnTo>
                  <a:pt x="0" y="2760453"/>
                </a:lnTo>
              </a:path>
            </a:pathLst>
          </a:custGeom>
          <a:noFill/>
          <a:ln w="25400" cap="flat" cmpd="sng" algn="ctr">
            <a:solidFill>
              <a:schemeClr val="accent5">
                <a:lumMod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3555" name="Rectangle 34"/>
          <p:cNvSpPr/>
          <p:nvPr/>
        </p:nvSpPr>
        <p:spPr>
          <a:xfrm>
            <a:off x="2555875" y="3668713"/>
            <a:ext cx="5391150" cy="400050"/>
          </a:xfrm>
          <a:prstGeom prst="rect">
            <a:avLst/>
          </a:prstGeom>
          <a:noFill/>
          <a:ln w="9525">
            <a:noFill/>
          </a:ln>
        </p:spPr>
        <p:txBody>
          <a:bodyPr wrap="none">
            <a:spAutoFit/>
          </a:bodyPr>
          <a:p>
            <a:pPr eaLnBrk="1" latinLnBrk="1" hangingPunct="1"/>
            <a:r>
              <a:rPr lang="zh-CN" altLang="en-US" sz="2000" b="1" dirty="0">
                <a:latin typeface="微软雅黑" panose="020B0503020204020204" pitchFamily="34" charset="-122"/>
                <a:ea typeface="微软雅黑" panose="020B0503020204020204" pitchFamily="34" charset="-122"/>
              </a:rPr>
              <a:t>建立“全员、全过程、全方位”安全管理网络 </a:t>
            </a:r>
            <a:endParaRPr lang="en-US" altLang="ko-KR" sz="2000" b="1" dirty="0">
              <a:latin typeface="微软雅黑" panose="020B0503020204020204" pitchFamily="34" charset="-122"/>
              <a:ea typeface="微软雅黑" panose="020B0503020204020204" pitchFamily="34" charset="-122"/>
            </a:endParaRPr>
          </a:p>
        </p:txBody>
      </p:sp>
      <p:sp>
        <p:nvSpPr>
          <p:cNvPr id="23556" name="Rectangle 36"/>
          <p:cNvSpPr/>
          <p:nvPr/>
        </p:nvSpPr>
        <p:spPr>
          <a:xfrm>
            <a:off x="3187700" y="4610100"/>
            <a:ext cx="3595688" cy="400050"/>
          </a:xfrm>
          <a:prstGeom prst="rect">
            <a:avLst/>
          </a:prstGeom>
          <a:noFill/>
          <a:ln w="9525">
            <a:noFill/>
          </a:ln>
        </p:spPr>
        <p:txBody>
          <a:bodyPr wrap="none">
            <a:spAutoFit/>
          </a:bodyPr>
          <a:p>
            <a:pPr eaLnBrk="1" latinLnBrk="1" hangingPunct="1"/>
            <a:r>
              <a:rPr lang="zh-CN" altLang="en-US" sz="2000" b="1" dirty="0">
                <a:latin typeface="微软雅黑" panose="020B0503020204020204" pitchFamily="34" charset="-122"/>
                <a:ea typeface="微软雅黑" panose="020B0503020204020204" pitchFamily="34" charset="-122"/>
              </a:rPr>
              <a:t>抓好班组基础和现场安全管理 </a:t>
            </a:r>
            <a:endParaRPr lang="en-US" altLang="ko-KR" sz="2000" b="1" dirty="0">
              <a:latin typeface="微软雅黑" panose="020B0503020204020204" pitchFamily="34" charset="-122"/>
              <a:ea typeface="微软雅黑" panose="020B0503020204020204" pitchFamily="34" charset="-122"/>
            </a:endParaRPr>
          </a:p>
        </p:txBody>
      </p:sp>
      <p:sp>
        <p:nvSpPr>
          <p:cNvPr id="23557" name="Rectangle 38"/>
          <p:cNvSpPr/>
          <p:nvPr/>
        </p:nvSpPr>
        <p:spPr>
          <a:xfrm>
            <a:off x="2514600" y="5661025"/>
            <a:ext cx="4032250" cy="400050"/>
          </a:xfrm>
          <a:prstGeom prst="rect">
            <a:avLst/>
          </a:prstGeom>
          <a:noFill/>
          <a:ln w="9525">
            <a:noFill/>
          </a:ln>
        </p:spPr>
        <p:txBody>
          <a:bodyPr wrap="none">
            <a:spAutoFit/>
          </a:bodyPr>
          <a:p>
            <a:pPr eaLnBrk="1" latinLnBrk="1" hangingPunct="1"/>
            <a:r>
              <a:rPr lang="zh-CN" altLang="en-US" sz="2000" b="1" dirty="0">
                <a:latin typeface="微软雅黑" panose="020B0503020204020204" pitchFamily="34" charset="-122"/>
                <a:ea typeface="微软雅黑" panose="020B0503020204020204" pitchFamily="34" charset="-122"/>
              </a:rPr>
              <a:t>辨识控制危险源，消除习惯性违章</a:t>
            </a:r>
            <a:endParaRPr lang="en-US" altLang="ko-KR" sz="2000" b="1" dirty="0">
              <a:latin typeface="微软雅黑" panose="020B0503020204020204" pitchFamily="34" charset="-122"/>
              <a:ea typeface="微软雅黑" panose="020B0503020204020204" pitchFamily="34" charset="-122"/>
            </a:endParaRPr>
          </a:p>
        </p:txBody>
      </p:sp>
      <p:sp>
        <p:nvSpPr>
          <p:cNvPr id="21511" name="矩形 1"/>
          <p:cNvSpPr>
            <a:spLocks noChangeArrowheads="1"/>
          </p:cNvSpPr>
          <p:nvPr/>
        </p:nvSpPr>
        <p:spPr bwMode="auto">
          <a:xfrm>
            <a:off x="2838450" y="260350"/>
            <a:ext cx="3467100" cy="5857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rPr>
              <a:t>如何做好安全管理</a:t>
            </a:r>
            <a:endParaRPr kumimoji="1" lang="zh-CN" altLang="en-US" sz="32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j-cs"/>
            </a:endParaRPr>
          </a:p>
        </p:txBody>
      </p:sp>
      <p:sp>
        <p:nvSpPr>
          <p:cNvPr id="23559" name="椭圆 2"/>
          <p:cNvSpPr/>
          <p:nvPr/>
        </p:nvSpPr>
        <p:spPr>
          <a:xfrm>
            <a:off x="2195513" y="2587625"/>
            <a:ext cx="615950" cy="615950"/>
          </a:xfrm>
          <a:prstGeom prst="ellipse">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23560" name="椭圆 40"/>
          <p:cNvSpPr/>
          <p:nvPr/>
        </p:nvSpPr>
        <p:spPr>
          <a:xfrm>
            <a:off x="1579563" y="3544888"/>
            <a:ext cx="615950" cy="615950"/>
          </a:xfrm>
          <a:prstGeom prst="ellipse">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23561" name="椭圆 41"/>
          <p:cNvSpPr/>
          <p:nvPr/>
        </p:nvSpPr>
        <p:spPr>
          <a:xfrm>
            <a:off x="2195513" y="4503738"/>
            <a:ext cx="615950" cy="615950"/>
          </a:xfrm>
          <a:prstGeom prst="ellipse">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23562" name="椭圆 42"/>
          <p:cNvSpPr/>
          <p:nvPr/>
        </p:nvSpPr>
        <p:spPr>
          <a:xfrm>
            <a:off x="1579563" y="5461000"/>
            <a:ext cx="615950" cy="615950"/>
          </a:xfrm>
          <a:prstGeom prst="ellipse">
            <a:avLst/>
          </a:prstGeom>
          <a:solidFill>
            <a:srgbClr val="97725C"/>
          </a:solidFill>
          <a:ln w="9525">
            <a:noFill/>
          </a:ln>
        </p:spPr>
        <p:txBody>
          <a:bodyPr/>
          <a:p>
            <a:pPr eaLnBrk="1" hangingPunct="1"/>
            <a:endParaRPr lang="zh-CN" altLang="en-US" dirty="0">
              <a:latin typeface="Times New Roman" panose="02020603050405020304" pitchFamily="18" charset="0"/>
            </a:endParaRPr>
          </a:p>
        </p:txBody>
      </p:sp>
      <p:sp>
        <p:nvSpPr>
          <p:cNvPr id="23563" name="矩形 3"/>
          <p:cNvSpPr/>
          <p:nvPr/>
        </p:nvSpPr>
        <p:spPr>
          <a:xfrm>
            <a:off x="3187700" y="2695575"/>
            <a:ext cx="3081338" cy="400050"/>
          </a:xfrm>
          <a:prstGeom prst="rect">
            <a:avLst/>
          </a:prstGeom>
          <a:noFill/>
          <a:ln w="9525">
            <a:noFill/>
          </a:ln>
        </p:spPr>
        <p:txBody>
          <a:bodyPr wrap="none">
            <a:spAutoFit/>
          </a:bodyPr>
          <a:p>
            <a:pPr eaLnBrk="1" latinLnBrk="1" hangingPunct="1"/>
            <a:r>
              <a:rPr lang="zh-CN" altLang="en-US" sz="2000" b="1" dirty="0">
                <a:latin typeface="微软雅黑" panose="020B0503020204020204" pitchFamily="34" charset="-122"/>
                <a:ea typeface="微软雅黑" panose="020B0503020204020204" pitchFamily="34" charset="-122"/>
              </a:rPr>
              <a:t>树立正确科学安全管理观</a:t>
            </a:r>
            <a:r>
              <a:rPr lang="zh-CN" altLang="en-US" sz="2000" dirty="0">
                <a:latin typeface="微软雅黑" panose="020B0503020204020204" pitchFamily="34" charset="-122"/>
                <a:ea typeface="微软雅黑" panose="020B0503020204020204" pitchFamily="34" charset="-122"/>
              </a:rPr>
              <a:t> </a:t>
            </a:r>
            <a:endParaRPr lang="en-US" altLang="ko-KR" sz="2000" dirty="0">
              <a:latin typeface="微软雅黑" panose="020B0503020204020204" pitchFamily="34" charset="-122"/>
              <a:ea typeface="微软雅黑" panose="020B0503020204020204" pitchFamily="34" charset="-122"/>
            </a:endParaRPr>
          </a:p>
        </p:txBody>
      </p:sp>
      <p:sp>
        <p:nvSpPr>
          <p:cNvPr id="23564" name="文本框 5"/>
          <p:cNvSpPr txBox="1"/>
          <p:nvPr/>
        </p:nvSpPr>
        <p:spPr>
          <a:xfrm>
            <a:off x="2325688" y="2695575"/>
            <a:ext cx="344487" cy="400050"/>
          </a:xfrm>
          <a:prstGeom prst="rect">
            <a:avLst/>
          </a:prstGeom>
          <a:noFill/>
          <a:ln w="9525">
            <a:noFill/>
          </a:ln>
        </p:spPr>
        <p:txBody>
          <a:bodyPr wrap="none">
            <a:spAutoFit/>
          </a:bodyPr>
          <a:p>
            <a:pPr eaLnBrk="1" latinLnBrk="1" hangingPunct="1"/>
            <a:r>
              <a:rPr lang="en-US"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565" name="文本框 46"/>
          <p:cNvSpPr txBox="1"/>
          <p:nvPr/>
        </p:nvSpPr>
        <p:spPr>
          <a:xfrm>
            <a:off x="1716088" y="3668713"/>
            <a:ext cx="342900" cy="400050"/>
          </a:xfrm>
          <a:prstGeom prst="rect">
            <a:avLst/>
          </a:prstGeom>
          <a:noFill/>
          <a:ln w="9525">
            <a:noFill/>
          </a:ln>
        </p:spPr>
        <p:txBody>
          <a:bodyPr wrap="none">
            <a:spAutoFit/>
          </a:bodyPr>
          <a:p>
            <a:pPr eaLnBrk="1" latinLnBrk="1" hangingPunct="1"/>
            <a:r>
              <a:rPr lang="en-US" altLang="zh-CN" sz="2000" b="1" dirty="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566" name="文本框 47"/>
          <p:cNvSpPr txBox="1"/>
          <p:nvPr/>
        </p:nvSpPr>
        <p:spPr>
          <a:xfrm>
            <a:off x="2325688" y="4610100"/>
            <a:ext cx="344487" cy="400050"/>
          </a:xfrm>
          <a:prstGeom prst="rect">
            <a:avLst/>
          </a:prstGeom>
          <a:noFill/>
          <a:ln w="9525">
            <a:noFill/>
          </a:ln>
        </p:spPr>
        <p:txBody>
          <a:bodyPr wrap="none">
            <a:spAutoFit/>
          </a:bodyPr>
          <a:p>
            <a:pPr eaLnBrk="1" latinLnBrk="1" hangingPunct="1"/>
            <a:r>
              <a:rPr lang="en-US" altLang="zh-CN" sz="2000" b="1" dirty="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567" name="文本框 48"/>
          <p:cNvSpPr txBox="1"/>
          <p:nvPr/>
        </p:nvSpPr>
        <p:spPr>
          <a:xfrm>
            <a:off x="1716088" y="5568950"/>
            <a:ext cx="342900" cy="400050"/>
          </a:xfrm>
          <a:prstGeom prst="rect">
            <a:avLst/>
          </a:prstGeom>
          <a:noFill/>
          <a:ln w="9525">
            <a:noFill/>
          </a:ln>
        </p:spPr>
        <p:txBody>
          <a:bodyPr wrap="none">
            <a:spAutoFit/>
          </a:bodyPr>
          <a:p>
            <a:pPr eaLnBrk="1" latinLnBrk="1" hangingPunct="1"/>
            <a:r>
              <a:rPr lang="en-US" altLang="zh-CN" sz="2000" b="1" dirty="0">
                <a:solidFill>
                  <a:schemeClr val="bg1"/>
                </a:solidFill>
                <a:latin typeface="微软雅黑" panose="020B0503020204020204" pitchFamily="34" charset="-122"/>
                <a:ea typeface="微软雅黑" panose="020B0503020204020204" pitchFamily="34" charset="-122"/>
              </a:rPr>
              <a:t>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博富特">
  <a:themeElements>
    <a:clrScheme name="www.bz01.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ww.bz01.com">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www.bz01.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ww.bz01.c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ww.bz01.c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ww.bz01.c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ww.bz01.c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ww.bz01.c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ww.bz01.c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ww.bz01.c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ww.bz01.c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ww.bz01.c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ww.bz01.c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ww.bz01.c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ppt模板</Template>
  <TotalTime>0</TotalTime>
  <Words>3409</Words>
  <Application>WPS 演示</Application>
  <PresentationFormat>全屏显示(4:3)</PresentationFormat>
  <Paragraphs>730</Paragraphs>
  <Slides>48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48</vt:i4>
      </vt:variant>
    </vt:vector>
  </HeadingPairs>
  <TitlesOfParts>
    <vt:vector size="59" baseType="lpstr">
      <vt:lpstr>Arial</vt:lpstr>
      <vt:lpstr>宋体</vt:lpstr>
      <vt:lpstr>Wingdings</vt:lpstr>
      <vt:lpstr>Times New Roman</vt:lpstr>
      <vt:lpstr>微软雅黑</vt:lpstr>
      <vt:lpstr>Arial Unicode MS</vt:lpstr>
      <vt:lpstr>Gulim</vt:lpstr>
      <vt:lpstr>楷体</vt:lpstr>
      <vt:lpstr>汉仪旗黑-85S</vt:lpstr>
      <vt:lpstr>黑体</vt:lpstr>
      <vt:lpstr>博富特</vt:lpstr>
      <vt:lpstr>现场作业班组安全管理</vt:lpstr>
      <vt:lpstr>PowerPoint 演示文稿</vt:lpstr>
      <vt:lpstr>PowerPoint 演示文稿</vt:lpstr>
      <vt:lpstr>PowerPoint 演示文稿</vt:lpstr>
      <vt:lpstr>班组长安全角色认知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辨识控制危险源 消除习惯性违章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现场作业班组安全管理</dc:title>
  <dc:creator/>
  <cp:lastModifiedBy>little fairy</cp:lastModifiedBy>
  <cp:revision>2</cp:revision>
  <dcterms:created xsi:type="dcterms:W3CDTF">2021-04-07T03:18:00Z</dcterms:created>
  <dcterms:modified xsi:type="dcterms:W3CDTF">2024-01-15T07:52:11Z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E53EC4B2F6724C94B8949E63D664615D_13</vt:lpwstr>
  </property>
  <property fmtid="{D5CDD505-2E9C-101B-9397-08002B2CF9AE}" pid="3" name="KSOProductBuildVer">
    <vt:lpwstr>2052-12.1.0.16120</vt:lpwstr>
  </property>
</Properties>
</file>