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57"/>
  </p:handoutMasterIdLst>
  <p:sldIdLst>
    <p:sldId id="256" r:id="rId3"/>
    <p:sldId id="414" r:id="rId4"/>
    <p:sldId id="257" r:id="rId5"/>
    <p:sldId id="258" r:id="rId6"/>
    <p:sldId id="365" r:id="rId7"/>
    <p:sldId id="260" r:id="rId8"/>
    <p:sldId id="261" r:id="rId10"/>
    <p:sldId id="329" r:id="rId11"/>
    <p:sldId id="332" r:id="rId12"/>
    <p:sldId id="333" r:id="rId13"/>
    <p:sldId id="267" r:id="rId14"/>
    <p:sldId id="334" r:id="rId15"/>
    <p:sldId id="335" r:id="rId16"/>
    <p:sldId id="336" r:id="rId17"/>
    <p:sldId id="366" r:id="rId18"/>
    <p:sldId id="367" r:id="rId19"/>
    <p:sldId id="337" r:id="rId20"/>
    <p:sldId id="272" r:id="rId21"/>
    <p:sldId id="273" r:id="rId22"/>
    <p:sldId id="274" r:id="rId23"/>
    <p:sldId id="338" r:id="rId24"/>
    <p:sldId id="277" r:id="rId25"/>
    <p:sldId id="340" r:id="rId26"/>
    <p:sldId id="341" r:id="rId27"/>
    <p:sldId id="342" r:id="rId28"/>
    <p:sldId id="281" r:id="rId29"/>
    <p:sldId id="343" r:id="rId30"/>
    <p:sldId id="344" r:id="rId31"/>
    <p:sldId id="346" r:id="rId32"/>
    <p:sldId id="349" r:id="rId33"/>
    <p:sldId id="350" r:id="rId34"/>
    <p:sldId id="351" r:id="rId35"/>
    <p:sldId id="352" r:id="rId36"/>
    <p:sldId id="353" r:id="rId37"/>
    <p:sldId id="356" r:id="rId38"/>
    <p:sldId id="357" r:id="rId39"/>
    <p:sldId id="358" r:id="rId40"/>
    <p:sldId id="359" r:id="rId41"/>
    <p:sldId id="360" r:id="rId42"/>
    <p:sldId id="361" r:id="rId43"/>
    <p:sldId id="304" r:id="rId44"/>
    <p:sldId id="363" r:id="rId45"/>
    <p:sldId id="364" r:id="rId46"/>
    <p:sldId id="312" r:id="rId47"/>
    <p:sldId id="313" r:id="rId48"/>
    <p:sldId id="314" r:id="rId49"/>
    <p:sldId id="316" r:id="rId50"/>
    <p:sldId id="317" r:id="rId51"/>
    <p:sldId id="318" r:id="rId52"/>
    <p:sldId id="319" r:id="rId53"/>
    <p:sldId id="320" r:id="rId54"/>
    <p:sldId id="327" r:id="rId55"/>
    <p:sldId id="328" r:id="rId56"/>
  </p:sldIdLst>
  <p:sldSz cx="9144000" cy="6858000" type="screen4x3"/>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93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0" y="-72"/>
      </p:cViewPr>
      <p:guideLst>
        <p:guide orient="horz" pos="2160"/>
        <p:guide pos="2880"/>
      </p:guideLst>
    </p:cSldViewPr>
  </p:slideViewPr>
  <p:notesTextViewPr>
    <p:cViewPr>
      <p:scale>
        <a:sx n="1" d="1"/>
        <a:sy n="1" d="1"/>
      </p:scale>
      <p:origin x="0" y="0"/>
    </p:cViewPr>
  </p:notesTextViewPr>
  <p:sorterViewPr>
    <p:cViewPr>
      <p:scale>
        <a:sx n="100" d="100"/>
        <a:sy n="100" d="100"/>
      </p:scale>
      <p:origin x="0" y="53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gs" Target="tags/tag25.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A867B-3531-4288-97A8-3DB433CB386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72677-007B-4E77-91A1-3C87645912E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C12E1-5497-435D-8EDC-8A99BFF0E3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46B13-E86F-4328-BB31-76FF454E9D4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Rot="1" noChangeAspect="1" noChangeArrowheads="1" noTextEdit="1"/>
          </p:cNvSpPr>
          <p:nvPr>
            <p:ph type="sldImg"/>
          </p:nvPr>
        </p:nvSpPr>
        <p:spPr/>
      </p:sp>
      <p:sp>
        <p:nvSpPr>
          <p:cNvPr id="709635" name="Rectangle 3"/>
          <p:cNvSpPr>
            <a:spLocks noGrp="1" noChangeArrowheads="1"/>
          </p:cNvSpPr>
          <p:nvPr>
            <p:ph type="body" idx="1"/>
          </p:nvPr>
        </p:nvSpPr>
        <p:spPr/>
        <p:txBody>
          <a:bodyPr/>
          <a:lstStyle/>
          <a:p>
            <a:endParaRPr lang="zh-CN" altLang="en-US" b="1"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Rot="1" noChangeAspect="1" noChangeArrowheads="1" noTextEdit="1"/>
          </p:cNvSpPr>
          <p:nvPr>
            <p:ph type="sldImg"/>
          </p:nvPr>
        </p:nvSpPr>
        <p:spPr/>
      </p:sp>
      <p:sp>
        <p:nvSpPr>
          <p:cNvPr id="709635" name="Rectangle 3"/>
          <p:cNvSpPr>
            <a:spLocks noGrp="1" noChangeArrowheads="1"/>
          </p:cNvSpPr>
          <p:nvPr>
            <p:ph type="body" idx="1"/>
          </p:nvPr>
        </p:nvSpPr>
        <p:spPr/>
        <p:txBody>
          <a:bodyPr/>
          <a:lstStyle/>
          <a:p>
            <a:endParaRPr lang="zh-CN" altLang="en-US" b="1" dirty="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Rot="1" noChangeAspect="1" noChangeArrowheads="1" noTextEdit="1"/>
          </p:cNvSpPr>
          <p:nvPr>
            <p:ph type="sldImg"/>
          </p:nvPr>
        </p:nvSpPr>
        <p:spPr/>
      </p:sp>
      <p:sp>
        <p:nvSpPr>
          <p:cNvPr id="709635" name="Rectangle 3"/>
          <p:cNvSpPr>
            <a:spLocks noGrp="1" noChangeArrowheads="1"/>
          </p:cNvSpPr>
          <p:nvPr>
            <p:ph type="body" idx="1"/>
          </p:nvPr>
        </p:nvSpPr>
        <p:spPr/>
        <p:txBody>
          <a:bodyPr/>
          <a:lstStyle/>
          <a:p>
            <a:endParaRPr lang="zh-CN" altLang="en-US" b="1" dirty="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Rot="1" noChangeAspect="1" noChangeArrowheads="1" noTextEdit="1"/>
          </p:cNvSpPr>
          <p:nvPr>
            <p:ph type="sldImg"/>
          </p:nvPr>
        </p:nvSpPr>
        <p:spPr/>
      </p:sp>
      <p:sp>
        <p:nvSpPr>
          <p:cNvPr id="709635" name="Rectangle 3"/>
          <p:cNvSpPr>
            <a:spLocks noGrp="1" noChangeArrowheads="1"/>
          </p:cNvSpPr>
          <p:nvPr>
            <p:ph type="body" idx="1"/>
          </p:nvPr>
        </p:nvSpPr>
        <p:spPr/>
        <p:txBody>
          <a:bodyPr/>
          <a:lstStyle/>
          <a:p>
            <a:endParaRPr lang="zh-CN" altLang="en-US" b="1"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7"/>
          <p:cNvSpPr txBox="1">
            <a:spLocks noGrp="1" noChangeArrowheads="1"/>
          </p:cNvSpPr>
          <p:nvPr/>
        </p:nvSpPr>
        <p:spPr bwMode="auto">
          <a:xfrm>
            <a:off x="3886200" y="8686800"/>
            <a:ext cx="2971800" cy="457200"/>
          </a:xfrm>
          <a:prstGeom prst="rect">
            <a:avLst/>
          </a:prstGeom>
          <a:noFill/>
          <a:ln w="9525">
            <a:noFill/>
            <a:miter lim="800000"/>
          </a:ln>
        </p:spPr>
        <p:txBody>
          <a:bodyPr anchor="b"/>
          <a:lstStyle/>
          <a:p>
            <a:pPr algn="r"/>
            <a:fld id="{15A23635-E26B-40BB-A93D-5AB1E4E8581A}" type="slidenum">
              <a:rPr kumimoji="1" lang="ja-JP" altLang="en-US" sz="1200">
                <a:latin typeface="Times New Roman" panose="02020603050405020304" pitchFamily="18" charset="0"/>
                <a:ea typeface="宋体" panose="02010600030101010101" pitchFamily="2" charset="-122"/>
              </a:rPr>
            </a:fld>
            <a:endParaRPr kumimoji="1" lang="en-US" altLang="ja-JP" sz="1200">
              <a:latin typeface="Times New Roman" panose="02020603050405020304" pitchFamily="18" charset="0"/>
              <a:ea typeface="宋体" panose="02010600030101010101" pitchFamily="2" charset="-122"/>
            </a:endParaRPr>
          </a:p>
        </p:txBody>
      </p:sp>
      <p:sp>
        <p:nvSpPr>
          <p:cNvPr id="696323" name="Rectangle 2"/>
          <p:cNvSpPr>
            <a:spLocks noGrp="1" noRot="1" noChangeAspect="1" noChangeArrowheads="1" noTextEdit="1"/>
          </p:cNvSpPr>
          <p:nvPr>
            <p:ph type="sldImg"/>
          </p:nvPr>
        </p:nvSpPr>
        <p:spPr>
          <a:xfrm>
            <a:off x="1150938" y="692150"/>
            <a:ext cx="4554537" cy="3416300"/>
          </a:xfrm>
          <a:ln cap="flat">
            <a:solidFill>
              <a:schemeClr val="tx1"/>
            </a:solidFill>
          </a:ln>
        </p:spPr>
      </p:sp>
      <p:sp>
        <p:nvSpPr>
          <p:cNvPr id="696324" name="Rectangle 3"/>
          <p:cNvSpPr>
            <a:spLocks noGrp="1" noChangeArrowheads="1"/>
          </p:cNvSpPr>
          <p:nvPr>
            <p:ph type="body" idx="1"/>
          </p:nvPr>
        </p:nvSpPr>
        <p:spPr>
          <a:xfrm>
            <a:off x="557213" y="4343400"/>
            <a:ext cx="5741987" cy="4113213"/>
          </a:xfrm>
        </p:spPr>
        <p:txBody>
          <a:bodyPr lIns="92747" tIns="46374" rIns="92747" bIns="46374"/>
          <a:lstStyle/>
          <a:p>
            <a:pPr defTabSz="76200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3A20F8-9227-410F-B3BF-33338AE04DD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BD827EF-3DA1-4D85-8094-337FEF9B42E4}"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6ED3DE-1D52-48C5-B863-8892F638130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3226E1-A6B1-46B6-A84F-38CDFDCCEFB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F144DBF-425E-44ED-8C34-2AA9590BA3C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203DF8-CAD5-4AAB-94AE-F02F83340AD1}"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16C904-2BB4-4EB0-9DEE-41F2C65BC267}"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53EE16-DCFD-46D7-A20C-30E4D9993AFA}"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206406-0666-4A9B-84B2-47EDC3AC59D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C513EF7-27B3-4876-9236-1C6DD25DA1C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8F61ACD-0D7E-444D-93BE-45D4C33A0B34}"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D78A6-D956-4423-9246-1AE9408791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tags" Target="../tags/tag9.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0A603-0626-4645-8BB4-67A8C8E23BAD}" type="datetime1">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78A6-D956-4423-9246-1AE9408791EB}" type="slidenum">
              <a:rPr lang="zh-CN" altLang="en-US" smtClean="0"/>
            </a:fld>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7955711" y="188436"/>
            <a:ext cx="898096" cy="453553"/>
          </a:xfrm>
          <a:prstGeom prst="rect">
            <a:avLst/>
          </a:prstGeom>
        </p:spPr>
      </p:pic>
      <p:pic>
        <p:nvPicPr>
          <p:cNvPr id="7" name="图片 6"/>
          <p:cNvPicPr>
            <a:picLocks noChangeAspect="1"/>
          </p:cNvPicPr>
          <p:nvPr userDrawn="1">
            <p:custDataLst>
              <p:tags r:id="rId16"/>
            </p:custDataLst>
          </p:nvPr>
        </p:nvPicPr>
        <p:blipFill>
          <a:blip r:embed="rId17"/>
          <a:stretch>
            <a:fillRect/>
          </a:stretch>
        </p:blipFill>
        <p:spPr>
          <a:xfrm>
            <a:off x="107950" y="116840"/>
            <a:ext cx="1609725" cy="5962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12.GIF"/><Relationship Id="rId2" Type="http://schemas.openxmlformats.org/officeDocument/2006/relationships/slide" Target="slide4.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slide" Target="sl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7.pn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5.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GIF"/><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1.jpe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40.jpe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slideLayout" Target="../slideLayouts/slideLayout2.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hyperlink" Target="http://www.bofety.com/" TargetMode="External"/><Relationship Id="rId10" Type="http://schemas.openxmlformats.org/officeDocument/2006/relationships/tags" Target="../tags/tag2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467544" y="2204864"/>
            <a:ext cx="8286750" cy="1928813"/>
          </a:xfrm>
          <a:prstGeom prst="rect">
            <a:avLst/>
          </a:prstGeom>
          <a:solidFill>
            <a:srgbClr val="648933"/>
          </a:solidFill>
          <a:ln w="9525">
            <a:noFill/>
            <a:miter lim="800000"/>
          </a:ln>
        </p:spPr>
        <p:txBody>
          <a:bodyPr vert="horz" wrap="square" lIns="91440" tIns="45720" rIns="91440" bIns="45720" numCol="1" anchor="ctr" anchorCtr="0" compatLnSpc="1">
            <a:normAutofit/>
          </a:bodyPr>
          <a:lstStyle/>
          <a:p>
            <a:pPr algn="ctr">
              <a:lnSpc>
                <a:spcPct val="150000"/>
              </a:lnSpc>
              <a:spcBef>
                <a:spcPct val="50000"/>
              </a:spcBef>
            </a:pPr>
            <a:r>
              <a:rPr lang="zh-CN" altLang="en-US" sz="3600" b="1" dirty="0" smtClean="0">
                <a:solidFill>
                  <a:schemeClr val="bg1"/>
                </a:solidFill>
                <a:latin typeface="华文楷体" panose="02010600040101010101" charset="-122"/>
                <a:ea typeface="华文楷体" panose="02010600040101010101" charset="-122"/>
                <a:cs typeface="华文楷体" panose="02010600040101010101" charset="-122"/>
              </a:rPr>
              <a:t>班组安全基础管理概述</a:t>
            </a:r>
            <a:endParaRPr kumimoji="0" lang="zh-CN" altLang="en-US" sz="2400" b="1" i="0" u="none" strike="noStrike" kern="1200" cap="none" spc="0" normalizeH="0" baseline="0" noProof="0" dirty="0" smtClean="0">
              <a:ln>
                <a:noFill/>
              </a:ln>
              <a:solidFill>
                <a:schemeClr val="bg1"/>
              </a:solidFill>
              <a:effectLst/>
              <a:uLnTx/>
              <a:uFillTx/>
              <a:latin typeface="华文楷体" panose="02010600040101010101" charset="-122"/>
              <a:ea typeface="华文楷体" panose="02010600040101010101" charset="-122"/>
              <a:cs typeface="华文楷体" panose="02010600040101010101" charset="-122"/>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descr="7b0a2020202022776f7264617274223a20227b5c2269645c223a32353030343531362c5c227469645c223a31333439377d220a7d0a"/>
          <p:cNvSpPr txBox="1"/>
          <p:nvPr>
            <p:custDataLst>
              <p:tags r:id="rId2"/>
            </p:custDataLst>
          </p:nvPr>
        </p:nvSpPr>
        <p:spPr>
          <a:xfrm>
            <a:off x="5868194"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530694"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463030"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395366"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51520" y="1988840"/>
            <a:ext cx="7848872" cy="424847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342900">
              <a:lnSpc>
                <a:spcPct val="140000"/>
              </a:lnSpc>
              <a:buClr>
                <a:srgbClr val="0000FF"/>
              </a:buClr>
              <a:buFont typeface="Wingdings" panose="05000000000000000000" pitchFamily="2" charset="2"/>
              <a:buChar char="n"/>
            </a:pPr>
            <a:r>
              <a:rPr lang="zh-CN" altLang="en-US" sz="1600" b="1" dirty="0" smtClean="0"/>
              <a:t>办事要公道：　</a:t>
            </a:r>
            <a:r>
              <a:rPr lang="zh-CN" altLang="en-US" sz="1600" dirty="0" smtClean="0"/>
              <a:t>需要班组长在分配工作中做到办事公道、奖罚分明，分配利益时也要做到公道，只有这样才能够服众。</a:t>
            </a:r>
            <a:endParaRPr lang="zh-CN" altLang="en-US" sz="1600" dirty="0" smtClean="0"/>
          </a:p>
          <a:p>
            <a:pPr indent="342900">
              <a:lnSpc>
                <a:spcPct val="140000"/>
              </a:lnSpc>
              <a:buClr>
                <a:srgbClr val="0000FF"/>
              </a:buClr>
              <a:buFont typeface="Wingdings" panose="05000000000000000000" pitchFamily="2" charset="2"/>
              <a:buChar char="n"/>
            </a:pPr>
            <a:r>
              <a:rPr lang="zh-CN" altLang="en-US" sz="1600" b="1" dirty="0" smtClean="0"/>
              <a:t>关心部下：</a:t>
            </a:r>
            <a:r>
              <a:rPr lang="zh-CN" altLang="en-US" sz="1600" dirty="0" smtClean="0"/>
              <a:t>　　关心和了解员工在工作、生活上的需求，员工自然会满意你。</a:t>
            </a:r>
            <a:endParaRPr lang="zh-CN" altLang="en-US" sz="1600" dirty="0" smtClean="0"/>
          </a:p>
          <a:p>
            <a:pPr indent="342900">
              <a:lnSpc>
                <a:spcPct val="140000"/>
              </a:lnSpc>
              <a:buClr>
                <a:srgbClr val="0000FF"/>
              </a:buClr>
              <a:buFont typeface="Wingdings" panose="05000000000000000000" pitchFamily="2" charset="2"/>
              <a:buChar char="n"/>
            </a:pPr>
            <a:r>
              <a:rPr lang="zh-CN" altLang="en-US" sz="1600" b="1" dirty="0" smtClean="0"/>
              <a:t>目标明确：　　</a:t>
            </a:r>
            <a:r>
              <a:rPr lang="zh-CN" altLang="en-US" sz="1600" dirty="0" smtClean="0"/>
              <a:t>目标明确是做领导的一个最重要的和最起码的前提。作为一个班组长，目标也应非常明确，否则就纯粹是一个糊涂官。</a:t>
            </a:r>
            <a:endParaRPr lang="zh-CN" altLang="en-US" sz="1600" dirty="0" smtClean="0"/>
          </a:p>
          <a:p>
            <a:pPr indent="342900">
              <a:lnSpc>
                <a:spcPct val="140000"/>
              </a:lnSpc>
              <a:buClr>
                <a:srgbClr val="0000FF"/>
              </a:buClr>
              <a:buFont typeface="Wingdings" panose="05000000000000000000" pitchFamily="2" charset="2"/>
              <a:buChar char="n"/>
            </a:pPr>
            <a:r>
              <a:rPr lang="zh-CN" altLang="en-US" sz="1600" b="1" dirty="0" smtClean="0"/>
              <a:t>准确发布命令：</a:t>
            </a:r>
            <a:r>
              <a:rPr lang="zh-CN" altLang="en-US" sz="1600" dirty="0" smtClean="0"/>
              <a:t>班组长作为一线的指挥者，发布命令的准确程度应像机场上的管制员给飞行员发布命令一样的准确，否则容易产生歧义，造成工作中的事故。</a:t>
            </a:r>
            <a:endParaRPr lang="zh-CN" altLang="en-US" sz="1600" dirty="0" smtClean="0"/>
          </a:p>
          <a:p>
            <a:pPr indent="342900">
              <a:lnSpc>
                <a:spcPct val="140000"/>
              </a:lnSpc>
              <a:buClr>
                <a:srgbClr val="0000FF"/>
              </a:buClr>
              <a:buFont typeface="Wingdings" panose="05000000000000000000" pitchFamily="2" charset="2"/>
              <a:buChar char="n"/>
            </a:pPr>
            <a:r>
              <a:rPr lang="zh-CN" altLang="en-US" sz="1600" b="1" dirty="0" smtClean="0"/>
              <a:t>及时指导：</a:t>
            </a:r>
            <a:r>
              <a:rPr lang="zh-CN" altLang="en-US" sz="1600" dirty="0" smtClean="0"/>
              <a:t>　　工作中，下属总是希望自己能时常得到上司的及时指导，因为上司的及时指导就是对下属的关注和培训。</a:t>
            </a:r>
            <a:endParaRPr lang="zh-CN" altLang="en-US" sz="1600" dirty="0" smtClean="0"/>
          </a:p>
          <a:p>
            <a:pPr indent="342900">
              <a:lnSpc>
                <a:spcPct val="140000"/>
              </a:lnSpc>
              <a:buClr>
                <a:srgbClr val="0000FF"/>
              </a:buClr>
              <a:buFont typeface="Wingdings" panose="05000000000000000000" pitchFamily="2" charset="2"/>
              <a:buChar char="n"/>
            </a:pPr>
            <a:r>
              <a:rPr lang="zh-CN" altLang="en-US" sz="1600" b="1" dirty="0" smtClean="0"/>
              <a:t>需要荣誉：</a:t>
            </a:r>
            <a:r>
              <a:rPr lang="zh-CN" altLang="en-US" sz="1600" dirty="0" smtClean="0"/>
              <a:t>　　作为班组长还应做到非常慷慨地把荣誉和奖金分给大家，你部下的劳动模范越多，你的工作就能做得越好。 </a:t>
            </a:r>
            <a:endParaRPr lang="zh-CN" altLang="en-US" sz="1600" dirty="0"/>
          </a:p>
        </p:txBody>
      </p:sp>
      <p:sp>
        <p:nvSpPr>
          <p:cNvPr id="8" name="矩形 3"/>
          <p:cNvSpPr>
            <a:spLocks noChangeArrowheads="1"/>
          </p:cNvSpPr>
          <p:nvPr/>
        </p:nvSpPr>
        <p:spPr bwMode="auto">
          <a:xfrm>
            <a:off x="323528" y="1636116"/>
            <a:ext cx="7883710" cy="42473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2</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）职工对班组长的期望</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9"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1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Grp="1" noChangeArrowheads="1"/>
          </p:cNvSpPr>
          <p:nvPr>
            <p:ph idx="4294967295"/>
          </p:nvPr>
        </p:nvSpPr>
        <p:spPr>
          <a:xfrm>
            <a:off x="402508" y="2039181"/>
            <a:ext cx="7848872" cy="4535488"/>
          </a:xfrm>
          <a:solidFill>
            <a:schemeClr val="bg1"/>
          </a:solidFill>
        </p:spPr>
        <p:txBody>
          <a:bodyPr/>
          <a:lstStyle/>
          <a:p>
            <a:pPr>
              <a:lnSpc>
                <a:spcPct val="150000"/>
              </a:lnSpc>
              <a:spcBef>
                <a:spcPts val="0"/>
              </a:spcBef>
              <a:buClr>
                <a:srgbClr val="0000FF"/>
              </a:buClr>
              <a:buFont typeface="Wingdings" panose="05000000000000000000" pitchFamily="2" charset="2"/>
              <a:buChar char="n"/>
            </a:pPr>
            <a:r>
              <a:rPr lang="zh-CN" altLang="en-US" sz="1800" b="1" dirty="0" smtClean="0"/>
              <a:t>完善</a:t>
            </a:r>
            <a:r>
              <a:rPr lang="zh-CN" altLang="en-US" sz="1800" b="1" dirty="0"/>
              <a:t>班组长任用机制</a:t>
            </a:r>
            <a:r>
              <a:rPr lang="zh-CN" altLang="en-US" sz="1800" b="1" dirty="0" smtClean="0"/>
              <a:t>：</a:t>
            </a:r>
            <a:endParaRPr lang="en-US" altLang="zh-CN" sz="1800" dirty="0" smtClean="0"/>
          </a:p>
          <a:p>
            <a:pPr marL="0" indent="457200">
              <a:lnSpc>
                <a:spcPct val="150000"/>
              </a:lnSpc>
              <a:spcBef>
                <a:spcPts val="0"/>
              </a:spcBef>
              <a:buNone/>
            </a:pPr>
            <a:r>
              <a:rPr lang="zh-CN" altLang="en-US" sz="1600" dirty="0" smtClean="0">
                <a:solidFill>
                  <a:srgbClr val="FF0000"/>
                </a:solidFill>
              </a:rPr>
              <a:t>具有</a:t>
            </a:r>
            <a:r>
              <a:rPr lang="zh-CN" altLang="en-US" sz="1600" dirty="0">
                <a:solidFill>
                  <a:srgbClr val="FF0000"/>
                </a:solidFill>
              </a:rPr>
              <a:t>组织能力、安全意识强、思想觉悟高、有责任心、团结同志、技能过硬和具有丰富的安全和职业卫生知识</a:t>
            </a:r>
            <a:r>
              <a:rPr lang="zh-CN" altLang="en-US" sz="1600" dirty="0" smtClean="0">
                <a:solidFill>
                  <a:srgbClr val="FF0000"/>
                </a:solidFill>
              </a:rPr>
              <a:t>人员</a:t>
            </a:r>
            <a:endParaRPr lang="en-US" altLang="zh-CN" sz="1600" dirty="0" smtClean="0"/>
          </a:p>
          <a:p>
            <a:pPr>
              <a:lnSpc>
                <a:spcPct val="150000"/>
              </a:lnSpc>
              <a:spcBef>
                <a:spcPts val="0"/>
              </a:spcBef>
              <a:buClr>
                <a:srgbClr val="0000FF"/>
              </a:buClr>
              <a:buFont typeface="Wingdings" panose="05000000000000000000" pitchFamily="2" charset="2"/>
              <a:buChar char="n"/>
            </a:pPr>
            <a:r>
              <a:rPr lang="zh-CN" altLang="en-US" sz="1800" b="1" dirty="0" smtClean="0"/>
              <a:t>规范</a:t>
            </a:r>
            <a:r>
              <a:rPr lang="zh-CN" altLang="en-US" sz="1800" b="1" dirty="0"/>
              <a:t>班组长管理机制</a:t>
            </a:r>
            <a:r>
              <a:rPr lang="zh-CN" altLang="en-US" sz="1800" b="1" dirty="0" smtClean="0"/>
              <a:t>：</a:t>
            </a:r>
            <a:endParaRPr lang="en-US" altLang="zh-CN" sz="1800" b="1" dirty="0" smtClean="0"/>
          </a:p>
          <a:p>
            <a:pPr marL="0" indent="457200">
              <a:lnSpc>
                <a:spcPct val="150000"/>
              </a:lnSpc>
              <a:spcBef>
                <a:spcPts val="0"/>
              </a:spcBef>
              <a:buNone/>
            </a:pPr>
            <a:r>
              <a:rPr lang="zh-CN" altLang="en-US" sz="1600" dirty="0" smtClean="0"/>
              <a:t>完善班组长岗位责任制，制定聘用和解聘条件、程序；</a:t>
            </a:r>
            <a:r>
              <a:rPr lang="zh-CN" altLang="en-US" sz="1600" dirty="0" smtClean="0">
                <a:solidFill>
                  <a:srgbClr val="FF0000"/>
                </a:solidFill>
              </a:rPr>
              <a:t>建立定期的思想汇报、工作总结制度；实行班组长定期考核，</a:t>
            </a:r>
            <a:r>
              <a:rPr lang="zh-CN" altLang="en-US" sz="1600" dirty="0" smtClean="0">
                <a:solidFill>
                  <a:srgbClr val="0000FF"/>
                </a:solidFill>
              </a:rPr>
              <a:t>诫勉谈话和末位淘汰机制</a:t>
            </a:r>
            <a:r>
              <a:rPr lang="zh-CN" altLang="en-US" sz="1600" dirty="0" smtClean="0"/>
              <a:t>。</a:t>
            </a:r>
            <a:endParaRPr lang="zh-CN" altLang="en-US" sz="1600" dirty="0" smtClean="0"/>
          </a:p>
          <a:p>
            <a:pPr>
              <a:lnSpc>
                <a:spcPct val="150000"/>
              </a:lnSpc>
              <a:spcBef>
                <a:spcPts val="0"/>
              </a:spcBef>
              <a:buClr>
                <a:srgbClr val="0000FF"/>
              </a:buClr>
              <a:buFont typeface="Wingdings" panose="05000000000000000000" pitchFamily="2" charset="2"/>
              <a:buChar char="n"/>
            </a:pPr>
            <a:r>
              <a:rPr lang="zh-CN" altLang="en-US" sz="1800" b="1" dirty="0" smtClean="0"/>
              <a:t>健全班组长人才激励机制：</a:t>
            </a:r>
            <a:endParaRPr lang="en-US" altLang="zh-CN" sz="1800" b="1" dirty="0" smtClean="0"/>
          </a:p>
          <a:p>
            <a:pPr marL="0" indent="457200">
              <a:lnSpc>
                <a:spcPct val="150000"/>
              </a:lnSpc>
              <a:spcBef>
                <a:spcPts val="0"/>
              </a:spcBef>
              <a:buNone/>
            </a:pPr>
            <a:r>
              <a:rPr lang="zh-CN" altLang="en-US" sz="1600" dirty="0" smtClean="0">
                <a:solidFill>
                  <a:srgbClr val="FF0000"/>
                </a:solidFill>
              </a:rPr>
              <a:t>把班组长纳入企业后备管理人才队伍培养计划，积极从优秀班组长中选拔管理人员，营造班组长竞争机制。</a:t>
            </a:r>
            <a:endParaRPr lang="zh-CN" altLang="en-US" sz="1600" dirty="0" smtClean="0">
              <a:solidFill>
                <a:srgbClr val="FF0000"/>
              </a:solidFill>
            </a:endParaRPr>
          </a:p>
          <a:p>
            <a:pPr>
              <a:lnSpc>
                <a:spcPct val="150000"/>
              </a:lnSpc>
              <a:spcBef>
                <a:spcPts val="0"/>
              </a:spcBef>
              <a:buClr>
                <a:srgbClr val="0000FF"/>
              </a:buClr>
              <a:buFont typeface="Wingdings" panose="05000000000000000000" pitchFamily="2" charset="2"/>
              <a:buChar char="n"/>
            </a:pPr>
            <a:r>
              <a:rPr lang="zh-CN" altLang="en-US" sz="1800" b="1" dirty="0" smtClean="0"/>
              <a:t>授予</a:t>
            </a:r>
            <a:r>
              <a:rPr lang="zh-CN" altLang="en-US" sz="1800" b="1" dirty="0"/>
              <a:t>班组长现场指挥权</a:t>
            </a:r>
            <a:r>
              <a:rPr lang="zh-CN" altLang="en-US" sz="1800" b="1" dirty="0" smtClean="0"/>
              <a:t>：</a:t>
            </a:r>
            <a:endParaRPr lang="en-US" altLang="zh-CN" sz="1800" b="1" dirty="0" smtClean="0"/>
          </a:p>
          <a:p>
            <a:pPr indent="342900">
              <a:lnSpc>
                <a:spcPct val="150000"/>
              </a:lnSpc>
              <a:spcBef>
                <a:spcPts val="0"/>
              </a:spcBef>
              <a:buNone/>
            </a:pPr>
            <a:r>
              <a:rPr lang="zh-CN" altLang="en-US" sz="1600" dirty="0" smtClean="0"/>
              <a:t>班组长</a:t>
            </a:r>
            <a:r>
              <a:rPr lang="zh-CN" altLang="en-US" sz="1600" dirty="0"/>
              <a:t>针对现场作业条件的变化情况，</a:t>
            </a:r>
            <a:r>
              <a:rPr lang="zh-CN" altLang="en-US" sz="1600" dirty="0">
                <a:solidFill>
                  <a:srgbClr val="FF0000"/>
                </a:solidFill>
              </a:rPr>
              <a:t>有安全生产现场决策</a:t>
            </a:r>
            <a:r>
              <a:rPr lang="zh-CN" altLang="en-US" sz="1600" dirty="0" smtClean="0">
                <a:solidFill>
                  <a:srgbClr val="FF0000"/>
                </a:solidFill>
              </a:rPr>
              <a:t>权组织指挥权。</a:t>
            </a:r>
            <a:endParaRPr lang="zh-CN" altLang="en-US" sz="1600" dirty="0"/>
          </a:p>
        </p:txBody>
      </p:sp>
      <p:sp>
        <p:nvSpPr>
          <p:cNvPr id="7" name="矩形 3"/>
          <p:cNvSpPr>
            <a:spLocks noChangeArrowheads="1"/>
          </p:cNvSpPr>
          <p:nvPr/>
        </p:nvSpPr>
        <p:spPr bwMode="auto">
          <a:xfrm>
            <a:off x="331628" y="1614449"/>
            <a:ext cx="7883710" cy="42473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3</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）对班组长应进行“四要”管理</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10"/>
          </p:nvPr>
        </p:nvSpPr>
        <p:spPr>
          <a:xfrm>
            <a:off x="6553200" y="6356350"/>
            <a:ext cx="2133600" cy="365125"/>
          </a:xfrm>
        </p:spPr>
        <p:txBody>
          <a:bodyPr/>
          <a:lstStyle/>
          <a:p>
            <a:fld id="{63F75DB6-3DA5-426E-AC08-F4A235BEF1C1}" type="slidenum">
              <a:rPr lang="zh-CN" altLang="en-US"/>
            </a:fld>
            <a:endParaRPr lang="en-US" altLang="zh-CN"/>
          </a:p>
        </p:txBody>
      </p:sp>
      <p:sp>
        <p:nvSpPr>
          <p:cNvPr id="10" name="Text Box 2"/>
          <p:cNvSpPr txBox="1">
            <a:spLocks noChangeArrowheads="1"/>
          </p:cNvSpPr>
          <p:nvPr/>
        </p:nvSpPr>
        <p:spPr bwMode="auto">
          <a:xfrm>
            <a:off x="539552" y="2211735"/>
            <a:ext cx="3816424" cy="2585323"/>
          </a:xfrm>
          <a:prstGeom prst="rect">
            <a:avLst/>
          </a:prstGeom>
          <a:solidFill>
            <a:schemeClr val="bg1"/>
          </a:solidFill>
          <a:ln w="9525" algn="ctr">
            <a:noFill/>
            <a:miter lim="800000"/>
          </a:ln>
          <a:effectLst/>
        </p:spPr>
        <p:txBody>
          <a:bodyPr wrap="square">
            <a:spAutoFit/>
          </a:bodyPr>
          <a:lstStyle/>
          <a:p>
            <a:pPr>
              <a:lnSpc>
                <a:spcPct val="150000"/>
              </a:lnSpc>
              <a:buClr>
                <a:srgbClr val="C00000"/>
              </a:buClr>
              <a:buFont typeface="Wingdings" panose="05000000000000000000" pitchFamily="2" charset="2"/>
              <a:buChar char="p"/>
            </a:pPr>
            <a:r>
              <a:rPr lang="zh-CN" altLang="en-US" b="1" dirty="0">
                <a:latin typeface="微软雅黑" panose="020B0503020204020204" charset="-122"/>
                <a:ea typeface="微软雅黑" panose="020B0503020204020204" charset="-122"/>
              </a:rPr>
              <a:t>班组长应具备的素质：</a:t>
            </a:r>
            <a:endParaRPr lang="zh-CN" altLang="en-US" b="1"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 身体素质</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 安全管理素质</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 政治素质</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 安全技术素质</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 文化</a:t>
            </a:r>
            <a:r>
              <a:rPr lang="zh-CN" altLang="en-US" dirty="0" smtClean="0">
                <a:latin typeface="微软雅黑" panose="020B0503020204020204" charset="-122"/>
                <a:ea typeface="微软雅黑" panose="020B0503020204020204" charset="-122"/>
              </a:rPr>
              <a:t>素质</a:t>
            </a:r>
            <a:endParaRPr lang="zh-CN" altLang="en-US" dirty="0" smtClean="0">
              <a:latin typeface="微软雅黑" panose="020B0503020204020204" charset="-122"/>
              <a:ea typeface="微软雅黑" panose="020B0503020204020204" charset="-122"/>
            </a:endParaRPr>
          </a:p>
        </p:txBody>
      </p:sp>
      <p:sp>
        <p:nvSpPr>
          <p:cNvPr id="11" name="矩形 3"/>
          <p:cNvSpPr>
            <a:spLocks noChangeArrowheads="1"/>
          </p:cNvSpPr>
          <p:nvPr/>
        </p:nvSpPr>
        <p:spPr bwMode="auto">
          <a:xfrm>
            <a:off x="323528" y="1628800"/>
            <a:ext cx="7883710" cy="42473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4</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）班组长应具备的素质和工作作风</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12" name="图片 11" descr="图片1.png"/>
          <p:cNvPicPr>
            <a:picLocks noChangeAspect="1"/>
          </p:cNvPicPr>
          <p:nvPr/>
        </p:nvPicPr>
        <p:blipFill>
          <a:blip r:embed="rId1"/>
          <a:stretch>
            <a:fillRect/>
          </a:stretch>
        </p:blipFill>
        <p:spPr>
          <a:xfrm>
            <a:off x="5435917" y="4581128"/>
            <a:ext cx="3491222" cy="2050033"/>
          </a:xfrm>
          <a:prstGeom prst="rect">
            <a:avLst/>
          </a:prstGeom>
        </p:spPr>
      </p:pic>
      <p:sp>
        <p:nvSpPr>
          <p:cNvPr id="2" name="矩形 1"/>
          <p:cNvSpPr/>
          <p:nvPr/>
        </p:nvSpPr>
        <p:spPr>
          <a:xfrm>
            <a:off x="4427984" y="2211829"/>
            <a:ext cx="3816424" cy="2585323"/>
          </a:xfrm>
          <a:prstGeom prst="rect">
            <a:avLst/>
          </a:prstGeom>
        </p:spPr>
        <p:txBody>
          <a:bodyPr wrap="square">
            <a:spAutoFit/>
          </a:bodyPr>
          <a:lstStyle/>
          <a:p>
            <a:pPr indent="144145">
              <a:lnSpc>
                <a:spcPct val="150000"/>
              </a:lnSpc>
              <a:buClr>
                <a:srgbClr val="C00000"/>
              </a:buClr>
              <a:buFont typeface="Wingdings" panose="05000000000000000000" pitchFamily="2" charset="2"/>
              <a:buChar char="p"/>
            </a:pPr>
            <a:r>
              <a:rPr lang="zh-CN" altLang="en-US" b="1" dirty="0" smtClean="0">
                <a:latin typeface="微软雅黑" panose="020B0503020204020204" charset="-122"/>
                <a:ea typeface="微软雅黑" panose="020B0503020204020204" charset="-122"/>
              </a:rPr>
              <a:t>班组长</a:t>
            </a:r>
            <a:r>
              <a:rPr lang="zh-CN" altLang="en-US" b="1" dirty="0">
                <a:latin typeface="微软雅黑" panose="020B0503020204020204" charset="-122"/>
                <a:ea typeface="微软雅黑" panose="020B0503020204020204" charset="-122"/>
              </a:rPr>
              <a:t>应具备的工作作风：</a:t>
            </a:r>
            <a:endParaRPr lang="zh-CN" altLang="en-US" b="1"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高度的事业心和责任感</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掌握过硬技术、熟悉安全管理</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坚持原则，敢于负责 </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以身作则，起带头作用</a:t>
            </a:r>
            <a:endParaRPr lang="zh-CN" altLang="en-US" dirty="0">
              <a:latin typeface="微软雅黑" panose="020B0503020204020204" charset="-122"/>
              <a:ea typeface="微软雅黑" panose="020B0503020204020204" charset="-122"/>
            </a:endParaRPr>
          </a:p>
          <a:p>
            <a:pPr marL="215900" indent="215900">
              <a:lnSpc>
                <a:spcPct val="150000"/>
              </a:lnSpc>
              <a:buClr>
                <a:srgbClr val="00FF00"/>
              </a:buClr>
              <a:buFont typeface="Wingdings 2" panose="05020102010507070707" pitchFamily="18" charset="2"/>
              <a:buChar char="E"/>
            </a:pPr>
            <a:r>
              <a:rPr lang="zh-CN" altLang="en-US" dirty="0">
                <a:latin typeface="微软雅黑" panose="020B0503020204020204" charset="-122"/>
                <a:ea typeface="微软雅黑" panose="020B0503020204020204" charset="-122"/>
              </a:rPr>
              <a:t>关心群众生活、维护职工利益</a:t>
            </a:r>
            <a:endParaRPr lang="zh-CN" altLang="en-US" dirty="0">
              <a:latin typeface="微软雅黑" panose="020B0503020204020204" charset="-122"/>
              <a:ea typeface="微软雅黑" panose="020B0503020204020204" charset="-122"/>
            </a:endParaRPr>
          </a:p>
        </p:txBody>
      </p:sp>
      <p:sp>
        <p:nvSpPr>
          <p:cNvPr id="13"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4"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5"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10"/>
          </p:nvPr>
        </p:nvSpPr>
        <p:spPr>
          <a:xfrm>
            <a:off x="6553200" y="7168331"/>
            <a:ext cx="2133600" cy="365125"/>
          </a:xfrm>
        </p:spPr>
        <p:txBody>
          <a:bodyPr/>
          <a:lstStyle/>
          <a:p>
            <a:fld id="{63F75DB6-3DA5-426E-AC08-F4A235BEF1C1}" type="slidenum">
              <a:rPr lang="zh-CN" altLang="en-US"/>
            </a:fld>
            <a:endParaRPr lang="en-US" altLang="zh-CN"/>
          </a:p>
        </p:txBody>
      </p:sp>
      <p:sp>
        <p:nvSpPr>
          <p:cNvPr id="13" name="灯片编号占位符 5"/>
          <p:cNvSpPr>
            <a:spLocks noGrp="1"/>
          </p:cNvSpPr>
          <p:nvPr>
            <p:ph type="sldNum" sz="quarter" idx="10"/>
          </p:nvPr>
        </p:nvSpPr>
        <p:spPr>
          <a:xfrm>
            <a:off x="6553200" y="7168331"/>
            <a:ext cx="2133600" cy="365125"/>
          </a:xfrm>
        </p:spPr>
        <p:txBody>
          <a:bodyPr/>
          <a:lstStyle/>
          <a:p>
            <a:fld id="{FD9DBEAF-4374-4747-909D-EFC2385B71B2}" type="slidenum">
              <a:rPr lang="zh-CN" altLang="en-US"/>
            </a:fld>
            <a:endParaRPr lang="en-US" altLang="zh-CN"/>
          </a:p>
        </p:txBody>
      </p:sp>
      <p:sp>
        <p:nvSpPr>
          <p:cNvPr id="15" name="矩形 3"/>
          <p:cNvSpPr>
            <a:spLocks noChangeArrowheads="1"/>
          </p:cNvSpPr>
          <p:nvPr/>
        </p:nvSpPr>
        <p:spPr bwMode="auto">
          <a:xfrm>
            <a:off x="416176" y="1556792"/>
            <a:ext cx="5812008" cy="42473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5</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）班组安全管理的组织建设</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7"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1"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grpSp>
        <p:nvGrpSpPr>
          <p:cNvPr id="6" name="组合 5"/>
          <p:cNvGrpSpPr/>
          <p:nvPr/>
        </p:nvGrpSpPr>
        <p:grpSpPr>
          <a:xfrm>
            <a:off x="1893887" y="2394177"/>
            <a:ext cx="5750237" cy="2979039"/>
            <a:chOff x="1763688" y="956452"/>
            <a:chExt cx="6912768" cy="5208852"/>
          </a:xfrm>
        </p:grpSpPr>
        <p:sp>
          <p:nvSpPr>
            <p:cNvPr id="2" name="流程图: 磁盘 1"/>
            <p:cNvSpPr/>
            <p:nvPr/>
          </p:nvSpPr>
          <p:spPr>
            <a:xfrm>
              <a:off x="1907704" y="1196752"/>
              <a:ext cx="1872208" cy="504056"/>
            </a:xfrm>
            <a:prstGeom prst="flowChartMagneticDisk">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党团小组长</a:t>
              </a:r>
              <a:endParaRPr lang="zh-CN" altLang="en-US" sz="1400" dirty="0"/>
            </a:p>
          </p:txBody>
        </p:sp>
        <p:sp>
          <p:nvSpPr>
            <p:cNvPr id="12" name="流程图: 磁盘 11"/>
            <p:cNvSpPr/>
            <p:nvPr/>
          </p:nvSpPr>
          <p:spPr>
            <a:xfrm>
              <a:off x="1907704" y="1853208"/>
              <a:ext cx="1872208" cy="504056"/>
            </a:xfrm>
            <a:prstGeom prst="flowChartMagneticDisk">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工会小组长</a:t>
              </a:r>
              <a:endParaRPr lang="zh-CN" altLang="en-US" sz="1400" dirty="0"/>
            </a:p>
          </p:txBody>
        </p:sp>
        <p:sp>
          <p:nvSpPr>
            <p:cNvPr id="16" name="流程图: 磁盘 15"/>
            <p:cNvSpPr/>
            <p:nvPr/>
          </p:nvSpPr>
          <p:spPr>
            <a:xfrm>
              <a:off x="1907704" y="3068960"/>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班组长</a:t>
              </a:r>
              <a:endParaRPr lang="zh-CN" altLang="en-US" sz="1400" dirty="0"/>
            </a:p>
          </p:txBody>
        </p:sp>
        <p:sp>
          <p:nvSpPr>
            <p:cNvPr id="17" name="流程图: 磁盘 16"/>
            <p:cNvSpPr/>
            <p:nvPr/>
          </p:nvSpPr>
          <p:spPr>
            <a:xfrm>
              <a:off x="6507038" y="1772816"/>
              <a:ext cx="1872208" cy="504056"/>
            </a:xfrm>
            <a:prstGeom prst="flowChartMagneticDisk">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宣传员</a:t>
              </a:r>
              <a:endParaRPr lang="zh-CN" altLang="en-US" sz="1400" dirty="0"/>
            </a:p>
          </p:txBody>
        </p:sp>
        <p:sp>
          <p:nvSpPr>
            <p:cNvPr id="18" name="流程图: 磁盘 17"/>
            <p:cNvSpPr/>
            <p:nvPr/>
          </p:nvSpPr>
          <p:spPr>
            <a:xfrm>
              <a:off x="6507038" y="2760604"/>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安全员</a:t>
              </a:r>
              <a:endParaRPr lang="zh-CN" altLang="en-US" sz="1400" dirty="0"/>
            </a:p>
          </p:txBody>
        </p:sp>
        <p:sp>
          <p:nvSpPr>
            <p:cNvPr id="19" name="流程图: 磁盘 18"/>
            <p:cNvSpPr/>
            <p:nvPr/>
          </p:nvSpPr>
          <p:spPr>
            <a:xfrm>
              <a:off x="6507038" y="3478804"/>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技术员</a:t>
              </a:r>
              <a:endParaRPr lang="zh-CN" altLang="en-US" sz="1400" dirty="0"/>
            </a:p>
          </p:txBody>
        </p:sp>
        <p:sp>
          <p:nvSpPr>
            <p:cNvPr id="20" name="流程图: 磁盘 19"/>
            <p:cNvSpPr/>
            <p:nvPr/>
          </p:nvSpPr>
          <p:spPr>
            <a:xfrm>
              <a:off x="6516216" y="4142576"/>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设备员</a:t>
              </a:r>
              <a:endParaRPr lang="zh-CN" altLang="en-US" sz="1400" dirty="0"/>
            </a:p>
          </p:txBody>
        </p:sp>
        <p:sp>
          <p:nvSpPr>
            <p:cNvPr id="21" name="流程图: 磁盘 20"/>
            <p:cNvSpPr/>
            <p:nvPr/>
          </p:nvSpPr>
          <p:spPr>
            <a:xfrm>
              <a:off x="6516216" y="4799032"/>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经济核算员</a:t>
              </a:r>
              <a:endParaRPr lang="zh-CN" altLang="en-US" sz="1400" dirty="0"/>
            </a:p>
          </p:txBody>
        </p:sp>
        <p:sp>
          <p:nvSpPr>
            <p:cNvPr id="22" name="流程图: 磁盘 21"/>
            <p:cNvSpPr/>
            <p:nvPr/>
          </p:nvSpPr>
          <p:spPr>
            <a:xfrm>
              <a:off x="6516216" y="5517232"/>
              <a:ext cx="1872208" cy="504056"/>
            </a:xfrm>
            <a:prstGeom prst="flowChartMagneticDisk">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考勤员</a:t>
              </a:r>
              <a:endParaRPr lang="zh-CN" altLang="en-US" sz="1400" dirty="0"/>
            </a:p>
          </p:txBody>
        </p:sp>
        <p:sp>
          <p:nvSpPr>
            <p:cNvPr id="5" name="圆角矩形 4"/>
            <p:cNvSpPr/>
            <p:nvPr/>
          </p:nvSpPr>
          <p:spPr>
            <a:xfrm>
              <a:off x="1774091" y="956452"/>
              <a:ext cx="6902365" cy="153644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圆角矩形 22"/>
            <p:cNvSpPr/>
            <p:nvPr/>
          </p:nvSpPr>
          <p:spPr>
            <a:xfrm>
              <a:off x="1763688" y="2636912"/>
              <a:ext cx="6902365" cy="352839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4" name="矩形 3"/>
          <p:cNvSpPr>
            <a:spLocks noChangeArrowheads="1"/>
          </p:cNvSpPr>
          <p:nvPr/>
        </p:nvSpPr>
        <p:spPr bwMode="auto">
          <a:xfrm>
            <a:off x="2441103" y="5255631"/>
            <a:ext cx="690737" cy="837665"/>
          </a:xfrm>
          <a:prstGeom prst="rect">
            <a:avLst/>
          </a:prstGeom>
          <a:noFill/>
          <a:ln w="9525">
            <a:noFill/>
            <a:miter lim="800000"/>
          </a:ln>
        </p:spPr>
        <p:txBody>
          <a:bodyPr wrap="square">
            <a:spAutoFit/>
          </a:bodyPr>
          <a:lstStyle/>
          <a:p>
            <a:pPr indent="87630" eaLnBrk="0" hangingPunct="0">
              <a:lnSpc>
                <a:spcPct val="135000"/>
              </a:lnSpc>
            </a:pP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rPr>
              <a:t>3</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25" name="矩形 3"/>
          <p:cNvSpPr>
            <a:spLocks noChangeArrowheads="1"/>
          </p:cNvSpPr>
          <p:nvPr/>
        </p:nvSpPr>
        <p:spPr bwMode="auto">
          <a:xfrm>
            <a:off x="6280484" y="5255631"/>
            <a:ext cx="690737" cy="837665"/>
          </a:xfrm>
          <a:prstGeom prst="rect">
            <a:avLst/>
          </a:prstGeom>
          <a:noFill/>
          <a:ln w="9525">
            <a:noFill/>
            <a:miter lim="800000"/>
          </a:ln>
        </p:spPr>
        <p:txBody>
          <a:bodyPr wrap="square">
            <a:spAutoFit/>
          </a:bodyPr>
          <a:lstStyle/>
          <a:p>
            <a:pPr indent="87630" eaLnBrk="0" hangingPunct="0">
              <a:lnSpc>
                <a:spcPct val="135000"/>
              </a:lnSpc>
            </a:pP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rPr>
              <a:t>6</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26" name="矩形 25"/>
          <p:cNvSpPr/>
          <p:nvPr/>
        </p:nvSpPr>
        <p:spPr>
          <a:xfrm>
            <a:off x="3866436" y="6237312"/>
            <a:ext cx="1569660" cy="369332"/>
          </a:xfrm>
          <a:prstGeom prst="rect">
            <a:avLst/>
          </a:prstGeom>
        </p:spPr>
        <p:txBody>
          <a:bodyPr wrap="none">
            <a:spAutoFit/>
          </a:bodyPr>
          <a:lstStyle/>
          <a:p>
            <a:r>
              <a:rPr lang="zh-CN" altLang="en-US" b="1" dirty="0">
                <a:solidFill>
                  <a:srgbClr val="0033CC"/>
                </a:solidFill>
                <a:latin typeface="微软雅黑" panose="020B0503020204020204" charset="-122"/>
                <a:ea typeface="微软雅黑" panose="020B0503020204020204" charset="-122"/>
                <a:cs typeface="微软雅黑" panose="020B0503020204020204" charset="-122"/>
                <a:sym typeface="Monotype Sorts"/>
              </a:rPr>
              <a:t>发挥团队作用</a:t>
            </a:r>
            <a:endParaRPr lang="zh-CN" altLang="en-US" dirty="0"/>
          </a:p>
        </p:txBody>
      </p:sp>
      <p:sp>
        <p:nvSpPr>
          <p:cNvPr id="27" name="矩形 26"/>
          <p:cNvSpPr/>
          <p:nvPr/>
        </p:nvSpPr>
        <p:spPr>
          <a:xfrm>
            <a:off x="3275856" y="2430904"/>
            <a:ext cx="2329940" cy="854080"/>
          </a:xfrm>
          <a:prstGeom prst="rect">
            <a:avLst/>
          </a:prstGeom>
        </p:spPr>
        <p:txBody>
          <a:bodyPr wrap="square">
            <a:spAutoFit/>
          </a:bodyPr>
          <a:lstStyle/>
          <a:p>
            <a:pPr marL="536575" lvl="1">
              <a:lnSpc>
                <a:spcPct val="110000"/>
              </a:lnSpc>
              <a:spcBef>
                <a:spcPct val="50000"/>
              </a:spcBef>
              <a:buClr>
                <a:srgbClr val="0070C0"/>
              </a:buClr>
              <a:buSzPct val="85000"/>
              <a:tabLst>
                <a:tab pos="2190750" algn="l"/>
              </a:tabLst>
            </a:pPr>
            <a:r>
              <a:rPr lang="zh-CN" altLang="en-US" sz="900" dirty="0">
                <a:latin typeface="微软雅黑" panose="020B0503020204020204" charset="-122"/>
                <a:ea typeface="微软雅黑" panose="020B0503020204020204" charset="-122"/>
                <a:cs typeface="微软雅黑" panose="020B0503020204020204" charset="-122"/>
                <a:sym typeface="Monotype Sorts"/>
              </a:rPr>
              <a:t>重点落实班组</a:t>
            </a:r>
            <a:r>
              <a:rPr lang="zh-CN" altLang="en-US" sz="900" b="1" dirty="0">
                <a:solidFill>
                  <a:srgbClr val="FF0000"/>
                </a:solidFill>
                <a:latin typeface="微软雅黑" panose="020B0503020204020204" charset="-122"/>
                <a:ea typeface="微软雅黑" panose="020B0503020204020204" charset="-122"/>
                <a:cs typeface="微软雅黑" panose="020B0503020204020204" charset="-122"/>
                <a:sym typeface="Monotype Sorts"/>
              </a:rPr>
              <a:t>安全思想工作</a:t>
            </a:r>
            <a:r>
              <a:rPr lang="zh-CN" altLang="en-US" sz="900" dirty="0" smtClean="0">
                <a:latin typeface="微软雅黑" panose="020B0503020204020204" charset="-122"/>
                <a:ea typeface="微软雅黑" panose="020B0503020204020204" charset="-122"/>
                <a:cs typeface="微软雅黑" panose="020B0503020204020204" charset="-122"/>
                <a:sym typeface="Monotype Sorts"/>
              </a:rPr>
              <a:t>，深入</a:t>
            </a:r>
            <a:r>
              <a:rPr lang="zh-CN" altLang="en-US" sz="900" dirty="0">
                <a:latin typeface="微软雅黑" panose="020B0503020204020204" charset="-122"/>
                <a:ea typeface="微软雅黑" panose="020B0503020204020204" charset="-122"/>
                <a:cs typeface="微软雅黑" panose="020B0503020204020204" charset="-122"/>
                <a:sym typeface="Monotype Sorts"/>
              </a:rPr>
              <a:t>细致地</a:t>
            </a:r>
            <a:r>
              <a:rPr lang="zh-CN" altLang="en-US" sz="900" b="1" dirty="0">
                <a:solidFill>
                  <a:srgbClr val="FF0000"/>
                </a:solidFill>
                <a:latin typeface="微软雅黑" panose="020B0503020204020204" charset="-122"/>
                <a:ea typeface="微软雅黑" panose="020B0503020204020204" charset="-122"/>
                <a:cs typeface="微软雅黑" panose="020B0503020204020204" charset="-122"/>
                <a:sym typeface="Monotype Sorts"/>
              </a:rPr>
              <a:t>了解职工的思想动态</a:t>
            </a:r>
            <a:r>
              <a:rPr lang="zh-CN" altLang="en-US" sz="900" dirty="0">
                <a:latin typeface="微软雅黑" panose="020B0503020204020204" charset="-122"/>
                <a:ea typeface="微软雅黑" panose="020B0503020204020204" charset="-122"/>
                <a:cs typeface="微软雅黑" panose="020B0503020204020204" charset="-122"/>
                <a:sym typeface="Monotype Sorts"/>
              </a:rPr>
              <a:t>，及时把不稳定，不安全的因素</a:t>
            </a:r>
            <a:r>
              <a:rPr lang="zh-CN" altLang="en-US" sz="900" b="1" dirty="0">
                <a:solidFill>
                  <a:srgbClr val="FF0000"/>
                </a:solidFill>
                <a:latin typeface="微软雅黑" panose="020B0503020204020204" charset="-122"/>
                <a:ea typeface="微软雅黑" panose="020B0503020204020204" charset="-122"/>
                <a:cs typeface="微软雅黑" panose="020B0503020204020204" charset="-122"/>
                <a:sym typeface="Monotype Sorts"/>
              </a:rPr>
              <a:t>消灭在萌芽状态</a:t>
            </a:r>
            <a:r>
              <a:rPr lang="zh-CN" altLang="en-US" sz="900" dirty="0">
                <a:latin typeface="微软雅黑" panose="020B0503020204020204" charset="-122"/>
                <a:ea typeface="微软雅黑" panose="020B0503020204020204" charset="-122"/>
                <a:cs typeface="微软雅黑" panose="020B0503020204020204" charset="-122"/>
                <a:sym typeface="Monotype Sorts"/>
              </a:rPr>
              <a:t>中。是加强班组建设，</a:t>
            </a:r>
            <a:r>
              <a:rPr lang="zh-CN" altLang="en-US" sz="900" b="1" dirty="0">
                <a:latin typeface="微软雅黑" panose="020B0503020204020204" charset="-122"/>
                <a:ea typeface="微软雅黑" panose="020B0503020204020204" charset="-122"/>
                <a:cs typeface="微软雅黑" panose="020B0503020204020204" charset="-122"/>
                <a:sym typeface="Monotype Sorts"/>
              </a:rPr>
              <a:t>确保安全生产的前提</a:t>
            </a:r>
            <a:r>
              <a:rPr lang="zh-CN" altLang="en-US" sz="900" dirty="0">
                <a:latin typeface="微软雅黑" panose="020B0503020204020204" charset="-122"/>
                <a:ea typeface="微软雅黑" panose="020B0503020204020204" charset="-122"/>
                <a:cs typeface="微软雅黑" panose="020B0503020204020204" charset="-122"/>
                <a:sym typeface="Monotype Sorts"/>
              </a:rPr>
              <a:t>。</a:t>
            </a:r>
            <a:endParaRPr lang="zh-CN" altLang="en-US" sz="900" dirty="0">
              <a:latin typeface="微软雅黑" panose="020B0503020204020204" charset="-122"/>
              <a:ea typeface="微软雅黑" panose="020B0503020204020204" charset="-122"/>
              <a:cs typeface="微软雅黑" panose="020B0503020204020204" charset="-122"/>
              <a:sym typeface="Monotype Sorts"/>
            </a:endParaRPr>
          </a:p>
        </p:txBody>
      </p:sp>
      <p:sp>
        <p:nvSpPr>
          <p:cNvPr id="28" name="矩形 27"/>
          <p:cNvSpPr/>
          <p:nvPr/>
        </p:nvSpPr>
        <p:spPr>
          <a:xfrm>
            <a:off x="3347864" y="3599960"/>
            <a:ext cx="2271308" cy="837152"/>
          </a:xfrm>
          <a:prstGeom prst="rect">
            <a:avLst/>
          </a:prstGeom>
        </p:spPr>
        <p:txBody>
          <a:bodyPr wrap="square">
            <a:spAutoFit/>
          </a:bodyPr>
          <a:lstStyle/>
          <a:p>
            <a:pPr marL="536575" lvl="1">
              <a:lnSpc>
                <a:spcPct val="110000"/>
              </a:lnSpc>
              <a:spcBef>
                <a:spcPct val="50000"/>
              </a:spcBef>
              <a:buClr>
                <a:srgbClr val="0070C0"/>
              </a:buClr>
              <a:buSzPct val="85000"/>
              <a:tabLst>
                <a:tab pos="2190750" algn="l"/>
              </a:tabLst>
            </a:pPr>
            <a:r>
              <a:rPr lang="zh-CN" altLang="en-US" sz="1100" dirty="0">
                <a:latin typeface="微软雅黑" panose="020B0503020204020204" charset="-122"/>
                <a:ea typeface="微软雅黑" panose="020B0503020204020204" charset="-122"/>
                <a:cs typeface="微软雅黑" panose="020B0503020204020204" charset="-122"/>
                <a:sym typeface="Monotype Sorts"/>
              </a:rPr>
              <a:t>其他各员分别重点负责班组中安全生产、产品技术、质量、设备维护、成本核算、日常考勤工作</a:t>
            </a:r>
            <a:endParaRPr lang="en-US" altLang="zh-CN" sz="1100" dirty="0">
              <a:latin typeface="微软雅黑" panose="020B0503020204020204" charset="-122"/>
              <a:ea typeface="微软雅黑" panose="020B0503020204020204" charset="-122"/>
              <a:cs typeface="微软雅黑" panose="020B0503020204020204" charset="-122"/>
              <a:sym typeface="Monotype Sorts"/>
            </a:endParaRPr>
          </a:p>
        </p:txBody>
      </p:sp>
      <p:cxnSp>
        <p:nvCxnSpPr>
          <p:cNvPr id="30" name="直接连接符 29"/>
          <p:cNvCxnSpPr/>
          <p:nvPr/>
        </p:nvCxnSpPr>
        <p:spPr>
          <a:xfrm>
            <a:off x="2786471" y="6093296"/>
            <a:ext cx="383938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加号 30"/>
          <p:cNvSpPr/>
          <p:nvPr/>
        </p:nvSpPr>
        <p:spPr>
          <a:xfrm>
            <a:off x="4442676" y="5445224"/>
            <a:ext cx="489364" cy="432048"/>
          </a:xfrm>
          <a:prstGeom prst="mathPlu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051050" y="4597697"/>
            <a:ext cx="5616575" cy="366713"/>
          </a:xfrm>
          <a:prstGeom prst="rect">
            <a:avLst/>
          </a:prstGeom>
          <a:noFill/>
          <a:ln w="9525" algn="ctr">
            <a:noFill/>
            <a:miter lim="800000"/>
          </a:ln>
          <a:effectLst/>
        </p:spPr>
        <p:txBody>
          <a:bodyPr>
            <a:spAutoFit/>
          </a:bodyPr>
          <a:lstStyle/>
          <a:p>
            <a:pPr algn="ctr">
              <a:spcBef>
                <a:spcPct val="50000"/>
              </a:spcBef>
            </a:pPr>
            <a:endParaRPr lang="zh-CN" altLang="en-US">
              <a:ea typeface="宋体" panose="02010600030101010101" pitchFamily="2" charset="-122"/>
            </a:endParaRPr>
          </a:p>
        </p:txBody>
      </p:sp>
      <p:sp>
        <p:nvSpPr>
          <p:cNvPr id="11" name="Text Box 4"/>
          <p:cNvSpPr txBox="1">
            <a:spLocks noChangeArrowheads="1"/>
          </p:cNvSpPr>
          <p:nvPr/>
        </p:nvSpPr>
        <p:spPr bwMode="auto">
          <a:xfrm>
            <a:off x="684213" y="2285578"/>
            <a:ext cx="7632700" cy="3231654"/>
          </a:xfrm>
          <a:prstGeom prst="rect">
            <a:avLst/>
          </a:prstGeom>
          <a:noFill/>
          <a:ln w="9525" algn="ctr">
            <a:noFill/>
            <a:miter lim="800000"/>
          </a:ln>
          <a:effectLst/>
        </p:spPr>
        <p:txBody>
          <a:bodyPr>
            <a:spAutoFit/>
          </a:bodyPr>
          <a:lstStyle/>
          <a:p>
            <a:r>
              <a:rPr lang="zh-CN" altLang="en-US" sz="3200" b="1" dirty="0">
                <a:solidFill>
                  <a:schemeClr val="accent2"/>
                </a:solidFill>
                <a:latin typeface="Garamond" panose="02020404030301010803" pitchFamily="18" charset="0"/>
                <a:ea typeface="华文行楷" panose="02010800040101010101" pitchFamily="2" charset="-122"/>
              </a:rPr>
              <a:t>班组安全工作民主监督管理的要求是：</a:t>
            </a:r>
            <a:endParaRPr lang="zh-CN" altLang="en-US" sz="3200" b="1" dirty="0">
              <a:solidFill>
                <a:schemeClr val="accent2"/>
              </a:solidFill>
              <a:latin typeface="Garamond" panose="02020404030301010803" pitchFamily="18" charset="0"/>
              <a:ea typeface="华文行楷" panose="02010800040101010101" pitchFamily="2" charset="-122"/>
            </a:endParaRPr>
          </a:p>
          <a:p>
            <a:pPr>
              <a:lnSpc>
                <a:spcPct val="40000"/>
              </a:lnSpc>
            </a:pPr>
            <a:endParaRPr lang="zh-CN" altLang="en-US" sz="2000" dirty="0">
              <a:solidFill>
                <a:srgbClr val="FFFF00"/>
              </a:solidFill>
              <a:latin typeface="微软雅黑" panose="020B0503020204020204" charset="-122"/>
              <a:ea typeface="微软雅黑" panose="020B0503020204020204" charset="-122"/>
            </a:endParaRPr>
          </a:p>
          <a:p>
            <a:pPr>
              <a:lnSpc>
                <a:spcPct val="150000"/>
              </a:lnSpc>
              <a:spcBef>
                <a:spcPts val="1200"/>
              </a:spcBef>
              <a:buClr>
                <a:srgbClr val="FF0000"/>
              </a:buClr>
              <a:buFont typeface="Wingdings" panose="05000000000000000000" pitchFamily="2" charset="2"/>
              <a:buChar char="Ø"/>
            </a:pPr>
            <a:r>
              <a:rPr lang="zh-CN" altLang="en-US" sz="2000" dirty="0">
                <a:latin typeface="微软雅黑" panose="020B0503020204020204" charset="-122"/>
                <a:ea typeface="微软雅黑" panose="020B0503020204020204" charset="-122"/>
              </a:rPr>
              <a:t>  班组</a:t>
            </a:r>
            <a:r>
              <a:rPr lang="zh-CN" altLang="en-US" sz="2000" dirty="0">
                <a:solidFill>
                  <a:srgbClr val="FF0000"/>
                </a:solidFill>
                <a:latin typeface="微软雅黑" panose="020B0503020204020204" charset="-122"/>
                <a:ea typeface="微软雅黑" panose="020B0503020204020204" charset="-122"/>
              </a:rPr>
              <a:t>全员参加</a:t>
            </a:r>
            <a:r>
              <a:rPr lang="zh-CN" altLang="en-US" sz="2000" dirty="0">
                <a:latin typeface="微软雅黑" panose="020B0503020204020204" charset="-122"/>
                <a:ea typeface="微软雅黑" panose="020B0503020204020204" charset="-122"/>
              </a:rPr>
              <a:t>，调动职工群众搞好安全生产的</a:t>
            </a:r>
            <a:r>
              <a:rPr lang="zh-CN" altLang="en-US" sz="2000" dirty="0">
                <a:solidFill>
                  <a:srgbClr val="FF0000"/>
                </a:solidFill>
                <a:latin typeface="微软雅黑" panose="020B0503020204020204" charset="-122"/>
                <a:ea typeface="微软雅黑" panose="020B0503020204020204" charset="-122"/>
              </a:rPr>
              <a:t>积极性、创造性</a:t>
            </a:r>
            <a:r>
              <a:rPr lang="zh-CN" altLang="en-US" sz="2000" dirty="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endParaRPr>
          </a:p>
          <a:p>
            <a:pPr>
              <a:lnSpc>
                <a:spcPct val="150000"/>
              </a:lnSpc>
              <a:spcBef>
                <a:spcPts val="1200"/>
              </a:spcBef>
              <a:buClr>
                <a:srgbClr val="FF0000"/>
              </a:buClr>
              <a:buFont typeface="Wingdings" panose="05000000000000000000" pitchFamily="2" charset="2"/>
              <a:buChar char="Ø"/>
            </a:pPr>
            <a:r>
              <a:rPr lang="zh-CN" altLang="en-US" sz="2000" dirty="0" smtClean="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通过安全生产民主对话会、咨询会等，广泛</a:t>
            </a:r>
            <a:r>
              <a:rPr lang="zh-CN" altLang="en-US" sz="2000" dirty="0">
                <a:solidFill>
                  <a:srgbClr val="FF0000"/>
                </a:solidFill>
                <a:latin typeface="微软雅黑" panose="020B0503020204020204" charset="-122"/>
                <a:ea typeface="微软雅黑" panose="020B0503020204020204" charset="-122"/>
              </a:rPr>
              <a:t>听取职工对安全管理工作的意见和建议</a:t>
            </a:r>
            <a:r>
              <a:rPr lang="zh-CN" altLang="en-US" sz="2000" dirty="0">
                <a:latin typeface="微软雅黑" panose="020B0503020204020204" charset="-122"/>
                <a:ea typeface="微软雅黑" panose="020B0503020204020204" charset="-122"/>
              </a:rPr>
              <a:t>，使安全技术措施和安全管理方法更为有效、更为符合职工群众的意愿。</a:t>
            </a:r>
            <a:endParaRPr lang="zh-CN" altLang="en-US" sz="2000" dirty="0">
              <a:latin typeface="微软雅黑" panose="020B0503020204020204" charset="-122"/>
              <a:ea typeface="微软雅黑" panose="020B0503020204020204" charset="-122"/>
            </a:endParaRPr>
          </a:p>
          <a:p>
            <a:endParaRPr lang="zh-CN" altLang="en-US" sz="2400" b="1" dirty="0">
              <a:solidFill>
                <a:schemeClr val="hlink"/>
              </a:solidFill>
              <a:latin typeface="Garamond" panose="02020404030301010803" pitchFamily="18" charset="0"/>
            </a:endParaRPr>
          </a:p>
        </p:txBody>
      </p:sp>
      <p:sp>
        <p:nvSpPr>
          <p:cNvPr id="12" name="矩形 3"/>
          <p:cNvSpPr>
            <a:spLocks noChangeArrowheads="1"/>
          </p:cNvSpPr>
          <p:nvPr/>
        </p:nvSpPr>
        <p:spPr bwMode="auto">
          <a:xfrm>
            <a:off x="331628" y="1628800"/>
            <a:ext cx="5812008" cy="42473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6</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）建立班组安全管理民主监督机制      </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6"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WordArt 37"/>
          <p:cNvSpPr>
            <a:spLocks noChangeArrowheads="1" noChangeShapeType="1" noTextEdit="1"/>
          </p:cNvSpPr>
          <p:nvPr/>
        </p:nvSpPr>
        <p:spPr bwMode="auto">
          <a:xfrm>
            <a:off x="214313" y="714375"/>
            <a:ext cx="3276600" cy="409575"/>
          </a:xfrm>
          <a:prstGeom prst="rect">
            <a:avLst/>
          </a:prstGeom>
          <a:noFill/>
          <a:ln w="9525">
            <a:noFill/>
            <a:miter lim="800000"/>
          </a:ln>
        </p:spPr>
        <p:txBody>
          <a:bodyPr anchor="ctr">
            <a:normAutofit fontScale="92500" lnSpcReduction="10000"/>
          </a:bodyPr>
          <a:lstStyle/>
          <a:p>
            <a:pPr eaLnBrk="0" hangingPunct="0">
              <a:defRPr/>
            </a:pPr>
            <a:r>
              <a:rPr kumimoji="1" lang="zh-CN" altLang="en-US" sz="2400" b="1" dirty="0">
                <a:solidFill>
                  <a:srgbClr val="7030A0"/>
                </a:solidFill>
                <a:latin typeface="微软雅黑" panose="020B0503020204020204" charset="-122"/>
                <a:ea typeface="微软雅黑" panose="020B0503020204020204" charset="-122"/>
                <a:cs typeface="+mj-cs"/>
              </a:rPr>
              <a:t>          </a:t>
            </a:r>
            <a:endParaRPr kumimoji="1" lang="zh-CN" altLang="en-US" sz="2400" b="1" dirty="0">
              <a:solidFill>
                <a:srgbClr val="7030A0"/>
              </a:solidFill>
              <a:latin typeface="微软雅黑" panose="020B0503020204020204" charset="-122"/>
              <a:ea typeface="微软雅黑" panose="020B0503020204020204" charset="-122"/>
              <a:cs typeface="+mj-cs"/>
            </a:endParaRPr>
          </a:p>
        </p:txBody>
      </p:sp>
      <p:sp>
        <p:nvSpPr>
          <p:cNvPr id="55" name="矩形 3"/>
          <p:cNvSpPr>
            <a:spLocks noChangeArrowheads="1"/>
          </p:cNvSpPr>
          <p:nvPr/>
        </p:nvSpPr>
        <p:spPr bwMode="auto">
          <a:xfrm>
            <a:off x="373253" y="965391"/>
            <a:ext cx="7883710"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2</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 生产系统五要素在班组的体现</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班组管理的七大任务</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3"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467544" y="1556792"/>
            <a:ext cx="8787617" cy="4328813"/>
            <a:chOff x="356383" y="1758279"/>
            <a:chExt cx="9447547" cy="4328813"/>
          </a:xfrm>
        </p:grpSpPr>
        <p:sp>
          <p:nvSpPr>
            <p:cNvPr id="17" name="爆炸形 1 16"/>
            <p:cNvSpPr/>
            <p:nvPr/>
          </p:nvSpPr>
          <p:spPr>
            <a:xfrm rot="1870151">
              <a:off x="7083074" y="2633637"/>
              <a:ext cx="2720856" cy="1148189"/>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工作的落脚点</a:t>
              </a:r>
              <a:endParaRPr lang="zh-CN" altLang="en-US" b="1" dirty="0">
                <a:solidFill>
                  <a:srgbClr val="FF0000"/>
                </a:solidFill>
              </a:endParaRPr>
            </a:p>
          </p:txBody>
        </p:sp>
        <p:sp>
          <p:nvSpPr>
            <p:cNvPr id="54" name="Rectangle 35"/>
            <p:cNvSpPr>
              <a:spLocks noChangeArrowheads="1"/>
            </p:cNvSpPr>
            <p:nvPr/>
          </p:nvSpPr>
          <p:spPr bwMode="auto">
            <a:xfrm rot="16200000">
              <a:off x="-347703" y="3517326"/>
              <a:ext cx="1860867" cy="452695"/>
            </a:xfrm>
            <a:prstGeom prst="rect">
              <a:avLst/>
            </a:prstGeom>
            <a:noFill/>
            <a:ln w="9525">
              <a:noFill/>
              <a:miter lim="800000"/>
            </a:ln>
            <a:effectLst/>
          </p:spPr>
          <p:txBody>
            <a:bodyPr rot="10800000" vert="vert270" wrap="none" anchor="ctr"/>
            <a:lstStyle/>
            <a:p>
              <a:pPr algn="ctr"/>
              <a:r>
                <a:rPr lang="zh-CN" altLang="en-US" sz="1600" dirty="0" smtClean="0">
                  <a:latin typeface="微软雅黑" panose="020B0503020204020204" charset="-122"/>
                  <a:ea typeface="微软雅黑" panose="020B0503020204020204" charset="-122"/>
                </a:rPr>
                <a:t>生</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产</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管</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理</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系</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统</a:t>
              </a:r>
              <a:endParaRPr lang="zh-CN" altLang="en-US" sz="1600" dirty="0">
                <a:latin typeface="微软雅黑" panose="020B0503020204020204" charset="-122"/>
                <a:ea typeface="微软雅黑" panose="020B0503020204020204" charset="-122"/>
              </a:endParaRPr>
            </a:p>
          </p:txBody>
        </p:sp>
        <p:sp>
          <p:nvSpPr>
            <p:cNvPr id="57" name="Line 37"/>
            <p:cNvSpPr>
              <a:spLocks noChangeShapeType="1"/>
            </p:cNvSpPr>
            <p:nvPr/>
          </p:nvSpPr>
          <p:spPr bwMode="auto">
            <a:xfrm rot="16200000">
              <a:off x="888746" y="3697334"/>
              <a:ext cx="0" cy="156358"/>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sp>
          <p:nvSpPr>
            <p:cNvPr id="58" name="Line 38"/>
            <p:cNvSpPr>
              <a:spLocks noChangeShapeType="1"/>
            </p:cNvSpPr>
            <p:nvPr/>
          </p:nvSpPr>
          <p:spPr bwMode="auto">
            <a:xfrm rot="16200000">
              <a:off x="1031702" y="4046117"/>
              <a:ext cx="0" cy="129554"/>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sp>
          <p:nvSpPr>
            <p:cNvPr id="59" name="Line 39"/>
            <p:cNvSpPr>
              <a:spLocks noChangeShapeType="1"/>
            </p:cNvSpPr>
            <p:nvPr/>
          </p:nvSpPr>
          <p:spPr bwMode="auto">
            <a:xfrm rot="16200000">
              <a:off x="1031702" y="3211203"/>
              <a:ext cx="0" cy="129554"/>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sp>
          <p:nvSpPr>
            <p:cNvPr id="60" name="Line 40"/>
            <p:cNvSpPr>
              <a:spLocks noChangeShapeType="1"/>
            </p:cNvSpPr>
            <p:nvPr/>
          </p:nvSpPr>
          <p:spPr bwMode="auto">
            <a:xfrm rot="16200000">
              <a:off x="1034680" y="5878533"/>
              <a:ext cx="0" cy="135511"/>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sp>
          <p:nvSpPr>
            <p:cNvPr id="61" name="Line 41"/>
            <p:cNvSpPr>
              <a:spLocks noChangeShapeType="1"/>
            </p:cNvSpPr>
            <p:nvPr/>
          </p:nvSpPr>
          <p:spPr bwMode="auto">
            <a:xfrm rot="16200000">
              <a:off x="1031702" y="2233364"/>
              <a:ext cx="0" cy="129554"/>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sp>
          <p:nvSpPr>
            <p:cNvPr id="62" name="Rectangle 42"/>
            <p:cNvSpPr>
              <a:spLocks noChangeArrowheads="1"/>
            </p:cNvSpPr>
            <p:nvPr/>
          </p:nvSpPr>
          <p:spPr bwMode="auto">
            <a:xfrm>
              <a:off x="1168702" y="4577172"/>
              <a:ext cx="1014096" cy="817932"/>
            </a:xfrm>
            <a:prstGeom prst="rect">
              <a:avLst/>
            </a:prstGeom>
            <a:noFill/>
            <a:ln w="9525">
              <a:noFill/>
              <a:miter lim="800000"/>
            </a:ln>
            <a:effectLst/>
          </p:spPr>
          <p:txBody>
            <a:bodyPr wrap="none" anchor="ctr"/>
            <a:lstStyle/>
            <a:p>
              <a:pPr algn="ctr"/>
              <a:r>
                <a:rPr lang="zh-CN" altLang="en-US" sz="1600" dirty="0">
                  <a:latin typeface="微软雅黑" panose="020B0503020204020204" charset="-122"/>
                  <a:ea typeface="微软雅黑" panose="020B0503020204020204" charset="-122"/>
                </a:rPr>
                <a:t>工艺管理</a:t>
              </a:r>
              <a:endParaRPr lang="zh-CN" altLang="en-US" sz="1600" dirty="0">
                <a:latin typeface="微软雅黑" panose="020B0503020204020204" charset="-122"/>
                <a:ea typeface="微软雅黑" panose="020B0503020204020204" charset="-122"/>
              </a:endParaRPr>
            </a:p>
          </p:txBody>
        </p:sp>
        <p:sp>
          <p:nvSpPr>
            <p:cNvPr id="63" name="Rectangle 43"/>
            <p:cNvSpPr>
              <a:spLocks noChangeArrowheads="1"/>
            </p:cNvSpPr>
            <p:nvPr/>
          </p:nvSpPr>
          <p:spPr bwMode="auto">
            <a:xfrm>
              <a:off x="1168702" y="5780014"/>
              <a:ext cx="1014096" cy="307078"/>
            </a:xfrm>
            <a:prstGeom prst="rect">
              <a:avLst/>
            </a:prstGeom>
            <a:noFill/>
            <a:ln w="9525">
              <a:noFill/>
              <a:miter lim="800000"/>
            </a:ln>
            <a:effectLst/>
          </p:spPr>
          <p:txBody>
            <a:bodyPr wrap="none" anchor="ctr"/>
            <a:lstStyle/>
            <a:p>
              <a:pPr algn="ctr"/>
              <a:r>
                <a:rPr lang="zh-CN" altLang="en-US" sz="1600">
                  <a:latin typeface="微软雅黑" panose="020B0503020204020204" charset="-122"/>
                  <a:ea typeface="微软雅黑" panose="020B0503020204020204" charset="-122"/>
                </a:rPr>
                <a:t>设备管理</a:t>
              </a:r>
              <a:endParaRPr lang="zh-CN" altLang="en-US" sz="1600">
                <a:latin typeface="微软雅黑" panose="020B0503020204020204" charset="-122"/>
                <a:ea typeface="微软雅黑" panose="020B0503020204020204" charset="-122"/>
              </a:endParaRPr>
            </a:p>
          </p:txBody>
        </p:sp>
        <p:sp>
          <p:nvSpPr>
            <p:cNvPr id="64" name="Rectangle 44"/>
            <p:cNvSpPr>
              <a:spLocks noChangeArrowheads="1"/>
            </p:cNvSpPr>
            <p:nvPr/>
          </p:nvSpPr>
          <p:spPr bwMode="auto">
            <a:xfrm>
              <a:off x="1168702" y="3149328"/>
              <a:ext cx="1014096" cy="307078"/>
            </a:xfrm>
            <a:prstGeom prst="rect">
              <a:avLst/>
            </a:prstGeom>
            <a:noFill/>
            <a:ln w="9525">
              <a:noFill/>
              <a:miter lim="800000"/>
            </a:ln>
            <a:effectLst/>
          </p:spPr>
          <p:txBody>
            <a:bodyPr wrap="none" anchor="ctr"/>
            <a:lstStyle/>
            <a:p>
              <a:pPr algn="ctr"/>
              <a:r>
                <a:rPr lang="zh-CN" altLang="en-US" sz="1600">
                  <a:latin typeface="微软雅黑" panose="020B0503020204020204" charset="-122"/>
                  <a:ea typeface="微软雅黑" panose="020B0503020204020204" charset="-122"/>
                </a:rPr>
                <a:t>质量管理</a:t>
              </a:r>
              <a:endParaRPr lang="zh-CN" altLang="en-US" sz="1600">
                <a:latin typeface="微软雅黑" panose="020B0503020204020204" charset="-122"/>
                <a:ea typeface="微软雅黑" panose="020B0503020204020204" charset="-122"/>
              </a:endParaRPr>
            </a:p>
          </p:txBody>
        </p:sp>
        <p:sp>
          <p:nvSpPr>
            <p:cNvPr id="65" name="Rectangle 45"/>
            <p:cNvSpPr>
              <a:spLocks noChangeArrowheads="1"/>
            </p:cNvSpPr>
            <p:nvPr/>
          </p:nvSpPr>
          <p:spPr bwMode="auto">
            <a:xfrm>
              <a:off x="1168702" y="3982827"/>
              <a:ext cx="1014096" cy="307078"/>
            </a:xfrm>
            <a:prstGeom prst="rect">
              <a:avLst/>
            </a:prstGeom>
            <a:noFill/>
            <a:ln w="9525">
              <a:noFill/>
              <a:miter lim="800000"/>
            </a:ln>
            <a:effectLst/>
          </p:spPr>
          <p:txBody>
            <a:bodyPr wrap="none" anchor="ctr"/>
            <a:lstStyle/>
            <a:p>
              <a:pPr algn="ctr"/>
              <a:r>
                <a:rPr lang="zh-CN" altLang="en-US" sz="1600">
                  <a:latin typeface="微软雅黑" panose="020B0503020204020204" charset="-122"/>
                  <a:ea typeface="微软雅黑" panose="020B0503020204020204" charset="-122"/>
                </a:rPr>
                <a:t>劳务管理</a:t>
              </a:r>
              <a:endParaRPr lang="zh-CN" altLang="en-US" sz="1600">
                <a:latin typeface="微软雅黑" panose="020B0503020204020204" charset="-122"/>
                <a:ea typeface="微软雅黑" panose="020B0503020204020204" charset="-122"/>
              </a:endParaRPr>
            </a:p>
          </p:txBody>
        </p:sp>
        <p:sp>
          <p:nvSpPr>
            <p:cNvPr id="66" name="Rectangle 46"/>
            <p:cNvSpPr>
              <a:spLocks noChangeArrowheads="1"/>
            </p:cNvSpPr>
            <p:nvPr/>
          </p:nvSpPr>
          <p:spPr bwMode="auto">
            <a:xfrm>
              <a:off x="1168702" y="2042714"/>
              <a:ext cx="1081107" cy="513684"/>
            </a:xfrm>
            <a:prstGeom prst="rect">
              <a:avLst/>
            </a:prstGeom>
            <a:noFill/>
            <a:ln w="9525">
              <a:noFill/>
              <a:miter lim="800000"/>
            </a:ln>
            <a:effectLst/>
          </p:spPr>
          <p:txBody>
            <a:bodyPr wrap="none" anchor="ctr"/>
            <a:lstStyle/>
            <a:p>
              <a:pPr algn="ctr"/>
              <a:r>
                <a:rPr lang="zh-CN" altLang="en-US" sz="1600" dirty="0">
                  <a:latin typeface="微软雅黑" panose="020B0503020204020204" charset="-122"/>
                  <a:ea typeface="微软雅黑" panose="020B0503020204020204" charset="-122"/>
                </a:rPr>
                <a:t>安全环</a:t>
              </a:r>
              <a:endParaRPr lang="zh-CN" altLang="en-US"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保管理</a:t>
              </a:r>
              <a:endParaRPr lang="zh-CN" altLang="en-US" sz="1600" dirty="0">
                <a:latin typeface="微软雅黑" panose="020B0503020204020204" charset="-122"/>
                <a:ea typeface="微软雅黑" panose="020B0503020204020204" charset="-122"/>
              </a:endParaRPr>
            </a:p>
          </p:txBody>
        </p:sp>
        <p:sp>
          <p:nvSpPr>
            <p:cNvPr id="67" name="Line 36"/>
            <p:cNvSpPr>
              <a:spLocks noChangeShapeType="1"/>
            </p:cNvSpPr>
            <p:nvPr/>
          </p:nvSpPr>
          <p:spPr bwMode="auto">
            <a:xfrm rot="5400000" flipH="1" flipV="1">
              <a:off x="-866879" y="4112485"/>
              <a:ext cx="3667607" cy="2"/>
            </a:xfrm>
            <a:prstGeom prst="line">
              <a:avLst/>
            </a:prstGeom>
            <a:noFill/>
            <a:ln w="38100">
              <a:solidFill>
                <a:srgbClr val="0000FF"/>
              </a:solidFill>
              <a:round/>
            </a:ln>
            <a:effectLst/>
          </p:spPr>
          <p:txBody>
            <a:bodyPr/>
            <a:lstStyle/>
            <a:p>
              <a:endParaRPr lang="zh-CN" altLang="en-US" sz="1600">
                <a:latin typeface="微软雅黑" panose="020B0503020204020204" charset="-122"/>
                <a:ea typeface="微软雅黑" panose="020B0503020204020204" charset="-122"/>
              </a:endParaRPr>
            </a:p>
          </p:txBody>
        </p:sp>
        <p:grpSp>
          <p:nvGrpSpPr>
            <p:cNvPr id="15" name="组合 14"/>
            <p:cNvGrpSpPr/>
            <p:nvPr/>
          </p:nvGrpSpPr>
          <p:grpSpPr>
            <a:xfrm>
              <a:off x="2263399" y="1758279"/>
              <a:ext cx="4972897" cy="414272"/>
              <a:chOff x="2263399" y="1758279"/>
              <a:chExt cx="4972897" cy="414272"/>
            </a:xfrm>
          </p:grpSpPr>
          <p:sp>
            <p:nvSpPr>
              <p:cNvPr id="14" name="矩形 13"/>
              <p:cNvSpPr/>
              <p:nvPr/>
            </p:nvSpPr>
            <p:spPr>
              <a:xfrm>
                <a:off x="2411760" y="1758279"/>
                <a:ext cx="4824536" cy="414272"/>
              </a:xfrm>
              <a:prstGeom prst="rect">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不使其发生伤害</a:t>
                </a:r>
                <a:r>
                  <a:rPr lang="en-US" altLang="zh-CN" sz="1200" b="1" dirty="0">
                    <a:solidFill>
                      <a:schemeClr val="tx1"/>
                    </a:solidFill>
                  </a:rPr>
                  <a:t>/</a:t>
                </a:r>
                <a:r>
                  <a:rPr lang="zh-CN" altLang="en-US" sz="1200" b="1" dirty="0">
                    <a:solidFill>
                      <a:schemeClr val="tx1"/>
                    </a:solidFill>
                  </a:rPr>
                  <a:t>疾病</a:t>
                </a:r>
                <a:endParaRPr lang="zh-CN" altLang="en-US" sz="1200" b="1" dirty="0">
                  <a:solidFill>
                    <a:schemeClr val="tx1"/>
                  </a:solidFill>
                </a:endParaRPr>
              </a:p>
            </p:txBody>
          </p:sp>
          <p:sp>
            <p:nvSpPr>
              <p:cNvPr id="13" name="平行四边形 12"/>
              <p:cNvSpPr/>
              <p:nvPr/>
            </p:nvSpPr>
            <p:spPr>
              <a:xfrm>
                <a:off x="2263399" y="1758279"/>
                <a:ext cx="1021050" cy="414272"/>
              </a:xfrm>
              <a:prstGeom prst="parallelogram">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安全</a:t>
                </a:r>
                <a:endParaRPr lang="zh-CN" altLang="en-US" dirty="0"/>
              </a:p>
            </p:txBody>
          </p:sp>
        </p:grpSp>
        <p:grpSp>
          <p:nvGrpSpPr>
            <p:cNvPr id="70" name="组合 69"/>
            <p:cNvGrpSpPr/>
            <p:nvPr/>
          </p:nvGrpSpPr>
          <p:grpSpPr>
            <a:xfrm>
              <a:off x="2249809" y="2272297"/>
              <a:ext cx="4972897" cy="414272"/>
              <a:chOff x="2263399" y="1758279"/>
              <a:chExt cx="4972897" cy="414272"/>
            </a:xfrm>
          </p:grpSpPr>
          <p:sp>
            <p:nvSpPr>
              <p:cNvPr id="71" name="矩形 70"/>
              <p:cNvSpPr/>
              <p:nvPr/>
            </p:nvSpPr>
            <p:spPr>
              <a:xfrm>
                <a:off x="2411760" y="1758279"/>
                <a:ext cx="4824536" cy="414272"/>
              </a:xfrm>
              <a:prstGeom prst="rect">
                <a:avLst/>
              </a:prstGeom>
              <a:solidFill>
                <a:srgbClr val="FFC000">
                  <a:alpha val="4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0000"/>
                    </a:solidFill>
                    <a:latin typeface="微软雅黑" panose="020B0503020204020204" charset="-122"/>
                    <a:ea typeface="微软雅黑" panose="020B0503020204020204" charset="-122"/>
                  </a:rPr>
                  <a:t>不浪费能源 贯彻分类</a:t>
                </a:r>
                <a:endParaRPr kumimoji="1" lang="zh-CN" altLang="en-US" sz="1200" dirty="0">
                  <a:solidFill>
                    <a:srgbClr val="000000"/>
                  </a:solidFill>
                  <a:latin typeface="微软雅黑" panose="020B0503020204020204" charset="-122"/>
                  <a:ea typeface="微软雅黑" panose="020B0503020204020204" charset="-122"/>
                </a:endParaRPr>
              </a:p>
              <a:p>
                <a:pPr algn="ctr"/>
                <a:r>
                  <a:rPr kumimoji="1" lang="zh-CN" altLang="en-US" sz="1200" dirty="0">
                    <a:solidFill>
                      <a:srgbClr val="000000"/>
                    </a:solidFill>
                    <a:latin typeface="微软雅黑" panose="020B0503020204020204" charset="-122"/>
                    <a:ea typeface="微软雅黑" panose="020B0503020204020204" charset="-122"/>
                  </a:rPr>
                  <a:t>废弃物递减 对应</a:t>
                </a:r>
                <a:r>
                  <a:rPr kumimoji="1" lang="en-US" altLang="zh-CN" sz="1200" dirty="0">
                    <a:solidFill>
                      <a:srgbClr val="000000"/>
                    </a:solidFill>
                    <a:latin typeface="微软雅黑" panose="020B0503020204020204" charset="-122"/>
                    <a:ea typeface="微软雅黑" panose="020B0503020204020204" charset="-122"/>
                  </a:rPr>
                  <a:t>ISO14001</a:t>
                </a:r>
                <a:endParaRPr kumimoji="1" lang="en-US" altLang="zh-CN" sz="1200" dirty="0">
                  <a:solidFill>
                    <a:srgbClr val="000000"/>
                  </a:solidFill>
                  <a:latin typeface="微软雅黑" panose="020B0503020204020204" charset="-122"/>
                  <a:ea typeface="微软雅黑" panose="020B0503020204020204" charset="-122"/>
                </a:endParaRPr>
              </a:p>
            </p:txBody>
          </p:sp>
          <p:sp>
            <p:nvSpPr>
              <p:cNvPr id="72" name="平行四边形 71"/>
              <p:cNvSpPr/>
              <p:nvPr/>
            </p:nvSpPr>
            <p:spPr>
              <a:xfrm>
                <a:off x="2263399" y="1758279"/>
                <a:ext cx="1021050" cy="414272"/>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环境</a:t>
                </a:r>
                <a:endParaRPr lang="zh-CN" altLang="en-US" dirty="0"/>
              </a:p>
            </p:txBody>
          </p:sp>
        </p:grpSp>
        <p:grpSp>
          <p:nvGrpSpPr>
            <p:cNvPr id="73" name="组合 72"/>
            <p:cNvGrpSpPr/>
            <p:nvPr/>
          </p:nvGrpSpPr>
          <p:grpSpPr>
            <a:xfrm>
              <a:off x="2267744" y="3068960"/>
              <a:ext cx="4972897" cy="414272"/>
              <a:chOff x="2263399" y="1758279"/>
              <a:chExt cx="4972897" cy="414272"/>
            </a:xfrm>
            <a:solidFill>
              <a:srgbClr val="92D050"/>
            </a:solidFill>
          </p:grpSpPr>
          <p:sp>
            <p:nvSpPr>
              <p:cNvPr id="74" name="矩形 73"/>
              <p:cNvSpPr/>
              <p:nvPr/>
            </p:nvSpPr>
            <p:spPr>
              <a:xfrm>
                <a:off x="2411760" y="1758279"/>
                <a:ext cx="4824536" cy="414272"/>
              </a:xfrm>
              <a:prstGeom prst="rect">
                <a:avLst/>
              </a:prstGeom>
              <a:solidFill>
                <a:srgbClr val="92D050"/>
              </a:solidFill>
              <a:ln>
                <a:solidFill>
                  <a:srgbClr val="00B05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0000"/>
                    </a:solidFill>
                    <a:latin typeface="微软雅黑" panose="020B0503020204020204" charset="-122"/>
                    <a:ea typeface="微软雅黑" panose="020B0503020204020204" charset="-122"/>
                  </a:rPr>
                  <a:t>不使用</a:t>
                </a:r>
                <a:r>
                  <a:rPr kumimoji="1" lang="en-US" altLang="zh-CN" sz="1200" dirty="0">
                    <a:solidFill>
                      <a:srgbClr val="000000"/>
                    </a:solidFill>
                    <a:latin typeface="微软雅黑" panose="020B0503020204020204" charset="-122"/>
                    <a:ea typeface="微软雅黑" panose="020B0503020204020204" charset="-122"/>
                  </a:rPr>
                  <a:t>/</a:t>
                </a:r>
                <a:r>
                  <a:rPr kumimoji="1" lang="zh-CN" altLang="en-US" sz="1200" dirty="0">
                    <a:solidFill>
                      <a:srgbClr val="000000"/>
                    </a:solidFill>
                    <a:latin typeface="微软雅黑" panose="020B0503020204020204" charset="-122"/>
                    <a:ea typeface="微软雅黑" panose="020B0503020204020204" charset="-122"/>
                  </a:rPr>
                  <a:t>不制造</a:t>
                </a:r>
                <a:r>
                  <a:rPr kumimoji="1" lang="en-US" altLang="zh-CN" sz="1200" dirty="0">
                    <a:solidFill>
                      <a:srgbClr val="000000"/>
                    </a:solidFill>
                    <a:latin typeface="微软雅黑" panose="020B0503020204020204" charset="-122"/>
                    <a:ea typeface="微软雅黑" panose="020B0503020204020204" charset="-122"/>
                  </a:rPr>
                  <a:t>/</a:t>
                </a:r>
                <a:r>
                  <a:rPr kumimoji="1" lang="zh-CN" altLang="en-US" sz="1200" dirty="0">
                    <a:solidFill>
                      <a:srgbClr val="000000"/>
                    </a:solidFill>
                    <a:latin typeface="微软雅黑" panose="020B0503020204020204" charset="-122"/>
                    <a:ea typeface="微软雅黑" panose="020B0503020204020204" charset="-122"/>
                  </a:rPr>
                  <a:t>不流出不良</a:t>
                </a:r>
                <a:endParaRPr kumimoji="1" lang="zh-CN" altLang="en-US" sz="1200" i="1" u="sng" dirty="0">
                  <a:solidFill>
                    <a:srgbClr val="000000"/>
                  </a:solidFill>
                  <a:latin typeface="微软雅黑" panose="020B0503020204020204" charset="-122"/>
                  <a:ea typeface="微软雅黑" panose="020B0503020204020204" charset="-122"/>
                </a:endParaRPr>
              </a:p>
            </p:txBody>
          </p:sp>
          <p:sp>
            <p:nvSpPr>
              <p:cNvPr id="75" name="平行四边形 74"/>
              <p:cNvSpPr/>
              <p:nvPr/>
            </p:nvSpPr>
            <p:spPr>
              <a:xfrm>
                <a:off x="2263399" y="1758279"/>
                <a:ext cx="1021050" cy="414272"/>
              </a:xfrm>
              <a:prstGeom prst="parallelogram">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品质</a:t>
                </a:r>
                <a:endParaRPr lang="zh-CN" altLang="en-US" dirty="0"/>
              </a:p>
            </p:txBody>
          </p:sp>
        </p:grpSp>
        <p:grpSp>
          <p:nvGrpSpPr>
            <p:cNvPr id="77" name="组合 76"/>
            <p:cNvGrpSpPr/>
            <p:nvPr/>
          </p:nvGrpSpPr>
          <p:grpSpPr>
            <a:xfrm>
              <a:off x="2267744" y="3933056"/>
              <a:ext cx="4972897" cy="414272"/>
              <a:chOff x="2263399" y="1758279"/>
              <a:chExt cx="4972897" cy="414272"/>
            </a:xfrm>
            <a:solidFill>
              <a:srgbClr val="7030A0"/>
            </a:solidFill>
          </p:grpSpPr>
          <p:sp>
            <p:nvSpPr>
              <p:cNvPr id="78" name="矩形 77"/>
              <p:cNvSpPr/>
              <p:nvPr/>
            </p:nvSpPr>
            <p:spPr>
              <a:xfrm>
                <a:off x="2411760" y="1758279"/>
                <a:ext cx="4824536" cy="414272"/>
              </a:xfrm>
              <a:prstGeom prst="rect">
                <a:avLst/>
              </a:prstGeom>
              <a:solidFill>
                <a:srgbClr val="7030A0">
                  <a:alpha val="4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0000"/>
                    </a:solidFill>
                    <a:latin typeface="微软雅黑" panose="020B0503020204020204" charset="-122"/>
                    <a:ea typeface="微软雅黑" panose="020B0503020204020204" charset="-122"/>
                  </a:rPr>
                  <a:t>必要人才、技能的培养</a:t>
                </a:r>
                <a:r>
                  <a:rPr kumimoji="1" lang="en-US" altLang="zh-CN" sz="1200" dirty="0">
                    <a:solidFill>
                      <a:srgbClr val="000000"/>
                    </a:solidFill>
                    <a:latin typeface="微软雅黑" panose="020B0503020204020204" charset="-122"/>
                    <a:ea typeface="微软雅黑" panose="020B0503020204020204" charset="-122"/>
                  </a:rPr>
                  <a:t>/</a:t>
                </a:r>
                <a:r>
                  <a:rPr kumimoji="1" lang="zh-CN" altLang="en-US" sz="1200" dirty="0">
                    <a:solidFill>
                      <a:srgbClr val="000000"/>
                    </a:solidFill>
                    <a:latin typeface="微软雅黑" panose="020B0503020204020204" charset="-122"/>
                    <a:ea typeface="微软雅黑" panose="020B0503020204020204" charset="-122"/>
                  </a:rPr>
                  <a:t>培智</a:t>
                </a:r>
                <a:r>
                  <a:rPr kumimoji="1" lang="en-US" altLang="zh-CN" sz="1200" dirty="0">
                    <a:solidFill>
                      <a:srgbClr val="000000"/>
                    </a:solidFill>
                    <a:latin typeface="微软雅黑" panose="020B0503020204020204" charset="-122"/>
                    <a:ea typeface="微软雅黑" panose="020B0503020204020204" charset="-122"/>
                  </a:rPr>
                  <a:t>/</a:t>
                </a:r>
                <a:r>
                  <a:rPr kumimoji="1" lang="zh-CN" altLang="en-US" sz="1200" dirty="0">
                    <a:solidFill>
                      <a:srgbClr val="000000"/>
                    </a:solidFill>
                    <a:latin typeface="微软雅黑" panose="020B0503020204020204" charset="-122"/>
                    <a:ea typeface="微软雅黑" panose="020B0503020204020204" charset="-122"/>
                  </a:rPr>
                  <a:t>灵活使用</a:t>
                </a:r>
                <a:endParaRPr kumimoji="1" lang="zh-CN" altLang="en-US" sz="1200" dirty="0">
                  <a:solidFill>
                    <a:srgbClr val="000000"/>
                  </a:solidFill>
                  <a:latin typeface="微软雅黑" panose="020B0503020204020204" charset="-122"/>
                  <a:ea typeface="微软雅黑" panose="020B0503020204020204" charset="-122"/>
                </a:endParaRPr>
              </a:p>
              <a:p>
                <a:pPr algn="ctr"/>
                <a:r>
                  <a:rPr kumimoji="1" lang="zh-CN" altLang="en-US" sz="1200" dirty="0">
                    <a:solidFill>
                      <a:srgbClr val="000000"/>
                    </a:solidFill>
                    <a:latin typeface="微软雅黑" panose="020B0503020204020204" charset="-122"/>
                    <a:ea typeface="微软雅黑" panose="020B0503020204020204" charset="-122"/>
                  </a:rPr>
                  <a:t>创建职场（遵守规章制度</a:t>
                </a:r>
                <a:r>
                  <a:rPr kumimoji="1" lang="en-US" altLang="zh-CN" sz="1200" dirty="0">
                    <a:solidFill>
                      <a:srgbClr val="000000"/>
                    </a:solidFill>
                    <a:latin typeface="微软雅黑" panose="020B0503020204020204" charset="-122"/>
                    <a:ea typeface="微软雅黑" panose="020B0503020204020204" charset="-122"/>
                  </a:rPr>
                  <a:t>/5S/</a:t>
                </a:r>
                <a:r>
                  <a:rPr kumimoji="1" lang="zh-CN" altLang="en-US" sz="1200" dirty="0">
                    <a:solidFill>
                      <a:srgbClr val="000000"/>
                    </a:solidFill>
                    <a:latin typeface="微软雅黑" panose="020B0503020204020204" charset="-122"/>
                    <a:ea typeface="微软雅黑" panose="020B0503020204020204" charset="-122"/>
                  </a:rPr>
                  <a:t>团队精神）</a:t>
                </a:r>
                <a:endParaRPr kumimoji="1" lang="zh-CN" altLang="en-US" sz="1200" dirty="0">
                  <a:solidFill>
                    <a:srgbClr val="000000"/>
                  </a:solidFill>
                  <a:latin typeface="微软雅黑" panose="020B0503020204020204" charset="-122"/>
                  <a:ea typeface="微软雅黑" panose="020B0503020204020204" charset="-122"/>
                </a:endParaRPr>
              </a:p>
            </p:txBody>
          </p:sp>
          <p:sp>
            <p:nvSpPr>
              <p:cNvPr id="79" name="平行四边形 78"/>
              <p:cNvSpPr/>
              <p:nvPr/>
            </p:nvSpPr>
            <p:spPr>
              <a:xfrm>
                <a:off x="2263399" y="1758279"/>
                <a:ext cx="1021050" cy="414272"/>
              </a:xfrm>
              <a:prstGeom prst="parallelogram">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培训</a:t>
                </a:r>
                <a:endParaRPr lang="zh-CN" altLang="en-US" dirty="0"/>
              </a:p>
            </p:txBody>
          </p:sp>
        </p:grpSp>
        <p:grpSp>
          <p:nvGrpSpPr>
            <p:cNvPr id="80" name="组合 79"/>
            <p:cNvGrpSpPr/>
            <p:nvPr/>
          </p:nvGrpSpPr>
          <p:grpSpPr>
            <a:xfrm>
              <a:off x="2267744" y="4526896"/>
              <a:ext cx="4972897" cy="414272"/>
              <a:chOff x="2263399" y="1758279"/>
              <a:chExt cx="4972897" cy="414272"/>
            </a:xfrm>
            <a:solidFill>
              <a:schemeClr val="accent6">
                <a:lumMod val="75000"/>
              </a:schemeClr>
            </a:solidFill>
          </p:grpSpPr>
          <p:sp>
            <p:nvSpPr>
              <p:cNvPr id="81" name="矩形 80"/>
              <p:cNvSpPr/>
              <p:nvPr/>
            </p:nvSpPr>
            <p:spPr>
              <a:xfrm>
                <a:off x="2411760" y="1758279"/>
                <a:ext cx="4824536" cy="414272"/>
              </a:xfrm>
              <a:prstGeom prst="rect">
                <a:avLst/>
              </a:prstGeom>
              <a:solidFill>
                <a:schemeClr val="accent6">
                  <a:lumMod val="75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0000"/>
                    </a:solidFill>
                    <a:latin typeface="微软雅黑" panose="020B0503020204020204" charset="-122"/>
                    <a:ea typeface="微软雅黑" panose="020B0503020204020204" charset="-122"/>
                  </a:rPr>
                  <a:t>生产量、交货期的确保</a:t>
                </a:r>
                <a:endParaRPr kumimoji="1" lang="zh-CN" altLang="en-US" sz="1200" dirty="0">
                  <a:solidFill>
                    <a:srgbClr val="000000"/>
                  </a:solidFill>
                  <a:latin typeface="微软雅黑" panose="020B0503020204020204" charset="-122"/>
                  <a:ea typeface="微软雅黑" panose="020B0503020204020204" charset="-122"/>
                </a:endParaRPr>
              </a:p>
            </p:txBody>
          </p:sp>
          <p:sp>
            <p:nvSpPr>
              <p:cNvPr id="82" name="平行四边形 81"/>
              <p:cNvSpPr/>
              <p:nvPr/>
            </p:nvSpPr>
            <p:spPr>
              <a:xfrm>
                <a:off x="2263399" y="1758279"/>
                <a:ext cx="1021050" cy="414272"/>
              </a:xfrm>
              <a:prstGeom prst="parallelogram">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进度</a:t>
                </a:r>
                <a:endParaRPr lang="zh-CN" altLang="en-US" dirty="0"/>
              </a:p>
            </p:txBody>
          </p:sp>
        </p:grpSp>
        <p:grpSp>
          <p:nvGrpSpPr>
            <p:cNvPr id="83" name="组合 82"/>
            <p:cNvGrpSpPr/>
            <p:nvPr/>
          </p:nvGrpSpPr>
          <p:grpSpPr>
            <a:xfrm>
              <a:off x="2267744" y="5013176"/>
              <a:ext cx="4972897" cy="414272"/>
              <a:chOff x="2263399" y="1758279"/>
              <a:chExt cx="4972897" cy="414272"/>
            </a:xfrm>
            <a:solidFill>
              <a:schemeClr val="accent6">
                <a:lumMod val="75000"/>
              </a:schemeClr>
            </a:solidFill>
          </p:grpSpPr>
          <p:sp>
            <p:nvSpPr>
              <p:cNvPr id="84" name="矩形 83"/>
              <p:cNvSpPr/>
              <p:nvPr/>
            </p:nvSpPr>
            <p:spPr>
              <a:xfrm>
                <a:off x="2411760" y="1758279"/>
                <a:ext cx="4824536" cy="414272"/>
              </a:xfrm>
              <a:prstGeom prst="rect">
                <a:avLst/>
              </a:prstGeom>
              <a:solidFill>
                <a:schemeClr val="accent6">
                  <a:lumMod val="75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rgbClr val="000000"/>
                    </a:solidFill>
                    <a:latin typeface="微软雅黑" panose="020B0503020204020204" charset="-122"/>
                    <a:ea typeface="微软雅黑" panose="020B0503020204020204" charset="-122"/>
                  </a:rPr>
                  <a:t>把握使用量 损耗递减</a:t>
                </a:r>
                <a:endParaRPr kumimoji="1" lang="zh-CN" altLang="en-US" sz="1200" dirty="0">
                  <a:solidFill>
                    <a:srgbClr val="000000"/>
                  </a:solidFill>
                  <a:latin typeface="微软雅黑" panose="020B0503020204020204" charset="-122"/>
                  <a:ea typeface="微软雅黑" panose="020B0503020204020204" charset="-122"/>
                </a:endParaRPr>
              </a:p>
              <a:p>
                <a:pPr algn="ctr"/>
                <a:r>
                  <a:rPr kumimoji="1" lang="zh-CN" altLang="en-US" sz="1200" dirty="0">
                    <a:solidFill>
                      <a:srgbClr val="000000"/>
                    </a:solidFill>
                    <a:latin typeface="微软雅黑" panose="020B0503020204020204" charset="-122"/>
                    <a:ea typeface="微软雅黑" panose="020B0503020204020204" charset="-122"/>
                  </a:rPr>
                  <a:t>（制造物的原价→总费用管理）</a:t>
                </a:r>
                <a:endParaRPr kumimoji="1" lang="zh-CN" altLang="en-US" sz="1200" dirty="0">
                  <a:solidFill>
                    <a:srgbClr val="000000"/>
                  </a:solidFill>
                  <a:latin typeface="微软雅黑" panose="020B0503020204020204" charset="-122"/>
                  <a:ea typeface="微软雅黑" panose="020B0503020204020204" charset="-122"/>
                </a:endParaRPr>
              </a:p>
            </p:txBody>
          </p:sp>
          <p:sp>
            <p:nvSpPr>
              <p:cNvPr id="85" name="平行四边形 84"/>
              <p:cNvSpPr/>
              <p:nvPr/>
            </p:nvSpPr>
            <p:spPr>
              <a:xfrm>
                <a:off x="2263399" y="1758279"/>
                <a:ext cx="1021050" cy="414272"/>
              </a:xfrm>
              <a:prstGeom prst="parallelogram">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成本</a:t>
                </a:r>
                <a:endParaRPr lang="zh-CN" altLang="en-US" dirty="0"/>
              </a:p>
            </p:txBody>
          </p:sp>
        </p:grpSp>
        <p:grpSp>
          <p:nvGrpSpPr>
            <p:cNvPr id="86" name="组合 85"/>
            <p:cNvGrpSpPr/>
            <p:nvPr/>
          </p:nvGrpSpPr>
          <p:grpSpPr>
            <a:xfrm>
              <a:off x="2267744" y="5661248"/>
              <a:ext cx="4972897" cy="414272"/>
              <a:chOff x="2263399" y="1758279"/>
              <a:chExt cx="4972897" cy="414272"/>
            </a:xfrm>
            <a:solidFill>
              <a:srgbClr val="92D050"/>
            </a:solidFill>
          </p:grpSpPr>
          <p:sp>
            <p:nvSpPr>
              <p:cNvPr id="87" name="矩形 86"/>
              <p:cNvSpPr/>
              <p:nvPr/>
            </p:nvSpPr>
            <p:spPr>
              <a:xfrm>
                <a:off x="2411760" y="1758279"/>
                <a:ext cx="4824536" cy="414272"/>
              </a:xfrm>
              <a:prstGeom prst="rect">
                <a:avLst/>
              </a:prstGeom>
              <a:solidFill>
                <a:schemeClr val="accent5">
                  <a:lumMod val="75000"/>
                  <a:alpha val="44000"/>
                </a:schemeClr>
              </a:solidFill>
              <a:ln>
                <a:solidFill>
                  <a:srgbClr val="648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smtClean="0">
                    <a:solidFill>
                      <a:srgbClr val="000000"/>
                    </a:solidFill>
                    <a:latin typeface="微软雅黑" panose="020B0503020204020204" charset="-122"/>
                    <a:ea typeface="微软雅黑" panose="020B0503020204020204" charset="-122"/>
                  </a:rPr>
                  <a:t>不使</a:t>
                </a:r>
                <a:r>
                  <a:rPr kumimoji="1" lang="zh-CN" altLang="en-US" sz="1200" dirty="0">
                    <a:solidFill>
                      <a:srgbClr val="000000"/>
                    </a:solidFill>
                    <a:latin typeface="微软雅黑" panose="020B0503020204020204" charset="-122"/>
                    <a:ea typeface="微软雅黑" panose="020B0503020204020204" charset="-122"/>
                  </a:rPr>
                  <a:t>设备损坏</a:t>
                </a:r>
                <a:r>
                  <a:rPr kumimoji="1" lang="en-US" altLang="zh-CN" sz="1200" dirty="0">
                    <a:solidFill>
                      <a:srgbClr val="000000"/>
                    </a:solidFill>
                    <a:latin typeface="微软雅黑" panose="020B0503020204020204" charset="-122"/>
                    <a:ea typeface="微软雅黑" panose="020B0503020204020204" charset="-122"/>
                  </a:rPr>
                  <a:t>/</a:t>
                </a:r>
                <a:r>
                  <a:rPr kumimoji="1" lang="zh-CN" altLang="en-US" sz="1200" dirty="0">
                    <a:solidFill>
                      <a:srgbClr val="000000"/>
                    </a:solidFill>
                    <a:latin typeface="微软雅黑" panose="020B0503020204020204" charset="-122"/>
                    <a:ea typeface="微软雅黑" panose="020B0503020204020204" charset="-122"/>
                  </a:rPr>
                  <a:t>始终保持良好运行</a:t>
                </a:r>
                <a:endParaRPr kumimoji="1" lang="zh-CN" altLang="en-US" sz="1200" dirty="0">
                  <a:solidFill>
                    <a:srgbClr val="000000"/>
                  </a:solidFill>
                  <a:latin typeface="微软雅黑" panose="020B0503020204020204" charset="-122"/>
                  <a:ea typeface="微软雅黑" panose="020B0503020204020204" charset="-122"/>
                </a:endParaRPr>
              </a:p>
            </p:txBody>
          </p:sp>
          <p:sp>
            <p:nvSpPr>
              <p:cNvPr id="88" name="平行四边形 87"/>
              <p:cNvSpPr/>
              <p:nvPr/>
            </p:nvSpPr>
            <p:spPr>
              <a:xfrm>
                <a:off x="2263399" y="1758279"/>
                <a:ext cx="1021050" cy="414272"/>
              </a:xfrm>
              <a:prstGeom prst="parallelogram">
                <a:avLst/>
              </a:prstGeom>
              <a:solidFill>
                <a:srgbClr val="648933"/>
              </a:solidFill>
              <a:ln>
                <a:solidFill>
                  <a:srgbClr val="648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设备</a:t>
                </a:r>
                <a:endParaRPr lang="zh-CN" altLang="en-US" dirty="0"/>
              </a:p>
            </p:txBody>
          </p:sp>
        </p:grpSp>
        <p:sp>
          <p:nvSpPr>
            <p:cNvPr id="89" name="右大括号 88"/>
            <p:cNvSpPr/>
            <p:nvPr/>
          </p:nvSpPr>
          <p:spPr bwMode="auto">
            <a:xfrm>
              <a:off x="7380312" y="2007802"/>
              <a:ext cx="384195" cy="3850508"/>
            </a:xfrm>
            <a:prstGeom prst="rightBrace">
              <a:avLst>
                <a:gd name="adj1" fmla="val 5859"/>
                <a:gd name="adj2" fmla="val 50213"/>
              </a:avLst>
            </a:prstGeom>
            <a:noFill/>
            <a:ln w="28575" algn="ctr">
              <a:solidFill>
                <a:srgbClr val="0000FF"/>
              </a:solidFill>
              <a:round/>
            </a:ln>
          </p:spPr>
          <p:txBody>
            <a:bodyPr anchor="ctr"/>
            <a:lstStyle/>
            <a:p>
              <a:pPr algn="ctr">
                <a:defRPr/>
              </a:pPr>
              <a:endParaRPr kumimoji="1" lang="zh-CN" altLang="en-US" sz="2000">
                <a:latin typeface="微软雅黑" panose="020B0503020204020204" charset="-122"/>
                <a:ea typeface="微软雅黑" panose="020B0503020204020204" charset="-122"/>
              </a:endParaRPr>
            </a:p>
          </p:txBody>
        </p:sp>
        <p:sp>
          <p:nvSpPr>
            <p:cNvPr id="90" name="Rectangle 49"/>
            <p:cNvSpPr>
              <a:spLocks noChangeArrowheads="1"/>
            </p:cNvSpPr>
            <p:nvPr/>
          </p:nvSpPr>
          <p:spPr bwMode="auto">
            <a:xfrm>
              <a:off x="7785355" y="3291305"/>
              <a:ext cx="338032" cy="1348598"/>
            </a:xfrm>
            <a:prstGeom prst="rect">
              <a:avLst/>
            </a:prstGeom>
            <a:solidFill>
              <a:srgbClr val="FF0000"/>
            </a:solidFill>
            <a:ln w="9525">
              <a:solidFill>
                <a:schemeClr val="tx1"/>
              </a:solidFill>
              <a:miter lim="800000"/>
            </a:ln>
            <a:effectLst/>
          </p:spPr>
          <p:txBody>
            <a:bodyPr vert="eaVert" wrap="none" anchor="ctr"/>
            <a:lstStyle/>
            <a:p>
              <a:pPr algn="ctr"/>
              <a:r>
                <a:rPr lang="zh-CN" altLang="en-US" sz="1600" dirty="0">
                  <a:latin typeface="微软雅黑" panose="020B0503020204020204" charset="-122"/>
                  <a:ea typeface="微软雅黑" panose="020B0503020204020204" charset="-122"/>
                </a:rPr>
                <a:t>班组管理</a:t>
              </a:r>
              <a:endParaRPr lang="zh-CN" altLang="en-US" sz="1600" dirty="0">
                <a:latin typeface="微软雅黑" panose="020B0503020204020204" charset="-122"/>
                <a:ea typeface="微软雅黑" panose="020B0503020204020204" charset="-122"/>
              </a:endParaRPr>
            </a:p>
          </p:txBody>
        </p:sp>
      </p:grpSp>
      <p:pic>
        <p:nvPicPr>
          <p:cNvPr id="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5932" y="1556792"/>
            <a:ext cx="8064500" cy="3827462"/>
            <a:chOff x="323528" y="1844824"/>
            <a:chExt cx="8064500" cy="3827462"/>
          </a:xfrm>
        </p:grpSpPr>
        <p:sp>
          <p:nvSpPr>
            <p:cNvPr id="54" name="AutoShape 4"/>
            <p:cNvSpPr>
              <a:spLocks noChangeArrowheads="1"/>
            </p:cNvSpPr>
            <p:nvPr/>
          </p:nvSpPr>
          <p:spPr bwMode="gray">
            <a:xfrm>
              <a:off x="441003" y="4072086"/>
              <a:ext cx="2543175" cy="1600200"/>
            </a:xfrm>
            <a:prstGeom prst="roundRect">
              <a:avLst>
                <a:gd name="adj" fmla="val 12699"/>
              </a:avLst>
            </a:prstGeom>
            <a:gradFill rotWithShape="1">
              <a:gsLst>
                <a:gs pos="0">
                  <a:srgbClr val="EF8D21">
                    <a:gamma/>
                    <a:shade val="79216"/>
                    <a:invGamma/>
                  </a:srgbClr>
                </a:gs>
                <a:gs pos="100000">
                  <a:srgbClr val="EF8D21"/>
                </a:gs>
              </a:gsLst>
              <a:lin ang="5400000" scaled="1"/>
            </a:gradFill>
            <a:ln w="9525" algn="ctr">
              <a:noFill/>
              <a:round/>
            </a:ln>
            <a:effectLst/>
          </p:spPr>
          <p:txBody>
            <a:bodyPr wrap="none" anchor="ctr"/>
            <a:lstStyle/>
            <a:p>
              <a:endParaRPr lang="zh-CN" altLang="en-US">
                <a:latin typeface="微软雅黑" panose="020B0503020204020204" charset="-122"/>
                <a:ea typeface="微软雅黑" panose="020B0503020204020204" charset="-122"/>
              </a:endParaRPr>
            </a:p>
          </p:txBody>
        </p:sp>
        <p:sp>
          <p:nvSpPr>
            <p:cNvPr id="55" name="Text Box 5"/>
            <p:cNvSpPr txBox="1">
              <a:spLocks noChangeArrowheads="1"/>
            </p:cNvSpPr>
            <p:nvPr/>
          </p:nvSpPr>
          <p:spPr bwMode="black">
            <a:xfrm>
              <a:off x="3415978" y="3300562"/>
              <a:ext cx="1905000" cy="701675"/>
            </a:xfrm>
            <a:prstGeom prst="rect">
              <a:avLst/>
            </a:prstGeom>
            <a:noFill/>
            <a:ln w="9525" algn="ctr">
              <a:noFill/>
              <a:miter lim="800000"/>
            </a:ln>
            <a:effectLst/>
          </p:spPr>
          <p:txBody>
            <a:bodyPr>
              <a:spAutoFit/>
            </a:bodyPr>
            <a:lstStyle/>
            <a:p>
              <a:pPr algn="ctr">
                <a:spcBef>
                  <a:spcPct val="50000"/>
                </a:spcBef>
              </a:pPr>
              <a:r>
                <a:rPr lang="zh-CN" altLang="en-US" sz="1600" b="1" dirty="0">
                  <a:solidFill>
                    <a:srgbClr val="FF0000"/>
                  </a:solidFill>
                  <a:latin typeface="微软雅黑" panose="020B0503020204020204" charset="-122"/>
                  <a:ea typeface="微软雅黑" panose="020B0503020204020204" charset="-122"/>
                  <a:cs typeface="Arial" panose="020B0604020202020204" pitchFamily="34" charset="0"/>
                </a:rPr>
                <a:t> </a:t>
              </a:r>
              <a:r>
                <a:rPr lang="zh-CN" altLang="en-US" sz="4000" b="1" dirty="0">
                  <a:solidFill>
                    <a:srgbClr val="FF0000"/>
                  </a:solidFill>
                  <a:latin typeface="微软雅黑" panose="020B0503020204020204" charset="-122"/>
                  <a:ea typeface="微软雅黑" panose="020B0503020204020204" charset="-122"/>
                  <a:cs typeface="Arial" panose="020B0604020202020204" pitchFamily="34" charset="0"/>
                </a:rPr>
                <a:t>使  命</a:t>
              </a:r>
              <a:endParaRPr lang="zh-CN" altLang="en-US" sz="4000" b="1" dirty="0">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56" name="AutoShape 6"/>
            <p:cNvSpPr>
              <a:spLocks noChangeArrowheads="1"/>
            </p:cNvSpPr>
            <p:nvPr/>
          </p:nvSpPr>
          <p:spPr bwMode="gray">
            <a:xfrm>
              <a:off x="467346" y="4525838"/>
              <a:ext cx="2408238" cy="1114425"/>
            </a:xfrm>
            <a:prstGeom prst="roundRect">
              <a:avLst>
                <a:gd name="adj" fmla="val 16667"/>
              </a:avLst>
            </a:prstGeom>
            <a:solidFill>
              <a:srgbClr val="FFFFFF"/>
            </a:solidFill>
            <a:ln w="9525">
              <a:noFill/>
              <a:round/>
            </a:ln>
            <a:effectLst>
              <a:prstShdw prst="shdw18" dist="17961" dir="13500000">
                <a:srgbClr val="FFFFFF">
                  <a:gamma/>
                  <a:shade val="60000"/>
                  <a:invGamma/>
                </a:srgbClr>
              </a:prstShdw>
            </a:effectLst>
          </p:spPr>
          <p:txBody>
            <a:bodyPr wrap="none" anchor="ctr"/>
            <a:lstStyle/>
            <a:p>
              <a:endParaRPr lang="zh-CN" altLang="en-US" dirty="0">
                <a:latin typeface="微软雅黑" panose="020B0503020204020204" charset="-122"/>
                <a:ea typeface="微软雅黑" panose="020B0503020204020204" charset="-122"/>
              </a:endParaRPr>
            </a:p>
          </p:txBody>
        </p:sp>
        <p:sp>
          <p:nvSpPr>
            <p:cNvPr id="57" name="Text Box 9"/>
            <p:cNvSpPr txBox="1">
              <a:spLocks noChangeArrowheads="1"/>
            </p:cNvSpPr>
            <p:nvPr/>
          </p:nvSpPr>
          <p:spPr bwMode="gray">
            <a:xfrm>
              <a:off x="539354" y="4669854"/>
              <a:ext cx="2316163" cy="646331"/>
            </a:xfrm>
            <a:prstGeom prst="rect">
              <a:avLst/>
            </a:prstGeom>
            <a:noFill/>
            <a:ln w="9525" algn="ctr">
              <a:noFill/>
              <a:miter lim="800000"/>
            </a:ln>
          </p:spPr>
          <p:txBody>
            <a:bodyPr>
              <a:spAutoFit/>
            </a:bodyPr>
            <a:lstStyle/>
            <a:p>
              <a:pPr algn="ctr" eaLnBrk="0" hangingPunct="0"/>
              <a:r>
                <a:rPr lang="zh-CN" altLang="en-US" dirty="0">
                  <a:solidFill>
                    <a:srgbClr val="000000"/>
                  </a:solidFill>
                  <a:latin typeface="微软雅黑" panose="020B0503020204020204" charset="-122"/>
                  <a:ea typeface="微软雅黑" panose="020B0503020204020204" charset="-122"/>
                </a:rPr>
                <a:t>质量第一、持续</a:t>
              </a:r>
              <a:r>
                <a:rPr lang="zh-CN" altLang="en-US" dirty="0" smtClean="0">
                  <a:solidFill>
                    <a:srgbClr val="000000"/>
                  </a:solidFill>
                  <a:latin typeface="微软雅黑" panose="020B0503020204020204" charset="-122"/>
                  <a:ea typeface="微软雅黑" panose="020B0503020204020204" charset="-122"/>
                </a:rPr>
                <a:t>改进</a:t>
              </a:r>
              <a:endParaRPr lang="zh-CN" altLang="en-US" dirty="0">
                <a:solidFill>
                  <a:srgbClr val="000000"/>
                </a:solidFill>
                <a:latin typeface="微软雅黑" panose="020B0503020204020204" charset="-122"/>
                <a:ea typeface="微软雅黑" panose="020B0503020204020204" charset="-122"/>
              </a:endParaRPr>
            </a:p>
            <a:p>
              <a:r>
                <a:rPr lang="zh-CN" altLang="en-US" dirty="0">
                  <a:solidFill>
                    <a:srgbClr val="000000"/>
                  </a:solidFill>
                  <a:latin typeface="微软雅黑" panose="020B0503020204020204" charset="-122"/>
                  <a:ea typeface="微软雅黑" panose="020B0503020204020204" charset="-122"/>
                </a:rPr>
                <a:t>打造精品、顾客满意</a:t>
              </a:r>
              <a:endParaRPr lang="zh-CN" altLang="en-US" dirty="0">
                <a:solidFill>
                  <a:srgbClr val="000000"/>
                </a:solidFill>
                <a:latin typeface="微软雅黑" panose="020B0503020204020204" charset="-122"/>
                <a:ea typeface="微软雅黑" panose="020B0503020204020204" charset="-122"/>
              </a:endParaRPr>
            </a:p>
          </p:txBody>
        </p:sp>
        <p:sp>
          <p:nvSpPr>
            <p:cNvPr id="58" name="AutoShape 8"/>
            <p:cNvSpPr>
              <a:spLocks noChangeArrowheads="1"/>
            </p:cNvSpPr>
            <p:nvPr/>
          </p:nvSpPr>
          <p:spPr bwMode="gray">
            <a:xfrm>
              <a:off x="323528" y="1862286"/>
              <a:ext cx="2543175" cy="1600200"/>
            </a:xfrm>
            <a:prstGeom prst="roundRect">
              <a:avLst>
                <a:gd name="adj" fmla="val 12699"/>
              </a:avLst>
            </a:prstGeom>
            <a:gradFill rotWithShape="1">
              <a:gsLst>
                <a:gs pos="0">
                  <a:srgbClr val="5AC2C2">
                    <a:gamma/>
                    <a:shade val="69804"/>
                    <a:invGamma/>
                  </a:srgbClr>
                </a:gs>
                <a:gs pos="100000">
                  <a:srgbClr val="5AC2C2"/>
                </a:gs>
              </a:gsLst>
              <a:lin ang="5400000" scaled="1"/>
            </a:gradFill>
            <a:ln w="9525" algn="ctr">
              <a:noFill/>
              <a:round/>
            </a:ln>
            <a:effectLst/>
          </p:spPr>
          <p:txBody>
            <a:bodyPr wrap="none" anchor="ctr"/>
            <a:lstStyle/>
            <a:p>
              <a:endParaRPr lang="zh-CN" altLang="en-US">
                <a:latin typeface="微软雅黑" panose="020B0503020204020204" charset="-122"/>
                <a:ea typeface="微软雅黑" panose="020B0503020204020204" charset="-122"/>
              </a:endParaRPr>
            </a:p>
          </p:txBody>
        </p:sp>
        <p:sp>
          <p:nvSpPr>
            <p:cNvPr id="59" name="AutoShape 9"/>
            <p:cNvSpPr>
              <a:spLocks noChangeArrowheads="1"/>
            </p:cNvSpPr>
            <p:nvPr/>
          </p:nvSpPr>
          <p:spPr bwMode="gray">
            <a:xfrm>
              <a:off x="394967" y="2221061"/>
              <a:ext cx="2376636" cy="1114425"/>
            </a:xfrm>
            <a:prstGeom prst="roundRect">
              <a:avLst>
                <a:gd name="adj" fmla="val 16667"/>
              </a:avLst>
            </a:prstGeom>
            <a:solidFill>
              <a:srgbClr val="FFFFFF"/>
            </a:solidFill>
            <a:ln w="9525">
              <a:noFill/>
              <a:round/>
            </a:ln>
            <a:effectLst>
              <a:prstShdw prst="shdw18" dist="17961" dir="13500000">
                <a:srgbClr val="FFFFFF">
                  <a:gamma/>
                  <a:shade val="60000"/>
                  <a:invGamma/>
                </a:srgbClr>
              </a:prstShdw>
            </a:effectLst>
          </p:spPr>
          <p:txBody>
            <a:bodyPr wrap="none" anchor="ctr"/>
            <a:lstStyle/>
            <a:p>
              <a:pPr algn="ctr"/>
              <a:endParaRPr lang="zh-CN" altLang="en-US" dirty="0">
                <a:solidFill>
                  <a:srgbClr val="000000"/>
                </a:solidFill>
                <a:latin typeface="微软雅黑" panose="020B0503020204020204" charset="-122"/>
                <a:ea typeface="微软雅黑" panose="020B0503020204020204" charset="-122"/>
              </a:endParaRPr>
            </a:p>
          </p:txBody>
        </p:sp>
        <p:sp>
          <p:nvSpPr>
            <p:cNvPr id="60" name="Text Box 18"/>
            <p:cNvSpPr txBox="1">
              <a:spLocks noChangeArrowheads="1"/>
            </p:cNvSpPr>
            <p:nvPr/>
          </p:nvSpPr>
          <p:spPr bwMode="white">
            <a:xfrm>
              <a:off x="467991" y="1862286"/>
              <a:ext cx="2303462" cy="400110"/>
            </a:xfrm>
            <a:prstGeom prst="rect">
              <a:avLst/>
            </a:prstGeom>
            <a:noFill/>
            <a:ln w="9525" algn="ctr">
              <a:noFill/>
              <a:miter lim="800000"/>
            </a:ln>
          </p:spPr>
          <p:txBody>
            <a:bodyPr>
              <a:spAutoFit/>
            </a:bodyPr>
            <a:lstStyle/>
            <a:p>
              <a:pPr algn="ctr">
                <a:spcBef>
                  <a:spcPct val="50000"/>
                </a:spcBef>
              </a:pPr>
              <a:r>
                <a:rPr lang="zh-CN" altLang="en-US" b="1" dirty="0">
                  <a:solidFill>
                    <a:schemeClr val="bg1"/>
                  </a:solidFill>
                  <a:latin typeface="微软雅黑" panose="020B0503020204020204" charset="-122"/>
                  <a:ea typeface="微软雅黑" panose="020B0503020204020204" charset="-122"/>
                </a:rPr>
                <a:t>防止工伤和重大事故</a:t>
              </a:r>
              <a:endParaRPr lang="zh-CN" altLang="en-US" sz="2000" b="1" dirty="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1" name="AutoShape 11"/>
            <p:cNvSpPr>
              <a:spLocks noChangeArrowheads="1"/>
            </p:cNvSpPr>
            <p:nvPr/>
          </p:nvSpPr>
          <p:spPr bwMode="gray">
            <a:xfrm>
              <a:off x="5775003" y="4072086"/>
              <a:ext cx="2543175" cy="1600200"/>
            </a:xfrm>
            <a:prstGeom prst="roundRect">
              <a:avLst>
                <a:gd name="adj" fmla="val 12699"/>
              </a:avLst>
            </a:prstGeom>
            <a:gradFill rotWithShape="1">
              <a:gsLst>
                <a:gs pos="0">
                  <a:srgbClr val="D54F6F">
                    <a:gamma/>
                    <a:shade val="79216"/>
                    <a:invGamma/>
                  </a:srgbClr>
                </a:gs>
                <a:gs pos="100000">
                  <a:srgbClr val="D54F6F"/>
                </a:gs>
              </a:gsLst>
              <a:lin ang="5400000" scaled="1"/>
            </a:gradFill>
            <a:ln w="9525" algn="ctr">
              <a:noFill/>
              <a:round/>
            </a:ln>
            <a:effectLst/>
          </p:spPr>
          <p:txBody>
            <a:bodyPr wrap="none" anchor="ctr"/>
            <a:lstStyle/>
            <a:p>
              <a:endParaRPr lang="zh-CN" altLang="en-US">
                <a:latin typeface="微软雅黑" panose="020B0503020204020204" charset="-122"/>
                <a:ea typeface="微软雅黑" panose="020B0503020204020204" charset="-122"/>
              </a:endParaRPr>
            </a:p>
          </p:txBody>
        </p:sp>
        <p:sp>
          <p:nvSpPr>
            <p:cNvPr id="62" name="AutoShape 12"/>
            <p:cNvSpPr>
              <a:spLocks noChangeArrowheads="1"/>
            </p:cNvSpPr>
            <p:nvPr/>
          </p:nvSpPr>
          <p:spPr bwMode="gray">
            <a:xfrm>
              <a:off x="5828978" y="4500711"/>
              <a:ext cx="2408238" cy="1114425"/>
            </a:xfrm>
            <a:prstGeom prst="roundRect">
              <a:avLst>
                <a:gd name="adj" fmla="val 16667"/>
              </a:avLst>
            </a:prstGeom>
            <a:solidFill>
              <a:srgbClr val="FFFFFF"/>
            </a:solidFill>
            <a:ln w="9525">
              <a:noFill/>
              <a:round/>
            </a:ln>
            <a:effectLst>
              <a:prstShdw prst="shdw18" dist="17961" dir="13500000">
                <a:srgbClr val="FFFFFF">
                  <a:gamma/>
                  <a:shade val="60000"/>
                  <a:invGamma/>
                </a:srgbClr>
              </a:prstShdw>
            </a:effectLst>
          </p:spPr>
          <p:txBody>
            <a:bodyPr wrap="none" anchor="ctr"/>
            <a:lstStyle/>
            <a:p>
              <a:endParaRPr lang="zh-CN" altLang="en-US">
                <a:latin typeface="微软雅黑" panose="020B0503020204020204" charset="-122"/>
                <a:ea typeface="微软雅黑" panose="020B0503020204020204" charset="-122"/>
              </a:endParaRPr>
            </a:p>
          </p:txBody>
        </p:sp>
        <p:sp>
          <p:nvSpPr>
            <p:cNvPr id="63" name="Text Box 18"/>
            <p:cNvSpPr txBox="1">
              <a:spLocks noChangeArrowheads="1"/>
            </p:cNvSpPr>
            <p:nvPr/>
          </p:nvSpPr>
          <p:spPr bwMode="white">
            <a:xfrm>
              <a:off x="6230616" y="4095899"/>
              <a:ext cx="1651000" cy="396875"/>
            </a:xfrm>
            <a:prstGeom prst="rect">
              <a:avLst/>
            </a:prstGeom>
            <a:noFill/>
            <a:ln w="9525" algn="ctr">
              <a:noFill/>
              <a:miter lim="800000"/>
            </a:ln>
          </p:spPr>
          <p:txBody>
            <a:bodyPr>
              <a:spAutoFit/>
            </a:bodyPr>
            <a:lstStyle/>
            <a:p>
              <a:pPr algn="ctr">
                <a:spcBef>
                  <a:spcPct val="50000"/>
                </a:spcBef>
              </a:pPr>
              <a:r>
                <a:rPr lang="zh-CN" altLang="en-US" sz="2000" b="1">
                  <a:solidFill>
                    <a:srgbClr val="FFFFFF"/>
                  </a:solidFill>
                  <a:latin typeface="微软雅黑" panose="020B0503020204020204" charset="-122"/>
                  <a:ea typeface="微软雅黑" panose="020B0503020204020204" charset="-122"/>
                  <a:cs typeface="Arial" panose="020B0604020202020204" pitchFamily="34" charset="0"/>
                </a:rPr>
                <a:t>降低成本</a:t>
              </a:r>
              <a:endParaRPr lang="zh-CN" altLang="en-US" sz="2000" b="1">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4" name="Text Box 9"/>
            <p:cNvSpPr txBox="1">
              <a:spLocks noChangeArrowheads="1"/>
            </p:cNvSpPr>
            <p:nvPr/>
          </p:nvSpPr>
          <p:spPr bwMode="gray">
            <a:xfrm>
              <a:off x="5870253" y="4578499"/>
              <a:ext cx="2316163" cy="923330"/>
            </a:xfrm>
            <a:prstGeom prst="rect">
              <a:avLst/>
            </a:prstGeom>
            <a:noFill/>
            <a:ln w="9525" algn="ctr">
              <a:noFill/>
              <a:miter lim="800000"/>
            </a:ln>
          </p:spPr>
          <p:txBody>
            <a:bodyPr>
              <a:spAutoFit/>
            </a:bodyPr>
            <a:lstStyle/>
            <a:p>
              <a:pPr algn="ctr" eaLnBrk="0" hangingPunct="0"/>
              <a:r>
                <a:rPr lang="zh-CN" altLang="en-US" dirty="0">
                  <a:solidFill>
                    <a:srgbClr val="000000"/>
                  </a:solidFill>
                  <a:latin typeface="微软雅黑" panose="020B0503020204020204" charset="-122"/>
                  <a:ea typeface="微软雅黑" panose="020B0503020204020204" charset="-122"/>
                  <a:cs typeface="Arial" panose="020B0604020202020204" pitchFamily="34" charset="0"/>
                </a:rPr>
                <a:t>包括原材料的节省、能源的节约、人力成本的降低</a:t>
              </a:r>
              <a:endParaRPr lang="zh-CN" altLang="en-US" dirty="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65" name="AutoShape 15"/>
            <p:cNvSpPr>
              <a:spLocks noChangeArrowheads="1"/>
            </p:cNvSpPr>
            <p:nvPr/>
          </p:nvSpPr>
          <p:spPr bwMode="gray">
            <a:xfrm>
              <a:off x="5844853" y="1844824"/>
              <a:ext cx="2543175" cy="1600200"/>
            </a:xfrm>
            <a:prstGeom prst="roundRect">
              <a:avLst>
                <a:gd name="adj" fmla="val 12699"/>
              </a:avLst>
            </a:prstGeom>
            <a:gradFill rotWithShape="1">
              <a:gsLst>
                <a:gs pos="0">
                  <a:srgbClr val="6FB157">
                    <a:gamma/>
                    <a:shade val="79216"/>
                    <a:invGamma/>
                  </a:srgbClr>
                </a:gs>
                <a:gs pos="100000">
                  <a:srgbClr val="6FB157"/>
                </a:gs>
              </a:gsLst>
              <a:lin ang="5400000" scaled="1"/>
            </a:gradFill>
            <a:ln w="9525" algn="ctr">
              <a:noFill/>
              <a:round/>
            </a:ln>
            <a:effectLst/>
          </p:spPr>
          <p:txBody>
            <a:bodyPr wrap="none" anchor="ctr"/>
            <a:lstStyle/>
            <a:p>
              <a:endParaRPr lang="zh-CN" altLang="en-US">
                <a:latin typeface="微软雅黑" panose="020B0503020204020204" charset="-122"/>
                <a:ea typeface="微软雅黑" panose="020B0503020204020204" charset="-122"/>
              </a:endParaRPr>
            </a:p>
          </p:txBody>
        </p:sp>
        <p:sp>
          <p:nvSpPr>
            <p:cNvPr id="66" name="AutoShape 16"/>
            <p:cNvSpPr>
              <a:spLocks noChangeArrowheads="1"/>
            </p:cNvSpPr>
            <p:nvPr/>
          </p:nvSpPr>
          <p:spPr bwMode="gray">
            <a:xfrm>
              <a:off x="5908353" y="2259161"/>
              <a:ext cx="2408238" cy="1114425"/>
            </a:xfrm>
            <a:prstGeom prst="roundRect">
              <a:avLst>
                <a:gd name="adj" fmla="val 16667"/>
              </a:avLst>
            </a:prstGeom>
            <a:solidFill>
              <a:srgbClr val="FFFFFF"/>
            </a:solidFill>
            <a:ln w="9525">
              <a:noFill/>
              <a:round/>
            </a:ln>
            <a:effectLst>
              <a:prstShdw prst="shdw18" dist="17961" dir="13500000">
                <a:srgbClr val="FFFFFF">
                  <a:gamma/>
                  <a:shade val="60000"/>
                  <a:invGamma/>
                </a:srgbClr>
              </a:prstShdw>
            </a:effectLst>
          </p:spPr>
          <p:txBody>
            <a:bodyPr wrap="none" anchor="ctr"/>
            <a:lstStyle/>
            <a:p>
              <a:endParaRPr lang="zh-CN" altLang="en-US">
                <a:latin typeface="微软雅黑" panose="020B0503020204020204" charset="-122"/>
                <a:ea typeface="微软雅黑" panose="020B0503020204020204" charset="-122"/>
              </a:endParaRPr>
            </a:p>
          </p:txBody>
        </p:sp>
        <p:sp>
          <p:nvSpPr>
            <p:cNvPr id="67" name="Text Box 18"/>
            <p:cNvSpPr txBox="1">
              <a:spLocks noChangeArrowheads="1"/>
            </p:cNvSpPr>
            <p:nvPr/>
          </p:nvSpPr>
          <p:spPr bwMode="white">
            <a:xfrm>
              <a:off x="5938516" y="1887686"/>
              <a:ext cx="2159000" cy="396875"/>
            </a:xfrm>
            <a:prstGeom prst="rect">
              <a:avLst/>
            </a:prstGeom>
            <a:noFill/>
            <a:ln w="9525" algn="ctr">
              <a:noFill/>
              <a:miter lim="800000"/>
            </a:ln>
          </p:spPr>
          <p:txBody>
            <a:bodyPr>
              <a:spAutoFit/>
            </a:bodyPr>
            <a:lstStyle/>
            <a:p>
              <a:pPr algn="ctr">
                <a:spcBef>
                  <a:spcPct val="50000"/>
                </a:spcBef>
              </a:pPr>
              <a:r>
                <a:rPr lang="zh-CN" altLang="en-US" sz="2000" b="1">
                  <a:solidFill>
                    <a:srgbClr val="FFFFFF"/>
                  </a:solidFill>
                  <a:latin typeface="微软雅黑" panose="020B0503020204020204" charset="-122"/>
                  <a:ea typeface="微软雅黑" panose="020B0503020204020204" charset="-122"/>
                  <a:cs typeface="Arial" panose="020B0604020202020204" pitchFamily="34" charset="0"/>
                </a:rPr>
                <a:t>提高生产效率</a:t>
              </a:r>
              <a:endParaRPr lang="zh-CN" altLang="en-US" sz="2000" b="1">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8" name="Text Box 9"/>
            <p:cNvSpPr txBox="1">
              <a:spLocks noChangeArrowheads="1"/>
            </p:cNvSpPr>
            <p:nvPr/>
          </p:nvSpPr>
          <p:spPr bwMode="gray">
            <a:xfrm>
              <a:off x="5940103" y="2351236"/>
              <a:ext cx="2373313" cy="1069975"/>
            </a:xfrm>
            <a:prstGeom prst="rect">
              <a:avLst/>
            </a:prstGeom>
            <a:noFill/>
            <a:ln w="9525" algn="ctr">
              <a:noFill/>
              <a:miter lim="800000"/>
            </a:ln>
          </p:spPr>
          <p:txBody>
            <a:bodyPr>
              <a:spAutoFit/>
            </a:bodyPr>
            <a:lstStyle/>
            <a:p>
              <a:pPr algn="ctr" eaLnBrk="0" hangingPunct="0"/>
              <a:r>
                <a:rPr lang="zh-CN" altLang="en-US" sz="1600" dirty="0">
                  <a:solidFill>
                    <a:srgbClr val="000000"/>
                  </a:solidFill>
                  <a:latin typeface="微软雅黑" panose="020B0503020204020204" charset="-122"/>
                  <a:ea typeface="微软雅黑" panose="020B0503020204020204" charset="-122"/>
                  <a:cs typeface="Arial" panose="020B0604020202020204" pitchFamily="34" charset="0"/>
                </a:rPr>
                <a:t>不断创新并挖掘生产潜力、改进操作和管理，生产出更多更好的高质量的产品</a:t>
              </a:r>
              <a:endParaRPr lang="zh-CN" altLang="en-US" sz="1600" dirty="0">
                <a:solidFill>
                  <a:srgbClr val="000000"/>
                </a:solidFill>
                <a:latin typeface="微软雅黑" panose="020B0503020204020204" charset="-122"/>
                <a:ea typeface="微软雅黑" panose="020B0503020204020204" charset="-122"/>
                <a:cs typeface="Arial" panose="020B0604020202020204" pitchFamily="34" charset="0"/>
              </a:endParaRPr>
            </a:p>
          </p:txBody>
        </p:sp>
        <p:grpSp>
          <p:nvGrpSpPr>
            <p:cNvPr id="69" name="Group 19"/>
            <p:cNvGrpSpPr/>
            <p:nvPr/>
          </p:nvGrpSpPr>
          <p:grpSpPr bwMode="auto">
            <a:xfrm>
              <a:off x="2927028" y="2319486"/>
              <a:ext cx="2819400" cy="2803525"/>
              <a:chOff x="1968" y="1488"/>
              <a:chExt cx="1776" cy="1766"/>
            </a:xfrm>
          </p:grpSpPr>
          <p:sp>
            <p:nvSpPr>
              <p:cNvPr id="70" name="AutoShape 20"/>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D54F6F">
                      <a:gamma/>
                      <a:shade val="0"/>
                      <a:invGamma/>
                    </a:srgbClr>
                  </a:gs>
                  <a:gs pos="100000">
                    <a:srgbClr val="D54F6F"/>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rgbClr val="D54F6F"/>
                </a:extrusionClr>
              </a:sp3d>
            </p:spPr>
            <p:txBody>
              <a:bodyPr wrap="none" anchor="ctr">
                <a:flatTx/>
              </a:bodyPr>
              <a:lstStyle/>
              <a:p>
                <a:endParaRPr lang="zh-CN" altLang="en-US">
                  <a:latin typeface="微软雅黑" panose="020B0503020204020204" charset="-122"/>
                  <a:ea typeface="微软雅黑" panose="020B0503020204020204" charset="-122"/>
                </a:endParaRPr>
              </a:p>
            </p:txBody>
          </p:sp>
          <p:sp>
            <p:nvSpPr>
              <p:cNvPr id="71" name="AutoShape 21"/>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EF8D21">
                      <a:gamma/>
                      <a:shade val="0"/>
                      <a:invGamma/>
                    </a:srgbClr>
                  </a:gs>
                  <a:gs pos="100000">
                    <a:srgbClr val="EF8D21"/>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rgbClr val="EF8D21"/>
                </a:extrusionClr>
              </a:sp3d>
            </p:spPr>
            <p:txBody>
              <a:bodyPr wrap="none" anchor="ctr">
                <a:flatTx/>
              </a:bodyPr>
              <a:lstStyle/>
              <a:p>
                <a:endParaRPr lang="zh-CN" altLang="en-US">
                  <a:latin typeface="微软雅黑" panose="020B0503020204020204" charset="-122"/>
                  <a:ea typeface="微软雅黑" panose="020B0503020204020204" charset="-122"/>
                </a:endParaRPr>
              </a:p>
            </p:txBody>
          </p:sp>
          <p:sp>
            <p:nvSpPr>
              <p:cNvPr id="72" name="AutoShape 22"/>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5AC2C2">
                      <a:gamma/>
                      <a:shade val="6275"/>
                      <a:invGamma/>
                    </a:srgbClr>
                  </a:gs>
                  <a:gs pos="100000">
                    <a:srgbClr val="5AC2C2"/>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rgbClr val="5AC2C2"/>
                </a:extrusionClr>
              </a:sp3d>
            </p:spPr>
            <p:txBody>
              <a:bodyPr wrap="none" anchor="ctr">
                <a:flatTx/>
              </a:bodyPr>
              <a:lstStyle/>
              <a:p>
                <a:endParaRPr lang="zh-CN" altLang="en-US">
                  <a:latin typeface="微软雅黑" panose="020B0503020204020204" charset="-122"/>
                  <a:ea typeface="微软雅黑" panose="020B0503020204020204" charset="-122"/>
                </a:endParaRPr>
              </a:p>
            </p:txBody>
          </p:sp>
          <p:sp>
            <p:nvSpPr>
              <p:cNvPr id="73" name="AutoShape 23"/>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6FB157">
                      <a:gamma/>
                      <a:shade val="0"/>
                      <a:invGamma/>
                    </a:srgbClr>
                  </a:gs>
                  <a:gs pos="100000">
                    <a:srgbClr val="6FB157"/>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rgbClr val="6FB157"/>
                </a:extrusionClr>
              </a:sp3d>
            </p:spPr>
            <p:txBody>
              <a:bodyPr wrap="none" anchor="ctr">
                <a:flatTx/>
              </a:bodyPr>
              <a:lstStyle/>
              <a:p>
                <a:endParaRPr lang="zh-CN" altLang="en-US">
                  <a:latin typeface="微软雅黑" panose="020B0503020204020204" charset="-122"/>
                  <a:ea typeface="微软雅黑" panose="020B0503020204020204" charset="-122"/>
                </a:endParaRPr>
              </a:p>
            </p:txBody>
          </p:sp>
        </p:grpSp>
        <p:sp>
          <p:nvSpPr>
            <p:cNvPr id="74" name="Rectangle 24"/>
            <p:cNvSpPr>
              <a:spLocks noChangeArrowheads="1"/>
            </p:cNvSpPr>
            <p:nvPr/>
          </p:nvSpPr>
          <p:spPr bwMode="auto">
            <a:xfrm>
              <a:off x="899791" y="4094311"/>
              <a:ext cx="1565275" cy="366713"/>
            </a:xfrm>
            <a:prstGeom prst="rect">
              <a:avLst/>
            </a:prstGeom>
            <a:noFill/>
            <a:ln w="9525">
              <a:noFill/>
              <a:miter lim="800000"/>
            </a:ln>
            <a:effectLst/>
          </p:spPr>
          <p:txBody>
            <a:bodyPr wrap="none">
              <a:spAutoFit/>
            </a:bodyPr>
            <a:lstStyle/>
            <a:p>
              <a:r>
                <a:rPr lang="zh-CN" altLang="en-US" b="1">
                  <a:solidFill>
                    <a:srgbClr val="FFFFFF"/>
                  </a:solidFill>
                  <a:latin typeface="微软雅黑" panose="020B0503020204020204" charset="-122"/>
                  <a:ea typeface="微软雅黑" panose="020B0503020204020204" charset="-122"/>
                </a:rPr>
                <a:t>提高产品质量</a:t>
              </a:r>
              <a:endParaRPr lang="zh-CN" altLang="en-US" b="1">
                <a:solidFill>
                  <a:srgbClr val="FFFFFF"/>
                </a:solidFill>
                <a:latin typeface="微软雅黑" panose="020B0503020204020204" charset="-122"/>
                <a:ea typeface="微软雅黑" panose="020B0503020204020204" charset="-122"/>
              </a:endParaRPr>
            </a:p>
          </p:txBody>
        </p:sp>
        <p:sp>
          <p:nvSpPr>
            <p:cNvPr id="75" name="矩形 74"/>
            <p:cNvSpPr/>
            <p:nvPr/>
          </p:nvSpPr>
          <p:spPr>
            <a:xfrm>
              <a:off x="395338" y="2293590"/>
              <a:ext cx="2376264" cy="923330"/>
            </a:xfrm>
            <a:prstGeom prst="rect">
              <a:avLst/>
            </a:prstGeom>
          </p:spPr>
          <p:txBody>
            <a:bodyPr wrap="square">
              <a:spAutoFit/>
            </a:bodyPr>
            <a:lstStyle/>
            <a:p>
              <a:pPr algn="just"/>
              <a:r>
                <a:rPr lang="zh-CN" altLang="en-US" dirty="0" smtClean="0">
                  <a:solidFill>
                    <a:srgbClr val="000000"/>
                  </a:solidFill>
                  <a:latin typeface="微软雅黑" panose="020B0503020204020204" charset="-122"/>
                  <a:ea typeface="微软雅黑" panose="020B0503020204020204" charset="-122"/>
                </a:rPr>
                <a:t>改进机械设备的安全性能、监督职工严格按操作规程办事</a:t>
              </a:r>
              <a:endParaRPr lang="zh-CN" altLang="en-US" dirty="0">
                <a:solidFill>
                  <a:srgbClr val="000000"/>
                </a:solidFill>
                <a:latin typeface="微软雅黑" panose="020B0503020204020204" charset="-122"/>
                <a:ea typeface="微软雅黑" panose="020B0503020204020204" charset="-122"/>
              </a:endParaRPr>
            </a:p>
          </p:txBody>
        </p:sp>
      </p:grpSp>
      <p:sp>
        <p:nvSpPr>
          <p:cNvPr id="2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724323" y="955983"/>
            <a:ext cx="6572250" cy="928688"/>
          </a:xfrm>
          <a:prstGeom prst="rect">
            <a:avLst/>
          </a:prstGeom>
          <a:noFill/>
          <a:ln w="9525">
            <a:noFill/>
            <a:miter lim="800000"/>
          </a:ln>
        </p:spPr>
        <p:txBody>
          <a:bodyPr anchor="ctr"/>
          <a:lstStyle/>
          <a:p>
            <a:pPr algn="ctr" eaLnBrk="0" hangingPunct="0"/>
            <a:r>
              <a:rPr lang="zh-CN" altLang="en-US" sz="2800" b="1" dirty="0">
                <a:solidFill>
                  <a:srgbClr val="C00000"/>
                </a:solidFill>
                <a:latin typeface="微软雅黑" panose="020B0503020204020204" charset="-122"/>
                <a:ea typeface="微软雅黑" panose="020B0503020204020204" charset="-122"/>
                <a:cs typeface="微软雅黑" panose="020B0503020204020204" charset="-122"/>
              </a:rPr>
              <a:t>主  要  内  容</a:t>
            </a:r>
            <a:endParaRPr lang="zh-CN" altLang="en-US" sz="2800" b="1" dirty="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41" name="组合 7"/>
          <p:cNvGrpSpPr/>
          <p:nvPr/>
        </p:nvGrpSpPr>
        <p:grpSpPr>
          <a:xfrm>
            <a:off x="715203" y="1988840"/>
            <a:ext cx="7715251" cy="3816424"/>
            <a:chOff x="714375" y="1412776"/>
            <a:chExt cx="7715251" cy="3816424"/>
          </a:xfrm>
        </p:grpSpPr>
        <p:grpSp>
          <p:nvGrpSpPr>
            <p:cNvPr id="42" name="Group 31"/>
            <p:cNvGrpSpPr/>
            <p:nvPr/>
          </p:nvGrpSpPr>
          <p:grpSpPr bwMode="auto">
            <a:xfrm>
              <a:off x="714375" y="1412776"/>
              <a:ext cx="7715251" cy="814388"/>
              <a:chOff x="1152" y="1104"/>
              <a:chExt cx="3408" cy="419"/>
            </a:xfrm>
          </p:grpSpPr>
          <p:grpSp>
            <p:nvGrpSpPr>
              <p:cNvPr id="70" name="Group 3"/>
              <p:cNvGrpSpPr/>
              <p:nvPr/>
            </p:nvGrpSpPr>
            <p:grpSpPr bwMode="auto">
              <a:xfrm>
                <a:off x="1152" y="1104"/>
                <a:ext cx="480" cy="419"/>
                <a:chOff x="1110" y="2656"/>
                <a:chExt cx="1549" cy="1351"/>
              </a:xfrm>
            </p:grpSpPr>
            <p:sp>
              <p:nvSpPr>
                <p:cNvPr id="7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7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76"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1"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2" name="Text Box 12"/>
              <p:cNvSpPr txBox="1">
                <a:spLocks noChangeArrowheads="1"/>
              </p:cNvSpPr>
              <p:nvPr/>
            </p:nvSpPr>
            <p:spPr bwMode="auto">
              <a:xfrm>
                <a:off x="1836" y="1183"/>
                <a:ext cx="2377" cy="238"/>
              </a:xfrm>
              <a:prstGeom prst="rect">
                <a:avLst/>
              </a:prstGeom>
              <a:noFill/>
              <a:ln w="9525" algn="ctr">
                <a:noFill/>
                <a:miter lim="800000"/>
              </a:ln>
            </p:spPr>
            <p:txBody>
              <a:bodyPr wrap="square">
                <a:spAutoFit/>
              </a:bodyPr>
              <a:lstStyle/>
              <a:p>
                <a:pPr eaLnBrk="0" hangingPunct="0"/>
                <a:r>
                  <a:rPr lang="zh-CN" altLang="en-US" sz="2400" b="1" dirty="0" smtClean="0">
                    <a:solidFill>
                      <a:schemeClr val="tx1">
                        <a:lumMod val="50000"/>
                        <a:lumOff val="50000"/>
                      </a:schemeClr>
                    </a:solidFill>
                    <a:latin typeface="微软雅黑" panose="020B0503020204020204" charset="-122"/>
                    <a:ea typeface="微软雅黑" panose="020B0503020204020204" charset="-122"/>
                  </a:rPr>
                  <a:t>班组安全管理作用</a:t>
                </a:r>
                <a:r>
                  <a:rPr lang="zh-CN" altLang="en-US" sz="2400" b="1" dirty="0">
                    <a:solidFill>
                      <a:schemeClr val="tx1">
                        <a:lumMod val="50000"/>
                        <a:lumOff val="50000"/>
                      </a:schemeClr>
                    </a:solidFill>
                    <a:latin typeface="微软雅黑" panose="020B0503020204020204" charset="-122"/>
                    <a:ea typeface="微软雅黑" panose="020B0503020204020204" charset="-122"/>
                  </a:rPr>
                  <a:t>与定位</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73"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一</a:t>
                </a:r>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43" name="Group 7"/>
            <p:cNvGrpSpPr/>
            <p:nvPr/>
          </p:nvGrpSpPr>
          <p:grpSpPr bwMode="auto">
            <a:xfrm>
              <a:off x="714375" y="2420888"/>
              <a:ext cx="1086655" cy="813770"/>
              <a:chOff x="3174" y="2656"/>
              <a:chExt cx="1549" cy="1351"/>
            </a:xfrm>
          </p:grpSpPr>
          <p:sp>
            <p:nvSpPr>
              <p:cNvPr id="6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6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69"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4"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5" name="Text Box 15"/>
            <p:cNvSpPr txBox="1">
              <a:spLocks noChangeArrowheads="1"/>
            </p:cNvSpPr>
            <p:nvPr/>
          </p:nvSpPr>
          <p:spPr bwMode="auto">
            <a:xfrm>
              <a:off x="2285497" y="3528490"/>
              <a:ext cx="3570208"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班组日常活动和常用方法</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46"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二</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7"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48"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49"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50"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1" name="Text Box 26"/>
            <p:cNvSpPr txBox="1">
              <a:spLocks noChangeArrowheads="1"/>
            </p:cNvSpPr>
            <p:nvPr/>
          </p:nvSpPr>
          <p:spPr bwMode="auto">
            <a:xfrm>
              <a:off x="2285497" y="2519313"/>
              <a:ext cx="3262432"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rPr>
                <a:t>班组安全管理基本内容</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52"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三</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53" name="Group 17"/>
            <p:cNvGrpSpPr/>
            <p:nvPr/>
          </p:nvGrpSpPr>
          <p:grpSpPr bwMode="auto">
            <a:xfrm>
              <a:off x="714375" y="4414812"/>
              <a:ext cx="1086655" cy="814388"/>
              <a:chOff x="1110" y="2656"/>
              <a:chExt cx="1549" cy="1351"/>
            </a:xfrm>
          </p:grpSpPr>
          <p:sp>
            <p:nvSpPr>
              <p:cNvPr id="6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6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66"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4"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5" name="Text Box 26"/>
            <p:cNvSpPr txBox="1">
              <a:spLocks noChangeArrowheads="1"/>
            </p:cNvSpPr>
            <p:nvPr/>
          </p:nvSpPr>
          <p:spPr bwMode="auto">
            <a:xfrm>
              <a:off x="2285497" y="4511994"/>
              <a:ext cx="5000877" cy="461665"/>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一线操作</a:t>
              </a:r>
              <a:r>
                <a:rPr lang="zh-CN" altLang="en-US" sz="2400" b="1" dirty="0" smtClean="0">
                  <a:solidFill>
                    <a:schemeClr val="tx1">
                      <a:lumMod val="50000"/>
                      <a:lumOff val="50000"/>
                    </a:schemeClr>
                  </a:solidFill>
                  <a:latin typeface="微软雅黑" panose="020B0503020204020204" charset="-122"/>
                  <a:ea typeface="微软雅黑" panose="020B0503020204020204" charset="-122"/>
                </a:rPr>
                <a:t>者基本</a:t>
              </a:r>
              <a:r>
                <a:rPr lang="zh-CN" altLang="en-US" sz="2400" b="1" dirty="0">
                  <a:solidFill>
                    <a:schemeClr val="tx1">
                      <a:lumMod val="50000"/>
                      <a:lumOff val="50000"/>
                    </a:schemeClr>
                  </a:solidFill>
                  <a:latin typeface="微软雅黑" panose="020B0503020204020204" charset="-122"/>
                  <a:ea typeface="微软雅黑" panose="020B0503020204020204" charset="-122"/>
                </a:rPr>
                <a:t>守法要求</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56"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四</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3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3"/>
          <p:cNvSpPr>
            <a:spLocks noGrp="1" noChangeArrowheads="1"/>
          </p:cNvSpPr>
          <p:nvPr>
            <p:ph type="body" idx="4294967295"/>
          </p:nvPr>
        </p:nvSpPr>
        <p:spPr>
          <a:xfrm>
            <a:off x="428596" y="1357298"/>
            <a:ext cx="8140729" cy="4321175"/>
          </a:xfrm>
        </p:spPr>
        <p:txBody>
          <a:bodyPr>
            <a:normAutofit/>
          </a:bodyPr>
          <a:lstStyle/>
          <a:p>
            <a:pPr>
              <a:lnSpc>
                <a:spcPct val="120000"/>
              </a:lnSpc>
              <a:spcBef>
                <a:spcPct val="30000"/>
              </a:spcBef>
              <a:buFont typeface="Wingdings" panose="05000000000000000000" pitchFamily="2" charset="2"/>
              <a:buChar char="p"/>
            </a:pPr>
            <a:r>
              <a:rPr lang="zh-CN" altLang="en-US" sz="1800" b="1" dirty="0">
                <a:solidFill>
                  <a:srgbClr val="0000FF"/>
                </a:solidFill>
              </a:rPr>
              <a:t>目的性原则：</a:t>
            </a:r>
            <a:endParaRPr lang="en-US" altLang="zh-CN" sz="1800" b="1" dirty="0">
              <a:solidFill>
                <a:srgbClr val="0000FF"/>
              </a:solidFill>
            </a:endParaRPr>
          </a:p>
          <a:p>
            <a:pPr>
              <a:lnSpc>
                <a:spcPct val="120000"/>
              </a:lnSpc>
              <a:spcBef>
                <a:spcPct val="30000"/>
              </a:spcBef>
              <a:buFontTx/>
              <a:buNone/>
            </a:pPr>
            <a:r>
              <a:rPr lang="en-US" altLang="zh-CN" sz="1800" dirty="0">
                <a:solidFill>
                  <a:srgbClr val="FFFF00"/>
                </a:solidFill>
              </a:rPr>
              <a:t>    </a:t>
            </a:r>
            <a:r>
              <a:rPr lang="en-US" altLang="zh-CN" sz="1800" dirty="0" smtClean="0">
                <a:solidFill>
                  <a:srgbClr val="FFFF00"/>
                </a:solidFill>
              </a:rPr>
              <a:t> </a:t>
            </a:r>
            <a:r>
              <a:rPr lang="zh-CN" altLang="en-US" sz="1800" dirty="0" smtClean="0"/>
              <a:t>根据</a:t>
            </a:r>
            <a:r>
              <a:rPr lang="zh-CN" altLang="en-US" sz="1800" dirty="0"/>
              <a:t>工作现场状况和作业人员的情况的变化，将安全管理过程和措施与班组实际相结合，</a:t>
            </a:r>
            <a:r>
              <a:rPr lang="zh-CN" altLang="en-US" sz="1800" b="1" dirty="0"/>
              <a:t>实行动态管理</a:t>
            </a:r>
            <a:r>
              <a:rPr lang="zh-CN" altLang="en-US" sz="1800" dirty="0" smtClean="0"/>
              <a:t>。</a:t>
            </a:r>
            <a:endParaRPr lang="en-US" altLang="zh-CN" sz="1800" dirty="0" smtClean="0"/>
          </a:p>
          <a:p>
            <a:pPr>
              <a:lnSpc>
                <a:spcPct val="120000"/>
              </a:lnSpc>
              <a:spcBef>
                <a:spcPct val="30000"/>
              </a:spcBef>
              <a:buFontTx/>
              <a:buNone/>
            </a:pPr>
            <a:endParaRPr lang="en-US" altLang="zh-CN" sz="700" dirty="0"/>
          </a:p>
          <a:p>
            <a:pPr>
              <a:lnSpc>
                <a:spcPct val="120000"/>
              </a:lnSpc>
              <a:spcBef>
                <a:spcPct val="30000"/>
              </a:spcBef>
              <a:buFont typeface="Wingdings" panose="05000000000000000000" pitchFamily="2" charset="2"/>
              <a:buChar char="p"/>
            </a:pPr>
            <a:r>
              <a:rPr lang="zh-CN" altLang="en-US" sz="1800" b="1" dirty="0">
                <a:solidFill>
                  <a:srgbClr val="0000FF"/>
                </a:solidFill>
              </a:rPr>
              <a:t>民主性原则：</a:t>
            </a:r>
            <a:endParaRPr lang="en-US" altLang="zh-CN" sz="1800" b="1" dirty="0">
              <a:solidFill>
                <a:srgbClr val="0000FF"/>
              </a:solidFill>
            </a:endParaRPr>
          </a:p>
          <a:p>
            <a:pPr>
              <a:lnSpc>
                <a:spcPct val="120000"/>
              </a:lnSpc>
              <a:spcBef>
                <a:spcPct val="30000"/>
              </a:spcBef>
              <a:buFontTx/>
              <a:buNone/>
            </a:pPr>
            <a:r>
              <a:rPr lang="en-US" altLang="zh-CN" sz="1800" dirty="0">
                <a:solidFill>
                  <a:srgbClr val="FFFF00"/>
                </a:solidFill>
              </a:rPr>
              <a:t>   </a:t>
            </a:r>
            <a:r>
              <a:rPr lang="en-US" altLang="zh-CN" sz="1800" dirty="0" smtClean="0">
                <a:solidFill>
                  <a:srgbClr val="FFFF00"/>
                </a:solidFill>
              </a:rPr>
              <a:t>  </a:t>
            </a:r>
            <a:r>
              <a:rPr lang="zh-CN" altLang="en-US" sz="1800" dirty="0"/>
              <a:t>以人为本，实现人才合理配置，营造员工发挥创造力的环境，培养和发掘每位员工的潜能，</a:t>
            </a:r>
            <a:r>
              <a:rPr lang="zh-CN" altLang="en-US" sz="1800" b="1" dirty="0"/>
              <a:t>实现企业与员工共同</a:t>
            </a:r>
            <a:r>
              <a:rPr lang="zh-CN" altLang="en-US" sz="1800" b="1" dirty="0" smtClean="0"/>
              <a:t>成长。</a:t>
            </a:r>
            <a:endParaRPr lang="en-US" altLang="zh-CN" sz="1800" b="1" dirty="0" smtClean="0"/>
          </a:p>
          <a:p>
            <a:pPr>
              <a:lnSpc>
                <a:spcPct val="120000"/>
              </a:lnSpc>
              <a:spcBef>
                <a:spcPct val="30000"/>
              </a:spcBef>
              <a:buFontTx/>
              <a:buNone/>
            </a:pPr>
            <a:endParaRPr lang="en-US" altLang="zh-CN" sz="700" dirty="0"/>
          </a:p>
          <a:p>
            <a:pPr>
              <a:lnSpc>
                <a:spcPct val="120000"/>
              </a:lnSpc>
              <a:spcBef>
                <a:spcPct val="30000"/>
              </a:spcBef>
              <a:buFont typeface="Wingdings" panose="05000000000000000000" pitchFamily="2" charset="2"/>
              <a:buChar char="p"/>
            </a:pPr>
            <a:r>
              <a:rPr lang="zh-CN" altLang="en-US" sz="1800" b="1" dirty="0">
                <a:solidFill>
                  <a:srgbClr val="0000FF"/>
                </a:solidFill>
              </a:rPr>
              <a:t>规范性原则：</a:t>
            </a:r>
            <a:endParaRPr lang="en-US" altLang="zh-CN" sz="1800" b="1" dirty="0">
              <a:solidFill>
                <a:srgbClr val="0000FF"/>
              </a:solidFill>
            </a:endParaRPr>
          </a:p>
          <a:p>
            <a:pPr>
              <a:lnSpc>
                <a:spcPct val="120000"/>
              </a:lnSpc>
              <a:spcBef>
                <a:spcPct val="30000"/>
              </a:spcBef>
              <a:buFontTx/>
              <a:buNone/>
            </a:pPr>
            <a:r>
              <a:rPr lang="en-US" altLang="zh-CN" sz="1800" dirty="0">
                <a:solidFill>
                  <a:srgbClr val="FFFF00"/>
                </a:solidFill>
              </a:rPr>
              <a:t>     </a:t>
            </a:r>
            <a:r>
              <a:rPr lang="zh-CN" altLang="en-US" sz="1800" dirty="0"/>
              <a:t>建立规范化的运行机制，完善各种管理制度、技术规范、操作规程和作业标准，</a:t>
            </a:r>
            <a:r>
              <a:rPr lang="zh-CN" altLang="en-US" sz="1800" b="1" dirty="0"/>
              <a:t>实现标准化</a:t>
            </a:r>
            <a:r>
              <a:rPr lang="zh-CN" altLang="en-US" sz="1800" b="1" dirty="0" smtClean="0"/>
              <a:t>管理。</a:t>
            </a:r>
            <a:endParaRPr lang="zh-CN" altLang="en-US" sz="1800" b="1" dirty="0"/>
          </a:p>
        </p:txBody>
      </p:sp>
      <p:sp>
        <p:nvSpPr>
          <p:cNvPr id="11" name="Text Box 2"/>
          <p:cNvSpPr txBox="1">
            <a:spLocks noChangeArrowheads="1"/>
          </p:cNvSpPr>
          <p:nvPr/>
        </p:nvSpPr>
        <p:spPr bwMode="auto">
          <a:xfrm>
            <a:off x="251520" y="815661"/>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（一）班组安全管理原则</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4"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8368" y="1350257"/>
            <a:ext cx="8030126" cy="4788701"/>
            <a:chOff x="214282" y="1142984"/>
            <a:chExt cx="8596312" cy="5076832"/>
          </a:xfrm>
        </p:grpSpPr>
        <p:grpSp>
          <p:nvGrpSpPr>
            <p:cNvPr id="730114" name="Group 2"/>
            <p:cNvGrpSpPr/>
            <p:nvPr/>
          </p:nvGrpSpPr>
          <p:grpSpPr bwMode="auto">
            <a:xfrm>
              <a:off x="1723994" y="2398703"/>
              <a:ext cx="5486400" cy="3200400"/>
              <a:chOff x="864" y="1310"/>
              <a:chExt cx="3987" cy="2338"/>
            </a:xfrm>
          </p:grpSpPr>
          <p:sp>
            <p:nvSpPr>
              <p:cNvPr id="730115" name="Oval 3"/>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w="3175">
                <a:noFill/>
                <a:round/>
                <a:tailEnd type="none" w="sm" len="sm"/>
              </a:ln>
            </p:spPr>
            <p:txBody>
              <a:bodyPr vert="eaVert" wrap="none" lIns="92075" tIns="46038" rIns="92075" bIns="46038" anchor="ctr"/>
              <a:lstStyle/>
              <a:p>
                <a:endParaRPr lang="zh-CN" altLang="en-US">
                  <a:latin typeface="微软雅黑" panose="020B0503020204020204" charset="-122"/>
                  <a:ea typeface="微软雅黑" panose="020B0503020204020204" charset="-122"/>
                </a:endParaRPr>
              </a:p>
            </p:txBody>
          </p:sp>
          <p:sp>
            <p:nvSpPr>
              <p:cNvPr id="730116" name="Oval 4"/>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w="12700">
                <a:noFill/>
                <a:round/>
                <a:headEnd type="none" w="sm" len="sm"/>
                <a:tailEnd type="none" w="sm" len="sm"/>
              </a:ln>
            </p:spPr>
            <p:txBody>
              <a:bodyPr wrap="none" anchor="ctr"/>
              <a:lstStyle/>
              <a:p>
                <a:endParaRPr lang="zh-CN" altLang="en-US">
                  <a:latin typeface="微软雅黑" panose="020B0503020204020204" charset="-122"/>
                  <a:ea typeface="微软雅黑" panose="020B0503020204020204" charset="-122"/>
                </a:endParaRPr>
              </a:p>
            </p:txBody>
          </p:sp>
          <p:sp>
            <p:nvSpPr>
              <p:cNvPr id="730117" name="Oval 5"/>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w="12700">
                <a:noFill/>
                <a:round/>
                <a:headEnd type="none" w="sm" len="sm"/>
                <a:tailEnd type="none" w="sm" len="sm"/>
              </a:ln>
            </p:spPr>
            <p:txBody>
              <a:bodyPr wrap="none" anchor="ctr"/>
              <a:lstStyle/>
              <a:p>
                <a:endParaRPr lang="zh-CN" altLang="en-US">
                  <a:latin typeface="微软雅黑" panose="020B0503020204020204" charset="-122"/>
                  <a:ea typeface="微软雅黑" panose="020B0503020204020204" charset="-122"/>
                </a:endParaRPr>
              </a:p>
            </p:txBody>
          </p:sp>
          <p:sp>
            <p:nvSpPr>
              <p:cNvPr id="8" name="Arc 6"/>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9" name="Arc 7"/>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10" name="Arc 8"/>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accent2"/>
                  </a:gs>
                  <a:gs pos="100000">
                    <a:schemeClr val="accent2">
                      <a:gamma/>
                      <a:tint val="54510"/>
                      <a:invGamma/>
                    </a:schemeClr>
                  </a:gs>
                </a:gsLst>
                <a:lin ang="2700000" scaled="1"/>
              </a:gradFill>
              <a:ln w="12700">
                <a:noFill/>
                <a:round/>
                <a:headEnd type="none" w="sm" len="sm"/>
                <a:tailEnd type="none" w="sm" len="sm"/>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11" name="Arc 9"/>
              <p:cNvSpPr/>
              <p:nvPr/>
            </p:nvSpPr>
            <p:spPr bwMode="gray">
              <a:xfrm rot="20601703" flipH="1">
                <a:off x="864" y="1712"/>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tx1"/>
                  </a:gs>
                  <a:gs pos="100000">
                    <a:schemeClr val="tx1">
                      <a:gamma/>
                      <a:shade val="46275"/>
                      <a:invGamma/>
                    </a:schemeClr>
                  </a:gs>
                </a:gsLst>
                <a:lin ang="2700000" scaled="1"/>
              </a:gradFill>
              <a:ln w="12700">
                <a:noFill/>
                <a:round/>
                <a:headEnd type="none" w="sm" len="sm"/>
                <a:tailEnd type="none" w="sm" len="sm"/>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12" name="Freeform 10"/>
              <p:cNvSpPr/>
              <p:nvPr/>
            </p:nvSpPr>
            <p:spPr bwMode="gray">
              <a:xfrm>
                <a:off x="3442" y="2282"/>
                <a:ext cx="1104" cy="270"/>
              </a:xfrm>
              <a:custGeom>
                <a:avLst/>
                <a:gdLst/>
                <a:ahLst/>
                <a:cxnLst>
                  <a:cxn ang="0">
                    <a:pos x="9" y="888"/>
                  </a:cxn>
                  <a:cxn ang="0">
                    <a:pos x="1105" y="0"/>
                  </a:cxn>
                  <a:cxn ang="0">
                    <a:pos x="1081" y="256"/>
                  </a:cxn>
                  <a:cxn ang="0">
                    <a:pos x="705" y="704"/>
                  </a:cxn>
                  <a:cxn ang="0">
                    <a:pos x="17" y="1120"/>
                  </a:cxn>
                  <a:cxn ang="0">
                    <a:pos x="9" y="888"/>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w="9525" cap="flat" cmpd="sng">
                <a:noFill/>
                <a:prstDash val="solid"/>
                <a:round/>
              </a:ln>
              <a:effectLst/>
            </p:spPr>
            <p:txBody>
              <a:bodyPr>
                <a:spAutoFit/>
              </a:bodyPr>
              <a:lstStyle/>
              <a:p>
                <a:pPr>
                  <a:defRPr/>
                </a:pPr>
                <a:endParaRPr lang="zh-CN" altLang="en-US">
                  <a:latin typeface="微软雅黑" panose="020B0503020204020204" charset="-122"/>
                  <a:ea typeface="微软雅黑" panose="020B0503020204020204" charset="-122"/>
                </a:endParaRPr>
              </a:p>
            </p:txBody>
          </p:sp>
          <p:sp>
            <p:nvSpPr>
              <p:cNvPr id="13" name="Arc 11"/>
              <p:cNvSpPr/>
              <p:nvPr/>
            </p:nvSpPr>
            <p:spPr bwMode="gray">
              <a:xfrm rot="-1060795">
                <a:off x="2840" y="1897"/>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14" name="Freeform 12"/>
              <p:cNvSpPr/>
              <p:nvPr/>
            </p:nvSpPr>
            <p:spPr bwMode="gray">
              <a:xfrm>
                <a:off x="2819" y="2496"/>
                <a:ext cx="647" cy="270"/>
              </a:xfrm>
              <a:custGeom>
                <a:avLst/>
                <a:gdLst/>
                <a:ahLst/>
                <a:cxnLst>
                  <a:cxn ang="0">
                    <a:pos x="648" y="632"/>
                  </a:cxn>
                  <a:cxn ang="0">
                    <a:pos x="648" y="928"/>
                  </a:cxn>
                  <a:cxn ang="0">
                    <a:pos x="0" y="64"/>
                  </a:cxn>
                  <a:cxn ang="0">
                    <a:pos x="96" y="0"/>
                  </a:cxn>
                  <a:cxn ang="0">
                    <a:pos x="648" y="632"/>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w="9525" cap="flat" cmpd="sng">
                <a:noFill/>
                <a:prstDash val="solid"/>
                <a:round/>
              </a:ln>
              <a:effectLst/>
            </p:spPr>
            <p:txBody>
              <a:bodyPr>
                <a:spAutoFit/>
              </a:bodyPr>
              <a:lstStyle/>
              <a:p>
                <a:pPr>
                  <a:defRPr/>
                </a:pPr>
                <a:endParaRPr lang="zh-CN" altLang="en-US">
                  <a:latin typeface="微软雅黑" panose="020B0503020204020204" charset="-122"/>
                  <a:ea typeface="微软雅黑" panose="020B0503020204020204" charset="-122"/>
                </a:endParaRPr>
              </a:p>
            </p:txBody>
          </p:sp>
          <p:sp>
            <p:nvSpPr>
              <p:cNvPr id="730125" name="Oval 13"/>
              <p:cNvSpPr>
                <a:spLocks noChangeArrowheads="1"/>
              </p:cNvSpPr>
              <p:nvPr/>
            </p:nvSpPr>
            <p:spPr bwMode="gray">
              <a:xfrm rot="-998297">
                <a:off x="1846" y="1830"/>
                <a:ext cx="1698" cy="844"/>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endParaRPr lang="zh-CN" altLang="en-US">
                  <a:latin typeface="微软雅黑" panose="020B0503020204020204" charset="-122"/>
                  <a:ea typeface="微软雅黑" panose="020B0503020204020204" charset="-122"/>
                </a:endParaRPr>
              </a:p>
            </p:txBody>
          </p:sp>
          <p:sp>
            <p:nvSpPr>
              <p:cNvPr id="730126" name="Text Box 14"/>
              <p:cNvSpPr txBox="1">
                <a:spLocks noChangeArrowheads="1"/>
              </p:cNvSpPr>
              <p:nvPr/>
            </p:nvSpPr>
            <p:spPr bwMode="gray">
              <a:xfrm>
                <a:off x="1136" y="2110"/>
                <a:ext cx="777" cy="469"/>
              </a:xfrm>
              <a:prstGeom prst="rect">
                <a:avLst/>
              </a:prstGeom>
              <a:noFill/>
              <a:ln w="9525" algn="ctr">
                <a:noFill/>
                <a:miter lim="800000"/>
              </a:ln>
            </p:spPr>
            <p:txBody>
              <a:bodyPr>
                <a:spAutoFit/>
              </a:bodyPr>
              <a:lstStyle/>
              <a:p>
                <a:pPr algn="ctr" eaLnBrk="0" hangingPunct="0"/>
                <a:r>
                  <a:rPr lang="zh-CN" altLang="en-US" b="1">
                    <a:solidFill>
                      <a:schemeClr val="bg1"/>
                    </a:solidFill>
                    <a:latin typeface="微软雅黑" panose="020B0503020204020204" charset="-122"/>
                    <a:ea typeface="微软雅黑" panose="020B0503020204020204" charset="-122"/>
                  </a:rPr>
                  <a:t>应急处置能力</a:t>
                </a:r>
                <a:endParaRPr lang="en-US" altLang="zh-CN" b="1">
                  <a:solidFill>
                    <a:schemeClr val="bg1"/>
                  </a:solidFill>
                  <a:latin typeface="微软雅黑" panose="020B0503020204020204" charset="-122"/>
                  <a:ea typeface="微软雅黑" panose="020B0503020204020204" charset="-122"/>
                </a:endParaRPr>
              </a:p>
            </p:txBody>
          </p:sp>
          <p:sp>
            <p:nvSpPr>
              <p:cNvPr id="730127" name="Text Box 15"/>
              <p:cNvSpPr txBox="1">
                <a:spLocks noChangeArrowheads="1"/>
              </p:cNvSpPr>
              <p:nvPr/>
            </p:nvSpPr>
            <p:spPr bwMode="gray">
              <a:xfrm>
                <a:off x="2127" y="1443"/>
                <a:ext cx="1138" cy="268"/>
              </a:xfrm>
              <a:prstGeom prst="rect">
                <a:avLst/>
              </a:prstGeom>
              <a:noFill/>
              <a:ln w="9525" algn="ctr">
                <a:noFill/>
                <a:miter lim="800000"/>
              </a:ln>
            </p:spPr>
            <p:txBody>
              <a:bodyPr wrap="none">
                <a:spAutoFit/>
              </a:bodyPr>
              <a:lstStyle/>
              <a:p>
                <a:pPr algn="ctr" eaLnBrk="0" hangingPunct="0"/>
                <a:r>
                  <a:rPr lang="zh-CN" altLang="en-US" b="1">
                    <a:solidFill>
                      <a:srgbClr val="FFFFFF"/>
                    </a:solidFill>
                    <a:latin typeface="微软雅黑" panose="020B0503020204020204" charset="-122"/>
                    <a:ea typeface="微软雅黑" panose="020B0503020204020204" charset="-122"/>
                  </a:rPr>
                  <a:t>组织管理能力</a:t>
                </a:r>
                <a:endParaRPr lang="en-US" altLang="zh-CN" b="1">
                  <a:solidFill>
                    <a:srgbClr val="FFFFFF"/>
                  </a:solidFill>
                  <a:latin typeface="微软雅黑" panose="020B0503020204020204" charset="-122"/>
                  <a:ea typeface="微软雅黑" panose="020B0503020204020204" charset="-122"/>
                </a:endParaRPr>
              </a:p>
            </p:txBody>
          </p:sp>
          <p:sp>
            <p:nvSpPr>
              <p:cNvPr id="730128" name="Text Box 16"/>
              <p:cNvSpPr txBox="1">
                <a:spLocks noChangeArrowheads="1"/>
              </p:cNvSpPr>
              <p:nvPr/>
            </p:nvSpPr>
            <p:spPr bwMode="gray">
              <a:xfrm>
                <a:off x="3430" y="1532"/>
                <a:ext cx="942" cy="468"/>
              </a:xfrm>
              <a:prstGeom prst="rect">
                <a:avLst/>
              </a:prstGeom>
              <a:noFill/>
              <a:ln w="9525" algn="ctr">
                <a:noFill/>
                <a:miter lim="800000"/>
              </a:ln>
            </p:spPr>
            <p:txBody>
              <a:bodyPr>
                <a:spAutoFit/>
              </a:bodyPr>
              <a:lstStyle/>
              <a:p>
                <a:pPr algn="ctr" eaLnBrk="0" hangingPunct="0"/>
                <a:r>
                  <a:rPr lang="zh-CN" altLang="en-US" b="1">
                    <a:solidFill>
                      <a:schemeClr val="bg1"/>
                    </a:solidFill>
                    <a:latin typeface="微软雅黑" panose="020B0503020204020204" charset="-122"/>
                    <a:ea typeface="微软雅黑" panose="020B0503020204020204" charset="-122"/>
                  </a:rPr>
                  <a:t>抵制“三违”能力</a:t>
                </a:r>
                <a:endParaRPr lang="en-US" altLang="zh-CN" b="1">
                  <a:solidFill>
                    <a:schemeClr val="bg1"/>
                  </a:solidFill>
                  <a:latin typeface="微软雅黑" panose="020B0503020204020204" charset="-122"/>
                  <a:ea typeface="微软雅黑" panose="020B0503020204020204" charset="-122"/>
                </a:endParaRPr>
              </a:p>
            </p:txBody>
          </p:sp>
          <p:sp>
            <p:nvSpPr>
              <p:cNvPr id="730129" name="Text Box 17"/>
              <p:cNvSpPr txBox="1">
                <a:spLocks noChangeArrowheads="1"/>
              </p:cNvSpPr>
              <p:nvPr/>
            </p:nvSpPr>
            <p:spPr bwMode="gray">
              <a:xfrm>
                <a:off x="3177" y="2450"/>
                <a:ext cx="1138" cy="268"/>
              </a:xfrm>
              <a:prstGeom prst="rect">
                <a:avLst/>
              </a:prstGeom>
              <a:noFill/>
              <a:ln w="9525" algn="ctr">
                <a:noFill/>
                <a:miter lim="800000"/>
              </a:ln>
            </p:spPr>
            <p:txBody>
              <a:bodyPr wrap="none">
                <a:spAutoFit/>
              </a:bodyPr>
              <a:lstStyle/>
              <a:p>
                <a:pPr algn="ctr" eaLnBrk="0" hangingPunct="0"/>
                <a:r>
                  <a:rPr lang="zh-CN" altLang="en-US" b="1">
                    <a:solidFill>
                      <a:schemeClr val="bg1"/>
                    </a:solidFill>
                    <a:latin typeface="微软雅黑" panose="020B0503020204020204" charset="-122"/>
                    <a:ea typeface="微软雅黑" panose="020B0503020204020204" charset="-122"/>
                  </a:rPr>
                  <a:t>自我保护能力</a:t>
                </a:r>
                <a:endParaRPr lang="en-US" altLang="zh-CN" b="1">
                  <a:solidFill>
                    <a:schemeClr val="bg1"/>
                  </a:solidFill>
                  <a:latin typeface="微软雅黑" panose="020B0503020204020204" charset="-122"/>
                  <a:ea typeface="微软雅黑" panose="020B0503020204020204" charset="-122"/>
                </a:endParaRPr>
              </a:p>
            </p:txBody>
          </p:sp>
          <p:sp>
            <p:nvSpPr>
              <p:cNvPr id="730130" name="Text Box 18"/>
              <p:cNvSpPr txBox="1">
                <a:spLocks noChangeArrowheads="1"/>
              </p:cNvSpPr>
              <p:nvPr/>
            </p:nvSpPr>
            <p:spPr bwMode="gray">
              <a:xfrm>
                <a:off x="1480" y="2916"/>
                <a:ext cx="1472" cy="268"/>
              </a:xfrm>
              <a:prstGeom prst="rect">
                <a:avLst/>
              </a:prstGeom>
              <a:noFill/>
              <a:ln w="9525" algn="ctr">
                <a:noFill/>
                <a:miter lim="800000"/>
              </a:ln>
            </p:spPr>
            <p:txBody>
              <a:bodyPr wrap="none">
                <a:spAutoFit/>
              </a:bodyPr>
              <a:lstStyle/>
              <a:p>
                <a:pPr algn="ctr" eaLnBrk="0" hangingPunct="0"/>
                <a:r>
                  <a:rPr lang="zh-CN" altLang="en-US" b="1">
                    <a:solidFill>
                      <a:schemeClr val="bg1"/>
                    </a:solidFill>
                    <a:latin typeface="微软雅黑" panose="020B0503020204020204" charset="-122"/>
                    <a:ea typeface="微软雅黑" panose="020B0503020204020204" charset="-122"/>
                  </a:rPr>
                  <a:t>隐患排查治理能力</a:t>
                </a:r>
                <a:endParaRPr lang="en-US" altLang="zh-CN" b="1">
                  <a:solidFill>
                    <a:schemeClr val="bg1"/>
                  </a:solidFill>
                  <a:latin typeface="微软雅黑" panose="020B0503020204020204" charset="-122"/>
                  <a:ea typeface="微软雅黑" panose="020B0503020204020204" charset="-122"/>
                </a:endParaRPr>
              </a:p>
            </p:txBody>
          </p:sp>
          <p:sp>
            <p:nvSpPr>
              <p:cNvPr id="730131" name="Freeform 19"/>
              <p:cNvSpPr/>
              <p:nvPr/>
            </p:nvSpPr>
            <p:spPr bwMode="gray">
              <a:xfrm>
                <a:off x="2768" y="2632"/>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w="9525" cap="flat" cmpd="sng">
                <a:noFill/>
                <a:prstDash val="solid"/>
                <a:round/>
              </a:ln>
            </p:spPr>
            <p:txBody>
              <a:bodyPr wrap="none" anchor="ctr"/>
              <a:lstStyle/>
              <a:p>
                <a:endParaRPr lang="zh-CN" altLang="en-US">
                  <a:latin typeface="微软雅黑" panose="020B0503020204020204" charset="-122"/>
                  <a:ea typeface="微软雅黑" panose="020B0503020204020204" charset="-122"/>
                </a:endParaRPr>
              </a:p>
            </p:txBody>
          </p:sp>
          <p:sp>
            <p:nvSpPr>
              <p:cNvPr id="730132" name="Oval 20"/>
              <p:cNvSpPr>
                <a:spLocks noChangeArrowheads="1"/>
              </p:cNvSpPr>
              <p:nvPr/>
            </p:nvSpPr>
            <p:spPr bwMode="gray">
              <a:xfrm rot="-998297">
                <a:off x="1910" y="1989"/>
                <a:ext cx="1629" cy="687"/>
              </a:xfrm>
              <a:prstGeom prst="ellipse">
                <a:avLst/>
              </a:prstGeom>
              <a:solidFill>
                <a:srgbClr val="FFFFFF"/>
              </a:solidFill>
              <a:ln w="12700">
                <a:noFill/>
                <a:round/>
                <a:headEnd type="none" w="sm" len="sm"/>
                <a:tailEnd type="none" w="sm" len="sm"/>
              </a:ln>
            </p:spPr>
            <p:txBody>
              <a:bodyPr wrap="none" anchor="ctr"/>
              <a:lstStyle/>
              <a:p>
                <a:endParaRPr lang="zh-CN" altLang="en-US">
                  <a:latin typeface="微软雅黑" panose="020B0503020204020204" charset="-122"/>
                  <a:ea typeface="微软雅黑" panose="020B0503020204020204" charset="-122"/>
                </a:endParaRPr>
              </a:p>
            </p:txBody>
          </p:sp>
        </p:grpSp>
        <p:sp>
          <p:nvSpPr>
            <p:cNvPr id="730133" name="Text Box 22"/>
            <p:cNvSpPr txBox="1">
              <a:spLocks noChangeArrowheads="1"/>
            </p:cNvSpPr>
            <p:nvPr/>
          </p:nvSpPr>
          <p:spPr bwMode="auto">
            <a:xfrm>
              <a:off x="6372194" y="2147878"/>
              <a:ext cx="1828800" cy="338138"/>
            </a:xfrm>
            <a:prstGeom prst="rect">
              <a:avLst/>
            </a:prstGeom>
            <a:noFill/>
            <a:ln w="9525" algn="ctr">
              <a:noFill/>
              <a:miter lim="800000"/>
            </a:ln>
          </p:spPr>
          <p:txBody>
            <a:bodyPr>
              <a:spAutoFit/>
            </a:bodyPr>
            <a:lstStyle/>
            <a:p>
              <a:r>
                <a:rPr lang="zh-CN" altLang="en-US" sz="1600">
                  <a:latin typeface="微软雅黑" panose="020B0503020204020204" charset="-122"/>
                  <a:ea typeface="微软雅黑" panose="020B0503020204020204" charset="-122"/>
                </a:rPr>
                <a:t>加强安全教育</a:t>
              </a:r>
              <a:endParaRPr lang="en-US" altLang="zh-CN" sz="1600" b="1">
                <a:solidFill>
                  <a:srgbClr val="333333"/>
                </a:solidFill>
                <a:latin typeface="微软雅黑" panose="020B0503020204020204" charset="-122"/>
                <a:ea typeface="微软雅黑" panose="020B0503020204020204" charset="-122"/>
              </a:endParaRPr>
            </a:p>
          </p:txBody>
        </p:sp>
        <p:cxnSp>
          <p:nvCxnSpPr>
            <p:cNvPr id="730134" name="AutoShape 23"/>
            <p:cNvCxnSpPr>
              <a:cxnSpLocks noChangeShapeType="1"/>
            </p:cNvCxnSpPr>
            <p:nvPr/>
          </p:nvCxnSpPr>
          <p:spPr bwMode="auto">
            <a:xfrm rot="10800000" flipV="1">
              <a:off x="6124544" y="2300278"/>
              <a:ext cx="247650" cy="381000"/>
            </a:xfrm>
            <a:prstGeom prst="bentConnector2">
              <a:avLst/>
            </a:prstGeom>
            <a:noFill/>
            <a:ln w="9525">
              <a:solidFill>
                <a:srgbClr val="292929"/>
              </a:solidFill>
              <a:miter lim="800000"/>
            </a:ln>
          </p:spPr>
        </p:cxnSp>
        <p:sp>
          <p:nvSpPr>
            <p:cNvPr id="730135" name="Text Box 24"/>
            <p:cNvSpPr txBox="1">
              <a:spLocks noChangeArrowheads="1"/>
            </p:cNvSpPr>
            <p:nvPr/>
          </p:nvSpPr>
          <p:spPr bwMode="auto">
            <a:xfrm>
              <a:off x="503207" y="3028941"/>
              <a:ext cx="1828800" cy="338137"/>
            </a:xfrm>
            <a:prstGeom prst="rect">
              <a:avLst/>
            </a:prstGeom>
            <a:noFill/>
            <a:ln w="9525" algn="ctr">
              <a:noFill/>
              <a:miter lim="800000"/>
            </a:ln>
          </p:spPr>
          <p:txBody>
            <a:bodyPr>
              <a:spAutoFit/>
            </a:bodyPr>
            <a:lstStyle/>
            <a:p>
              <a:r>
                <a:rPr lang="zh-CN" altLang="en-US" sz="1600">
                  <a:latin typeface="微软雅黑" panose="020B0503020204020204" charset="-122"/>
                  <a:ea typeface="微软雅黑" panose="020B0503020204020204" charset="-122"/>
                </a:rPr>
                <a:t>搞好班组</a:t>
              </a:r>
              <a:r>
                <a:rPr lang="zh-CN" altLang="en-US" sz="1600">
                  <a:solidFill>
                    <a:srgbClr val="0070C0"/>
                  </a:solidFill>
                  <a:latin typeface="微软雅黑" panose="020B0503020204020204" charset="-122"/>
                  <a:ea typeface="微软雅黑" panose="020B0503020204020204" charset="-122"/>
                </a:rPr>
                <a:t>应急演练</a:t>
              </a:r>
              <a:endParaRPr lang="en-US" altLang="zh-CN" sz="1600" b="1">
                <a:solidFill>
                  <a:srgbClr val="333333"/>
                </a:solidFill>
                <a:latin typeface="微软雅黑" panose="020B0503020204020204" charset="-122"/>
                <a:ea typeface="微软雅黑" panose="020B0503020204020204" charset="-122"/>
              </a:endParaRPr>
            </a:p>
          </p:txBody>
        </p:sp>
        <p:cxnSp>
          <p:nvCxnSpPr>
            <p:cNvPr id="730136" name="AutoShape 25"/>
            <p:cNvCxnSpPr>
              <a:cxnSpLocks noChangeShapeType="1"/>
            </p:cNvCxnSpPr>
            <p:nvPr/>
          </p:nvCxnSpPr>
          <p:spPr bwMode="auto">
            <a:xfrm>
              <a:off x="2181194" y="3214678"/>
              <a:ext cx="228600" cy="381000"/>
            </a:xfrm>
            <a:prstGeom prst="bentConnector2">
              <a:avLst/>
            </a:prstGeom>
            <a:noFill/>
            <a:ln w="9525">
              <a:solidFill>
                <a:srgbClr val="292929"/>
              </a:solidFill>
              <a:miter lim="800000"/>
            </a:ln>
          </p:spPr>
        </p:cxnSp>
        <p:sp>
          <p:nvSpPr>
            <p:cNvPr id="730137" name="Text Box 26"/>
            <p:cNvSpPr txBox="1">
              <a:spLocks noChangeArrowheads="1"/>
            </p:cNvSpPr>
            <p:nvPr/>
          </p:nvSpPr>
          <p:spPr bwMode="auto">
            <a:xfrm>
              <a:off x="1985932" y="2071678"/>
              <a:ext cx="2117725" cy="338138"/>
            </a:xfrm>
            <a:prstGeom prst="rect">
              <a:avLst/>
            </a:prstGeom>
            <a:noFill/>
            <a:ln w="9525" algn="ctr">
              <a:noFill/>
              <a:miter lim="800000"/>
            </a:ln>
          </p:spPr>
          <p:txBody>
            <a:bodyPr>
              <a:spAutoFit/>
            </a:bodyPr>
            <a:lstStyle/>
            <a:p>
              <a:r>
                <a:rPr lang="zh-CN" altLang="en-US" sz="1600">
                  <a:latin typeface="微软雅黑" panose="020B0503020204020204" charset="-122"/>
                  <a:ea typeface="微软雅黑" panose="020B0503020204020204" charset="-122"/>
                </a:rPr>
                <a:t>抓好</a:t>
              </a:r>
              <a:r>
                <a:rPr lang="zh-CN" altLang="en-US" sz="1600">
                  <a:solidFill>
                    <a:srgbClr val="0070C0"/>
                  </a:solidFill>
                  <a:latin typeface="微软雅黑" panose="020B0503020204020204" charset="-122"/>
                  <a:ea typeface="微软雅黑" panose="020B0503020204020204" charset="-122"/>
                </a:rPr>
                <a:t>班组长</a:t>
              </a:r>
              <a:r>
                <a:rPr lang="zh-CN" altLang="en-US" sz="1600">
                  <a:latin typeface="微软雅黑" panose="020B0503020204020204" charset="-122"/>
                  <a:ea typeface="微软雅黑" panose="020B0503020204020204" charset="-122"/>
                </a:rPr>
                <a:t>选拔使用</a:t>
              </a:r>
              <a:endParaRPr lang="en-US" altLang="zh-CN" sz="1600" b="1">
                <a:solidFill>
                  <a:srgbClr val="333333"/>
                </a:solidFill>
                <a:latin typeface="微软雅黑" panose="020B0503020204020204" charset="-122"/>
                <a:ea typeface="微软雅黑" panose="020B0503020204020204" charset="-122"/>
              </a:endParaRPr>
            </a:p>
          </p:txBody>
        </p:sp>
        <p:cxnSp>
          <p:nvCxnSpPr>
            <p:cNvPr id="730138" name="AutoShape 27"/>
            <p:cNvCxnSpPr>
              <a:cxnSpLocks noChangeShapeType="1"/>
            </p:cNvCxnSpPr>
            <p:nvPr/>
          </p:nvCxnSpPr>
          <p:spPr bwMode="auto">
            <a:xfrm>
              <a:off x="3857594" y="2224078"/>
              <a:ext cx="228600" cy="381000"/>
            </a:xfrm>
            <a:prstGeom prst="bentConnector2">
              <a:avLst/>
            </a:prstGeom>
            <a:noFill/>
            <a:ln w="9525">
              <a:solidFill>
                <a:srgbClr val="292929"/>
              </a:solidFill>
              <a:miter lim="800000"/>
            </a:ln>
          </p:spPr>
        </p:cxnSp>
        <p:sp>
          <p:nvSpPr>
            <p:cNvPr id="730139" name="Text Box 28"/>
            <p:cNvSpPr txBox="1">
              <a:spLocks noChangeArrowheads="1"/>
            </p:cNvSpPr>
            <p:nvPr/>
          </p:nvSpPr>
          <p:spPr bwMode="auto">
            <a:xfrm>
              <a:off x="6981794" y="4662478"/>
              <a:ext cx="1828800" cy="584200"/>
            </a:xfrm>
            <a:prstGeom prst="rect">
              <a:avLst/>
            </a:prstGeom>
            <a:noFill/>
            <a:ln w="9525" algn="ctr">
              <a:noFill/>
              <a:miter lim="800000"/>
            </a:ln>
          </p:spPr>
          <p:txBody>
            <a:bodyPr>
              <a:spAutoFit/>
            </a:bodyPr>
            <a:lstStyle/>
            <a:p>
              <a:r>
                <a:rPr lang="zh-CN" altLang="en-US" sz="1600">
                  <a:latin typeface="微软雅黑" panose="020B0503020204020204" charset="-122"/>
                  <a:ea typeface="微软雅黑" panose="020B0503020204020204" charset="-122"/>
                </a:rPr>
                <a:t>强化班组安全生产应知应会</a:t>
              </a:r>
              <a:r>
                <a:rPr lang="zh-CN" altLang="en-US" sz="1600">
                  <a:solidFill>
                    <a:srgbClr val="0070C0"/>
                  </a:solidFill>
                  <a:latin typeface="微软雅黑" panose="020B0503020204020204" charset="-122"/>
                  <a:ea typeface="微软雅黑" panose="020B0503020204020204" charset="-122"/>
                </a:rPr>
                <a:t>技能培训</a:t>
              </a:r>
              <a:endParaRPr lang="en-US" altLang="zh-CN" sz="1600" b="1">
                <a:solidFill>
                  <a:srgbClr val="333333"/>
                </a:solidFill>
                <a:latin typeface="微软雅黑" panose="020B0503020204020204" charset="-122"/>
                <a:ea typeface="微软雅黑" panose="020B0503020204020204" charset="-122"/>
              </a:endParaRPr>
            </a:p>
          </p:txBody>
        </p:sp>
        <p:cxnSp>
          <p:nvCxnSpPr>
            <p:cNvPr id="730140" name="AutoShape 29"/>
            <p:cNvCxnSpPr>
              <a:cxnSpLocks noChangeShapeType="1"/>
            </p:cNvCxnSpPr>
            <p:nvPr/>
          </p:nvCxnSpPr>
          <p:spPr bwMode="auto">
            <a:xfrm rot="10800000">
              <a:off x="6372194" y="4281478"/>
              <a:ext cx="628650" cy="609600"/>
            </a:xfrm>
            <a:prstGeom prst="bentConnector3">
              <a:avLst>
                <a:gd name="adj1" fmla="val 51259"/>
              </a:avLst>
            </a:prstGeom>
            <a:noFill/>
            <a:ln w="9525">
              <a:solidFill>
                <a:srgbClr val="292929"/>
              </a:solidFill>
              <a:miter lim="800000"/>
            </a:ln>
          </p:spPr>
        </p:cxnSp>
        <p:sp>
          <p:nvSpPr>
            <p:cNvPr id="730141" name="Text Box 30"/>
            <p:cNvSpPr txBox="1">
              <a:spLocks noChangeArrowheads="1"/>
            </p:cNvSpPr>
            <p:nvPr/>
          </p:nvSpPr>
          <p:spPr bwMode="auto">
            <a:xfrm>
              <a:off x="214282" y="5281603"/>
              <a:ext cx="2312987" cy="338138"/>
            </a:xfrm>
            <a:prstGeom prst="rect">
              <a:avLst/>
            </a:prstGeom>
            <a:noFill/>
            <a:ln w="9525" algn="ctr">
              <a:noFill/>
              <a:miter lim="800000"/>
            </a:ln>
          </p:spPr>
          <p:txBody>
            <a:bodyPr>
              <a:spAutoFit/>
            </a:bodyPr>
            <a:lstStyle/>
            <a:p>
              <a:r>
                <a:rPr lang="zh-CN" altLang="en-US" sz="1600">
                  <a:latin typeface="微软雅黑" panose="020B0503020204020204" charset="-122"/>
                  <a:ea typeface="微软雅黑" panose="020B0503020204020204" charset="-122"/>
                </a:rPr>
                <a:t>严格班组</a:t>
              </a:r>
              <a:r>
                <a:rPr lang="zh-CN" altLang="en-US" sz="1600">
                  <a:solidFill>
                    <a:srgbClr val="0070C0"/>
                  </a:solidFill>
                  <a:latin typeface="微软雅黑" panose="020B0503020204020204" charset="-122"/>
                  <a:ea typeface="微软雅黑" panose="020B0503020204020204" charset="-122"/>
                </a:rPr>
                <a:t>现场</a:t>
              </a:r>
              <a:r>
                <a:rPr lang="zh-CN" altLang="en-US" sz="1600">
                  <a:latin typeface="微软雅黑" panose="020B0503020204020204" charset="-122"/>
                  <a:ea typeface="微软雅黑" panose="020B0503020204020204" charset="-122"/>
                </a:rPr>
                <a:t>安全管理</a:t>
              </a:r>
              <a:endParaRPr lang="en-US" altLang="zh-CN" sz="1600" b="1">
                <a:solidFill>
                  <a:srgbClr val="333333"/>
                </a:solidFill>
                <a:latin typeface="微软雅黑" panose="020B0503020204020204" charset="-122"/>
                <a:ea typeface="微软雅黑" panose="020B0503020204020204" charset="-122"/>
              </a:endParaRPr>
            </a:p>
          </p:txBody>
        </p:sp>
        <p:sp>
          <p:nvSpPr>
            <p:cNvPr id="730143" name="Rectangle 3"/>
            <p:cNvSpPr txBox="1"/>
            <p:nvPr/>
          </p:nvSpPr>
          <p:spPr bwMode="auto">
            <a:xfrm>
              <a:off x="357158" y="1142984"/>
              <a:ext cx="8229600" cy="576262"/>
            </a:xfrm>
            <a:prstGeom prst="rect">
              <a:avLst/>
            </a:prstGeom>
            <a:noFill/>
            <a:ln w="9525">
              <a:noFill/>
              <a:miter lim="800000"/>
            </a:ln>
          </p:spPr>
          <p:txBody>
            <a:bodyPr/>
            <a:lstStyle/>
            <a:p>
              <a:pPr marL="0" lvl="1">
                <a:lnSpc>
                  <a:spcPct val="150000"/>
                </a:lnSpc>
                <a:spcBef>
                  <a:spcPct val="20000"/>
                </a:spcBef>
              </a:pPr>
              <a:r>
                <a:rPr lang="zh-CN" altLang="en-US" b="1" dirty="0">
                  <a:solidFill>
                    <a:srgbClr val="000099"/>
                  </a:solidFill>
                  <a:latin typeface="微软雅黑" panose="020B0503020204020204" charset="-122"/>
                  <a:ea typeface="微软雅黑" panose="020B0503020204020204" charset="-122"/>
                </a:rPr>
                <a:t>提高防范事故、保证安全生产五种能力</a:t>
              </a:r>
              <a:endParaRPr lang="en-US" altLang="zh-CN" b="1" dirty="0">
                <a:solidFill>
                  <a:srgbClr val="000099"/>
                </a:solidFill>
                <a:latin typeface="微软雅黑" panose="020B0503020204020204" charset="-122"/>
                <a:ea typeface="微软雅黑" panose="020B0503020204020204" charset="-122"/>
              </a:endParaRPr>
            </a:p>
          </p:txBody>
        </p:sp>
        <p:sp>
          <p:nvSpPr>
            <p:cNvPr id="730154" name="Rectangle 42"/>
            <p:cNvSpPr>
              <a:spLocks noChangeArrowheads="1"/>
            </p:cNvSpPr>
            <p:nvPr/>
          </p:nvSpPr>
          <p:spPr bwMode="auto">
            <a:xfrm>
              <a:off x="861982" y="5730866"/>
              <a:ext cx="7723187" cy="488950"/>
            </a:xfrm>
            <a:prstGeom prst="rect">
              <a:avLst/>
            </a:prstGeom>
            <a:noFill/>
            <a:ln w="9525">
              <a:noFill/>
              <a:miter lim="800000"/>
            </a:ln>
            <a:effectLst/>
          </p:spPr>
          <p:txBody>
            <a:bodyPr wrap="none">
              <a:spAutoFit/>
            </a:bodyPr>
            <a:lstStyle/>
            <a:p>
              <a:pPr>
                <a:lnSpc>
                  <a:spcPct val="130000"/>
                </a:lnSpc>
                <a:spcBef>
                  <a:spcPct val="30000"/>
                </a:spcBef>
              </a:pPr>
              <a:r>
                <a:rPr kumimoji="1" lang="zh-CN" altLang="en-US" sz="2000" b="1" dirty="0">
                  <a:solidFill>
                    <a:srgbClr val="FF0000"/>
                  </a:solidFill>
                  <a:latin typeface="微软雅黑" panose="020B0503020204020204" charset="-122"/>
                  <a:ea typeface="微软雅黑" panose="020B0503020204020204" charset="-122"/>
                </a:rPr>
                <a:t>通过提高班组安全生产能力，使班组员工真正做到</a:t>
              </a:r>
              <a:r>
                <a:rPr kumimoji="1" lang="zh-CN" altLang="en-US" sz="2000" b="1" dirty="0" smtClean="0">
                  <a:solidFill>
                    <a:srgbClr val="FF0000"/>
                  </a:solidFill>
                  <a:latin typeface="微软雅黑" panose="020B0503020204020204" charset="-122"/>
                  <a:ea typeface="微软雅黑" panose="020B0503020204020204" charset="-122"/>
                </a:rPr>
                <a:t>“四不伤害”</a:t>
              </a:r>
              <a:r>
                <a:rPr kumimoji="1" lang="zh-CN" altLang="en-US" sz="2000" b="1" dirty="0">
                  <a:solidFill>
                    <a:srgbClr val="FF0000"/>
                  </a:solidFill>
                  <a:latin typeface="微软雅黑" panose="020B0503020204020204" charset="-122"/>
                  <a:ea typeface="微软雅黑" panose="020B0503020204020204" charset="-122"/>
                </a:rPr>
                <a:t>。</a:t>
              </a:r>
              <a:r>
                <a:rPr kumimoji="1" lang="zh-CN" altLang="en-US" sz="2000" dirty="0">
                  <a:solidFill>
                    <a:srgbClr val="FF0000"/>
                  </a:solidFill>
                  <a:latin typeface="微软雅黑" panose="020B0503020204020204" charset="-122"/>
                  <a:ea typeface="微软雅黑" panose="020B0503020204020204" charset="-122"/>
                </a:rPr>
                <a:t> </a:t>
              </a:r>
              <a:endParaRPr kumimoji="1" lang="zh-CN" altLang="en-US" sz="2000" dirty="0">
                <a:solidFill>
                  <a:srgbClr val="FF0000"/>
                </a:solidFill>
                <a:latin typeface="微软雅黑" panose="020B0503020204020204" charset="-122"/>
                <a:ea typeface="微软雅黑" panose="020B0503020204020204" charset="-122"/>
              </a:endParaRPr>
            </a:p>
          </p:txBody>
        </p:sp>
        <p:sp>
          <p:nvSpPr>
            <p:cNvPr id="730155" name="Line 43"/>
            <p:cNvSpPr>
              <a:spLocks noChangeShapeType="1"/>
            </p:cNvSpPr>
            <p:nvPr/>
          </p:nvSpPr>
          <p:spPr bwMode="auto">
            <a:xfrm>
              <a:off x="3167032" y="5064116"/>
              <a:ext cx="0" cy="360362"/>
            </a:xfrm>
            <a:prstGeom prst="line">
              <a:avLst/>
            </a:prstGeom>
            <a:noFill/>
            <a:ln w="9525">
              <a:solidFill>
                <a:schemeClr val="tx1"/>
              </a:solidFill>
              <a:round/>
            </a:ln>
            <a:effectLst/>
          </p:spPr>
          <p:txBody>
            <a:bodyPr/>
            <a:lstStyle/>
            <a:p>
              <a:endParaRPr lang="zh-CN" altLang="en-US">
                <a:latin typeface="微软雅黑" panose="020B0503020204020204" charset="-122"/>
                <a:ea typeface="微软雅黑" panose="020B0503020204020204" charset="-122"/>
              </a:endParaRPr>
            </a:p>
          </p:txBody>
        </p:sp>
        <p:sp>
          <p:nvSpPr>
            <p:cNvPr id="730156" name="Line 44"/>
            <p:cNvSpPr>
              <a:spLocks noChangeShapeType="1"/>
            </p:cNvSpPr>
            <p:nvPr/>
          </p:nvSpPr>
          <p:spPr bwMode="auto">
            <a:xfrm flipH="1">
              <a:off x="2374869" y="5424478"/>
              <a:ext cx="792163" cy="0"/>
            </a:xfrm>
            <a:prstGeom prst="line">
              <a:avLst/>
            </a:prstGeom>
            <a:noFill/>
            <a:ln w="9525">
              <a:solidFill>
                <a:schemeClr val="tx1"/>
              </a:solidFill>
              <a:round/>
            </a:ln>
            <a:effectLst/>
          </p:spPr>
          <p:txBody>
            <a:bodyPr/>
            <a:lstStyle/>
            <a:p>
              <a:endParaRPr lang="zh-CN" altLang="en-US">
                <a:latin typeface="微软雅黑" panose="020B0503020204020204" charset="-122"/>
                <a:ea typeface="微软雅黑" panose="020B0503020204020204" charset="-122"/>
              </a:endParaRPr>
            </a:p>
          </p:txBody>
        </p:sp>
      </p:grpSp>
      <p:sp>
        <p:nvSpPr>
          <p:cNvPr id="41" name="Text Box 2"/>
          <p:cNvSpPr txBox="1">
            <a:spLocks noChangeArrowheads="1"/>
          </p:cNvSpPr>
          <p:nvPr/>
        </p:nvSpPr>
        <p:spPr bwMode="auto">
          <a:xfrm>
            <a:off x="352394" y="786190"/>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（二）班组安全生产建设目标</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5"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3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6908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711" y="1884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512" y="1412776"/>
            <a:ext cx="8712968" cy="4719908"/>
            <a:chOff x="285720" y="1214422"/>
            <a:chExt cx="8623330" cy="4918262"/>
          </a:xfrm>
        </p:grpSpPr>
        <p:sp>
          <p:nvSpPr>
            <p:cNvPr id="731182" name="Text Box 47"/>
            <p:cNvSpPr txBox="1">
              <a:spLocks noChangeArrowheads="1"/>
            </p:cNvSpPr>
            <p:nvPr/>
          </p:nvSpPr>
          <p:spPr bwMode="gray">
            <a:xfrm>
              <a:off x="285720" y="2214440"/>
              <a:ext cx="2605076" cy="2456645"/>
            </a:xfrm>
            <a:prstGeom prst="rect">
              <a:avLst/>
            </a:prstGeom>
            <a:solidFill>
              <a:srgbClr val="CCFFFF"/>
            </a:solidFill>
            <a:ln w="9525">
              <a:noFill/>
              <a:miter lim="800000"/>
            </a:ln>
          </p:spPr>
          <p:txBody>
            <a:bodyPr wrap="square">
              <a:spAutoFit/>
            </a:bodyPr>
            <a:lstStyle/>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建立责任制</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制定安全规程</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安全培训教育</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危害辨识、隐患排查</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事故及应急管理</a:t>
              </a:r>
              <a:endPar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台账管理</a:t>
              </a:r>
              <a:endPar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a:lnSpc>
                  <a:spcPct val="110000"/>
                </a:lnSpc>
                <a:spcBef>
                  <a:spcPct val="25000"/>
                </a:spcBef>
                <a:buSzPct val="85000"/>
                <a:buFont typeface="Wingdings" panose="05000000000000000000" pitchFamily="2" charset="2"/>
                <a:buChar char="Ø"/>
              </a:pPr>
              <a:r>
                <a:rPr lang="zh-CN" altLang="en-US" sz="1600" b="1" dirty="0">
                  <a:solidFill>
                    <a:srgbClr val="FF0000"/>
                  </a:solidFill>
                  <a:latin typeface="微软雅黑" panose="020B0503020204020204" charset="-122"/>
                  <a:ea typeface="微软雅黑" panose="020B0503020204020204" charset="-122"/>
                  <a:cs typeface="幼圆" panose="02010509060101010101" pitchFamily="49" charset="-122"/>
                </a:rPr>
                <a:t>开好班前会，做好交接班</a:t>
              </a:r>
              <a:endParaRPr lang="zh-CN" altLang="en-US" sz="1600" b="1" dirty="0">
                <a:solidFill>
                  <a:srgbClr val="FF0000"/>
                </a:solidFill>
                <a:latin typeface="微软雅黑" panose="020B0503020204020204" charset="-122"/>
                <a:ea typeface="微软雅黑" panose="020B0503020204020204" charset="-122"/>
                <a:cs typeface="幼圆" panose="02010509060101010101" pitchFamily="49" charset="-122"/>
              </a:endParaRPr>
            </a:p>
          </p:txBody>
        </p:sp>
        <p:sp>
          <p:nvSpPr>
            <p:cNvPr id="731184" name="Text Box 49"/>
            <p:cNvSpPr txBox="1">
              <a:spLocks noChangeArrowheads="1"/>
            </p:cNvSpPr>
            <p:nvPr/>
          </p:nvSpPr>
          <p:spPr bwMode="gray">
            <a:xfrm>
              <a:off x="6659563" y="2943209"/>
              <a:ext cx="2249487" cy="886012"/>
            </a:xfrm>
            <a:prstGeom prst="rect">
              <a:avLst/>
            </a:prstGeom>
            <a:solidFill>
              <a:srgbClr val="CCFFFF"/>
            </a:solidFill>
            <a:ln w="9525">
              <a:noFill/>
              <a:miter lim="800000"/>
            </a:ln>
          </p:spPr>
          <p:txBody>
            <a:bodyPr>
              <a:spAutoFit/>
            </a:bodyPr>
            <a:lstStyle/>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安全防护装置齐全</a:t>
              </a:r>
              <a:endParaRPr lang="en-US" altLang="zh-CN" sz="1600" b="1" dirty="0">
                <a:solidFill>
                  <a:schemeClr val="tx2"/>
                </a:solidFill>
                <a:latin typeface="微软雅黑" panose="020B0503020204020204" charset="-122"/>
                <a:ea typeface="微软雅黑" panose="020B0503020204020204"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定期维护、保养</a:t>
              </a:r>
              <a:endParaRPr lang="zh-CN" altLang="en-US" sz="1600" b="1" dirty="0">
                <a:solidFill>
                  <a:schemeClr val="tx2"/>
                </a:solidFill>
                <a:latin typeface="微软雅黑" panose="020B0503020204020204" charset="-122"/>
                <a:ea typeface="微软雅黑" panose="020B0503020204020204"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警示标识齐全</a:t>
              </a:r>
              <a:endParaRPr lang="en-US" altLang="zh-CN" sz="1600" b="1" dirty="0">
                <a:solidFill>
                  <a:schemeClr val="tx2"/>
                </a:solidFill>
                <a:latin typeface="微软雅黑" panose="020B0503020204020204" charset="-122"/>
                <a:ea typeface="微软雅黑" panose="020B0503020204020204" charset="-122"/>
              </a:endParaRPr>
            </a:p>
          </p:txBody>
        </p:sp>
        <p:sp>
          <p:nvSpPr>
            <p:cNvPr id="731183" name="Text Box 48"/>
            <p:cNvSpPr txBox="1">
              <a:spLocks noChangeArrowheads="1"/>
            </p:cNvSpPr>
            <p:nvPr/>
          </p:nvSpPr>
          <p:spPr bwMode="gray">
            <a:xfrm>
              <a:off x="5076825" y="1214422"/>
              <a:ext cx="2305050" cy="1156855"/>
            </a:xfrm>
            <a:prstGeom prst="rect">
              <a:avLst/>
            </a:prstGeom>
            <a:solidFill>
              <a:srgbClr val="FFFFCC"/>
            </a:solidFill>
            <a:ln w="9525">
              <a:noFill/>
              <a:miter lim="800000"/>
            </a:ln>
          </p:spPr>
          <p:txBody>
            <a:bodyPr>
              <a:spAutoFit/>
            </a:bodyPr>
            <a:lstStyle/>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培训上岗</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健康体检</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特殊工种持证上岗</a:t>
              </a:r>
              <a:endPar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cs typeface="幼圆" panose="02010509060101010101" pitchFamily="49" charset="-122"/>
                </a:rPr>
                <a:t>按章操作</a:t>
              </a:r>
              <a:endParaRPr lang="en-US" altLang="zh-CN" sz="1600" b="1" dirty="0">
                <a:solidFill>
                  <a:schemeClr val="tx2"/>
                </a:solidFill>
                <a:latin typeface="微软雅黑" panose="020B0503020204020204" charset="-122"/>
                <a:ea typeface="微软雅黑" panose="020B0503020204020204" charset="-122"/>
                <a:cs typeface="幼圆" panose="02010509060101010101" pitchFamily="49" charset="-122"/>
              </a:endParaRPr>
            </a:p>
          </p:txBody>
        </p:sp>
        <p:grpSp>
          <p:nvGrpSpPr>
            <p:cNvPr id="731197" name="Group 61"/>
            <p:cNvGrpSpPr/>
            <p:nvPr/>
          </p:nvGrpSpPr>
          <p:grpSpPr bwMode="auto">
            <a:xfrm>
              <a:off x="2559050" y="1935147"/>
              <a:ext cx="4156075" cy="3992562"/>
              <a:chOff x="1612" y="1546"/>
              <a:chExt cx="2618" cy="2515"/>
            </a:xfrm>
          </p:grpSpPr>
          <p:sp>
            <p:nvSpPr>
              <p:cNvPr id="5" name="Oval 4"/>
              <p:cNvSpPr>
                <a:spLocks noChangeArrowheads="1"/>
              </p:cNvSpPr>
              <p:nvPr/>
            </p:nvSpPr>
            <p:spPr bwMode="gray">
              <a:xfrm>
                <a:off x="1743" y="1767"/>
                <a:ext cx="2313" cy="2294"/>
              </a:xfrm>
              <a:prstGeom prst="ellipse">
                <a:avLst/>
              </a:prstGeom>
              <a:gradFill rotWithShape="1">
                <a:gsLst>
                  <a:gs pos="0">
                    <a:schemeClr val="bg2"/>
                  </a:gs>
                  <a:gs pos="100000">
                    <a:schemeClr val="bg2">
                      <a:gamma/>
                      <a:tint val="0"/>
                      <a:invGamma/>
                    </a:schemeClr>
                  </a:gs>
                </a:gsLst>
                <a:lin ang="5400000" scaled="1"/>
              </a:gradFill>
              <a:ln w="9525" algn="ctr">
                <a:solidFill>
                  <a:schemeClr val="accent1"/>
                </a:solid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grpSp>
            <p:nvGrpSpPr>
              <p:cNvPr id="731140" name="Group 5"/>
              <p:cNvGrpSpPr/>
              <p:nvPr/>
            </p:nvGrpSpPr>
            <p:grpSpPr bwMode="auto">
              <a:xfrm>
                <a:off x="2310" y="2341"/>
                <a:ext cx="1178" cy="1235"/>
                <a:chOff x="2016" y="1920"/>
                <a:chExt cx="1680" cy="1680"/>
              </a:xfrm>
            </p:grpSpPr>
            <p:sp>
              <p:nvSpPr>
                <p:cNvPr id="731141"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noFill/>
                  <a:round/>
                </a:ln>
              </p:spPr>
              <p:txBody>
                <a:bodyPr wrap="none" anchor="ctr"/>
                <a:lstStyle/>
                <a:p>
                  <a:endParaRPr lang="zh-CN" altLang="en-US">
                    <a:latin typeface="微软雅黑" panose="020B0503020204020204" charset="-122"/>
                    <a:ea typeface="微软雅黑" panose="020B0503020204020204" charset="-122"/>
                  </a:endParaRPr>
                </a:p>
              </p:txBody>
            </p:sp>
            <p:sp>
              <p:nvSpPr>
                <p:cNvPr id="731142" name="Freeform 7"/>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 name="Text Box 8"/>
              <p:cNvSpPr txBox="1">
                <a:spLocks noChangeArrowheads="1"/>
              </p:cNvSpPr>
              <p:nvPr/>
            </p:nvSpPr>
            <p:spPr bwMode="gray">
              <a:xfrm>
                <a:off x="2565" y="2826"/>
                <a:ext cx="677" cy="291"/>
              </a:xfrm>
              <a:prstGeom prst="rect">
                <a:avLst/>
              </a:prstGeom>
              <a:noFill/>
              <a:ln w="9525">
                <a:noFill/>
                <a:miter lim="800000"/>
              </a:ln>
              <a:effectLst/>
            </p:spPr>
            <p:txBody>
              <a:bodyPr wrap="none">
                <a:spAutoFit/>
              </a:bodyPr>
              <a:lstStyle/>
              <a:p>
                <a:pPr algn="ctr" eaLnBrk="0" hangingPunct="0">
                  <a:defRPr/>
                </a:pPr>
                <a:r>
                  <a:rPr lang="zh-CN" altLang="en-US" sz="2400" b="1" dirty="0" smtClean="0">
                    <a:solidFill>
                      <a:srgbClr val="FFFF00"/>
                    </a:solidFill>
                    <a:effectLst>
                      <a:outerShdw blurRad="38100" dist="38100" dir="2700000" algn="tl">
                        <a:srgbClr val="C0C0C0"/>
                      </a:outerShdw>
                    </a:effectLst>
                    <a:latin typeface="微软雅黑" panose="020B0503020204020204" charset="-122"/>
                    <a:ea typeface="微软雅黑" panose="020B0503020204020204" charset="-122"/>
                  </a:rPr>
                  <a:t>现   场</a:t>
                </a:r>
                <a:endParaRPr lang="en-US" altLang="zh-CN" sz="2400" b="1" dirty="0">
                  <a:solidFill>
                    <a:srgbClr val="FFFF00"/>
                  </a:solidFill>
                  <a:effectLst>
                    <a:outerShdw blurRad="38100" dist="38100" dir="2700000" algn="tl">
                      <a:srgbClr val="C0C0C0"/>
                    </a:outerShdw>
                  </a:effectLst>
                  <a:latin typeface="微软雅黑" panose="020B0503020204020204" charset="-122"/>
                  <a:ea typeface="微软雅黑" panose="020B0503020204020204" charset="-122"/>
                </a:endParaRPr>
              </a:p>
            </p:txBody>
          </p:sp>
          <p:grpSp>
            <p:nvGrpSpPr>
              <p:cNvPr id="731144" name="Group 9"/>
              <p:cNvGrpSpPr/>
              <p:nvPr/>
            </p:nvGrpSpPr>
            <p:grpSpPr bwMode="auto">
              <a:xfrm>
                <a:off x="2659" y="1546"/>
                <a:ext cx="393" cy="382"/>
                <a:chOff x="2640" y="1088"/>
                <a:chExt cx="432" cy="415"/>
              </a:xfrm>
            </p:grpSpPr>
            <p:grpSp>
              <p:nvGrpSpPr>
                <p:cNvPr id="731145" name="Group 10"/>
                <p:cNvGrpSpPr/>
                <p:nvPr/>
              </p:nvGrpSpPr>
              <p:grpSpPr bwMode="auto">
                <a:xfrm>
                  <a:off x="2640" y="1088"/>
                  <a:ext cx="432" cy="415"/>
                  <a:chOff x="2016" y="1920"/>
                  <a:chExt cx="1680" cy="1680"/>
                </a:xfrm>
              </p:grpSpPr>
              <p:sp>
                <p:nvSpPr>
                  <p:cNvPr id="49" name="Oval 11"/>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w="9525">
                    <a:no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731147" name="Freeform 12"/>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31148" name="Text Box 13"/>
                <p:cNvSpPr txBox="1">
                  <a:spLocks noChangeArrowheads="1"/>
                </p:cNvSpPr>
                <p:nvPr/>
              </p:nvSpPr>
              <p:spPr bwMode="gray">
                <a:xfrm>
                  <a:off x="2684" y="1115"/>
                  <a:ext cx="340" cy="313"/>
                </a:xfrm>
                <a:prstGeom prst="rect">
                  <a:avLst/>
                </a:prstGeom>
                <a:noFill/>
                <a:ln w="9525" algn="ctr">
                  <a:noFill/>
                  <a:miter lim="800000"/>
                </a:ln>
              </p:spPr>
              <p:txBody>
                <a:bodyPr wrap="none">
                  <a:spAutoFit/>
                </a:bodyPr>
                <a:lstStyle/>
                <a:p>
                  <a:pPr algn="ctr" eaLnBrk="0" hangingPunct="0"/>
                  <a:r>
                    <a:rPr lang="zh-CN" altLang="en-US" sz="2400" b="1">
                      <a:solidFill>
                        <a:srgbClr val="FFFFFF"/>
                      </a:solidFill>
                      <a:latin typeface="微软雅黑" panose="020B0503020204020204" charset="-122"/>
                      <a:ea typeface="微软雅黑" panose="020B0503020204020204" charset="-122"/>
                    </a:rPr>
                    <a:t>人</a:t>
                  </a:r>
                  <a:endParaRPr lang="en-US" altLang="zh-CN" sz="2400" b="1">
                    <a:solidFill>
                      <a:srgbClr val="FFFFFF"/>
                    </a:solidFill>
                    <a:latin typeface="微软雅黑" panose="020B0503020204020204" charset="-122"/>
                    <a:ea typeface="微软雅黑" panose="020B0503020204020204" charset="-122"/>
                  </a:endParaRPr>
                </a:p>
              </p:txBody>
            </p:sp>
          </p:grpSp>
          <p:grpSp>
            <p:nvGrpSpPr>
              <p:cNvPr id="731149" name="Group 14"/>
              <p:cNvGrpSpPr/>
              <p:nvPr/>
            </p:nvGrpSpPr>
            <p:grpSpPr bwMode="auto">
              <a:xfrm>
                <a:off x="2292" y="3446"/>
                <a:ext cx="183" cy="161"/>
                <a:chOff x="2236" y="3191"/>
                <a:chExt cx="201" cy="176"/>
              </a:xfrm>
            </p:grpSpPr>
            <p:sp>
              <p:nvSpPr>
                <p:cNvPr id="45" name="Oval 15"/>
                <p:cNvSpPr>
                  <a:spLocks noChangeArrowheads="1"/>
                </p:cNvSpPr>
                <p:nvPr/>
              </p:nvSpPr>
              <p:spPr bwMode="gray">
                <a:xfrm rot="-3372907">
                  <a:off x="2239" y="3282"/>
                  <a:ext cx="82" cy="87"/>
                </a:xfrm>
                <a:prstGeom prst="ellipse">
                  <a:avLst/>
                </a:prstGeom>
                <a:gradFill rotWithShape="1">
                  <a:gsLst>
                    <a:gs pos="0">
                      <a:schemeClr val="folHlink"/>
                    </a:gs>
                    <a:gs pos="100000">
                      <a:srgbClr val="550055"/>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sp>
              <p:nvSpPr>
                <p:cNvPr id="46" name="Oval 16"/>
                <p:cNvSpPr>
                  <a:spLocks noChangeArrowheads="1"/>
                </p:cNvSpPr>
                <p:nvPr/>
              </p:nvSpPr>
              <p:spPr bwMode="gray">
                <a:xfrm rot="-3372907">
                  <a:off x="2353" y="3188"/>
                  <a:ext cx="82" cy="87"/>
                </a:xfrm>
                <a:prstGeom prst="ellipse">
                  <a:avLst/>
                </a:prstGeom>
                <a:gradFill rotWithShape="1">
                  <a:gsLst>
                    <a:gs pos="0">
                      <a:schemeClr val="folHlink"/>
                    </a:gs>
                    <a:gs pos="100000">
                      <a:srgbClr val="550055"/>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grpSp>
          <p:grpSp>
            <p:nvGrpSpPr>
              <p:cNvPr id="731152" name="Group 17"/>
              <p:cNvGrpSpPr/>
              <p:nvPr/>
            </p:nvGrpSpPr>
            <p:grpSpPr bwMode="auto">
              <a:xfrm>
                <a:off x="1917" y="3617"/>
                <a:ext cx="393" cy="397"/>
                <a:chOff x="1824" y="3357"/>
                <a:chExt cx="432" cy="432"/>
              </a:xfrm>
            </p:grpSpPr>
            <p:grpSp>
              <p:nvGrpSpPr>
                <p:cNvPr id="731153" name="Group 18"/>
                <p:cNvGrpSpPr/>
                <p:nvPr/>
              </p:nvGrpSpPr>
              <p:grpSpPr bwMode="auto">
                <a:xfrm>
                  <a:off x="1824" y="3357"/>
                  <a:ext cx="432" cy="432"/>
                  <a:chOff x="2016" y="1920"/>
                  <a:chExt cx="1680" cy="1680"/>
                </a:xfrm>
              </p:grpSpPr>
              <p:sp>
                <p:nvSpPr>
                  <p:cNvPr id="43" name="Oval 19"/>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731155" name="Freeform 20"/>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31156" name="Text Box 21"/>
                <p:cNvSpPr txBox="1">
                  <a:spLocks noChangeArrowheads="1"/>
                </p:cNvSpPr>
                <p:nvPr/>
              </p:nvSpPr>
              <p:spPr bwMode="gray">
                <a:xfrm>
                  <a:off x="1886" y="3438"/>
                  <a:ext cx="341" cy="316"/>
                </a:xfrm>
                <a:prstGeom prst="rect">
                  <a:avLst/>
                </a:prstGeom>
                <a:noFill/>
                <a:ln w="9525" algn="ctr">
                  <a:noFill/>
                  <a:miter lim="800000"/>
                </a:ln>
              </p:spPr>
              <p:txBody>
                <a:bodyPr wrap="none">
                  <a:spAutoFit/>
                </a:bodyPr>
                <a:lstStyle/>
                <a:p>
                  <a:pPr algn="ctr" eaLnBrk="0" hangingPunct="0"/>
                  <a:r>
                    <a:rPr lang="zh-CN" altLang="en-US" sz="2400" b="1">
                      <a:solidFill>
                        <a:srgbClr val="FFFFFF"/>
                      </a:solidFill>
                      <a:latin typeface="微软雅黑" panose="020B0503020204020204" charset="-122"/>
                      <a:ea typeface="微软雅黑" panose="020B0503020204020204" charset="-122"/>
                    </a:rPr>
                    <a:t>环</a:t>
                  </a:r>
                  <a:endParaRPr lang="en-US" altLang="zh-CN" sz="2400" b="1">
                    <a:solidFill>
                      <a:srgbClr val="FFFFFF"/>
                    </a:solidFill>
                    <a:latin typeface="微软雅黑" panose="020B0503020204020204" charset="-122"/>
                    <a:ea typeface="微软雅黑" panose="020B0503020204020204" charset="-122"/>
                  </a:endParaRPr>
                </a:p>
              </p:txBody>
            </p:sp>
          </p:grpSp>
          <p:grpSp>
            <p:nvGrpSpPr>
              <p:cNvPr id="731157" name="Group 22"/>
              <p:cNvGrpSpPr/>
              <p:nvPr/>
            </p:nvGrpSpPr>
            <p:grpSpPr bwMode="auto">
              <a:xfrm>
                <a:off x="3839" y="2341"/>
                <a:ext cx="391" cy="401"/>
                <a:chOff x="3938" y="1968"/>
                <a:chExt cx="430" cy="437"/>
              </a:xfrm>
            </p:grpSpPr>
            <p:grpSp>
              <p:nvGrpSpPr>
                <p:cNvPr id="731158" name="Group 23"/>
                <p:cNvGrpSpPr/>
                <p:nvPr/>
              </p:nvGrpSpPr>
              <p:grpSpPr bwMode="auto">
                <a:xfrm>
                  <a:off x="3938" y="1968"/>
                  <a:ext cx="430" cy="437"/>
                  <a:chOff x="2016" y="1920"/>
                  <a:chExt cx="1680" cy="1680"/>
                </a:xfrm>
              </p:grpSpPr>
              <p:sp>
                <p:nvSpPr>
                  <p:cNvPr id="39" name="Oval 24"/>
                  <p:cNvSpPr>
                    <a:spLocks noChangeArrowheads="1"/>
                  </p:cNvSpPr>
                  <p:nvPr/>
                </p:nvSpPr>
                <p:spPr bwMode="gray">
                  <a:xfrm>
                    <a:off x="2016" y="1920"/>
                    <a:ext cx="1680" cy="1680"/>
                  </a:xfrm>
                  <a:prstGeom prst="ellipse">
                    <a:avLst/>
                  </a:prstGeom>
                  <a:gradFill rotWithShape="1">
                    <a:gsLst>
                      <a:gs pos="0">
                        <a:schemeClr val="hlink"/>
                      </a:gs>
                      <a:gs pos="100000">
                        <a:schemeClr val="hlink">
                          <a:gamma/>
                          <a:tint val="57647"/>
                          <a:invGamma/>
                        </a:schemeClr>
                      </a:gs>
                    </a:gsLst>
                    <a:lin ang="5400000" scaled="1"/>
                  </a:gradFill>
                  <a:ln w="9525">
                    <a:no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731160" name="Freeform 25"/>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31161" name="Text Box 26"/>
                <p:cNvSpPr txBox="1">
                  <a:spLocks noChangeArrowheads="1"/>
                </p:cNvSpPr>
                <p:nvPr/>
              </p:nvSpPr>
              <p:spPr bwMode="gray">
                <a:xfrm>
                  <a:off x="3981" y="2028"/>
                  <a:ext cx="340" cy="314"/>
                </a:xfrm>
                <a:prstGeom prst="rect">
                  <a:avLst/>
                </a:prstGeom>
                <a:noFill/>
                <a:ln w="9525" algn="ctr">
                  <a:noFill/>
                  <a:miter lim="800000"/>
                </a:ln>
              </p:spPr>
              <p:txBody>
                <a:bodyPr wrap="none">
                  <a:spAutoFit/>
                </a:bodyPr>
                <a:lstStyle/>
                <a:p>
                  <a:pPr algn="ctr" eaLnBrk="0" hangingPunct="0"/>
                  <a:r>
                    <a:rPr lang="zh-CN" altLang="en-US" sz="2400" b="1">
                      <a:solidFill>
                        <a:srgbClr val="FFFFFF"/>
                      </a:solidFill>
                      <a:latin typeface="微软雅黑" panose="020B0503020204020204" charset="-122"/>
                      <a:ea typeface="微软雅黑" panose="020B0503020204020204" charset="-122"/>
                    </a:rPr>
                    <a:t>机</a:t>
                  </a:r>
                  <a:endParaRPr lang="en-US" altLang="zh-CN" sz="2400" b="1">
                    <a:solidFill>
                      <a:srgbClr val="FFFFFF"/>
                    </a:solidFill>
                    <a:latin typeface="微软雅黑" panose="020B0503020204020204" charset="-122"/>
                    <a:ea typeface="微软雅黑" panose="020B0503020204020204" charset="-122"/>
                  </a:endParaRPr>
                </a:p>
              </p:txBody>
            </p:sp>
          </p:grpSp>
          <p:grpSp>
            <p:nvGrpSpPr>
              <p:cNvPr id="731162" name="Group 27"/>
              <p:cNvGrpSpPr/>
              <p:nvPr/>
            </p:nvGrpSpPr>
            <p:grpSpPr bwMode="auto">
              <a:xfrm>
                <a:off x="3488" y="3620"/>
                <a:ext cx="375" cy="360"/>
                <a:chOff x="3552" y="3339"/>
                <a:chExt cx="412" cy="392"/>
              </a:xfrm>
            </p:grpSpPr>
            <p:grpSp>
              <p:nvGrpSpPr>
                <p:cNvPr id="731163" name="Group 28"/>
                <p:cNvGrpSpPr/>
                <p:nvPr/>
              </p:nvGrpSpPr>
              <p:grpSpPr bwMode="auto">
                <a:xfrm>
                  <a:off x="3552" y="3339"/>
                  <a:ext cx="412" cy="392"/>
                  <a:chOff x="2016" y="1920"/>
                  <a:chExt cx="1680" cy="1680"/>
                </a:xfrm>
              </p:grpSpPr>
              <p:sp>
                <p:nvSpPr>
                  <p:cNvPr id="35" name="Oval 29"/>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w="9525">
                    <a:no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731165" name="Freeform 30"/>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31166" name="Text Box 31"/>
                <p:cNvSpPr txBox="1">
                  <a:spLocks noChangeArrowheads="1"/>
                </p:cNvSpPr>
                <p:nvPr/>
              </p:nvSpPr>
              <p:spPr bwMode="gray">
                <a:xfrm>
                  <a:off x="3587" y="3360"/>
                  <a:ext cx="341" cy="317"/>
                </a:xfrm>
                <a:prstGeom prst="rect">
                  <a:avLst/>
                </a:prstGeom>
                <a:noFill/>
                <a:ln w="9525" algn="ctr">
                  <a:noFill/>
                  <a:miter lim="800000"/>
                </a:ln>
              </p:spPr>
              <p:txBody>
                <a:bodyPr wrap="none">
                  <a:spAutoFit/>
                </a:bodyPr>
                <a:lstStyle/>
                <a:p>
                  <a:pPr algn="ctr" eaLnBrk="0" hangingPunct="0"/>
                  <a:r>
                    <a:rPr lang="zh-CN" altLang="en-US" sz="2400" b="1">
                      <a:solidFill>
                        <a:srgbClr val="FFFFFF"/>
                      </a:solidFill>
                      <a:latin typeface="微软雅黑" panose="020B0503020204020204" charset="-122"/>
                      <a:ea typeface="微软雅黑" panose="020B0503020204020204" charset="-122"/>
                    </a:rPr>
                    <a:t>物</a:t>
                  </a:r>
                  <a:endParaRPr lang="en-US" altLang="zh-CN" sz="2400" b="1">
                    <a:solidFill>
                      <a:srgbClr val="FFFFFF"/>
                    </a:solidFill>
                    <a:latin typeface="微软雅黑" panose="020B0503020204020204" charset="-122"/>
                    <a:ea typeface="微软雅黑" panose="020B0503020204020204" charset="-122"/>
                  </a:endParaRPr>
                </a:p>
              </p:txBody>
            </p:sp>
          </p:grpSp>
          <p:grpSp>
            <p:nvGrpSpPr>
              <p:cNvPr id="731167" name="Group 32"/>
              <p:cNvGrpSpPr/>
              <p:nvPr/>
            </p:nvGrpSpPr>
            <p:grpSpPr bwMode="auto">
              <a:xfrm>
                <a:off x="1612" y="2341"/>
                <a:ext cx="393" cy="397"/>
                <a:chOff x="1488" y="1968"/>
                <a:chExt cx="432" cy="432"/>
              </a:xfrm>
            </p:grpSpPr>
            <p:grpSp>
              <p:nvGrpSpPr>
                <p:cNvPr id="731168" name="Group 33"/>
                <p:cNvGrpSpPr/>
                <p:nvPr/>
              </p:nvGrpSpPr>
              <p:grpSpPr bwMode="auto">
                <a:xfrm>
                  <a:off x="1488" y="1968"/>
                  <a:ext cx="432" cy="432"/>
                  <a:chOff x="2016" y="1920"/>
                  <a:chExt cx="1680" cy="1680"/>
                </a:xfrm>
              </p:grpSpPr>
              <p:sp>
                <p:nvSpPr>
                  <p:cNvPr id="31" name="Oval 34"/>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ln>
                  <a:effectLst/>
                </p:spPr>
                <p:txBody>
                  <a:bodyPr wrap="none" anchor="ctr"/>
                  <a:lstStyle/>
                  <a:p>
                    <a:pPr>
                      <a:defRPr/>
                    </a:pPr>
                    <a:endParaRPr lang="zh-CN" altLang="en-US">
                      <a:latin typeface="微软雅黑" panose="020B0503020204020204" charset="-122"/>
                      <a:ea typeface="微软雅黑" panose="020B0503020204020204" charset="-122"/>
                    </a:endParaRPr>
                  </a:p>
                </p:txBody>
              </p:sp>
              <p:sp>
                <p:nvSpPr>
                  <p:cNvPr id="731170" name="Freeform 35"/>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prstDash val="solid"/>
                    <a:round/>
                  </a:ln>
                </p:spPr>
                <p:txBody>
                  <a:bodyPr/>
                  <a:lstStyle/>
                  <a:p>
                    <a:endParaRPr lang="zh-CN" altLang="en-US">
                      <a:latin typeface="微软雅黑" panose="020B0503020204020204" charset="-122"/>
                      <a:ea typeface="微软雅黑" panose="020B0503020204020204" charset="-122"/>
                    </a:endParaRPr>
                  </a:p>
                </p:txBody>
              </p:sp>
            </p:grpSp>
            <p:sp>
              <p:nvSpPr>
                <p:cNvPr id="731171" name="Text Box 36"/>
                <p:cNvSpPr txBox="1">
                  <a:spLocks noChangeArrowheads="1"/>
                </p:cNvSpPr>
                <p:nvPr/>
              </p:nvSpPr>
              <p:spPr bwMode="gray">
                <a:xfrm>
                  <a:off x="1542" y="2016"/>
                  <a:ext cx="341" cy="316"/>
                </a:xfrm>
                <a:prstGeom prst="rect">
                  <a:avLst/>
                </a:prstGeom>
                <a:noFill/>
                <a:ln w="9525" algn="ctr">
                  <a:noFill/>
                  <a:miter lim="800000"/>
                </a:ln>
              </p:spPr>
              <p:txBody>
                <a:bodyPr wrap="none">
                  <a:spAutoFit/>
                </a:bodyPr>
                <a:lstStyle/>
                <a:p>
                  <a:pPr algn="ctr" eaLnBrk="0" hangingPunct="0"/>
                  <a:r>
                    <a:rPr lang="zh-CN" altLang="en-US" sz="2400" b="1">
                      <a:solidFill>
                        <a:srgbClr val="FFFFFF"/>
                      </a:solidFill>
                      <a:latin typeface="微软雅黑" panose="020B0503020204020204" charset="-122"/>
                      <a:ea typeface="微软雅黑" panose="020B0503020204020204" charset="-122"/>
                    </a:rPr>
                    <a:t>管</a:t>
                  </a:r>
                  <a:endParaRPr lang="en-US" altLang="zh-CN" sz="2400" b="1">
                    <a:solidFill>
                      <a:srgbClr val="FFFFFF"/>
                    </a:solidFill>
                    <a:latin typeface="微软雅黑" panose="020B0503020204020204" charset="-122"/>
                    <a:ea typeface="微软雅黑" panose="020B0503020204020204" charset="-122"/>
                  </a:endParaRPr>
                </a:p>
              </p:txBody>
            </p:sp>
          </p:grpSp>
          <p:sp>
            <p:nvSpPr>
              <p:cNvPr id="14" name="Oval 37"/>
              <p:cNvSpPr>
                <a:spLocks noChangeArrowheads="1"/>
              </p:cNvSpPr>
              <p:nvPr/>
            </p:nvSpPr>
            <p:spPr bwMode="gray">
              <a:xfrm rot="-3372907">
                <a:off x="3447" y="3530"/>
                <a:ext cx="75" cy="79"/>
              </a:xfrm>
              <a:prstGeom prst="ellipse">
                <a:avLst/>
              </a:prstGeom>
              <a:gradFill rotWithShape="1">
                <a:gsLst>
                  <a:gs pos="0">
                    <a:schemeClr val="bg2"/>
                  </a:gs>
                  <a:gs pos="100000">
                    <a:srgbClr val="9F9D96"/>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sp>
            <p:nvSpPr>
              <p:cNvPr id="15" name="Oval 38"/>
              <p:cNvSpPr>
                <a:spLocks noChangeArrowheads="1"/>
              </p:cNvSpPr>
              <p:nvPr/>
            </p:nvSpPr>
            <p:spPr bwMode="gray">
              <a:xfrm rot="-3372907">
                <a:off x="3359" y="3442"/>
                <a:ext cx="75" cy="79"/>
              </a:xfrm>
              <a:prstGeom prst="ellipse">
                <a:avLst/>
              </a:prstGeom>
              <a:gradFill rotWithShape="1">
                <a:gsLst>
                  <a:gs pos="0">
                    <a:schemeClr val="bg2"/>
                  </a:gs>
                  <a:gs pos="100000">
                    <a:srgbClr val="9F9D96"/>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grpSp>
            <p:nvGrpSpPr>
              <p:cNvPr id="731174" name="Group 39"/>
              <p:cNvGrpSpPr/>
              <p:nvPr/>
            </p:nvGrpSpPr>
            <p:grpSpPr bwMode="auto">
              <a:xfrm>
                <a:off x="2048" y="2605"/>
                <a:ext cx="210" cy="120"/>
                <a:chOff x="2016" y="2304"/>
                <a:chExt cx="231" cy="130"/>
              </a:xfrm>
            </p:grpSpPr>
            <p:sp>
              <p:nvSpPr>
                <p:cNvPr id="27" name="Oval 40"/>
                <p:cNvSpPr>
                  <a:spLocks noChangeArrowheads="1"/>
                </p:cNvSpPr>
                <p:nvPr/>
              </p:nvSpPr>
              <p:spPr bwMode="gray">
                <a:xfrm rot="-3372907">
                  <a:off x="2019" y="2301"/>
                  <a:ext cx="82" cy="87"/>
                </a:xfrm>
                <a:prstGeom prst="ellipse">
                  <a:avLst/>
                </a:prstGeom>
                <a:gradFill rotWithShape="1">
                  <a:gsLst>
                    <a:gs pos="0">
                      <a:schemeClr val="accent1"/>
                    </a:gs>
                    <a:gs pos="100000">
                      <a:srgbClr val="2E4A6D"/>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sp>
              <p:nvSpPr>
                <p:cNvPr id="28" name="Oval 41"/>
                <p:cNvSpPr>
                  <a:spLocks noChangeArrowheads="1"/>
                </p:cNvSpPr>
                <p:nvPr/>
              </p:nvSpPr>
              <p:spPr bwMode="gray">
                <a:xfrm rot="-3372907">
                  <a:off x="2163" y="2349"/>
                  <a:ext cx="82" cy="87"/>
                </a:xfrm>
                <a:prstGeom prst="ellipse">
                  <a:avLst/>
                </a:prstGeom>
                <a:gradFill rotWithShape="1">
                  <a:gsLst>
                    <a:gs pos="0">
                      <a:schemeClr val="accent1"/>
                    </a:gs>
                    <a:gs pos="100000">
                      <a:srgbClr val="263F5C"/>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grpSp>
          <p:grpSp>
            <p:nvGrpSpPr>
              <p:cNvPr id="731177" name="Group 42"/>
              <p:cNvGrpSpPr/>
              <p:nvPr/>
            </p:nvGrpSpPr>
            <p:grpSpPr bwMode="auto">
              <a:xfrm>
                <a:off x="2834" y="2007"/>
                <a:ext cx="79" cy="238"/>
                <a:chOff x="2832" y="1612"/>
                <a:chExt cx="87" cy="260"/>
              </a:xfrm>
            </p:grpSpPr>
            <p:sp>
              <p:nvSpPr>
                <p:cNvPr id="25" name="Oval 43"/>
                <p:cNvSpPr>
                  <a:spLocks noChangeArrowheads="1"/>
                </p:cNvSpPr>
                <p:nvPr/>
              </p:nvSpPr>
              <p:spPr bwMode="gray">
                <a:xfrm rot="-3372907">
                  <a:off x="2835" y="1609"/>
                  <a:ext cx="82" cy="87"/>
                </a:xfrm>
                <a:prstGeom prst="ellipse">
                  <a:avLst/>
                </a:prstGeom>
                <a:gradFill rotWithShape="1">
                  <a:gsLst>
                    <a:gs pos="0">
                      <a:schemeClr val="accent2"/>
                    </a:gs>
                    <a:gs pos="100000">
                      <a:srgbClr val="572423"/>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sp>
              <p:nvSpPr>
                <p:cNvPr id="26" name="Oval 44"/>
                <p:cNvSpPr>
                  <a:spLocks noChangeArrowheads="1"/>
                </p:cNvSpPr>
                <p:nvPr/>
              </p:nvSpPr>
              <p:spPr bwMode="gray">
                <a:xfrm rot="-3372907">
                  <a:off x="2835" y="1787"/>
                  <a:ext cx="82" cy="87"/>
                </a:xfrm>
                <a:prstGeom prst="ellipse">
                  <a:avLst/>
                </a:prstGeom>
                <a:gradFill rotWithShape="1">
                  <a:gsLst>
                    <a:gs pos="0">
                      <a:schemeClr val="accent2"/>
                    </a:gs>
                    <a:gs pos="100000">
                      <a:srgbClr val="5D2725"/>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grpSp>
          <p:sp>
            <p:nvSpPr>
              <p:cNvPr id="18" name="Oval 45"/>
              <p:cNvSpPr>
                <a:spLocks noChangeArrowheads="1"/>
              </p:cNvSpPr>
              <p:nvPr/>
            </p:nvSpPr>
            <p:spPr bwMode="gray">
              <a:xfrm rot="-3372907">
                <a:off x="3676" y="2620"/>
                <a:ext cx="75" cy="79"/>
              </a:xfrm>
              <a:prstGeom prst="ellipse">
                <a:avLst/>
              </a:prstGeom>
              <a:gradFill rotWithShape="1">
                <a:gsLst>
                  <a:gs pos="0">
                    <a:srgbClr val="3E3EFF"/>
                  </a:gs>
                  <a:gs pos="100000">
                    <a:schemeClr val="hlink"/>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sp>
            <p:nvSpPr>
              <p:cNvPr id="19" name="Oval 46"/>
              <p:cNvSpPr>
                <a:spLocks noChangeArrowheads="1"/>
              </p:cNvSpPr>
              <p:nvPr/>
            </p:nvSpPr>
            <p:spPr bwMode="gray">
              <a:xfrm rot="-3372907">
                <a:off x="3534" y="2692"/>
                <a:ext cx="75" cy="79"/>
              </a:xfrm>
              <a:prstGeom prst="ellipse">
                <a:avLst/>
              </a:prstGeom>
              <a:gradFill rotWithShape="1">
                <a:gsLst>
                  <a:gs pos="0">
                    <a:srgbClr val="3E3EFF"/>
                  </a:gs>
                  <a:gs pos="100000">
                    <a:schemeClr val="hlink"/>
                  </a:gs>
                </a:gsLst>
                <a:path path="shape">
                  <a:fillToRect l="50000" t="50000" r="50000" b="50000"/>
                </a:path>
              </a:gradFill>
              <a:ln w="9525">
                <a:solidFill>
                  <a:srgbClr val="000000"/>
                </a:solidFill>
                <a:round/>
              </a:ln>
            </p:spPr>
            <p:txBody>
              <a:bodyPr vert="eaVert" wrap="none" anchor="ctr"/>
              <a:lstStyle/>
              <a:p>
                <a:pPr>
                  <a:defRPr/>
                </a:pPr>
                <a:endParaRPr lang="zh-CN" altLang="en-US">
                  <a:latin typeface="微软雅黑" panose="020B0503020204020204" charset="-122"/>
                  <a:ea typeface="微软雅黑" panose="020B0503020204020204" charset="-122"/>
                </a:endParaRPr>
              </a:p>
            </p:txBody>
          </p:sp>
        </p:grpSp>
        <p:sp>
          <p:nvSpPr>
            <p:cNvPr id="731185" name="Text Box 50"/>
            <p:cNvSpPr txBox="1">
              <a:spLocks noChangeArrowheads="1"/>
            </p:cNvSpPr>
            <p:nvPr/>
          </p:nvSpPr>
          <p:spPr bwMode="gray">
            <a:xfrm>
              <a:off x="900113" y="5246672"/>
              <a:ext cx="2092325" cy="886012"/>
            </a:xfrm>
            <a:prstGeom prst="rect">
              <a:avLst/>
            </a:prstGeom>
            <a:solidFill>
              <a:srgbClr val="FFFFCC"/>
            </a:solidFill>
            <a:ln w="9525">
              <a:noFill/>
              <a:miter lim="800000"/>
            </a:ln>
          </p:spPr>
          <p:txBody>
            <a:bodyPr>
              <a:spAutoFit/>
            </a:bodyPr>
            <a:lstStyle/>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尘、毒、噪监测</a:t>
              </a:r>
              <a:endParaRPr lang="en-US" altLang="zh-CN" sz="1600" b="1" dirty="0">
                <a:solidFill>
                  <a:schemeClr val="tx2"/>
                </a:solidFill>
                <a:latin typeface="微软雅黑" panose="020B0503020204020204" charset="-122"/>
                <a:ea typeface="微软雅黑" panose="020B0503020204020204"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环境卫生</a:t>
              </a:r>
              <a:endParaRPr lang="zh-CN" altLang="en-US" sz="1600" b="1" dirty="0">
                <a:solidFill>
                  <a:schemeClr val="tx2"/>
                </a:solidFill>
                <a:latin typeface="微软雅黑" panose="020B0503020204020204" charset="-122"/>
                <a:ea typeface="微软雅黑" panose="020B0503020204020204" charset="-122"/>
              </a:endParaRPr>
            </a:p>
            <a:p>
              <a:pPr eaLnBrk="0" hangingPunct="0">
                <a:lnSpc>
                  <a:spcPct val="11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通风、照明</a:t>
              </a:r>
              <a:endParaRPr lang="zh-CN" altLang="en-US" sz="1600" b="1" dirty="0">
                <a:solidFill>
                  <a:schemeClr val="tx2"/>
                </a:solidFill>
                <a:latin typeface="微软雅黑" panose="020B0503020204020204" charset="-122"/>
                <a:ea typeface="微软雅黑" panose="020B0503020204020204" charset="-122"/>
              </a:endParaRPr>
            </a:p>
          </p:txBody>
        </p:sp>
        <p:sp>
          <p:nvSpPr>
            <p:cNvPr id="731186" name="Text Box 51"/>
            <p:cNvSpPr txBox="1">
              <a:spLocks noChangeArrowheads="1"/>
            </p:cNvSpPr>
            <p:nvPr/>
          </p:nvSpPr>
          <p:spPr bwMode="gray">
            <a:xfrm>
              <a:off x="6227763" y="5246672"/>
              <a:ext cx="1731962" cy="787523"/>
            </a:xfrm>
            <a:prstGeom prst="rect">
              <a:avLst/>
            </a:prstGeom>
            <a:solidFill>
              <a:srgbClr val="FFCCFF"/>
            </a:solidFill>
            <a:ln w="9525">
              <a:noFill/>
              <a:miter lim="800000"/>
            </a:ln>
          </p:spPr>
          <p:txBody>
            <a:bodyPr>
              <a:spAutoFit/>
            </a:bodyPr>
            <a:lstStyle/>
            <a:p>
              <a:pPr eaLnBrk="0" hangingPunct="0">
                <a:lnSpc>
                  <a:spcPct val="15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定置管理</a:t>
              </a:r>
              <a:endParaRPr lang="en-US" altLang="zh-CN" sz="1600" b="1" dirty="0">
                <a:solidFill>
                  <a:schemeClr val="tx2"/>
                </a:solidFill>
                <a:latin typeface="微软雅黑" panose="020B0503020204020204" charset="-122"/>
                <a:ea typeface="微软雅黑" panose="020B0503020204020204" charset="-122"/>
              </a:endParaRPr>
            </a:p>
            <a:p>
              <a:pPr eaLnBrk="0" hangingPunct="0">
                <a:lnSpc>
                  <a:spcPct val="150000"/>
                </a:lnSpc>
                <a:buFont typeface="Wingdings" panose="05000000000000000000" pitchFamily="2" charset="2"/>
                <a:buChar char="Ø"/>
              </a:pPr>
              <a:r>
                <a:rPr lang="zh-CN" altLang="en-US" sz="1600" b="1" dirty="0">
                  <a:solidFill>
                    <a:schemeClr val="tx2"/>
                  </a:solidFill>
                  <a:latin typeface="微软雅黑" panose="020B0503020204020204" charset="-122"/>
                  <a:ea typeface="微软雅黑" panose="020B0503020204020204" charset="-122"/>
                </a:rPr>
                <a:t>目视管理</a:t>
              </a:r>
              <a:endParaRPr lang="en-US" altLang="zh-CN" sz="1600" b="1" dirty="0">
                <a:solidFill>
                  <a:schemeClr val="tx2"/>
                </a:solidFill>
                <a:latin typeface="微软雅黑" panose="020B0503020204020204" charset="-122"/>
                <a:ea typeface="微软雅黑" panose="020B0503020204020204" charset="-122"/>
              </a:endParaRPr>
            </a:p>
          </p:txBody>
        </p:sp>
      </p:grpSp>
      <p:sp>
        <p:nvSpPr>
          <p:cNvPr id="59" name="Text Box 2"/>
          <p:cNvSpPr txBox="1">
            <a:spLocks noChangeArrowheads="1"/>
          </p:cNvSpPr>
          <p:nvPr/>
        </p:nvSpPr>
        <p:spPr bwMode="auto">
          <a:xfrm>
            <a:off x="266166" y="83808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2"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3" name="灯片编号占位符 5"/>
          <p:cNvSpPr>
            <a:spLocks noGrp="1"/>
          </p:cNvSpPr>
          <p:nvPr>
            <p:ph type="sldNum" sz="quarter" idx="10"/>
          </p:nvPr>
        </p:nvSpPr>
        <p:spPr>
          <a:xfrm>
            <a:off x="6553200" y="6356350"/>
            <a:ext cx="2133600" cy="365125"/>
          </a:xfrm>
        </p:spPr>
        <p:txBody>
          <a:bodyPr/>
          <a:lstStyle/>
          <a:p>
            <a:fld id="{C368E387-FB01-4861-AE08-27B18F57AA1F}" type="slidenum">
              <a:rPr lang="zh-CN" altLang="en-US"/>
            </a:fld>
            <a:endParaRPr lang="en-US" altLang="zh-CN"/>
          </a:p>
        </p:txBody>
      </p:sp>
      <p:pic>
        <p:nvPicPr>
          <p:cNvPr id="54" name="Picture 6" descr="000_0285"/>
          <p:cNvPicPr>
            <a:picLocks noChangeAspect="1" noChangeArrowheads="1"/>
          </p:cNvPicPr>
          <p:nvPr/>
        </p:nvPicPr>
        <p:blipFill>
          <a:blip r:embed="rId1" cstate="print">
            <a:lum bright="6000"/>
          </a:blip>
          <a:srcRect/>
          <a:stretch>
            <a:fillRect/>
          </a:stretch>
        </p:blipFill>
        <p:spPr bwMode="auto">
          <a:xfrm>
            <a:off x="6000760" y="4500570"/>
            <a:ext cx="2952750" cy="2214563"/>
          </a:xfrm>
          <a:prstGeom prst="rect">
            <a:avLst/>
          </a:prstGeom>
          <a:noFill/>
          <a:ln w="9525">
            <a:noFill/>
            <a:miter lim="800000"/>
            <a:headEnd/>
            <a:tailEnd/>
          </a:ln>
        </p:spPr>
      </p:pic>
      <p:sp>
        <p:nvSpPr>
          <p:cNvPr id="55" name="矩形 3"/>
          <p:cNvSpPr>
            <a:spLocks noChangeArrowheads="1"/>
          </p:cNvSpPr>
          <p:nvPr/>
        </p:nvSpPr>
        <p:spPr bwMode="auto">
          <a:xfrm>
            <a:off x="395536" y="1052736"/>
            <a:ext cx="5812008"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、建立健全班组安全生产责任制度</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6" name="Rectangle 3"/>
          <p:cNvSpPr txBox="1">
            <a:spLocks noChangeArrowheads="1"/>
          </p:cNvSpPr>
          <p:nvPr/>
        </p:nvSpPr>
        <p:spPr bwMode="auto">
          <a:xfrm>
            <a:off x="-142908" y="1484784"/>
            <a:ext cx="8715436" cy="4857750"/>
          </a:xfrm>
          <a:prstGeom prst="rect">
            <a:avLst/>
          </a:prstGeom>
          <a:noFill/>
          <a:ln w="9525">
            <a:noFill/>
            <a:miter lim="800000"/>
          </a:ln>
        </p:spPr>
        <p:txBody>
          <a:bodyPr vert="horz" wrap="square" lIns="91440" tIns="45720" rIns="91440" bIns="45720" numCol="1" anchor="t" anchorCtr="0" compatLnSpc="1"/>
          <a:lstStyle/>
          <a:p>
            <a:pPr marL="822325" lvl="1" indent="-285750">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基本要求</a:t>
            </a:r>
            <a:endParaRPr kumimoji="0" lang="en-US" altLang="zh-CN" sz="18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微软雅黑" panose="020B0503020204020204" charset="-122"/>
              <a:sym typeface="Monotype Sorts"/>
            </a:endParaRPr>
          </a:p>
          <a:p>
            <a:pPr marL="990600" lvl="3" indent="171450"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a:latin typeface="微软雅黑" panose="020B0503020204020204" charset="-122"/>
                <a:ea typeface="微软雅黑" panose="020B0503020204020204" charset="-122"/>
                <a:cs typeface="微软雅黑" panose="020B0503020204020204" charset="-122"/>
                <a:sym typeface="Monotype Sorts"/>
              </a:rPr>
              <a:t>班组安全生产责任是企业安全生产责任制的重要组成部分，因此，班组安全生产责任制内容要和企业安全生产责任制、目标管理内容衔接一致，并完善“三长”、“六员”</a:t>
            </a:r>
            <a:r>
              <a:rPr lang="zh-CN" altLang="en-US"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安全生产责任体系</a:t>
            </a:r>
            <a:r>
              <a:rPr lang="en-US" altLang="zh-CN"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a:t>
            </a:r>
            <a:endParaRPr lang="en-US" altLang="zh-CN"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endParaRPr>
          </a:p>
          <a:p>
            <a:pPr marL="990600" lvl="3" indent="171450"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a:latin typeface="微软雅黑" panose="020B0503020204020204" charset="-122"/>
                <a:ea typeface="微软雅黑" panose="020B0503020204020204" charset="-122"/>
                <a:cs typeface="微软雅黑" panose="020B0503020204020204" charset="-122"/>
                <a:sym typeface="Monotype Sorts"/>
              </a:rPr>
              <a:t>构建班组安全生产责任体系的基本原则：</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onotype Sorts"/>
              </a:rPr>
              <a:t>“</a:t>
            </a:r>
            <a:r>
              <a:rPr lang="zh-CN" altLang="en-US"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管生产，必须管安全”，“谁主管（谁审批），谁负责”；</a:t>
            </a:r>
            <a:endParaRPr lang="zh-CN" altLang="en-US"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endParaRPr>
          </a:p>
          <a:p>
            <a:pPr marL="990600" lvl="3" indent="171450"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a:latin typeface="微软雅黑" panose="020B0503020204020204" charset="-122"/>
                <a:ea typeface="微软雅黑" panose="020B0503020204020204" charset="-122"/>
                <a:cs typeface="微软雅黑" panose="020B0503020204020204" charset="-122"/>
                <a:sym typeface="Monotype Sorts"/>
              </a:rPr>
              <a:t>构建班组安全生产责任体系的基本要求：</a:t>
            </a:r>
            <a:r>
              <a:rPr lang="zh-CN" altLang="en-US"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“人人有责，监督考核”；</a:t>
            </a:r>
            <a:endParaRPr lang="zh-CN" altLang="en-US" sz="1600" b="1" u="sng" dirty="0">
              <a:solidFill>
                <a:srgbClr val="0070C0"/>
              </a:solidFill>
              <a:latin typeface="微软雅黑" panose="020B0503020204020204" charset="-122"/>
              <a:ea typeface="微软雅黑" panose="020B0503020204020204" charset="-122"/>
              <a:cs typeface="微软雅黑" panose="020B0503020204020204" charset="-122"/>
              <a:sym typeface="Monotype Sorts"/>
            </a:endParaRPr>
          </a:p>
          <a:p>
            <a:pPr marL="990600" lvl="3" indent="171450"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a:latin typeface="微软雅黑" panose="020B0503020204020204" charset="-122"/>
                <a:ea typeface="微软雅黑" panose="020B0503020204020204" charset="-122"/>
                <a:cs typeface="微软雅黑" panose="020B0503020204020204" charset="-122"/>
                <a:sym typeface="Monotype Sorts"/>
              </a:rPr>
              <a:t>企业安全生产责任体系是</a:t>
            </a:r>
            <a:r>
              <a:rPr lang="zh-CN" altLang="en-US" sz="1600"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事故责任追究</a:t>
            </a:r>
            <a:r>
              <a:rPr lang="zh-CN" altLang="en-US" sz="1600" u="sng" dirty="0" smtClean="0">
                <a:solidFill>
                  <a:srgbClr val="0070C0"/>
                </a:solidFill>
                <a:latin typeface="微软雅黑" panose="020B0503020204020204" charset="-122"/>
                <a:ea typeface="微软雅黑" panose="020B0503020204020204" charset="-122"/>
                <a:cs typeface="微软雅黑" panose="020B0503020204020204" charset="-122"/>
                <a:sym typeface="Monotype Sorts"/>
              </a:rPr>
              <a:t>、</a:t>
            </a:r>
            <a:endParaRPr lang="en-US" altLang="zh-CN" sz="1600" u="sng" dirty="0" smtClean="0">
              <a:solidFill>
                <a:srgbClr val="0070C0"/>
              </a:solidFill>
              <a:latin typeface="微软雅黑" panose="020B0503020204020204" charset="-122"/>
              <a:ea typeface="微软雅黑" panose="020B0503020204020204" charset="-122"/>
              <a:cs typeface="微软雅黑" panose="020B0503020204020204" charset="-122"/>
              <a:sym typeface="Monotype Sorts"/>
            </a:endParaRPr>
          </a:p>
          <a:p>
            <a:pPr marL="990600" lvl="3" indent="171450" eaLnBrk="0" hangingPunct="0">
              <a:lnSpc>
                <a:spcPct val="150000"/>
              </a:lnSpc>
              <a:spcBef>
                <a:spcPct val="20000"/>
              </a:spcBef>
              <a:buClr>
                <a:srgbClr val="C00000"/>
              </a:buClr>
              <a:buSzPct val="85000"/>
              <a:tabLst>
                <a:tab pos="2190750" algn="l"/>
              </a:tabLst>
            </a:pPr>
            <a:r>
              <a:rPr lang="zh-CN" altLang="en-US" sz="1600" u="sng" dirty="0" smtClean="0">
                <a:solidFill>
                  <a:srgbClr val="0070C0"/>
                </a:solidFill>
                <a:latin typeface="微软雅黑" panose="020B0503020204020204" charset="-122"/>
                <a:ea typeface="微软雅黑" panose="020B0503020204020204" charset="-122"/>
                <a:cs typeface="微软雅黑" panose="020B0503020204020204" charset="-122"/>
                <a:sym typeface="Monotype Sorts"/>
              </a:rPr>
              <a:t>承担</a:t>
            </a:r>
            <a:r>
              <a:rPr lang="zh-CN" altLang="en-US" sz="1600" u="sng" dirty="0">
                <a:solidFill>
                  <a:srgbClr val="0070C0"/>
                </a:solidFill>
                <a:latin typeface="微软雅黑" panose="020B0503020204020204" charset="-122"/>
                <a:ea typeface="微软雅黑" panose="020B0503020204020204" charset="-122"/>
                <a:cs typeface="微软雅黑" panose="020B0503020204020204" charset="-122"/>
                <a:sym typeface="Monotype Sorts"/>
              </a:rPr>
              <a:t>法律责任的基本依据</a:t>
            </a:r>
            <a:r>
              <a:rPr lang="zh-CN" altLang="en-US" sz="1600" u="sng" dirty="0" smtClean="0">
                <a:solidFill>
                  <a:srgbClr val="0070C0"/>
                </a:solidFill>
                <a:latin typeface="微软雅黑" panose="020B0503020204020204" charset="-122"/>
                <a:ea typeface="微软雅黑" panose="020B0503020204020204" charset="-122"/>
                <a:cs typeface="微软雅黑" panose="020B0503020204020204" charset="-122"/>
                <a:sym typeface="Monotype Sorts"/>
              </a:rPr>
              <a:t>。</a:t>
            </a:r>
            <a:endParaRPr lang="zh-CN" altLang="en-US" sz="1600" u="sng" dirty="0">
              <a:solidFill>
                <a:srgbClr val="0070C0"/>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7" name="矩形 56"/>
          <p:cNvSpPr/>
          <p:nvPr/>
        </p:nvSpPr>
        <p:spPr>
          <a:xfrm>
            <a:off x="857224" y="5572140"/>
            <a:ext cx="4288353" cy="400110"/>
          </a:xfrm>
          <a:prstGeom prst="rect">
            <a:avLst/>
          </a:prstGeom>
        </p:spPr>
        <p:txBody>
          <a:bodyPr wrap="square">
            <a:spAutoFit/>
          </a:bodyPr>
          <a:lstStyle/>
          <a:p>
            <a:r>
              <a:rPr lang="zh-CN" altLang="en-US" sz="2000" b="1" u="sng" dirty="0" smtClean="0">
                <a:solidFill>
                  <a:srgbClr val="FF0000"/>
                </a:solidFill>
                <a:latin typeface="微软雅黑" panose="020B0503020204020204" charset="-122"/>
                <a:ea typeface="微软雅黑" panose="020B0503020204020204" charset="-122"/>
              </a:rPr>
              <a:t>强化责任意识，人人签订安全责任书</a:t>
            </a:r>
            <a:endParaRPr lang="zh-CN" altLang="en-US" sz="2000" u="sng" dirty="0">
              <a:latin typeface="微软雅黑" panose="020B0503020204020204" charset="-122"/>
              <a:ea typeface="微软雅黑" panose="020B0503020204020204" charset="-122"/>
            </a:endParaRPr>
          </a:p>
        </p:txBody>
      </p:sp>
      <p:sp>
        <p:nvSpPr>
          <p:cNvPr id="8"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amond(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28310" y="1571880"/>
            <a:ext cx="7360114" cy="4705911"/>
            <a:chOff x="1042988" y="1747860"/>
            <a:chExt cx="7280275" cy="4967288"/>
          </a:xfrm>
        </p:grpSpPr>
        <p:grpSp>
          <p:nvGrpSpPr>
            <p:cNvPr id="644122" name="Group 26"/>
            <p:cNvGrpSpPr/>
            <p:nvPr/>
          </p:nvGrpSpPr>
          <p:grpSpPr bwMode="auto">
            <a:xfrm>
              <a:off x="1042988" y="1747860"/>
              <a:ext cx="7010009" cy="4824412"/>
              <a:chOff x="657" y="845"/>
              <a:chExt cx="4460" cy="3305"/>
            </a:xfrm>
          </p:grpSpPr>
          <p:grpSp>
            <p:nvGrpSpPr>
              <p:cNvPr id="644121" name="Group 25"/>
              <p:cNvGrpSpPr/>
              <p:nvPr/>
            </p:nvGrpSpPr>
            <p:grpSpPr bwMode="auto">
              <a:xfrm>
                <a:off x="657" y="845"/>
                <a:ext cx="2128" cy="1604"/>
                <a:chOff x="657" y="845"/>
                <a:chExt cx="2128" cy="1604"/>
              </a:xfrm>
            </p:grpSpPr>
            <p:grpSp>
              <p:nvGrpSpPr>
                <p:cNvPr id="644100" name="Group 4"/>
                <p:cNvGrpSpPr/>
                <p:nvPr/>
              </p:nvGrpSpPr>
              <p:grpSpPr bwMode="auto">
                <a:xfrm>
                  <a:off x="657" y="845"/>
                  <a:ext cx="2128" cy="1604"/>
                  <a:chOff x="0" y="0"/>
                  <a:chExt cx="3233738" cy="2403475"/>
                </a:xfrm>
              </p:grpSpPr>
              <p:sp>
                <p:nvSpPr>
                  <p:cNvPr id="644101" name="Freeform 4"/>
                  <p:cNvSpPr>
                    <a:spLocks noChangeArrowheads="1"/>
                  </p:cNvSpPr>
                  <p:nvPr/>
                </p:nvSpPr>
                <p:spPr bwMode="auto">
                  <a:xfrm>
                    <a:off x="1763713" y="1285875"/>
                    <a:ext cx="1470025" cy="1117600"/>
                  </a:xfrm>
                  <a:custGeom>
                    <a:avLst/>
                    <a:gdLst>
                      <a:gd name="T0" fmla="*/ 2147483647 w 926"/>
                      <a:gd name="T1" fmla="*/ 2147483647 h 704"/>
                      <a:gd name="T2" fmla="*/ 2147483647 w 926"/>
                      <a:gd name="T3" fmla="*/ 2147483647 h 704"/>
                      <a:gd name="T4" fmla="*/ 0 w 926"/>
                      <a:gd name="T5" fmla="*/ 2147483647 h 704"/>
                      <a:gd name="T6" fmla="*/ 2147483647 w 926"/>
                      <a:gd name="T7" fmla="*/ 0 h 704"/>
                      <a:gd name="T8" fmla="*/ 2147483647 w 926"/>
                      <a:gd name="T9" fmla="*/ 2147483647 h 704"/>
                      <a:gd name="T10" fmla="*/ 0 60000 65536"/>
                      <a:gd name="T11" fmla="*/ 0 60000 65536"/>
                      <a:gd name="T12" fmla="*/ 0 60000 65536"/>
                      <a:gd name="T13" fmla="*/ 0 60000 65536"/>
                      <a:gd name="T14" fmla="*/ 0 60000 65536"/>
                      <a:gd name="T15" fmla="*/ 0 w 926"/>
                      <a:gd name="T16" fmla="*/ 0 h 704"/>
                      <a:gd name="T17" fmla="*/ 926 w 926"/>
                      <a:gd name="T18" fmla="*/ 704 h 704"/>
                    </a:gdLst>
                    <a:ahLst/>
                    <a:cxnLst>
                      <a:cxn ang="T10">
                        <a:pos x="T0" y="T1"/>
                      </a:cxn>
                      <a:cxn ang="T11">
                        <a:pos x="T2" y="T3"/>
                      </a:cxn>
                      <a:cxn ang="T12">
                        <a:pos x="T4" y="T5"/>
                      </a:cxn>
                      <a:cxn ang="T13">
                        <a:pos x="T6" y="T7"/>
                      </a:cxn>
                      <a:cxn ang="T14">
                        <a:pos x="T8" y="T9"/>
                      </a:cxn>
                    </a:cxnLst>
                    <a:rect l="T15" t="T16" r="T17" b="T18"/>
                    <a:pathLst>
                      <a:path w="926" h="704">
                        <a:moveTo>
                          <a:pt x="926" y="611"/>
                        </a:moveTo>
                        <a:lnTo>
                          <a:pt x="844" y="704"/>
                        </a:lnTo>
                        <a:lnTo>
                          <a:pt x="0" y="489"/>
                        </a:lnTo>
                        <a:lnTo>
                          <a:pt x="315" y="0"/>
                        </a:lnTo>
                        <a:lnTo>
                          <a:pt x="926" y="611"/>
                        </a:lnTo>
                        <a:close/>
                      </a:path>
                    </a:pathLst>
                  </a:custGeom>
                  <a:gradFill rotWithShape="1">
                    <a:gsLst>
                      <a:gs pos="0">
                        <a:srgbClr val="FFFFFF">
                          <a:alpha val="0"/>
                        </a:srgbClr>
                      </a:gs>
                      <a:gs pos="100000">
                        <a:srgbClr val="A3C975"/>
                      </a:gs>
                    </a:gsLst>
                    <a:lin ang="0" scaled="1"/>
                  </a:gradFill>
                  <a:ln w="9525">
                    <a:noFill/>
                    <a:miter lim="800000"/>
                  </a:ln>
                </p:spPr>
                <p:txBody>
                  <a:bodyPr wrap="none" anchor="ctr"/>
                  <a:lstStyle/>
                  <a:p>
                    <a:endParaRPr lang="zh-CN" altLang="en-US">
                      <a:latin typeface="微软雅黑" panose="020B0503020204020204" charset="-122"/>
                      <a:ea typeface="微软雅黑" panose="020B0503020204020204" charset="-122"/>
                    </a:endParaRPr>
                  </a:p>
                </p:txBody>
              </p:sp>
              <p:grpSp>
                <p:nvGrpSpPr>
                  <p:cNvPr id="644102" name="Group 6"/>
                  <p:cNvGrpSpPr/>
                  <p:nvPr/>
                </p:nvGrpSpPr>
                <p:grpSpPr bwMode="auto">
                  <a:xfrm>
                    <a:off x="0" y="0"/>
                    <a:ext cx="2257425" cy="2257425"/>
                    <a:chOff x="0" y="0"/>
                    <a:chExt cx="1422" cy="1422"/>
                  </a:xfrm>
                </p:grpSpPr>
                <p:sp>
                  <p:nvSpPr>
                    <p:cNvPr id="644103" name="Oval 7"/>
                    <p:cNvSpPr>
                      <a:spLocks noChangeArrowheads="1"/>
                    </p:cNvSpPr>
                    <p:nvPr/>
                  </p:nvSpPr>
                  <p:spPr bwMode="auto">
                    <a:xfrm>
                      <a:off x="0" y="0"/>
                      <a:ext cx="1422" cy="1422"/>
                    </a:xfrm>
                    <a:prstGeom prst="ellipse">
                      <a:avLst/>
                    </a:prstGeom>
                    <a:gradFill rotWithShape="1">
                      <a:gsLst>
                        <a:gs pos="0">
                          <a:srgbClr val="7C9959"/>
                        </a:gs>
                        <a:gs pos="100000">
                          <a:srgbClr val="A3C975"/>
                        </a:gs>
                      </a:gsLst>
                      <a:lin ang="18900000" scaled="1"/>
                    </a:gradFill>
                    <a:ln w="38100">
                      <a:solidFill>
                        <a:srgbClr val="DDDDDD"/>
                      </a:solidFill>
                      <a:round/>
                    </a:ln>
                  </p:spPr>
                  <p:txBody>
                    <a:bodyPr wrap="none" anchor="ctr"/>
                    <a:lstStyle/>
                    <a:p>
                      <a:endParaRPr lang="zh-CN" altLang="en-US" sz="1600">
                        <a:latin typeface="微软雅黑" panose="020B0503020204020204" charset="-122"/>
                        <a:ea typeface="微软雅黑" panose="020B0503020204020204" charset="-122"/>
                      </a:endParaRPr>
                    </a:p>
                  </p:txBody>
                </p:sp>
                <p:sp>
                  <p:nvSpPr>
                    <p:cNvPr id="644104" name="Oval 8"/>
                    <p:cNvSpPr>
                      <a:spLocks noChangeArrowheads="1"/>
                    </p:cNvSpPr>
                    <p:nvPr/>
                  </p:nvSpPr>
                  <p:spPr bwMode="auto">
                    <a:xfrm>
                      <a:off x="42" y="36"/>
                      <a:ext cx="1337" cy="1348"/>
                    </a:xfrm>
                    <a:prstGeom prst="ellipse">
                      <a:avLst/>
                    </a:prstGeom>
                    <a:gradFill rotWithShape="1">
                      <a:gsLst>
                        <a:gs pos="0">
                          <a:srgbClr val="A3C975"/>
                        </a:gs>
                        <a:gs pos="100000">
                          <a:srgbClr val="7C9959"/>
                        </a:gs>
                      </a:gsLst>
                      <a:lin ang="18900000" scaled="1"/>
                    </a:gradFill>
                    <a:ln w="9525">
                      <a:noFill/>
                      <a:round/>
                    </a:ln>
                  </p:spPr>
                  <p:txBody>
                    <a:bodyPr wrap="none" anchor="ctr"/>
                    <a:lstStyle/>
                    <a:p>
                      <a:endParaRPr lang="zh-CN" altLang="en-US" sz="1600">
                        <a:latin typeface="微软雅黑" panose="020B0503020204020204" charset="-122"/>
                        <a:ea typeface="微软雅黑" panose="020B0503020204020204" charset="-122"/>
                      </a:endParaRPr>
                    </a:p>
                  </p:txBody>
                </p:sp>
              </p:grpSp>
            </p:grpSp>
            <p:sp>
              <p:nvSpPr>
                <p:cNvPr id="644105" name="Rectangle 9"/>
                <p:cNvSpPr>
                  <a:spLocks noChangeArrowheads="1"/>
                </p:cNvSpPr>
                <p:nvPr/>
              </p:nvSpPr>
              <p:spPr bwMode="auto">
                <a:xfrm>
                  <a:off x="812" y="1207"/>
                  <a:ext cx="1279" cy="822"/>
                </a:xfrm>
                <a:prstGeom prst="rect">
                  <a:avLst/>
                </a:prstGeom>
                <a:noFill/>
                <a:ln w="9525">
                  <a:noFill/>
                  <a:miter lim="800000"/>
                </a:ln>
              </p:spPr>
              <p:txBody>
                <a:bodyPr>
                  <a:spAutoFit/>
                </a:bodyPr>
                <a:lstStyle/>
                <a:p>
                  <a:r>
                    <a:rPr lang="zh-CN" altLang="en-US" b="1" dirty="0">
                      <a:solidFill>
                        <a:srgbClr val="FFFF66"/>
                      </a:solidFill>
                      <a:latin typeface="微软雅黑" panose="020B0503020204020204" charset="-122"/>
                      <a:ea typeface="微软雅黑" panose="020B0503020204020204" charset="-122"/>
                    </a:rPr>
                    <a:t>保证制度无漏洞、可操作性强，有效控制各种危险危害因素</a:t>
                  </a:r>
                  <a:endParaRPr lang="zh-CN" altLang="en-US" b="1" dirty="0">
                    <a:solidFill>
                      <a:srgbClr val="FFFF66"/>
                    </a:solidFill>
                    <a:latin typeface="微软雅黑" panose="020B0503020204020204" charset="-122"/>
                    <a:ea typeface="微软雅黑" panose="020B0503020204020204" charset="-122"/>
                  </a:endParaRPr>
                </a:p>
              </p:txBody>
            </p:sp>
          </p:grpSp>
          <p:grpSp>
            <p:nvGrpSpPr>
              <p:cNvPr id="5" name="Group 10"/>
              <p:cNvGrpSpPr/>
              <p:nvPr/>
            </p:nvGrpSpPr>
            <p:grpSpPr bwMode="auto">
              <a:xfrm>
                <a:off x="2789" y="845"/>
                <a:ext cx="2328" cy="1633"/>
                <a:chOff x="0" y="0"/>
                <a:chExt cx="3514725" cy="2376488"/>
              </a:xfrm>
            </p:grpSpPr>
            <p:grpSp>
              <p:nvGrpSpPr>
                <p:cNvPr id="644107" name="Group 11"/>
                <p:cNvGrpSpPr/>
                <p:nvPr/>
              </p:nvGrpSpPr>
              <p:grpSpPr bwMode="auto">
                <a:xfrm>
                  <a:off x="0" y="0"/>
                  <a:ext cx="3514725" cy="2376488"/>
                  <a:chOff x="0" y="0"/>
                  <a:chExt cx="3514725" cy="2376488"/>
                </a:xfrm>
              </p:grpSpPr>
              <p:sp>
                <p:nvSpPr>
                  <p:cNvPr id="644108" name="Freeform 3"/>
                  <p:cNvSpPr>
                    <a:spLocks noChangeArrowheads="1"/>
                  </p:cNvSpPr>
                  <p:nvPr/>
                </p:nvSpPr>
                <p:spPr bwMode="auto">
                  <a:xfrm>
                    <a:off x="0" y="1258888"/>
                    <a:ext cx="1735137" cy="1117600"/>
                  </a:xfrm>
                  <a:custGeom>
                    <a:avLst/>
                    <a:gdLst>
                      <a:gd name="T0" fmla="*/ 2147483647 w 1093"/>
                      <a:gd name="T1" fmla="*/ 2147483647 h 704"/>
                      <a:gd name="T2" fmla="*/ 0 w 1093"/>
                      <a:gd name="T3" fmla="*/ 2147483647 h 704"/>
                      <a:gd name="T4" fmla="*/ 2147483647 w 1093"/>
                      <a:gd name="T5" fmla="*/ 0 h 704"/>
                      <a:gd name="T6" fmla="*/ 2147483647 w 1093"/>
                      <a:gd name="T7" fmla="*/ 2147483647 h 704"/>
                      <a:gd name="T8" fmla="*/ 2147483647 w 1093"/>
                      <a:gd name="T9" fmla="*/ 2147483647 h 704"/>
                      <a:gd name="T10" fmla="*/ 0 60000 65536"/>
                      <a:gd name="T11" fmla="*/ 0 60000 65536"/>
                      <a:gd name="T12" fmla="*/ 0 60000 65536"/>
                      <a:gd name="T13" fmla="*/ 0 60000 65536"/>
                      <a:gd name="T14" fmla="*/ 0 60000 65536"/>
                      <a:gd name="T15" fmla="*/ 0 w 1093"/>
                      <a:gd name="T16" fmla="*/ 0 h 704"/>
                      <a:gd name="T17" fmla="*/ 1093 w 1093"/>
                      <a:gd name="T18" fmla="*/ 704 h 704"/>
                    </a:gdLst>
                    <a:ahLst/>
                    <a:cxnLst>
                      <a:cxn ang="T10">
                        <a:pos x="T0" y="T1"/>
                      </a:cxn>
                      <a:cxn ang="T11">
                        <a:pos x="T2" y="T3"/>
                      </a:cxn>
                      <a:cxn ang="T12">
                        <a:pos x="T4" y="T5"/>
                      </a:cxn>
                      <a:cxn ang="T13">
                        <a:pos x="T6" y="T7"/>
                      </a:cxn>
                      <a:cxn ang="T14">
                        <a:pos x="T8" y="T9"/>
                      </a:cxn>
                    </a:cxnLst>
                    <a:rect l="T15" t="T16" r="T17" b="T18"/>
                    <a:pathLst>
                      <a:path w="1093" h="704">
                        <a:moveTo>
                          <a:pt x="64" y="704"/>
                        </a:moveTo>
                        <a:lnTo>
                          <a:pt x="0" y="622"/>
                        </a:lnTo>
                        <a:lnTo>
                          <a:pt x="820" y="0"/>
                        </a:lnTo>
                        <a:lnTo>
                          <a:pt x="1093" y="453"/>
                        </a:lnTo>
                        <a:lnTo>
                          <a:pt x="64" y="704"/>
                        </a:lnTo>
                        <a:close/>
                      </a:path>
                    </a:pathLst>
                  </a:custGeom>
                  <a:gradFill rotWithShape="1">
                    <a:gsLst>
                      <a:gs pos="0">
                        <a:srgbClr val="DAB720"/>
                      </a:gs>
                      <a:gs pos="100000">
                        <a:srgbClr val="FFFFFF">
                          <a:alpha val="0"/>
                        </a:srgbClr>
                      </a:gs>
                    </a:gsLst>
                    <a:lin ang="0" scaled="1"/>
                  </a:gradFill>
                  <a:ln w="9525">
                    <a:noFill/>
                    <a:miter lim="800000"/>
                  </a:ln>
                </p:spPr>
                <p:txBody>
                  <a:bodyPr wrap="none" anchor="ctr"/>
                  <a:lstStyle/>
                  <a:p>
                    <a:endParaRPr lang="zh-CN" altLang="en-US">
                      <a:latin typeface="微软雅黑" panose="020B0503020204020204" charset="-122"/>
                      <a:ea typeface="微软雅黑" panose="020B0503020204020204" charset="-122"/>
                    </a:endParaRPr>
                  </a:p>
                </p:txBody>
              </p:sp>
              <p:grpSp>
                <p:nvGrpSpPr>
                  <p:cNvPr id="644109" name="Group 13"/>
                  <p:cNvGrpSpPr/>
                  <p:nvPr/>
                </p:nvGrpSpPr>
                <p:grpSpPr bwMode="auto">
                  <a:xfrm>
                    <a:off x="1257300" y="0"/>
                    <a:ext cx="2257425" cy="2257425"/>
                    <a:chOff x="0" y="0"/>
                    <a:chExt cx="1422" cy="1422"/>
                  </a:xfrm>
                </p:grpSpPr>
                <p:sp>
                  <p:nvSpPr>
                    <p:cNvPr id="644110" name="Oval 11"/>
                    <p:cNvSpPr>
                      <a:spLocks noChangeArrowheads="1"/>
                    </p:cNvSpPr>
                    <p:nvPr/>
                  </p:nvSpPr>
                  <p:spPr bwMode="auto">
                    <a:xfrm>
                      <a:off x="0" y="0"/>
                      <a:ext cx="1422" cy="1422"/>
                    </a:xfrm>
                    <a:prstGeom prst="ellipse">
                      <a:avLst/>
                    </a:prstGeom>
                    <a:gradFill rotWithShape="1">
                      <a:gsLst>
                        <a:gs pos="0">
                          <a:srgbClr val="A19D57"/>
                        </a:gs>
                        <a:gs pos="100000">
                          <a:srgbClr val="D3CE73"/>
                        </a:gs>
                      </a:gsLst>
                      <a:lin ang="18900000" scaled="1"/>
                    </a:gradFill>
                    <a:ln w="38100">
                      <a:solidFill>
                        <a:srgbClr val="DDDDDD"/>
                      </a:solidFill>
                      <a:round/>
                    </a:ln>
                  </p:spPr>
                  <p:txBody>
                    <a:bodyPr wrap="none" anchor="ctr"/>
                    <a:lstStyle/>
                    <a:p>
                      <a:endParaRPr lang="zh-CN" altLang="en-US" sz="1600">
                        <a:latin typeface="微软雅黑" panose="020B0503020204020204" charset="-122"/>
                        <a:ea typeface="微软雅黑" panose="020B0503020204020204" charset="-122"/>
                      </a:endParaRPr>
                    </a:p>
                  </p:txBody>
                </p:sp>
                <p:sp>
                  <p:nvSpPr>
                    <p:cNvPr id="644111" name="Oval 12"/>
                    <p:cNvSpPr>
                      <a:spLocks noChangeArrowheads="1"/>
                    </p:cNvSpPr>
                    <p:nvPr/>
                  </p:nvSpPr>
                  <p:spPr bwMode="auto">
                    <a:xfrm>
                      <a:off x="42" y="36"/>
                      <a:ext cx="1337" cy="1348"/>
                    </a:xfrm>
                    <a:prstGeom prst="ellipse">
                      <a:avLst/>
                    </a:prstGeom>
                    <a:gradFill rotWithShape="1">
                      <a:gsLst>
                        <a:gs pos="0">
                          <a:srgbClr val="D3CE73"/>
                        </a:gs>
                        <a:gs pos="100000">
                          <a:srgbClr val="A19D57"/>
                        </a:gs>
                      </a:gsLst>
                      <a:lin ang="18900000" scaled="1"/>
                    </a:gradFill>
                    <a:ln w="9525">
                      <a:noFill/>
                      <a:round/>
                    </a:ln>
                  </p:spPr>
                  <p:txBody>
                    <a:bodyPr wrap="none" anchor="ctr"/>
                    <a:lstStyle/>
                    <a:p>
                      <a:endParaRPr lang="zh-CN" altLang="en-US" sz="1600">
                        <a:latin typeface="微软雅黑" panose="020B0503020204020204" charset="-122"/>
                        <a:ea typeface="微软雅黑" panose="020B0503020204020204" charset="-122"/>
                      </a:endParaRPr>
                    </a:p>
                  </p:txBody>
                </p:sp>
              </p:grpSp>
            </p:grpSp>
            <p:sp>
              <p:nvSpPr>
                <p:cNvPr id="644112" name="TextBox 21"/>
                <p:cNvSpPr txBox="1">
                  <a:spLocks noChangeArrowheads="1"/>
                </p:cNvSpPr>
                <p:nvPr/>
              </p:nvSpPr>
              <p:spPr bwMode="auto">
                <a:xfrm>
                  <a:off x="1415187" y="512775"/>
                  <a:ext cx="1980994" cy="1196677"/>
                </a:xfrm>
                <a:prstGeom prst="rect">
                  <a:avLst/>
                </a:prstGeom>
                <a:noFill/>
                <a:ln w="9525">
                  <a:noFill/>
                  <a:miter lim="800000"/>
                </a:ln>
              </p:spPr>
              <p:txBody>
                <a:bodyPr wrap="square">
                  <a:spAutoFit/>
                </a:bodyPr>
                <a:lstStyle/>
                <a:p>
                  <a:r>
                    <a:rPr lang="zh-CN" altLang="en-US" b="1" dirty="0">
                      <a:solidFill>
                        <a:srgbClr val="0C1C1D"/>
                      </a:solidFill>
                      <a:latin typeface="微软雅黑" panose="020B0503020204020204" charset="-122"/>
                      <a:ea typeface="微软雅黑" panose="020B0503020204020204" charset="-122"/>
                    </a:rPr>
                    <a:t>形成有责任、有落实、有考核、有监督的全方位安全管理体系</a:t>
                  </a:r>
                  <a:endParaRPr lang="zh-CN" altLang="en-US" b="1" dirty="0">
                    <a:solidFill>
                      <a:srgbClr val="0C1C1D"/>
                    </a:solidFill>
                    <a:latin typeface="微软雅黑" panose="020B0503020204020204" charset="-122"/>
                    <a:ea typeface="微软雅黑" panose="020B0503020204020204" charset="-122"/>
                  </a:endParaRPr>
                </a:p>
              </p:txBody>
            </p:sp>
          </p:grpSp>
          <p:grpSp>
            <p:nvGrpSpPr>
              <p:cNvPr id="8" name="Group 17"/>
              <p:cNvGrpSpPr/>
              <p:nvPr/>
            </p:nvGrpSpPr>
            <p:grpSpPr bwMode="auto">
              <a:xfrm>
                <a:off x="2102" y="2391"/>
                <a:ext cx="1422" cy="1759"/>
                <a:chOff x="0" y="0"/>
                <a:chExt cx="2257425" cy="2792412"/>
              </a:xfrm>
            </p:grpSpPr>
            <p:sp>
              <p:nvSpPr>
                <p:cNvPr id="644114" name="Freeform 2"/>
                <p:cNvSpPr>
                  <a:spLocks noChangeArrowheads="1"/>
                </p:cNvSpPr>
                <p:nvPr/>
              </p:nvSpPr>
              <p:spPr bwMode="auto">
                <a:xfrm>
                  <a:off x="468313" y="0"/>
                  <a:ext cx="1265237" cy="803275"/>
                </a:xfrm>
                <a:custGeom>
                  <a:avLst/>
                  <a:gdLst>
                    <a:gd name="T0" fmla="*/ 2147483647 w 797"/>
                    <a:gd name="T1" fmla="*/ 0 h 506"/>
                    <a:gd name="T2" fmla="*/ 2147483647 w 797"/>
                    <a:gd name="T3" fmla="*/ 2147483647 h 506"/>
                    <a:gd name="T4" fmla="*/ 2147483647 w 797"/>
                    <a:gd name="T5" fmla="*/ 2147483647 h 506"/>
                    <a:gd name="T6" fmla="*/ 2147483647 w 797"/>
                    <a:gd name="T7" fmla="*/ 2147483647 h 506"/>
                    <a:gd name="T8" fmla="*/ 0 w 797"/>
                    <a:gd name="T9" fmla="*/ 2147483647 h 506"/>
                    <a:gd name="T10" fmla="*/ 2147483647 w 797"/>
                    <a:gd name="T11" fmla="*/ 0 h 506"/>
                    <a:gd name="T12" fmla="*/ 0 60000 65536"/>
                    <a:gd name="T13" fmla="*/ 0 60000 65536"/>
                    <a:gd name="T14" fmla="*/ 0 60000 65536"/>
                    <a:gd name="T15" fmla="*/ 0 60000 65536"/>
                    <a:gd name="T16" fmla="*/ 0 60000 65536"/>
                    <a:gd name="T17" fmla="*/ 0 60000 65536"/>
                    <a:gd name="T18" fmla="*/ 0 w 797"/>
                    <a:gd name="T19" fmla="*/ 0 h 506"/>
                    <a:gd name="T20" fmla="*/ 797 w 797"/>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797" h="506">
                      <a:moveTo>
                        <a:pt x="390" y="0"/>
                      </a:moveTo>
                      <a:lnTo>
                        <a:pt x="448" y="64"/>
                      </a:lnTo>
                      <a:lnTo>
                        <a:pt x="797" y="495"/>
                      </a:lnTo>
                      <a:lnTo>
                        <a:pt x="390" y="355"/>
                      </a:lnTo>
                      <a:lnTo>
                        <a:pt x="0" y="506"/>
                      </a:lnTo>
                      <a:lnTo>
                        <a:pt x="390" y="0"/>
                      </a:lnTo>
                      <a:close/>
                    </a:path>
                  </a:pathLst>
                </a:custGeom>
                <a:gradFill rotWithShape="1">
                  <a:gsLst>
                    <a:gs pos="0">
                      <a:srgbClr val="9999FF"/>
                    </a:gs>
                    <a:gs pos="100000">
                      <a:srgbClr val="FFFFFF">
                        <a:alpha val="0"/>
                      </a:srgbClr>
                    </a:gs>
                  </a:gsLst>
                  <a:lin ang="5400000" scaled="1"/>
                </a:gradFill>
                <a:ln w="9525">
                  <a:noFill/>
                  <a:miter lim="800000"/>
                </a:ln>
              </p:spPr>
              <p:txBody>
                <a:bodyPr wrap="none" anchor="ctr"/>
                <a:lstStyle/>
                <a:p>
                  <a:endParaRPr lang="zh-CN" altLang="en-US">
                    <a:latin typeface="微软雅黑" panose="020B0503020204020204" charset="-122"/>
                    <a:ea typeface="微软雅黑" panose="020B0503020204020204" charset="-122"/>
                  </a:endParaRPr>
                </a:p>
              </p:txBody>
            </p:sp>
            <p:grpSp>
              <p:nvGrpSpPr>
                <p:cNvPr id="644115" name="Group 19"/>
                <p:cNvGrpSpPr/>
                <p:nvPr/>
              </p:nvGrpSpPr>
              <p:grpSpPr bwMode="auto">
                <a:xfrm>
                  <a:off x="0" y="534987"/>
                  <a:ext cx="2257425" cy="2257425"/>
                  <a:chOff x="0" y="0"/>
                  <a:chExt cx="1422" cy="1422"/>
                </a:xfrm>
              </p:grpSpPr>
              <p:sp>
                <p:nvSpPr>
                  <p:cNvPr id="644116" name="Oval 15"/>
                  <p:cNvSpPr>
                    <a:spLocks noChangeArrowheads="1"/>
                  </p:cNvSpPr>
                  <p:nvPr/>
                </p:nvSpPr>
                <p:spPr bwMode="auto">
                  <a:xfrm>
                    <a:off x="0" y="0"/>
                    <a:ext cx="1422" cy="1422"/>
                  </a:xfrm>
                  <a:prstGeom prst="ellipse">
                    <a:avLst/>
                  </a:prstGeom>
                  <a:gradFill rotWithShape="1">
                    <a:gsLst>
                      <a:gs pos="0">
                        <a:srgbClr val="7474C2"/>
                      </a:gs>
                      <a:gs pos="100000">
                        <a:srgbClr val="9999FF"/>
                      </a:gs>
                    </a:gsLst>
                    <a:lin ang="18900000" scaled="1"/>
                  </a:gradFill>
                  <a:ln w="38100">
                    <a:solidFill>
                      <a:srgbClr val="DDDDDD"/>
                    </a:solidFill>
                    <a:round/>
                  </a:ln>
                </p:spPr>
                <p:txBody>
                  <a:bodyPr wrap="none" anchor="ctr"/>
                  <a:lstStyle/>
                  <a:p>
                    <a:endParaRPr lang="zh-CN" altLang="en-US" sz="1600">
                      <a:latin typeface="微软雅黑" panose="020B0503020204020204" charset="-122"/>
                      <a:ea typeface="微软雅黑" panose="020B0503020204020204" charset="-122"/>
                    </a:endParaRPr>
                  </a:p>
                </p:txBody>
              </p:sp>
              <p:sp>
                <p:nvSpPr>
                  <p:cNvPr id="644117" name="Oval 16"/>
                  <p:cNvSpPr>
                    <a:spLocks noChangeArrowheads="1"/>
                  </p:cNvSpPr>
                  <p:nvPr/>
                </p:nvSpPr>
                <p:spPr bwMode="auto">
                  <a:xfrm>
                    <a:off x="42" y="36"/>
                    <a:ext cx="1337" cy="1348"/>
                  </a:xfrm>
                  <a:prstGeom prst="ellipse">
                    <a:avLst/>
                  </a:prstGeom>
                  <a:gradFill rotWithShape="1">
                    <a:gsLst>
                      <a:gs pos="0">
                        <a:srgbClr val="9999FF"/>
                      </a:gs>
                      <a:gs pos="100000">
                        <a:srgbClr val="7474C2"/>
                      </a:gs>
                    </a:gsLst>
                    <a:lin ang="18900000" scaled="1"/>
                  </a:gradFill>
                  <a:ln w="9525">
                    <a:noFill/>
                    <a:round/>
                  </a:ln>
                </p:spPr>
                <p:txBody>
                  <a:bodyPr wrap="none" anchor="ctr"/>
                  <a:lstStyle/>
                  <a:p>
                    <a:endParaRPr lang="zh-CN" altLang="en-US" sz="1600">
                      <a:latin typeface="微软雅黑" panose="020B0503020204020204" charset="-122"/>
                      <a:ea typeface="微软雅黑" panose="020B0503020204020204" charset="-122"/>
                    </a:endParaRPr>
                  </a:p>
                </p:txBody>
              </p:sp>
            </p:grpSp>
            <p:pic>
              <p:nvPicPr>
                <p:cNvPr id="644118" name="Picture 8" descr="照片 032"/>
                <p:cNvPicPr>
                  <a:picLocks noChangeAspect="1" noChangeArrowheads="1"/>
                </p:cNvPicPr>
                <p:nvPr/>
              </p:nvPicPr>
              <p:blipFill>
                <a:blip r:embed="rId1" cstate="print"/>
                <a:srcRect/>
                <a:stretch>
                  <a:fillRect/>
                </a:stretch>
              </p:blipFill>
              <p:spPr bwMode="auto">
                <a:xfrm>
                  <a:off x="234943" y="990608"/>
                  <a:ext cx="1714512" cy="1450433"/>
                </a:xfrm>
                <a:prstGeom prst="rect">
                  <a:avLst/>
                </a:prstGeom>
                <a:noFill/>
                <a:ln w="9525">
                  <a:noFill/>
                  <a:miter lim="800000"/>
                  <a:headEnd/>
                  <a:tailEnd/>
                </a:ln>
              </p:spPr>
            </p:pic>
          </p:grpSp>
          <p:sp>
            <p:nvSpPr>
              <p:cNvPr id="15383" name="Freeform 25"/>
              <p:cNvSpPr>
                <a:spLocks noChangeArrowheads="1"/>
              </p:cNvSpPr>
              <p:nvPr/>
            </p:nvSpPr>
            <p:spPr bwMode="auto">
              <a:xfrm>
                <a:off x="2641" y="1443"/>
                <a:ext cx="428" cy="1170"/>
              </a:xfrm>
              <a:custGeom>
                <a:avLst/>
                <a:gdLst>
                  <a:gd name="T0" fmla="*/ 2147483647 w 1243"/>
                  <a:gd name="T1" fmla="*/ 2147483647 h 3407"/>
                  <a:gd name="T2" fmla="*/ 2147483647 w 1243"/>
                  <a:gd name="T3" fmla="*/ 2147483647 h 3407"/>
                  <a:gd name="T4" fmla="*/ 2147483647 w 1243"/>
                  <a:gd name="T5" fmla="*/ 2147483647 h 3407"/>
                  <a:gd name="T6" fmla="*/ 2147483647 w 1243"/>
                  <a:gd name="T7" fmla="*/ 2147483647 h 3407"/>
                  <a:gd name="T8" fmla="*/ 2147483647 w 1243"/>
                  <a:gd name="T9" fmla="*/ 2147483647 h 3407"/>
                  <a:gd name="T10" fmla="*/ 2147483647 w 1243"/>
                  <a:gd name="T11" fmla="*/ 2147483647 h 3407"/>
                  <a:gd name="T12" fmla="*/ 2147483647 w 1243"/>
                  <a:gd name="T13" fmla="*/ 2147483647 h 3407"/>
                  <a:gd name="T14" fmla="*/ 1633210761 w 1243"/>
                  <a:gd name="T15" fmla="*/ 2147483647 h 3407"/>
                  <a:gd name="T16" fmla="*/ 2147483647 w 1243"/>
                  <a:gd name="T17" fmla="*/ 2147483647 h 3407"/>
                  <a:gd name="T18" fmla="*/ 2147483647 w 1243"/>
                  <a:gd name="T19" fmla="*/ 2147483647 h 3407"/>
                  <a:gd name="T20" fmla="*/ 2147483647 w 1243"/>
                  <a:gd name="T21" fmla="*/ 2147483647 h 3407"/>
                  <a:gd name="T22" fmla="*/ 2147483647 w 1243"/>
                  <a:gd name="T23" fmla="*/ 2147483647 h 3407"/>
                  <a:gd name="T24" fmla="*/ 2147483647 w 1243"/>
                  <a:gd name="T25" fmla="*/ 2147483647 h 3407"/>
                  <a:gd name="T26" fmla="*/ 2147483647 w 1243"/>
                  <a:gd name="T27" fmla="*/ 2147483647 h 3407"/>
                  <a:gd name="T28" fmla="*/ 2147483647 w 1243"/>
                  <a:gd name="T29" fmla="*/ 2147483647 h 3407"/>
                  <a:gd name="T30" fmla="*/ 2147483647 w 1243"/>
                  <a:gd name="T31" fmla="*/ 2147483647 h 3407"/>
                  <a:gd name="T32" fmla="*/ 2147483647 w 1243"/>
                  <a:gd name="T33" fmla="*/ 2147483647 h 3407"/>
                  <a:gd name="T34" fmla="*/ 2147483647 w 1243"/>
                  <a:gd name="T35" fmla="*/ 2147483647 h 3407"/>
                  <a:gd name="T36" fmla="*/ 2147483647 w 1243"/>
                  <a:gd name="T37" fmla="*/ 2147483647 h 3407"/>
                  <a:gd name="T38" fmla="*/ 2147483647 w 1243"/>
                  <a:gd name="T39" fmla="*/ 2147483647 h 3407"/>
                  <a:gd name="T40" fmla="*/ 2147483647 w 1243"/>
                  <a:gd name="T41" fmla="*/ 2147483647 h 3407"/>
                  <a:gd name="T42" fmla="*/ 2147483647 w 1243"/>
                  <a:gd name="T43" fmla="*/ 2147483647 h 3407"/>
                  <a:gd name="T44" fmla="*/ 2147483647 w 1243"/>
                  <a:gd name="T45" fmla="*/ 2147483647 h 3407"/>
                  <a:gd name="T46" fmla="*/ 2147483647 w 1243"/>
                  <a:gd name="T47" fmla="*/ 2147483647 h 3407"/>
                  <a:gd name="T48" fmla="*/ 2147483647 w 1243"/>
                  <a:gd name="T49" fmla="*/ 2147483647 h 3407"/>
                  <a:gd name="T50" fmla="*/ 2147483647 w 1243"/>
                  <a:gd name="T51" fmla="*/ 2147483647 h 3407"/>
                  <a:gd name="T52" fmla="*/ 2147483647 w 1243"/>
                  <a:gd name="T53" fmla="*/ 2147483647 h 3407"/>
                  <a:gd name="T54" fmla="*/ 2147483647 w 1243"/>
                  <a:gd name="T55" fmla="*/ 2147483647 h 3407"/>
                  <a:gd name="T56" fmla="*/ 2147483647 w 1243"/>
                  <a:gd name="T57" fmla="*/ 2147483647 h 3407"/>
                  <a:gd name="T58" fmla="*/ 2147483647 w 1243"/>
                  <a:gd name="T59" fmla="*/ 2147483647 h 3407"/>
                  <a:gd name="T60" fmla="*/ 2147483647 w 1243"/>
                  <a:gd name="T61" fmla="*/ 2147483647 h 3407"/>
                  <a:gd name="T62" fmla="*/ 2147483647 w 1243"/>
                  <a:gd name="T63" fmla="*/ 2147483647 h 3407"/>
                  <a:gd name="T64" fmla="*/ 2147483647 w 1243"/>
                  <a:gd name="T65" fmla="*/ 2147483647 h 3407"/>
                  <a:gd name="T66" fmla="*/ 2147483647 w 1243"/>
                  <a:gd name="T67" fmla="*/ 2147483647 h 3407"/>
                  <a:gd name="T68" fmla="*/ 2147483647 w 1243"/>
                  <a:gd name="T69" fmla="*/ 2147483647 h 3407"/>
                  <a:gd name="T70" fmla="*/ 2147483647 w 1243"/>
                  <a:gd name="T71" fmla="*/ 2147483647 h 3407"/>
                  <a:gd name="T72" fmla="*/ 2147483647 w 1243"/>
                  <a:gd name="T73" fmla="*/ 2147483647 h 3407"/>
                  <a:gd name="T74" fmla="*/ 2147483647 w 1243"/>
                  <a:gd name="T75" fmla="*/ 2147483647 h 3407"/>
                  <a:gd name="T76" fmla="*/ 2147483647 w 1243"/>
                  <a:gd name="T77" fmla="*/ 2147483647 h 3407"/>
                  <a:gd name="T78" fmla="*/ 2147483647 w 1243"/>
                  <a:gd name="T79" fmla="*/ 2147483647 h 3407"/>
                  <a:gd name="T80" fmla="*/ 2147483647 w 1243"/>
                  <a:gd name="T81" fmla="*/ 2147483647 h 3407"/>
                  <a:gd name="T82" fmla="*/ 2147483647 w 1243"/>
                  <a:gd name="T83" fmla="*/ 2147483647 h 3407"/>
                  <a:gd name="T84" fmla="*/ 2147483647 w 1243"/>
                  <a:gd name="T85" fmla="*/ 2147483647 h 3407"/>
                  <a:gd name="T86" fmla="*/ 2147483647 w 1243"/>
                  <a:gd name="T87" fmla="*/ 2147483647 h 3407"/>
                  <a:gd name="T88" fmla="*/ 2147483647 w 1243"/>
                  <a:gd name="T89" fmla="*/ 2147483647 h 3407"/>
                  <a:gd name="T90" fmla="*/ 2147483647 w 1243"/>
                  <a:gd name="T91" fmla="*/ 2147483647 h 3407"/>
                  <a:gd name="T92" fmla="*/ 2147483647 w 1243"/>
                  <a:gd name="T93" fmla="*/ 1782333159 h 3407"/>
                  <a:gd name="T94" fmla="*/ 2147483647 w 1243"/>
                  <a:gd name="T95" fmla="*/ 1944309079 h 3407"/>
                  <a:gd name="T96" fmla="*/ 2147483647 w 1243"/>
                  <a:gd name="T97" fmla="*/ 2147483647 h 3407"/>
                  <a:gd name="T98" fmla="*/ 2147483647 w 1243"/>
                  <a:gd name="T99" fmla="*/ 2147483647 h 3407"/>
                  <a:gd name="T100" fmla="*/ 2147483647 w 1243"/>
                  <a:gd name="T101" fmla="*/ 2147483647 h 3407"/>
                  <a:gd name="T102" fmla="*/ 2147483647 w 1243"/>
                  <a:gd name="T103" fmla="*/ 2147483647 h 3407"/>
                  <a:gd name="T104" fmla="*/ 2147483647 w 1243"/>
                  <a:gd name="T105" fmla="*/ 2147483647 h 3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3"/>
                  <a:gd name="T160" fmla="*/ 0 h 3407"/>
                  <a:gd name="T161" fmla="*/ 1243 w 1243"/>
                  <a:gd name="T162" fmla="*/ 3407 h 34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chemeClr val="accent1"/>
                  </a:gs>
                  <a:gs pos="100000">
                    <a:srgbClr val="000000"/>
                  </a:gs>
                </a:gsLst>
                <a:lin ang="5400000" scaled="1"/>
              </a:gradFill>
              <a:ln w="9525">
                <a:noFill/>
                <a:miter lim="800000"/>
              </a:ln>
            </p:spPr>
            <p:txBody>
              <a:bodyPr wrap="none" anchor="ctr"/>
              <a:lstStyle/>
              <a:p>
                <a:endParaRPr lang="zh-CN" altLang="en-US">
                  <a:latin typeface="微软雅黑" panose="020B0503020204020204" charset="-122"/>
                  <a:ea typeface="微软雅黑" panose="020B0503020204020204" charset="-122"/>
                </a:endParaRPr>
              </a:p>
            </p:txBody>
          </p:sp>
        </p:grpSp>
        <p:pic>
          <p:nvPicPr>
            <p:cNvPr id="644120" name="Picture 4" descr="014n">
              <a:hlinkClick r:id="rId2" action="ppaction://hlinksldjump"/>
            </p:cNvPr>
            <p:cNvPicPr>
              <a:picLocks noChangeAspect="1" noChangeArrowheads="1"/>
            </p:cNvPicPr>
            <p:nvPr/>
          </p:nvPicPr>
          <p:blipFill>
            <a:blip r:embed="rId3"/>
            <a:srcRect/>
            <a:stretch>
              <a:fillRect/>
            </a:stretch>
          </p:blipFill>
          <p:spPr bwMode="auto">
            <a:xfrm>
              <a:off x="7380288" y="4699022"/>
              <a:ext cx="942975" cy="1038225"/>
            </a:xfrm>
            <a:prstGeom prst="rect">
              <a:avLst/>
            </a:prstGeom>
            <a:noFill/>
            <a:ln w="9525">
              <a:noFill/>
              <a:miter lim="800000"/>
              <a:headEnd/>
              <a:tailEnd/>
            </a:ln>
          </p:spPr>
        </p:pic>
        <p:grpSp>
          <p:nvGrpSpPr>
            <p:cNvPr id="644123" name="Group 27"/>
            <p:cNvGrpSpPr/>
            <p:nvPr/>
          </p:nvGrpSpPr>
          <p:grpSpPr bwMode="auto">
            <a:xfrm>
              <a:off x="1979613" y="4340248"/>
              <a:ext cx="5164314" cy="2374900"/>
              <a:chOff x="340" y="618"/>
              <a:chExt cx="5268" cy="2832"/>
            </a:xfrm>
          </p:grpSpPr>
          <p:sp>
            <p:nvSpPr>
              <p:cNvPr id="236547" name="AutoShape 3"/>
              <p:cNvSpPr>
                <a:spLocks noChangeArrowheads="1"/>
              </p:cNvSpPr>
              <p:nvPr/>
            </p:nvSpPr>
            <p:spPr bwMode="gray">
              <a:xfrm>
                <a:off x="748" y="618"/>
                <a:ext cx="3464" cy="2832"/>
              </a:xfrm>
              <a:prstGeom prst="rightArrow">
                <a:avLst>
                  <a:gd name="adj1" fmla="val 79306"/>
                  <a:gd name="adj2" fmla="val 30296"/>
                </a:avLst>
              </a:prstGeom>
              <a:gradFill rotWithShape="1">
                <a:gsLst>
                  <a:gs pos="0">
                    <a:srgbClr val="FFFFFF">
                      <a:alpha val="24001"/>
                    </a:srgbClr>
                  </a:gs>
                  <a:gs pos="100000">
                    <a:srgbClr val="FF9933"/>
                  </a:gs>
                </a:gsLst>
                <a:lin ang="0" scaled="1"/>
              </a:gradFill>
              <a:ln w="9525">
                <a:noFill/>
                <a:miter lim="800000"/>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grpSp>
            <p:nvGrpSpPr>
              <p:cNvPr id="2" name="Group 47"/>
              <p:cNvGrpSpPr/>
              <p:nvPr/>
            </p:nvGrpSpPr>
            <p:grpSpPr bwMode="auto">
              <a:xfrm>
                <a:off x="4286" y="981"/>
                <a:ext cx="1322" cy="2100"/>
                <a:chOff x="4150" y="1298"/>
                <a:chExt cx="1322" cy="2100"/>
              </a:xfrm>
            </p:grpSpPr>
            <p:sp>
              <p:nvSpPr>
                <p:cNvPr id="236551" name="AutoShape 7"/>
                <p:cNvSpPr>
                  <a:spLocks noChangeArrowheads="1"/>
                </p:cNvSpPr>
                <p:nvPr/>
              </p:nvSpPr>
              <p:spPr bwMode="gray">
                <a:xfrm>
                  <a:off x="4150" y="1298"/>
                  <a:ext cx="1270" cy="2084"/>
                </a:xfrm>
                <a:prstGeom prst="roundRect">
                  <a:avLst>
                    <a:gd name="adj" fmla="val 16667"/>
                  </a:avLst>
                </a:prstGeom>
                <a:solidFill>
                  <a:srgbClr val="FFCC66"/>
                </a:solidFill>
                <a:ln w="38100">
                  <a:solidFill>
                    <a:schemeClr val="bg1"/>
                  </a:solidFill>
                  <a:round/>
                </a:ln>
                <a:effectLst>
                  <a:outerShdw dist="107763" dir="2700000" algn="ctr" rotWithShape="0">
                    <a:srgbClr val="808080">
                      <a:alpha val="50000"/>
                    </a:srgbClr>
                  </a:outerShdw>
                </a:effectLst>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27" name="AutoShape 8"/>
                <p:cNvSpPr>
                  <a:spLocks noChangeArrowheads="1"/>
                </p:cNvSpPr>
                <p:nvPr/>
              </p:nvSpPr>
              <p:spPr bwMode="gray">
                <a:xfrm>
                  <a:off x="4202" y="1325"/>
                  <a:ext cx="1164" cy="288"/>
                </a:xfrm>
                <a:prstGeom prst="roundRect">
                  <a:avLst>
                    <a:gd name="adj" fmla="val 50000"/>
                  </a:avLst>
                </a:prstGeom>
                <a:gradFill rotWithShape="1">
                  <a:gsLst>
                    <a:gs pos="0">
                      <a:schemeClr val="bg1"/>
                    </a:gs>
                    <a:gs pos="100000">
                      <a:srgbClr val="FFCC66"/>
                    </a:gs>
                  </a:gsLst>
                  <a:lin ang="5400000" scaled="1"/>
                </a:gra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28" name="Text Box 9"/>
                <p:cNvSpPr txBox="1">
                  <a:spLocks noChangeArrowheads="1"/>
                </p:cNvSpPr>
                <p:nvPr/>
              </p:nvSpPr>
              <p:spPr bwMode="black">
                <a:xfrm>
                  <a:off x="4233" y="1636"/>
                  <a:ext cx="1239" cy="1762"/>
                </a:xfrm>
                <a:prstGeom prst="rect">
                  <a:avLst/>
                </a:prstGeom>
                <a:noFill/>
                <a:ln w="9525" algn="ctr">
                  <a:noFill/>
                  <a:miter lim="800000"/>
                </a:ln>
              </p:spPr>
              <p:txBody>
                <a:bodyPr wrap="square">
                  <a:spAutoFit/>
                </a:bodyPr>
                <a:lstStyle/>
                <a:p>
                  <a:pPr eaLnBrk="0" hangingPunct="0"/>
                  <a:r>
                    <a:rPr lang="zh-CN" altLang="en-US" b="1" dirty="0">
                      <a:solidFill>
                        <a:srgbClr val="FF3300"/>
                      </a:solidFill>
                      <a:latin typeface="微软雅黑" panose="020B0503020204020204" charset="-122"/>
                      <a:ea typeface="微软雅黑" panose="020B0503020204020204" charset="-122"/>
                    </a:rPr>
                    <a:t>班组安全管理的有关标准</a:t>
                  </a:r>
                  <a:r>
                    <a:rPr lang="en-US" altLang="zh-CN" b="1" dirty="0">
                      <a:solidFill>
                        <a:srgbClr val="FF3300"/>
                      </a:solidFill>
                      <a:latin typeface="微软雅黑" panose="020B0503020204020204" charset="-122"/>
                      <a:ea typeface="微软雅黑" panose="020B0503020204020204" charset="-122"/>
                    </a:rPr>
                    <a:t>(</a:t>
                  </a:r>
                  <a:r>
                    <a:rPr lang="zh-CN" altLang="en-US" b="1" dirty="0">
                      <a:solidFill>
                        <a:srgbClr val="FF3300"/>
                      </a:solidFill>
                      <a:latin typeface="微软雅黑" panose="020B0503020204020204" charset="-122"/>
                      <a:ea typeface="微软雅黑" panose="020B0503020204020204" charset="-122"/>
                    </a:rPr>
                    <a:t>制度</a:t>
                  </a:r>
                  <a:r>
                    <a:rPr lang="en-US" altLang="zh-CN" b="1" dirty="0">
                      <a:solidFill>
                        <a:srgbClr val="FF3300"/>
                      </a:solidFill>
                      <a:latin typeface="微软雅黑" panose="020B0503020204020204" charset="-122"/>
                      <a:ea typeface="微软雅黑" panose="020B0503020204020204" charset="-122"/>
                    </a:rPr>
                    <a:t>)</a:t>
                  </a:r>
                  <a:br>
                    <a:rPr lang="en-US" altLang="zh-CN" b="1" dirty="0">
                      <a:solidFill>
                        <a:srgbClr val="FF3300"/>
                      </a:solidFill>
                      <a:latin typeface="微软雅黑" panose="020B0503020204020204" charset="-122"/>
                      <a:ea typeface="微软雅黑" panose="020B0503020204020204" charset="-122"/>
                    </a:rPr>
                  </a:br>
                  <a:endParaRPr lang="en-US" altLang="zh-CN" b="1" dirty="0">
                    <a:solidFill>
                      <a:srgbClr val="FF3300"/>
                    </a:solidFill>
                    <a:latin typeface="微软雅黑" panose="020B0503020204020204" charset="-122"/>
                    <a:ea typeface="微软雅黑" panose="020B0503020204020204" charset="-122"/>
                  </a:endParaRPr>
                </a:p>
              </p:txBody>
            </p:sp>
          </p:grpSp>
          <p:grpSp>
            <p:nvGrpSpPr>
              <p:cNvPr id="3" name="Group 48"/>
              <p:cNvGrpSpPr/>
              <p:nvPr/>
            </p:nvGrpSpPr>
            <p:grpSpPr bwMode="auto">
              <a:xfrm>
                <a:off x="340" y="709"/>
                <a:ext cx="2586" cy="2540"/>
                <a:chOff x="431" y="1117"/>
                <a:chExt cx="2586" cy="2540"/>
              </a:xfrm>
            </p:grpSpPr>
            <p:sp>
              <p:nvSpPr>
                <p:cNvPr id="644130" name="AutoShape 4"/>
                <p:cNvSpPr>
                  <a:spLocks noChangeArrowheads="1"/>
                </p:cNvSpPr>
                <p:nvPr/>
              </p:nvSpPr>
              <p:spPr bwMode="gray">
                <a:xfrm>
                  <a:off x="431" y="1117"/>
                  <a:ext cx="2585" cy="363"/>
                </a:xfrm>
                <a:prstGeom prst="roundRect">
                  <a:avLst>
                    <a:gd name="adj" fmla="val 9106"/>
                  </a:avLst>
                </a:prstGeom>
                <a:gradFill rotWithShape="1">
                  <a:gsLst>
                    <a:gs pos="0">
                      <a:srgbClr val="F95175"/>
                    </a:gs>
                    <a:gs pos="100000">
                      <a:srgbClr val="F38DB9"/>
                    </a:gs>
                  </a:gsLst>
                  <a:lin ang="5400000" scaled="1"/>
                </a:gradFill>
                <a:ln w="25400">
                  <a:solidFill>
                    <a:schemeClr val="bg1"/>
                  </a:solidFill>
                  <a:round/>
                </a:ln>
              </p:spPr>
              <p:txBody>
                <a:bodyPr wrap="none" anchor="ctr"/>
                <a:lstStyle/>
                <a:p>
                  <a:pPr eaLnBrk="0" hangingPunct="0"/>
                  <a:r>
                    <a:rPr lang="en-US" altLang="zh-CN" sz="1600" dirty="0">
                      <a:solidFill>
                        <a:schemeClr val="bg1"/>
                      </a:solidFill>
                      <a:latin typeface="微软雅黑" panose="020B0503020204020204" charset="-122"/>
                      <a:ea typeface="微软雅黑" panose="020B0503020204020204" charset="-122"/>
                    </a:rPr>
                    <a:t>1</a:t>
                  </a:r>
                  <a:r>
                    <a:rPr lang="zh-CN" altLang="en-US" sz="1600" dirty="0">
                      <a:solidFill>
                        <a:schemeClr val="bg1"/>
                      </a:solidFill>
                      <a:latin typeface="微软雅黑" panose="020B0503020204020204" charset="-122"/>
                      <a:ea typeface="微软雅黑" panose="020B0503020204020204" charset="-122"/>
                    </a:rPr>
                    <a:t>．安全教育制度</a:t>
                  </a:r>
                  <a:endParaRPr lang="zh-CN" altLang="en-US" sz="1600" dirty="0">
                    <a:solidFill>
                      <a:schemeClr val="bg1"/>
                    </a:solidFill>
                    <a:latin typeface="微软雅黑" panose="020B0503020204020204" charset="-122"/>
                    <a:ea typeface="微软雅黑" panose="020B0503020204020204" charset="-122"/>
                  </a:endParaRPr>
                </a:p>
              </p:txBody>
            </p:sp>
            <p:sp>
              <p:nvSpPr>
                <p:cNvPr id="644131" name="AutoShape 5"/>
                <p:cNvSpPr>
                  <a:spLocks noChangeArrowheads="1"/>
                </p:cNvSpPr>
                <p:nvPr/>
              </p:nvSpPr>
              <p:spPr bwMode="gray">
                <a:xfrm>
                  <a:off x="431" y="2837"/>
                  <a:ext cx="2585" cy="395"/>
                </a:xfrm>
                <a:prstGeom prst="roundRect">
                  <a:avLst>
                    <a:gd name="adj" fmla="val 9106"/>
                  </a:avLst>
                </a:prstGeom>
                <a:gradFill rotWithShape="1">
                  <a:gsLst>
                    <a:gs pos="0">
                      <a:srgbClr val="D55405"/>
                    </a:gs>
                    <a:gs pos="100000">
                      <a:srgbClr val="FA7C2E"/>
                    </a:gs>
                  </a:gsLst>
                  <a:lin ang="5400000" scaled="1"/>
                </a:gradFill>
                <a:ln w="25400">
                  <a:solidFill>
                    <a:schemeClr val="bg1"/>
                  </a:solidFill>
                  <a:round/>
                </a:ln>
              </p:spPr>
              <p:txBody>
                <a:bodyPr wrap="none" anchor="ctr"/>
                <a:lstStyle/>
                <a:p>
                  <a:pPr eaLnBrk="0" hangingPunct="0"/>
                  <a:r>
                    <a:rPr lang="en-US" altLang="zh-CN" sz="1600" b="1" dirty="0">
                      <a:solidFill>
                        <a:schemeClr val="bg1"/>
                      </a:solidFill>
                      <a:latin typeface="微软雅黑" panose="020B0503020204020204" charset="-122"/>
                      <a:ea typeface="微软雅黑" panose="020B0503020204020204" charset="-122"/>
                    </a:rPr>
                    <a:t>5</a:t>
                  </a:r>
                  <a:r>
                    <a:rPr lang="zh-CN" altLang="en-US" sz="1600" b="1" dirty="0">
                      <a:solidFill>
                        <a:schemeClr val="bg1"/>
                      </a:solidFill>
                      <a:latin typeface="微软雅黑" panose="020B0503020204020204" charset="-122"/>
                      <a:ea typeface="微软雅黑" panose="020B0503020204020204" charset="-122"/>
                    </a:rPr>
                    <a:t>．危险作业管理制度</a:t>
                  </a:r>
                  <a:endParaRPr lang="zh-CN" altLang="en-US" sz="1600" b="1" dirty="0">
                    <a:solidFill>
                      <a:schemeClr val="bg1"/>
                    </a:solidFill>
                    <a:latin typeface="微软雅黑" panose="020B0503020204020204" charset="-122"/>
                    <a:ea typeface="微软雅黑" panose="020B0503020204020204" charset="-122"/>
                  </a:endParaRPr>
                </a:p>
              </p:txBody>
            </p:sp>
            <p:sp>
              <p:nvSpPr>
                <p:cNvPr id="644132" name="AutoShape 6"/>
                <p:cNvSpPr>
                  <a:spLocks noChangeArrowheads="1"/>
                </p:cNvSpPr>
                <p:nvPr/>
              </p:nvSpPr>
              <p:spPr bwMode="gray">
                <a:xfrm>
                  <a:off x="431" y="3294"/>
                  <a:ext cx="2585" cy="363"/>
                </a:xfrm>
                <a:prstGeom prst="roundRect">
                  <a:avLst>
                    <a:gd name="adj" fmla="val 9106"/>
                  </a:avLst>
                </a:prstGeom>
                <a:gradFill rotWithShape="1">
                  <a:gsLst>
                    <a:gs pos="0">
                      <a:srgbClr val="FF9900"/>
                    </a:gs>
                    <a:gs pos="100000">
                      <a:srgbClr val="FFBB57"/>
                    </a:gs>
                  </a:gsLst>
                  <a:lin ang="5400000" scaled="1"/>
                </a:gradFill>
                <a:ln w="25400">
                  <a:solidFill>
                    <a:schemeClr val="bg1"/>
                  </a:solidFill>
                  <a:round/>
                </a:ln>
              </p:spPr>
              <p:txBody>
                <a:bodyPr wrap="none" anchor="ctr"/>
                <a:lstStyle/>
                <a:p>
                  <a:pPr eaLnBrk="0" hangingPunct="0"/>
                  <a:r>
                    <a:rPr lang="en-US" altLang="zh-CN" sz="1600" b="1" dirty="0" smtClean="0">
                      <a:solidFill>
                        <a:schemeClr val="bg1"/>
                      </a:solidFill>
                      <a:latin typeface="微软雅黑" panose="020B0503020204020204" charset="-122"/>
                      <a:ea typeface="微软雅黑" panose="020B0503020204020204" charset="-122"/>
                    </a:rPr>
                    <a:t>6 . </a:t>
                  </a:r>
                  <a:r>
                    <a:rPr lang="zh-CN" altLang="en-US" sz="1600" b="1" dirty="0" smtClean="0">
                      <a:solidFill>
                        <a:schemeClr val="bg1"/>
                      </a:solidFill>
                      <a:latin typeface="微软雅黑" panose="020B0503020204020204" charset="-122"/>
                      <a:ea typeface="微软雅黑" panose="020B0503020204020204" charset="-122"/>
                    </a:rPr>
                    <a:t>班组</a:t>
                  </a:r>
                  <a:r>
                    <a:rPr lang="zh-CN" altLang="en-US" sz="1600" b="1" dirty="0">
                      <a:solidFill>
                        <a:schemeClr val="bg1"/>
                      </a:solidFill>
                      <a:latin typeface="微软雅黑" panose="020B0503020204020204" charset="-122"/>
                      <a:ea typeface="微软雅黑" panose="020B0503020204020204" charset="-122"/>
                    </a:rPr>
                    <a:t>安全活动制度</a:t>
                  </a:r>
                  <a:endParaRPr lang="en-US" altLang="zh-CN" sz="1600" b="1" dirty="0">
                    <a:solidFill>
                      <a:schemeClr val="bg1"/>
                    </a:solidFill>
                    <a:latin typeface="微软雅黑" panose="020B0503020204020204" charset="-122"/>
                    <a:ea typeface="微软雅黑" panose="020B0503020204020204" charset="-122"/>
                  </a:endParaRPr>
                </a:p>
              </p:txBody>
            </p:sp>
            <p:grpSp>
              <p:nvGrpSpPr>
                <p:cNvPr id="644133" name="Group 10"/>
                <p:cNvGrpSpPr/>
                <p:nvPr/>
              </p:nvGrpSpPr>
              <p:grpSpPr bwMode="auto">
                <a:xfrm>
                  <a:off x="468" y="1627"/>
                  <a:ext cx="345" cy="323"/>
                  <a:chOff x="5088" y="240"/>
                  <a:chExt cx="384" cy="384"/>
                </a:xfrm>
              </p:grpSpPr>
              <p:sp>
                <p:nvSpPr>
                  <p:cNvPr id="644134" name="Oval 11"/>
                  <p:cNvSpPr>
                    <a:spLocks noChangeArrowheads="1"/>
                  </p:cNvSpPr>
                  <p:nvPr/>
                </p:nvSpPr>
                <p:spPr bwMode="gray">
                  <a:xfrm>
                    <a:off x="5088"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35" name="Oval 12"/>
                  <p:cNvSpPr>
                    <a:spLocks noChangeArrowheads="1"/>
                  </p:cNvSpPr>
                  <p:nvPr/>
                </p:nvSpPr>
                <p:spPr bwMode="gray">
                  <a:xfrm>
                    <a:off x="5232"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36" name="Oval 13"/>
                  <p:cNvSpPr>
                    <a:spLocks noChangeArrowheads="1"/>
                  </p:cNvSpPr>
                  <p:nvPr/>
                </p:nvSpPr>
                <p:spPr bwMode="gray">
                  <a:xfrm>
                    <a:off x="5376"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37" name="Oval 14"/>
                  <p:cNvSpPr>
                    <a:spLocks noChangeArrowheads="1"/>
                  </p:cNvSpPr>
                  <p:nvPr/>
                </p:nvSpPr>
                <p:spPr bwMode="gray">
                  <a:xfrm>
                    <a:off x="5088"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38" name="Oval 15"/>
                  <p:cNvSpPr>
                    <a:spLocks noChangeArrowheads="1"/>
                  </p:cNvSpPr>
                  <p:nvPr/>
                </p:nvSpPr>
                <p:spPr bwMode="gray">
                  <a:xfrm>
                    <a:off x="5232"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39" name="Oval 16"/>
                  <p:cNvSpPr>
                    <a:spLocks noChangeArrowheads="1"/>
                  </p:cNvSpPr>
                  <p:nvPr/>
                </p:nvSpPr>
                <p:spPr bwMode="gray">
                  <a:xfrm>
                    <a:off x="5376"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0" name="Oval 17"/>
                  <p:cNvSpPr>
                    <a:spLocks noChangeArrowheads="1"/>
                  </p:cNvSpPr>
                  <p:nvPr/>
                </p:nvSpPr>
                <p:spPr bwMode="gray">
                  <a:xfrm>
                    <a:off x="5088"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1" name="Oval 18"/>
                  <p:cNvSpPr>
                    <a:spLocks noChangeArrowheads="1"/>
                  </p:cNvSpPr>
                  <p:nvPr/>
                </p:nvSpPr>
                <p:spPr bwMode="gray">
                  <a:xfrm>
                    <a:off x="5232"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2" name="Oval 19"/>
                  <p:cNvSpPr>
                    <a:spLocks noChangeArrowheads="1"/>
                  </p:cNvSpPr>
                  <p:nvPr/>
                </p:nvSpPr>
                <p:spPr bwMode="gray">
                  <a:xfrm>
                    <a:off x="5376"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grpSp>
            <p:grpSp>
              <p:nvGrpSpPr>
                <p:cNvPr id="644143" name="Group 20"/>
                <p:cNvGrpSpPr/>
                <p:nvPr/>
              </p:nvGrpSpPr>
              <p:grpSpPr bwMode="auto">
                <a:xfrm>
                  <a:off x="468" y="2347"/>
                  <a:ext cx="345" cy="323"/>
                  <a:chOff x="5088" y="240"/>
                  <a:chExt cx="384" cy="384"/>
                </a:xfrm>
              </p:grpSpPr>
              <p:sp>
                <p:nvSpPr>
                  <p:cNvPr id="644144" name="Oval 21"/>
                  <p:cNvSpPr>
                    <a:spLocks noChangeArrowheads="1"/>
                  </p:cNvSpPr>
                  <p:nvPr/>
                </p:nvSpPr>
                <p:spPr bwMode="gray">
                  <a:xfrm>
                    <a:off x="5088"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5" name="Oval 22"/>
                  <p:cNvSpPr>
                    <a:spLocks noChangeArrowheads="1"/>
                  </p:cNvSpPr>
                  <p:nvPr/>
                </p:nvSpPr>
                <p:spPr bwMode="gray">
                  <a:xfrm>
                    <a:off x="5232"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6" name="Oval 23"/>
                  <p:cNvSpPr>
                    <a:spLocks noChangeArrowheads="1"/>
                  </p:cNvSpPr>
                  <p:nvPr/>
                </p:nvSpPr>
                <p:spPr bwMode="gray">
                  <a:xfrm>
                    <a:off x="5376" y="240"/>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7" name="Oval 24"/>
                  <p:cNvSpPr>
                    <a:spLocks noChangeArrowheads="1"/>
                  </p:cNvSpPr>
                  <p:nvPr/>
                </p:nvSpPr>
                <p:spPr bwMode="gray">
                  <a:xfrm>
                    <a:off x="5088"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8" name="Oval 25"/>
                  <p:cNvSpPr>
                    <a:spLocks noChangeArrowheads="1"/>
                  </p:cNvSpPr>
                  <p:nvPr/>
                </p:nvSpPr>
                <p:spPr bwMode="gray">
                  <a:xfrm>
                    <a:off x="5232"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49" name="Oval 26"/>
                  <p:cNvSpPr>
                    <a:spLocks noChangeArrowheads="1"/>
                  </p:cNvSpPr>
                  <p:nvPr/>
                </p:nvSpPr>
                <p:spPr bwMode="gray">
                  <a:xfrm>
                    <a:off x="5376" y="384"/>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50" name="Oval 27"/>
                  <p:cNvSpPr>
                    <a:spLocks noChangeArrowheads="1"/>
                  </p:cNvSpPr>
                  <p:nvPr/>
                </p:nvSpPr>
                <p:spPr bwMode="gray">
                  <a:xfrm>
                    <a:off x="5088"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51" name="Oval 28"/>
                  <p:cNvSpPr>
                    <a:spLocks noChangeArrowheads="1"/>
                  </p:cNvSpPr>
                  <p:nvPr/>
                </p:nvSpPr>
                <p:spPr bwMode="gray">
                  <a:xfrm>
                    <a:off x="5232"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sp>
                <p:nvSpPr>
                  <p:cNvPr id="644152" name="Oval 29"/>
                  <p:cNvSpPr>
                    <a:spLocks noChangeArrowheads="1"/>
                  </p:cNvSpPr>
                  <p:nvPr/>
                </p:nvSpPr>
                <p:spPr bwMode="gray">
                  <a:xfrm>
                    <a:off x="5376" y="528"/>
                    <a:ext cx="96" cy="96"/>
                  </a:xfrm>
                  <a:prstGeom prst="ellipse">
                    <a:avLst/>
                  </a:prstGeom>
                  <a:solidFill>
                    <a:schemeClr val="bg1">
                      <a:alpha val="50195"/>
                    </a:schemeClr>
                  </a:solidFill>
                  <a:ln w="9525">
                    <a:noFill/>
                    <a:round/>
                  </a:ln>
                </p:spPr>
                <p:txBody>
                  <a:bodyPr wrap="none" anchor="ctr"/>
                  <a:lstStyle/>
                  <a:p>
                    <a:pPr algn="ctr" eaLnBrk="0" hangingPunct="0"/>
                    <a:endParaRPr lang="zh-CN" altLang="en-US" sz="1600">
                      <a:latin typeface="微软雅黑" panose="020B0503020204020204" charset="-122"/>
                      <a:ea typeface="微软雅黑" panose="020B0503020204020204" charset="-122"/>
                    </a:endParaRPr>
                  </a:p>
                </p:txBody>
              </p:sp>
            </p:grpSp>
            <p:sp>
              <p:nvSpPr>
                <p:cNvPr id="644153" name="AutoShape 44"/>
                <p:cNvSpPr>
                  <a:spLocks noChangeArrowheads="1"/>
                </p:cNvSpPr>
                <p:nvPr/>
              </p:nvSpPr>
              <p:spPr bwMode="gray">
                <a:xfrm>
                  <a:off x="431" y="1993"/>
                  <a:ext cx="2585" cy="362"/>
                </a:xfrm>
                <a:prstGeom prst="roundRect">
                  <a:avLst>
                    <a:gd name="adj" fmla="val 9106"/>
                  </a:avLst>
                </a:prstGeom>
                <a:gradFill rotWithShape="1">
                  <a:gsLst>
                    <a:gs pos="0">
                      <a:srgbClr val="F95175"/>
                    </a:gs>
                    <a:gs pos="100000">
                      <a:srgbClr val="F38DB9"/>
                    </a:gs>
                  </a:gsLst>
                  <a:lin ang="5400000" scaled="1"/>
                </a:gradFill>
                <a:ln w="25400">
                  <a:solidFill>
                    <a:schemeClr val="bg1"/>
                  </a:solidFill>
                  <a:round/>
                </a:ln>
              </p:spPr>
              <p:txBody>
                <a:bodyPr wrap="none" anchor="ctr"/>
                <a:lstStyle/>
                <a:p>
                  <a:pPr eaLnBrk="0" hangingPunct="0"/>
                  <a:r>
                    <a:rPr lang="en-US" altLang="zh-CN" sz="1600" dirty="0">
                      <a:solidFill>
                        <a:schemeClr val="bg1"/>
                      </a:solidFill>
                      <a:latin typeface="微软雅黑" panose="020B0503020204020204" charset="-122"/>
                      <a:ea typeface="微软雅黑" panose="020B0503020204020204" charset="-122"/>
                    </a:rPr>
                    <a:t>3</a:t>
                  </a:r>
                  <a:r>
                    <a:rPr lang="zh-CN" altLang="en-US" sz="1600" dirty="0">
                      <a:solidFill>
                        <a:schemeClr val="bg1"/>
                      </a:solidFill>
                      <a:latin typeface="微软雅黑" panose="020B0503020204020204" charset="-122"/>
                      <a:ea typeface="微软雅黑" panose="020B0503020204020204" charset="-122"/>
                    </a:rPr>
                    <a:t>．安全文明生产检查制度</a:t>
                  </a:r>
                  <a:endParaRPr lang="zh-CN" altLang="en-US" sz="1600" dirty="0">
                    <a:solidFill>
                      <a:schemeClr val="bg1"/>
                    </a:solidFill>
                    <a:latin typeface="微软雅黑" panose="020B0503020204020204" charset="-122"/>
                    <a:ea typeface="微软雅黑" panose="020B0503020204020204" charset="-122"/>
                  </a:endParaRPr>
                </a:p>
              </p:txBody>
            </p:sp>
            <p:sp>
              <p:nvSpPr>
                <p:cNvPr id="644154" name="AutoShape 45"/>
                <p:cNvSpPr>
                  <a:spLocks noChangeArrowheads="1"/>
                </p:cNvSpPr>
                <p:nvPr/>
              </p:nvSpPr>
              <p:spPr bwMode="gray">
                <a:xfrm>
                  <a:off x="431" y="1536"/>
                  <a:ext cx="2586" cy="397"/>
                </a:xfrm>
                <a:prstGeom prst="roundRect">
                  <a:avLst>
                    <a:gd name="adj" fmla="val 9106"/>
                  </a:avLst>
                </a:prstGeom>
                <a:gradFill rotWithShape="1">
                  <a:gsLst>
                    <a:gs pos="0">
                      <a:srgbClr val="F95175"/>
                    </a:gs>
                    <a:gs pos="100000">
                      <a:srgbClr val="F38DB9"/>
                    </a:gs>
                  </a:gsLst>
                  <a:lin ang="5400000" scaled="1"/>
                </a:gradFill>
                <a:ln w="25400">
                  <a:solidFill>
                    <a:schemeClr val="bg1"/>
                  </a:solidFill>
                  <a:round/>
                </a:ln>
              </p:spPr>
              <p:txBody>
                <a:bodyPr wrap="none" anchor="ctr"/>
                <a:lstStyle/>
                <a:p>
                  <a:pPr eaLnBrk="0" hangingPunct="0"/>
                  <a:r>
                    <a:rPr lang="en-US" altLang="zh-CN" sz="1600" dirty="0">
                      <a:solidFill>
                        <a:schemeClr val="bg1"/>
                      </a:solidFill>
                      <a:latin typeface="微软雅黑" panose="020B0503020204020204" charset="-122"/>
                      <a:ea typeface="微软雅黑" panose="020B0503020204020204" charset="-122"/>
                    </a:rPr>
                    <a:t>2</a:t>
                  </a:r>
                  <a:r>
                    <a:rPr lang="zh-CN" altLang="en-US" sz="1600" dirty="0">
                      <a:solidFill>
                        <a:schemeClr val="bg1"/>
                      </a:solidFill>
                      <a:latin typeface="微软雅黑" panose="020B0503020204020204" charset="-122"/>
                      <a:ea typeface="微软雅黑" panose="020B0503020204020204" charset="-122"/>
                    </a:rPr>
                    <a:t>．工伤、事故管理制度</a:t>
                  </a:r>
                  <a:endParaRPr lang="zh-CN" altLang="en-US" sz="1600" dirty="0">
                    <a:solidFill>
                      <a:schemeClr val="bg1"/>
                    </a:solidFill>
                    <a:latin typeface="微软雅黑" panose="020B0503020204020204" charset="-122"/>
                    <a:ea typeface="微软雅黑" panose="020B0503020204020204" charset="-122"/>
                  </a:endParaRPr>
                </a:p>
              </p:txBody>
            </p:sp>
            <p:sp>
              <p:nvSpPr>
                <p:cNvPr id="644155" name="AutoShape 46"/>
                <p:cNvSpPr>
                  <a:spLocks noChangeArrowheads="1"/>
                </p:cNvSpPr>
                <p:nvPr/>
              </p:nvSpPr>
              <p:spPr bwMode="gray">
                <a:xfrm>
                  <a:off x="431" y="2418"/>
                  <a:ext cx="2585" cy="362"/>
                </a:xfrm>
                <a:prstGeom prst="roundRect">
                  <a:avLst>
                    <a:gd name="adj" fmla="val 9106"/>
                  </a:avLst>
                </a:prstGeom>
                <a:gradFill rotWithShape="1">
                  <a:gsLst>
                    <a:gs pos="0">
                      <a:srgbClr val="D55405"/>
                    </a:gs>
                    <a:gs pos="100000">
                      <a:srgbClr val="FA7C2E"/>
                    </a:gs>
                  </a:gsLst>
                  <a:lin ang="5400000" scaled="1"/>
                </a:gradFill>
                <a:ln w="25400">
                  <a:solidFill>
                    <a:schemeClr val="bg1"/>
                  </a:solidFill>
                  <a:round/>
                </a:ln>
              </p:spPr>
              <p:txBody>
                <a:bodyPr wrap="none" anchor="ctr"/>
                <a:lstStyle/>
                <a:p>
                  <a:pPr eaLnBrk="0" hangingPunct="0"/>
                  <a:r>
                    <a:rPr lang="en-US" altLang="zh-CN" sz="1600" b="1" dirty="0">
                      <a:solidFill>
                        <a:schemeClr val="bg1"/>
                      </a:solidFill>
                      <a:latin typeface="微软雅黑" panose="020B0503020204020204" charset="-122"/>
                      <a:ea typeface="微软雅黑" panose="020B0503020204020204" charset="-122"/>
                    </a:rPr>
                    <a:t>4</a:t>
                  </a:r>
                  <a:r>
                    <a:rPr lang="zh-CN" altLang="en-US" sz="1600" b="1" dirty="0">
                      <a:solidFill>
                        <a:schemeClr val="bg1"/>
                      </a:solidFill>
                      <a:latin typeface="微软雅黑" panose="020B0503020204020204" charset="-122"/>
                      <a:ea typeface="微软雅黑" panose="020B0503020204020204" charset="-122"/>
                    </a:rPr>
                    <a:t>．安全生产奖惩制度</a:t>
                  </a:r>
                  <a:endParaRPr lang="zh-CN" altLang="en-US" sz="1600" b="1" dirty="0">
                    <a:solidFill>
                      <a:schemeClr val="bg1"/>
                    </a:solidFill>
                    <a:latin typeface="微软雅黑" panose="020B0503020204020204" charset="-122"/>
                    <a:ea typeface="微软雅黑" panose="020B0503020204020204" charset="-122"/>
                  </a:endParaRPr>
                </a:p>
              </p:txBody>
            </p:sp>
          </p:grpSp>
        </p:grpSp>
      </p:grpSp>
      <p:sp>
        <p:nvSpPr>
          <p:cNvPr id="63" name="矩形 3"/>
          <p:cNvSpPr>
            <a:spLocks noChangeArrowheads="1"/>
          </p:cNvSpPr>
          <p:nvPr/>
        </p:nvSpPr>
        <p:spPr bwMode="auto">
          <a:xfrm>
            <a:off x="331628" y="1052736"/>
            <a:ext cx="5812008"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a:solidFill>
                  <a:srgbClr val="0033CC"/>
                </a:solidFill>
                <a:latin typeface="微软雅黑" panose="020B0503020204020204" charset="-122"/>
                <a:ea typeface="微软雅黑" panose="020B0503020204020204" charset="-122"/>
                <a:cs typeface="微软雅黑" panose="020B0503020204020204" charset="-122"/>
                <a:sym typeface="Monotype Sorts"/>
              </a:rPr>
              <a:t>2</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、建设本质安全管理制度</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60"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1"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6"/>
          <p:cNvGrpSpPr/>
          <p:nvPr/>
        </p:nvGrpSpPr>
        <p:grpSpPr bwMode="auto">
          <a:xfrm>
            <a:off x="777400" y="1672049"/>
            <a:ext cx="7655543" cy="2303158"/>
            <a:chOff x="158" y="1163"/>
            <a:chExt cx="5263" cy="2451"/>
          </a:xfrm>
        </p:grpSpPr>
        <p:sp>
          <p:nvSpPr>
            <p:cNvPr id="66" name="Line 2"/>
            <p:cNvSpPr>
              <a:spLocks noChangeShapeType="1"/>
            </p:cNvSpPr>
            <p:nvPr/>
          </p:nvSpPr>
          <p:spPr bwMode="auto">
            <a:xfrm>
              <a:off x="2018" y="2408"/>
              <a:ext cx="295" cy="0"/>
            </a:xfrm>
            <a:prstGeom prst="line">
              <a:avLst/>
            </a:prstGeom>
            <a:noFill/>
            <a:ln w="76200">
              <a:solidFill>
                <a:srgbClr val="FF00FF"/>
              </a:solidFill>
              <a:round/>
            </a:ln>
            <a:effectLst/>
          </p:spPr>
          <p:txBody>
            <a:bodyPr/>
            <a:lstStyle/>
            <a:p>
              <a:endParaRPr lang="zh-CN" altLang="en-US" sz="1100">
                <a:latin typeface="微软雅黑" panose="020B0503020204020204" charset="-122"/>
                <a:ea typeface="微软雅黑" panose="020B0503020204020204" charset="-122"/>
              </a:endParaRPr>
            </a:p>
          </p:txBody>
        </p:sp>
        <p:sp>
          <p:nvSpPr>
            <p:cNvPr id="67" name="Rectangle 4"/>
            <p:cNvSpPr>
              <a:spLocks noChangeArrowheads="1"/>
            </p:cNvSpPr>
            <p:nvPr/>
          </p:nvSpPr>
          <p:spPr bwMode="auto">
            <a:xfrm>
              <a:off x="3153" y="1163"/>
              <a:ext cx="2267" cy="431"/>
            </a:xfrm>
            <a:prstGeom prst="rect">
              <a:avLst/>
            </a:prstGeom>
            <a:solidFill>
              <a:srgbClr val="00FF00"/>
            </a:solidFill>
            <a:ln w="9525" algn="ctr">
              <a:solidFill>
                <a:srgbClr val="FF3300"/>
              </a:solidFill>
              <a:miter lim="800000"/>
            </a:ln>
            <a:effectLst/>
          </p:spPr>
          <p:txBody>
            <a:bodyPr wrap="none" anchor="ctr"/>
            <a:lstStyle/>
            <a:p>
              <a:pPr algn="ctr"/>
              <a:r>
                <a:rPr lang="zh-CN" altLang="en-US" sz="1200" dirty="0">
                  <a:solidFill>
                    <a:srgbClr val="0000FF"/>
                  </a:solidFill>
                  <a:latin typeface="微软雅黑" panose="020B0503020204020204" charset="-122"/>
                  <a:ea typeface="微软雅黑" panose="020B0503020204020204" charset="-122"/>
                </a:rPr>
                <a:t>安全思想教育</a:t>
              </a:r>
              <a:r>
                <a:rPr lang="en-US" altLang="zh-CN" sz="1200" dirty="0" smtClean="0">
                  <a:solidFill>
                    <a:srgbClr val="0000FF"/>
                  </a:solidFill>
                  <a:latin typeface="微软雅黑" panose="020B0503020204020204" charset="-122"/>
                  <a:ea typeface="微软雅黑" panose="020B0503020204020204" charset="-122"/>
                </a:rPr>
                <a:t>——</a:t>
              </a:r>
              <a:r>
                <a:rPr lang="zh-CN" altLang="en-US" sz="1200" dirty="0" smtClean="0">
                  <a:solidFill>
                    <a:srgbClr val="0000FF"/>
                  </a:solidFill>
                  <a:latin typeface="微软雅黑" panose="020B0503020204020204" charset="-122"/>
                  <a:ea typeface="微软雅黑" panose="020B0503020204020204" charset="-122"/>
                </a:rPr>
                <a:t>提升</a:t>
              </a:r>
              <a:r>
                <a:rPr lang="zh-CN" altLang="en-US" sz="1200" dirty="0">
                  <a:solidFill>
                    <a:srgbClr val="0000FF"/>
                  </a:solidFill>
                  <a:latin typeface="微软雅黑" panose="020B0503020204020204" charset="-122"/>
                  <a:ea typeface="微软雅黑" panose="020B0503020204020204" charset="-122"/>
                </a:rPr>
                <a:t>安全意识 </a:t>
              </a:r>
              <a:endParaRPr lang="zh-CN" altLang="en-US" sz="1200" dirty="0">
                <a:solidFill>
                  <a:srgbClr val="0000FF"/>
                </a:solidFill>
                <a:latin typeface="微软雅黑" panose="020B0503020204020204" charset="-122"/>
                <a:ea typeface="微软雅黑" panose="020B0503020204020204" charset="-122"/>
              </a:endParaRPr>
            </a:p>
          </p:txBody>
        </p:sp>
        <p:sp>
          <p:nvSpPr>
            <p:cNvPr id="68" name="Rectangle 5"/>
            <p:cNvSpPr>
              <a:spLocks noChangeArrowheads="1"/>
            </p:cNvSpPr>
            <p:nvPr/>
          </p:nvSpPr>
          <p:spPr bwMode="auto">
            <a:xfrm>
              <a:off x="3153" y="1652"/>
              <a:ext cx="2267" cy="498"/>
            </a:xfrm>
            <a:prstGeom prst="rect">
              <a:avLst/>
            </a:prstGeom>
            <a:solidFill>
              <a:schemeClr val="folHlink"/>
            </a:solidFill>
            <a:ln w="9525" algn="ctr">
              <a:solidFill>
                <a:srgbClr val="FF3300"/>
              </a:solidFill>
              <a:miter lim="800000"/>
            </a:ln>
            <a:effectLst/>
          </p:spPr>
          <p:txBody>
            <a:bodyPr wrap="none" anchor="ctr"/>
            <a:lstStyle/>
            <a:p>
              <a:pPr algn="ctr"/>
              <a:r>
                <a:rPr lang="zh-CN" altLang="en-US" sz="1200" dirty="0">
                  <a:solidFill>
                    <a:srgbClr val="FF3300"/>
                  </a:solidFill>
                  <a:latin typeface="微软雅黑" panose="020B0503020204020204" charset="-122"/>
                  <a:ea typeface="微软雅黑" panose="020B0503020204020204" charset="-122"/>
                </a:rPr>
                <a:t>安全生产知识教育</a:t>
              </a:r>
              <a:endParaRPr lang="zh-CN" altLang="en-US" sz="1200" dirty="0">
                <a:solidFill>
                  <a:srgbClr val="FF3300"/>
                </a:solidFill>
                <a:latin typeface="微软雅黑" panose="020B0503020204020204" charset="-122"/>
                <a:ea typeface="微软雅黑" panose="020B0503020204020204" charset="-122"/>
              </a:endParaRPr>
            </a:p>
            <a:p>
              <a:pPr algn="ctr"/>
              <a:r>
                <a:rPr lang="zh-CN" altLang="en-US" sz="1200" dirty="0">
                  <a:solidFill>
                    <a:srgbClr val="FF3300"/>
                  </a:solidFill>
                  <a:latin typeface="微软雅黑" panose="020B0503020204020204" charset="-122"/>
                  <a:ea typeface="微软雅黑" panose="020B0503020204020204" charset="-122"/>
                </a:rPr>
                <a:t>危害辨识、隐患排查</a:t>
              </a:r>
              <a:endParaRPr lang="zh-CN" altLang="en-US" sz="1200" dirty="0">
                <a:solidFill>
                  <a:srgbClr val="FF0066"/>
                </a:solidFill>
                <a:latin typeface="微软雅黑" panose="020B0503020204020204" charset="-122"/>
                <a:ea typeface="微软雅黑" panose="020B0503020204020204" charset="-122"/>
              </a:endParaRPr>
            </a:p>
          </p:txBody>
        </p:sp>
        <p:sp>
          <p:nvSpPr>
            <p:cNvPr id="69" name="Rectangle 6"/>
            <p:cNvSpPr>
              <a:spLocks noChangeArrowheads="1"/>
            </p:cNvSpPr>
            <p:nvPr/>
          </p:nvSpPr>
          <p:spPr bwMode="auto">
            <a:xfrm>
              <a:off x="3152" y="2201"/>
              <a:ext cx="2269" cy="431"/>
            </a:xfrm>
            <a:prstGeom prst="rect">
              <a:avLst/>
            </a:prstGeom>
            <a:solidFill>
              <a:srgbClr val="CC9900"/>
            </a:solidFill>
            <a:ln w="9525" algn="ctr">
              <a:solidFill>
                <a:srgbClr val="FF3300"/>
              </a:solidFill>
              <a:miter lim="800000"/>
            </a:ln>
            <a:effectLst/>
          </p:spPr>
          <p:txBody>
            <a:bodyPr wrap="none" anchor="ctr"/>
            <a:lstStyle/>
            <a:p>
              <a:pPr algn="ctr"/>
              <a:r>
                <a:rPr lang="zh-CN" altLang="en-US" sz="1200">
                  <a:solidFill>
                    <a:srgbClr val="0000FF"/>
                  </a:solidFill>
                  <a:latin typeface="微软雅黑" panose="020B0503020204020204" charset="-122"/>
                  <a:ea typeface="微软雅黑" panose="020B0503020204020204" charset="-122"/>
                </a:rPr>
                <a:t>安全技能教育与训练 </a:t>
              </a:r>
              <a:endParaRPr lang="zh-CN" altLang="en-US" sz="1200">
                <a:solidFill>
                  <a:srgbClr val="0000FF"/>
                </a:solidFill>
                <a:latin typeface="微软雅黑" panose="020B0503020204020204" charset="-122"/>
                <a:ea typeface="微软雅黑" panose="020B0503020204020204" charset="-122"/>
              </a:endParaRPr>
            </a:p>
          </p:txBody>
        </p:sp>
        <p:sp>
          <p:nvSpPr>
            <p:cNvPr id="70" name="Rectangle 7"/>
            <p:cNvSpPr>
              <a:spLocks noChangeArrowheads="1"/>
            </p:cNvSpPr>
            <p:nvPr/>
          </p:nvSpPr>
          <p:spPr bwMode="auto">
            <a:xfrm>
              <a:off x="3151" y="2697"/>
              <a:ext cx="2267" cy="431"/>
            </a:xfrm>
            <a:prstGeom prst="rect">
              <a:avLst/>
            </a:prstGeom>
            <a:solidFill>
              <a:schemeClr val="bg2"/>
            </a:solidFill>
            <a:ln w="9525" algn="ctr">
              <a:solidFill>
                <a:srgbClr val="FF3300"/>
              </a:solidFill>
              <a:miter lim="800000"/>
            </a:ln>
            <a:effectLst/>
          </p:spPr>
          <p:txBody>
            <a:bodyPr wrap="none" anchor="ctr"/>
            <a:lstStyle/>
            <a:p>
              <a:pPr algn="ctr"/>
              <a:r>
                <a:rPr lang="zh-CN" altLang="en-US" sz="1200" dirty="0">
                  <a:solidFill>
                    <a:srgbClr val="0070C0"/>
                  </a:solidFill>
                  <a:latin typeface="微软雅黑" panose="020B0503020204020204" charset="-122"/>
                  <a:ea typeface="微软雅黑" panose="020B0503020204020204" charset="-122"/>
                </a:rPr>
                <a:t>安全生产经验教育</a:t>
              </a:r>
              <a:endParaRPr lang="zh-CN" altLang="en-US" sz="1200" dirty="0">
                <a:solidFill>
                  <a:srgbClr val="0070C0"/>
                </a:solidFill>
                <a:latin typeface="微软雅黑" panose="020B0503020204020204" charset="-122"/>
                <a:ea typeface="微软雅黑" panose="020B0503020204020204" charset="-122"/>
              </a:endParaRPr>
            </a:p>
          </p:txBody>
        </p:sp>
        <p:sp>
          <p:nvSpPr>
            <p:cNvPr id="71" name="Line 8"/>
            <p:cNvSpPr>
              <a:spLocks noChangeShapeType="1"/>
            </p:cNvSpPr>
            <p:nvPr/>
          </p:nvSpPr>
          <p:spPr bwMode="auto">
            <a:xfrm>
              <a:off x="2381" y="1833"/>
              <a:ext cx="748" cy="0"/>
            </a:xfrm>
            <a:prstGeom prst="line">
              <a:avLst/>
            </a:prstGeom>
            <a:noFill/>
            <a:ln w="76200">
              <a:solidFill>
                <a:srgbClr val="FF00FF"/>
              </a:solidFill>
              <a:round/>
              <a:headEnd type="oval"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2" name="Line 9"/>
            <p:cNvSpPr>
              <a:spLocks noChangeShapeType="1"/>
            </p:cNvSpPr>
            <p:nvPr/>
          </p:nvSpPr>
          <p:spPr bwMode="auto">
            <a:xfrm>
              <a:off x="2381" y="2383"/>
              <a:ext cx="748" cy="0"/>
            </a:xfrm>
            <a:prstGeom prst="line">
              <a:avLst/>
            </a:prstGeom>
            <a:noFill/>
            <a:ln w="76200">
              <a:solidFill>
                <a:srgbClr val="FF00FF"/>
              </a:solidFill>
              <a:round/>
              <a:headEnd type="oval"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3" name="Rectangle 10"/>
            <p:cNvSpPr>
              <a:spLocks noChangeArrowheads="1"/>
            </p:cNvSpPr>
            <p:nvPr/>
          </p:nvSpPr>
          <p:spPr bwMode="auto">
            <a:xfrm>
              <a:off x="158" y="1995"/>
              <a:ext cx="1847" cy="861"/>
            </a:xfrm>
            <a:prstGeom prst="rect">
              <a:avLst/>
            </a:prstGeom>
            <a:solidFill>
              <a:schemeClr val="accent2"/>
            </a:solidFill>
            <a:ln w="9525" algn="ctr">
              <a:solidFill>
                <a:srgbClr val="FF3300"/>
              </a:solidFill>
              <a:miter lim="800000"/>
            </a:ln>
            <a:effectLst/>
          </p:spPr>
          <p:txBody>
            <a:bodyPr wrap="none" anchor="ctr"/>
            <a:lstStyle/>
            <a:p>
              <a:pPr algn="ctr"/>
              <a:r>
                <a:rPr lang="zh-CN" altLang="en-US" sz="1400" b="1" dirty="0" smtClean="0">
                  <a:solidFill>
                    <a:schemeClr val="bg1"/>
                  </a:solidFill>
                  <a:latin typeface="微软雅黑" panose="020B0503020204020204" charset="-122"/>
                  <a:ea typeface="微软雅黑" panose="020B0503020204020204" charset="-122"/>
                </a:rPr>
                <a:t>班组安全教育内容 </a:t>
              </a:r>
              <a:endParaRPr lang="zh-CN" altLang="en-US" sz="1400" b="1" dirty="0">
                <a:solidFill>
                  <a:schemeClr val="bg1"/>
                </a:solidFill>
                <a:latin typeface="微软雅黑" panose="020B0503020204020204" charset="-122"/>
                <a:ea typeface="微软雅黑" panose="020B0503020204020204" charset="-122"/>
              </a:endParaRPr>
            </a:p>
          </p:txBody>
        </p:sp>
        <p:sp>
          <p:nvSpPr>
            <p:cNvPr id="74" name="Line 11"/>
            <p:cNvSpPr>
              <a:spLocks noChangeShapeType="1"/>
            </p:cNvSpPr>
            <p:nvPr/>
          </p:nvSpPr>
          <p:spPr bwMode="auto">
            <a:xfrm>
              <a:off x="2381" y="1344"/>
              <a:ext cx="748" cy="1"/>
            </a:xfrm>
            <a:prstGeom prst="line">
              <a:avLst/>
            </a:prstGeom>
            <a:noFill/>
            <a:ln w="76200">
              <a:solidFill>
                <a:srgbClr val="FF00FF"/>
              </a:solidFill>
              <a:round/>
              <a:headEnd type="oval"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5" name="Line 12"/>
            <p:cNvSpPr>
              <a:spLocks noChangeShapeType="1"/>
            </p:cNvSpPr>
            <p:nvPr/>
          </p:nvSpPr>
          <p:spPr bwMode="auto">
            <a:xfrm>
              <a:off x="2381" y="1389"/>
              <a:ext cx="0" cy="2056"/>
            </a:xfrm>
            <a:prstGeom prst="line">
              <a:avLst/>
            </a:prstGeom>
            <a:noFill/>
            <a:ln w="76200">
              <a:solidFill>
                <a:srgbClr val="FF00FF"/>
              </a:solidFill>
              <a:round/>
            </a:ln>
            <a:effectLst/>
          </p:spPr>
          <p:txBody>
            <a:bodyPr/>
            <a:lstStyle/>
            <a:p>
              <a:endParaRPr lang="zh-CN" altLang="en-US" sz="1100">
                <a:latin typeface="微软雅黑" panose="020B0503020204020204" charset="-122"/>
                <a:ea typeface="微软雅黑" panose="020B0503020204020204" charset="-122"/>
              </a:endParaRPr>
            </a:p>
          </p:txBody>
        </p:sp>
        <p:sp>
          <p:nvSpPr>
            <p:cNvPr id="76" name="Line 13"/>
            <p:cNvSpPr>
              <a:spLocks noChangeShapeType="1"/>
            </p:cNvSpPr>
            <p:nvPr/>
          </p:nvSpPr>
          <p:spPr bwMode="auto">
            <a:xfrm>
              <a:off x="2381" y="3410"/>
              <a:ext cx="748" cy="0"/>
            </a:xfrm>
            <a:prstGeom prst="line">
              <a:avLst/>
            </a:prstGeom>
            <a:noFill/>
            <a:ln w="76200">
              <a:solidFill>
                <a:srgbClr val="FF00FF"/>
              </a:solidFill>
              <a:round/>
              <a:headEnd type="oval"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7" name="Line 14"/>
            <p:cNvSpPr>
              <a:spLocks noChangeShapeType="1"/>
            </p:cNvSpPr>
            <p:nvPr/>
          </p:nvSpPr>
          <p:spPr bwMode="auto">
            <a:xfrm>
              <a:off x="2381" y="2878"/>
              <a:ext cx="748" cy="0"/>
            </a:xfrm>
            <a:prstGeom prst="line">
              <a:avLst/>
            </a:prstGeom>
            <a:noFill/>
            <a:ln w="76200">
              <a:solidFill>
                <a:srgbClr val="FF00FF"/>
              </a:solidFill>
              <a:round/>
              <a:headEnd type="oval"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8" name="Rectangle 15"/>
            <p:cNvSpPr>
              <a:spLocks noChangeArrowheads="1"/>
            </p:cNvSpPr>
            <p:nvPr/>
          </p:nvSpPr>
          <p:spPr bwMode="auto">
            <a:xfrm>
              <a:off x="3152" y="3183"/>
              <a:ext cx="2267" cy="431"/>
            </a:xfrm>
            <a:prstGeom prst="rect">
              <a:avLst/>
            </a:prstGeom>
            <a:solidFill>
              <a:schemeClr val="accent2"/>
            </a:solidFill>
            <a:ln w="9525" algn="ctr">
              <a:solidFill>
                <a:srgbClr val="FF3300"/>
              </a:solidFill>
              <a:miter lim="800000"/>
            </a:ln>
            <a:effectLst/>
          </p:spPr>
          <p:txBody>
            <a:bodyPr wrap="none" anchor="ctr"/>
            <a:lstStyle/>
            <a:p>
              <a:pPr algn="ctr"/>
              <a:r>
                <a:rPr lang="zh-CN" altLang="en-US" sz="1200">
                  <a:solidFill>
                    <a:schemeClr val="bg1"/>
                  </a:solidFill>
                  <a:latin typeface="微软雅黑" panose="020B0503020204020204" charset="-122"/>
                  <a:ea typeface="微软雅黑" panose="020B0503020204020204" charset="-122"/>
                </a:rPr>
                <a:t>事故案例教育</a:t>
              </a:r>
              <a:r>
                <a:rPr lang="zh-CN" altLang="en-US" sz="1200">
                  <a:solidFill>
                    <a:srgbClr val="FF33CC"/>
                  </a:solidFill>
                  <a:latin typeface="微软雅黑" panose="020B0503020204020204" charset="-122"/>
                  <a:ea typeface="微软雅黑" panose="020B0503020204020204" charset="-122"/>
                </a:rPr>
                <a:t> </a:t>
              </a:r>
              <a:endParaRPr lang="zh-CN" altLang="en-US" sz="1200">
                <a:solidFill>
                  <a:srgbClr val="FF33CC"/>
                </a:solidFill>
                <a:latin typeface="微软雅黑" panose="020B0503020204020204" charset="-122"/>
                <a:ea typeface="微软雅黑" panose="020B0503020204020204" charset="-122"/>
              </a:endParaRPr>
            </a:p>
          </p:txBody>
        </p:sp>
      </p:grpSp>
      <p:grpSp>
        <p:nvGrpSpPr>
          <p:cNvPr id="79" name="Group 31"/>
          <p:cNvGrpSpPr/>
          <p:nvPr/>
        </p:nvGrpSpPr>
        <p:grpSpPr bwMode="auto">
          <a:xfrm>
            <a:off x="2634754" y="4253841"/>
            <a:ext cx="5681662" cy="1906587"/>
            <a:chOff x="567" y="2976"/>
            <a:chExt cx="3579" cy="1201"/>
          </a:xfrm>
        </p:grpSpPr>
        <p:grpSp>
          <p:nvGrpSpPr>
            <p:cNvPr id="80" name="Group 3"/>
            <p:cNvGrpSpPr/>
            <p:nvPr/>
          </p:nvGrpSpPr>
          <p:grpSpPr bwMode="auto">
            <a:xfrm>
              <a:off x="567" y="2976"/>
              <a:ext cx="1498" cy="353"/>
              <a:chOff x="0" y="0"/>
              <a:chExt cx="3102" cy="774"/>
            </a:xfrm>
          </p:grpSpPr>
          <p:sp>
            <p:nvSpPr>
              <p:cNvPr id="91" name="AutoShape 7"/>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F1F8F9"/>
                  </a:gs>
                </a:gsLst>
                <a:lin ang="0" scaled="1"/>
              </a:gradFill>
              <a:ln w="9525">
                <a:noFill/>
                <a:round/>
              </a:ln>
            </p:spPr>
            <p:txBody>
              <a:bodyPr wrap="none" anchor="ctr"/>
              <a:lstStyle/>
              <a:p>
                <a:endParaRPr lang="zh-CN" altLang="en-US" sz="2000">
                  <a:ea typeface="宋体" panose="02010600030101010101" pitchFamily="2" charset="-122"/>
                </a:endParaRPr>
              </a:p>
            </p:txBody>
          </p:sp>
          <p:sp>
            <p:nvSpPr>
              <p:cNvPr id="92" name="AutoShape 8"/>
              <p:cNvSpPr>
                <a:spLocks noChangeArrowheads="1"/>
              </p:cNvSpPr>
              <p:nvPr/>
            </p:nvSpPr>
            <p:spPr bwMode="auto">
              <a:xfrm>
                <a:off x="0" y="288"/>
                <a:ext cx="336" cy="240"/>
              </a:xfrm>
              <a:prstGeom prst="rightArrow">
                <a:avLst>
                  <a:gd name="adj1" fmla="val 50000"/>
                  <a:gd name="adj2" fmla="val 58333"/>
                </a:avLst>
              </a:prstGeom>
              <a:solidFill>
                <a:schemeClr val="bg1"/>
              </a:solidFill>
              <a:ln w="9525">
                <a:solidFill>
                  <a:schemeClr val="tx1"/>
                </a:solidFill>
                <a:miter lim="800000"/>
              </a:ln>
            </p:spPr>
            <p:txBody>
              <a:bodyPr wrap="none" anchor="ctr"/>
              <a:lstStyle/>
              <a:p>
                <a:endParaRPr lang="zh-CN" altLang="en-US" sz="2000">
                  <a:ea typeface="宋体" panose="02010600030101010101" pitchFamily="2" charset="-122"/>
                </a:endParaRPr>
              </a:p>
            </p:txBody>
          </p:sp>
        </p:grpSp>
        <p:grpSp>
          <p:nvGrpSpPr>
            <p:cNvPr id="81" name="Group 6"/>
            <p:cNvGrpSpPr/>
            <p:nvPr/>
          </p:nvGrpSpPr>
          <p:grpSpPr bwMode="auto">
            <a:xfrm>
              <a:off x="567" y="3367"/>
              <a:ext cx="1498" cy="353"/>
              <a:chOff x="0" y="0"/>
              <a:chExt cx="3102" cy="774"/>
            </a:xfrm>
          </p:grpSpPr>
          <p:sp>
            <p:nvSpPr>
              <p:cNvPr id="89" name="AutoShape 10"/>
              <p:cNvSpPr>
                <a:spLocks noChangeArrowheads="1"/>
              </p:cNvSpPr>
              <p:nvPr/>
            </p:nvSpPr>
            <p:spPr bwMode="auto">
              <a:xfrm>
                <a:off x="30" y="0"/>
                <a:ext cx="3072" cy="774"/>
              </a:xfrm>
              <a:prstGeom prst="roundRect">
                <a:avLst>
                  <a:gd name="adj" fmla="val 10889"/>
                </a:avLst>
              </a:prstGeom>
              <a:gradFill rotWithShape="1">
                <a:gsLst>
                  <a:gs pos="0">
                    <a:srgbClr val="66FFFF"/>
                  </a:gs>
                  <a:gs pos="100000">
                    <a:srgbClr val="CCFFFF"/>
                  </a:gs>
                </a:gsLst>
                <a:lin ang="0" scaled="1"/>
              </a:gradFill>
              <a:ln w="9525">
                <a:noFill/>
                <a:round/>
              </a:ln>
            </p:spPr>
            <p:txBody>
              <a:bodyPr wrap="none" anchor="ctr"/>
              <a:lstStyle/>
              <a:p>
                <a:endParaRPr lang="zh-CN" altLang="en-US" sz="2000">
                  <a:ea typeface="宋体" panose="02010600030101010101" pitchFamily="2" charset="-122"/>
                </a:endParaRPr>
              </a:p>
            </p:txBody>
          </p:sp>
          <p:sp>
            <p:nvSpPr>
              <p:cNvPr id="90" name="AutoShape 11"/>
              <p:cNvSpPr>
                <a:spLocks noChangeArrowheads="1"/>
              </p:cNvSpPr>
              <p:nvPr/>
            </p:nvSpPr>
            <p:spPr bwMode="auto">
              <a:xfrm>
                <a:off x="0" y="294"/>
                <a:ext cx="336" cy="240"/>
              </a:xfrm>
              <a:prstGeom prst="rightArrow">
                <a:avLst>
                  <a:gd name="adj1" fmla="val 50000"/>
                  <a:gd name="adj2" fmla="val 58333"/>
                </a:avLst>
              </a:prstGeom>
              <a:gradFill rotWithShape="1">
                <a:gsLst>
                  <a:gs pos="0">
                    <a:srgbClr val="66FFFF"/>
                  </a:gs>
                  <a:gs pos="100000">
                    <a:srgbClr val="CCFFFF"/>
                  </a:gs>
                </a:gsLst>
                <a:lin ang="0" scaled="1"/>
              </a:gradFill>
              <a:ln w="9525">
                <a:solidFill>
                  <a:schemeClr val="tx1"/>
                </a:solidFill>
                <a:miter lim="800000"/>
              </a:ln>
            </p:spPr>
            <p:txBody>
              <a:bodyPr wrap="none" anchor="ctr"/>
              <a:lstStyle/>
              <a:p>
                <a:endParaRPr lang="zh-CN" altLang="en-US" sz="2000">
                  <a:ea typeface="宋体" panose="02010600030101010101" pitchFamily="2" charset="-122"/>
                </a:endParaRPr>
              </a:p>
            </p:txBody>
          </p:sp>
        </p:grpSp>
        <p:grpSp>
          <p:nvGrpSpPr>
            <p:cNvPr id="82" name="Group 9"/>
            <p:cNvGrpSpPr/>
            <p:nvPr/>
          </p:nvGrpSpPr>
          <p:grpSpPr bwMode="auto">
            <a:xfrm>
              <a:off x="567" y="3742"/>
              <a:ext cx="1498" cy="353"/>
              <a:chOff x="0" y="0"/>
              <a:chExt cx="3102" cy="774"/>
            </a:xfrm>
          </p:grpSpPr>
          <p:sp>
            <p:nvSpPr>
              <p:cNvPr id="87" name="AutoShape 13"/>
              <p:cNvSpPr>
                <a:spLocks noChangeArrowheads="1"/>
              </p:cNvSpPr>
              <p:nvPr/>
            </p:nvSpPr>
            <p:spPr bwMode="auto">
              <a:xfrm>
                <a:off x="30" y="0"/>
                <a:ext cx="3072" cy="774"/>
              </a:xfrm>
              <a:prstGeom prst="roundRect">
                <a:avLst>
                  <a:gd name="adj" fmla="val 10889"/>
                </a:avLst>
              </a:prstGeom>
              <a:gradFill rotWithShape="1">
                <a:gsLst>
                  <a:gs pos="0">
                    <a:srgbClr val="FFFF66"/>
                  </a:gs>
                  <a:gs pos="100000">
                    <a:srgbClr val="D4D4E9"/>
                  </a:gs>
                </a:gsLst>
                <a:lin ang="0" scaled="1"/>
              </a:gradFill>
              <a:ln w="9525">
                <a:noFill/>
                <a:round/>
              </a:ln>
            </p:spPr>
            <p:txBody>
              <a:bodyPr wrap="none" anchor="ctr"/>
              <a:lstStyle/>
              <a:p>
                <a:endParaRPr lang="zh-CN" altLang="en-US" sz="2000">
                  <a:ea typeface="宋体" panose="02010600030101010101" pitchFamily="2" charset="-122"/>
                </a:endParaRPr>
              </a:p>
            </p:txBody>
          </p:sp>
          <p:sp>
            <p:nvSpPr>
              <p:cNvPr id="88" name="AutoShape 14"/>
              <p:cNvSpPr>
                <a:spLocks noChangeArrowheads="1"/>
              </p:cNvSpPr>
              <p:nvPr/>
            </p:nvSpPr>
            <p:spPr bwMode="auto">
              <a:xfrm>
                <a:off x="0" y="288"/>
                <a:ext cx="336" cy="240"/>
              </a:xfrm>
              <a:prstGeom prst="rightArrow">
                <a:avLst>
                  <a:gd name="adj1" fmla="val 50000"/>
                  <a:gd name="adj2" fmla="val 58333"/>
                </a:avLst>
              </a:prstGeom>
              <a:gradFill rotWithShape="1">
                <a:gsLst>
                  <a:gs pos="0">
                    <a:srgbClr val="FFFF66"/>
                  </a:gs>
                  <a:gs pos="100000">
                    <a:srgbClr val="FFFFFF"/>
                  </a:gs>
                </a:gsLst>
                <a:lin ang="0" scaled="1"/>
              </a:gradFill>
              <a:ln w="9525">
                <a:solidFill>
                  <a:schemeClr val="tx1"/>
                </a:solidFill>
                <a:miter lim="800000"/>
              </a:ln>
            </p:spPr>
            <p:txBody>
              <a:bodyPr wrap="none" anchor="ctr"/>
              <a:lstStyle/>
              <a:p>
                <a:endParaRPr lang="zh-CN" altLang="en-US" sz="2000">
                  <a:ea typeface="宋体" panose="02010600030101010101" pitchFamily="2" charset="-122"/>
                </a:endParaRPr>
              </a:p>
            </p:txBody>
          </p:sp>
        </p:grpSp>
        <p:pic>
          <p:nvPicPr>
            <p:cNvPr id="83" name="Text Box 17"/>
            <p:cNvPicPr>
              <a:picLocks noChangeArrowheads="1"/>
            </p:cNvPicPr>
            <p:nvPr/>
          </p:nvPicPr>
          <p:blipFill>
            <a:blip r:embed="rId1" cstate="print"/>
            <a:srcRect/>
            <a:stretch>
              <a:fillRect/>
            </a:stretch>
          </p:blipFill>
          <p:spPr bwMode="auto">
            <a:xfrm>
              <a:off x="703" y="3067"/>
              <a:ext cx="1406" cy="333"/>
            </a:xfrm>
            <a:prstGeom prst="rect">
              <a:avLst/>
            </a:prstGeom>
            <a:noFill/>
            <a:ln w="9525">
              <a:noFill/>
              <a:miter lim="800000"/>
              <a:headEnd/>
              <a:tailEnd/>
            </a:ln>
          </p:spPr>
        </p:pic>
        <p:pic>
          <p:nvPicPr>
            <p:cNvPr id="84" name="Text Box 17"/>
            <p:cNvPicPr>
              <a:picLocks noChangeArrowheads="1"/>
            </p:cNvPicPr>
            <p:nvPr/>
          </p:nvPicPr>
          <p:blipFill>
            <a:blip r:embed="rId2" cstate="print"/>
            <a:srcRect/>
            <a:stretch>
              <a:fillRect/>
            </a:stretch>
          </p:blipFill>
          <p:spPr bwMode="auto">
            <a:xfrm>
              <a:off x="703" y="3430"/>
              <a:ext cx="1280" cy="334"/>
            </a:xfrm>
            <a:prstGeom prst="rect">
              <a:avLst/>
            </a:prstGeom>
            <a:noFill/>
            <a:ln w="9525">
              <a:noFill/>
              <a:miter lim="800000"/>
              <a:headEnd/>
              <a:tailEnd/>
            </a:ln>
          </p:spPr>
        </p:pic>
        <p:pic>
          <p:nvPicPr>
            <p:cNvPr id="85" name="Text Box 17"/>
            <p:cNvPicPr>
              <a:picLocks noChangeArrowheads="1"/>
            </p:cNvPicPr>
            <p:nvPr/>
          </p:nvPicPr>
          <p:blipFill>
            <a:blip r:embed="rId3" cstate="print"/>
            <a:srcRect/>
            <a:stretch>
              <a:fillRect/>
            </a:stretch>
          </p:blipFill>
          <p:spPr bwMode="auto">
            <a:xfrm>
              <a:off x="676" y="3817"/>
              <a:ext cx="1280" cy="335"/>
            </a:xfrm>
            <a:prstGeom prst="rect">
              <a:avLst/>
            </a:prstGeom>
            <a:noFill/>
            <a:ln w="9525">
              <a:noFill/>
              <a:miter lim="800000"/>
              <a:headEnd/>
              <a:tailEnd/>
            </a:ln>
          </p:spPr>
        </p:pic>
        <p:pic>
          <p:nvPicPr>
            <p:cNvPr id="86" name="Picture 15" descr="S7000010"/>
            <p:cNvPicPr>
              <a:picLocks noChangeAspect="1" noChangeArrowheads="1"/>
            </p:cNvPicPr>
            <p:nvPr/>
          </p:nvPicPr>
          <p:blipFill>
            <a:blip r:embed="rId4" cstate="print"/>
            <a:srcRect/>
            <a:stretch>
              <a:fillRect/>
            </a:stretch>
          </p:blipFill>
          <p:spPr bwMode="auto">
            <a:xfrm>
              <a:off x="2064" y="2976"/>
              <a:ext cx="2082" cy="1201"/>
            </a:xfrm>
            <a:prstGeom prst="rect">
              <a:avLst/>
            </a:prstGeom>
            <a:noFill/>
            <a:ln w="9525">
              <a:noFill/>
              <a:miter lim="800000"/>
              <a:headEnd/>
              <a:tailEnd/>
            </a:ln>
          </p:spPr>
        </p:pic>
      </p:grpSp>
      <p:pic>
        <p:nvPicPr>
          <p:cNvPr id="93" name="Picture 34" descr="bde97ffab6ee8809a9d3113c"/>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10783" y="4149080"/>
            <a:ext cx="1617662" cy="2033587"/>
          </a:xfrm>
          <a:prstGeom prst="rect">
            <a:avLst/>
          </a:prstGeom>
          <a:noFill/>
        </p:spPr>
      </p:pic>
      <p:sp>
        <p:nvSpPr>
          <p:cNvPr id="94" name="Rectangle 35"/>
          <p:cNvSpPr>
            <a:spLocks noChangeArrowheads="1"/>
          </p:cNvSpPr>
          <p:nvPr/>
        </p:nvSpPr>
        <p:spPr bwMode="auto">
          <a:xfrm>
            <a:off x="1619673" y="5023778"/>
            <a:ext cx="322262" cy="646331"/>
          </a:xfrm>
          <a:prstGeom prst="rect">
            <a:avLst/>
          </a:prstGeom>
          <a:noFill/>
          <a:ln w="9525">
            <a:noFill/>
            <a:miter lim="800000"/>
          </a:ln>
          <a:effectLst/>
        </p:spPr>
        <p:txBody>
          <a:bodyPr wrap="square">
            <a:spAutoFit/>
          </a:bodyPr>
          <a:lstStyle/>
          <a:p>
            <a:r>
              <a:rPr lang="zh-CN" altLang="en-US" b="1" dirty="0">
                <a:solidFill>
                  <a:srgbClr val="FF0000"/>
                </a:solidFill>
              </a:rPr>
              <a:t>警钟</a:t>
            </a:r>
            <a:endParaRPr lang="zh-CN" altLang="en-US" b="1" dirty="0">
              <a:solidFill>
                <a:srgbClr val="FF0000"/>
              </a:solidFill>
            </a:endParaRPr>
          </a:p>
        </p:txBody>
      </p:sp>
      <p:sp>
        <p:nvSpPr>
          <p:cNvPr id="95" name="矩形 3"/>
          <p:cNvSpPr>
            <a:spLocks noChangeArrowheads="1"/>
          </p:cNvSpPr>
          <p:nvPr/>
        </p:nvSpPr>
        <p:spPr bwMode="auto">
          <a:xfrm>
            <a:off x="344168" y="1052736"/>
            <a:ext cx="5812008"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3</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、班组安全教育与训练</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34"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5"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3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2208" y="1772816"/>
            <a:ext cx="7344618" cy="3870192"/>
            <a:chOff x="539750" y="1428736"/>
            <a:chExt cx="8208963" cy="4286280"/>
          </a:xfrm>
        </p:grpSpPr>
        <p:sp>
          <p:nvSpPr>
            <p:cNvPr id="35"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a:ea typeface="宋体" panose="02010600030101010101" pitchFamily="2" charset="-122"/>
              </a:endParaRPr>
            </a:p>
          </p:txBody>
        </p:sp>
        <p:sp>
          <p:nvSpPr>
            <p:cNvPr id="36" name="Text Box 3"/>
            <p:cNvSpPr txBox="1">
              <a:spLocks noChangeArrowheads="1"/>
            </p:cNvSpPr>
            <p:nvPr/>
          </p:nvSpPr>
          <p:spPr bwMode="auto">
            <a:xfrm>
              <a:off x="642910" y="1428736"/>
              <a:ext cx="5689600" cy="523220"/>
            </a:xfrm>
            <a:prstGeom prst="rect">
              <a:avLst/>
            </a:prstGeom>
            <a:solidFill>
              <a:schemeClr val="accent2"/>
            </a:solidFill>
            <a:ln w="9525" algn="ctr">
              <a:noFill/>
              <a:miter lim="800000"/>
            </a:ln>
            <a:effectLst/>
          </p:spPr>
          <p:txBody>
            <a:bodyPr>
              <a:spAutoFit/>
            </a:bodyPr>
            <a:lstStyle/>
            <a:p>
              <a:r>
                <a:rPr lang="zh-CN" altLang="en-US" sz="2800" b="1" dirty="0">
                  <a:solidFill>
                    <a:schemeClr val="bg1"/>
                  </a:solidFill>
                  <a:latin typeface="微软雅黑" panose="020B0503020204020204" charset="-122"/>
                  <a:ea typeface="微软雅黑" panose="020B0503020204020204" charset="-122"/>
                </a:rPr>
                <a:t>     操作人员</a:t>
              </a:r>
              <a:r>
                <a:rPr lang="en-US" altLang="zh-CN" sz="2800" b="1" dirty="0">
                  <a:solidFill>
                    <a:schemeClr val="bg1"/>
                  </a:solidFill>
                  <a:latin typeface="微软雅黑" panose="020B0503020204020204" charset="-122"/>
                  <a:ea typeface="微软雅黑" panose="020B0503020204020204" charset="-122"/>
                </a:rPr>
                <a:t>6</a:t>
              </a:r>
              <a:r>
                <a:rPr lang="zh-CN" altLang="en-US" sz="2800" b="1" dirty="0">
                  <a:solidFill>
                    <a:schemeClr val="bg1"/>
                  </a:solidFill>
                  <a:latin typeface="微软雅黑" panose="020B0503020204020204" charset="-122"/>
                  <a:ea typeface="微软雅黑" panose="020B0503020204020204" charset="-122"/>
                </a:rPr>
                <a:t>个严格遵守</a:t>
              </a:r>
              <a:endParaRPr lang="zh-CN" altLang="en-US" sz="2800" b="1" dirty="0">
                <a:solidFill>
                  <a:schemeClr val="bg1"/>
                </a:solidFill>
                <a:latin typeface="微软雅黑" panose="020B0503020204020204" charset="-122"/>
                <a:ea typeface="微软雅黑" panose="020B0503020204020204" charset="-122"/>
              </a:endParaRPr>
            </a:p>
          </p:txBody>
        </p:sp>
        <p:sp>
          <p:nvSpPr>
            <p:cNvPr id="37" name="Text Box 4"/>
            <p:cNvSpPr txBox="1">
              <a:spLocks noChangeArrowheads="1"/>
            </p:cNvSpPr>
            <p:nvPr/>
          </p:nvSpPr>
          <p:spPr bwMode="auto">
            <a:xfrm>
              <a:off x="539750" y="2060575"/>
              <a:ext cx="8208963" cy="3351046"/>
            </a:xfrm>
            <a:prstGeom prst="rect">
              <a:avLst/>
            </a:prstGeom>
            <a:noFill/>
            <a:ln w="9525" algn="ctr">
              <a:noFill/>
              <a:miter lim="800000"/>
            </a:ln>
            <a:effectLst/>
          </p:spPr>
          <p:txBody>
            <a:bodyPr>
              <a:spAutoFit/>
            </a:bodyPr>
            <a:lstStyle/>
            <a:p>
              <a:pPr>
                <a:lnSpc>
                  <a:spcPct val="150000"/>
                </a:lnSpc>
              </a:pPr>
              <a:r>
                <a:rPr lang="zh-CN" altLang="en-US" sz="2400" dirty="0">
                  <a:latin typeface="微软雅黑" panose="020B0503020204020204" charset="-122"/>
                  <a:ea typeface="微软雅黑" panose="020B0503020204020204" charset="-122"/>
                </a:rPr>
                <a:t>      </a:t>
              </a:r>
              <a:r>
                <a:rPr lang="zh-CN" altLang="en-US" sz="2400" dirty="0" smtClean="0">
                  <a:latin typeface="微软雅黑" panose="020B0503020204020204" charset="-122"/>
                  <a:ea typeface="微软雅黑" panose="020B0503020204020204" charset="-122"/>
                </a:rPr>
                <a:t> </a:t>
              </a:r>
              <a:r>
                <a:rPr lang="en-US" altLang="zh-CN" sz="2400" dirty="0" smtClean="0">
                  <a:latin typeface="微软雅黑" panose="020B0503020204020204" charset="-122"/>
                  <a:ea typeface="微软雅黑" panose="020B0503020204020204" charset="-122"/>
                </a:rPr>
                <a:t>1</a:t>
              </a:r>
              <a:r>
                <a:rPr lang="zh-CN" altLang="en-US" sz="2400" dirty="0">
                  <a:latin typeface="微软雅黑" panose="020B0503020204020204" charset="-122"/>
                  <a:ea typeface="微软雅黑" panose="020B0503020204020204" charset="-122"/>
                </a:rPr>
                <a:t>．严格进行交接班； </a:t>
              </a:r>
              <a:br>
                <a:rPr lang="zh-CN" altLang="en-US" sz="2400" dirty="0">
                  <a:latin typeface="微软雅黑" panose="020B0503020204020204" charset="-122"/>
                  <a:ea typeface="微软雅黑" panose="020B0503020204020204" charset="-122"/>
                </a:rPr>
              </a:b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．严格进行巡回检查； </a:t>
              </a:r>
              <a:br>
                <a:rPr lang="zh-CN" altLang="en-US" sz="2400" dirty="0">
                  <a:latin typeface="微软雅黑" panose="020B0503020204020204" charset="-122"/>
                  <a:ea typeface="微软雅黑" panose="020B0503020204020204" charset="-122"/>
                </a:rPr>
              </a:b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3</a:t>
              </a:r>
              <a:r>
                <a:rPr lang="zh-CN" altLang="en-US" sz="2400" dirty="0">
                  <a:latin typeface="微软雅黑" panose="020B0503020204020204" charset="-122"/>
                  <a:ea typeface="微软雅黑" panose="020B0503020204020204" charset="-122"/>
                </a:rPr>
                <a:t>．严格控制工艺指标；</a:t>
              </a:r>
              <a:br>
                <a:rPr lang="zh-CN" altLang="en-US" sz="2400" dirty="0">
                  <a:latin typeface="微软雅黑" panose="020B0503020204020204" charset="-122"/>
                  <a:ea typeface="微软雅黑" panose="020B0503020204020204" charset="-122"/>
                </a:rPr>
              </a:b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4</a:t>
              </a:r>
              <a:r>
                <a:rPr lang="zh-CN" altLang="en-US" sz="2400" dirty="0">
                  <a:latin typeface="微软雅黑" panose="020B0503020204020204" charset="-122"/>
                  <a:ea typeface="微软雅黑" panose="020B0503020204020204" charset="-122"/>
                </a:rPr>
                <a:t>．严格执行操作票；</a:t>
              </a:r>
              <a:br>
                <a:rPr lang="zh-CN" altLang="en-US" sz="2400" dirty="0">
                  <a:latin typeface="微软雅黑" panose="020B0503020204020204" charset="-122"/>
                  <a:ea typeface="微软雅黑" panose="020B0503020204020204" charset="-122"/>
                </a:rPr>
              </a:b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5</a:t>
              </a:r>
              <a:r>
                <a:rPr lang="zh-CN" altLang="en-US" sz="2400" dirty="0">
                  <a:latin typeface="微软雅黑" panose="020B0503020204020204" charset="-122"/>
                  <a:ea typeface="微软雅黑" panose="020B0503020204020204" charset="-122"/>
                </a:rPr>
                <a:t>．严格遵守劳动纪律；</a:t>
              </a:r>
              <a:br>
                <a:rPr lang="zh-CN" altLang="en-US" sz="2400" dirty="0">
                  <a:latin typeface="微软雅黑" panose="020B0503020204020204" charset="-122"/>
                  <a:ea typeface="微软雅黑" panose="020B0503020204020204" charset="-122"/>
                </a:rPr>
              </a:b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6</a:t>
              </a:r>
              <a:r>
                <a:rPr lang="zh-CN" altLang="en-US" sz="2400" dirty="0">
                  <a:latin typeface="微软雅黑" panose="020B0503020204020204" charset="-122"/>
                  <a:ea typeface="微软雅黑" panose="020B0503020204020204" charset="-122"/>
                </a:rPr>
                <a:t>．严格执行有关安全规定。</a:t>
              </a:r>
              <a:endParaRPr lang="zh-CN" altLang="en-US" sz="2400" dirty="0">
                <a:latin typeface="微软雅黑" panose="020B0503020204020204" charset="-122"/>
                <a:ea typeface="微软雅黑" panose="020B0503020204020204" charset="-122"/>
              </a:endParaRPr>
            </a:p>
          </p:txBody>
        </p:sp>
        <p:pic>
          <p:nvPicPr>
            <p:cNvPr id="38" name="Picture 5" descr="安全一家"/>
            <p:cNvPicPr>
              <a:picLocks noChangeAspect="1" noChangeArrowheads="1"/>
            </p:cNvPicPr>
            <p:nvPr/>
          </p:nvPicPr>
          <p:blipFill>
            <a:blip r:embed="rId1"/>
            <a:srcRect/>
            <a:stretch>
              <a:fillRect/>
            </a:stretch>
          </p:blipFill>
          <p:spPr bwMode="auto">
            <a:xfrm>
              <a:off x="5675338" y="2311416"/>
              <a:ext cx="2540000" cy="3403600"/>
            </a:xfrm>
            <a:prstGeom prst="rect">
              <a:avLst/>
            </a:prstGeom>
            <a:noFill/>
          </p:spPr>
        </p:pic>
      </p:grpSp>
      <p:sp>
        <p:nvSpPr>
          <p:cNvPr id="7"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9" name="矩形 3"/>
          <p:cNvSpPr>
            <a:spLocks noChangeArrowheads="1"/>
          </p:cNvSpPr>
          <p:nvPr/>
        </p:nvSpPr>
        <p:spPr bwMode="auto">
          <a:xfrm>
            <a:off x="344168" y="1052736"/>
            <a:ext cx="5812008"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3</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、班组安全教育与训练</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9906" y="2116353"/>
            <a:ext cx="6564302" cy="3904935"/>
            <a:chOff x="1220788" y="1930358"/>
            <a:chExt cx="6700188" cy="4859123"/>
          </a:xfrm>
        </p:grpSpPr>
        <p:sp>
          <p:nvSpPr>
            <p:cNvPr id="8" name="Rectangle 3"/>
            <p:cNvSpPr>
              <a:spLocks noChangeArrowheads="1"/>
            </p:cNvSpPr>
            <p:nvPr/>
          </p:nvSpPr>
          <p:spPr bwMode="auto">
            <a:xfrm>
              <a:off x="1271544" y="3359118"/>
              <a:ext cx="2386056" cy="609601"/>
            </a:xfrm>
            <a:prstGeom prst="rect">
              <a:avLst/>
            </a:prstGeom>
            <a:solidFill>
              <a:srgbClr val="CCCC00"/>
            </a:solidFill>
            <a:ln w="15875">
              <a:solidFill>
                <a:schemeClr val="tx1"/>
              </a:solidFill>
              <a:miter lim="800000"/>
            </a:ln>
            <a:effectLst/>
          </p:spPr>
          <p:txBody>
            <a:bodyPr wrap="none" anchor="ctr"/>
            <a:lstStyle/>
            <a:p>
              <a:endParaRPr lang="zh-CN" altLang="en-US" sz="1400">
                <a:latin typeface="微软雅黑" panose="020B0503020204020204" charset="-122"/>
                <a:ea typeface="微软雅黑" panose="020B0503020204020204" charset="-122"/>
              </a:endParaRPr>
            </a:p>
          </p:txBody>
        </p:sp>
        <p:sp>
          <p:nvSpPr>
            <p:cNvPr id="9" name="Rectangle 4"/>
            <p:cNvSpPr>
              <a:spLocks noChangeArrowheads="1"/>
            </p:cNvSpPr>
            <p:nvPr/>
          </p:nvSpPr>
          <p:spPr bwMode="auto">
            <a:xfrm>
              <a:off x="4841875" y="1968455"/>
              <a:ext cx="3006725" cy="268089"/>
            </a:xfrm>
            <a:prstGeom prst="rect">
              <a:avLst/>
            </a:prstGeom>
            <a:noFill/>
            <a:ln w="9525">
              <a:solidFill>
                <a:schemeClr val="tx1"/>
              </a:solidFill>
              <a:miter lim="800000"/>
            </a:ln>
          </p:spPr>
          <p:txBody>
            <a:bodyPr lIns="0" tIns="0" rIns="0" bIns="0">
              <a:spAutoFit/>
            </a:bodyPr>
            <a:lstStyle/>
            <a:p>
              <a:r>
                <a:rPr kumimoji="1" lang="zh-CN" altLang="en-US" sz="1400" b="1" u="sng" dirty="0">
                  <a:solidFill>
                    <a:srgbClr val="7030A0"/>
                  </a:solidFill>
                  <a:latin typeface="微软雅黑" panose="020B0503020204020204" charset="-122"/>
                  <a:ea typeface="微软雅黑" panose="020B0503020204020204" charset="-122"/>
                </a:rPr>
                <a:t>须确认的事项和手续</a:t>
              </a:r>
              <a:endParaRPr kumimoji="1" lang="ja-JP" altLang="en-US" sz="1400" b="1" dirty="0">
                <a:solidFill>
                  <a:srgbClr val="7030A0"/>
                </a:solidFill>
                <a:latin typeface="微软雅黑" panose="020B0503020204020204" charset="-122"/>
                <a:ea typeface="微软雅黑" panose="020B0503020204020204" charset="-122"/>
              </a:endParaRPr>
            </a:p>
          </p:txBody>
        </p:sp>
        <p:sp>
          <p:nvSpPr>
            <p:cNvPr id="10" name="Rectangle 5"/>
            <p:cNvSpPr>
              <a:spLocks noChangeArrowheads="1"/>
            </p:cNvSpPr>
            <p:nvPr/>
          </p:nvSpPr>
          <p:spPr bwMode="auto">
            <a:xfrm>
              <a:off x="4852988" y="2325644"/>
              <a:ext cx="2995612" cy="804265"/>
            </a:xfrm>
            <a:prstGeom prst="rect">
              <a:avLst/>
            </a:prstGeom>
            <a:noFill/>
            <a:ln w="9525">
              <a:solidFill>
                <a:schemeClr val="tx1"/>
              </a:solidFill>
              <a:miter lim="800000"/>
            </a:ln>
          </p:spPr>
          <p:txBody>
            <a:bodyPr lIns="0" tIns="0" rIns="0" bIns="0">
              <a:spAutoFit/>
            </a:bodyPr>
            <a:lstStyle/>
            <a:p>
              <a:r>
                <a:rPr kumimoji="1" lang="ja-JP" altLang="en-US" sz="1400" b="1">
                  <a:solidFill>
                    <a:srgbClr val="7030A0"/>
                  </a:solidFill>
                  <a:latin typeface="微软雅黑" panose="020B0503020204020204" charset="-122"/>
                  <a:ea typeface="微软雅黑" panose="020B0503020204020204" charset="-122"/>
                </a:rPr>
                <a:t>①　</a:t>
              </a:r>
              <a:r>
                <a:rPr kumimoji="1" lang="zh-CN" altLang="en-US" sz="1400" b="1">
                  <a:solidFill>
                    <a:srgbClr val="7030A0"/>
                  </a:solidFill>
                  <a:latin typeface="微软雅黑" panose="020B0503020204020204" charset="-122"/>
                  <a:ea typeface="微软雅黑" panose="020B0503020204020204" charset="-122"/>
                </a:rPr>
                <a:t>发现风险的存在</a:t>
              </a:r>
              <a:endParaRPr kumimoji="1" lang="ja-JP" altLang="en-US" sz="1400" b="1">
                <a:solidFill>
                  <a:srgbClr val="7030A0"/>
                </a:solidFill>
                <a:latin typeface="微软雅黑" panose="020B0503020204020204" charset="-122"/>
                <a:ea typeface="微软雅黑" panose="020B0503020204020204" charset="-122"/>
              </a:endParaRPr>
            </a:p>
            <a:p>
              <a:r>
                <a:rPr kumimoji="1" lang="ja-JP" altLang="en-US" sz="1400" b="1">
                  <a:solidFill>
                    <a:srgbClr val="7030A0"/>
                  </a:solidFill>
                  <a:latin typeface="微软雅黑" panose="020B0503020204020204" charset="-122"/>
                  <a:ea typeface="微软雅黑" panose="020B0503020204020204" charset="-122"/>
                </a:rPr>
                <a:t>②　</a:t>
              </a:r>
              <a:r>
                <a:rPr kumimoji="1" lang="zh-CN" altLang="en-US" sz="1400" b="1">
                  <a:solidFill>
                    <a:srgbClr val="7030A0"/>
                  </a:solidFill>
                  <a:latin typeface="微软雅黑" panose="020B0503020204020204" charset="-122"/>
                  <a:ea typeface="微软雅黑" panose="020B0503020204020204" charset="-122"/>
                </a:rPr>
                <a:t>认识危险性</a:t>
              </a:r>
              <a:endParaRPr kumimoji="1" lang="ja-JP" altLang="en-US" sz="1400" b="1">
                <a:solidFill>
                  <a:srgbClr val="7030A0"/>
                </a:solidFill>
                <a:latin typeface="微软雅黑" panose="020B0503020204020204" charset="-122"/>
                <a:ea typeface="微软雅黑" panose="020B0503020204020204" charset="-122"/>
              </a:endParaRPr>
            </a:p>
            <a:p>
              <a:r>
                <a:rPr kumimoji="1" lang="ja-JP" altLang="en-US" sz="1400" b="1">
                  <a:solidFill>
                    <a:srgbClr val="7030A0"/>
                  </a:solidFill>
                  <a:latin typeface="微软雅黑" panose="020B0503020204020204" charset="-122"/>
                  <a:ea typeface="微软雅黑" panose="020B0503020204020204" charset="-122"/>
                </a:rPr>
                <a:t>③　</a:t>
              </a:r>
              <a:r>
                <a:rPr kumimoji="1" lang="zh-CN" altLang="en-US" sz="1400" b="1">
                  <a:solidFill>
                    <a:srgbClr val="7030A0"/>
                  </a:solidFill>
                  <a:latin typeface="微软雅黑" panose="020B0503020204020204" charset="-122"/>
                  <a:ea typeface="微软雅黑" panose="020B0503020204020204" charset="-122"/>
                </a:rPr>
                <a:t>预测发生的形态</a:t>
              </a:r>
              <a:endParaRPr kumimoji="1" lang="ja-JP" altLang="en-US" sz="1400" b="1">
                <a:solidFill>
                  <a:srgbClr val="7030A0"/>
                </a:solidFill>
                <a:latin typeface="微软雅黑" panose="020B0503020204020204" charset="-122"/>
                <a:ea typeface="微软雅黑" panose="020B0503020204020204" charset="-122"/>
              </a:endParaRPr>
            </a:p>
          </p:txBody>
        </p:sp>
        <p:sp>
          <p:nvSpPr>
            <p:cNvPr id="11" name="Rectangle 6"/>
            <p:cNvSpPr>
              <a:spLocks noChangeArrowheads="1"/>
            </p:cNvSpPr>
            <p:nvPr/>
          </p:nvSpPr>
          <p:spPr bwMode="auto">
            <a:xfrm>
              <a:off x="4857750" y="3405967"/>
              <a:ext cx="2090738" cy="268089"/>
            </a:xfrm>
            <a:prstGeom prst="rect">
              <a:avLst/>
            </a:prstGeom>
            <a:noFill/>
            <a:ln w="9525">
              <a:solidFill>
                <a:schemeClr val="tx1"/>
              </a:solidFill>
              <a:miter lim="800000"/>
            </a:ln>
          </p:spPr>
          <p:txBody>
            <a:bodyPr lIns="0" tIns="0" rIns="0" bIns="0">
              <a:spAutoFit/>
            </a:bodyPr>
            <a:lstStyle/>
            <a:p>
              <a:r>
                <a:rPr kumimoji="1" lang="zh-CN" altLang="en-US" sz="1400" b="1" u="sng" dirty="0">
                  <a:solidFill>
                    <a:srgbClr val="7030A0"/>
                  </a:solidFill>
                  <a:latin typeface="微软雅黑" panose="020B0503020204020204" charset="-122"/>
                  <a:ea typeface="微软雅黑" panose="020B0503020204020204" charset="-122"/>
                </a:rPr>
                <a:t>须分析的事项</a:t>
              </a:r>
              <a:endParaRPr kumimoji="1" lang="ja-JP" altLang="en-US" sz="1400" b="1" dirty="0">
                <a:solidFill>
                  <a:srgbClr val="7030A0"/>
                </a:solidFill>
                <a:latin typeface="微软雅黑" panose="020B0503020204020204" charset="-122"/>
                <a:ea typeface="微软雅黑" panose="020B0503020204020204" charset="-122"/>
              </a:endParaRPr>
            </a:p>
          </p:txBody>
        </p:sp>
        <p:sp>
          <p:nvSpPr>
            <p:cNvPr id="12" name="Rectangle 7"/>
            <p:cNvSpPr>
              <a:spLocks noChangeArrowheads="1"/>
            </p:cNvSpPr>
            <p:nvPr/>
          </p:nvSpPr>
          <p:spPr bwMode="auto">
            <a:xfrm>
              <a:off x="4876801" y="3724263"/>
              <a:ext cx="2071688" cy="884691"/>
            </a:xfrm>
            <a:prstGeom prst="rect">
              <a:avLst/>
            </a:prstGeom>
            <a:noFill/>
            <a:ln w="9525">
              <a:solidFill>
                <a:schemeClr val="tx1"/>
              </a:solidFill>
              <a:miter lim="800000"/>
            </a:ln>
          </p:spPr>
          <p:txBody>
            <a:bodyPr lIns="0" tIns="0" rIns="0" bIns="0">
              <a:spAutoFit/>
            </a:bodyPr>
            <a:lstStyle/>
            <a:p>
              <a:pPr>
                <a:lnSpc>
                  <a:spcPct val="110000"/>
                </a:lnSpc>
              </a:pPr>
              <a:r>
                <a:rPr kumimoji="1" lang="ja-JP" altLang="en-US" sz="1400" b="1">
                  <a:solidFill>
                    <a:srgbClr val="7030A0"/>
                  </a:solidFill>
                  <a:latin typeface="微软雅黑" panose="020B0503020204020204" charset="-122"/>
                  <a:ea typeface="微软雅黑" panose="020B0503020204020204" charset="-122"/>
                </a:rPr>
                <a:t>①　</a:t>
              </a:r>
              <a:r>
                <a:rPr kumimoji="1" lang="zh-CN" altLang="en-US" sz="1400" b="1">
                  <a:solidFill>
                    <a:srgbClr val="7030A0"/>
                  </a:solidFill>
                  <a:latin typeface="微软雅黑" panose="020B0503020204020204" charset="-122"/>
                  <a:ea typeface="微软雅黑" panose="020B0503020204020204" charset="-122"/>
                </a:rPr>
                <a:t>发生的概率</a:t>
              </a:r>
              <a:endParaRPr kumimoji="1" lang="ja-JP" altLang="en-US" sz="1400" b="1">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a:solidFill>
                    <a:srgbClr val="7030A0"/>
                  </a:solidFill>
                  <a:latin typeface="微软雅黑" panose="020B0503020204020204" charset="-122"/>
                  <a:ea typeface="微软雅黑" panose="020B0503020204020204" charset="-122"/>
                </a:rPr>
                <a:t>②　</a:t>
              </a:r>
              <a:r>
                <a:rPr kumimoji="1" lang="zh-CN" altLang="en-US" sz="1400" b="1">
                  <a:solidFill>
                    <a:srgbClr val="7030A0"/>
                  </a:solidFill>
                  <a:latin typeface="微软雅黑" panose="020B0503020204020204" charset="-122"/>
                  <a:ea typeface="微软雅黑" panose="020B0503020204020204" charset="-122"/>
                </a:rPr>
                <a:t>损害的程度</a:t>
              </a:r>
              <a:endParaRPr kumimoji="1" lang="ja-JP" altLang="en-US" sz="1400" b="1">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a:solidFill>
                    <a:srgbClr val="7030A0"/>
                  </a:solidFill>
                  <a:latin typeface="微软雅黑" panose="020B0503020204020204" charset="-122"/>
                  <a:ea typeface="微软雅黑" panose="020B0503020204020204" charset="-122"/>
                </a:rPr>
                <a:t>③　</a:t>
              </a:r>
              <a:r>
                <a:rPr kumimoji="1" lang="zh-CN" altLang="en-US" sz="1400" b="1">
                  <a:solidFill>
                    <a:srgbClr val="7030A0"/>
                  </a:solidFill>
                  <a:latin typeface="微软雅黑" panose="020B0503020204020204" charset="-122"/>
                  <a:ea typeface="微软雅黑" panose="020B0503020204020204" charset="-122"/>
                </a:rPr>
                <a:t>事业的影响</a:t>
              </a:r>
              <a:endParaRPr kumimoji="1" lang="ja-JP" altLang="en-US" sz="1400" b="1">
                <a:solidFill>
                  <a:srgbClr val="7030A0"/>
                </a:solidFill>
                <a:latin typeface="微软雅黑" panose="020B0503020204020204" charset="-122"/>
                <a:ea typeface="微软雅黑" panose="020B0503020204020204" charset="-122"/>
              </a:endParaRPr>
            </a:p>
          </p:txBody>
        </p:sp>
        <p:sp>
          <p:nvSpPr>
            <p:cNvPr id="13" name="Rectangle 8"/>
            <p:cNvSpPr>
              <a:spLocks noChangeArrowheads="1"/>
            </p:cNvSpPr>
            <p:nvPr/>
          </p:nvSpPr>
          <p:spPr bwMode="auto">
            <a:xfrm>
              <a:off x="1789984" y="3527489"/>
              <a:ext cx="1466023" cy="268089"/>
            </a:xfrm>
            <a:prstGeom prst="rect">
              <a:avLst/>
            </a:prstGeom>
            <a:noFill/>
            <a:ln w="9525">
              <a:noFill/>
              <a:miter lim="800000"/>
            </a:ln>
          </p:spPr>
          <p:txBody>
            <a:bodyPr wrap="none" lIns="0" tIns="0" rIns="0" bIns="0">
              <a:spAutoFit/>
            </a:bodyPr>
            <a:lstStyle/>
            <a:p>
              <a:r>
                <a:rPr kumimoji="1" lang="zh-CN" altLang="en-US" sz="1400" b="1" dirty="0">
                  <a:solidFill>
                    <a:schemeClr val="bg1"/>
                  </a:solidFill>
                  <a:latin typeface="微软雅黑" panose="020B0503020204020204" charset="-122"/>
                  <a:ea typeface="微软雅黑" panose="020B0503020204020204" charset="-122"/>
                </a:rPr>
                <a:t>分析风险（评估）</a:t>
              </a:r>
              <a:endParaRPr kumimoji="1" lang="ja-JP" altLang="en-US" sz="1400" b="1" dirty="0">
                <a:solidFill>
                  <a:schemeClr val="bg1"/>
                </a:solidFill>
                <a:latin typeface="微软雅黑" panose="020B0503020204020204" charset="-122"/>
                <a:ea typeface="微软雅黑" panose="020B0503020204020204" charset="-122"/>
              </a:endParaRPr>
            </a:p>
          </p:txBody>
        </p:sp>
        <p:sp>
          <p:nvSpPr>
            <p:cNvPr id="14" name="Rectangle 9"/>
            <p:cNvSpPr>
              <a:spLocks noChangeArrowheads="1"/>
            </p:cNvSpPr>
            <p:nvPr/>
          </p:nvSpPr>
          <p:spPr bwMode="auto">
            <a:xfrm>
              <a:off x="1271544" y="1930358"/>
              <a:ext cx="2386056" cy="609601"/>
            </a:xfrm>
            <a:prstGeom prst="rect">
              <a:avLst/>
            </a:prstGeom>
            <a:solidFill>
              <a:srgbClr val="CCCC00"/>
            </a:solidFill>
            <a:ln w="15875">
              <a:solidFill>
                <a:schemeClr val="tx1"/>
              </a:solidFill>
              <a:miter lim="800000"/>
            </a:ln>
            <a:effectLst/>
          </p:spPr>
          <p:txBody>
            <a:bodyPr wrap="none" anchor="ctr"/>
            <a:lstStyle/>
            <a:p>
              <a:endParaRPr lang="zh-CN" altLang="en-US" sz="1400">
                <a:latin typeface="微软雅黑" panose="020B0503020204020204" charset="-122"/>
                <a:ea typeface="微软雅黑" panose="020B0503020204020204" charset="-122"/>
              </a:endParaRPr>
            </a:p>
          </p:txBody>
        </p:sp>
        <p:sp>
          <p:nvSpPr>
            <p:cNvPr id="15" name="Rectangle 10"/>
            <p:cNvSpPr>
              <a:spLocks noChangeArrowheads="1"/>
            </p:cNvSpPr>
            <p:nvPr/>
          </p:nvSpPr>
          <p:spPr bwMode="auto">
            <a:xfrm>
              <a:off x="1674993" y="2003509"/>
              <a:ext cx="1654512" cy="382984"/>
            </a:xfrm>
            <a:prstGeom prst="rect">
              <a:avLst/>
            </a:prstGeom>
            <a:noFill/>
            <a:ln w="9525">
              <a:noFill/>
              <a:miter lim="800000"/>
            </a:ln>
            <a:effectLst/>
          </p:spPr>
          <p:txBody>
            <a:bodyPr wrap="none">
              <a:spAutoFit/>
            </a:bodyPr>
            <a:lstStyle/>
            <a:p>
              <a:r>
                <a:rPr kumimoji="1" lang="zh-CN" altLang="en-US" sz="1400" b="1" dirty="0">
                  <a:solidFill>
                    <a:schemeClr val="bg1"/>
                  </a:solidFill>
                  <a:latin typeface="微软雅黑" panose="020B0503020204020204" charset="-122"/>
                  <a:ea typeface="微软雅黑" panose="020B0503020204020204" charset="-122"/>
                </a:rPr>
                <a:t>确认风险（发现）</a:t>
              </a:r>
              <a:endParaRPr kumimoji="1" lang="ja-JP" altLang="en-US" sz="1400" b="1" dirty="0">
                <a:solidFill>
                  <a:schemeClr val="bg1"/>
                </a:solidFill>
                <a:latin typeface="微软雅黑" panose="020B0503020204020204" charset="-122"/>
                <a:ea typeface="微软雅黑" panose="020B0503020204020204" charset="-122"/>
              </a:endParaRPr>
            </a:p>
          </p:txBody>
        </p:sp>
        <p:grpSp>
          <p:nvGrpSpPr>
            <p:cNvPr id="16" name="Group 11"/>
            <p:cNvGrpSpPr/>
            <p:nvPr/>
          </p:nvGrpSpPr>
          <p:grpSpPr bwMode="auto">
            <a:xfrm>
              <a:off x="1220788" y="4825974"/>
              <a:ext cx="2511425" cy="609600"/>
              <a:chOff x="770" y="2592"/>
              <a:chExt cx="1582" cy="384"/>
            </a:xfrm>
          </p:grpSpPr>
          <p:sp>
            <p:nvSpPr>
              <p:cNvPr id="17" name="Rectangle 12"/>
              <p:cNvSpPr>
                <a:spLocks noChangeArrowheads="1"/>
              </p:cNvSpPr>
              <p:nvPr/>
            </p:nvSpPr>
            <p:spPr bwMode="auto">
              <a:xfrm>
                <a:off x="1058" y="2677"/>
                <a:ext cx="1039" cy="169"/>
              </a:xfrm>
              <a:prstGeom prst="rect">
                <a:avLst/>
              </a:prstGeom>
              <a:noFill/>
              <a:ln w="9525">
                <a:noFill/>
                <a:miter lim="800000"/>
              </a:ln>
            </p:spPr>
            <p:txBody>
              <a:bodyPr wrap="none" lIns="0" tIns="0" rIns="0" bIns="0">
                <a:spAutoFit/>
              </a:bodyPr>
              <a:lstStyle/>
              <a:p>
                <a:r>
                  <a:rPr kumimoji="1" lang="zh-CN" altLang="en-US" sz="1400" b="1" dirty="0">
                    <a:solidFill>
                      <a:srgbClr val="0000FF"/>
                    </a:solidFill>
                    <a:latin typeface="微软雅黑" panose="020B0503020204020204" charset="-122"/>
                    <a:ea typeface="微软雅黑" panose="020B0503020204020204" charset="-122"/>
                  </a:rPr>
                  <a:t>风险处理方法的选择</a:t>
                </a:r>
                <a:endParaRPr kumimoji="1" lang="ja-JP" altLang="en-US" sz="1400" b="1" dirty="0">
                  <a:solidFill>
                    <a:srgbClr val="0000FF"/>
                  </a:solidFill>
                  <a:latin typeface="微软雅黑" panose="020B0503020204020204" charset="-122"/>
                  <a:ea typeface="微软雅黑" panose="020B0503020204020204" charset="-122"/>
                </a:endParaRPr>
              </a:p>
            </p:txBody>
          </p:sp>
          <p:sp>
            <p:nvSpPr>
              <p:cNvPr id="18" name="Rectangle 13"/>
              <p:cNvSpPr>
                <a:spLocks noChangeArrowheads="1"/>
              </p:cNvSpPr>
              <p:nvPr/>
            </p:nvSpPr>
            <p:spPr bwMode="auto">
              <a:xfrm>
                <a:off x="770" y="2592"/>
                <a:ext cx="1582" cy="384"/>
              </a:xfrm>
              <a:prstGeom prst="rect">
                <a:avLst/>
              </a:prstGeom>
              <a:noFill/>
              <a:ln w="25400">
                <a:solidFill>
                  <a:schemeClr val="tx1"/>
                </a:solidFill>
                <a:miter lim="800000"/>
              </a:ln>
              <a:effectLst/>
            </p:spPr>
            <p:txBody>
              <a:bodyPr wrap="none" anchor="ctr"/>
              <a:lstStyle/>
              <a:p>
                <a:endParaRPr lang="zh-CN" altLang="en-US" sz="1400">
                  <a:latin typeface="微软雅黑" panose="020B0503020204020204" charset="-122"/>
                  <a:ea typeface="微软雅黑" panose="020B0503020204020204" charset="-122"/>
                </a:endParaRPr>
              </a:p>
            </p:txBody>
          </p:sp>
        </p:grpSp>
        <p:sp>
          <p:nvSpPr>
            <p:cNvPr id="19" name="Rectangle 14"/>
            <p:cNvSpPr>
              <a:spLocks noChangeArrowheads="1"/>
            </p:cNvSpPr>
            <p:nvPr/>
          </p:nvSpPr>
          <p:spPr bwMode="auto">
            <a:xfrm>
              <a:off x="1826239" y="6305197"/>
              <a:ext cx="1282770" cy="268089"/>
            </a:xfrm>
            <a:prstGeom prst="rect">
              <a:avLst/>
            </a:prstGeom>
            <a:noFill/>
            <a:ln w="9525">
              <a:noFill/>
              <a:miter lim="800000"/>
            </a:ln>
          </p:spPr>
          <p:txBody>
            <a:bodyPr wrap="none" lIns="0" tIns="0" rIns="0" bIns="0">
              <a:spAutoFit/>
            </a:bodyPr>
            <a:lstStyle/>
            <a:p>
              <a:r>
                <a:rPr kumimoji="1" lang="zh-CN" altLang="en-US" sz="1400" b="1" dirty="0">
                  <a:solidFill>
                    <a:srgbClr val="0000FF"/>
                  </a:solidFill>
                  <a:latin typeface="微软雅黑" panose="020B0503020204020204" charset="-122"/>
                  <a:ea typeface="微软雅黑" panose="020B0503020204020204" charset="-122"/>
                </a:rPr>
                <a:t>风险处理的实施</a:t>
              </a:r>
              <a:endParaRPr kumimoji="1" lang="ja-JP" altLang="en-US" sz="1400" b="1" dirty="0">
                <a:solidFill>
                  <a:srgbClr val="0000FF"/>
                </a:solidFill>
                <a:latin typeface="微软雅黑" panose="020B0503020204020204" charset="-122"/>
                <a:ea typeface="微软雅黑" panose="020B0503020204020204" charset="-122"/>
              </a:endParaRPr>
            </a:p>
          </p:txBody>
        </p:sp>
        <p:sp>
          <p:nvSpPr>
            <p:cNvPr id="20" name="Rectangle 15"/>
            <p:cNvSpPr>
              <a:spLocks noChangeArrowheads="1"/>
            </p:cNvSpPr>
            <p:nvPr/>
          </p:nvSpPr>
          <p:spPr bwMode="auto">
            <a:xfrm>
              <a:off x="1222162" y="6172175"/>
              <a:ext cx="2511638" cy="609601"/>
            </a:xfrm>
            <a:prstGeom prst="rect">
              <a:avLst/>
            </a:prstGeom>
            <a:noFill/>
            <a:ln w="25400">
              <a:solidFill>
                <a:schemeClr val="tx1"/>
              </a:solidFill>
              <a:miter lim="800000"/>
            </a:ln>
            <a:effectLst/>
          </p:spPr>
          <p:txBody>
            <a:bodyPr wrap="none" anchor="ctr"/>
            <a:lstStyle/>
            <a:p>
              <a:endParaRPr lang="zh-CN" altLang="en-US" sz="1400">
                <a:latin typeface="微软雅黑" panose="020B0503020204020204" charset="-122"/>
                <a:ea typeface="微软雅黑" panose="020B0503020204020204" charset="-122"/>
              </a:endParaRPr>
            </a:p>
          </p:txBody>
        </p:sp>
        <p:sp>
          <p:nvSpPr>
            <p:cNvPr id="21" name="AutoShape 16"/>
            <p:cNvSpPr>
              <a:spLocks noChangeArrowheads="1"/>
            </p:cNvSpPr>
            <p:nvPr/>
          </p:nvSpPr>
          <p:spPr bwMode="auto">
            <a:xfrm>
              <a:off x="1889809" y="2801900"/>
              <a:ext cx="1219200" cy="381000"/>
            </a:xfrm>
            <a:prstGeom prst="downArrow">
              <a:avLst>
                <a:gd name="adj1" fmla="val 50000"/>
                <a:gd name="adj2" fmla="val 25000"/>
              </a:avLst>
            </a:prstGeom>
            <a:solidFill>
              <a:srgbClr val="CCCC00"/>
            </a:solidFill>
            <a:ln w="15875">
              <a:solidFill>
                <a:schemeClr val="tx1"/>
              </a:solidFill>
              <a:miter lim="800000"/>
            </a:ln>
            <a:effectLst/>
          </p:spPr>
          <p:txBody>
            <a:bodyPr vert="eaVert" wrap="none" anchor="ctr"/>
            <a:lstStyle/>
            <a:p>
              <a:endParaRPr lang="zh-CN" altLang="en-US" sz="1400">
                <a:latin typeface="微软雅黑" panose="020B0503020204020204" charset="-122"/>
                <a:ea typeface="微软雅黑" panose="020B0503020204020204" charset="-122"/>
              </a:endParaRPr>
            </a:p>
          </p:txBody>
        </p:sp>
        <p:sp>
          <p:nvSpPr>
            <p:cNvPr id="22" name="Rectangle 17"/>
            <p:cNvSpPr>
              <a:spLocks noChangeArrowheads="1"/>
            </p:cNvSpPr>
            <p:nvPr/>
          </p:nvSpPr>
          <p:spPr bwMode="auto">
            <a:xfrm>
              <a:off x="4872976" y="4960423"/>
              <a:ext cx="3048000" cy="268089"/>
            </a:xfrm>
            <a:prstGeom prst="rect">
              <a:avLst/>
            </a:prstGeom>
            <a:noFill/>
            <a:ln w="9525">
              <a:solidFill>
                <a:schemeClr val="tx1"/>
              </a:solidFill>
              <a:miter lim="800000"/>
            </a:ln>
          </p:spPr>
          <p:txBody>
            <a:bodyPr wrap="square" lIns="0" tIns="0" rIns="0" bIns="0">
              <a:spAutoFit/>
            </a:bodyPr>
            <a:lstStyle/>
            <a:p>
              <a:r>
                <a:rPr kumimoji="1" lang="zh-CN" altLang="en-US" sz="1400" b="1" u="sng">
                  <a:solidFill>
                    <a:srgbClr val="7030A0"/>
                  </a:solidFill>
                  <a:latin typeface="微软雅黑" panose="020B0503020204020204" charset="-122"/>
                  <a:ea typeface="微软雅黑" panose="020B0503020204020204" charset="-122"/>
                </a:rPr>
                <a:t>可考虑的处理方法、应急预案</a:t>
              </a:r>
              <a:endParaRPr kumimoji="1" lang="ja-JP" altLang="en-US" sz="1400" b="1">
                <a:solidFill>
                  <a:srgbClr val="7030A0"/>
                </a:solidFill>
                <a:latin typeface="微软雅黑" panose="020B0503020204020204" charset="-122"/>
                <a:ea typeface="微软雅黑" panose="020B0503020204020204" charset="-122"/>
              </a:endParaRPr>
            </a:p>
          </p:txBody>
        </p:sp>
        <p:sp>
          <p:nvSpPr>
            <p:cNvPr id="23" name="Rectangle 18"/>
            <p:cNvSpPr>
              <a:spLocks noChangeArrowheads="1"/>
            </p:cNvSpPr>
            <p:nvPr/>
          </p:nvSpPr>
          <p:spPr bwMode="auto">
            <a:xfrm>
              <a:off x="4859338" y="5314995"/>
              <a:ext cx="2592387" cy="1474486"/>
            </a:xfrm>
            <a:prstGeom prst="rect">
              <a:avLst/>
            </a:prstGeom>
            <a:noFill/>
            <a:ln w="9525">
              <a:solidFill>
                <a:schemeClr val="tx1"/>
              </a:solidFill>
              <a:miter lim="800000"/>
            </a:ln>
          </p:spPr>
          <p:txBody>
            <a:bodyPr lIns="0" tIns="0" rIns="0" bIns="0">
              <a:spAutoFit/>
            </a:bodyPr>
            <a:lstStyle/>
            <a:p>
              <a:pPr>
                <a:lnSpc>
                  <a:spcPct val="110000"/>
                </a:lnSpc>
              </a:pPr>
              <a:r>
                <a:rPr kumimoji="1" lang="ja-JP" altLang="en-US" sz="1400" b="1" dirty="0">
                  <a:solidFill>
                    <a:srgbClr val="7030A0"/>
                  </a:solidFill>
                  <a:latin typeface="微软雅黑" panose="020B0503020204020204" charset="-122"/>
                  <a:ea typeface="微软雅黑" panose="020B0503020204020204" charset="-122"/>
                </a:rPr>
                <a:t>①　</a:t>
              </a:r>
              <a:r>
                <a:rPr kumimoji="1" lang="zh-CN" altLang="en-US" sz="1400" b="1" dirty="0">
                  <a:solidFill>
                    <a:srgbClr val="7030A0"/>
                  </a:solidFill>
                  <a:latin typeface="微软雅黑" panose="020B0503020204020204" charset="-122"/>
                  <a:ea typeface="微软雅黑" panose="020B0503020204020204" charset="-122"/>
                </a:rPr>
                <a:t>回避（除去）</a:t>
              </a:r>
              <a:endParaRPr kumimoji="1" lang="ja-JP" altLang="en-US" sz="1400" b="1" dirty="0">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dirty="0">
                  <a:solidFill>
                    <a:srgbClr val="7030A0"/>
                  </a:solidFill>
                  <a:latin typeface="微软雅黑" panose="020B0503020204020204" charset="-122"/>
                  <a:ea typeface="微软雅黑" panose="020B0503020204020204" charset="-122"/>
                </a:rPr>
                <a:t>②　</a:t>
              </a:r>
              <a:r>
                <a:rPr kumimoji="1" lang="zh-CN" altLang="en-US" sz="1400" b="1" dirty="0">
                  <a:solidFill>
                    <a:srgbClr val="7030A0"/>
                  </a:solidFill>
                  <a:latin typeface="微软雅黑" panose="020B0503020204020204" charset="-122"/>
                  <a:ea typeface="微软雅黑" panose="020B0503020204020204" charset="-122"/>
                </a:rPr>
                <a:t>预防</a:t>
              </a:r>
              <a:endParaRPr kumimoji="1" lang="ja-JP" altLang="en-US" sz="1400" b="1" dirty="0">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dirty="0">
                  <a:solidFill>
                    <a:srgbClr val="7030A0"/>
                  </a:solidFill>
                  <a:latin typeface="微软雅黑" panose="020B0503020204020204" charset="-122"/>
                  <a:ea typeface="微软雅黑" panose="020B0503020204020204" charset="-122"/>
                </a:rPr>
                <a:t>③　</a:t>
              </a:r>
              <a:r>
                <a:rPr kumimoji="1" lang="zh-CN" altLang="en-US" sz="1400" b="1" dirty="0">
                  <a:solidFill>
                    <a:srgbClr val="7030A0"/>
                  </a:solidFill>
                  <a:latin typeface="微软雅黑" panose="020B0503020204020204" charset="-122"/>
                  <a:ea typeface="微软雅黑" panose="020B0503020204020204" charset="-122"/>
                </a:rPr>
                <a:t>分散 </a:t>
              </a:r>
              <a:r>
                <a:rPr kumimoji="1" lang="en-US" altLang="zh-CN" sz="1400" b="1" dirty="0">
                  <a:solidFill>
                    <a:srgbClr val="7030A0"/>
                  </a:solidFill>
                  <a:latin typeface="微软雅黑" panose="020B0503020204020204" charset="-122"/>
                  <a:ea typeface="微软雅黑" panose="020B0503020204020204" charset="-122"/>
                </a:rPr>
                <a:t>· </a:t>
              </a:r>
              <a:r>
                <a:rPr kumimoji="1" lang="zh-CN" altLang="en-US" sz="1400" b="1" dirty="0">
                  <a:solidFill>
                    <a:srgbClr val="7030A0"/>
                  </a:solidFill>
                  <a:latin typeface="微软雅黑" panose="020B0503020204020204" charset="-122"/>
                  <a:ea typeface="微软雅黑" panose="020B0503020204020204" charset="-122"/>
                </a:rPr>
                <a:t>集中</a:t>
              </a:r>
              <a:endParaRPr kumimoji="1" lang="ja-JP" altLang="en-US" sz="1400" b="1" dirty="0">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dirty="0">
                  <a:solidFill>
                    <a:srgbClr val="7030A0"/>
                  </a:solidFill>
                  <a:latin typeface="微软雅黑" panose="020B0503020204020204" charset="-122"/>
                  <a:ea typeface="微软雅黑" panose="020B0503020204020204" charset="-122"/>
                </a:rPr>
                <a:t>④　</a:t>
              </a:r>
              <a:r>
                <a:rPr kumimoji="1" lang="zh-CN" altLang="en-US" sz="1400" b="1" dirty="0">
                  <a:solidFill>
                    <a:srgbClr val="7030A0"/>
                  </a:solidFill>
                  <a:latin typeface="微软雅黑" panose="020B0503020204020204" charset="-122"/>
                  <a:ea typeface="微软雅黑" panose="020B0503020204020204" charset="-122"/>
                </a:rPr>
                <a:t>转移</a:t>
              </a:r>
              <a:endParaRPr kumimoji="1" lang="ja-JP" altLang="en-US" sz="1400" b="1" dirty="0">
                <a:solidFill>
                  <a:srgbClr val="7030A0"/>
                </a:solidFill>
                <a:latin typeface="微软雅黑" panose="020B0503020204020204" charset="-122"/>
                <a:ea typeface="微软雅黑" panose="020B0503020204020204" charset="-122"/>
              </a:endParaRPr>
            </a:p>
            <a:p>
              <a:pPr>
                <a:lnSpc>
                  <a:spcPct val="110000"/>
                </a:lnSpc>
              </a:pPr>
              <a:r>
                <a:rPr kumimoji="1" lang="ja-JP" altLang="en-US" sz="1400" b="1" dirty="0">
                  <a:solidFill>
                    <a:srgbClr val="7030A0"/>
                  </a:solidFill>
                  <a:latin typeface="微软雅黑" panose="020B0503020204020204" charset="-122"/>
                  <a:ea typeface="微软雅黑" panose="020B0503020204020204" charset="-122"/>
                </a:rPr>
                <a:t>⑤　</a:t>
              </a:r>
              <a:r>
                <a:rPr kumimoji="1" lang="zh-CN" altLang="en-US" sz="1400" b="1" dirty="0">
                  <a:solidFill>
                    <a:srgbClr val="7030A0"/>
                  </a:solidFill>
                  <a:latin typeface="微软雅黑" panose="020B0503020204020204" charset="-122"/>
                  <a:ea typeface="微软雅黑" panose="020B0503020204020204" charset="-122"/>
                </a:rPr>
                <a:t>减轻</a:t>
              </a:r>
              <a:endParaRPr kumimoji="1" lang="ja-JP" altLang="en-US" sz="1400" b="1" dirty="0">
                <a:solidFill>
                  <a:srgbClr val="7030A0"/>
                </a:solidFill>
                <a:latin typeface="微软雅黑" panose="020B0503020204020204" charset="-122"/>
                <a:ea typeface="微软雅黑" panose="020B0503020204020204" charset="-122"/>
              </a:endParaRPr>
            </a:p>
          </p:txBody>
        </p:sp>
        <p:grpSp>
          <p:nvGrpSpPr>
            <p:cNvPr id="24" name="Group 19"/>
            <p:cNvGrpSpPr/>
            <p:nvPr/>
          </p:nvGrpSpPr>
          <p:grpSpPr bwMode="auto">
            <a:xfrm>
              <a:off x="3733800" y="2084377"/>
              <a:ext cx="1066800" cy="1068387"/>
              <a:chOff x="2352" y="719"/>
              <a:chExt cx="672" cy="673"/>
            </a:xfrm>
          </p:grpSpPr>
          <p:sp>
            <p:nvSpPr>
              <p:cNvPr id="25" name="Line 20"/>
              <p:cNvSpPr>
                <a:spLocks noChangeShapeType="1"/>
              </p:cNvSpPr>
              <p:nvPr/>
            </p:nvSpPr>
            <p:spPr bwMode="auto">
              <a:xfrm>
                <a:off x="2777" y="925"/>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26" name="Line 21"/>
              <p:cNvSpPr>
                <a:spLocks noChangeShapeType="1"/>
              </p:cNvSpPr>
              <p:nvPr/>
            </p:nvSpPr>
            <p:spPr bwMode="auto">
              <a:xfrm>
                <a:off x="2352" y="719"/>
                <a:ext cx="672" cy="0"/>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27" name="Line 22"/>
              <p:cNvSpPr>
                <a:spLocks noChangeShapeType="1"/>
              </p:cNvSpPr>
              <p:nvPr/>
            </p:nvSpPr>
            <p:spPr bwMode="auto">
              <a:xfrm>
                <a:off x="2776" y="1133"/>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28" name="Line 23"/>
              <p:cNvSpPr>
                <a:spLocks noChangeShapeType="1"/>
              </p:cNvSpPr>
              <p:nvPr/>
            </p:nvSpPr>
            <p:spPr bwMode="auto">
              <a:xfrm>
                <a:off x="2776" y="1384"/>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29" name="Line 24"/>
              <p:cNvSpPr>
                <a:spLocks noChangeShapeType="1"/>
              </p:cNvSpPr>
              <p:nvPr/>
            </p:nvSpPr>
            <p:spPr bwMode="auto">
              <a:xfrm>
                <a:off x="2776" y="720"/>
                <a:ext cx="0" cy="672"/>
              </a:xfrm>
              <a:prstGeom prst="line">
                <a:avLst/>
              </a:prstGeom>
              <a:noFill/>
              <a:ln w="25400">
                <a:solidFill>
                  <a:schemeClr val="tx1"/>
                </a:solidFill>
                <a:round/>
              </a:ln>
              <a:effectLst/>
            </p:spPr>
            <p:txBody>
              <a:bodyPr wrap="none" anchor="ctr"/>
              <a:lstStyle/>
              <a:p>
                <a:endParaRPr lang="zh-CN" altLang="en-US" sz="1400">
                  <a:latin typeface="微软雅黑" panose="020B0503020204020204" charset="-122"/>
                  <a:ea typeface="微软雅黑" panose="020B0503020204020204" charset="-122"/>
                </a:endParaRPr>
              </a:p>
            </p:txBody>
          </p:sp>
        </p:grpSp>
        <p:sp>
          <p:nvSpPr>
            <p:cNvPr id="30" name="AutoShape 25"/>
            <p:cNvSpPr>
              <a:spLocks noChangeArrowheads="1"/>
            </p:cNvSpPr>
            <p:nvPr/>
          </p:nvSpPr>
          <p:spPr bwMode="auto">
            <a:xfrm>
              <a:off x="1889809" y="4230661"/>
              <a:ext cx="1219200" cy="381000"/>
            </a:xfrm>
            <a:prstGeom prst="downArrow">
              <a:avLst>
                <a:gd name="adj1" fmla="val 50000"/>
                <a:gd name="adj2" fmla="val 25000"/>
              </a:avLst>
            </a:prstGeom>
            <a:solidFill>
              <a:srgbClr val="CCCC00"/>
            </a:solidFill>
            <a:ln w="15875">
              <a:solidFill>
                <a:schemeClr val="tx1"/>
              </a:solidFill>
              <a:miter lim="800000"/>
            </a:ln>
            <a:effectLst/>
          </p:spPr>
          <p:txBody>
            <a:bodyPr vert="eaVert" wrap="none" anchor="ctr"/>
            <a:lstStyle/>
            <a:p>
              <a:endParaRPr lang="zh-CN" altLang="en-US" sz="1400">
                <a:latin typeface="微软雅黑" panose="020B0503020204020204" charset="-122"/>
                <a:ea typeface="微软雅黑" panose="020B0503020204020204" charset="-122"/>
              </a:endParaRPr>
            </a:p>
          </p:txBody>
        </p:sp>
        <p:grpSp>
          <p:nvGrpSpPr>
            <p:cNvPr id="31" name="Group 26"/>
            <p:cNvGrpSpPr/>
            <p:nvPr/>
          </p:nvGrpSpPr>
          <p:grpSpPr bwMode="auto">
            <a:xfrm>
              <a:off x="3733800" y="3543288"/>
              <a:ext cx="1066800" cy="979488"/>
              <a:chOff x="2352" y="719"/>
              <a:chExt cx="672" cy="673"/>
            </a:xfrm>
          </p:grpSpPr>
          <p:sp>
            <p:nvSpPr>
              <p:cNvPr id="32" name="Line 27"/>
              <p:cNvSpPr>
                <a:spLocks noChangeShapeType="1"/>
              </p:cNvSpPr>
              <p:nvPr/>
            </p:nvSpPr>
            <p:spPr bwMode="auto">
              <a:xfrm>
                <a:off x="2777" y="925"/>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33" name="Line 28"/>
              <p:cNvSpPr>
                <a:spLocks noChangeShapeType="1"/>
              </p:cNvSpPr>
              <p:nvPr/>
            </p:nvSpPr>
            <p:spPr bwMode="auto">
              <a:xfrm>
                <a:off x="2352" y="719"/>
                <a:ext cx="672" cy="0"/>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34" name="Line 29"/>
              <p:cNvSpPr>
                <a:spLocks noChangeShapeType="1"/>
              </p:cNvSpPr>
              <p:nvPr/>
            </p:nvSpPr>
            <p:spPr bwMode="auto">
              <a:xfrm>
                <a:off x="2776" y="1133"/>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39" name="Line 30"/>
              <p:cNvSpPr>
                <a:spLocks noChangeShapeType="1"/>
              </p:cNvSpPr>
              <p:nvPr/>
            </p:nvSpPr>
            <p:spPr bwMode="auto">
              <a:xfrm>
                <a:off x="2776" y="1384"/>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0" name="Line 31"/>
              <p:cNvSpPr>
                <a:spLocks noChangeShapeType="1"/>
              </p:cNvSpPr>
              <p:nvPr/>
            </p:nvSpPr>
            <p:spPr bwMode="auto">
              <a:xfrm>
                <a:off x="2776" y="720"/>
                <a:ext cx="0" cy="672"/>
              </a:xfrm>
              <a:prstGeom prst="line">
                <a:avLst/>
              </a:prstGeom>
              <a:noFill/>
              <a:ln w="25400">
                <a:solidFill>
                  <a:schemeClr val="tx1"/>
                </a:solidFill>
                <a:round/>
              </a:ln>
              <a:effectLst/>
            </p:spPr>
            <p:txBody>
              <a:bodyPr wrap="none" anchor="ctr"/>
              <a:lstStyle/>
              <a:p>
                <a:endParaRPr lang="zh-CN" altLang="en-US" sz="1400">
                  <a:latin typeface="微软雅黑" panose="020B0503020204020204" charset="-122"/>
                  <a:ea typeface="微软雅黑" panose="020B0503020204020204" charset="-122"/>
                </a:endParaRPr>
              </a:p>
            </p:txBody>
          </p:sp>
        </p:grpSp>
        <p:sp>
          <p:nvSpPr>
            <p:cNvPr id="41" name="AutoShape 32"/>
            <p:cNvSpPr>
              <a:spLocks noChangeArrowheads="1"/>
            </p:cNvSpPr>
            <p:nvPr/>
          </p:nvSpPr>
          <p:spPr bwMode="auto">
            <a:xfrm>
              <a:off x="1889809" y="5594324"/>
              <a:ext cx="1219200" cy="381000"/>
            </a:xfrm>
            <a:prstGeom prst="downArrow">
              <a:avLst>
                <a:gd name="adj1" fmla="val 50000"/>
                <a:gd name="adj2" fmla="val 25000"/>
              </a:avLst>
            </a:prstGeom>
            <a:solidFill>
              <a:srgbClr val="CCCC00"/>
            </a:solidFill>
            <a:ln w="15875">
              <a:solidFill>
                <a:schemeClr val="tx1"/>
              </a:solidFill>
              <a:miter lim="800000"/>
            </a:ln>
            <a:effectLst/>
          </p:spPr>
          <p:txBody>
            <a:bodyPr vert="eaVert" wrap="none" anchor="ctr"/>
            <a:lstStyle/>
            <a:p>
              <a:endParaRPr lang="zh-CN" altLang="en-US" sz="1400">
                <a:latin typeface="微软雅黑" panose="020B0503020204020204" charset="-122"/>
                <a:ea typeface="微软雅黑" panose="020B0503020204020204" charset="-122"/>
              </a:endParaRPr>
            </a:p>
          </p:txBody>
        </p:sp>
        <p:grpSp>
          <p:nvGrpSpPr>
            <p:cNvPr id="42" name="Group 33"/>
            <p:cNvGrpSpPr/>
            <p:nvPr/>
          </p:nvGrpSpPr>
          <p:grpSpPr bwMode="auto">
            <a:xfrm>
              <a:off x="3779838" y="5114900"/>
              <a:ext cx="1066800" cy="1548783"/>
              <a:chOff x="2352" y="2784"/>
              <a:chExt cx="672" cy="1033"/>
            </a:xfrm>
          </p:grpSpPr>
          <p:sp>
            <p:nvSpPr>
              <p:cNvPr id="43" name="Line 34"/>
              <p:cNvSpPr>
                <a:spLocks noChangeShapeType="1"/>
              </p:cNvSpPr>
              <p:nvPr/>
            </p:nvSpPr>
            <p:spPr bwMode="auto">
              <a:xfrm>
                <a:off x="2777" y="2990"/>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4" name="Line 35"/>
              <p:cNvSpPr>
                <a:spLocks noChangeShapeType="1"/>
              </p:cNvSpPr>
              <p:nvPr/>
            </p:nvSpPr>
            <p:spPr bwMode="auto">
              <a:xfrm>
                <a:off x="2352" y="2784"/>
                <a:ext cx="672" cy="0"/>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5" name="Line 36"/>
              <p:cNvSpPr>
                <a:spLocks noChangeShapeType="1"/>
              </p:cNvSpPr>
              <p:nvPr/>
            </p:nvSpPr>
            <p:spPr bwMode="auto">
              <a:xfrm>
                <a:off x="2776" y="3198"/>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6" name="Line 37"/>
              <p:cNvSpPr>
                <a:spLocks noChangeShapeType="1"/>
              </p:cNvSpPr>
              <p:nvPr/>
            </p:nvSpPr>
            <p:spPr bwMode="auto">
              <a:xfrm>
                <a:off x="2776" y="3398"/>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7" name="Line 38"/>
              <p:cNvSpPr>
                <a:spLocks noChangeShapeType="1"/>
              </p:cNvSpPr>
              <p:nvPr/>
            </p:nvSpPr>
            <p:spPr bwMode="auto">
              <a:xfrm>
                <a:off x="2776" y="2784"/>
                <a:ext cx="0" cy="1033"/>
              </a:xfrm>
              <a:prstGeom prst="line">
                <a:avLst/>
              </a:prstGeom>
              <a:noFill/>
              <a:ln w="25400">
                <a:solidFill>
                  <a:schemeClr val="tx1"/>
                </a:solidFill>
                <a:round/>
              </a:ln>
              <a:effectLst/>
            </p:spPr>
            <p:txBody>
              <a:bodyPr wrap="none" anchor="ctr"/>
              <a:lstStyle/>
              <a:p>
                <a:endParaRPr lang="zh-CN" altLang="en-US" sz="1400">
                  <a:latin typeface="微软雅黑" panose="020B0503020204020204" charset="-122"/>
                  <a:ea typeface="微软雅黑" panose="020B0503020204020204" charset="-122"/>
                </a:endParaRPr>
              </a:p>
            </p:txBody>
          </p:sp>
          <p:sp>
            <p:nvSpPr>
              <p:cNvPr id="48" name="Line 39"/>
              <p:cNvSpPr>
                <a:spLocks noChangeShapeType="1"/>
              </p:cNvSpPr>
              <p:nvPr/>
            </p:nvSpPr>
            <p:spPr bwMode="auto">
              <a:xfrm>
                <a:off x="2784" y="3577"/>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sp>
            <p:nvSpPr>
              <p:cNvPr id="49" name="Line 40"/>
              <p:cNvSpPr>
                <a:spLocks noChangeShapeType="1"/>
              </p:cNvSpPr>
              <p:nvPr/>
            </p:nvSpPr>
            <p:spPr bwMode="auto">
              <a:xfrm>
                <a:off x="2776" y="3816"/>
                <a:ext cx="240" cy="1"/>
              </a:xfrm>
              <a:prstGeom prst="line">
                <a:avLst/>
              </a:prstGeom>
              <a:noFill/>
              <a:ln w="25400">
                <a:solidFill>
                  <a:schemeClr val="tx1"/>
                </a:solidFill>
                <a:round/>
              </a:ln>
            </p:spPr>
            <p:txBody>
              <a:bodyPr/>
              <a:lstStyle/>
              <a:p>
                <a:endParaRPr lang="zh-CN" altLang="en-US" sz="1400">
                  <a:latin typeface="微软雅黑" panose="020B0503020204020204" charset="-122"/>
                  <a:ea typeface="微软雅黑" panose="020B0503020204020204" charset="-122"/>
                </a:endParaRPr>
              </a:p>
            </p:txBody>
          </p:sp>
        </p:grpSp>
      </p:grpSp>
      <p:sp>
        <p:nvSpPr>
          <p:cNvPr id="50" name="Text Box 2"/>
          <p:cNvSpPr txBox="1">
            <a:spLocks noChangeArrowheads="1"/>
          </p:cNvSpPr>
          <p:nvPr/>
        </p:nvSpPr>
        <p:spPr bwMode="auto">
          <a:xfrm>
            <a:off x="357158" y="1130842"/>
            <a:ext cx="6858000" cy="338554"/>
          </a:xfrm>
          <a:prstGeom prst="rect">
            <a:avLst/>
          </a:prstGeom>
          <a:noFill/>
          <a:ln w="9525" algn="ctr">
            <a:noFill/>
            <a:miter lim="800000"/>
          </a:ln>
        </p:spPr>
        <p:txBody>
          <a:bodyPr>
            <a:spAutoFit/>
          </a:bodyPr>
          <a:lstStyle/>
          <a:p>
            <a:pPr marL="482600" lvl="1" indent="-482600"/>
            <a:r>
              <a:rPr lang="en-US" altLang="zh-CN"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4</a:t>
            </a:r>
            <a:r>
              <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、班组风险管理</a:t>
            </a:r>
            <a:endPar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51" name="矩形 3"/>
          <p:cNvSpPr>
            <a:spLocks noChangeArrowheads="1"/>
          </p:cNvSpPr>
          <p:nvPr/>
        </p:nvSpPr>
        <p:spPr bwMode="auto">
          <a:xfrm>
            <a:off x="571472" y="1462521"/>
            <a:ext cx="8358246" cy="375809"/>
          </a:xfrm>
          <a:prstGeom prst="rect">
            <a:avLst/>
          </a:prstGeom>
          <a:noFill/>
          <a:ln w="9525">
            <a:noFill/>
            <a:miter lim="800000"/>
          </a:ln>
        </p:spPr>
        <p:txBody>
          <a:bodyPr wrap="square">
            <a:spAutoFit/>
          </a:bodyPr>
          <a:lstStyle/>
          <a:p>
            <a:pPr marL="262255" lvl="1" indent="-262255" eaLnBrk="0" hangingPunct="0">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latin typeface="微软雅黑" panose="020B0503020204020204" charset="-122"/>
                <a:ea typeface="微软雅黑" panose="020B0503020204020204" charset="-122"/>
                <a:cs typeface="微软雅黑" panose="020B0503020204020204" charset="-122"/>
                <a:sym typeface="Monotype Sorts"/>
              </a:rPr>
              <a:t>针对风险开展日常的工作（预防风险） 经常组织班组危险源辨识、隐患排查</a:t>
            </a:r>
            <a:endParaRPr lang="zh-CN" altLang="en-US" b="1" dirty="0" smtClean="0">
              <a:latin typeface="微软雅黑" panose="020B0503020204020204" charset="-122"/>
              <a:ea typeface="微软雅黑" panose="020B0503020204020204" charset="-122"/>
              <a:cs typeface="微软雅黑" panose="020B0503020204020204" charset="-122"/>
              <a:sym typeface="Monotype Sorts"/>
            </a:endParaRPr>
          </a:p>
        </p:txBody>
      </p:sp>
      <p:sp>
        <p:nvSpPr>
          <p:cNvPr id="52"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3"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8" name="Rectangle 4"/>
          <p:cNvSpPr>
            <a:spLocks noChangeArrowheads="1"/>
          </p:cNvSpPr>
          <p:nvPr/>
        </p:nvSpPr>
        <p:spPr bwMode="auto">
          <a:xfrm>
            <a:off x="290541" y="2379808"/>
            <a:ext cx="8529931" cy="3097212"/>
          </a:xfrm>
          <a:prstGeom prst="rect">
            <a:avLst/>
          </a:prstGeom>
          <a:solidFill>
            <a:srgbClr val="CCFFFF"/>
          </a:solidFill>
          <a:ln w="9525">
            <a:noFill/>
            <a:miter lim="800000"/>
          </a:ln>
        </p:spPr>
        <p:txBody>
          <a:bodyPr/>
          <a:lstStyle/>
          <a:p>
            <a:pPr marL="342900" indent="-342900">
              <a:lnSpc>
                <a:spcPct val="110000"/>
              </a:lnSpc>
              <a:spcBef>
                <a:spcPct val="20000"/>
              </a:spcBef>
              <a:buSzPct val="85000"/>
              <a:buFont typeface="Wingdings" panose="05000000000000000000" pitchFamily="2" charset="2"/>
              <a:buChar char="p"/>
            </a:pPr>
            <a:r>
              <a:rPr kumimoji="1" lang="zh-CN" altLang="en-US" b="1" dirty="0" smtClean="0">
                <a:latin typeface="微软雅黑" panose="020B0503020204020204" charset="-122"/>
                <a:ea typeface="微软雅黑" panose="020B0503020204020204" charset="-122"/>
              </a:rPr>
              <a:t>“三时”：交接班时、节假日时、劳忙季节时</a:t>
            </a:r>
            <a:endParaRPr kumimoji="1" lang="zh-CN" altLang="en-US" b="1" dirty="0">
              <a:latin typeface="微软雅黑" panose="020B0503020204020204" charset="-122"/>
              <a:ea typeface="微软雅黑" panose="020B0503020204020204" charset="-122"/>
            </a:endParaRPr>
          </a:p>
          <a:p>
            <a:pPr marL="342900" indent="-342900">
              <a:lnSpc>
                <a:spcPct val="110000"/>
              </a:lnSpc>
              <a:spcBef>
                <a:spcPct val="20000"/>
              </a:spcBef>
              <a:buSzPct val="85000"/>
              <a:buFont typeface="Wingdings" panose="05000000000000000000" pitchFamily="2" charset="2"/>
              <a:buChar char="p"/>
            </a:pPr>
            <a:r>
              <a:rPr kumimoji="1" lang="zh-CN" altLang="en-US" b="1" dirty="0">
                <a:solidFill>
                  <a:srgbClr val="FF0000"/>
                </a:solidFill>
                <a:latin typeface="微软雅黑" panose="020B0503020204020204" charset="-122"/>
                <a:ea typeface="微软雅黑" panose="020B0503020204020204" charset="-122"/>
              </a:rPr>
              <a:t>“三点” </a:t>
            </a:r>
            <a:r>
              <a:rPr kumimoji="1" lang="zh-CN" altLang="en-US" b="1" dirty="0">
                <a:latin typeface="微软雅黑" panose="020B0503020204020204" charset="-122"/>
                <a:ea typeface="微软雅黑" panose="020B0503020204020204" charset="-122"/>
              </a:rPr>
              <a:t>：</a:t>
            </a:r>
            <a:r>
              <a:rPr kumimoji="1" lang="zh-CN" altLang="en-US" b="1" dirty="0">
                <a:solidFill>
                  <a:srgbClr val="0000FF"/>
                </a:solidFill>
                <a:latin typeface="微软雅黑" panose="020B0503020204020204" charset="-122"/>
                <a:ea typeface="微软雅黑" panose="020B0503020204020204" charset="-122"/>
              </a:rPr>
              <a:t>危险点、危害点、事故高发点。</a:t>
            </a:r>
            <a:endParaRPr kumimoji="1" lang="zh-CN" altLang="en-US" b="1" dirty="0">
              <a:solidFill>
                <a:srgbClr val="0000FF"/>
              </a:solidFill>
              <a:latin typeface="微软雅黑" panose="020B0503020204020204" charset="-122"/>
              <a:ea typeface="微软雅黑" panose="020B0503020204020204" charset="-122"/>
            </a:endParaRPr>
          </a:p>
          <a:p>
            <a:pPr marL="342900" indent="-342900">
              <a:lnSpc>
                <a:spcPct val="110000"/>
              </a:lnSpc>
              <a:spcBef>
                <a:spcPct val="20000"/>
              </a:spcBef>
              <a:buSzPct val="85000"/>
              <a:buFont typeface="Wingdings" panose="05000000000000000000" pitchFamily="2" charset="2"/>
              <a:buChar char="p"/>
            </a:pPr>
            <a:endParaRPr kumimoji="1" lang="zh-CN" altLang="en-US" b="1" dirty="0">
              <a:latin typeface="微软雅黑" panose="020B0503020204020204" charset="-122"/>
              <a:ea typeface="微软雅黑" panose="020B0503020204020204" charset="-122"/>
            </a:endParaRPr>
          </a:p>
          <a:p>
            <a:pPr>
              <a:lnSpc>
                <a:spcPct val="110000"/>
              </a:lnSpc>
              <a:spcBef>
                <a:spcPct val="20000"/>
              </a:spcBef>
              <a:buSzPct val="85000"/>
            </a:pPr>
            <a:r>
              <a:rPr kumimoji="1" lang="zh-CN" altLang="en-US" b="1" dirty="0" smtClean="0">
                <a:latin typeface="微软雅黑" panose="020B0503020204020204" charset="-122"/>
                <a:ea typeface="微软雅黑" panose="020B0503020204020204" charset="-122"/>
              </a:rPr>
              <a:t>       这“三时”、“三点”</a:t>
            </a:r>
            <a:r>
              <a:rPr kumimoji="1" lang="zh-CN" altLang="en-US" b="1" dirty="0">
                <a:latin typeface="微软雅黑" panose="020B0503020204020204" charset="-122"/>
                <a:ea typeface="微软雅黑" panose="020B0503020204020204" charset="-122"/>
              </a:rPr>
              <a:t>是班组安全生产的要点、主控点和注意点，有效地控制</a:t>
            </a:r>
            <a:r>
              <a:rPr kumimoji="1" lang="zh-CN" altLang="en-US" b="1" dirty="0" smtClean="0">
                <a:latin typeface="微软雅黑" panose="020B0503020204020204" charset="-122"/>
                <a:ea typeface="微软雅黑" panose="020B0503020204020204" charset="-122"/>
              </a:rPr>
              <a:t>了“三时”、“三点”</a:t>
            </a:r>
            <a:r>
              <a:rPr kumimoji="1" lang="zh-CN" altLang="en-US" b="1" dirty="0">
                <a:latin typeface="微软雅黑" panose="020B0503020204020204" charset="-122"/>
                <a:ea typeface="微软雅黑" panose="020B0503020204020204" charset="-122"/>
              </a:rPr>
              <a:t>，班组安全生产就有了一定的保障。</a:t>
            </a:r>
            <a:endParaRPr kumimoji="1" lang="zh-CN" altLang="en-US" b="1" dirty="0">
              <a:latin typeface="微软雅黑" panose="020B0503020204020204" charset="-122"/>
              <a:ea typeface="微软雅黑" panose="020B0503020204020204" charset="-122"/>
            </a:endParaRPr>
          </a:p>
          <a:p>
            <a:pPr marL="342900" indent="-342900">
              <a:lnSpc>
                <a:spcPct val="110000"/>
              </a:lnSpc>
              <a:spcBef>
                <a:spcPct val="20000"/>
              </a:spcBef>
              <a:buSzPct val="85000"/>
            </a:pPr>
            <a:r>
              <a:rPr kumimoji="1" lang="zh-CN" altLang="en-US" b="1" dirty="0">
                <a:latin typeface="微软雅黑" panose="020B0503020204020204" charset="-122"/>
                <a:ea typeface="微软雅黑" panose="020B0503020204020204" charset="-122"/>
              </a:rPr>
              <a:t>      </a:t>
            </a:r>
            <a:endParaRPr kumimoji="1" lang="en-US" altLang="zh-CN" b="1" dirty="0">
              <a:latin typeface="微软雅黑" panose="020B0503020204020204" charset="-122"/>
              <a:ea typeface="微软雅黑" panose="020B0503020204020204" charset="-122"/>
            </a:endParaRPr>
          </a:p>
        </p:txBody>
      </p:sp>
      <p:sp>
        <p:nvSpPr>
          <p:cNvPr id="8" name="矩形 3"/>
          <p:cNvSpPr>
            <a:spLocks noChangeArrowheads="1"/>
          </p:cNvSpPr>
          <p:nvPr/>
        </p:nvSpPr>
        <p:spPr bwMode="auto">
          <a:xfrm>
            <a:off x="285720" y="1526852"/>
            <a:ext cx="8358246" cy="375809"/>
          </a:xfrm>
          <a:prstGeom prst="rect">
            <a:avLst/>
          </a:prstGeom>
          <a:noFill/>
          <a:ln w="9525">
            <a:noFill/>
            <a:miter lim="800000"/>
          </a:ln>
        </p:spPr>
        <p:txBody>
          <a:bodyPr wrap="square">
            <a:spAutoFit/>
          </a:bodyPr>
          <a:lstStyle/>
          <a:p>
            <a:pPr marL="262255" lvl="1" indent="-262255" eaLnBrk="0" hangingPunct="0">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latin typeface="微软雅黑" panose="020B0503020204020204" charset="-122"/>
                <a:ea typeface="微软雅黑" panose="020B0503020204020204" charset="-122"/>
                <a:cs typeface="微软雅黑" panose="020B0503020204020204" charset="-122"/>
                <a:sym typeface="Monotype Sorts"/>
              </a:rPr>
              <a:t>实施“三时”、“三点”控制</a:t>
            </a:r>
            <a:endParaRPr lang="zh-CN" altLang="en-US" b="1" dirty="0" smtClean="0">
              <a:latin typeface="微软雅黑" panose="020B0503020204020204" charset="-122"/>
              <a:ea typeface="微软雅黑" panose="020B0503020204020204" charset="-122"/>
              <a:cs typeface="微软雅黑" panose="020B0503020204020204" charset="-122"/>
              <a:sym typeface="Monotype Sorts"/>
            </a:endParaRPr>
          </a:p>
        </p:txBody>
      </p:sp>
      <p:sp>
        <p:nvSpPr>
          <p:cNvPr id="5" name="Text Box 2"/>
          <p:cNvSpPr txBox="1">
            <a:spLocks noChangeArrowheads="1"/>
          </p:cNvSpPr>
          <p:nvPr/>
        </p:nvSpPr>
        <p:spPr bwMode="auto">
          <a:xfrm>
            <a:off x="357158" y="1130842"/>
            <a:ext cx="6858000" cy="338554"/>
          </a:xfrm>
          <a:prstGeom prst="rect">
            <a:avLst/>
          </a:prstGeom>
          <a:noFill/>
          <a:ln w="9525" algn="ctr">
            <a:noFill/>
            <a:miter lim="800000"/>
          </a:ln>
        </p:spPr>
        <p:txBody>
          <a:bodyPr>
            <a:spAutoFit/>
          </a:bodyPr>
          <a:lstStyle/>
          <a:p>
            <a:pPr marL="482600" lvl="1" indent="-482600"/>
            <a:r>
              <a:rPr lang="en-US" altLang="zh-CN"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4</a:t>
            </a:r>
            <a:r>
              <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、班组风险管理</a:t>
            </a:r>
            <a:endPar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6"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a:spLocks noChangeArrowheads="1"/>
          </p:cNvSpPr>
          <p:nvPr/>
        </p:nvSpPr>
        <p:spPr bwMode="auto">
          <a:xfrm>
            <a:off x="272859" y="1163801"/>
            <a:ext cx="6357982" cy="390492"/>
          </a:xfrm>
          <a:prstGeom prst="rect">
            <a:avLst/>
          </a:prstGeom>
          <a:noFill/>
          <a:ln w="9525">
            <a:noFill/>
            <a:miter lim="800000"/>
          </a:ln>
        </p:spPr>
        <p:txBody>
          <a:bodyPr wrap="square">
            <a:spAutoFit/>
          </a:bodyPr>
          <a:lstStyle/>
          <a:p>
            <a:pPr indent="87630" eaLnBrk="0" hangingPunct="0">
              <a:lnSpc>
                <a:spcPct val="135000"/>
              </a:lnSpc>
            </a:pPr>
            <a:r>
              <a:rPr lang="en-US" altLang="zh-CN"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5</a:t>
            </a:r>
            <a:r>
              <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rPr>
              <a:t>、作业前，实施危险预知训练</a:t>
            </a:r>
            <a:endPar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10" name="图片 9" descr="图片1.png"/>
          <p:cNvPicPr>
            <a:picLocks noChangeAspect="1"/>
          </p:cNvPicPr>
          <p:nvPr/>
        </p:nvPicPr>
        <p:blipFill>
          <a:blip r:embed="rId1"/>
          <a:stretch>
            <a:fillRect/>
          </a:stretch>
        </p:blipFill>
        <p:spPr>
          <a:xfrm>
            <a:off x="0" y="1694791"/>
            <a:ext cx="9144000" cy="5163209"/>
          </a:xfrm>
          <a:prstGeom prst="rect">
            <a:avLst/>
          </a:prstGeom>
        </p:spPr>
      </p:pic>
      <p:sp>
        <p:nvSpPr>
          <p:cNvPr id="5" name="Text Box 2"/>
          <p:cNvSpPr txBox="1">
            <a:spLocks noChangeArrowheads="1"/>
          </p:cNvSpPr>
          <p:nvPr/>
        </p:nvSpPr>
        <p:spPr bwMode="auto">
          <a:xfrm>
            <a:off x="331628" y="7502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（三）班组安全管理基本内容</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a:ea typeface="宋体" panose="02010600030101010101" pitchFamily="2" charset="-122"/>
            </a:endParaRPr>
          </a:p>
        </p:txBody>
      </p:sp>
      <p:sp>
        <p:nvSpPr>
          <p:cNvPr id="11" name="Text Box 4"/>
          <p:cNvSpPr txBox="1">
            <a:spLocks noChangeArrowheads="1"/>
          </p:cNvSpPr>
          <p:nvPr/>
        </p:nvSpPr>
        <p:spPr bwMode="auto">
          <a:xfrm>
            <a:off x="539750" y="1857364"/>
            <a:ext cx="3744218" cy="4308872"/>
          </a:xfrm>
          <a:prstGeom prst="rect">
            <a:avLst/>
          </a:prstGeom>
          <a:noFill/>
          <a:ln w="9525" algn="ctr">
            <a:noFill/>
            <a:miter lim="800000"/>
          </a:ln>
          <a:effectLst/>
        </p:spPr>
        <p:txBody>
          <a:bodyPr wrap="square">
            <a:spAutoFit/>
          </a:bodyPr>
          <a:lstStyle/>
          <a:p>
            <a:pPr>
              <a:lnSpc>
                <a:spcPct val="150000"/>
              </a:lnSpc>
              <a:spcBef>
                <a:spcPts val="1200"/>
              </a:spcBef>
              <a:buClr>
                <a:srgbClr val="FF0000"/>
              </a:buClr>
              <a:buFont typeface="Wingdings 2" panose="05020102010507070707" pitchFamily="18" charset="2"/>
              <a:buChar char="A"/>
            </a:pPr>
            <a:r>
              <a:rPr lang="zh-CN" altLang="en-US" sz="1600" b="1" dirty="0" smtClean="0">
                <a:solidFill>
                  <a:schemeClr val="accent2"/>
                </a:solidFill>
                <a:latin typeface="微软雅黑" panose="020B0503020204020204" charset="-122"/>
                <a:ea typeface="微软雅黑" panose="020B0503020204020204" charset="-122"/>
              </a:rPr>
              <a:t>班</a:t>
            </a:r>
            <a:r>
              <a:rPr lang="zh-CN" altLang="en-US" sz="1600" b="1" dirty="0">
                <a:solidFill>
                  <a:schemeClr val="accent2"/>
                </a:solidFill>
                <a:latin typeface="微软雅黑" panose="020B0503020204020204" charset="-122"/>
                <a:ea typeface="微软雅黑" panose="020B0503020204020204" charset="-122"/>
              </a:rPr>
              <a:t>前会</a:t>
            </a:r>
            <a:r>
              <a:rPr lang="zh-CN" altLang="en-US" sz="1600" dirty="0">
                <a:latin typeface="微软雅黑" panose="020B0503020204020204" charset="-122"/>
                <a:ea typeface="微软雅黑" panose="020B0503020204020204" charset="-122"/>
              </a:rPr>
              <a:t>是班组长根据当天的工作任务，联系本班组的人员、物力和现场条件、工作环境等，在工作前召开的班组会</a:t>
            </a:r>
            <a:r>
              <a:rPr lang="zh-CN" altLang="en-US" sz="1600" dirty="0" smtClean="0">
                <a:latin typeface="微软雅黑" panose="020B0503020204020204" charset="-122"/>
                <a:ea typeface="微软雅黑" panose="020B0503020204020204" charset="-122"/>
              </a:rPr>
              <a:t>。</a:t>
            </a:r>
            <a:endParaRPr lang="zh-CN" altLang="en-US" sz="1600" dirty="0">
              <a:solidFill>
                <a:schemeClr val="hlink"/>
              </a:solidFill>
              <a:latin typeface="微软雅黑" panose="020B0503020204020204" charset="-122"/>
              <a:ea typeface="微软雅黑" panose="020B0503020204020204" charset="-122"/>
            </a:endParaRPr>
          </a:p>
          <a:p>
            <a:pPr>
              <a:lnSpc>
                <a:spcPct val="150000"/>
              </a:lnSpc>
              <a:spcBef>
                <a:spcPts val="1200"/>
              </a:spcBef>
              <a:buClr>
                <a:srgbClr val="FF0000"/>
              </a:buClr>
              <a:buFont typeface="Wingdings 2" panose="05020102010507070707" pitchFamily="18" charset="2"/>
              <a:buChar char="A"/>
            </a:pPr>
            <a:r>
              <a:rPr lang="zh-CN" altLang="en-US" sz="1600" b="1" dirty="0" smtClean="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在班前会上要突出</a:t>
            </a:r>
            <a:r>
              <a:rPr lang="zh-CN" altLang="en-US" sz="1600" b="1" dirty="0" smtClean="0">
                <a:solidFill>
                  <a:srgbClr val="FF0000"/>
                </a:solidFill>
                <a:latin typeface="微软雅黑" panose="020B0503020204020204" charset="-122"/>
                <a:ea typeface="微软雅黑" panose="020B0503020204020204" charset="-122"/>
              </a:rPr>
              <a:t>“三交”“三查”</a:t>
            </a:r>
            <a:r>
              <a:rPr lang="zh-CN" altLang="en-US" sz="1600" b="1" dirty="0" smtClean="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并根据当天生产任务的特点、设备运行状况、作业环境等，有</a:t>
            </a:r>
            <a:r>
              <a:rPr lang="zh-CN" altLang="en-US" sz="1600" b="1" dirty="0">
                <a:solidFill>
                  <a:srgbClr val="FF0000"/>
                </a:solidFill>
                <a:latin typeface="微软雅黑" panose="020B0503020204020204" charset="-122"/>
                <a:ea typeface="微软雅黑" panose="020B0503020204020204" charset="-122"/>
              </a:rPr>
              <a:t>针对性地提出安全注意事项</a:t>
            </a:r>
            <a:r>
              <a:rPr lang="zh-CN" altLang="en-US" sz="1600" b="1" dirty="0" smtClean="0">
                <a:latin typeface="微软雅黑" panose="020B0503020204020204" charset="-122"/>
                <a:ea typeface="微软雅黑" panose="020B0503020204020204" charset="-122"/>
              </a:rPr>
              <a:t>。</a:t>
            </a:r>
            <a:endParaRPr lang="en-US" altLang="zh-CN" sz="1600" b="1" dirty="0" smtClean="0">
              <a:latin typeface="微软雅黑" panose="020B0503020204020204" charset="-122"/>
              <a:ea typeface="微软雅黑" panose="020B0503020204020204" charset="-122"/>
            </a:endParaRPr>
          </a:p>
          <a:p>
            <a:pPr marL="449580" indent="-187325">
              <a:lnSpc>
                <a:spcPct val="150000"/>
              </a:lnSpc>
              <a:buClr>
                <a:srgbClr val="FF0000"/>
              </a:buClr>
              <a:buFont typeface="Wingdings" panose="05000000000000000000" pitchFamily="2" charset="2"/>
              <a:buChar char="Ø"/>
            </a:pPr>
            <a:r>
              <a:rPr lang="zh-CN" altLang="en-US" sz="1600" b="1" dirty="0" smtClean="0">
                <a:solidFill>
                  <a:srgbClr val="FF0000"/>
                </a:solidFill>
                <a:latin typeface="微软雅黑" panose="020B0503020204020204" charset="-122"/>
                <a:ea typeface="微软雅黑" panose="020B0503020204020204" charset="-122"/>
              </a:rPr>
              <a:t>“三交”</a:t>
            </a:r>
            <a:r>
              <a:rPr lang="zh-CN" altLang="en-US" sz="1600" b="1" dirty="0" smtClean="0">
                <a:latin typeface="微软雅黑" panose="020B0503020204020204" charset="-122"/>
                <a:ea typeface="微软雅黑" panose="020B0503020204020204" charset="-122"/>
              </a:rPr>
              <a:t>（交任务、交安全、交措施）</a:t>
            </a:r>
            <a:endParaRPr lang="zh-CN" altLang="en-US" sz="1600" b="1" dirty="0" smtClean="0">
              <a:latin typeface="微软雅黑" panose="020B0503020204020204" charset="-122"/>
              <a:ea typeface="微软雅黑" panose="020B0503020204020204" charset="-122"/>
            </a:endParaRPr>
          </a:p>
          <a:p>
            <a:pPr marL="449580" indent="-187325">
              <a:lnSpc>
                <a:spcPct val="150000"/>
              </a:lnSpc>
              <a:buClr>
                <a:srgbClr val="FF0000"/>
              </a:buClr>
              <a:buFont typeface="Wingdings" panose="05000000000000000000" pitchFamily="2" charset="2"/>
              <a:buChar char="Ø"/>
            </a:pPr>
            <a:r>
              <a:rPr lang="zh-CN" altLang="en-US" sz="1600" b="1" dirty="0" smtClean="0">
                <a:solidFill>
                  <a:srgbClr val="FF0000"/>
                </a:solidFill>
                <a:latin typeface="微软雅黑" panose="020B0503020204020204" charset="-122"/>
                <a:ea typeface="微软雅黑" panose="020B0503020204020204" charset="-122"/>
              </a:rPr>
              <a:t>“三查”</a:t>
            </a:r>
            <a:r>
              <a:rPr lang="zh-CN" altLang="en-US" sz="1600" b="1" dirty="0" smtClean="0">
                <a:latin typeface="微软雅黑" panose="020B0503020204020204" charset="-122"/>
                <a:ea typeface="微软雅黑" panose="020B0503020204020204" charset="-122"/>
              </a:rPr>
              <a:t>（查健康状态、查工作着装、查个人安全用具），</a:t>
            </a:r>
            <a:endParaRPr lang="zh-CN" altLang="en-US" sz="1600" b="1" dirty="0">
              <a:latin typeface="微软雅黑" panose="020B0503020204020204" charset="-122"/>
              <a:ea typeface="微软雅黑" panose="020B0503020204020204" charset="-122"/>
            </a:endParaRPr>
          </a:p>
        </p:txBody>
      </p:sp>
      <p:sp>
        <p:nvSpPr>
          <p:cNvPr id="12" name="Text Box 2"/>
          <p:cNvSpPr txBox="1">
            <a:spLocks noChangeArrowheads="1"/>
          </p:cNvSpPr>
          <p:nvPr/>
        </p:nvSpPr>
        <p:spPr bwMode="auto">
          <a:xfrm>
            <a:off x="323528" y="820992"/>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（四）坚持开展班前会、班后会</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500034" y="1324999"/>
            <a:ext cx="1244571" cy="375809"/>
          </a:xfrm>
          <a:prstGeom prst="rect">
            <a:avLst/>
          </a:prstGeom>
        </p:spPr>
        <p:txBody>
          <a:bodyPr wrap="none">
            <a:spAutoFit/>
          </a:bodyPr>
          <a:lstStyle/>
          <a:p>
            <a:pPr marL="363855" lvl="1" indent="-363855">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班前会</a:t>
            </a:r>
            <a:endParaRPr lang="zh-CN" altLang="en-US" b="1" dirty="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8"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539750" y="6381328"/>
            <a:ext cx="3877985" cy="369332"/>
          </a:xfrm>
          <a:prstGeom prst="rect">
            <a:avLst/>
          </a:prstGeom>
        </p:spPr>
        <p:txBody>
          <a:bodyPr wrap="none">
            <a:spAutoFit/>
          </a:bodyPr>
          <a:lstStyle/>
          <a:p>
            <a:r>
              <a:rPr lang="zh-CN" altLang="en-US" b="1" dirty="0">
                <a:solidFill>
                  <a:schemeClr val="hlink"/>
                </a:solidFill>
                <a:latin typeface="微软雅黑" panose="020B0503020204020204" charset="-122"/>
                <a:ea typeface="微软雅黑" panose="020B0503020204020204" charset="-122"/>
              </a:rPr>
              <a:t>特点：时间短、内容集中、针对性强</a:t>
            </a:r>
            <a:endParaRPr lang="zh-CN" altLang="en-US" dirty="0"/>
          </a:p>
        </p:txBody>
      </p:sp>
      <p:sp>
        <p:nvSpPr>
          <p:cNvPr id="9" name="Rectangle 4"/>
          <p:cNvSpPr>
            <a:spLocks noChangeArrowheads="1"/>
          </p:cNvSpPr>
          <p:nvPr/>
        </p:nvSpPr>
        <p:spPr bwMode="auto">
          <a:xfrm>
            <a:off x="4633759" y="1857364"/>
            <a:ext cx="3970689" cy="4462760"/>
          </a:xfrm>
          <a:prstGeom prst="rect">
            <a:avLst/>
          </a:prstGeom>
          <a:noFill/>
          <a:ln w="9525" algn="ctr">
            <a:noFill/>
            <a:miter lim="800000"/>
          </a:ln>
          <a:effectLst/>
        </p:spPr>
        <p:txBody>
          <a:bodyPr wrap="square">
            <a:spAutoFit/>
          </a:bodyPr>
          <a:lstStyle/>
          <a:p>
            <a:pPr>
              <a:lnSpc>
                <a:spcPct val="150000"/>
              </a:lnSpc>
              <a:spcBef>
                <a:spcPts val="1200"/>
              </a:spcBef>
              <a:buClr>
                <a:srgbClr val="FF0000"/>
              </a:buClr>
              <a:buFont typeface="Wingdings 2" panose="05020102010507070707" pitchFamily="18" charset="2"/>
              <a:buChar char="A"/>
            </a:pPr>
            <a:r>
              <a:rPr lang="zh-CN" altLang="en-US" sz="1600" b="1" dirty="0">
                <a:solidFill>
                  <a:schemeClr val="accent6">
                    <a:lumMod val="75000"/>
                  </a:schemeClr>
                </a:solidFill>
                <a:latin typeface="微软雅黑" panose="020B0503020204020204" charset="-122"/>
                <a:ea typeface="微软雅黑" panose="020B0503020204020204" charset="-122"/>
              </a:rPr>
              <a:t>    班后会</a:t>
            </a:r>
            <a:r>
              <a:rPr lang="zh-CN" altLang="en-US" sz="1600" dirty="0">
                <a:latin typeface="微软雅黑" panose="020B0503020204020204" charset="-122"/>
                <a:ea typeface="微软雅黑" panose="020B0503020204020204" charset="-122"/>
              </a:rPr>
              <a:t>是一天工作结束或告一段落，在下班前有班组长主持召开的一次班组会。</a:t>
            </a:r>
            <a:endParaRPr lang="zh-CN" altLang="en-US" sz="1600" dirty="0">
              <a:latin typeface="微软雅黑" panose="020B0503020204020204" charset="-122"/>
              <a:ea typeface="微软雅黑" panose="020B0503020204020204" charset="-122"/>
            </a:endParaRPr>
          </a:p>
          <a:p>
            <a:pPr>
              <a:lnSpc>
                <a:spcPct val="150000"/>
              </a:lnSpc>
              <a:spcBef>
                <a:spcPts val="1200"/>
              </a:spcBef>
              <a:buClr>
                <a:srgbClr val="FF0000"/>
              </a:buClr>
              <a:buFont typeface="Wingdings 2" panose="05020102010507070707" pitchFamily="18" charset="2"/>
              <a:buChar char="A"/>
            </a:pPr>
            <a:r>
              <a:rPr lang="zh-CN" altLang="en-US" sz="1600" b="1"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班后会在总结、检查生产任务的同时，</a:t>
            </a:r>
            <a:r>
              <a:rPr lang="zh-CN" altLang="en-US" sz="1600" b="1" dirty="0">
                <a:solidFill>
                  <a:srgbClr val="0000FF"/>
                </a:solidFill>
                <a:latin typeface="微软雅黑" panose="020B0503020204020204" charset="-122"/>
                <a:ea typeface="微软雅黑" panose="020B0503020204020204" charset="-122"/>
              </a:rPr>
              <a:t>总结、检查安全工作，并提出整改意见。</a:t>
            </a:r>
            <a:endParaRPr lang="zh-CN" altLang="en-US" sz="1600" b="1" dirty="0">
              <a:solidFill>
                <a:srgbClr val="0000FF"/>
              </a:solidFill>
              <a:latin typeface="微软雅黑" panose="020B0503020204020204" charset="-122"/>
              <a:ea typeface="微软雅黑" panose="020B0503020204020204" charset="-122"/>
            </a:endParaRPr>
          </a:p>
          <a:p>
            <a:pPr>
              <a:lnSpc>
                <a:spcPct val="150000"/>
              </a:lnSpc>
              <a:spcBef>
                <a:spcPts val="1200"/>
              </a:spcBef>
              <a:buClr>
                <a:srgbClr val="FF0000"/>
              </a:buClr>
              <a:buFont typeface="Wingdings 2" panose="05020102010507070707" pitchFamily="18" charset="2"/>
              <a:buChar char="A"/>
            </a:pPr>
            <a:r>
              <a:rPr lang="zh-CN" altLang="en-US" sz="1600" b="1"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班后会上班组长小结完成当天任务和执行安全规程的情况，既要</a:t>
            </a:r>
            <a:r>
              <a:rPr lang="zh-CN" altLang="en-US" sz="1600" b="1" dirty="0">
                <a:solidFill>
                  <a:srgbClr val="009900"/>
                </a:solidFill>
                <a:latin typeface="微软雅黑" panose="020B0503020204020204" charset="-122"/>
                <a:ea typeface="微软雅黑" panose="020B0503020204020204" charset="-122"/>
              </a:rPr>
              <a:t>肯定好的一方面</a:t>
            </a:r>
            <a:r>
              <a:rPr lang="zh-CN" altLang="en-US"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又要</a:t>
            </a:r>
            <a:r>
              <a:rPr lang="zh-CN" altLang="en-US" sz="1600" b="1" dirty="0">
                <a:solidFill>
                  <a:srgbClr val="FF0000"/>
                </a:solidFill>
                <a:latin typeface="微软雅黑" panose="020B0503020204020204" charset="-122"/>
                <a:ea typeface="微软雅黑" panose="020B0503020204020204" charset="-122"/>
              </a:rPr>
              <a:t>找出存在的问题和不足</a:t>
            </a:r>
            <a:r>
              <a:rPr lang="zh-CN" altLang="en-US"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同时还要激励班组成员安全工作的</a:t>
            </a:r>
            <a:r>
              <a:rPr lang="zh-CN" altLang="en-US" sz="1600" b="1" dirty="0">
                <a:solidFill>
                  <a:srgbClr val="00FF00"/>
                </a:solidFill>
                <a:latin typeface="微软雅黑" panose="020B0503020204020204" charset="-122"/>
                <a:ea typeface="微软雅黑" panose="020B0503020204020204" charset="-122"/>
              </a:rPr>
              <a:t>积极性</a:t>
            </a:r>
            <a:r>
              <a:rPr lang="zh-CN" altLang="en-US"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增强自我保护意识的能力，帮助他们端正认识，克服消极情绪，以达到安全生产的共同目的。  </a:t>
            </a:r>
            <a:endParaRPr lang="zh-CN" altLang="en-US" sz="1600" dirty="0">
              <a:latin typeface="微软雅黑" panose="020B0503020204020204" charset="-122"/>
              <a:ea typeface="微软雅黑" panose="020B0503020204020204" charset="-122"/>
            </a:endParaRPr>
          </a:p>
        </p:txBody>
      </p:sp>
      <p:sp>
        <p:nvSpPr>
          <p:cNvPr id="10" name="矩形 9"/>
          <p:cNvSpPr/>
          <p:nvPr/>
        </p:nvSpPr>
        <p:spPr>
          <a:xfrm>
            <a:off x="4479557" y="1340768"/>
            <a:ext cx="1244571" cy="375809"/>
          </a:xfrm>
          <a:prstGeom prst="rect">
            <a:avLst/>
          </a:prstGeom>
        </p:spPr>
        <p:txBody>
          <a:bodyPr wrap="none">
            <a:spAutoFit/>
          </a:bodyPr>
          <a:lstStyle/>
          <a:p>
            <a:pPr marL="363855" lvl="1" indent="-363855">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班后会</a:t>
            </a:r>
            <a:endParaRPr lang="zh-CN" altLang="en-US" b="1" dirty="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cxnSp>
        <p:nvCxnSpPr>
          <p:cNvPr id="4" name="直接连接符 3"/>
          <p:cNvCxnSpPr/>
          <p:nvPr/>
        </p:nvCxnSpPr>
        <p:spPr>
          <a:xfrm>
            <a:off x="4355976" y="1124744"/>
            <a:ext cx="0" cy="5087638"/>
          </a:xfrm>
          <a:prstGeom prst="line">
            <a:avLst/>
          </a:prstGeom>
          <a:ln w="38100">
            <a:solidFill>
              <a:srgbClr val="FF000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3608" y="1556792"/>
            <a:ext cx="7128792" cy="4413591"/>
            <a:chOff x="683568" y="1380401"/>
            <a:chExt cx="7345164" cy="4817459"/>
          </a:xfrm>
        </p:grpSpPr>
        <p:sp>
          <p:nvSpPr>
            <p:cNvPr id="7"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sz="1600">
                <a:ea typeface="宋体" panose="02010600030101010101" pitchFamily="2" charset="-122"/>
              </a:endParaRPr>
            </a:p>
          </p:txBody>
        </p:sp>
        <p:sp>
          <p:nvSpPr>
            <p:cNvPr id="11" name="Text Box 3"/>
            <p:cNvSpPr txBox="1">
              <a:spLocks noChangeArrowheads="1"/>
            </p:cNvSpPr>
            <p:nvPr/>
          </p:nvSpPr>
          <p:spPr bwMode="auto">
            <a:xfrm>
              <a:off x="683568" y="1380401"/>
              <a:ext cx="6769100" cy="588963"/>
            </a:xfrm>
            <a:prstGeom prst="rect">
              <a:avLst/>
            </a:prstGeom>
            <a:solidFill>
              <a:schemeClr val="accent2"/>
            </a:solidFill>
            <a:ln w="9525" algn="ctr">
              <a:solidFill>
                <a:schemeClr val="accent2"/>
              </a:solidFill>
              <a:miter lim="800000"/>
            </a:ln>
            <a:effectLst/>
          </p:spPr>
          <p:txBody>
            <a:bodyPr>
              <a:spAutoFit/>
            </a:bodyPr>
            <a:lstStyle/>
            <a:p>
              <a:r>
                <a:rPr lang="zh-CN" altLang="en-US" sz="2800" b="1" dirty="0">
                  <a:solidFill>
                    <a:schemeClr val="bg1"/>
                  </a:solidFill>
                  <a:ea typeface="华文行楷" panose="02010800040101010101" pitchFamily="2" charset="-122"/>
                </a:rPr>
                <a:t>          员工下班离岗前应做到</a:t>
              </a:r>
              <a:r>
                <a:rPr lang="en-US" altLang="zh-CN" sz="2800" b="1" dirty="0">
                  <a:solidFill>
                    <a:schemeClr val="bg1"/>
                  </a:solidFill>
                  <a:ea typeface="华文行楷" panose="02010800040101010101" pitchFamily="2" charset="-122"/>
                </a:rPr>
                <a:t>10</a:t>
              </a:r>
              <a:r>
                <a:rPr lang="zh-CN" altLang="en-US" sz="2800" b="1" dirty="0">
                  <a:solidFill>
                    <a:schemeClr val="bg1"/>
                  </a:solidFill>
                  <a:ea typeface="华文行楷" panose="02010800040101010101" pitchFamily="2" charset="-122"/>
                </a:rPr>
                <a:t>要</a:t>
              </a:r>
              <a:endParaRPr lang="zh-CN" altLang="en-US" sz="2800" b="1" dirty="0">
                <a:solidFill>
                  <a:schemeClr val="bg1"/>
                </a:solidFill>
                <a:ea typeface="华文行楷" panose="02010800040101010101" pitchFamily="2" charset="-122"/>
              </a:endParaRPr>
            </a:p>
          </p:txBody>
        </p:sp>
        <p:sp>
          <p:nvSpPr>
            <p:cNvPr id="13" name="Text Box 4"/>
            <p:cNvSpPr txBox="1">
              <a:spLocks noChangeArrowheads="1"/>
            </p:cNvSpPr>
            <p:nvPr/>
          </p:nvSpPr>
          <p:spPr bwMode="auto">
            <a:xfrm>
              <a:off x="1259632" y="2204864"/>
              <a:ext cx="6769100" cy="3992996"/>
            </a:xfrm>
            <a:prstGeom prst="rect">
              <a:avLst/>
            </a:prstGeom>
            <a:noFill/>
            <a:ln w="9525" algn="ctr">
              <a:noFill/>
              <a:miter lim="800000"/>
            </a:ln>
            <a:effectLst/>
          </p:spPr>
          <p:txBody>
            <a:bodyPr>
              <a:spAutoFit/>
            </a:bodyPr>
            <a:lstStyle/>
            <a:p>
              <a:pPr>
                <a:lnSpc>
                  <a:spcPct val="130000"/>
                </a:lnSpc>
              </a:pPr>
              <a:r>
                <a:rPr lang="zh-CN" altLang="en-US" b="1" dirty="0">
                  <a:latin typeface="微软雅黑" panose="020B0503020204020204" charset="-122"/>
                  <a:ea typeface="微软雅黑" panose="020B0503020204020204" charset="-122"/>
                </a:rPr>
                <a:t>    </a:t>
              </a:r>
              <a:r>
                <a:rPr lang="zh-CN" altLang="en-US" b="1" dirty="0" smtClean="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1</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电闸要拉下断开。</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门窗要关严锁牢。</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热源处不堆放易燃易爆物品。</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4.</a:t>
              </a:r>
              <a:r>
                <a:rPr lang="zh-CN" altLang="en-US" b="1" dirty="0">
                  <a:latin typeface="微软雅黑" panose="020B0503020204020204" charset="-122"/>
                  <a:ea typeface="微软雅黑" panose="020B0503020204020204" charset="-122"/>
                </a:rPr>
                <a:t>怕光晒的物品要遮盖好。</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5.</a:t>
              </a:r>
              <a:r>
                <a:rPr lang="zh-CN" altLang="en-US" b="1" dirty="0">
                  <a:latin typeface="微软雅黑" panose="020B0503020204020204" charset="-122"/>
                  <a:ea typeface="微软雅黑" panose="020B0503020204020204" charset="-122"/>
                </a:rPr>
                <a:t>液流开关要关闭。</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6.</a:t>
              </a:r>
              <a:r>
                <a:rPr lang="zh-CN" altLang="en-US" b="1" dirty="0">
                  <a:latin typeface="微软雅黑" panose="020B0503020204020204" charset="-122"/>
                  <a:ea typeface="微软雅黑" panose="020B0503020204020204" charset="-122"/>
                </a:rPr>
                <a:t>各种用具要清点后收齐放好。</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7.</a:t>
              </a:r>
              <a:r>
                <a:rPr lang="zh-CN" altLang="en-US" b="1" dirty="0">
                  <a:latin typeface="微软雅黑" panose="020B0503020204020204" charset="-122"/>
                  <a:ea typeface="微软雅黑" panose="020B0503020204020204" charset="-122"/>
                </a:rPr>
                <a:t>易燃易爆物品要注意通风良好，不得超量存放。</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zh-CN" altLang="en-US" b="1" dirty="0" smtClean="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8</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夏冬防雷防雨设施要保证完好，沟渠要保持畅通。</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9.</a:t>
              </a:r>
              <a:r>
                <a:rPr lang="zh-CN" altLang="en-US" b="1" dirty="0">
                  <a:latin typeface="微软雅黑" panose="020B0503020204020204" charset="-122"/>
                  <a:ea typeface="微软雅黑" panose="020B0503020204020204" charset="-122"/>
                </a:rPr>
                <a:t>冬季取暖设备的泄水阀要保持正常。</a:t>
              </a:r>
              <a:br>
                <a:rPr lang="zh-CN" altLang="en-US" b="1" dirty="0">
                  <a:latin typeface="微软雅黑" panose="020B0503020204020204" charset="-122"/>
                  <a:ea typeface="微软雅黑" panose="020B0503020204020204" charset="-122"/>
                </a:rPr>
              </a:b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10.</a:t>
              </a:r>
              <a:r>
                <a:rPr lang="zh-CN" altLang="en-US" b="1" dirty="0">
                  <a:latin typeface="微软雅黑" panose="020B0503020204020204" charset="-122"/>
                  <a:ea typeface="微软雅黑" panose="020B0503020204020204" charset="-122"/>
                </a:rPr>
                <a:t>火种要妥善处理好。</a:t>
              </a:r>
              <a:endParaRPr lang="zh-CN" altLang="en-US" b="1" dirty="0">
                <a:latin typeface="微软雅黑" panose="020B0503020204020204" charset="-122"/>
                <a:ea typeface="微软雅黑" panose="020B0503020204020204" charset="-122"/>
              </a:endParaRPr>
            </a:p>
          </p:txBody>
        </p:sp>
      </p:grpSp>
      <p:sp>
        <p:nvSpPr>
          <p:cNvPr id="6" name="Text Box 2"/>
          <p:cNvSpPr txBox="1">
            <a:spLocks noChangeArrowheads="1"/>
          </p:cNvSpPr>
          <p:nvPr/>
        </p:nvSpPr>
        <p:spPr bwMode="auto">
          <a:xfrm>
            <a:off x="323528" y="820992"/>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（四）坚持开展班前会、班后会</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1041007" y="857920"/>
            <a:ext cx="6572250" cy="928688"/>
          </a:xfrm>
          <a:prstGeom prst="rect">
            <a:avLst/>
          </a:prstGeom>
          <a:noFill/>
          <a:ln w="9525">
            <a:noFill/>
            <a:miter lim="800000"/>
          </a:ln>
        </p:spPr>
        <p:txBody>
          <a:bodyPr anchor="ctr"/>
          <a:lstStyle/>
          <a:p>
            <a:pPr algn="ctr" eaLnBrk="0" hangingPunct="0"/>
            <a:r>
              <a:rPr lang="zh-CN" altLang="en-US" sz="2800" b="1" dirty="0">
                <a:solidFill>
                  <a:srgbClr val="C00000"/>
                </a:solidFill>
                <a:latin typeface="微软雅黑" panose="020B0503020204020204" charset="-122"/>
                <a:ea typeface="微软雅黑" panose="020B0503020204020204" charset="-122"/>
                <a:cs typeface="微软雅黑" panose="020B0503020204020204" charset="-122"/>
              </a:rPr>
              <a:t>主  要  内  容</a:t>
            </a:r>
            <a:endParaRPr lang="zh-CN" altLang="en-US" sz="2800" b="1" dirty="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41" name="组合 7"/>
          <p:cNvGrpSpPr/>
          <p:nvPr/>
        </p:nvGrpSpPr>
        <p:grpSpPr>
          <a:xfrm>
            <a:off x="683568" y="1916832"/>
            <a:ext cx="7715251" cy="3816424"/>
            <a:chOff x="714375" y="1412776"/>
            <a:chExt cx="7715251" cy="3816424"/>
          </a:xfrm>
        </p:grpSpPr>
        <p:grpSp>
          <p:nvGrpSpPr>
            <p:cNvPr id="42" name="Group 31"/>
            <p:cNvGrpSpPr/>
            <p:nvPr/>
          </p:nvGrpSpPr>
          <p:grpSpPr bwMode="auto">
            <a:xfrm>
              <a:off x="714375" y="1412776"/>
              <a:ext cx="7715251" cy="814388"/>
              <a:chOff x="1152" y="1104"/>
              <a:chExt cx="3408" cy="419"/>
            </a:xfrm>
          </p:grpSpPr>
          <p:grpSp>
            <p:nvGrpSpPr>
              <p:cNvPr id="70" name="Group 3"/>
              <p:cNvGrpSpPr/>
              <p:nvPr/>
            </p:nvGrpSpPr>
            <p:grpSpPr bwMode="auto">
              <a:xfrm>
                <a:off x="1152" y="1104"/>
                <a:ext cx="480" cy="419"/>
                <a:chOff x="1110" y="2656"/>
                <a:chExt cx="1549" cy="1351"/>
              </a:xfrm>
            </p:grpSpPr>
            <p:sp>
              <p:nvSpPr>
                <p:cNvPr id="7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7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76"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1"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2" name="Text Box 12"/>
              <p:cNvSpPr txBox="1">
                <a:spLocks noChangeArrowheads="1"/>
              </p:cNvSpPr>
              <p:nvPr/>
            </p:nvSpPr>
            <p:spPr bwMode="auto">
              <a:xfrm>
                <a:off x="1836" y="1183"/>
                <a:ext cx="2377" cy="238"/>
              </a:xfrm>
              <a:prstGeom prst="rect">
                <a:avLst/>
              </a:prstGeom>
              <a:noFill/>
              <a:ln w="9525" algn="ctr">
                <a:noFill/>
                <a:miter lim="800000"/>
              </a:ln>
            </p:spPr>
            <p:txBody>
              <a:bodyPr wrap="square">
                <a:spAutoFit/>
              </a:bodyPr>
              <a:lstStyle/>
              <a:p>
                <a:pPr eaLnBrk="0" hangingPunct="0"/>
                <a:r>
                  <a:rPr lang="zh-CN" altLang="en-US" sz="2400" b="1" dirty="0" smtClean="0">
                    <a:latin typeface="微软雅黑" panose="020B0503020204020204" charset="-122"/>
                    <a:ea typeface="微软雅黑" panose="020B0503020204020204" charset="-122"/>
                  </a:rPr>
                  <a:t>班组安全管理作用</a:t>
                </a:r>
                <a:r>
                  <a:rPr lang="zh-CN" altLang="en-US" sz="2400" b="1" dirty="0">
                    <a:latin typeface="微软雅黑" panose="020B0503020204020204" charset="-122"/>
                    <a:ea typeface="微软雅黑" panose="020B0503020204020204" charset="-122"/>
                  </a:rPr>
                  <a:t>与定位</a:t>
                </a:r>
                <a:endParaRPr lang="zh-CN" altLang="en-US" sz="2400" b="1" dirty="0">
                  <a:latin typeface="微软雅黑" panose="020B0503020204020204" charset="-122"/>
                  <a:ea typeface="微软雅黑" panose="020B0503020204020204" charset="-122"/>
                </a:endParaRPr>
              </a:p>
            </p:txBody>
          </p:sp>
          <p:sp>
            <p:nvSpPr>
              <p:cNvPr id="73"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一</a:t>
                </a:r>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43" name="Group 7"/>
            <p:cNvGrpSpPr/>
            <p:nvPr/>
          </p:nvGrpSpPr>
          <p:grpSpPr bwMode="auto">
            <a:xfrm>
              <a:off x="714375" y="2420888"/>
              <a:ext cx="1086655" cy="813770"/>
              <a:chOff x="3174" y="2656"/>
              <a:chExt cx="1549" cy="1351"/>
            </a:xfrm>
          </p:grpSpPr>
          <p:sp>
            <p:nvSpPr>
              <p:cNvPr id="6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6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69"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4"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5" name="Text Box 15"/>
            <p:cNvSpPr txBox="1">
              <a:spLocks noChangeArrowheads="1"/>
            </p:cNvSpPr>
            <p:nvPr/>
          </p:nvSpPr>
          <p:spPr bwMode="auto">
            <a:xfrm>
              <a:off x="2285497" y="3528490"/>
              <a:ext cx="3570208"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班组日常活动和常用方法</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46"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二</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7"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48"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49"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50"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1" name="Text Box 26"/>
            <p:cNvSpPr txBox="1">
              <a:spLocks noChangeArrowheads="1"/>
            </p:cNvSpPr>
            <p:nvPr/>
          </p:nvSpPr>
          <p:spPr bwMode="auto">
            <a:xfrm>
              <a:off x="2285497" y="2519313"/>
              <a:ext cx="3262432" cy="461665"/>
            </a:xfrm>
            <a:prstGeom prst="rect">
              <a:avLst/>
            </a:prstGeom>
            <a:noFill/>
            <a:ln w="9525" algn="ctr">
              <a:noFill/>
              <a:miter lim="800000"/>
            </a:ln>
          </p:spPr>
          <p:txBody>
            <a:bodyPr wrap="none">
              <a:spAutoFit/>
            </a:bodyPr>
            <a:lstStyle/>
            <a:p>
              <a:pPr eaLnBrk="0" hangingPunct="0">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班组安全管理基本内容</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52"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三</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53" name="Group 17"/>
            <p:cNvGrpSpPr/>
            <p:nvPr/>
          </p:nvGrpSpPr>
          <p:grpSpPr bwMode="auto">
            <a:xfrm>
              <a:off x="714375" y="4414812"/>
              <a:ext cx="1086655" cy="814388"/>
              <a:chOff x="1110" y="2656"/>
              <a:chExt cx="1549" cy="1351"/>
            </a:xfrm>
          </p:grpSpPr>
          <p:sp>
            <p:nvSpPr>
              <p:cNvPr id="6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6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66"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4"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5" name="Text Box 26"/>
            <p:cNvSpPr txBox="1">
              <a:spLocks noChangeArrowheads="1"/>
            </p:cNvSpPr>
            <p:nvPr/>
          </p:nvSpPr>
          <p:spPr bwMode="auto">
            <a:xfrm>
              <a:off x="2285497" y="4511994"/>
              <a:ext cx="5000877" cy="461665"/>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一线操作</a:t>
              </a:r>
              <a:r>
                <a:rPr lang="zh-CN" altLang="en-US" sz="2400" b="1" dirty="0" smtClean="0">
                  <a:solidFill>
                    <a:schemeClr val="tx1">
                      <a:lumMod val="50000"/>
                      <a:lumOff val="50000"/>
                    </a:schemeClr>
                  </a:solidFill>
                  <a:latin typeface="微软雅黑" panose="020B0503020204020204" charset="-122"/>
                  <a:ea typeface="微软雅黑" panose="020B0503020204020204" charset="-122"/>
                </a:rPr>
                <a:t>者基本</a:t>
              </a:r>
              <a:r>
                <a:rPr lang="zh-CN" altLang="en-US" sz="2400" b="1" dirty="0">
                  <a:solidFill>
                    <a:schemeClr val="tx1">
                      <a:lumMod val="50000"/>
                      <a:lumOff val="50000"/>
                    </a:schemeClr>
                  </a:solidFill>
                  <a:latin typeface="微软雅黑" panose="020B0503020204020204" charset="-122"/>
                  <a:ea typeface="微软雅黑" panose="020B0503020204020204" charset="-122"/>
                </a:rPr>
                <a:t>守法要求</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56"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四</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3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15930" y="1285860"/>
            <a:ext cx="8642350" cy="53276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Arial" panose="020B0604020202020204" pitchFamily="34" charset="0"/>
              <a:buNone/>
            </a:pPr>
            <a:r>
              <a:rPr lang="zh-CN" altLang="en-US" sz="1600" b="1" dirty="0" smtClean="0"/>
              <a:t>     班组长坚持每天的班前、班中、班后安全检查活动，定期开展查隐患抓整改活动</a:t>
            </a:r>
            <a:endParaRPr lang="zh-CN" altLang="en-US" sz="1600" b="1" dirty="0" smtClean="0"/>
          </a:p>
          <a:p>
            <a:pPr>
              <a:lnSpc>
                <a:spcPct val="120000"/>
              </a:lnSpc>
              <a:buFont typeface="Wingdings" panose="05000000000000000000" pitchFamily="2" charset="2"/>
              <a:buChar char="p"/>
            </a:pPr>
            <a:r>
              <a:rPr lang="zh-CN" altLang="en-US" sz="1800" b="1" dirty="0" smtClean="0">
                <a:solidFill>
                  <a:srgbClr val="0070C0"/>
                </a:solidFill>
              </a:rPr>
              <a:t>班前检查：</a:t>
            </a:r>
            <a:endParaRPr lang="zh-CN" altLang="en-US" sz="1800" b="1" dirty="0" smtClean="0">
              <a:solidFill>
                <a:srgbClr val="0070C0"/>
              </a:solidFill>
            </a:endParaRPr>
          </a:p>
          <a:p>
            <a:pPr marL="624205" indent="-260350">
              <a:lnSpc>
                <a:spcPct val="120000"/>
              </a:lnSpc>
              <a:buFont typeface="Wingdings" panose="05000000000000000000" pitchFamily="2" charset="2"/>
              <a:buChar char="Ø"/>
            </a:pPr>
            <a:r>
              <a:rPr lang="zh-CN" altLang="en-US" sz="1600" b="1" dirty="0" smtClean="0">
                <a:solidFill>
                  <a:srgbClr val="FF0000"/>
                </a:solidFill>
              </a:rPr>
              <a:t>查现场隐患</a:t>
            </a:r>
            <a:endParaRPr lang="zh-CN" altLang="en-US" sz="1600" b="1" dirty="0" smtClean="0">
              <a:solidFill>
                <a:srgbClr val="FF0000"/>
              </a:solidFill>
            </a:endParaRPr>
          </a:p>
          <a:p>
            <a:pPr marL="624205" indent="-260350">
              <a:lnSpc>
                <a:spcPct val="120000"/>
              </a:lnSpc>
              <a:buFont typeface="Wingdings" panose="05000000000000000000" pitchFamily="2" charset="2"/>
              <a:buChar char="Ø"/>
            </a:pPr>
            <a:r>
              <a:rPr lang="zh-CN" altLang="en-US" sz="1600" b="1" dirty="0" smtClean="0">
                <a:solidFill>
                  <a:srgbClr val="FF0000"/>
                </a:solidFill>
              </a:rPr>
              <a:t>查员工身体健康状况</a:t>
            </a:r>
            <a:r>
              <a:rPr lang="zh-CN" altLang="en-US" sz="1600" b="1" dirty="0" smtClean="0"/>
              <a:t>，是否正确佩戴、使用各种劳动保护用品</a:t>
            </a:r>
            <a:endParaRPr lang="zh-CN" altLang="en-US" sz="1600" b="1" dirty="0" smtClean="0"/>
          </a:p>
          <a:p>
            <a:pPr marL="624205" indent="-260350">
              <a:lnSpc>
                <a:spcPct val="120000"/>
              </a:lnSpc>
              <a:buFont typeface="Wingdings" panose="05000000000000000000" pitchFamily="2" charset="2"/>
              <a:buChar char="Ø"/>
            </a:pPr>
            <a:r>
              <a:rPr lang="zh-CN" altLang="en-US" sz="1600" b="1" dirty="0" smtClean="0">
                <a:solidFill>
                  <a:srgbClr val="FF0000"/>
                </a:solidFill>
              </a:rPr>
              <a:t>查遗留问题</a:t>
            </a:r>
            <a:r>
              <a:rPr lang="zh-CN" altLang="en-US" sz="1600" b="1" dirty="0" smtClean="0"/>
              <a:t>，指定专人整改</a:t>
            </a:r>
            <a:endParaRPr lang="zh-CN" altLang="en-US" sz="1600" b="1" dirty="0" smtClean="0"/>
          </a:p>
          <a:p>
            <a:pPr>
              <a:lnSpc>
                <a:spcPct val="120000"/>
              </a:lnSpc>
              <a:buFont typeface="Wingdings" panose="05000000000000000000" pitchFamily="2" charset="2"/>
              <a:buChar char="p"/>
            </a:pPr>
            <a:r>
              <a:rPr lang="zh-CN" altLang="en-US" sz="1800" b="1" dirty="0" smtClean="0">
                <a:solidFill>
                  <a:srgbClr val="0070C0"/>
                </a:solidFill>
              </a:rPr>
              <a:t>班中排查：</a:t>
            </a:r>
            <a:endParaRPr lang="zh-CN" altLang="en-US" sz="1800" b="1" dirty="0" smtClean="0">
              <a:solidFill>
                <a:srgbClr val="0070C0"/>
              </a:solidFill>
            </a:endParaRPr>
          </a:p>
          <a:p>
            <a:pPr marL="624205" indent="-260350">
              <a:lnSpc>
                <a:spcPct val="120000"/>
              </a:lnSpc>
              <a:buFont typeface="Wingdings" panose="05000000000000000000" pitchFamily="2" charset="2"/>
              <a:buChar char="Ø"/>
            </a:pPr>
            <a:r>
              <a:rPr lang="zh-CN" altLang="en-US" sz="1600" b="1" dirty="0" smtClean="0"/>
              <a:t>对各个工作点进行巡回排查，重点排查在岗职工精神状况、有无违章作业，及时制止、纠正、处理各种</a:t>
            </a:r>
            <a:r>
              <a:rPr lang="zh-CN" altLang="en-US" sz="1600" b="1" dirty="0" smtClean="0">
                <a:solidFill>
                  <a:srgbClr val="FF0000"/>
                </a:solidFill>
              </a:rPr>
              <a:t>违章行为</a:t>
            </a:r>
            <a:r>
              <a:rPr lang="zh-CN" altLang="en-US" sz="1600" b="1" dirty="0" smtClean="0"/>
              <a:t>；</a:t>
            </a:r>
            <a:endParaRPr lang="zh-CN" altLang="en-US" sz="1600" b="1" dirty="0" smtClean="0"/>
          </a:p>
          <a:p>
            <a:pPr marL="624205" indent="-260350">
              <a:lnSpc>
                <a:spcPct val="120000"/>
              </a:lnSpc>
              <a:buFont typeface="Wingdings" panose="05000000000000000000" pitchFamily="2" charset="2"/>
              <a:buChar char="Ø"/>
            </a:pPr>
            <a:r>
              <a:rPr lang="zh-CN" altLang="en-US" sz="1600" b="1" dirty="0" smtClean="0"/>
              <a:t>班前确认的隐患整改</a:t>
            </a:r>
            <a:r>
              <a:rPr lang="zh-CN" altLang="en-US" sz="1600" b="1" dirty="0" smtClean="0">
                <a:solidFill>
                  <a:srgbClr val="FF0000"/>
                </a:solidFill>
              </a:rPr>
              <a:t>情况是否完成</a:t>
            </a:r>
            <a:r>
              <a:rPr lang="zh-CN" altLang="en-US" sz="1600" b="1" dirty="0" smtClean="0"/>
              <a:t>，没有整改完成的要查找原因，制定对策，协助解决问题</a:t>
            </a:r>
            <a:endParaRPr lang="zh-CN" altLang="en-US" sz="1600" b="1" dirty="0" smtClean="0"/>
          </a:p>
          <a:p>
            <a:pPr marL="624205" indent="-260350">
              <a:lnSpc>
                <a:spcPct val="120000"/>
              </a:lnSpc>
              <a:buFont typeface="Wingdings" panose="05000000000000000000" pitchFamily="2" charset="2"/>
              <a:buChar char="Ø"/>
            </a:pPr>
            <a:r>
              <a:rPr lang="zh-CN" altLang="en-US" sz="1600" b="1" dirty="0" smtClean="0"/>
              <a:t>生产过程中设备设施是否存在</a:t>
            </a:r>
            <a:r>
              <a:rPr lang="zh-CN" altLang="en-US" sz="1600" b="1" dirty="0" smtClean="0">
                <a:solidFill>
                  <a:srgbClr val="FF0000"/>
                </a:solidFill>
              </a:rPr>
              <a:t>动态隐患</a:t>
            </a:r>
            <a:r>
              <a:rPr lang="zh-CN" altLang="en-US" sz="1600" b="1" dirty="0" smtClean="0"/>
              <a:t>，一旦发现，及时排除</a:t>
            </a:r>
            <a:endParaRPr lang="zh-CN" altLang="en-US" sz="1600" b="1" dirty="0" smtClean="0"/>
          </a:p>
          <a:p>
            <a:pPr>
              <a:lnSpc>
                <a:spcPct val="120000"/>
              </a:lnSpc>
              <a:buFont typeface="Wingdings" panose="05000000000000000000" pitchFamily="2" charset="2"/>
              <a:buChar char="p"/>
            </a:pPr>
            <a:r>
              <a:rPr lang="zh-CN" altLang="en-US" sz="1800" b="1" dirty="0" smtClean="0">
                <a:solidFill>
                  <a:srgbClr val="0070C0"/>
                </a:solidFill>
              </a:rPr>
              <a:t>班后复查：</a:t>
            </a:r>
            <a:endParaRPr lang="zh-CN" altLang="en-US" sz="1800" b="1" dirty="0" smtClean="0">
              <a:solidFill>
                <a:srgbClr val="0070C0"/>
              </a:solidFill>
            </a:endParaRPr>
          </a:p>
          <a:p>
            <a:pPr marL="624205" indent="-260350">
              <a:lnSpc>
                <a:spcPct val="120000"/>
              </a:lnSpc>
              <a:buFont typeface="Wingdings" panose="05000000000000000000" pitchFamily="2" charset="2"/>
              <a:buChar char="Ø"/>
            </a:pPr>
            <a:r>
              <a:rPr lang="zh-CN" altLang="en-US" sz="1600" b="1" dirty="0" smtClean="0"/>
              <a:t>当班结束后，对安排的工作进行详细复查，重点</a:t>
            </a:r>
            <a:r>
              <a:rPr lang="zh-CN" altLang="en-US" sz="1600" b="1" dirty="0" smtClean="0">
                <a:solidFill>
                  <a:srgbClr val="FF0000"/>
                </a:solidFill>
              </a:rPr>
              <a:t>复查工程质量和隐患整改情况</a:t>
            </a:r>
            <a:r>
              <a:rPr lang="zh-CN" altLang="en-US" sz="1600" b="1" dirty="0" smtClean="0"/>
              <a:t>，发现问题及时处理，处理不了的现场交接清楚，并及时汇报</a:t>
            </a:r>
            <a:endParaRPr lang="zh-CN" altLang="en-US" sz="1600" b="1" dirty="0"/>
          </a:p>
        </p:txBody>
      </p:sp>
      <p:sp>
        <p:nvSpPr>
          <p:cNvPr id="11" name="Text Box 2"/>
          <p:cNvSpPr txBox="1">
            <a:spLocks noChangeArrowheads="1"/>
          </p:cNvSpPr>
          <p:nvPr/>
        </p:nvSpPr>
        <p:spPr bwMode="auto">
          <a:xfrm>
            <a:off x="245441" y="788936"/>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（五）实施班前、班中、班后安全检查</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7"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a:ea typeface="宋体" panose="02010600030101010101" pitchFamily="2" charset="-122"/>
            </a:endParaRPr>
          </a:p>
        </p:txBody>
      </p:sp>
      <p:sp>
        <p:nvSpPr>
          <p:cNvPr id="8" name="Rectangle 5"/>
          <p:cNvSpPr>
            <a:spLocks noChangeArrowheads="1"/>
          </p:cNvSpPr>
          <p:nvPr/>
        </p:nvSpPr>
        <p:spPr bwMode="auto">
          <a:xfrm>
            <a:off x="357158" y="1285860"/>
            <a:ext cx="8280400" cy="4007251"/>
          </a:xfrm>
          <a:prstGeom prst="rect">
            <a:avLst/>
          </a:prstGeom>
          <a:noFill/>
          <a:ln w="9525" algn="ctr">
            <a:noFill/>
            <a:miter lim="800000"/>
          </a:ln>
          <a:effectLst/>
        </p:spPr>
        <p:txBody>
          <a:bodyPr>
            <a:spAutoFit/>
          </a:bodyPr>
          <a:lstStyle/>
          <a:p>
            <a:pPr>
              <a:lnSpc>
                <a:spcPct val="130000"/>
              </a:lnSpc>
            </a:pPr>
            <a:r>
              <a:rPr lang="zh-CN" altLang="en-US" sz="1600" b="1" dirty="0">
                <a:solidFill>
                  <a:srgbClr val="00FF00"/>
                </a:solidFill>
                <a:latin typeface="微软雅黑" panose="020B0503020204020204" charset="-122"/>
                <a:ea typeface="微软雅黑" panose="020B0503020204020204" charset="-122"/>
              </a:rPr>
              <a:t>    </a:t>
            </a:r>
            <a:r>
              <a:rPr lang="zh-CN" altLang="en-US" sz="1600" b="1" dirty="0">
                <a:solidFill>
                  <a:srgbClr val="FF0000"/>
                </a:solidFill>
                <a:latin typeface="微软雅黑" panose="020B0503020204020204" charset="-122"/>
                <a:ea typeface="微软雅黑" panose="020B0503020204020204" charset="-122"/>
              </a:rPr>
              <a:t>安全台帐</a:t>
            </a:r>
            <a:r>
              <a:rPr lang="zh-CN" altLang="en-US" sz="1600" b="1" dirty="0">
                <a:latin typeface="微软雅黑" panose="020B0503020204020204" charset="-122"/>
                <a:ea typeface="微软雅黑" panose="020B0503020204020204" charset="-122"/>
              </a:rPr>
              <a:t>是班组安全管理的依据和开展安全工作的实绩记录，查看安全台帐记录可以了解、检查班组安全工作的情况。</a:t>
            </a:r>
            <a:endParaRPr lang="zh-CN" altLang="en-US" sz="1600" b="1" dirty="0">
              <a:latin typeface="微软雅黑" panose="020B0503020204020204" charset="-122"/>
              <a:ea typeface="微软雅黑" panose="020B0503020204020204" charset="-122"/>
            </a:endParaRPr>
          </a:p>
          <a:p>
            <a:pPr>
              <a:lnSpc>
                <a:spcPct val="130000"/>
              </a:lnSpc>
              <a:spcBef>
                <a:spcPts val="1200"/>
              </a:spcBef>
            </a:pPr>
            <a:r>
              <a:rPr lang="zh-CN" altLang="en-US" sz="1600" b="1" dirty="0">
                <a:solidFill>
                  <a:srgbClr val="FF3300"/>
                </a:solidFill>
                <a:latin typeface="微软雅黑" panose="020B0503020204020204" charset="-122"/>
                <a:ea typeface="微软雅黑" panose="020B0503020204020204" charset="-122"/>
              </a:rPr>
              <a:t>    安全台帐主要内容有：</a:t>
            </a:r>
            <a:endParaRPr lang="zh-CN" altLang="en-US" sz="1600" b="1" dirty="0">
              <a:solidFill>
                <a:srgbClr val="FF3300"/>
              </a:solidFill>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安全生产</a:t>
            </a:r>
            <a:r>
              <a:rPr lang="zh-CN" altLang="en-US" sz="1400" b="1" dirty="0">
                <a:latin typeface="微软雅黑" panose="020B0503020204020204" charset="-122"/>
                <a:ea typeface="微软雅黑" panose="020B0503020204020204" charset="-122"/>
              </a:rPr>
              <a:t>计划、总结、月度安全情况小结</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a:t>
            </a:r>
            <a:r>
              <a:rPr lang="zh-CN" altLang="en-US" sz="1400" b="1" dirty="0">
                <a:latin typeface="微软雅黑" panose="020B0503020204020204" charset="-122"/>
                <a:ea typeface="微软雅黑" panose="020B0503020204020204" charset="-122"/>
              </a:rPr>
              <a:t>日活动记录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安全教育</a:t>
            </a:r>
            <a:r>
              <a:rPr lang="zh-CN" altLang="en-US" sz="1400" b="1" dirty="0">
                <a:latin typeface="微软雅黑" panose="020B0503020204020204" charset="-122"/>
                <a:ea typeface="微软雅黑" panose="020B0503020204020204" charset="-122"/>
              </a:rPr>
              <a:t>培训与考核记录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现场</a:t>
            </a:r>
            <a:r>
              <a:rPr lang="zh-CN" altLang="en-US" sz="1400" b="1" dirty="0">
                <a:latin typeface="微软雅黑" panose="020B0503020204020204" charset="-122"/>
                <a:ea typeface="微软雅黑" panose="020B0503020204020204" charset="-122"/>
              </a:rPr>
              <a:t>设备、安全设施巡查记录、违章记录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a:t>
            </a:r>
            <a:r>
              <a:rPr lang="zh-CN" altLang="en-US" sz="1400" b="1" dirty="0">
                <a:latin typeface="微软雅黑" panose="020B0503020204020204" charset="-122"/>
                <a:ea typeface="微软雅黑" panose="020B0503020204020204" charset="-122"/>
              </a:rPr>
              <a:t>工器具登记表，检查、检测记录与特种安全设施管理档案</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安全检查</a:t>
            </a:r>
            <a:r>
              <a:rPr lang="zh-CN" altLang="en-US" sz="1400" b="1" dirty="0">
                <a:latin typeface="微软雅黑" panose="020B0503020204020204" charset="-122"/>
                <a:ea typeface="微软雅黑" panose="020B0503020204020204" charset="-122"/>
              </a:rPr>
              <a:t>及隐患项目整改记录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事故</a:t>
            </a:r>
            <a:r>
              <a:rPr lang="zh-CN" altLang="en-US" sz="1400" b="1" dirty="0">
                <a:latin typeface="微软雅黑" panose="020B0503020204020204" charset="-122"/>
                <a:ea typeface="微软雅黑" panose="020B0503020204020204" charset="-122"/>
              </a:rPr>
              <a:t>、故障、异常情况分析讨论记录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员工</a:t>
            </a:r>
            <a:r>
              <a:rPr lang="zh-CN" altLang="en-US" sz="1400" b="1" dirty="0">
                <a:latin typeface="微软雅黑" panose="020B0503020204020204" charset="-122"/>
                <a:ea typeface="微软雅黑" panose="020B0503020204020204" charset="-122"/>
              </a:rPr>
              <a:t>每天身体状况、家庭情况记录</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安全</a:t>
            </a:r>
            <a:r>
              <a:rPr lang="zh-CN" altLang="en-US" sz="1400" b="1" dirty="0">
                <a:latin typeface="微软雅黑" panose="020B0503020204020204" charset="-122"/>
                <a:ea typeface="微软雅黑" panose="020B0503020204020204" charset="-122"/>
              </a:rPr>
              <a:t>奖惩记录 </a:t>
            </a:r>
            <a:endParaRPr lang="zh-CN" altLang="en-US" sz="1400" b="1" dirty="0">
              <a:latin typeface="微软雅黑" panose="020B0503020204020204" charset="-122"/>
              <a:ea typeface="微软雅黑" panose="020B0503020204020204" charset="-122"/>
            </a:endParaRPr>
          </a:p>
          <a:p>
            <a:pPr marL="812800" lvl="1" indent="-276225">
              <a:lnSpc>
                <a:spcPct val="130000"/>
              </a:lnSpc>
              <a:buClr>
                <a:srgbClr val="C00000"/>
              </a:buClr>
              <a:buFont typeface="Wingdings" panose="05000000000000000000" pitchFamily="2" charset="2"/>
              <a:buChar char="p"/>
            </a:pPr>
            <a:r>
              <a:rPr lang="zh-CN" altLang="en-US" sz="1400" b="1" dirty="0" smtClean="0">
                <a:latin typeface="微软雅黑" panose="020B0503020204020204" charset="-122"/>
                <a:ea typeface="微软雅黑" panose="020B0503020204020204" charset="-122"/>
              </a:rPr>
              <a:t>各种</a:t>
            </a:r>
            <a:r>
              <a:rPr lang="zh-CN" altLang="en-US" sz="1400" b="1" dirty="0">
                <a:latin typeface="微软雅黑" panose="020B0503020204020204" charset="-122"/>
                <a:ea typeface="微软雅黑" panose="020B0503020204020204" charset="-122"/>
              </a:rPr>
              <a:t>劳动保护用品台账、检测记录</a:t>
            </a:r>
            <a:endParaRPr lang="en-US" altLang="zh-CN" sz="1400" b="1" dirty="0">
              <a:latin typeface="微软雅黑" panose="020B0503020204020204" charset="-122"/>
              <a:ea typeface="微软雅黑" panose="020B0503020204020204" charset="-122"/>
            </a:endParaRPr>
          </a:p>
        </p:txBody>
      </p:sp>
      <p:sp>
        <p:nvSpPr>
          <p:cNvPr id="10" name="Text Box 2"/>
          <p:cNvSpPr txBox="1">
            <a:spLocks noChangeArrowheads="1"/>
          </p:cNvSpPr>
          <p:nvPr/>
        </p:nvSpPr>
        <p:spPr bwMode="auto">
          <a:xfrm>
            <a:off x="357158" y="83671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（六）建立健全班组安全台帐</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9"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 name="圆角矩形 1"/>
          <p:cNvSpPr/>
          <p:nvPr/>
        </p:nvSpPr>
        <p:spPr>
          <a:xfrm>
            <a:off x="395536" y="2060848"/>
            <a:ext cx="5976664" cy="3232263"/>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9"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a:ea typeface="宋体" panose="02010600030101010101" pitchFamily="2" charset="-122"/>
            </a:endParaRPr>
          </a:p>
        </p:txBody>
      </p:sp>
      <p:sp>
        <p:nvSpPr>
          <p:cNvPr id="11" name="Text Box 3"/>
          <p:cNvSpPr txBox="1">
            <a:spLocks noChangeArrowheads="1"/>
          </p:cNvSpPr>
          <p:nvPr/>
        </p:nvSpPr>
        <p:spPr bwMode="auto">
          <a:xfrm>
            <a:off x="971550" y="1341438"/>
            <a:ext cx="7272338" cy="457200"/>
          </a:xfrm>
          <a:prstGeom prst="rect">
            <a:avLst/>
          </a:prstGeom>
          <a:noFill/>
          <a:ln w="9525" algn="ctr">
            <a:noFill/>
            <a:miter lim="800000"/>
          </a:ln>
          <a:effectLst/>
        </p:spPr>
        <p:txBody>
          <a:bodyPr>
            <a:spAutoFit/>
          </a:bodyPr>
          <a:lstStyle/>
          <a:p>
            <a:r>
              <a:rPr lang="zh-CN" altLang="en-US" sz="2400" b="1">
                <a:solidFill>
                  <a:schemeClr val="bg1"/>
                </a:solidFill>
                <a:ea typeface="仿宋_GB2312" pitchFamily="49" charset="-122"/>
              </a:rPr>
              <a:t>       </a:t>
            </a:r>
            <a:endParaRPr lang="zh-CN" altLang="en-US">
              <a:ea typeface="宋体" panose="02010600030101010101" pitchFamily="2" charset="-122"/>
            </a:endParaRPr>
          </a:p>
        </p:txBody>
      </p:sp>
      <p:sp>
        <p:nvSpPr>
          <p:cNvPr id="12" name="Rectangle 5"/>
          <p:cNvSpPr>
            <a:spLocks noChangeArrowheads="1"/>
          </p:cNvSpPr>
          <p:nvPr/>
        </p:nvSpPr>
        <p:spPr bwMode="auto">
          <a:xfrm>
            <a:off x="406400" y="1706790"/>
            <a:ext cx="8280400" cy="2923877"/>
          </a:xfrm>
          <a:prstGeom prst="rect">
            <a:avLst/>
          </a:prstGeom>
          <a:noFill/>
          <a:ln w="9525" algn="ctr">
            <a:noFill/>
            <a:miter lim="800000"/>
          </a:ln>
          <a:effectLst/>
        </p:spPr>
        <p:txBody>
          <a:bodyPr>
            <a:spAutoFit/>
          </a:bodyPr>
          <a:lstStyle/>
          <a:p>
            <a:pPr>
              <a:lnSpc>
                <a:spcPct val="150000"/>
              </a:lnSpc>
            </a:pPr>
            <a:r>
              <a:rPr lang="zh-CN" altLang="en-US" sz="1600" b="1" dirty="0">
                <a:solidFill>
                  <a:srgbClr val="00FF00"/>
                </a:solidFill>
                <a:latin typeface="微软雅黑" panose="020B0503020204020204" charset="-122"/>
                <a:ea typeface="微软雅黑" panose="020B0503020204020204" charset="-122"/>
              </a:rPr>
              <a:t>    </a:t>
            </a:r>
            <a:r>
              <a:rPr lang="zh-CN" altLang="en-US" sz="1600" b="1" dirty="0">
                <a:latin typeface="微软雅黑" panose="020B0503020204020204" charset="-122"/>
                <a:ea typeface="微软雅黑" panose="020B0503020204020204" charset="-122"/>
              </a:rPr>
              <a:t>一旦发生事故，</a:t>
            </a:r>
            <a:r>
              <a:rPr lang="zh-CN" altLang="en-US" sz="1600" b="1" dirty="0" smtClean="0">
                <a:latin typeface="微软雅黑" panose="020B0503020204020204" charset="-122"/>
                <a:ea typeface="微软雅黑" panose="020B0503020204020204" charset="-122"/>
              </a:rPr>
              <a:t>班组长</a:t>
            </a:r>
            <a:endParaRPr lang="en-US" altLang="zh-CN" sz="1600" b="1" dirty="0" smtClean="0">
              <a:latin typeface="微软雅黑" panose="020B0503020204020204" charset="-122"/>
              <a:ea typeface="微软雅黑" panose="020B0503020204020204" charset="-122"/>
            </a:endParaRPr>
          </a:p>
          <a:p>
            <a:pPr marL="711200" indent="-347980">
              <a:lnSpc>
                <a:spcPct val="150000"/>
              </a:lnSpc>
              <a:buClr>
                <a:srgbClr val="7030A0"/>
              </a:buClr>
              <a:buFont typeface="Wingdings" panose="05000000000000000000" pitchFamily="2" charset="2"/>
              <a:buChar char="n"/>
            </a:pPr>
            <a:r>
              <a:rPr lang="zh-CN" altLang="en-US" sz="1600" b="1" dirty="0" smtClean="0">
                <a:solidFill>
                  <a:srgbClr val="00FF00"/>
                </a:solidFill>
                <a:latin typeface="微软雅黑" panose="020B0503020204020204" charset="-122"/>
                <a:ea typeface="微软雅黑" panose="020B0503020204020204" charset="-122"/>
              </a:rPr>
              <a:t>首先</a:t>
            </a:r>
            <a:r>
              <a:rPr lang="zh-CN" altLang="en-US" sz="1600" b="1" dirty="0">
                <a:latin typeface="微软雅黑" panose="020B0503020204020204" charset="-122"/>
                <a:ea typeface="微软雅黑" panose="020B0503020204020204" charset="-122"/>
              </a:rPr>
              <a:t>要指挥人员抢救伤员，对其进行正确、及时的</a:t>
            </a:r>
            <a:r>
              <a:rPr lang="zh-CN" altLang="en-US" sz="1600" b="1" dirty="0">
                <a:solidFill>
                  <a:schemeClr val="hlink"/>
                </a:solidFill>
                <a:latin typeface="微软雅黑" panose="020B0503020204020204" charset="-122"/>
                <a:ea typeface="微软雅黑" panose="020B0503020204020204" charset="-122"/>
              </a:rPr>
              <a:t>现场救护</a:t>
            </a:r>
            <a:r>
              <a:rPr lang="zh-CN" altLang="en-US" sz="1600" b="1" dirty="0">
                <a:latin typeface="微软雅黑" panose="020B0503020204020204" charset="-122"/>
                <a:ea typeface="微软雅黑" panose="020B0503020204020204" charset="-122"/>
              </a:rPr>
              <a:t>，并采取措施</a:t>
            </a:r>
            <a:r>
              <a:rPr lang="zh-CN" altLang="en-US" sz="1600" b="1" dirty="0">
                <a:solidFill>
                  <a:schemeClr val="hlink"/>
                </a:solidFill>
                <a:latin typeface="微软雅黑" panose="020B0503020204020204" charset="-122"/>
                <a:ea typeface="微软雅黑" panose="020B0503020204020204" charset="-122"/>
              </a:rPr>
              <a:t>防止事故的进一步扩大</a:t>
            </a:r>
            <a:r>
              <a:rPr lang="zh-CN" altLang="en-US" sz="1600" b="1" dirty="0">
                <a:latin typeface="微软雅黑" panose="020B0503020204020204" charset="-122"/>
                <a:ea typeface="微软雅黑" panose="020B0503020204020204" charset="-122"/>
              </a:rPr>
              <a:t>，同时</a:t>
            </a:r>
            <a:r>
              <a:rPr lang="zh-CN" altLang="en-US" sz="1600" b="1" dirty="0">
                <a:solidFill>
                  <a:schemeClr val="hlink"/>
                </a:solidFill>
                <a:latin typeface="微软雅黑" panose="020B0503020204020204" charset="-122"/>
                <a:ea typeface="微软雅黑" panose="020B0503020204020204" charset="-122"/>
              </a:rPr>
              <a:t>立即报告车间；</a:t>
            </a:r>
            <a:endParaRPr lang="zh-CN" altLang="en-US" sz="1600" b="1" dirty="0">
              <a:solidFill>
                <a:schemeClr val="hlink"/>
              </a:solidFill>
              <a:latin typeface="微软雅黑" panose="020B0503020204020204" charset="-122"/>
              <a:ea typeface="微软雅黑" panose="020B0503020204020204" charset="-122"/>
            </a:endParaRPr>
          </a:p>
          <a:p>
            <a:pPr marL="711200" indent="-347980">
              <a:lnSpc>
                <a:spcPct val="150000"/>
              </a:lnSpc>
              <a:buClr>
                <a:srgbClr val="7030A0"/>
              </a:buClr>
              <a:buFont typeface="Wingdings" panose="05000000000000000000" pitchFamily="2" charset="2"/>
              <a:buChar char="n"/>
            </a:pPr>
            <a:r>
              <a:rPr lang="zh-CN" altLang="en-US" sz="1600" b="1" dirty="0" smtClean="0">
                <a:solidFill>
                  <a:srgbClr val="00FF00"/>
                </a:solidFill>
                <a:latin typeface="微软雅黑" panose="020B0503020204020204" charset="-122"/>
                <a:ea typeface="微软雅黑" panose="020B0503020204020204" charset="-122"/>
              </a:rPr>
              <a:t>其次</a:t>
            </a:r>
            <a:r>
              <a:rPr lang="zh-CN" altLang="en-US" sz="1600" b="1" dirty="0">
                <a:latin typeface="微软雅黑" panose="020B0503020204020204" charset="-122"/>
                <a:ea typeface="微软雅黑" panose="020B0503020204020204" charset="-122"/>
              </a:rPr>
              <a:t>班组长要组织人员</a:t>
            </a:r>
            <a:r>
              <a:rPr lang="zh-CN" altLang="en-US" sz="1600" b="1" dirty="0">
                <a:solidFill>
                  <a:schemeClr val="hlink"/>
                </a:solidFill>
                <a:latin typeface="微软雅黑" panose="020B0503020204020204" charset="-122"/>
                <a:ea typeface="微软雅黑" panose="020B0503020204020204" charset="-122"/>
              </a:rPr>
              <a:t>保护好事故现场，</a:t>
            </a:r>
            <a:r>
              <a:rPr lang="zh-CN" altLang="en-US" sz="1600" b="1" dirty="0">
                <a:latin typeface="微软雅黑" panose="020B0503020204020204" charset="-122"/>
                <a:ea typeface="微软雅黑" panose="020B0503020204020204" charset="-122"/>
              </a:rPr>
              <a:t>以便根据现场情况对事故发生的原因作深入的调查分析。</a:t>
            </a:r>
            <a:endParaRPr lang="zh-CN" altLang="en-US" sz="1600" b="1" dirty="0">
              <a:latin typeface="微软雅黑" panose="020B0503020204020204" charset="-122"/>
              <a:ea typeface="微软雅黑" panose="020B0503020204020204" charset="-122"/>
            </a:endParaRPr>
          </a:p>
          <a:p>
            <a:pPr>
              <a:lnSpc>
                <a:spcPct val="150000"/>
              </a:lnSpc>
              <a:spcBef>
                <a:spcPts val="1200"/>
              </a:spcBef>
            </a:pPr>
            <a:r>
              <a:rPr lang="zh-CN" altLang="en-US" sz="1600" b="1" dirty="0" smtClean="0">
                <a:latin typeface="微软雅黑" panose="020B0503020204020204" charset="-122"/>
                <a:ea typeface="微软雅黑" panose="020B0503020204020204" charset="-122"/>
              </a:rPr>
              <a:t>凡</a:t>
            </a:r>
            <a:r>
              <a:rPr lang="zh-CN" altLang="en-US" sz="1600" b="1" dirty="0">
                <a:latin typeface="微软雅黑" panose="020B0503020204020204" charset="-122"/>
                <a:ea typeface="微软雅黑" panose="020B0503020204020204" charset="-122"/>
              </a:rPr>
              <a:t>本班组发生事故或一般伤害、异常等，</a:t>
            </a:r>
            <a:r>
              <a:rPr lang="zh-CN" altLang="en-US" sz="1600" b="1" dirty="0">
                <a:solidFill>
                  <a:srgbClr val="FF0000"/>
                </a:solidFill>
                <a:latin typeface="微软雅黑" panose="020B0503020204020204" charset="-122"/>
                <a:ea typeface="微软雅黑" panose="020B0503020204020204" charset="-122"/>
              </a:rPr>
              <a:t>班组长作为安全第一负责人</a:t>
            </a:r>
            <a:r>
              <a:rPr lang="zh-CN" altLang="en-US" sz="1600" b="1" dirty="0">
                <a:latin typeface="微软雅黑" panose="020B0503020204020204" charset="-122"/>
                <a:ea typeface="微软雅黑" panose="020B0503020204020204" charset="-122"/>
              </a:rPr>
              <a:t>，要对有关人员进行教育，并按厂规进行考核，做好记录。</a:t>
            </a:r>
            <a:endParaRPr lang="zh-CN" altLang="en-US" sz="1600" b="1" dirty="0">
              <a:latin typeface="微软雅黑" panose="020B0503020204020204" charset="-122"/>
              <a:ea typeface="微软雅黑" panose="020B0503020204020204" charset="-122"/>
            </a:endParaRPr>
          </a:p>
        </p:txBody>
      </p:sp>
      <p:sp>
        <p:nvSpPr>
          <p:cNvPr id="13" name="Text Box 2"/>
          <p:cNvSpPr txBox="1">
            <a:spLocks noChangeArrowheads="1"/>
          </p:cNvSpPr>
          <p:nvPr/>
        </p:nvSpPr>
        <p:spPr bwMode="auto">
          <a:xfrm>
            <a:off x="251520" y="1000894"/>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（七）事故调查分析上报</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8" name="Rectangle 3"/>
          <p:cNvSpPr txBox="1">
            <a:spLocks noChangeArrowheads="1"/>
          </p:cNvSpPr>
          <p:nvPr/>
        </p:nvSpPr>
        <p:spPr>
          <a:xfrm>
            <a:off x="285750" y="1312870"/>
            <a:ext cx="8286808" cy="5545114"/>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Arial" panose="020B0604020202020204" pitchFamily="34" charset="0"/>
              <a:buNone/>
            </a:pPr>
            <a:r>
              <a:rPr lang="zh-CN" altLang="en-US" sz="1600" b="1" dirty="0" smtClean="0"/>
              <a:t> 班组应</a:t>
            </a:r>
            <a:r>
              <a:rPr lang="zh-CN" altLang="en-US" sz="1600" b="1" dirty="0" smtClean="0">
                <a:solidFill>
                  <a:srgbClr val="FF0000"/>
                </a:solidFill>
              </a:rPr>
              <a:t>根据本班组存在的危险危害因素，制定应急处置方案</a:t>
            </a:r>
            <a:r>
              <a:rPr lang="zh-CN" altLang="en-US" sz="1600" b="1" dirty="0" smtClean="0"/>
              <a:t>。</a:t>
            </a:r>
            <a:endParaRPr lang="zh-CN" altLang="en-US" sz="1600" b="1" dirty="0" smtClean="0"/>
          </a:p>
          <a:p>
            <a:pPr marL="449580" indent="-449580">
              <a:lnSpc>
                <a:spcPct val="120000"/>
              </a:lnSpc>
              <a:buClr>
                <a:srgbClr val="0000FF"/>
              </a:buClr>
              <a:buFont typeface="Wingdings" panose="05000000000000000000" pitchFamily="2" charset="2"/>
              <a:buChar char="n"/>
            </a:pPr>
            <a:r>
              <a:rPr lang="zh-CN" altLang="en-US" sz="1600" b="1" dirty="0" smtClean="0"/>
              <a:t>制定处置方案的</a:t>
            </a:r>
            <a:r>
              <a:rPr lang="zh-CN" altLang="en-US" sz="1600" b="1" dirty="0" smtClean="0">
                <a:solidFill>
                  <a:srgbClr val="FF0000"/>
                </a:solidFill>
              </a:rPr>
              <a:t>要求</a:t>
            </a:r>
            <a:endParaRPr lang="en-US" altLang="zh-CN" sz="1600" b="1" dirty="0" smtClean="0"/>
          </a:p>
          <a:p>
            <a:pPr marL="449580" indent="-361950">
              <a:lnSpc>
                <a:spcPct val="120000"/>
              </a:lnSpc>
              <a:buFont typeface="Arial" panose="020B0604020202020204" pitchFamily="34" charset="0"/>
              <a:buNone/>
            </a:pPr>
            <a:r>
              <a:rPr lang="en-US" altLang="zh-CN" sz="1600" b="1" dirty="0" smtClean="0">
                <a:solidFill>
                  <a:srgbClr val="1408FC"/>
                </a:solidFill>
              </a:rPr>
              <a:t>   </a:t>
            </a:r>
            <a:r>
              <a:rPr lang="zh-CN" altLang="en-US" sz="1400" b="1" dirty="0" smtClean="0"/>
              <a:t>现场应急计划的首要任务是控制和遏制事故。防止事故扩大，减少人员伤亡和财产损失。因此，班组处置方案要求</a:t>
            </a:r>
            <a:r>
              <a:rPr lang="zh-CN" altLang="en-US" sz="1400" b="1" dirty="0" smtClean="0">
                <a:solidFill>
                  <a:srgbClr val="FF0000"/>
                </a:solidFill>
              </a:rPr>
              <a:t>简明扼要，一看就懂，可操作性强</a:t>
            </a:r>
            <a:endParaRPr lang="zh-CN" altLang="en-US" sz="1400" b="1" dirty="0" smtClean="0">
              <a:solidFill>
                <a:srgbClr val="FF0000"/>
              </a:solidFill>
            </a:endParaRPr>
          </a:p>
          <a:p>
            <a:pPr>
              <a:lnSpc>
                <a:spcPct val="120000"/>
              </a:lnSpc>
              <a:buClr>
                <a:srgbClr val="0000FF"/>
              </a:buClr>
              <a:buFont typeface="Wingdings" panose="05000000000000000000" pitchFamily="2" charset="2"/>
              <a:buChar char="n"/>
            </a:pPr>
            <a:r>
              <a:rPr lang="zh-CN" altLang="en-US" sz="1600" b="1" dirty="0" smtClean="0"/>
              <a:t>处置方案的</a:t>
            </a:r>
            <a:r>
              <a:rPr kumimoji="1" lang="zh-CN" altLang="en-US" sz="1600" b="1" dirty="0" smtClean="0">
                <a:solidFill>
                  <a:srgbClr val="FF3300"/>
                </a:solidFill>
              </a:rPr>
              <a:t>优先原则：</a:t>
            </a:r>
            <a:endParaRPr kumimoji="1" lang="zh-CN" altLang="en-US" sz="1600" b="1" dirty="0" smtClean="0">
              <a:solidFill>
                <a:srgbClr val="FF3300"/>
              </a:solidFill>
            </a:endParaRPr>
          </a:p>
          <a:p>
            <a:pPr marL="900430" lvl="1" indent="-363855">
              <a:lnSpc>
                <a:spcPct val="120000"/>
              </a:lnSpc>
              <a:buClr>
                <a:srgbClr val="C00000"/>
              </a:buClr>
              <a:buFont typeface="Wingdings" panose="05000000000000000000" pitchFamily="2" charset="2"/>
              <a:buChar char="p"/>
            </a:pPr>
            <a:r>
              <a:rPr kumimoji="1" lang="zh-CN" altLang="en-US" sz="1400" b="1" dirty="0" smtClean="0"/>
              <a:t>员工和应急救援人员的安全优先</a:t>
            </a:r>
            <a:endParaRPr kumimoji="1" lang="zh-CN" altLang="en-US" sz="1400" b="1" dirty="0" smtClean="0"/>
          </a:p>
          <a:p>
            <a:pPr marL="900430" lvl="1" indent="-363855">
              <a:lnSpc>
                <a:spcPct val="120000"/>
              </a:lnSpc>
              <a:buClr>
                <a:srgbClr val="C00000"/>
              </a:buClr>
              <a:buFont typeface="Wingdings" panose="05000000000000000000" pitchFamily="2" charset="2"/>
              <a:buChar char="p"/>
            </a:pPr>
            <a:r>
              <a:rPr kumimoji="1" lang="zh-CN" altLang="en-US" sz="1400" b="1" dirty="0" smtClean="0"/>
              <a:t>防止事故扩展优先</a:t>
            </a:r>
            <a:endParaRPr kumimoji="1" lang="zh-CN" altLang="en-US" sz="1400" b="1" dirty="0" smtClean="0"/>
          </a:p>
          <a:p>
            <a:pPr marL="900430" lvl="1" indent="-363855">
              <a:lnSpc>
                <a:spcPct val="120000"/>
              </a:lnSpc>
              <a:buClr>
                <a:srgbClr val="C00000"/>
              </a:buClr>
              <a:buFont typeface="Wingdings" panose="05000000000000000000" pitchFamily="2" charset="2"/>
              <a:buChar char="p"/>
            </a:pPr>
            <a:r>
              <a:rPr kumimoji="1" lang="zh-CN" altLang="en-US" sz="1400" b="1" dirty="0" smtClean="0"/>
              <a:t>保护环境优先</a:t>
            </a:r>
            <a:endParaRPr kumimoji="1" lang="zh-CN" altLang="en-US" sz="1400" b="1" dirty="0" smtClean="0"/>
          </a:p>
          <a:p>
            <a:pPr>
              <a:lnSpc>
                <a:spcPct val="120000"/>
              </a:lnSpc>
              <a:buClr>
                <a:srgbClr val="0000FF"/>
              </a:buClr>
              <a:buFont typeface="Wingdings" panose="05000000000000000000" pitchFamily="2" charset="2"/>
              <a:buChar char="n"/>
            </a:pPr>
            <a:r>
              <a:rPr lang="zh-CN" altLang="en-US" sz="1600" b="1" dirty="0" smtClean="0"/>
              <a:t>事故现场处置包括以下</a:t>
            </a:r>
            <a:r>
              <a:rPr lang="zh-CN" altLang="en-US" sz="1600" b="1" dirty="0" smtClean="0">
                <a:solidFill>
                  <a:srgbClr val="FF0000"/>
                </a:solidFill>
              </a:rPr>
              <a:t>4个方面的内容</a:t>
            </a:r>
            <a:r>
              <a:rPr lang="zh-CN" altLang="en-US" sz="1400" b="1" dirty="0" smtClean="0"/>
              <a:t>：</a:t>
            </a:r>
            <a:endParaRPr lang="zh-CN" altLang="en-US" sz="1400" b="1" dirty="0" smtClean="0"/>
          </a:p>
          <a:p>
            <a:pPr marL="900430" lvl="1" indent="-363855">
              <a:lnSpc>
                <a:spcPct val="120000"/>
              </a:lnSpc>
              <a:buClr>
                <a:srgbClr val="C00000"/>
              </a:buClr>
              <a:buFont typeface="Wingdings" panose="05000000000000000000" pitchFamily="2" charset="2"/>
              <a:buChar char="p"/>
            </a:pPr>
            <a:r>
              <a:rPr lang="zh-CN" altLang="en-US" sz="1400" b="1" dirty="0" smtClean="0">
                <a:solidFill>
                  <a:srgbClr val="0000FF"/>
                </a:solidFill>
              </a:rPr>
              <a:t>预防：</a:t>
            </a:r>
            <a:r>
              <a:rPr lang="zh-CN" altLang="en-US" sz="1400" b="1" dirty="0" smtClean="0"/>
              <a:t>事故发生之前所采取的预防措施和事故发生过程中为避免少受损失而采取的措施</a:t>
            </a:r>
            <a:endParaRPr lang="zh-CN" altLang="en-US" sz="1400" b="1" dirty="0" smtClean="0"/>
          </a:p>
          <a:p>
            <a:pPr marL="900430" lvl="1" indent="-363855">
              <a:lnSpc>
                <a:spcPct val="120000"/>
              </a:lnSpc>
              <a:buClr>
                <a:srgbClr val="C00000"/>
              </a:buClr>
              <a:buFont typeface="Wingdings" panose="05000000000000000000" pitchFamily="2" charset="2"/>
              <a:buChar char="p"/>
            </a:pPr>
            <a:r>
              <a:rPr lang="zh-CN" altLang="en-US" sz="1400" b="1" dirty="0" smtClean="0">
                <a:solidFill>
                  <a:srgbClr val="0000FF"/>
                </a:solidFill>
              </a:rPr>
              <a:t>准备：</a:t>
            </a:r>
            <a:r>
              <a:rPr lang="zh-CN" altLang="en-US" sz="1400" b="1" dirty="0" smtClean="0"/>
              <a:t>一旦发生事故，保证处置和救援工作能够有效地实施</a:t>
            </a:r>
            <a:endParaRPr lang="zh-CN" altLang="en-US" sz="1400" b="1" dirty="0" smtClean="0"/>
          </a:p>
          <a:p>
            <a:pPr marL="900430" lvl="1" indent="-363855">
              <a:lnSpc>
                <a:spcPct val="120000"/>
              </a:lnSpc>
              <a:buClr>
                <a:srgbClr val="C00000"/>
              </a:buClr>
              <a:buFont typeface="Wingdings" panose="05000000000000000000" pitchFamily="2" charset="2"/>
              <a:buChar char="p"/>
            </a:pPr>
            <a:r>
              <a:rPr lang="zh-CN" altLang="en-US" sz="1400" b="1" dirty="0" smtClean="0">
                <a:solidFill>
                  <a:srgbClr val="0000FF"/>
                </a:solidFill>
              </a:rPr>
              <a:t>反应：</a:t>
            </a:r>
            <a:r>
              <a:rPr lang="zh-CN" altLang="en-US" sz="1400" b="1" dirty="0" smtClean="0"/>
              <a:t>事故发生之后，各种处置和救援力量所采取的行动。</a:t>
            </a:r>
            <a:endParaRPr lang="zh-CN" altLang="en-US" sz="1400" b="1" dirty="0" smtClean="0"/>
          </a:p>
          <a:p>
            <a:pPr marL="900430" lvl="1" indent="-363855">
              <a:lnSpc>
                <a:spcPct val="120000"/>
              </a:lnSpc>
              <a:buClr>
                <a:srgbClr val="C00000"/>
              </a:buClr>
              <a:buFont typeface="Wingdings" panose="05000000000000000000" pitchFamily="2" charset="2"/>
              <a:buChar char="p"/>
            </a:pPr>
            <a:r>
              <a:rPr lang="zh-CN" altLang="en-US" sz="1400" b="1" dirty="0" smtClean="0">
                <a:solidFill>
                  <a:srgbClr val="0000FF"/>
                </a:solidFill>
              </a:rPr>
              <a:t>恢复：</a:t>
            </a:r>
            <a:r>
              <a:rPr lang="zh-CN" altLang="en-US" sz="1400" b="1" dirty="0" smtClean="0"/>
              <a:t>使受到事故影响的人尽快恢复到正常状态，使受到损害和影响的地区的秩序恢复到正常状态，达到尽快恢复生产的目的 </a:t>
            </a:r>
            <a:endParaRPr lang="zh-CN" altLang="en-US" sz="1400" b="1" dirty="0"/>
          </a:p>
        </p:txBody>
      </p:sp>
      <p:sp>
        <p:nvSpPr>
          <p:cNvPr id="10" name="Text Box 2"/>
          <p:cNvSpPr txBox="1">
            <a:spLocks noChangeArrowheads="1"/>
          </p:cNvSpPr>
          <p:nvPr/>
        </p:nvSpPr>
        <p:spPr bwMode="auto">
          <a:xfrm>
            <a:off x="285750" y="764704"/>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（八）制定班组事故应急处置方案</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灯片编号占位符 5"/>
          <p:cNvSpPr>
            <a:spLocks noGrp="1"/>
          </p:cNvSpPr>
          <p:nvPr>
            <p:ph type="sldNum" sz="quarter" idx="10"/>
          </p:nvPr>
        </p:nvSpPr>
        <p:spPr>
          <a:xfrm>
            <a:off x="6553200" y="6356350"/>
            <a:ext cx="2133600" cy="365125"/>
          </a:xfrm>
        </p:spPr>
        <p:txBody>
          <a:bodyPr/>
          <a:lstStyle/>
          <a:p>
            <a:fld id="{7C12A1D1-4C2D-41C2-BF59-296207850C6C}" type="slidenum">
              <a:rPr lang="zh-CN" altLang="en-US"/>
            </a:fld>
            <a:endParaRPr lang="en-US" altLang="zh-CN"/>
          </a:p>
        </p:txBody>
      </p:sp>
      <p:sp>
        <p:nvSpPr>
          <p:cNvPr id="7" name="Rectangle 3"/>
          <p:cNvSpPr txBox="1">
            <a:spLocks noChangeArrowheads="1"/>
          </p:cNvSpPr>
          <p:nvPr/>
        </p:nvSpPr>
        <p:spPr>
          <a:xfrm>
            <a:off x="433418" y="1196752"/>
            <a:ext cx="8496300" cy="5429288"/>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3855" indent="-363855">
              <a:lnSpc>
                <a:spcPct val="120000"/>
              </a:lnSpc>
              <a:buClr>
                <a:srgbClr val="0000FF"/>
              </a:buClr>
              <a:buFont typeface="Wingdings" panose="05000000000000000000" pitchFamily="2" charset="2"/>
              <a:buChar char="n"/>
            </a:pPr>
            <a:r>
              <a:rPr lang="zh-CN" altLang="en-US" sz="1800" b="1" dirty="0" smtClean="0"/>
              <a:t>事故发生后的</a:t>
            </a:r>
            <a:r>
              <a:rPr lang="zh-CN" altLang="en-US" sz="1800" b="1" dirty="0" smtClean="0">
                <a:solidFill>
                  <a:srgbClr val="FF0000"/>
                </a:solidFill>
              </a:rPr>
              <a:t>紧急处理措施</a:t>
            </a:r>
            <a:endParaRPr lang="en-US" altLang="zh-CN" sz="1800" b="1" dirty="0" smtClean="0">
              <a:solidFill>
                <a:srgbClr val="FF0000"/>
              </a:solidFill>
            </a:endParaRPr>
          </a:p>
          <a:p>
            <a:pPr marL="711200" indent="-347980">
              <a:lnSpc>
                <a:spcPct val="120000"/>
              </a:lnSpc>
              <a:spcBef>
                <a:spcPct val="10000"/>
              </a:spcBef>
              <a:buFont typeface="Wingdings" panose="05000000000000000000" pitchFamily="2" charset="2"/>
              <a:buChar char="p"/>
            </a:pPr>
            <a:r>
              <a:rPr lang="zh-CN" altLang="en-US" sz="1600" b="1" dirty="0" smtClean="0">
                <a:solidFill>
                  <a:srgbClr val="C00000"/>
                </a:solidFill>
              </a:rPr>
              <a:t>事故发生后的紧急工艺技术处理措施</a:t>
            </a:r>
            <a:endParaRPr lang="zh-CN" altLang="en-US" sz="1600" b="1" dirty="0" smtClean="0">
              <a:solidFill>
                <a:srgbClr val="C00000"/>
              </a:solidFill>
            </a:endParaRPr>
          </a:p>
          <a:p>
            <a:pPr marL="987425" indent="-276225">
              <a:lnSpc>
                <a:spcPct val="120000"/>
              </a:lnSpc>
              <a:spcBef>
                <a:spcPct val="10000"/>
              </a:spcBef>
              <a:buFont typeface="Wingdings" panose="05000000000000000000" pitchFamily="2" charset="2"/>
              <a:buChar char="Ø"/>
            </a:pPr>
            <a:r>
              <a:rPr lang="zh-CN" altLang="en-US" sz="1400" b="1" dirty="0" smtClean="0"/>
              <a:t>事故现场的紧急处理（如：拉闸、停车、关闭、释放、封闭、切断、隔离等）</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保护现场，紧急抢救伤病员。（因抢救人员、防止事故扩大以及疏通交通等原因，需要移动事故现场物件的，应当做出标志，绘制现场简图并做出书面记录，妥善保存现场重要痕迹、物证。 ）</a:t>
            </a:r>
            <a:endParaRPr lang="zh-CN" altLang="en-US" sz="1400" b="1" dirty="0" smtClean="0"/>
          </a:p>
          <a:p>
            <a:pPr marL="711200" indent="-347980">
              <a:lnSpc>
                <a:spcPct val="120000"/>
              </a:lnSpc>
              <a:spcBef>
                <a:spcPct val="10000"/>
              </a:spcBef>
              <a:buFont typeface="Wingdings" panose="05000000000000000000" pitchFamily="2" charset="2"/>
              <a:buChar char="p"/>
            </a:pPr>
            <a:r>
              <a:rPr lang="zh-CN" altLang="en-US" sz="1600" b="1" dirty="0" smtClean="0">
                <a:solidFill>
                  <a:srgbClr val="C00000"/>
                </a:solidFill>
              </a:rPr>
              <a:t>人员的紧急疏散、撤离方案</a:t>
            </a:r>
            <a:endParaRPr lang="zh-CN" altLang="en-US" sz="1600" b="1" dirty="0" smtClean="0">
              <a:solidFill>
                <a:srgbClr val="C00000"/>
              </a:solidFill>
            </a:endParaRPr>
          </a:p>
          <a:p>
            <a:pPr marL="987425" indent="-276225">
              <a:lnSpc>
                <a:spcPct val="120000"/>
              </a:lnSpc>
              <a:spcBef>
                <a:spcPct val="10000"/>
              </a:spcBef>
              <a:buFont typeface="Wingdings" panose="05000000000000000000" pitchFamily="2" charset="2"/>
              <a:buChar char="Ø"/>
            </a:pPr>
            <a:r>
              <a:rPr lang="zh-CN" altLang="en-US" sz="1400" b="1" dirty="0" smtClean="0"/>
              <a:t>场内人员的疏散、防护；</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场外受影响范围的人员疏散方式、方法；</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场内外的联络与协调。</a:t>
            </a:r>
            <a:endParaRPr lang="zh-CN" altLang="en-US" sz="1400" b="1" dirty="0" smtClean="0"/>
          </a:p>
          <a:p>
            <a:pPr marL="711200" indent="-347980">
              <a:lnSpc>
                <a:spcPct val="120000"/>
              </a:lnSpc>
              <a:spcBef>
                <a:spcPct val="10000"/>
              </a:spcBef>
              <a:buFont typeface="Wingdings" panose="05000000000000000000" pitchFamily="2" charset="2"/>
              <a:buChar char="p"/>
            </a:pPr>
            <a:r>
              <a:rPr lang="zh-CN" altLang="en-US" sz="1600" b="1" dirty="0" smtClean="0">
                <a:solidFill>
                  <a:srgbClr val="C00000"/>
                </a:solidFill>
              </a:rPr>
              <a:t>危险区的控制及各类应急工具的使用</a:t>
            </a:r>
            <a:endParaRPr lang="zh-CN" altLang="en-US" sz="1600" b="1" dirty="0" smtClean="0">
              <a:solidFill>
                <a:srgbClr val="C00000"/>
              </a:solidFill>
            </a:endParaRPr>
          </a:p>
          <a:p>
            <a:pPr marL="987425" indent="-276225">
              <a:lnSpc>
                <a:spcPct val="120000"/>
              </a:lnSpc>
              <a:spcBef>
                <a:spcPct val="10000"/>
              </a:spcBef>
              <a:buFont typeface="Wingdings" panose="05000000000000000000" pitchFamily="2" charset="2"/>
              <a:buChar char="Ø"/>
            </a:pPr>
            <a:r>
              <a:rPr lang="zh-CN" altLang="en-US" sz="1400" b="1" dirty="0" smtClean="0"/>
              <a:t>危险区的设定、隔离区的划分、隔离方式；</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危险区的检测、监护及事后恢复。</a:t>
            </a:r>
            <a:endParaRPr lang="en-US" altLang="zh-CN"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需要熟悉使用相应的应急工具：消防、个人防护、通讯、应急电力、</a:t>
            </a:r>
            <a:endParaRPr lang="en-US" altLang="zh-CN" sz="1400" b="1" dirty="0" smtClean="0"/>
          </a:p>
          <a:p>
            <a:pPr marL="711200" indent="0">
              <a:lnSpc>
                <a:spcPct val="120000"/>
              </a:lnSpc>
              <a:spcBef>
                <a:spcPct val="10000"/>
              </a:spcBef>
              <a:buNone/>
            </a:pPr>
            <a:r>
              <a:rPr lang="zh-CN" altLang="en-US" sz="1400" b="1" dirty="0" smtClean="0"/>
              <a:t>医疗、危险物质控制设备等。</a:t>
            </a:r>
            <a:endParaRPr lang="zh-CN" altLang="en-US" sz="1400" b="1" dirty="0" smtClean="0"/>
          </a:p>
          <a:p>
            <a:pPr marL="711200" indent="-347980">
              <a:lnSpc>
                <a:spcPct val="120000"/>
              </a:lnSpc>
              <a:spcBef>
                <a:spcPct val="10000"/>
              </a:spcBef>
              <a:buFont typeface="Wingdings" panose="05000000000000000000" pitchFamily="2" charset="2"/>
              <a:buChar char="p"/>
            </a:pPr>
            <a:r>
              <a:rPr lang="zh-CN" altLang="en-US" sz="1600" b="1" dirty="0" smtClean="0">
                <a:solidFill>
                  <a:srgbClr val="C00000"/>
                </a:solidFill>
              </a:rPr>
              <a:t>现场救护和医院救治</a:t>
            </a:r>
            <a:endParaRPr lang="zh-CN" altLang="en-US" sz="1600" b="1" dirty="0" smtClean="0">
              <a:solidFill>
                <a:srgbClr val="C00000"/>
              </a:solidFill>
            </a:endParaRPr>
          </a:p>
          <a:p>
            <a:pPr marL="987425" indent="-276225">
              <a:lnSpc>
                <a:spcPct val="120000"/>
              </a:lnSpc>
              <a:spcBef>
                <a:spcPct val="10000"/>
              </a:spcBef>
              <a:buFont typeface="Wingdings" panose="05000000000000000000" pitchFamily="2" charset="2"/>
              <a:buChar char="Ø"/>
            </a:pPr>
            <a:r>
              <a:rPr lang="zh-CN" altLang="en-US" sz="1400" b="1" dirty="0" smtClean="0"/>
              <a:t>现场救护的方法、伤员处置和转移方式；</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医院的确定、转移中的救治措施；</a:t>
            </a:r>
            <a:endParaRPr lang="zh-CN" altLang="en-US" sz="1400" b="1" dirty="0" smtClean="0"/>
          </a:p>
          <a:p>
            <a:pPr marL="987425" indent="-276225">
              <a:lnSpc>
                <a:spcPct val="120000"/>
              </a:lnSpc>
              <a:spcBef>
                <a:spcPct val="10000"/>
              </a:spcBef>
              <a:buFont typeface="Wingdings" panose="05000000000000000000" pitchFamily="2" charset="2"/>
              <a:buChar char="Ø"/>
            </a:pPr>
            <a:r>
              <a:rPr lang="zh-CN" altLang="en-US" sz="1400" b="1" dirty="0" smtClean="0"/>
              <a:t>医院的适时准备（人员、器械、药品）与救治。</a:t>
            </a:r>
            <a:endParaRPr lang="zh-CN" altLang="en-US" sz="1400" b="1" dirty="0"/>
          </a:p>
        </p:txBody>
      </p:sp>
      <p:pic>
        <p:nvPicPr>
          <p:cNvPr id="8" name="Picture 4" descr="BD04912_"/>
          <p:cNvPicPr>
            <a:picLocks noChangeAspect="1" noChangeArrowheads="1"/>
          </p:cNvPicPr>
          <p:nvPr/>
        </p:nvPicPr>
        <p:blipFill>
          <a:blip r:embed="rId1"/>
          <a:srcRect/>
          <a:stretch>
            <a:fillRect/>
          </a:stretch>
        </p:blipFill>
        <p:spPr bwMode="auto">
          <a:xfrm>
            <a:off x="6877050" y="3786206"/>
            <a:ext cx="1830388" cy="2286000"/>
          </a:xfrm>
          <a:prstGeom prst="rect">
            <a:avLst/>
          </a:prstGeom>
          <a:noFill/>
        </p:spPr>
      </p:pic>
      <p:sp>
        <p:nvSpPr>
          <p:cNvPr id="10" name="Text Box 2"/>
          <p:cNvSpPr txBox="1">
            <a:spLocks noChangeArrowheads="1"/>
          </p:cNvSpPr>
          <p:nvPr/>
        </p:nvSpPr>
        <p:spPr bwMode="auto">
          <a:xfrm>
            <a:off x="285750" y="764704"/>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（八）制定班组事故应急处置方案</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1"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灯片编号占位符 5"/>
          <p:cNvSpPr>
            <a:spLocks noGrp="1"/>
          </p:cNvSpPr>
          <p:nvPr>
            <p:ph type="sldNum" sz="quarter" idx="10"/>
          </p:nvPr>
        </p:nvSpPr>
        <p:spPr>
          <a:xfrm>
            <a:off x="6553200" y="6356350"/>
            <a:ext cx="2133600" cy="365125"/>
          </a:xfrm>
        </p:spPr>
        <p:txBody>
          <a:bodyPr/>
          <a:lstStyle/>
          <a:p>
            <a:fld id="{35B79D7B-2F22-44C7-A2B7-44C407E4F8B7}" type="slidenum">
              <a:rPr lang="zh-CN" altLang="en-US"/>
            </a:fld>
            <a:endParaRPr lang="en-US" altLang="zh-CN"/>
          </a:p>
        </p:txBody>
      </p:sp>
      <p:sp>
        <p:nvSpPr>
          <p:cNvPr id="7" name="Rectangle 3"/>
          <p:cNvSpPr txBox="1">
            <a:spLocks noChangeArrowheads="1"/>
          </p:cNvSpPr>
          <p:nvPr/>
        </p:nvSpPr>
        <p:spPr>
          <a:xfrm>
            <a:off x="539552" y="1736654"/>
            <a:ext cx="4214842" cy="4068610"/>
          </a:xfrm>
          <a:prstGeom prst="rect">
            <a:avLst/>
          </a:prstGeom>
          <a:gradFill rotWithShape="1">
            <a:gsLst>
              <a:gs pos="0">
                <a:srgbClr val="CCFFFF"/>
              </a:gs>
              <a:gs pos="50000">
                <a:srgbClr val="FFFFCC"/>
              </a:gs>
              <a:gs pos="100000">
                <a:srgbClr val="CCFFFF"/>
              </a:gs>
            </a:gsLst>
            <a:lin ang="0" scaled="1"/>
          </a:gradFill>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spcBef>
                <a:spcPct val="0"/>
              </a:spcBef>
              <a:buFont typeface="Wingdings" panose="05000000000000000000" pitchFamily="2" charset="2"/>
              <a:buChar char="n"/>
            </a:pPr>
            <a:r>
              <a:rPr lang="zh-CN" altLang="en-US" sz="1800" b="1" dirty="0" smtClean="0">
                <a:solidFill>
                  <a:srgbClr val="0000FF"/>
                </a:solidFill>
                <a:latin typeface="黑体" panose="02010609060101010101" pitchFamily="49" charset="-122"/>
                <a:ea typeface="黑体" panose="02010609060101010101" pitchFamily="49" charset="-122"/>
              </a:rPr>
              <a:t>十交内容： </a:t>
            </a:r>
            <a:endParaRPr lang="zh-CN" altLang="en-US" sz="1800" b="1" dirty="0" smtClean="0">
              <a:solidFill>
                <a:srgbClr val="0000FF"/>
              </a:solidFill>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1</a:t>
            </a:r>
            <a:r>
              <a:rPr lang="zh-CN" altLang="en-US" sz="1600" b="1" dirty="0" smtClean="0">
                <a:latin typeface="黑体" panose="02010609060101010101" pitchFamily="49" charset="-122"/>
                <a:ea typeface="黑体" panose="02010609060101010101" pitchFamily="49" charset="-122"/>
              </a:rPr>
              <a:t>、交任务完成情况； </a:t>
            </a:r>
            <a:endParaRPr lang="zh-CN" altLang="en-US" sz="1600" b="1" dirty="0" smtClean="0">
              <a:latin typeface="黑体" panose="02010609060101010101" pitchFamily="49" charset="-122"/>
              <a:ea typeface="黑体" panose="02010609060101010101" pitchFamily="49" charset="-122"/>
            </a:endParaRPr>
          </a:p>
          <a:p>
            <a:pPr marL="711200" indent="-347980">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2</a:t>
            </a:r>
            <a:r>
              <a:rPr lang="zh-CN" altLang="en-US" sz="1600" b="1" dirty="0" smtClean="0">
                <a:latin typeface="黑体" panose="02010609060101010101" pitchFamily="49" charset="-122"/>
                <a:ea typeface="黑体" panose="02010609060101010101" pitchFamily="49" charset="-122"/>
              </a:rPr>
              <a:t>、交工艺指标执行情况，并验查记录；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3</a:t>
            </a:r>
            <a:r>
              <a:rPr lang="zh-CN" altLang="en-US" sz="1600" b="1" dirty="0" smtClean="0">
                <a:latin typeface="黑体" panose="02010609060101010101" pitchFamily="49" charset="-122"/>
                <a:ea typeface="黑体" panose="02010609060101010101" pitchFamily="49" charset="-122"/>
              </a:rPr>
              <a:t>、交质量、材料消耗情况；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4</a:t>
            </a:r>
            <a:r>
              <a:rPr lang="zh-CN" altLang="en-US" sz="1600" b="1" dirty="0" smtClean="0">
                <a:latin typeface="黑体" panose="02010609060101010101" pitchFamily="49" charset="-122"/>
                <a:ea typeface="黑体" panose="02010609060101010101" pitchFamily="49" charset="-122"/>
              </a:rPr>
              <a:t>、交设备、仪表运行或维修情况；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5</a:t>
            </a:r>
            <a:r>
              <a:rPr lang="zh-CN" altLang="en-US" sz="1600" b="1" dirty="0" smtClean="0">
                <a:latin typeface="黑体" panose="02010609060101010101" pitchFamily="49" charset="-122"/>
                <a:ea typeface="黑体" panose="02010609060101010101" pitchFamily="49" charset="-122"/>
              </a:rPr>
              <a:t>、交生产安全情况；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6</a:t>
            </a:r>
            <a:r>
              <a:rPr lang="zh-CN" altLang="en-US" sz="1600" b="1" dirty="0" smtClean="0">
                <a:latin typeface="黑体" panose="02010609060101010101" pitchFamily="49" charset="-122"/>
                <a:ea typeface="黑体" panose="02010609060101010101" pitchFamily="49" charset="-122"/>
              </a:rPr>
              <a:t>、交消防和防护器具情况；</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7</a:t>
            </a:r>
            <a:r>
              <a:rPr lang="zh-CN" altLang="en-US" sz="1600" b="1" dirty="0" smtClean="0">
                <a:latin typeface="黑体" panose="02010609060101010101" pitchFamily="49" charset="-122"/>
                <a:ea typeface="黑体" panose="02010609060101010101" pitchFamily="49" charset="-122"/>
              </a:rPr>
              <a:t>、交跑、冒、滴、漏情况；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8</a:t>
            </a:r>
            <a:r>
              <a:rPr lang="zh-CN" altLang="en-US" sz="1600" b="1" dirty="0" smtClean="0">
                <a:latin typeface="黑体" panose="02010609060101010101" pitchFamily="49" charset="-122"/>
                <a:ea typeface="黑体" panose="02010609060101010101" pitchFamily="49" charset="-122"/>
              </a:rPr>
              <a:t>、交岗位练兵情况；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9</a:t>
            </a:r>
            <a:r>
              <a:rPr lang="zh-CN" altLang="en-US" sz="1600" b="1" dirty="0" smtClean="0">
                <a:latin typeface="黑体" panose="02010609060101010101" pitchFamily="49" charset="-122"/>
                <a:ea typeface="黑体" panose="02010609060101010101" pitchFamily="49" charset="-122"/>
              </a:rPr>
              <a:t>、交岗位区域卫生情况； </a:t>
            </a:r>
            <a:endParaRPr lang="zh-CN" altLang="en-US" sz="1600" b="1" dirty="0" smtClean="0">
              <a:latin typeface="黑体" panose="02010609060101010101" pitchFamily="49" charset="-122"/>
              <a:ea typeface="黑体" panose="02010609060101010101" pitchFamily="49" charset="-122"/>
            </a:endParaRPr>
          </a:p>
          <a:p>
            <a:pPr indent="20955">
              <a:lnSpc>
                <a:spcPct val="130000"/>
              </a:lnSpc>
              <a:spcBef>
                <a:spcPct val="0"/>
              </a:spcBef>
              <a:buFont typeface="Arial" panose="020B0604020202020204" pitchFamily="34" charset="0"/>
              <a:buNone/>
            </a:pPr>
            <a:r>
              <a:rPr lang="en-US" altLang="zh-CN" sz="1600" b="1" dirty="0" smtClean="0">
                <a:latin typeface="黑体" panose="02010609060101010101" pitchFamily="49" charset="-122"/>
                <a:ea typeface="黑体" panose="02010609060101010101" pitchFamily="49" charset="-122"/>
              </a:rPr>
              <a:t>10</a:t>
            </a:r>
            <a:r>
              <a:rPr lang="zh-CN" altLang="en-US" sz="1600" b="1" dirty="0" smtClean="0">
                <a:latin typeface="黑体" panose="02010609060101010101" pitchFamily="49" charset="-122"/>
                <a:ea typeface="黑体" panose="02010609060101010101" pitchFamily="49" charset="-122"/>
              </a:rPr>
              <a:t>、交上级指示和注意事项。 </a:t>
            </a:r>
            <a:endParaRPr lang="zh-CN" altLang="en-US" sz="1600" b="1" dirty="0">
              <a:latin typeface="黑体" panose="02010609060101010101" pitchFamily="49" charset="-122"/>
              <a:ea typeface="黑体" panose="02010609060101010101" pitchFamily="49" charset="-122"/>
            </a:endParaRPr>
          </a:p>
        </p:txBody>
      </p:sp>
      <p:sp>
        <p:nvSpPr>
          <p:cNvPr id="8" name="Rectangle 2"/>
          <p:cNvSpPr txBox="1">
            <a:spLocks noChangeArrowheads="1"/>
          </p:cNvSpPr>
          <p:nvPr/>
        </p:nvSpPr>
        <p:spPr>
          <a:xfrm>
            <a:off x="357158" y="1142984"/>
            <a:ext cx="6399212" cy="663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0000FF"/>
                </a:solidFill>
              </a:rPr>
              <a:t>交接班</a:t>
            </a:r>
            <a:r>
              <a:rPr lang="zh-CN" altLang="en-US" sz="2000" b="1" dirty="0" smtClean="0">
                <a:solidFill>
                  <a:srgbClr val="0000FF"/>
                </a:solidFill>
                <a:latin typeface="Times New Roman" panose="02020603050405020304"/>
              </a:rPr>
              <a:t>“</a:t>
            </a:r>
            <a:r>
              <a:rPr lang="zh-CN" altLang="en-US" sz="2000" b="1" dirty="0" smtClean="0">
                <a:solidFill>
                  <a:srgbClr val="0000FF"/>
                </a:solidFill>
              </a:rPr>
              <a:t>十交</a:t>
            </a:r>
            <a:r>
              <a:rPr lang="zh-CN" altLang="en-US" sz="2000" b="1" dirty="0" smtClean="0">
                <a:solidFill>
                  <a:srgbClr val="0000FF"/>
                </a:solidFill>
                <a:latin typeface="Times New Roman" panose="02020603050405020304"/>
              </a:rPr>
              <a:t>”</a:t>
            </a:r>
            <a:r>
              <a:rPr lang="zh-CN" altLang="en-US" sz="2000" b="1" dirty="0" smtClean="0">
                <a:solidFill>
                  <a:srgbClr val="0000FF"/>
                </a:solidFill>
              </a:rPr>
              <a:t>、</a:t>
            </a:r>
            <a:r>
              <a:rPr lang="zh-CN" altLang="en-US" sz="2000" b="1" dirty="0" smtClean="0">
                <a:solidFill>
                  <a:srgbClr val="0000FF"/>
                </a:solidFill>
                <a:latin typeface="Times New Roman" panose="02020603050405020304"/>
              </a:rPr>
              <a:t>“</a:t>
            </a:r>
            <a:r>
              <a:rPr lang="zh-CN" altLang="en-US" sz="2000" b="1" dirty="0" smtClean="0">
                <a:solidFill>
                  <a:srgbClr val="0000FF"/>
                </a:solidFill>
              </a:rPr>
              <a:t>五不交</a:t>
            </a:r>
            <a:r>
              <a:rPr lang="zh-CN" altLang="en-US" sz="2000" b="1" dirty="0" smtClean="0">
                <a:solidFill>
                  <a:srgbClr val="0000FF"/>
                </a:solidFill>
                <a:latin typeface="Times New Roman" panose="02020603050405020304"/>
              </a:rPr>
              <a:t>”</a:t>
            </a:r>
            <a:endParaRPr lang="zh-CN" altLang="en-US" sz="2000" b="1" dirty="0">
              <a:solidFill>
                <a:srgbClr val="0000FF"/>
              </a:solidFill>
            </a:endParaRPr>
          </a:p>
        </p:txBody>
      </p:sp>
      <p:sp>
        <p:nvSpPr>
          <p:cNvPr id="9" name="Rectangle 4"/>
          <p:cNvSpPr>
            <a:spLocks noChangeArrowheads="1"/>
          </p:cNvSpPr>
          <p:nvPr/>
        </p:nvSpPr>
        <p:spPr bwMode="auto">
          <a:xfrm>
            <a:off x="4808861" y="1743771"/>
            <a:ext cx="3488677" cy="2175980"/>
          </a:xfrm>
          <a:prstGeom prst="rect">
            <a:avLst/>
          </a:prstGeom>
          <a:gradFill rotWithShape="1">
            <a:gsLst>
              <a:gs pos="0">
                <a:srgbClr val="CCFFFF"/>
              </a:gs>
              <a:gs pos="50000">
                <a:srgbClr val="FFFFCC"/>
              </a:gs>
              <a:gs pos="100000">
                <a:srgbClr val="CCFFFF"/>
              </a:gs>
            </a:gsLst>
            <a:lin ang="0" scaled="1"/>
          </a:gradFill>
          <a:ln w="9525">
            <a:solidFill>
              <a:srgbClr val="FF0000"/>
            </a:solidFill>
            <a:miter lim="800000"/>
          </a:ln>
          <a:effectLst/>
        </p:spPr>
        <p:txBody>
          <a:bodyPr wrap="square">
            <a:spAutoFit/>
          </a:bodyPr>
          <a:lstStyle/>
          <a:p>
            <a:pPr marL="342900" indent="-342900" eaLnBrk="0" hangingPunct="0">
              <a:lnSpc>
                <a:spcPct val="130000"/>
              </a:lnSpc>
              <a:buFont typeface="Wingdings" panose="05000000000000000000" pitchFamily="2" charset="2"/>
              <a:buChar char="n"/>
            </a:pPr>
            <a:r>
              <a:rPr lang="zh-CN" altLang="en-US" b="1" dirty="0">
                <a:solidFill>
                  <a:srgbClr val="0000FF"/>
                </a:solidFill>
                <a:latin typeface="黑体" panose="02010609060101010101" pitchFamily="49" charset="-122"/>
                <a:ea typeface="黑体" panose="02010609060101010101" pitchFamily="49" charset="-122"/>
                <a:cs typeface="微软雅黑" panose="020B0503020204020204" charset="-122"/>
              </a:rPr>
              <a:t>五不交内容： </a:t>
            </a:r>
            <a:endParaRPr lang="zh-CN" altLang="en-US" b="1" dirty="0">
              <a:solidFill>
                <a:srgbClr val="0000FF"/>
              </a:solidFill>
              <a:latin typeface="黑体" panose="02010609060101010101" pitchFamily="49" charset="-122"/>
              <a:ea typeface="黑体" panose="02010609060101010101" pitchFamily="49" charset="-122"/>
              <a:cs typeface="微软雅黑" panose="020B0503020204020204" charset="-122"/>
            </a:endParaRPr>
          </a:p>
          <a:p>
            <a:pPr>
              <a:lnSpc>
                <a:spcPct val="140000"/>
              </a:lnSpc>
            </a:pPr>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、事故状态不交； </a:t>
            </a:r>
            <a:endParaRPr lang="zh-CN" altLang="en-US" sz="1600" b="1" dirty="0">
              <a:latin typeface="黑体" panose="02010609060101010101" pitchFamily="49" charset="-122"/>
              <a:ea typeface="黑体" panose="02010609060101010101" pitchFamily="49" charset="-122"/>
            </a:endParaRPr>
          </a:p>
          <a:p>
            <a:pPr>
              <a:lnSpc>
                <a:spcPct val="140000"/>
              </a:lnSpc>
            </a:pPr>
            <a:r>
              <a:rPr lang="en-US" altLang="zh-CN" sz="1600" b="1" dirty="0">
                <a:latin typeface="黑体" panose="02010609060101010101" pitchFamily="49" charset="-122"/>
                <a:ea typeface="黑体" panose="02010609060101010101" pitchFamily="49" charset="-122"/>
              </a:rPr>
              <a:t>2</a:t>
            </a:r>
            <a:r>
              <a:rPr lang="zh-CN" altLang="en-US" sz="1600" b="1" dirty="0">
                <a:latin typeface="黑体" panose="02010609060101010101" pitchFamily="49" charset="-122"/>
                <a:ea typeface="黑体" panose="02010609060101010101" pitchFamily="49" charset="-122"/>
              </a:rPr>
              <a:t>、工艺、设备情况不清不交； </a:t>
            </a:r>
            <a:endParaRPr lang="zh-CN" altLang="en-US" sz="1600" b="1" dirty="0">
              <a:latin typeface="黑体" panose="02010609060101010101" pitchFamily="49" charset="-122"/>
              <a:ea typeface="黑体" panose="02010609060101010101" pitchFamily="49" charset="-122"/>
            </a:endParaRPr>
          </a:p>
          <a:p>
            <a:pPr>
              <a:lnSpc>
                <a:spcPct val="140000"/>
              </a:lnSpc>
            </a:pPr>
            <a:r>
              <a:rPr lang="en-US" altLang="zh-CN" sz="1600" b="1" dirty="0">
                <a:latin typeface="黑体" panose="02010609060101010101" pitchFamily="49" charset="-122"/>
                <a:ea typeface="黑体" panose="02010609060101010101" pitchFamily="49" charset="-122"/>
              </a:rPr>
              <a:t>3</a:t>
            </a:r>
            <a:r>
              <a:rPr lang="zh-CN" altLang="en-US" sz="1600" b="1" dirty="0">
                <a:latin typeface="黑体" panose="02010609060101010101" pitchFamily="49" charset="-122"/>
                <a:ea typeface="黑体" panose="02010609060101010101" pitchFamily="49" charset="-122"/>
              </a:rPr>
              <a:t>、记录不全、不清不交； </a:t>
            </a:r>
            <a:endParaRPr lang="zh-CN" altLang="en-US" sz="1600" b="1" dirty="0">
              <a:latin typeface="黑体" panose="02010609060101010101" pitchFamily="49" charset="-122"/>
              <a:ea typeface="黑体" panose="02010609060101010101" pitchFamily="49" charset="-122"/>
            </a:endParaRPr>
          </a:p>
          <a:p>
            <a:pPr>
              <a:lnSpc>
                <a:spcPct val="140000"/>
              </a:lnSpc>
            </a:pPr>
            <a:r>
              <a:rPr lang="en-US" altLang="zh-CN" sz="1600" b="1" dirty="0">
                <a:latin typeface="黑体" panose="02010609060101010101" pitchFamily="49" charset="-122"/>
                <a:ea typeface="黑体" panose="02010609060101010101" pitchFamily="49" charset="-122"/>
              </a:rPr>
              <a:t>4</a:t>
            </a:r>
            <a:r>
              <a:rPr lang="zh-CN" altLang="en-US" sz="1600" b="1" dirty="0">
                <a:latin typeface="黑体" panose="02010609060101010101" pitchFamily="49" charset="-122"/>
                <a:ea typeface="黑体" panose="02010609060101010101" pitchFamily="49" charset="-122"/>
              </a:rPr>
              <a:t>、任务没完成的原因不清不交； </a:t>
            </a:r>
            <a:endParaRPr lang="zh-CN" altLang="en-US" sz="1600" b="1" dirty="0">
              <a:latin typeface="黑体" panose="02010609060101010101" pitchFamily="49" charset="-122"/>
              <a:ea typeface="黑体" panose="02010609060101010101" pitchFamily="49" charset="-122"/>
            </a:endParaRPr>
          </a:p>
          <a:p>
            <a:pPr>
              <a:lnSpc>
                <a:spcPct val="140000"/>
              </a:lnSpc>
            </a:pPr>
            <a:r>
              <a:rPr lang="en-US" altLang="zh-CN" sz="1600" b="1" dirty="0">
                <a:latin typeface="黑体" panose="02010609060101010101" pitchFamily="49" charset="-122"/>
                <a:ea typeface="黑体" panose="02010609060101010101" pitchFamily="49" charset="-122"/>
              </a:rPr>
              <a:t>5</a:t>
            </a:r>
            <a:r>
              <a:rPr lang="zh-CN" altLang="en-US" sz="1600" b="1" dirty="0">
                <a:latin typeface="黑体" panose="02010609060101010101" pitchFamily="49" charset="-122"/>
                <a:ea typeface="黑体" panose="02010609060101010101" pitchFamily="49" charset="-122"/>
              </a:rPr>
              <a:t>、区域卫生不合格不交。 </a:t>
            </a:r>
            <a:endParaRPr lang="zh-CN" altLang="en-US" sz="1600" b="1" dirty="0">
              <a:latin typeface="黑体" panose="02010609060101010101" pitchFamily="49" charset="-122"/>
              <a:ea typeface="黑体" panose="02010609060101010101" pitchFamily="49" charset="-122"/>
            </a:endParaRPr>
          </a:p>
        </p:txBody>
      </p:sp>
      <p:pic>
        <p:nvPicPr>
          <p:cNvPr id="10" name="Picture 2" descr="http://t3.gstatic.com/images?q=tbn:ANd9GcSaVEZjT9_kPLNkDsFMkF9ws5QxrCKoHtuu37i6KoAPU0mvgRllGA"/>
          <p:cNvPicPr>
            <a:picLocks noChangeAspect="1" noChangeArrowheads="1"/>
          </p:cNvPicPr>
          <p:nvPr/>
        </p:nvPicPr>
        <p:blipFill>
          <a:blip r:embed="rId1"/>
          <a:srcRect/>
          <a:stretch>
            <a:fillRect/>
          </a:stretch>
        </p:blipFill>
        <p:spPr bwMode="auto">
          <a:xfrm>
            <a:off x="4808862" y="4219538"/>
            <a:ext cx="3488676" cy="2039940"/>
          </a:xfrm>
          <a:prstGeom prst="rect">
            <a:avLst/>
          </a:prstGeom>
          <a:noFill/>
          <a:ln w="9525">
            <a:noFill/>
            <a:miter lim="800000"/>
            <a:headEnd/>
            <a:tailEnd/>
          </a:ln>
        </p:spPr>
      </p:pic>
      <p:sp>
        <p:nvSpPr>
          <p:cNvPr id="11" name="Text Box 2"/>
          <p:cNvSpPr txBox="1">
            <a:spLocks noChangeArrowheads="1"/>
          </p:cNvSpPr>
          <p:nvPr/>
        </p:nvSpPr>
        <p:spPr bwMode="auto">
          <a:xfrm>
            <a:off x="357158" y="78450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（九）安排好交接班，做好交接班记录</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813470" y="6356093"/>
            <a:ext cx="5364088" cy="369332"/>
          </a:xfrm>
          <a:prstGeom prst="rect">
            <a:avLst/>
          </a:prstGeom>
        </p:spPr>
        <p:txBody>
          <a:bodyPr wrap="square">
            <a:spAutoFit/>
          </a:bodyPr>
          <a:lstStyle/>
          <a:p>
            <a:r>
              <a:rPr lang="zh-CN" altLang="en-US" b="1" dirty="0">
                <a:latin typeface="微软雅黑" panose="020B0503020204020204" charset="-122"/>
                <a:ea typeface="微软雅黑" panose="020B0503020204020204" charset="-122"/>
              </a:rPr>
              <a:t>交接班班长</a:t>
            </a:r>
            <a:r>
              <a:rPr lang="zh-CN" altLang="en-US" b="1" dirty="0">
                <a:solidFill>
                  <a:srgbClr val="0000FF"/>
                </a:solidFill>
                <a:latin typeface="微软雅黑" panose="020B0503020204020204" charset="-122"/>
                <a:ea typeface="微软雅黑" panose="020B0503020204020204" charset="-122"/>
              </a:rPr>
              <a:t>双方认可签字后，交班班长方能离开</a:t>
            </a:r>
            <a:endParaRPr lang="zh-CN" altLang="en-US" dirty="0"/>
          </a:p>
        </p:txBody>
      </p:sp>
      <p:sp>
        <p:nvSpPr>
          <p:cNvPr id="12"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二、班组</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安全管理基本内容</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灯片编号占位符 5"/>
          <p:cNvSpPr>
            <a:spLocks noGrp="1"/>
          </p:cNvSpPr>
          <p:nvPr>
            <p:ph type="sldNum" sz="quarter" idx="10"/>
          </p:nvPr>
        </p:nvSpPr>
        <p:spPr>
          <a:xfrm>
            <a:off x="6553200" y="6356350"/>
            <a:ext cx="2133600" cy="365125"/>
          </a:xfrm>
        </p:spPr>
        <p:txBody>
          <a:bodyPr/>
          <a:lstStyle/>
          <a:p>
            <a:fld id="{259FB215-3384-46D3-8247-100F0085B9B5}" type="slidenum">
              <a:rPr lang="zh-CN" altLang="en-US"/>
            </a:fld>
            <a:endParaRPr lang="en-US" altLang="zh-CN"/>
          </a:p>
        </p:txBody>
      </p:sp>
      <p:sp>
        <p:nvSpPr>
          <p:cNvPr id="7" name="标题 1"/>
          <p:cNvSpPr txBox="1"/>
          <p:nvPr/>
        </p:nvSpPr>
        <p:spPr bwMode="auto">
          <a:xfrm>
            <a:off x="778471" y="862273"/>
            <a:ext cx="6572250" cy="928688"/>
          </a:xfrm>
          <a:prstGeom prst="rect">
            <a:avLst/>
          </a:prstGeom>
          <a:noFill/>
          <a:ln w="9525">
            <a:noFill/>
            <a:miter lim="800000"/>
          </a:ln>
        </p:spPr>
        <p:txBody>
          <a:bodyPr anchor="ctr"/>
          <a:lstStyle/>
          <a:p>
            <a:pPr algn="ctr" eaLnBrk="0" hangingPunct="0"/>
            <a:r>
              <a:rPr lang="zh-CN" altLang="en-US" sz="2800" b="1" dirty="0">
                <a:solidFill>
                  <a:srgbClr val="C00000"/>
                </a:solidFill>
                <a:latin typeface="微软雅黑" panose="020B0503020204020204" charset="-122"/>
                <a:ea typeface="微软雅黑" panose="020B0503020204020204" charset="-122"/>
                <a:cs typeface="微软雅黑" panose="020B0503020204020204" charset="-122"/>
              </a:rPr>
              <a:t>主  要  内  容</a:t>
            </a:r>
            <a:endParaRPr lang="zh-CN" altLang="en-US" sz="2800" b="1" dirty="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683568" y="1985878"/>
            <a:ext cx="7715251" cy="3816424"/>
            <a:chOff x="714375" y="1412776"/>
            <a:chExt cx="7715251" cy="3816424"/>
          </a:xfrm>
        </p:grpSpPr>
        <p:grpSp>
          <p:nvGrpSpPr>
            <p:cNvPr id="9" name="Group 31"/>
            <p:cNvGrpSpPr/>
            <p:nvPr/>
          </p:nvGrpSpPr>
          <p:grpSpPr bwMode="auto">
            <a:xfrm>
              <a:off x="714375" y="1412776"/>
              <a:ext cx="7715251" cy="814388"/>
              <a:chOff x="1152" y="1104"/>
              <a:chExt cx="3408" cy="419"/>
            </a:xfrm>
          </p:grpSpPr>
          <p:grpSp>
            <p:nvGrpSpPr>
              <p:cNvPr id="37" name="Group 3"/>
              <p:cNvGrpSpPr/>
              <p:nvPr/>
            </p:nvGrpSpPr>
            <p:grpSpPr bwMode="auto">
              <a:xfrm>
                <a:off x="1152" y="1104"/>
                <a:ext cx="480" cy="419"/>
                <a:chOff x="1110" y="2656"/>
                <a:chExt cx="1549" cy="1351"/>
              </a:xfrm>
            </p:grpSpPr>
            <p:sp>
              <p:nvSpPr>
                <p:cNvPr id="4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4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43"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38"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39" name="Text Box 12"/>
              <p:cNvSpPr txBox="1">
                <a:spLocks noChangeArrowheads="1"/>
              </p:cNvSpPr>
              <p:nvPr/>
            </p:nvSpPr>
            <p:spPr bwMode="auto">
              <a:xfrm>
                <a:off x="1836" y="1183"/>
                <a:ext cx="2377" cy="238"/>
              </a:xfrm>
              <a:prstGeom prst="rect">
                <a:avLst/>
              </a:prstGeom>
              <a:noFill/>
              <a:ln w="9525" algn="ctr">
                <a:noFill/>
                <a:miter lim="800000"/>
              </a:ln>
            </p:spPr>
            <p:txBody>
              <a:bodyPr wrap="square">
                <a:spAutoFit/>
              </a:bodyPr>
              <a:lstStyle/>
              <a:p>
                <a:pPr eaLnBrk="0" hangingPunct="0"/>
                <a:r>
                  <a:rPr lang="zh-CN" altLang="en-US" sz="2400" b="1" dirty="0" smtClean="0">
                    <a:solidFill>
                      <a:schemeClr val="tx1">
                        <a:lumMod val="50000"/>
                        <a:lumOff val="50000"/>
                      </a:schemeClr>
                    </a:solidFill>
                    <a:latin typeface="微软雅黑" panose="020B0503020204020204" charset="-122"/>
                    <a:ea typeface="微软雅黑" panose="020B0503020204020204" charset="-122"/>
                  </a:rPr>
                  <a:t>班组安全管理作用与定位</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40"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一</a:t>
                </a:r>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0" name="Group 7"/>
            <p:cNvGrpSpPr/>
            <p:nvPr/>
          </p:nvGrpSpPr>
          <p:grpSpPr bwMode="auto">
            <a:xfrm>
              <a:off x="714375" y="2420888"/>
              <a:ext cx="1086655" cy="813770"/>
              <a:chOff x="3174" y="2656"/>
              <a:chExt cx="1549" cy="1351"/>
            </a:xfrm>
          </p:grpSpPr>
          <p:sp>
            <p:nvSpPr>
              <p:cNvPr id="34"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35"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36"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1"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12" name="Text Box 15"/>
            <p:cNvSpPr txBox="1">
              <a:spLocks noChangeArrowheads="1"/>
            </p:cNvSpPr>
            <p:nvPr/>
          </p:nvSpPr>
          <p:spPr bwMode="auto">
            <a:xfrm>
              <a:off x="2285497" y="3528490"/>
              <a:ext cx="3570208"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rPr>
                <a:t>班组日常活动和常用方法</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3"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二</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15"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16"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1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18" name="Text Box 26"/>
            <p:cNvSpPr txBox="1">
              <a:spLocks noChangeArrowheads="1"/>
            </p:cNvSpPr>
            <p:nvPr/>
          </p:nvSpPr>
          <p:spPr bwMode="auto">
            <a:xfrm>
              <a:off x="2285497" y="2519313"/>
              <a:ext cx="3262432"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班组安全管理基本内容</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19"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三</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20" name="Group 17"/>
            <p:cNvGrpSpPr/>
            <p:nvPr/>
          </p:nvGrpSpPr>
          <p:grpSpPr bwMode="auto">
            <a:xfrm>
              <a:off x="714375" y="4414812"/>
              <a:ext cx="1086655" cy="814388"/>
              <a:chOff x="1110" y="2656"/>
              <a:chExt cx="1549" cy="1351"/>
            </a:xfrm>
          </p:grpSpPr>
          <p:sp>
            <p:nvSpPr>
              <p:cNvPr id="3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3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33"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21"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22" name="Text Box 26"/>
            <p:cNvSpPr txBox="1">
              <a:spLocks noChangeArrowheads="1"/>
            </p:cNvSpPr>
            <p:nvPr/>
          </p:nvSpPr>
          <p:spPr bwMode="auto">
            <a:xfrm>
              <a:off x="2285497" y="4511994"/>
              <a:ext cx="5000877" cy="461665"/>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一线操作者的基本守法要求</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23"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四</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4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Rectangle 3"/>
          <p:cNvSpPr txBox="1">
            <a:spLocks noChangeArrowheads="1"/>
          </p:cNvSpPr>
          <p:nvPr/>
        </p:nvSpPr>
        <p:spPr>
          <a:xfrm>
            <a:off x="3030285" y="1650807"/>
            <a:ext cx="6192837" cy="51625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Clr>
                <a:srgbClr val="0000FF"/>
              </a:buClr>
              <a:buFont typeface="Wingdings" panose="05000000000000000000" pitchFamily="2" charset="2"/>
              <a:buChar char="n"/>
            </a:pPr>
            <a:r>
              <a:rPr lang="zh-CN" altLang="en-US" sz="1400" b="1" dirty="0" smtClean="0">
                <a:solidFill>
                  <a:srgbClr val="0000FF"/>
                </a:solidFill>
              </a:rPr>
              <a:t>以身作则，做好表率</a:t>
            </a:r>
            <a:endParaRPr lang="en-US" altLang="zh-CN" sz="1400" b="1" dirty="0" smtClean="0">
              <a:solidFill>
                <a:srgbClr val="0000FF"/>
              </a:solidFill>
            </a:endParaRPr>
          </a:p>
          <a:p>
            <a:pPr marL="711200" indent="-347980">
              <a:lnSpc>
                <a:spcPct val="130000"/>
              </a:lnSpc>
              <a:buClr>
                <a:srgbClr val="C00000"/>
              </a:buClr>
              <a:buFont typeface="Wingdings" panose="05000000000000000000" pitchFamily="2" charset="2"/>
              <a:buChar char="p"/>
            </a:pPr>
            <a:r>
              <a:rPr lang="zh-CN" altLang="en-US" sz="1200" b="1" dirty="0" smtClean="0"/>
              <a:t>班组长能否以身作则，做好表率，直接影响到班组长安全职责的实现。</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t> 班组长以身作则，就是要求别人做到的事，自己首先做到，要求别人不能干的事，自己首先不干。</a:t>
            </a:r>
            <a:endParaRPr lang="zh-CN" altLang="en-US" sz="1200" b="1" dirty="0" smtClean="0"/>
          </a:p>
          <a:p>
            <a:pPr>
              <a:lnSpc>
                <a:spcPct val="130000"/>
              </a:lnSpc>
              <a:buClr>
                <a:srgbClr val="0000FF"/>
              </a:buClr>
              <a:buFont typeface="Wingdings" panose="05000000000000000000" pitchFamily="2" charset="2"/>
              <a:buChar char="n"/>
            </a:pPr>
            <a:r>
              <a:rPr lang="zh-CN" altLang="en-US" sz="1400" b="1" dirty="0" smtClean="0">
                <a:solidFill>
                  <a:srgbClr val="0000FF"/>
                </a:solidFill>
              </a:rPr>
              <a:t>班组安全管理要</a:t>
            </a:r>
            <a:r>
              <a:rPr lang="zh-CN" altLang="en-US" sz="1400" b="1" dirty="0" smtClean="0">
                <a:solidFill>
                  <a:srgbClr val="0000FF"/>
                </a:solidFill>
                <a:latin typeface="Times New Roman" panose="02020603050405020304"/>
              </a:rPr>
              <a:t>“</a:t>
            </a:r>
            <a:r>
              <a:rPr lang="zh-CN" altLang="en-US" sz="1400" b="1" dirty="0" smtClean="0">
                <a:solidFill>
                  <a:srgbClr val="0000FF"/>
                </a:solidFill>
              </a:rPr>
              <a:t>严</a:t>
            </a:r>
            <a:r>
              <a:rPr lang="zh-CN" altLang="en-US" sz="1400" b="1" dirty="0" smtClean="0">
                <a:solidFill>
                  <a:srgbClr val="0000FF"/>
                </a:solidFill>
                <a:latin typeface="Times New Roman" panose="02020603050405020304"/>
              </a:rPr>
              <a:t>”</a:t>
            </a:r>
            <a:r>
              <a:rPr lang="zh-CN" altLang="en-US" sz="1400" b="1" dirty="0" smtClean="0">
                <a:solidFill>
                  <a:srgbClr val="0000FF"/>
                </a:solidFill>
              </a:rPr>
              <a:t>字当头 </a:t>
            </a:r>
            <a:r>
              <a:rPr lang="zh-CN" altLang="en-US" sz="1200" b="1" dirty="0" smtClean="0"/>
              <a:t> </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latin typeface="Times New Roman" panose="02020603050405020304"/>
              </a:rPr>
              <a:t>“</a:t>
            </a:r>
            <a:r>
              <a:rPr lang="zh-CN" altLang="en-US" sz="1200" b="1" dirty="0" smtClean="0"/>
              <a:t>严是爱，松是害，出了事故害几代</a:t>
            </a:r>
            <a:r>
              <a:rPr lang="zh-CN" altLang="en-US" sz="1200" b="1" dirty="0" smtClean="0">
                <a:latin typeface="Times New Roman" panose="02020603050405020304"/>
              </a:rPr>
              <a:t>”</a:t>
            </a:r>
            <a:r>
              <a:rPr lang="zh-CN" altLang="en-US" sz="1200" b="1" dirty="0" smtClean="0"/>
              <a:t>。</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t>班组要有严格的制度、严明的纪律、严肃的工作态度。</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t>只有</a:t>
            </a:r>
            <a:r>
              <a:rPr lang="zh-CN" altLang="en-US" sz="1200" b="1" dirty="0" smtClean="0">
                <a:latin typeface="Times New Roman" panose="02020603050405020304"/>
              </a:rPr>
              <a:t>“</a:t>
            </a:r>
            <a:r>
              <a:rPr lang="zh-CN" altLang="en-US" sz="1200" b="1" dirty="0" smtClean="0"/>
              <a:t>严</a:t>
            </a:r>
            <a:r>
              <a:rPr lang="zh-CN" altLang="en-US" sz="1200" b="1" dirty="0" smtClean="0">
                <a:latin typeface="Times New Roman" panose="02020603050405020304"/>
              </a:rPr>
              <a:t>”</a:t>
            </a:r>
            <a:r>
              <a:rPr lang="zh-CN" altLang="en-US" sz="1200" b="1" dirty="0" smtClean="0"/>
              <a:t>字当头，职工的安全意识才能逐步树立起来，违章现象才有可能消除，事故才有可能杜绝。</a:t>
            </a:r>
            <a:endParaRPr lang="zh-CN" altLang="en-US" sz="1200" b="1" dirty="0" smtClean="0"/>
          </a:p>
          <a:p>
            <a:pPr>
              <a:lnSpc>
                <a:spcPct val="130000"/>
              </a:lnSpc>
              <a:buClr>
                <a:srgbClr val="0000FF"/>
              </a:buClr>
              <a:buFont typeface="Wingdings" panose="05000000000000000000" pitchFamily="2" charset="2"/>
              <a:buChar char="n"/>
            </a:pPr>
            <a:r>
              <a:rPr lang="zh-CN" altLang="en-US" sz="1400" b="1" dirty="0" smtClean="0">
                <a:solidFill>
                  <a:srgbClr val="0000FF"/>
                </a:solidFill>
              </a:rPr>
              <a:t>要奖惩兑现</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t>奖励和处罚都是一种引导的办法。奖励是正面引导，处罚是告戒人们自觉地反对和制止不安全行为。</a:t>
            </a:r>
            <a:endParaRPr lang="en-US" altLang="zh-CN" sz="1200" b="1" dirty="0" smtClean="0"/>
          </a:p>
          <a:p>
            <a:pPr marL="711200" indent="-347980">
              <a:lnSpc>
                <a:spcPct val="130000"/>
              </a:lnSpc>
              <a:buClr>
                <a:srgbClr val="C00000"/>
              </a:buClr>
              <a:buFont typeface="Wingdings" panose="05000000000000000000" pitchFamily="2" charset="2"/>
              <a:buChar char="p"/>
            </a:pPr>
            <a:r>
              <a:rPr lang="zh-CN" altLang="en-US" sz="1200" b="1" dirty="0" smtClean="0"/>
              <a:t>在抓安全生产时，做到嘴勤、耳勤、眼勤、手勤、腿勤、尽职尽责，热心为本组工人的安全健康服务。</a:t>
            </a:r>
            <a:endParaRPr lang="zh-CN" altLang="en-US" sz="1200" b="1" dirty="0"/>
          </a:p>
        </p:txBody>
      </p:sp>
      <p:pic>
        <p:nvPicPr>
          <p:cNvPr id="7" name="Picture 5" descr="3(183)"/>
          <p:cNvPicPr>
            <a:picLocks noChangeAspect="1" noChangeArrowheads="1"/>
          </p:cNvPicPr>
          <p:nvPr/>
        </p:nvPicPr>
        <p:blipFill>
          <a:blip r:embed="rId1"/>
          <a:srcRect/>
          <a:stretch>
            <a:fillRect/>
          </a:stretch>
        </p:blipFill>
        <p:spPr bwMode="auto">
          <a:xfrm>
            <a:off x="179388" y="1052736"/>
            <a:ext cx="2851150" cy="2952750"/>
          </a:xfrm>
          <a:prstGeom prst="rect">
            <a:avLst/>
          </a:prstGeom>
          <a:noFill/>
        </p:spPr>
      </p:pic>
      <p:grpSp>
        <p:nvGrpSpPr>
          <p:cNvPr id="8" name="Group 9"/>
          <p:cNvGrpSpPr/>
          <p:nvPr/>
        </p:nvGrpSpPr>
        <p:grpSpPr bwMode="auto">
          <a:xfrm>
            <a:off x="165100" y="3645024"/>
            <a:ext cx="2879725" cy="2346325"/>
            <a:chOff x="113" y="2704"/>
            <a:chExt cx="1847" cy="1524"/>
          </a:xfrm>
        </p:grpSpPr>
        <p:pic>
          <p:nvPicPr>
            <p:cNvPr id="9" name="Picture 7" descr="100312124696861"/>
            <p:cNvPicPr>
              <a:picLocks noChangeAspect="1" noChangeArrowheads="1"/>
            </p:cNvPicPr>
            <p:nvPr/>
          </p:nvPicPr>
          <p:blipFill>
            <a:blip r:embed="rId2"/>
            <a:srcRect/>
            <a:stretch>
              <a:fillRect/>
            </a:stretch>
          </p:blipFill>
          <p:spPr bwMode="auto">
            <a:xfrm>
              <a:off x="113" y="2704"/>
              <a:ext cx="1847" cy="1524"/>
            </a:xfrm>
            <a:prstGeom prst="rect">
              <a:avLst/>
            </a:prstGeom>
            <a:noFill/>
          </p:spPr>
        </p:pic>
        <p:sp>
          <p:nvSpPr>
            <p:cNvPr id="10" name="Rectangle 8"/>
            <p:cNvSpPr>
              <a:spLocks noChangeArrowheads="1"/>
            </p:cNvSpPr>
            <p:nvPr/>
          </p:nvSpPr>
          <p:spPr bwMode="auto">
            <a:xfrm>
              <a:off x="612" y="4020"/>
              <a:ext cx="1316" cy="181"/>
            </a:xfrm>
            <a:prstGeom prst="rect">
              <a:avLst/>
            </a:prstGeom>
            <a:solidFill>
              <a:srgbClr val="FFFF66"/>
            </a:solidFill>
            <a:ln w="9525">
              <a:solidFill>
                <a:schemeClr val="tx1"/>
              </a:solidFill>
              <a:miter lim="800000"/>
            </a:ln>
            <a:effectLst/>
          </p:spPr>
          <p:txBody>
            <a:bodyPr wrap="none" anchor="ctr"/>
            <a:lstStyle/>
            <a:p>
              <a:pPr algn="ctr"/>
              <a:r>
                <a:rPr lang="zh-CN" altLang="en-US" sz="1400" dirty="0">
                  <a:solidFill>
                    <a:srgbClr val="FF0000"/>
                  </a:solidFill>
                  <a:ea typeface="宋体" panose="02010600030101010101" pitchFamily="2" charset="-122"/>
                </a:rPr>
                <a:t>作业现场，</a:t>
              </a:r>
              <a:r>
                <a:rPr lang="zh-CN" altLang="en-US" sz="1400" dirty="0">
                  <a:solidFill>
                    <a:srgbClr val="FF0000"/>
                  </a:solidFill>
                  <a:latin typeface="宋体" panose="02010600030101010101" pitchFamily="2" charset="-122"/>
                  <a:ea typeface="宋体" panose="02010600030101010101" pitchFamily="2" charset="-122"/>
                </a:rPr>
                <a:t>“</a:t>
              </a:r>
              <a:r>
                <a:rPr lang="zh-CN" altLang="en-US" sz="1400" dirty="0">
                  <a:solidFill>
                    <a:srgbClr val="FF0000"/>
                  </a:solidFill>
                  <a:ea typeface="宋体" panose="02010600030101010101" pitchFamily="2" charset="-122"/>
                </a:rPr>
                <a:t>严</a:t>
              </a:r>
              <a:r>
                <a:rPr lang="zh-CN" altLang="en-US" sz="1400" dirty="0">
                  <a:solidFill>
                    <a:srgbClr val="FF0000"/>
                  </a:solidFill>
                  <a:latin typeface="宋体" panose="02010600030101010101" pitchFamily="2" charset="-122"/>
                  <a:ea typeface="宋体" panose="02010600030101010101" pitchFamily="2" charset="-122"/>
                </a:rPr>
                <a:t>”</a:t>
              </a:r>
              <a:r>
                <a:rPr lang="zh-CN" altLang="en-US" sz="1400" dirty="0">
                  <a:solidFill>
                    <a:srgbClr val="FF0000"/>
                  </a:solidFill>
                  <a:ea typeface="宋体" panose="02010600030101010101" pitchFamily="2" charset="-122"/>
                </a:rPr>
                <a:t>字当头</a:t>
              </a:r>
              <a:endParaRPr lang="zh-CN" altLang="en-US" sz="1400" dirty="0">
                <a:solidFill>
                  <a:srgbClr val="FF0000"/>
                </a:solidFill>
                <a:ea typeface="宋体" panose="02010600030101010101" pitchFamily="2" charset="-122"/>
              </a:endParaRPr>
            </a:p>
          </p:txBody>
        </p:sp>
      </p:grpSp>
      <p:sp>
        <p:nvSpPr>
          <p:cNvPr id="11" name="Text Box 2"/>
          <p:cNvSpPr txBox="1">
            <a:spLocks noChangeArrowheads="1"/>
          </p:cNvSpPr>
          <p:nvPr/>
        </p:nvSpPr>
        <p:spPr bwMode="auto">
          <a:xfrm>
            <a:off x="3042592" y="1047896"/>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（一）基本要求</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2"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968a372f883657101200ea0a5d290c53.jpg"/>
          <p:cNvPicPr>
            <a:picLocks noChangeAspect="1" noChangeArrowheads="1"/>
          </p:cNvPicPr>
          <p:nvPr/>
        </p:nvPicPr>
        <p:blipFill>
          <a:blip r:embed="rId1">
            <a:clrChange>
              <a:clrFrom>
                <a:srgbClr val="D5E3EE"/>
              </a:clrFrom>
              <a:clrTo>
                <a:srgbClr val="D5E3EE">
                  <a:alpha val="0"/>
                </a:srgbClr>
              </a:clrTo>
            </a:clrChange>
            <a:extLst>
              <a:ext uri="{28A0092B-C50C-407E-A947-70E740481C1C}">
                <a14:useLocalDpi xmlns:a14="http://schemas.microsoft.com/office/drawing/2010/main" val="0"/>
              </a:ext>
            </a:extLst>
          </a:blip>
          <a:srcRect/>
          <a:stretch>
            <a:fillRect/>
          </a:stretch>
        </p:blipFill>
        <p:spPr bwMode="auto">
          <a:xfrm>
            <a:off x="4572000" y="1414708"/>
            <a:ext cx="4840096" cy="3958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Rectangle 3"/>
          <p:cNvSpPr txBox="1">
            <a:spLocks noChangeArrowheads="1"/>
          </p:cNvSpPr>
          <p:nvPr/>
        </p:nvSpPr>
        <p:spPr>
          <a:xfrm>
            <a:off x="421520" y="2218054"/>
            <a:ext cx="4870560" cy="23630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205" indent="-624205">
              <a:lnSpc>
                <a:spcPct val="130000"/>
              </a:lnSpc>
              <a:buFont typeface="Arial" panose="020B0604020202020204" pitchFamily="34" charset="0"/>
              <a:buNone/>
            </a:pPr>
            <a:r>
              <a:rPr lang="zh-CN" altLang="en-US" sz="1600" b="1" dirty="0" smtClean="0"/>
              <a:t>１．危险作业未经审批，不准作业。</a:t>
            </a:r>
            <a:endParaRPr lang="en-US" altLang="zh-CN" sz="1600" b="1" dirty="0" smtClean="0"/>
          </a:p>
          <a:p>
            <a:pPr marL="624205" indent="-624205">
              <a:lnSpc>
                <a:spcPct val="130000"/>
              </a:lnSpc>
              <a:buFont typeface="Arial" panose="020B0604020202020204" pitchFamily="34" charset="0"/>
              <a:buNone/>
            </a:pPr>
            <a:r>
              <a:rPr lang="zh-CN" altLang="en-US" sz="1600" b="1" dirty="0" smtClean="0"/>
              <a:t>２．设备安全防护装置不全、不灵，不准使用。</a:t>
            </a:r>
            <a:endParaRPr lang="en-US" altLang="zh-CN" sz="1600" b="1" dirty="0" smtClean="0"/>
          </a:p>
          <a:p>
            <a:pPr marL="624205" indent="-624205">
              <a:lnSpc>
                <a:spcPct val="130000"/>
              </a:lnSpc>
              <a:buFont typeface="Arial" panose="020B0604020202020204" pitchFamily="34" charset="0"/>
              <a:buNone/>
            </a:pPr>
            <a:r>
              <a:rPr lang="zh-CN" altLang="en-US" sz="1600" b="1" dirty="0" smtClean="0"/>
              <a:t>３．新工人未经三级安全教育，不准上岗。</a:t>
            </a:r>
            <a:endParaRPr lang="en-US" altLang="zh-CN" sz="1600" b="1" dirty="0" smtClean="0"/>
          </a:p>
          <a:p>
            <a:pPr marL="624205" indent="-624205">
              <a:lnSpc>
                <a:spcPct val="130000"/>
              </a:lnSpc>
              <a:buFont typeface="Arial" panose="020B0604020202020204" pitchFamily="34" charset="0"/>
              <a:buNone/>
            </a:pPr>
            <a:r>
              <a:rPr lang="zh-CN" altLang="en-US" sz="1600" b="1" dirty="0" smtClean="0"/>
              <a:t>４．特种作业人员未经安全培训、取证，不准作业。</a:t>
            </a:r>
            <a:endParaRPr lang="en-US" altLang="zh-CN" sz="1600" b="1" dirty="0" smtClean="0"/>
          </a:p>
          <a:p>
            <a:pPr marL="624205" indent="-624205">
              <a:lnSpc>
                <a:spcPct val="130000"/>
              </a:lnSpc>
              <a:buFont typeface="Arial" panose="020B0604020202020204" pitchFamily="34" charset="0"/>
              <a:buNone/>
            </a:pPr>
            <a:r>
              <a:rPr lang="zh-CN" altLang="en-US" sz="1600" b="1" dirty="0" smtClean="0"/>
              <a:t>５．劳动组织、人员调配、作业方式不符合安全要求，不准违章指挥。</a:t>
            </a:r>
            <a:endParaRPr lang="zh-CN" altLang="en-US" sz="1600" b="1" dirty="0"/>
          </a:p>
        </p:txBody>
      </p:sp>
      <p:sp>
        <p:nvSpPr>
          <p:cNvPr id="7" name="Text Box 2"/>
          <p:cNvSpPr txBox="1">
            <a:spLocks noChangeArrowheads="1"/>
          </p:cNvSpPr>
          <p:nvPr/>
        </p:nvSpPr>
        <p:spPr bwMode="auto">
          <a:xfrm>
            <a:off x="294986" y="827746"/>
            <a:ext cx="7358084" cy="369332"/>
          </a:xfrm>
          <a:prstGeom prst="rect">
            <a:avLst/>
          </a:prstGeom>
          <a:noFill/>
          <a:ln w="9525" algn="ctr">
            <a:noFill/>
            <a:miter lim="800000"/>
          </a:ln>
        </p:spPr>
        <p:txBody>
          <a:bodyPr wrap="square">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二、生产过程“五不准”</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Text Box 2"/>
          <p:cNvSpPr txBox="1">
            <a:spLocks noChangeArrowheads="1"/>
          </p:cNvSpPr>
          <p:nvPr/>
        </p:nvSpPr>
        <p:spPr bwMode="auto">
          <a:xfrm>
            <a:off x="336244" y="1700808"/>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rPr>
              <a:t>班组长在生产过程中应严格执行下列“五不准”</a:t>
            </a:r>
            <a:endParaRPr lang="zh-CN" altLang="en-US" sz="1600" b="1" dirty="0" smtClean="0">
              <a:solidFill>
                <a:srgbClr val="0000FF"/>
              </a:solidFill>
              <a:latin typeface="微软雅黑" panose="020B0503020204020204" charset="-122"/>
              <a:ea typeface="微软雅黑" panose="020B0503020204020204" charset="-122"/>
              <a:cs typeface="微软雅黑" panose="020B0503020204020204" charset="-122"/>
            </a:endParaRPr>
          </a:p>
        </p:txBody>
      </p:sp>
      <p:sp>
        <p:nvSpPr>
          <p:cNvPr id="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Rectangle 3"/>
          <p:cNvSpPr txBox="1">
            <a:spLocks noChangeArrowheads="1"/>
          </p:cNvSpPr>
          <p:nvPr/>
        </p:nvSpPr>
        <p:spPr>
          <a:xfrm>
            <a:off x="361375" y="1484784"/>
            <a:ext cx="8072437" cy="3984009"/>
          </a:xfrm>
          <a:prstGeom prst="rect">
            <a:avLst/>
          </a:prstGeom>
          <a:gradFill rotWithShape="1">
            <a:gsLst>
              <a:gs pos="0">
                <a:srgbClr val="CCFFFF"/>
              </a:gs>
              <a:gs pos="50000">
                <a:srgbClr val="FFFF99"/>
              </a:gs>
              <a:gs pos="100000">
                <a:srgbClr val="CCFFFF"/>
              </a:gs>
            </a:gsLst>
            <a:lin ang="5400000" scaled="1"/>
          </a:gra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ct val="10000"/>
              </a:spcBef>
              <a:buClr>
                <a:srgbClr val="0000FF"/>
              </a:buClr>
              <a:buFont typeface="Wingdings" panose="05000000000000000000" pitchFamily="2" charset="2"/>
              <a:buChar char="n"/>
            </a:pPr>
            <a:r>
              <a:rPr lang="zh-CN" altLang="en-US" sz="1600" b="1" dirty="0" smtClean="0">
                <a:solidFill>
                  <a:srgbClr val="FF0000"/>
                </a:solidFill>
                <a:latin typeface="Times New Roman" panose="02020603050405020304"/>
              </a:rPr>
              <a:t>“</a:t>
            </a:r>
            <a:r>
              <a:rPr lang="zh-CN" altLang="en-US" sz="1600" b="1" dirty="0" smtClean="0">
                <a:solidFill>
                  <a:srgbClr val="FF0000"/>
                </a:solidFill>
              </a:rPr>
              <a:t>三必谈</a:t>
            </a:r>
            <a:r>
              <a:rPr lang="zh-CN" altLang="en-US" sz="1600" b="1" dirty="0" smtClean="0">
                <a:solidFill>
                  <a:srgbClr val="FF0000"/>
                </a:solidFill>
                <a:latin typeface="Times New Roman" panose="02020603050405020304"/>
              </a:rPr>
              <a:t>”</a:t>
            </a:r>
            <a:r>
              <a:rPr lang="zh-CN" altLang="en-US" sz="1600" b="1" dirty="0" smtClean="0"/>
              <a:t>即</a:t>
            </a:r>
            <a:r>
              <a:rPr lang="zh-CN" altLang="en-US" sz="1600" b="1" dirty="0" smtClean="0">
                <a:solidFill>
                  <a:srgbClr val="0000FF"/>
                </a:solidFill>
              </a:rPr>
              <a:t>发现情绪不正常的人必谈、对受到批评的人必谈、每月必须召开一次谈心会</a:t>
            </a:r>
            <a:r>
              <a:rPr lang="zh-CN" altLang="en-US" sz="1600" b="1" dirty="0" smtClean="0"/>
              <a:t>。 </a:t>
            </a:r>
            <a:endParaRPr lang="zh-CN" altLang="en-US" sz="1600" b="1" dirty="0" smtClean="0"/>
          </a:p>
          <a:p>
            <a:pPr marL="812800" indent="-449580">
              <a:lnSpc>
                <a:spcPct val="120000"/>
              </a:lnSpc>
              <a:spcBef>
                <a:spcPct val="10000"/>
              </a:spcBef>
              <a:buClr>
                <a:srgbClr val="C00000"/>
              </a:buClr>
              <a:buFont typeface="Wingdings" panose="05000000000000000000" pitchFamily="2" charset="2"/>
              <a:buChar char="p"/>
            </a:pPr>
            <a:r>
              <a:rPr lang="zh-CN" altLang="en-US" sz="1600" b="1" dirty="0" smtClean="0">
                <a:solidFill>
                  <a:srgbClr val="0000FF"/>
                </a:solidFill>
              </a:rPr>
              <a:t>发现情绪不正常的人必谈</a:t>
            </a:r>
            <a:r>
              <a:rPr lang="zh-CN" altLang="en-US" sz="1600" b="1" dirty="0" smtClean="0"/>
              <a:t>：注重观察工友在工作中的思想情绪，发现情绪不正常、急躁、精力不集中或神情恍惚等问题的，及时谈心交流，弄清原因，因势利导，帮助解决困难和思想问题，消除急躁和消极情绪，使其保持良好心态投入工作，提高安全生产的注意力。 </a:t>
            </a:r>
            <a:endParaRPr lang="zh-CN" altLang="en-US" sz="1600" b="1" dirty="0" smtClean="0"/>
          </a:p>
          <a:p>
            <a:pPr marL="812800" indent="-449580">
              <a:lnSpc>
                <a:spcPct val="120000"/>
              </a:lnSpc>
              <a:spcBef>
                <a:spcPct val="10000"/>
              </a:spcBef>
              <a:buClr>
                <a:srgbClr val="C00000"/>
              </a:buClr>
              <a:buFont typeface="Wingdings" panose="05000000000000000000" pitchFamily="2" charset="2"/>
              <a:buChar char="p"/>
            </a:pPr>
            <a:r>
              <a:rPr lang="zh-CN" altLang="en-US" sz="1600" b="1" dirty="0" smtClean="0">
                <a:solidFill>
                  <a:srgbClr val="0000FF"/>
                </a:solidFill>
              </a:rPr>
              <a:t>对受到批评的人必谈</a:t>
            </a:r>
            <a:r>
              <a:rPr lang="zh-CN" altLang="en-US" sz="1600" b="1" dirty="0" smtClean="0"/>
              <a:t>：对受到批评或处罚的人，单独与其谈心，讲明批评或处罚的原因，消除其抵触情绪。 </a:t>
            </a:r>
            <a:endParaRPr lang="zh-CN" altLang="en-US" sz="1600" b="1" dirty="0" smtClean="0"/>
          </a:p>
          <a:p>
            <a:pPr marL="812800" indent="-449580">
              <a:lnSpc>
                <a:spcPct val="120000"/>
              </a:lnSpc>
              <a:spcBef>
                <a:spcPct val="10000"/>
              </a:spcBef>
              <a:buClr>
                <a:srgbClr val="C00000"/>
              </a:buClr>
              <a:buFont typeface="Wingdings" panose="05000000000000000000" pitchFamily="2" charset="2"/>
              <a:buChar char="p"/>
            </a:pPr>
            <a:r>
              <a:rPr lang="zh-CN" altLang="en-US" sz="1600" b="1" dirty="0" smtClean="0">
                <a:solidFill>
                  <a:srgbClr val="0000FF"/>
                </a:solidFill>
              </a:rPr>
              <a:t>每月必须召开一次谈心会</a:t>
            </a:r>
            <a:r>
              <a:rPr lang="zh-CN" altLang="en-US" sz="1600" b="1" dirty="0" smtClean="0"/>
              <a:t>：坚持每月至少召开一次谈心会。工友聚在一起，畅所欲言，共享安全工作经验，反思存在的问题和不足，相互学习、相互促进、取长补短、共同提高。</a:t>
            </a:r>
            <a:endParaRPr lang="zh-CN" altLang="en-US" sz="1600" b="1" dirty="0" smtClean="0"/>
          </a:p>
          <a:p>
            <a:pPr>
              <a:lnSpc>
                <a:spcPct val="120000"/>
              </a:lnSpc>
              <a:spcBef>
                <a:spcPct val="10000"/>
              </a:spcBef>
              <a:buClr>
                <a:srgbClr val="0000FF"/>
              </a:buClr>
              <a:buFont typeface="Wingdings" panose="05000000000000000000" pitchFamily="2" charset="2"/>
              <a:buChar char="n"/>
            </a:pPr>
            <a:r>
              <a:rPr lang="en-US" altLang="zh-CN" sz="1600" b="1" dirty="0" smtClean="0">
                <a:solidFill>
                  <a:srgbClr val="FF0000"/>
                </a:solidFill>
                <a:latin typeface="Times New Roman" panose="02020603050405020304"/>
              </a:rPr>
              <a:t>“</a:t>
            </a:r>
            <a:r>
              <a:rPr lang="zh-CN" altLang="en-US" sz="1600" b="1" dirty="0" smtClean="0">
                <a:solidFill>
                  <a:srgbClr val="FF0000"/>
                </a:solidFill>
              </a:rPr>
              <a:t>六必访</a:t>
            </a:r>
            <a:r>
              <a:rPr lang="zh-CN" altLang="en-US" sz="1600" b="1" dirty="0" smtClean="0">
                <a:solidFill>
                  <a:srgbClr val="FF0000"/>
                </a:solidFill>
                <a:latin typeface="Times New Roman" panose="02020603050405020304"/>
              </a:rPr>
              <a:t>”</a:t>
            </a:r>
            <a:r>
              <a:rPr lang="zh-CN" altLang="en-US" sz="1600" b="1" dirty="0" smtClean="0">
                <a:solidFill>
                  <a:srgbClr val="FF0000"/>
                </a:solidFill>
              </a:rPr>
              <a:t>亲情沟通法：</a:t>
            </a:r>
            <a:r>
              <a:rPr lang="zh-CN" altLang="en-US" sz="1600" b="1" dirty="0" smtClean="0">
                <a:latin typeface="Times New Roman" panose="02020603050405020304"/>
              </a:rPr>
              <a:t>“</a:t>
            </a:r>
            <a:r>
              <a:rPr lang="zh-CN" altLang="en-US" sz="1600" b="1" dirty="0" smtClean="0"/>
              <a:t>三违</a:t>
            </a:r>
            <a:r>
              <a:rPr lang="zh-CN" altLang="en-US" sz="1600" b="1" dirty="0" smtClean="0">
                <a:latin typeface="Times New Roman" panose="02020603050405020304"/>
              </a:rPr>
              <a:t>”</a:t>
            </a:r>
            <a:r>
              <a:rPr lang="zh-CN" altLang="en-US" sz="1600" b="1" dirty="0" smtClean="0"/>
              <a:t>受罚、探亲返矿、违法违纪、情绪异常必谈、家庭或与职工闹意见、特殊困难必访。 </a:t>
            </a:r>
            <a:endParaRPr lang="zh-CN" altLang="en-US" sz="1600" b="1" dirty="0"/>
          </a:p>
        </p:txBody>
      </p:sp>
      <p:sp>
        <p:nvSpPr>
          <p:cNvPr id="7" name="Text Box 2"/>
          <p:cNvSpPr txBox="1">
            <a:spLocks noChangeArrowheads="1"/>
          </p:cNvSpPr>
          <p:nvPr/>
        </p:nvSpPr>
        <p:spPr bwMode="auto">
          <a:xfrm>
            <a:off x="261916" y="786190"/>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（三）“三必谈”身心调适法</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filecab2">
            <a:hlinkClick r:id="rId1" action="ppaction://hlinksldjump"/>
          </p:cNvPr>
          <p:cNvSpPr>
            <a:spLocks noEditPoints="1" noChangeArrowheads="1"/>
          </p:cNvSpPr>
          <p:nvPr/>
        </p:nvSpPr>
        <p:spPr bwMode="auto">
          <a:xfrm>
            <a:off x="467544" y="1844824"/>
            <a:ext cx="8208962" cy="4392488"/>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gradFill rotWithShape="0">
            <a:gsLst>
              <a:gs pos="0">
                <a:srgbClr val="FFFFFF"/>
              </a:gs>
              <a:gs pos="100000">
                <a:srgbClr val="FF9900"/>
              </a:gs>
            </a:gsLst>
            <a:path path="rect">
              <a:fillToRect l="50000" t="50000" r="50000" b="50000"/>
            </a:path>
          </a:gradFill>
          <a:ln w="9525">
            <a:solidFill>
              <a:srgbClr val="000000"/>
            </a:solidFill>
            <a:miter lim="800000"/>
          </a:ln>
          <a:effectLst>
            <a:outerShdw dist="107763" dir="2700000" algn="ctr" rotWithShape="0">
              <a:srgbClr val="808080"/>
            </a:outerShdw>
          </a:effectLst>
        </p:spPr>
        <p:txBody>
          <a:bodyPr/>
          <a:lstStyle/>
          <a:p>
            <a:pPr indent="457200" algn="just">
              <a:lnSpc>
                <a:spcPct val="130000"/>
              </a:lnSpc>
            </a:pPr>
            <a:endParaRPr lang="en-US" altLang="zh-CN" sz="2000" dirty="0" smtClean="0">
              <a:latin typeface="微软雅黑" panose="020B0503020204020204" charset="-122"/>
              <a:ea typeface="微软雅黑" panose="020B0503020204020204" charset="-122"/>
            </a:endParaRPr>
          </a:p>
          <a:p>
            <a:pPr indent="457200" algn="just">
              <a:lnSpc>
                <a:spcPct val="130000"/>
              </a:lnSpc>
            </a:pPr>
            <a:endParaRPr lang="en-US" altLang="zh-CN" sz="2000" dirty="0" smtClean="0">
              <a:latin typeface="微软雅黑" panose="020B0503020204020204" charset="-122"/>
              <a:ea typeface="微软雅黑" panose="020B0503020204020204" charset="-122"/>
            </a:endParaRPr>
          </a:p>
          <a:p>
            <a:pPr indent="457200" algn="just">
              <a:lnSpc>
                <a:spcPct val="150000"/>
              </a:lnSpc>
            </a:pPr>
            <a:r>
              <a:rPr lang="zh-CN" altLang="en-US" sz="2000" dirty="0" smtClean="0">
                <a:latin typeface="微软雅黑" panose="020B0503020204020204" charset="-122"/>
                <a:ea typeface="微软雅黑" panose="020B0503020204020204" charset="-122"/>
              </a:rPr>
              <a:t>班组</a:t>
            </a:r>
            <a:r>
              <a:rPr lang="zh-CN" altLang="en-US" sz="2000" dirty="0">
                <a:latin typeface="微软雅黑" panose="020B0503020204020204" charset="-122"/>
                <a:ea typeface="微软雅黑" panose="020B0503020204020204" charset="-122"/>
              </a:rPr>
              <a:t>是企业的基层组织，是加强企业管理，搞好安全生产的基础。国家有关安全生产的方针、政策、法规、条例等最终都要在班组里落实。企业生产管理中的一系列安全措施、控制措施，都要依靠班组长组织员工具体实施。设备设施都要由班组员工去正确</a:t>
            </a:r>
            <a:r>
              <a:rPr lang="zh-CN" altLang="en-US" sz="2000" dirty="0" smtClean="0">
                <a:latin typeface="微软雅黑" panose="020B0503020204020204" charset="-122"/>
                <a:ea typeface="微软雅黑" panose="020B0503020204020204" charset="-122"/>
              </a:rPr>
              <a:t>操作</a:t>
            </a:r>
            <a:r>
              <a:rPr lang="zh-CN" altLang="en-US" sz="2000" dirty="0">
                <a:latin typeface="微软雅黑" panose="020B0503020204020204" charset="-122"/>
                <a:ea typeface="微软雅黑" panose="020B0503020204020204" charset="-122"/>
              </a:rPr>
              <a:t>和维护。总之，整个企业要靠班组来维持正常运行</a:t>
            </a:r>
            <a:r>
              <a:rPr lang="zh-CN" altLang="en-US" sz="2400" dirty="0">
                <a:effectLst>
                  <a:outerShdw blurRad="38100" dist="38100" dir="2700000" algn="tl">
                    <a:srgbClr val="000000"/>
                  </a:outerShdw>
                </a:effectLst>
                <a:latin typeface="宋体" panose="02010600030101010101" pitchFamily="2" charset="-122"/>
                <a:ea typeface="宋体" panose="02010600030101010101" pitchFamily="2" charset="-122"/>
              </a:rPr>
              <a:t>。</a:t>
            </a:r>
            <a:br>
              <a:rPr lang="zh-CN" altLang="en-US" sz="2400" dirty="0">
                <a:effectLst>
                  <a:outerShdw blurRad="38100" dist="38100" dir="2700000" algn="tl">
                    <a:srgbClr val="000000"/>
                  </a:outerShdw>
                </a:effectLst>
                <a:latin typeface="宋体" panose="02010600030101010101" pitchFamily="2" charset="-122"/>
                <a:ea typeface="宋体" panose="02010600030101010101" pitchFamily="2" charset="-122"/>
              </a:rPr>
            </a:br>
            <a:endParaRPr lang="zh-CN" altLang="en-US" sz="2400" dirty="0">
              <a:effectLst>
                <a:outerShdw blurRad="38100" dist="38100" dir="2700000" algn="tl">
                  <a:srgbClr val="000000"/>
                </a:outerShdw>
              </a:effectLst>
              <a:latin typeface="宋体" panose="02010600030101010101" pitchFamily="2" charset="-122"/>
              <a:ea typeface="宋体" panose="02010600030101010101" pitchFamily="2" charset="-122"/>
            </a:endParaRPr>
          </a:p>
        </p:txBody>
      </p:sp>
      <p:sp>
        <p:nvSpPr>
          <p:cNvPr id="6" name="Text Box 2"/>
          <p:cNvSpPr txBox="1">
            <a:spLocks noChangeArrowheads="1"/>
          </p:cNvSpPr>
          <p:nvPr/>
        </p:nvSpPr>
        <p:spPr bwMode="auto">
          <a:xfrm>
            <a:off x="971600" y="908720"/>
            <a:ext cx="6858000" cy="707886"/>
          </a:xfrm>
          <a:prstGeom prst="rect">
            <a:avLst/>
          </a:prstGeom>
          <a:noFill/>
          <a:ln w="9525" algn="ctr">
            <a:noFill/>
            <a:miter lim="800000"/>
          </a:ln>
        </p:spPr>
        <p:txBody>
          <a:bodyPr>
            <a:spAutoFit/>
          </a:bodyPr>
          <a:lstStyle/>
          <a:p>
            <a:pPr marL="482600" lvl="1" indent="-482600" algn="ctr"/>
            <a:r>
              <a:rPr lang="zh-CN" altLang="en-US" sz="4000" b="1" dirty="0" smtClean="0">
                <a:solidFill>
                  <a:schemeClr val="accent2"/>
                </a:solidFill>
                <a:effectLst>
                  <a:outerShdw blurRad="38100" dist="38100" dir="2700000" algn="tl">
                    <a:srgbClr val="000000"/>
                  </a:outerShdw>
                </a:effectLst>
                <a:latin typeface="方正琥珀简体" pitchFamily="2" charset="-122"/>
                <a:ea typeface="方正琥珀简体" pitchFamily="2" charset="-122"/>
              </a:rPr>
              <a:t>序   言</a:t>
            </a:r>
            <a:endParaRPr lang="zh-CN" altLang="en-US" sz="40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65954" y="1484784"/>
            <a:ext cx="3857652" cy="4248472"/>
          </a:xfrm>
          <a:prstGeom prst="rect">
            <a:avLst/>
          </a:prstGeom>
          <a:gradFill rotWithShape="1">
            <a:gsLst>
              <a:gs pos="0">
                <a:srgbClr val="66FFFF"/>
              </a:gs>
              <a:gs pos="50000">
                <a:srgbClr val="FFFF66"/>
              </a:gs>
              <a:gs pos="100000">
                <a:srgbClr val="66FFFF"/>
              </a:gs>
            </a:gsLst>
            <a:lin ang="5400000" scaled="1"/>
          </a:gra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2255" indent="-262255">
              <a:lnSpc>
                <a:spcPct val="130000"/>
              </a:lnSpc>
              <a:buClr>
                <a:srgbClr val="0000FF"/>
              </a:buClr>
              <a:buFont typeface="Wingdings" panose="05000000000000000000" pitchFamily="2" charset="2"/>
              <a:buChar char="n"/>
            </a:pPr>
            <a:r>
              <a:rPr lang="zh-CN" altLang="en-US" sz="1400" b="1" dirty="0" smtClean="0">
                <a:solidFill>
                  <a:srgbClr val="FF0000"/>
                </a:solidFill>
              </a:rPr>
              <a:t>“三快”即嘴快、腿快、手快 </a:t>
            </a:r>
            <a:endParaRPr lang="zh-CN" altLang="en-US" sz="1400" b="1" dirty="0" smtClean="0">
              <a:solidFill>
                <a:srgbClr val="FF0000"/>
              </a:solidFill>
            </a:endParaRPr>
          </a:p>
          <a:p>
            <a:pPr marL="624205" indent="-361950">
              <a:lnSpc>
                <a:spcPct val="130000"/>
              </a:lnSpc>
              <a:buClr>
                <a:srgbClr val="C00000"/>
              </a:buClr>
              <a:buFont typeface="Wingdings" panose="05000000000000000000" pitchFamily="2" charset="2"/>
              <a:buChar char="p"/>
            </a:pPr>
            <a:r>
              <a:rPr lang="zh-CN" altLang="en-US" sz="1400" b="1" dirty="0" smtClean="0">
                <a:solidFill>
                  <a:srgbClr val="0000FF"/>
                </a:solidFill>
              </a:rPr>
              <a:t>嘴快：</a:t>
            </a:r>
            <a:r>
              <a:rPr lang="zh-CN" altLang="en-US" sz="1400" dirty="0" smtClean="0"/>
              <a:t>安排工作说到、说详、说细、说清、说明，发现工作不到位或哪里容易出现问题就及时提醒。 </a:t>
            </a:r>
            <a:endParaRPr lang="zh-CN" altLang="en-US" sz="1400" dirty="0" smtClean="0"/>
          </a:p>
          <a:p>
            <a:pPr marL="624205" indent="-361950">
              <a:lnSpc>
                <a:spcPct val="130000"/>
              </a:lnSpc>
              <a:buClr>
                <a:srgbClr val="C00000"/>
              </a:buClr>
              <a:buFont typeface="Wingdings" panose="05000000000000000000" pitchFamily="2" charset="2"/>
              <a:buChar char="p"/>
            </a:pPr>
            <a:r>
              <a:rPr lang="zh-CN" altLang="en-US" sz="1400" b="1" dirty="0" smtClean="0">
                <a:solidFill>
                  <a:srgbClr val="0000FF"/>
                </a:solidFill>
              </a:rPr>
              <a:t>腿快：</a:t>
            </a:r>
            <a:r>
              <a:rPr lang="zh-CN" altLang="en-US" sz="1400" dirty="0" smtClean="0"/>
              <a:t>认真落实</a:t>
            </a:r>
            <a:r>
              <a:rPr lang="zh-CN" altLang="en-US" sz="1400" dirty="0" smtClean="0">
                <a:latin typeface="Times New Roman" panose="02020603050405020304"/>
              </a:rPr>
              <a:t>“</a:t>
            </a:r>
            <a:r>
              <a:rPr lang="zh-CN" altLang="en-US" sz="1400" dirty="0" smtClean="0"/>
              <a:t>三不少</a:t>
            </a:r>
            <a:r>
              <a:rPr lang="zh-CN" altLang="en-US" sz="1400" dirty="0" smtClean="0">
                <a:latin typeface="Times New Roman" panose="02020603050405020304"/>
              </a:rPr>
              <a:t>”</a:t>
            </a:r>
            <a:r>
              <a:rPr lang="zh-CN" altLang="en-US" sz="1400" dirty="0" smtClean="0"/>
              <a:t>制度，对班组所管的范围，不厌其烦地巡回检查，每个环节、每台设备都及时检查到位。 </a:t>
            </a:r>
            <a:endParaRPr lang="zh-CN" altLang="en-US" sz="1400" dirty="0" smtClean="0"/>
          </a:p>
          <a:p>
            <a:pPr marL="624205" indent="-361950">
              <a:lnSpc>
                <a:spcPct val="130000"/>
              </a:lnSpc>
              <a:buClr>
                <a:srgbClr val="C00000"/>
              </a:buClr>
              <a:buFont typeface="Wingdings" panose="05000000000000000000" pitchFamily="2" charset="2"/>
              <a:buChar char="p"/>
            </a:pPr>
            <a:r>
              <a:rPr lang="zh-CN" altLang="en-US" sz="1400" b="1" dirty="0" smtClean="0">
                <a:solidFill>
                  <a:srgbClr val="0000FF"/>
                </a:solidFill>
              </a:rPr>
              <a:t>手快：</a:t>
            </a:r>
            <a:r>
              <a:rPr lang="zh-CN" altLang="en-US" sz="1400" dirty="0" smtClean="0"/>
              <a:t>无论到哪个地方，发现隐患和问题，现场能处理的当即处理，处理不了的及时汇报。　　</a:t>
            </a:r>
            <a:endParaRPr lang="zh-CN" altLang="en-US" sz="1400" dirty="0"/>
          </a:p>
        </p:txBody>
      </p:sp>
      <p:sp>
        <p:nvSpPr>
          <p:cNvPr id="8" name="Rectangle 4"/>
          <p:cNvSpPr txBox="1">
            <a:spLocks noChangeArrowheads="1"/>
          </p:cNvSpPr>
          <p:nvPr/>
        </p:nvSpPr>
        <p:spPr>
          <a:xfrm>
            <a:off x="4249767" y="1484436"/>
            <a:ext cx="4679951" cy="4248819"/>
          </a:xfrm>
          <a:prstGeom prst="rect">
            <a:avLst/>
          </a:prstGeom>
          <a:gradFill rotWithShape="1">
            <a:gsLst>
              <a:gs pos="0">
                <a:srgbClr val="66FFFF"/>
              </a:gs>
              <a:gs pos="50000">
                <a:srgbClr val="FFFF66"/>
              </a:gs>
              <a:gs pos="100000">
                <a:srgbClr val="66FFFF"/>
              </a:gs>
            </a:gsLst>
            <a:lin ang="5400000" scaled="1"/>
          </a:gra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2255" indent="-262255">
              <a:lnSpc>
                <a:spcPct val="130000"/>
              </a:lnSpc>
              <a:buClr>
                <a:srgbClr val="0000FF"/>
              </a:buClr>
              <a:buFont typeface="Wingdings" panose="05000000000000000000" pitchFamily="2" charset="2"/>
              <a:buChar char="n"/>
            </a:pPr>
            <a:r>
              <a:rPr lang="zh-CN" altLang="en-US" sz="1400" b="1" dirty="0" smtClean="0">
                <a:solidFill>
                  <a:srgbClr val="FF0000"/>
                </a:solidFill>
              </a:rPr>
              <a:t>“三勤”即勤动脑、勤汇报、勤沟通。 </a:t>
            </a:r>
            <a:endParaRPr lang="zh-CN" altLang="en-US" sz="1400" b="1" dirty="0" smtClean="0">
              <a:solidFill>
                <a:srgbClr val="FF0000"/>
              </a:solidFill>
            </a:endParaRPr>
          </a:p>
          <a:p>
            <a:pPr marL="624205" indent="-361950">
              <a:lnSpc>
                <a:spcPct val="125000"/>
              </a:lnSpc>
              <a:buClr>
                <a:srgbClr val="C00000"/>
              </a:buClr>
              <a:buFont typeface="Wingdings" panose="05000000000000000000" pitchFamily="2" charset="2"/>
              <a:buChar char="p"/>
            </a:pPr>
            <a:r>
              <a:rPr lang="zh-CN" altLang="en-US" sz="1400" b="1" dirty="0" smtClean="0">
                <a:solidFill>
                  <a:srgbClr val="0000FF"/>
                </a:solidFill>
              </a:rPr>
              <a:t>勤动脑：</a:t>
            </a:r>
            <a:r>
              <a:rPr lang="zh-CN" altLang="en-US" sz="1400" dirty="0" smtClean="0"/>
              <a:t>结合生产现场实际，对遇到的困难和问题，勤动脑、勤思考，并灵活运用各种方法，迅速组织处理。 </a:t>
            </a:r>
            <a:endParaRPr lang="zh-CN" altLang="en-US" sz="1400" dirty="0" smtClean="0"/>
          </a:p>
          <a:p>
            <a:pPr marL="624205" indent="-361950">
              <a:lnSpc>
                <a:spcPct val="125000"/>
              </a:lnSpc>
              <a:buClr>
                <a:srgbClr val="C00000"/>
              </a:buClr>
              <a:buFont typeface="Wingdings" panose="05000000000000000000" pitchFamily="2" charset="2"/>
              <a:buChar char="p"/>
            </a:pPr>
            <a:r>
              <a:rPr lang="zh-CN" altLang="en-US" sz="1400" b="1" dirty="0" smtClean="0">
                <a:solidFill>
                  <a:srgbClr val="0000FF"/>
                </a:solidFill>
              </a:rPr>
              <a:t>勤汇报：</a:t>
            </a:r>
            <a:r>
              <a:rPr lang="zh-CN" altLang="en-US" sz="1400" dirty="0" smtClean="0"/>
              <a:t>对发现的隐患和问题，尤其是有可能影响下一班安全生产和工程进度的，及时向上级汇报，使上级在第一时间能掌握生产一线的工作动态，合理分工，科学调度，统筹安排。 </a:t>
            </a:r>
            <a:endParaRPr lang="zh-CN" altLang="en-US" sz="1400" dirty="0" smtClean="0"/>
          </a:p>
          <a:p>
            <a:pPr marL="624205" indent="-361950">
              <a:lnSpc>
                <a:spcPct val="125000"/>
              </a:lnSpc>
              <a:buClr>
                <a:srgbClr val="C00000"/>
              </a:buClr>
              <a:buFont typeface="Wingdings" panose="05000000000000000000" pitchFamily="2" charset="2"/>
              <a:buChar char="p"/>
            </a:pPr>
            <a:r>
              <a:rPr lang="zh-CN" altLang="en-US" sz="1400" b="1" dirty="0" smtClean="0">
                <a:solidFill>
                  <a:srgbClr val="0000FF"/>
                </a:solidFill>
              </a:rPr>
              <a:t>勤沟通：</a:t>
            </a:r>
            <a:r>
              <a:rPr lang="zh-CN" altLang="en-US" sz="1400" dirty="0" smtClean="0"/>
              <a:t>经常与队领导沟通，了解队里的措施要求；与上一班和下一班人员沟通，了解施工进度和施工过程中存在的问题；经常与工友沟通，掌握工友工作和生活情况。 </a:t>
            </a:r>
            <a:endParaRPr lang="zh-CN" altLang="en-US" sz="1400" dirty="0" smtClean="0"/>
          </a:p>
          <a:p>
            <a:pPr>
              <a:lnSpc>
                <a:spcPct val="125000"/>
              </a:lnSpc>
            </a:pPr>
            <a:endParaRPr lang="zh-CN" altLang="en-US" sz="1400" dirty="0"/>
          </a:p>
        </p:txBody>
      </p:sp>
      <p:sp>
        <p:nvSpPr>
          <p:cNvPr id="9" name="Text Box 2"/>
          <p:cNvSpPr txBox="1">
            <a:spLocks noChangeArrowheads="1"/>
          </p:cNvSpPr>
          <p:nvPr/>
        </p:nvSpPr>
        <p:spPr bwMode="auto">
          <a:xfrm>
            <a:off x="310260" y="786190"/>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（四）班组长“三快三勤”现场管理法</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5" name="Rectangle 3"/>
          <p:cNvSpPr>
            <a:spLocks noGrp="1" noChangeArrowheads="1"/>
          </p:cNvSpPr>
          <p:nvPr>
            <p:ph type="body" idx="4294967295"/>
          </p:nvPr>
        </p:nvSpPr>
        <p:spPr>
          <a:xfrm>
            <a:off x="6012160" y="2092537"/>
            <a:ext cx="3240360" cy="2848631"/>
          </a:xfrm>
        </p:spPr>
        <p:txBody>
          <a:bodyPr>
            <a:normAutofit/>
          </a:bodyPr>
          <a:lstStyle/>
          <a:p>
            <a:pPr>
              <a:lnSpc>
                <a:spcPct val="125000"/>
              </a:lnSpc>
              <a:spcBef>
                <a:spcPct val="30000"/>
              </a:spcBef>
              <a:buClr>
                <a:srgbClr val="C00000"/>
              </a:buClr>
              <a:buFont typeface="Wingdings" panose="05000000000000000000" pitchFamily="2" charset="2"/>
              <a:buChar char="p"/>
            </a:pPr>
            <a:r>
              <a:rPr lang="en-US" altLang="zh-CN" sz="1800" b="1" dirty="0">
                <a:solidFill>
                  <a:srgbClr val="0000FF"/>
                </a:solidFill>
                <a:effectLst>
                  <a:outerShdw blurRad="38100" dist="38100" dir="2700000" algn="tl">
                    <a:srgbClr val="C0C0C0"/>
                  </a:outerShdw>
                </a:effectLst>
              </a:rPr>
              <a:t> </a:t>
            </a:r>
            <a:r>
              <a:rPr lang="zh-CN" altLang="en-US" sz="1800" b="1" dirty="0">
                <a:solidFill>
                  <a:srgbClr val="C00000"/>
                </a:solidFill>
              </a:rPr>
              <a:t>安全有目标</a:t>
            </a:r>
            <a:r>
              <a:rPr lang="zh-CN" altLang="en-US" sz="1800" b="1" dirty="0" smtClean="0">
                <a:solidFill>
                  <a:srgbClr val="C00000"/>
                </a:solidFill>
              </a:rPr>
              <a:t>。</a:t>
            </a:r>
            <a:endParaRPr lang="en-US" altLang="zh-CN" sz="1800" b="1" dirty="0" smtClean="0">
              <a:solidFill>
                <a:srgbClr val="C00000"/>
              </a:solidFill>
            </a:endParaRPr>
          </a:p>
          <a:p>
            <a:pPr>
              <a:lnSpc>
                <a:spcPct val="125000"/>
              </a:lnSpc>
              <a:spcBef>
                <a:spcPct val="30000"/>
              </a:spcBef>
              <a:buClr>
                <a:srgbClr val="C00000"/>
              </a:buClr>
              <a:buFont typeface="Wingdings" panose="05000000000000000000" pitchFamily="2" charset="2"/>
              <a:buChar char="p"/>
            </a:pPr>
            <a:r>
              <a:rPr lang="zh-CN" altLang="en-US" sz="1800" b="1" dirty="0" smtClean="0">
                <a:solidFill>
                  <a:srgbClr val="C00000"/>
                </a:solidFill>
              </a:rPr>
              <a:t>管理</a:t>
            </a:r>
            <a:r>
              <a:rPr lang="zh-CN" altLang="en-US" sz="1800" b="1" dirty="0">
                <a:solidFill>
                  <a:srgbClr val="C00000"/>
                </a:solidFill>
              </a:rPr>
              <a:t>有规章</a:t>
            </a:r>
            <a:r>
              <a:rPr lang="zh-CN" altLang="en-US" sz="1800" b="1" dirty="0" smtClean="0">
                <a:solidFill>
                  <a:srgbClr val="C00000"/>
                </a:solidFill>
              </a:rPr>
              <a:t>。</a:t>
            </a:r>
            <a:endParaRPr lang="en-US" altLang="zh-CN" sz="1800" b="1" dirty="0" smtClean="0"/>
          </a:p>
          <a:p>
            <a:pPr>
              <a:lnSpc>
                <a:spcPct val="125000"/>
              </a:lnSpc>
              <a:spcBef>
                <a:spcPct val="30000"/>
              </a:spcBef>
              <a:buClr>
                <a:srgbClr val="C00000"/>
              </a:buClr>
              <a:buFont typeface="Wingdings" panose="05000000000000000000" pitchFamily="2" charset="2"/>
              <a:buChar char="p"/>
            </a:pPr>
            <a:r>
              <a:rPr kumimoji="1" lang="zh-CN" altLang="en-US" sz="1800" b="1" dirty="0" smtClean="0">
                <a:solidFill>
                  <a:srgbClr val="C00000"/>
                </a:solidFill>
              </a:rPr>
              <a:t>操作有规程。</a:t>
            </a:r>
            <a:endParaRPr kumimoji="1" lang="en-US" altLang="zh-CN" sz="1800" b="1" dirty="0" smtClean="0">
              <a:solidFill>
                <a:srgbClr val="C00000"/>
              </a:solidFill>
            </a:endParaRPr>
          </a:p>
          <a:p>
            <a:pPr>
              <a:lnSpc>
                <a:spcPct val="125000"/>
              </a:lnSpc>
              <a:spcBef>
                <a:spcPct val="30000"/>
              </a:spcBef>
              <a:buClr>
                <a:srgbClr val="C00000"/>
              </a:buClr>
              <a:buFont typeface="Wingdings" panose="05000000000000000000" pitchFamily="2" charset="2"/>
              <a:buChar char="p"/>
            </a:pPr>
            <a:r>
              <a:rPr kumimoji="1" lang="zh-CN" altLang="en-US" sz="1800" b="1" dirty="0" smtClean="0">
                <a:solidFill>
                  <a:srgbClr val="C00000"/>
                </a:solidFill>
              </a:rPr>
              <a:t>检查有记录。</a:t>
            </a:r>
            <a:endParaRPr kumimoji="1" lang="en-US" altLang="zh-CN" sz="1800" b="1" dirty="0" smtClean="0"/>
          </a:p>
          <a:p>
            <a:pPr>
              <a:lnSpc>
                <a:spcPct val="125000"/>
              </a:lnSpc>
              <a:spcBef>
                <a:spcPct val="30000"/>
              </a:spcBef>
              <a:buClr>
                <a:srgbClr val="C00000"/>
              </a:buClr>
              <a:buFont typeface="Wingdings" panose="05000000000000000000" pitchFamily="2" charset="2"/>
              <a:buChar char="p"/>
            </a:pPr>
            <a:r>
              <a:rPr kumimoji="1" lang="zh-CN" altLang="en-US" sz="1800" b="1" dirty="0" smtClean="0">
                <a:solidFill>
                  <a:srgbClr val="C00000"/>
                </a:solidFill>
              </a:rPr>
              <a:t>考核有依据。</a:t>
            </a:r>
            <a:endParaRPr kumimoji="1" lang="en-US" altLang="zh-CN" sz="1800" b="1" dirty="0" smtClean="0">
              <a:solidFill>
                <a:srgbClr val="C00000"/>
              </a:solidFill>
            </a:endParaRPr>
          </a:p>
          <a:p>
            <a:pPr>
              <a:lnSpc>
                <a:spcPct val="125000"/>
              </a:lnSpc>
              <a:spcBef>
                <a:spcPct val="30000"/>
              </a:spcBef>
              <a:buClr>
                <a:srgbClr val="C00000"/>
              </a:buClr>
              <a:buFont typeface="Wingdings" panose="05000000000000000000" pitchFamily="2" charset="2"/>
              <a:buChar char="p"/>
            </a:pPr>
            <a:r>
              <a:rPr kumimoji="1" lang="zh-CN" altLang="en-US" sz="1800" b="1" dirty="0" smtClean="0">
                <a:solidFill>
                  <a:srgbClr val="C00000"/>
                </a:solidFill>
              </a:rPr>
              <a:t>班组有安全员（兼职）。</a:t>
            </a:r>
            <a:endParaRPr lang="zh-CN" altLang="en-US" sz="1800" b="1" dirty="0"/>
          </a:p>
        </p:txBody>
      </p:sp>
      <p:sp>
        <p:nvSpPr>
          <p:cNvPr id="7" name="Text Box 2"/>
          <p:cNvSpPr txBox="1">
            <a:spLocks noChangeArrowheads="1"/>
          </p:cNvSpPr>
          <p:nvPr/>
        </p:nvSpPr>
        <p:spPr bwMode="auto">
          <a:xfrm>
            <a:off x="354175" y="817085"/>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（五）“六有”、“六无”班组安全管理</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 name="空心弧 1"/>
          <p:cNvSpPr/>
          <p:nvPr/>
        </p:nvSpPr>
        <p:spPr>
          <a:xfrm rot="5400000">
            <a:off x="3311859" y="2096853"/>
            <a:ext cx="2736305" cy="2520280"/>
          </a:xfrm>
          <a:prstGeom prst="blockArc">
            <a:avLst>
              <a:gd name="adj1" fmla="val 10774082"/>
              <a:gd name="adj2" fmla="val 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空心弧 2"/>
          <p:cNvSpPr/>
          <p:nvPr/>
        </p:nvSpPr>
        <p:spPr>
          <a:xfrm rot="16200000">
            <a:off x="2843809" y="2060848"/>
            <a:ext cx="2736302" cy="2592287"/>
          </a:xfrm>
          <a:prstGeom prst="blockArc">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563888" y="2492896"/>
            <a:ext cx="1800200" cy="1728192"/>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
          <p:cNvSpPr txBox="1">
            <a:spLocks noChangeArrowheads="1"/>
          </p:cNvSpPr>
          <p:nvPr/>
        </p:nvSpPr>
        <p:spPr>
          <a:xfrm>
            <a:off x="899591" y="2241166"/>
            <a:ext cx="2592289" cy="24119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600"/>
              </a:spcBef>
              <a:buFont typeface="Wingdings" panose="05000000000000000000" pitchFamily="2" charset="2"/>
              <a:buChar char="p"/>
            </a:pPr>
            <a:r>
              <a:rPr lang="zh-CN" altLang="en-US" sz="1800" b="1" dirty="0" smtClean="0">
                <a:solidFill>
                  <a:srgbClr val="C00000"/>
                </a:solidFill>
              </a:rPr>
              <a:t>作业无事故。</a:t>
            </a:r>
            <a:endParaRPr lang="en-US" altLang="zh-CN" sz="1800" b="1" dirty="0" smtClean="0">
              <a:solidFill>
                <a:srgbClr val="C00000"/>
              </a:solidFill>
            </a:endParaRPr>
          </a:p>
          <a:p>
            <a:pPr>
              <a:lnSpc>
                <a:spcPct val="110000"/>
              </a:lnSpc>
              <a:spcBef>
                <a:spcPts val="600"/>
              </a:spcBef>
              <a:buFont typeface="Wingdings" panose="05000000000000000000" pitchFamily="2" charset="2"/>
              <a:buChar char="p"/>
            </a:pPr>
            <a:r>
              <a:rPr lang="zh-CN" altLang="en-US" sz="1800" b="1" dirty="0" smtClean="0">
                <a:solidFill>
                  <a:srgbClr val="C00000"/>
                </a:solidFill>
              </a:rPr>
              <a:t>作业无“三违”。</a:t>
            </a:r>
            <a:endParaRPr lang="zh-CN" altLang="en-US" sz="1800" b="1" dirty="0" smtClean="0"/>
          </a:p>
          <a:p>
            <a:pPr>
              <a:lnSpc>
                <a:spcPct val="110000"/>
              </a:lnSpc>
              <a:spcBef>
                <a:spcPts val="600"/>
              </a:spcBef>
              <a:buFont typeface="Wingdings" panose="05000000000000000000" pitchFamily="2" charset="2"/>
              <a:buChar char="p"/>
            </a:pPr>
            <a:r>
              <a:rPr lang="zh-CN" altLang="en-US" sz="1800" b="1" dirty="0" smtClean="0">
                <a:solidFill>
                  <a:srgbClr val="C00000"/>
                </a:solidFill>
              </a:rPr>
              <a:t>设备无缺陷。</a:t>
            </a:r>
            <a:endParaRPr lang="en-US" altLang="zh-CN" sz="1800" b="1" dirty="0" smtClean="0">
              <a:solidFill>
                <a:srgbClr val="C00000"/>
              </a:solidFill>
            </a:endParaRPr>
          </a:p>
          <a:p>
            <a:pPr>
              <a:lnSpc>
                <a:spcPct val="110000"/>
              </a:lnSpc>
              <a:spcBef>
                <a:spcPts val="600"/>
              </a:spcBef>
              <a:buFont typeface="Wingdings" panose="05000000000000000000" pitchFamily="2" charset="2"/>
              <a:buChar char="p"/>
            </a:pPr>
            <a:r>
              <a:rPr kumimoji="1" lang="zh-CN" altLang="en-US" sz="1800" b="1" dirty="0" smtClean="0">
                <a:solidFill>
                  <a:srgbClr val="C00000"/>
                </a:solidFill>
              </a:rPr>
              <a:t>环境无隐患。</a:t>
            </a:r>
            <a:endParaRPr kumimoji="1" lang="en-US" altLang="zh-CN" sz="1800" b="1" dirty="0" smtClean="0">
              <a:solidFill>
                <a:srgbClr val="C00000"/>
              </a:solidFill>
            </a:endParaRPr>
          </a:p>
          <a:p>
            <a:pPr>
              <a:lnSpc>
                <a:spcPct val="110000"/>
              </a:lnSpc>
              <a:spcBef>
                <a:spcPts val="600"/>
              </a:spcBef>
              <a:buFont typeface="Wingdings" panose="05000000000000000000" pitchFamily="2" charset="2"/>
              <a:buChar char="p"/>
            </a:pPr>
            <a:r>
              <a:rPr kumimoji="1" lang="zh-CN" altLang="en-US" sz="1800" b="1" dirty="0" smtClean="0">
                <a:solidFill>
                  <a:srgbClr val="C00000"/>
                </a:solidFill>
              </a:rPr>
              <a:t>制度无缺陷。</a:t>
            </a:r>
            <a:endParaRPr kumimoji="1" lang="en-US" altLang="zh-CN" sz="1800" b="1" dirty="0" smtClean="0">
              <a:solidFill>
                <a:srgbClr val="C00000"/>
              </a:solidFill>
            </a:endParaRPr>
          </a:p>
          <a:p>
            <a:pPr>
              <a:lnSpc>
                <a:spcPct val="110000"/>
              </a:lnSpc>
              <a:spcBef>
                <a:spcPts val="600"/>
              </a:spcBef>
              <a:buFont typeface="Wingdings" panose="05000000000000000000" pitchFamily="2" charset="2"/>
              <a:buChar char="p"/>
            </a:pPr>
            <a:r>
              <a:rPr kumimoji="1" lang="zh-CN" altLang="en-US" sz="1800" b="1" dirty="0" smtClean="0">
                <a:solidFill>
                  <a:srgbClr val="C00000"/>
                </a:solidFill>
              </a:rPr>
              <a:t>教育无遗漏。</a:t>
            </a:r>
            <a:endParaRPr kumimoji="1" lang="zh-CN" altLang="en-US" sz="1800" b="1" dirty="0" smtClean="0"/>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2"/>
          <p:cNvSpPr txBox="1">
            <a:spLocks noChangeArrowheads="1"/>
          </p:cNvSpPr>
          <p:nvPr/>
        </p:nvSpPr>
        <p:spPr bwMode="auto">
          <a:xfrm>
            <a:off x="285720" y="742837"/>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（七）</a:t>
            </a:r>
            <a:r>
              <a:rPr lang="en-US" altLang="zh-CN" sz="1600" b="1" dirty="0" smtClean="0">
                <a:solidFill>
                  <a:srgbClr val="C00000"/>
                </a:solidFill>
                <a:latin typeface="微软雅黑" panose="020B0503020204020204" charset="-122"/>
                <a:ea typeface="微软雅黑" panose="020B0503020204020204" charset="-122"/>
                <a:cs typeface="微软雅黑" panose="020B0503020204020204" charset="-122"/>
              </a:rPr>
              <a:t>PDCA</a:t>
            </a:r>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循环是质量安全有效控制运行的模式</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762068" y="1459041"/>
            <a:ext cx="7482340" cy="3914175"/>
            <a:chOff x="293967" y="1293291"/>
            <a:chExt cx="8284640" cy="5159897"/>
          </a:xfrm>
        </p:grpSpPr>
        <p:sp>
          <p:nvSpPr>
            <p:cNvPr id="4" name="Line 3"/>
            <p:cNvSpPr>
              <a:spLocks noChangeShapeType="1"/>
            </p:cNvSpPr>
            <p:nvPr/>
          </p:nvSpPr>
          <p:spPr bwMode="auto">
            <a:xfrm>
              <a:off x="1538288" y="5614988"/>
              <a:ext cx="2033587" cy="1587"/>
            </a:xfrm>
            <a:prstGeom prst="line">
              <a:avLst/>
            </a:prstGeom>
            <a:noFill/>
            <a:ln w="9525">
              <a:solidFill>
                <a:schemeClr val="tx1"/>
              </a:solidFill>
              <a:roun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7" name="Line 4"/>
            <p:cNvSpPr>
              <a:spLocks noChangeShapeType="1"/>
            </p:cNvSpPr>
            <p:nvPr/>
          </p:nvSpPr>
          <p:spPr bwMode="auto">
            <a:xfrm flipV="1">
              <a:off x="3575050" y="4464050"/>
              <a:ext cx="1588" cy="1123950"/>
            </a:xfrm>
            <a:prstGeom prst="line">
              <a:avLst/>
            </a:prstGeom>
            <a:noFill/>
            <a:ln w="9525">
              <a:solidFill>
                <a:schemeClr val="tx1"/>
              </a:solidFill>
              <a:roun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8" name="Line 5"/>
            <p:cNvSpPr>
              <a:spLocks noChangeShapeType="1"/>
            </p:cNvSpPr>
            <p:nvPr/>
          </p:nvSpPr>
          <p:spPr bwMode="auto">
            <a:xfrm>
              <a:off x="3641725" y="4464050"/>
              <a:ext cx="1762125" cy="1588"/>
            </a:xfrm>
            <a:prstGeom prst="line">
              <a:avLst/>
            </a:prstGeom>
            <a:noFill/>
            <a:ln w="9525">
              <a:solidFill>
                <a:schemeClr val="tx1"/>
              </a:solidFill>
              <a:roun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9" name="Line 6"/>
            <p:cNvSpPr>
              <a:spLocks noChangeShapeType="1"/>
            </p:cNvSpPr>
            <p:nvPr/>
          </p:nvSpPr>
          <p:spPr bwMode="auto">
            <a:xfrm flipV="1">
              <a:off x="5407025" y="3097213"/>
              <a:ext cx="1588" cy="1349375"/>
            </a:xfrm>
            <a:prstGeom prst="line">
              <a:avLst/>
            </a:prstGeom>
            <a:noFill/>
            <a:ln w="9525">
              <a:solidFill>
                <a:schemeClr val="tx1"/>
              </a:solidFill>
              <a:roun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10" name="Line 7"/>
            <p:cNvSpPr>
              <a:spLocks noChangeShapeType="1"/>
            </p:cNvSpPr>
            <p:nvPr/>
          </p:nvSpPr>
          <p:spPr bwMode="auto">
            <a:xfrm>
              <a:off x="5473700" y="3043238"/>
              <a:ext cx="2100263" cy="1587"/>
            </a:xfrm>
            <a:prstGeom prst="line">
              <a:avLst/>
            </a:prstGeom>
            <a:noFill/>
            <a:ln w="9525">
              <a:solidFill>
                <a:schemeClr val="tx1"/>
              </a:solidFill>
              <a:roun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grpSp>
          <p:nvGrpSpPr>
            <p:cNvPr id="11" name="Group 8"/>
            <p:cNvGrpSpPr/>
            <p:nvPr/>
          </p:nvGrpSpPr>
          <p:grpSpPr bwMode="auto">
            <a:xfrm>
              <a:off x="1403350" y="4792664"/>
              <a:ext cx="1084263" cy="1136201"/>
              <a:chOff x="1066" y="2761"/>
              <a:chExt cx="683" cy="701"/>
            </a:xfrm>
          </p:grpSpPr>
          <p:sp>
            <p:nvSpPr>
              <p:cNvPr id="12" name="Text Box 9"/>
              <p:cNvSpPr txBox="1">
                <a:spLocks noChangeArrowheads="1"/>
              </p:cNvSpPr>
              <p:nvPr/>
            </p:nvSpPr>
            <p:spPr bwMode="auto">
              <a:xfrm>
                <a:off x="1408" y="3046"/>
                <a:ext cx="256" cy="416"/>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a:p>
                <a:pPr>
                  <a:spcBef>
                    <a:spcPct val="50000"/>
                  </a:spcBef>
                </a:pPr>
                <a:endParaRPr kumimoji="1" lang="zh-TW" altLang="en-US"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3" name="Oval 10"/>
              <p:cNvSpPr>
                <a:spLocks noChangeArrowheads="1"/>
              </p:cNvSpPr>
              <p:nvPr/>
            </p:nvSpPr>
            <p:spPr bwMode="auto">
              <a:xfrm>
                <a:off x="1066" y="2761"/>
                <a:ext cx="598" cy="572"/>
              </a:xfrm>
              <a:prstGeom prst="ellipse">
                <a:avLst/>
              </a:prstGeom>
              <a:solidFill>
                <a:srgbClr val="66FF66"/>
              </a:solidFill>
              <a:ln w="9525">
                <a:noFill/>
                <a:round/>
              </a:ln>
              <a:effectLst/>
            </p:spPr>
            <p:txBody>
              <a:bodyPr wrap="none" anchor="ctr"/>
              <a:lstStyle/>
              <a:p>
                <a:pPr marL="285750" indent="-285750" algn="ctr">
                  <a:lnSpc>
                    <a:spcPct val="130000"/>
                  </a:lnSpc>
                  <a:spcBef>
                    <a:spcPct val="20000"/>
                  </a:spcBef>
                  <a:buSzPct val="75000"/>
                  <a:buFont typeface="Wingdings" panose="05000000000000000000" pitchFamily="2" charset="2"/>
                  <a:buNone/>
                </a:pPr>
                <a:endParaRPr kumimoji="1" lang="zh-CN" altLang="en-US" sz="1600" b="1">
                  <a:effectLst>
                    <a:outerShdw blurRad="38100" dist="38100" dir="2700000" algn="tl">
                      <a:srgbClr val="FFFFFF"/>
                    </a:outerShdw>
                  </a:effectLst>
                  <a:latin typeface="微软雅黑" panose="020B0503020204020204" charset="-122"/>
                  <a:ea typeface="微软雅黑" panose="020B0503020204020204" charset="-122"/>
                </a:endParaRPr>
              </a:p>
            </p:txBody>
          </p:sp>
          <p:sp>
            <p:nvSpPr>
              <p:cNvPr id="14" name="Line 11"/>
              <p:cNvSpPr>
                <a:spLocks noChangeShapeType="1"/>
              </p:cNvSpPr>
              <p:nvPr/>
            </p:nvSpPr>
            <p:spPr bwMode="auto">
              <a:xfrm>
                <a:off x="1066" y="3047"/>
                <a:ext cx="598" cy="0"/>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15" name="Line 12"/>
              <p:cNvSpPr>
                <a:spLocks noChangeShapeType="1"/>
              </p:cNvSpPr>
              <p:nvPr/>
            </p:nvSpPr>
            <p:spPr bwMode="auto">
              <a:xfrm>
                <a:off x="1365" y="2761"/>
                <a:ext cx="0" cy="572"/>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16" name="Text Box 13"/>
              <p:cNvSpPr txBox="1">
                <a:spLocks noChangeArrowheads="1"/>
              </p:cNvSpPr>
              <p:nvPr/>
            </p:nvSpPr>
            <p:spPr bwMode="auto">
              <a:xfrm>
                <a:off x="1408" y="2801"/>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S</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7" name="Text Box 14"/>
              <p:cNvSpPr txBox="1">
                <a:spLocks noChangeArrowheads="1"/>
              </p:cNvSpPr>
              <p:nvPr/>
            </p:nvSpPr>
            <p:spPr bwMode="auto">
              <a:xfrm>
                <a:off x="1109" y="3046"/>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C</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8" name="Text Box 15"/>
              <p:cNvSpPr txBox="1">
                <a:spLocks noChangeArrowheads="1"/>
              </p:cNvSpPr>
              <p:nvPr/>
            </p:nvSpPr>
            <p:spPr bwMode="auto">
              <a:xfrm>
                <a:off x="1109" y="2801"/>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A</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19" name="Text Box 16"/>
              <p:cNvSpPr txBox="1">
                <a:spLocks noChangeArrowheads="1"/>
              </p:cNvSpPr>
              <p:nvPr/>
            </p:nvSpPr>
            <p:spPr bwMode="auto">
              <a:xfrm>
                <a:off x="1408" y="3046"/>
                <a:ext cx="341"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grpSp>
          <p:nvGrpSpPr>
            <p:cNvPr id="20" name="Group 17"/>
            <p:cNvGrpSpPr/>
            <p:nvPr/>
          </p:nvGrpSpPr>
          <p:grpSpPr bwMode="auto">
            <a:xfrm>
              <a:off x="3506788" y="3698875"/>
              <a:ext cx="1084262" cy="1142944"/>
              <a:chOff x="2391" y="2085"/>
              <a:chExt cx="683" cy="706"/>
            </a:xfrm>
          </p:grpSpPr>
          <p:sp>
            <p:nvSpPr>
              <p:cNvPr id="21" name="Text Box 18"/>
              <p:cNvSpPr txBox="1">
                <a:spLocks noChangeArrowheads="1"/>
              </p:cNvSpPr>
              <p:nvPr/>
            </p:nvSpPr>
            <p:spPr bwMode="auto">
              <a:xfrm>
                <a:off x="2733" y="2374"/>
                <a:ext cx="256" cy="41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a:p>
                <a:pPr>
                  <a:spcBef>
                    <a:spcPct val="50000"/>
                  </a:spcBef>
                </a:pPr>
                <a:endParaRPr kumimoji="1" lang="zh-TW" altLang="en-US"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2" name="Oval 19"/>
              <p:cNvSpPr>
                <a:spLocks noChangeArrowheads="1"/>
              </p:cNvSpPr>
              <p:nvPr/>
            </p:nvSpPr>
            <p:spPr bwMode="auto">
              <a:xfrm>
                <a:off x="2391" y="2085"/>
                <a:ext cx="598" cy="575"/>
              </a:xfrm>
              <a:prstGeom prst="ellipse">
                <a:avLst/>
              </a:prstGeom>
              <a:solidFill>
                <a:srgbClr val="66FF66"/>
              </a:solidFill>
              <a:ln w="9525">
                <a:noFill/>
                <a:round/>
              </a:ln>
              <a:effectLst/>
            </p:spPr>
            <p:txBody>
              <a:bodyPr wrap="none" anchor="ctr"/>
              <a:lstStyle/>
              <a:p>
                <a:endParaRPr lang="zh-CN" altLang="en-US" sz="1100">
                  <a:latin typeface="微软雅黑" panose="020B0503020204020204" charset="-122"/>
                  <a:ea typeface="微软雅黑" panose="020B0503020204020204" charset="-122"/>
                </a:endParaRPr>
              </a:p>
            </p:txBody>
          </p:sp>
          <p:sp>
            <p:nvSpPr>
              <p:cNvPr id="23" name="Line 20"/>
              <p:cNvSpPr>
                <a:spLocks noChangeShapeType="1"/>
              </p:cNvSpPr>
              <p:nvPr/>
            </p:nvSpPr>
            <p:spPr bwMode="auto">
              <a:xfrm>
                <a:off x="2391" y="2372"/>
                <a:ext cx="598" cy="0"/>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24" name="Line 21"/>
              <p:cNvSpPr>
                <a:spLocks noChangeShapeType="1"/>
              </p:cNvSpPr>
              <p:nvPr/>
            </p:nvSpPr>
            <p:spPr bwMode="auto">
              <a:xfrm>
                <a:off x="2690" y="2085"/>
                <a:ext cx="0" cy="575"/>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25" name="Text Box 22"/>
              <p:cNvSpPr txBox="1">
                <a:spLocks noChangeArrowheads="1"/>
              </p:cNvSpPr>
              <p:nvPr/>
            </p:nvSpPr>
            <p:spPr bwMode="auto">
              <a:xfrm>
                <a:off x="2733" y="2127"/>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S</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6" name="Text Box 23"/>
              <p:cNvSpPr txBox="1">
                <a:spLocks noChangeArrowheads="1"/>
              </p:cNvSpPr>
              <p:nvPr/>
            </p:nvSpPr>
            <p:spPr bwMode="auto">
              <a:xfrm>
                <a:off x="2434" y="2374"/>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C</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7" name="Text Box 24"/>
              <p:cNvSpPr txBox="1">
                <a:spLocks noChangeArrowheads="1"/>
              </p:cNvSpPr>
              <p:nvPr/>
            </p:nvSpPr>
            <p:spPr bwMode="auto">
              <a:xfrm>
                <a:off x="2434" y="2127"/>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A</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28" name="Text Box 25"/>
              <p:cNvSpPr txBox="1">
                <a:spLocks noChangeArrowheads="1"/>
              </p:cNvSpPr>
              <p:nvPr/>
            </p:nvSpPr>
            <p:spPr bwMode="auto">
              <a:xfrm>
                <a:off x="2733" y="2374"/>
                <a:ext cx="341"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grpSp>
          <p:nvGrpSpPr>
            <p:cNvPr id="29" name="Group 26"/>
            <p:cNvGrpSpPr/>
            <p:nvPr/>
          </p:nvGrpSpPr>
          <p:grpSpPr bwMode="auto">
            <a:xfrm>
              <a:off x="5338763" y="2276476"/>
              <a:ext cx="1084262" cy="1149323"/>
              <a:chOff x="3545" y="1207"/>
              <a:chExt cx="683" cy="710"/>
            </a:xfrm>
          </p:grpSpPr>
          <p:sp>
            <p:nvSpPr>
              <p:cNvPr id="30" name="Text Box 27"/>
              <p:cNvSpPr txBox="1">
                <a:spLocks noChangeArrowheads="1"/>
              </p:cNvSpPr>
              <p:nvPr/>
            </p:nvSpPr>
            <p:spPr bwMode="auto">
              <a:xfrm>
                <a:off x="3887" y="1500"/>
                <a:ext cx="256" cy="41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a:p>
                <a:pPr>
                  <a:spcBef>
                    <a:spcPct val="50000"/>
                  </a:spcBef>
                </a:pPr>
                <a:endParaRPr kumimoji="1" lang="zh-TW" altLang="en-US"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1" name="Oval 28"/>
              <p:cNvSpPr>
                <a:spLocks noChangeArrowheads="1"/>
              </p:cNvSpPr>
              <p:nvPr/>
            </p:nvSpPr>
            <p:spPr bwMode="auto">
              <a:xfrm>
                <a:off x="3545" y="1207"/>
                <a:ext cx="598" cy="588"/>
              </a:xfrm>
              <a:prstGeom prst="ellipse">
                <a:avLst/>
              </a:prstGeom>
              <a:solidFill>
                <a:srgbClr val="66FF66"/>
              </a:solidFill>
              <a:ln w="9525">
                <a:noFill/>
                <a:round/>
              </a:ln>
              <a:effectLst/>
            </p:spPr>
            <p:txBody>
              <a:bodyPr wrap="none" anchor="ctr"/>
              <a:lstStyle/>
              <a:p>
                <a:endParaRPr lang="zh-CN" altLang="en-US" sz="1100">
                  <a:latin typeface="微软雅黑" panose="020B0503020204020204" charset="-122"/>
                  <a:ea typeface="微软雅黑" panose="020B0503020204020204" charset="-122"/>
                </a:endParaRPr>
              </a:p>
            </p:txBody>
          </p:sp>
          <p:sp>
            <p:nvSpPr>
              <p:cNvPr id="32" name="Line 29"/>
              <p:cNvSpPr>
                <a:spLocks noChangeShapeType="1"/>
              </p:cNvSpPr>
              <p:nvPr/>
            </p:nvSpPr>
            <p:spPr bwMode="auto">
              <a:xfrm>
                <a:off x="3545" y="1501"/>
                <a:ext cx="598" cy="0"/>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33" name="Line 30"/>
              <p:cNvSpPr>
                <a:spLocks noChangeShapeType="1"/>
              </p:cNvSpPr>
              <p:nvPr/>
            </p:nvSpPr>
            <p:spPr bwMode="auto">
              <a:xfrm>
                <a:off x="3844" y="1207"/>
                <a:ext cx="0" cy="588"/>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34" name="Text Box 31"/>
              <p:cNvSpPr txBox="1">
                <a:spLocks noChangeArrowheads="1"/>
              </p:cNvSpPr>
              <p:nvPr/>
            </p:nvSpPr>
            <p:spPr bwMode="auto">
              <a:xfrm>
                <a:off x="3887" y="1249"/>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S</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5" name="Text Box 32"/>
              <p:cNvSpPr txBox="1">
                <a:spLocks noChangeArrowheads="1"/>
              </p:cNvSpPr>
              <p:nvPr/>
            </p:nvSpPr>
            <p:spPr bwMode="auto">
              <a:xfrm>
                <a:off x="3588" y="1500"/>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C</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6" name="Text Box 33"/>
              <p:cNvSpPr txBox="1">
                <a:spLocks noChangeArrowheads="1"/>
              </p:cNvSpPr>
              <p:nvPr/>
            </p:nvSpPr>
            <p:spPr bwMode="auto">
              <a:xfrm>
                <a:off x="3588" y="1249"/>
                <a:ext cx="213"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A</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7" name="Text Box 34"/>
              <p:cNvSpPr txBox="1">
                <a:spLocks noChangeArrowheads="1"/>
              </p:cNvSpPr>
              <p:nvPr/>
            </p:nvSpPr>
            <p:spPr bwMode="auto">
              <a:xfrm>
                <a:off x="3887" y="1500"/>
                <a:ext cx="341" cy="203"/>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grpSp>
          <p:nvGrpSpPr>
            <p:cNvPr id="38" name="Group 35"/>
            <p:cNvGrpSpPr/>
            <p:nvPr/>
          </p:nvGrpSpPr>
          <p:grpSpPr bwMode="auto">
            <a:xfrm>
              <a:off x="2489200" y="4356100"/>
              <a:ext cx="947738" cy="933450"/>
              <a:chOff x="1344" y="2544"/>
              <a:chExt cx="672" cy="672"/>
            </a:xfrm>
          </p:grpSpPr>
          <p:grpSp>
            <p:nvGrpSpPr>
              <p:cNvPr id="39" name="Group 36"/>
              <p:cNvGrpSpPr/>
              <p:nvPr/>
            </p:nvGrpSpPr>
            <p:grpSpPr bwMode="auto">
              <a:xfrm>
                <a:off x="1344" y="2544"/>
                <a:ext cx="672" cy="672"/>
                <a:chOff x="576" y="2928"/>
                <a:chExt cx="672" cy="672"/>
              </a:xfrm>
            </p:grpSpPr>
            <p:sp>
              <p:nvSpPr>
                <p:cNvPr id="41" name="Oval 37"/>
                <p:cNvSpPr>
                  <a:spLocks noChangeArrowheads="1"/>
                </p:cNvSpPr>
                <p:nvPr/>
              </p:nvSpPr>
              <p:spPr bwMode="auto">
                <a:xfrm>
                  <a:off x="576" y="2928"/>
                  <a:ext cx="672" cy="672"/>
                </a:xfrm>
                <a:prstGeom prst="ellipse">
                  <a:avLst/>
                </a:prstGeom>
                <a:solidFill>
                  <a:srgbClr val="FFFF00"/>
                </a:solidFill>
                <a:ln w="9525">
                  <a:noFill/>
                  <a:round/>
                </a:ln>
                <a:effectLst/>
              </p:spPr>
              <p:txBody>
                <a:bodyPr wrap="none" anchor="ctr"/>
                <a:lstStyle/>
                <a:p>
                  <a:endParaRPr lang="zh-CN" altLang="en-US" sz="1100">
                    <a:latin typeface="微软雅黑" panose="020B0503020204020204" charset="-122"/>
                    <a:ea typeface="微软雅黑" panose="020B0503020204020204" charset="-122"/>
                  </a:endParaRPr>
                </a:p>
              </p:txBody>
            </p:sp>
            <p:sp>
              <p:nvSpPr>
                <p:cNvPr id="42" name="Line 38"/>
                <p:cNvSpPr>
                  <a:spLocks noChangeShapeType="1"/>
                </p:cNvSpPr>
                <p:nvPr/>
              </p:nvSpPr>
              <p:spPr bwMode="auto">
                <a:xfrm>
                  <a:off x="576" y="3264"/>
                  <a:ext cx="672" cy="0"/>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43" name="Line 39"/>
                <p:cNvSpPr>
                  <a:spLocks noChangeShapeType="1"/>
                </p:cNvSpPr>
                <p:nvPr/>
              </p:nvSpPr>
              <p:spPr bwMode="auto">
                <a:xfrm>
                  <a:off x="912" y="2928"/>
                  <a:ext cx="0" cy="672"/>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44" name="Text Box 40"/>
                <p:cNvSpPr txBox="1">
                  <a:spLocks noChangeArrowheads="1"/>
                </p:cNvSpPr>
                <p:nvPr/>
              </p:nvSpPr>
              <p:spPr bwMode="auto">
                <a:xfrm>
                  <a:off x="960" y="2976"/>
                  <a:ext cx="240" cy="23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P</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45" name="Text Box 41"/>
                <p:cNvSpPr txBox="1">
                  <a:spLocks noChangeArrowheads="1"/>
                </p:cNvSpPr>
                <p:nvPr/>
              </p:nvSpPr>
              <p:spPr bwMode="auto">
                <a:xfrm>
                  <a:off x="624" y="3263"/>
                  <a:ext cx="240" cy="23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C</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46" name="Text Box 42"/>
                <p:cNvSpPr txBox="1">
                  <a:spLocks noChangeArrowheads="1"/>
                </p:cNvSpPr>
                <p:nvPr/>
              </p:nvSpPr>
              <p:spPr bwMode="auto">
                <a:xfrm>
                  <a:off x="624" y="2976"/>
                  <a:ext cx="240" cy="23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A</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sp>
            <p:nvSpPr>
              <p:cNvPr id="40" name="Text Box 43"/>
              <p:cNvSpPr txBox="1">
                <a:spLocks noChangeArrowheads="1"/>
              </p:cNvSpPr>
              <p:nvPr/>
            </p:nvSpPr>
            <p:spPr bwMode="auto">
              <a:xfrm>
                <a:off x="1728" y="2881"/>
                <a:ext cx="240" cy="237"/>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grpSp>
          <p:nvGrpSpPr>
            <p:cNvPr id="47" name="Group 44"/>
            <p:cNvGrpSpPr/>
            <p:nvPr/>
          </p:nvGrpSpPr>
          <p:grpSpPr bwMode="auto">
            <a:xfrm>
              <a:off x="4387850" y="3043238"/>
              <a:ext cx="949325" cy="923925"/>
              <a:chOff x="1344" y="2544"/>
              <a:chExt cx="672" cy="672"/>
            </a:xfrm>
          </p:grpSpPr>
          <p:grpSp>
            <p:nvGrpSpPr>
              <p:cNvPr id="48" name="Group 45"/>
              <p:cNvGrpSpPr/>
              <p:nvPr/>
            </p:nvGrpSpPr>
            <p:grpSpPr bwMode="auto">
              <a:xfrm>
                <a:off x="1344" y="2544"/>
                <a:ext cx="672" cy="672"/>
                <a:chOff x="576" y="2928"/>
                <a:chExt cx="672" cy="672"/>
              </a:xfrm>
            </p:grpSpPr>
            <p:sp>
              <p:nvSpPr>
                <p:cNvPr id="50" name="Oval 46"/>
                <p:cNvSpPr>
                  <a:spLocks noChangeArrowheads="1"/>
                </p:cNvSpPr>
                <p:nvPr/>
              </p:nvSpPr>
              <p:spPr bwMode="auto">
                <a:xfrm>
                  <a:off x="576" y="2928"/>
                  <a:ext cx="672" cy="672"/>
                </a:xfrm>
                <a:prstGeom prst="ellipse">
                  <a:avLst/>
                </a:prstGeom>
                <a:solidFill>
                  <a:srgbClr val="FFFF00"/>
                </a:solidFill>
                <a:ln w="9525">
                  <a:noFill/>
                  <a:round/>
                </a:ln>
                <a:effectLst/>
              </p:spPr>
              <p:txBody>
                <a:bodyPr wrap="none" anchor="ctr"/>
                <a:lstStyle/>
                <a:p>
                  <a:endParaRPr lang="zh-CN" altLang="en-US" sz="1100">
                    <a:latin typeface="微软雅黑" panose="020B0503020204020204" charset="-122"/>
                    <a:ea typeface="微软雅黑" panose="020B0503020204020204" charset="-122"/>
                  </a:endParaRPr>
                </a:p>
              </p:txBody>
            </p:sp>
            <p:sp>
              <p:nvSpPr>
                <p:cNvPr id="51" name="Line 47"/>
                <p:cNvSpPr>
                  <a:spLocks noChangeShapeType="1"/>
                </p:cNvSpPr>
                <p:nvPr/>
              </p:nvSpPr>
              <p:spPr bwMode="auto">
                <a:xfrm>
                  <a:off x="576" y="3264"/>
                  <a:ext cx="672" cy="0"/>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52" name="Line 48"/>
                <p:cNvSpPr>
                  <a:spLocks noChangeShapeType="1"/>
                </p:cNvSpPr>
                <p:nvPr/>
              </p:nvSpPr>
              <p:spPr bwMode="auto">
                <a:xfrm>
                  <a:off x="912" y="2928"/>
                  <a:ext cx="0" cy="672"/>
                </a:xfrm>
                <a:prstGeom prst="line">
                  <a:avLst/>
                </a:prstGeom>
                <a:noFill/>
                <a:ln w="9525">
                  <a:noFill/>
                  <a:round/>
                </a:ln>
                <a:effectLst/>
              </p:spPr>
              <p:txBody>
                <a:bodyPr/>
                <a:lstStyle/>
                <a:p>
                  <a:endParaRPr lang="zh-CN" altLang="en-US" sz="1100">
                    <a:latin typeface="微软雅黑" panose="020B0503020204020204" charset="-122"/>
                    <a:ea typeface="微软雅黑" panose="020B0503020204020204" charset="-122"/>
                  </a:endParaRPr>
                </a:p>
              </p:txBody>
            </p:sp>
            <p:sp>
              <p:nvSpPr>
                <p:cNvPr id="53" name="Text Box 49"/>
                <p:cNvSpPr txBox="1">
                  <a:spLocks noChangeArrowheads="1"/>
                </p:cNvSpPr>
                <p:nvPr/>
              </p:nvSpPr>
              <p:spPr bwMode="auto">
                <a:xfrm>
                  <a:off x="960" y="2976"/>
                  <a:ext cx="240" cy="239"/>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P</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54" name="Text Box 50"/>
                <p:cNvSpPr txBox="1">
                  <a:spLocks noChangeArrowheads="1"/>
                </p:cNvSpPr>
                <p:nvPr/>
              </p:nvSpPr>
              <p:spPr bwMode="auto">
                <a:xfrm>
                  <a:off x="624" y="3263"/>
                  <a:ext cx="240" cy="239"/>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C</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55" name="Text Box 51"/>
                <p:cNvSpPr txBox="1">
                  <a:spLocks noChangeArrowheads="1"/>
                </p:cNvSpPr>
                <p:nvPr/>
              </p:nvSpPr>
              <p:spPr bwMode="auto">
                <a:xfrm>
                  <a:off x="624" y="2976"/>
                  <a:ext cx="240" cy="239"/>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A</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sp>
            <p:nvSpPr>
              <p:cNvPr id="49" name="Text Box 52"/>
              <p:cNvSpPr txBox="1">
                <a:spLocks noChangeArrowheads="1"/>
              </p:cNvSpPr>
              <p:nvPr/>
            </p:nvSpPr>
            <p:spPr bwMode="auto">
              <a:xfrm>
                <a:off x="1728" y="2879"/>
                <a:ext cx="240" cy="239"/>
              </a:xfrm>
              <a:prstGeom prst="rect">
                <a:avLst/>
              </a:prstGeom>
              <a:noFill/>
              <a:ln w="9525">
                <a:noFill/>
                <a:miter lim="800000"/>
              </a:ln>
              <a:effectLst/>
            </p:spPr>
            <p:txBody>
              <a:bodyPr>
                <a:spAutoFit/>
              </a:bodyPr>
              <a:lstStyle/>
              <a:p>
                <a:pPr>
                  <a:spcBef>
                    <a:spcPct val="50000"/>
                  </a:spcBef>
                </a:pPr>
                <a:r>
                  <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rPr>
                  <a:t>D</a:t>
                </a:r>
                <a:endParaRPr kumimoji="1" lang="en-US" altLang="zh-TW" sz="1400" b="1">
                  <a:effectLst>
                    <a:outerShdw blurRad="38100" dist="38100" dir="2700000" algn="tl">
                      <a:srgbClr val="C0C0C0"/>
                    </a:outerShdw>
                  </a:effectLst>
                  <a:latin typeface="微软雅黑" panose="020B0503020204020204" charset="-122"/>
                  <a:ea typeface="微软雅黑" panose="020B0503020204020204" charset="-122"/>
                </a:endParaRPr>
              </a:p>
            </p:txBody>
          </p:sp>
        </p:grpSp>
        <p:sp>
          <p:nvSpPr>
            <p:cNvPr id="56" name="Line 53"/>
            <p:cNvSpPr>
              <a:spLocks noChangeShapeType="1"/>
            </p:cNvSpPr>
            <p:nvPr/>
          </p:nvSpPr>
          <p:spPr bwMode="auto">
            <a:xfrm flipV="1">
              <a:off x="1187450" y="2606675"/>
              <a:ext cx="6408738" cy="3846513"/>
            </a:xfrm>
            <a:prstGeom prst="line">
              <a:avLst/>
            </a:prstGeom>
            <a:noFill/>
            <a:ln w="57150">
              <a:solidFill>
                <a:srgbClr val="FF0066"/>
              </a:solidFill>
              <a:round/>
              <a:headEnd type="diamond" w="med" len="med"/>
              <a:tailEnd type="triangle" w="med" len="med"/>
            </a:ln>
            <a:effectLst/>
          </p:spPr>
          <p:txBody>
            <a:bodyPr/>
            <a:lstStyle/>
            <a:p>
              <a:endParaRPr lang="zh-CN" altLang="en-US" sz="1100">
                <a:latin typeface="微软雅黑" panose="020B0503020204020204" charset="-122"/>
                <a:ea typeface="微软雅黑" panose="020B0503020204020204" charset="-122"/>
              </a:endParaRPr>
            </a:p>
          </p:txBody>
        </p:sp>
        <p:sp>
          <p:nvSpPr>
            <p:cNvPr id="57" name="Text Box 54"/>
            <p:cNvSpPr txBox="1">
              <a:spLocks noChangeArrowheads="1"/>
            </p:cNvSpPr>
            <p:nvPr/>
          </p:nvSpPr>
          <p:spPr bwMode="auto">
            <a:xfrm>
              <a:off x="539750" y="1773236"/>
              <a:ext cx="2897188" cy="1825782"/>
            </a:xfrm>
            <a:prstGeom prst="rect">
              <a:avLst/>
            </a:prstGeom>
            <a:solidFill>
              <a:srgbClr val="CCFFFF"/>
            </a:solidFill>
            <a:ln w="9525">
              <a:noFill/>
              <a:miter lim="800000"/>
            </a:ln>
            <a:effectLst/>
          </p:spPr>
          <p:txBody>
            <a:bodyPr wrap="square">
              <a:spAutoFit/>
            </a:bodyPr>
            <a:lstStyle/>
            <a:p>
              <a:pPr marL="363855" indent="-363855">
                <a:spcBef>
                  <a:spcPct val="50000"/>
                </a:spcBef>
                <a:buFont typeface="Wingdings" panose="05000000000000000000" pitchFamily="2" charset="2"/>
                <a:buChar char="ü"/>
              </a:pPr>
              <a:r>
                <a:rPr kumimoji="1" lang="en-US" altLang="zh-TW"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rPr>
                <a:t>SDCA</a:t>
              </a:r>
              <a:r>
                <a:rPr kumimoji="1" lang="zh-TW" altLang="en-US"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rPr>
                <a:t>：</a:t>
              </a:r>
              <a:r>
                <a:rPr kumimoji="1" lang="zh-CN" altLang="en-US"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rPr>
                <a:t>标准</a:t>
              </a:r>
              <a:r>
                <a:rPr kumimoji="1" lang="zh-TW" altLang="en-US"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rPr>
                <a:t>化</a:t>
              </a:r>
              <a:endParaRPr kumimoji="1" lang="zh-TW" altLang="en-US"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S</a:t>
              </a:r>
              <a:r>
                <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rPr>
                <a:t>：</a:t>
              </a: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Standardize</a:t>
              </a:r>
              <a:r>
                <a:rPr kumimoji="1" lang="en-US" altLang="zh-CN" sz="1200" b="1" dirty="0">
                  <a:effectLst>
                    <a:outerShdw blurRad="38100" dist="38100" dir="2700000" algn="tl">
                      <a:srgbClr val="FFFFFF"/>
                    </a:outerShdw>
                  </a:effectLst>
                  <a:latin typeface="微软雅黑" panose="020B0503020204020204" charset="-122"/>
                  <a:ea typeface="微软雅黑" panose="020B0503020204020204" charset="-122"/>
                </a:rPr>
                <a:t> </a:t>
              </a:r>
              <a:r>
                <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rPr>
                <a:t>标准化</a:t>
              </a:r>
              <a:endPar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D</a:t>
              </a:r>
              <a:r>
                <a:rPr kumimoji="1" lang="zh-TW"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a:t>
              </a:r>
              <a:r>
                <a:rPr kumimoji="1" lang="en-US" altLang="zh-TW" sz="1200" b="1" dirty="0" smtClean="0">
                  <a:effectLst>
                    <a:outerShdw blurRad="38100" dist="38100" dir="2700000" algn="tl">
                      <a:srgbClr val="FFFFFF"/>
                    </a:outerShdw>
                  </a:effectLst>
                  <a:latin typeface="微软雅黑" panose="020B0503020204020204" charset="-122"/>
                  <a:ea typeface="微软雅黑" panose="020B0503020204020204" charset="-122"/>
                </a:rPr>
                <a:t>Do                </a:t>
              </a:r>
              <a:r>
                <a:rPr kumimoji="1" lang="zh-CN"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执行</a:t>
              </a:r>
              <a:endPar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C</a:t>
              </a:r>
              <a:r>
                <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rPr>
                <a:t>：</a:t>
              </a: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Check     </a:t>
              </a:r>
              <a:r>
                <a:rPr kumimoji="1" lang="en-US" altLang="zh-TW" sz="1200" b="1" dirty="0" smtClean="0">
                  <a:effectLst>
                    <a:outerShdw blurRad="38100" dist="38100" dir="2700000" algn="tl">
                      <a:srgbClr val="FFFFFF"/>
                    </a:outerShdw>
                  </a:effectLst>
                  <a:latin typeface="微软雅黑" panose="020B0503020204020204" charset="-122"/>
                  <a:ea typeface="微软雅黑" panose="020B0503020204020204" charset="-122"/>
                </a:rPr>
                <a:t>      </a:t>
              </a:r>
              <a:r>
                <a:rPr kumimoji="1" lang="zh-CN" altLang="en-US" sz="1200" b="1" dirty="0">
                  <a:effectLst>
                    <a:outerShdw blurRad="38100" dist="38100" dir="2700000" algn="tl">
                      <a:srgbClr val="FFFFFF"/>
                    </a:outerShdw>
                  </a:effectLst>
                  <a:latin typeface="微软雅黑" panose="020B0503020204020204" charset="-122"/>
                  <a:ea typeface="微软雅黑" panose="020B0503020204020204" charset="-122"/>
                </a:rPr>
                <a:t>检查</a:t>
              </a:r>
              <a:endParaRPr kumimoji="1" lang="zh-CN"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A</a:t>
              </a:r>
              <a:r>
                <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rPr>
                <a:t>：</a:t>
              </a:r>
              <a:r>
                <a:rPr kumimoji="1" lang="en-US" altLang="zh-TW" sz="1200" b="1" dirty="0">
                  <a:effectLst>
                    <a:outerShdw blurRad="38100" dist="38100" dir="2700000" algn="tl">
                      <a:srgbClr val="FFFFFF"/>
                    </a:outerShdw>
                  </a:effectLst>
                  <a:latin typeface="微软雅黑" panose="020B0503020204020204" charset="-122"/>
                  <a:ea typeface="微软雅黑" panose="020B0503020204020204" charset="-122"/>
                </a:rPr>
                <a:t>Action </a:t>
              </a:r>
              <a:r>
                <a:rPr kumimoji="1" lang="en-US" altLang="zh-TW" sz="1200" b="1" dirty="0" smtClean="0">
                  <a:effectLst>
                    <a:outerShdw blurRad="38100" dist="38100" dir="2700000" algn="tl">
                      <a:srgbClr val="FFFFFF"/>
                    </a:outerShdw>
                  </a:effectLst>
                  <a:latin typeface="微软雅黑" panose="020B0503020204020204" charset="-122"/>
                  <a:ea typeface="微软雅黑" panose="020B0503020204020204" charset="-122"/>
                </a:rPr>
                <a:t> </a:t>
              </a:r>
              <a:r>
                <a:rPr kumimoji="1" lang="zh-CN"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纠正</a:t>
              </a:r>
              <a:r>
                <a:rPr kumimoji="1" lang="zh-CN" altLang="en-US" sz="1200" b="1" dirty="0">
                  <a:effectLst>
                    <a:outerShdw blurRad="38100" dist="38100" dir="2700000" algn="tl">
                      <a:srgbClr val="FFFFFF"/>
                    </a:outerShdw>
                  </a:effectLst>
                  <a:latin typeface="微软雅黑" panose="020B0503020204020204" charset="-122"/>
                  <a:ea typeface="微软雅黑" panose="020B0503020204020204" charset="-122"/>
                </a:rPr>
                <a:t>或修正</a:t>
              </a:r>
              <a:endParaRPr kumimoji="1" lang="zh-CN" altLang="en-US" sz="1200" b="1" dirty="0">
                <a:effectLst>
                  <a:outerShdw blurRad="38100" dist="38100" dir="2700000" algn="tl">
                    <a:srgbClr val="FFFFFF"/>
                  </a:outerShdw>
                </a:effectLst>
                <a:latin typeface="微软雅黑" panose="020B0503020204020204" charset="-122"/>
                <a:ea typeface="微软雅黑" panose="020B0503020204020204" charset="-122"/>
              </a:endParaRPr>
            </a:p>
          </p:txBody>
        </p:sp>
        <p:sp>
          <p:nvSpPr>
            <p:cNvPr id="58" name="Text Box 55"/>
            <p:cNvSpPr txBox="1">
              <a:spLocks noChangeArrowheads="1"/>
            </p:cNvSpPr>
            <p:nvPr/>
          </p:nvSpPr>
          <p:spPr bwMode="auto">
            <a:xfrm>
              <a:off x="5719881" y="4428248"/>
              <a:ext cx="2858726" cy="1825782"/>
            </a:xfrm>
            <a:prstGeom prst="rect">
              <a:avLst/>
            </a:prstGeom>
            <a:solidFill>
              <a:srgbClr val="FFFFCC"/>
            </a:solidFill>
            <a:ln w="9525">
              <a:noFill/>
              <a:miter lim="800000"/>
            </a:ln>
            <a:effectLst/>
          </p:spPr>
          <p:txBody>
            <a:bodyPr wrap="square">
              <a:spAutoFit/>
            </a:bodyPr>
            <a:lstStyle/>
            <a:p>
              <a:pPr marL="363855" indent="-363855">
                <a:spcBef>
                  <a:spcPct val="50000"/>
                </a:spcBef>
                <a:buFont typeface="Wingdings" panose="05000000000000000000" pitchFamily="2" charset="2"/>
                <a:buChar char="ü"/>
              </a:pPr>
              <a:r>
                <a:rPr kumimoji="1" lang="en-US" altLang="en-US" sz="1200" b="1" dirty="0" err="1">
                  <a:solidFill>
                    <a:srgbClr val="C00000"/>
                  </a:solidFill>
                  <a:effectLst>
                    <a:outerShdw blurRad="38100" dist="38100" dir="2700000" algn="tl">
                      <a:srgbClr val="FFFFFF"/>
                    </a:outerShdw>
                  </a:effectLst>
                  <a:latin typeface="微软雅黑" panose="020B0503020204020204" charset="-122"/>
                  <a:ea typeface="微软雅黑" panose="020B0503020204020204" charset="-122"/>
                </a:rPr>
                <a:t>PDCA：合理化</a:t>
              </a:r>
              <a:endParaRPr kumimoji="1" lang="en-US" altLang="en-US" sz="1200" b="1" dirty="0">
                <a:solidFill>
                  <a:srgbClr val="C00000"/>
                </a:solidFill>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P：Planning</a:t>
              </a:r>
              <a:r>
                <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改善计划</a:t>
              </a:r>
              <a:endPar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D：Do</a:t>
              </a:r>
              <a:r>
                <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实施</a:t>
              </a:r>
              <a:endPar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C：Check</a:t>
              </a:r>
              <a:r>
                <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防漏</a:t>
              </a:r>
              <a:endPar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endParaRPr>
            </a:p>
            <a:p>
              <a:pPr>
                <a:spcBef>
                  <a:spcPct val="50000"/>
                </a:spcBef>
              </a:pP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A：Action</a:t>
              </a:r>
              <a:r>
                <a:rPr kumimoji="1" lang="en-US" altLang="en-US" sz="1200" b="1" dirty="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smtClean="0">
                  <a:effectLst>
                    <a:outerShdw blurRad="38100" dist="38100" dir="2700000" algn="tl">
                      <a:srgbClr val="FFFFFF"/>
                    </a:outerShdw>
                  </a:effectLst>
                  <a:latin typeface="微软雅黑" panose="020B0503020204020204" charset="-122"/>
                  <a:ea typeface="微软雅黑" panose="020B0503020204020204" charset="-122"/>
                </a:rPr>
                <a:t>   </a:t>
              </a:r>
              <a:r>
                <a:rPr kumimoji="1" lang="en-US" altLang="en-US" sz="1200" b="1" dirty="0" err="1">
                  <a:effectLst>
                    <a:outerShdw blurRad="38100" dist="38100" dir="2700000" algn="tl">
                      <a:srgbClr val="FFFFFF"/>
                    </a:outerShdw>
                  </a:effectLst>
                  <a:latin typeface="微软雅黑" panose="020B0503020204020204" charset="-122"/>
                  <a:ea typeface="微软雅黑" panose="020B0503020204020204" charset="-122"/>
                </a:rPr>
                <a:t>再改善</a:t>
              </a:r>
              <a:endParaRPr kumimoji="1" lang="zh-TW" altLang="en-US" sz="1200" b="1" dirty="0">
                <a:effectLst>
                  <a:outerShdw blurRad="38100" dist="38100" dir="2700000" algn="tl">
                    <a:srgbClr val="FFFFFF"/>
                  </a:outerShdw>
                </a:effectLst>
                <a:latin typeface="微软雅黑" panose="020B0503020204020204" charset="-122"/>
                <a:ea typeface="微软雅黑" panose="020B0503020204020204" charset="-122"/>
              </a:endParaRPr>
            </a:p>
          </p:txBody>
        </p:sp>
        <p:sp>
          <p:nvSpPr>
            <p:cNvPr id="60" name="矩形 59"/>
            <p:cNvSpPr/>
            <p:nvPr/>
          </p:nvSpPr>
          <p:spPr>
            <a:xfrm>
              <a:off x="293967" y="1293291"/>
              <a:ext cx="6286544" cy="335764"/>
            </a:xfrm>
            <a:prstGeom prst="rect">
              <a:avLst/>
            </a:prstGeom>
          </p:spPr>
          <p:txBody>
            <a:bodyPr wrap="square">
              <a:spAutoFit/>
            </a:bodyPr>
            <a:lstStyle/>
            <a:p>
              <a:pPr marL="363855" indent="-363855">
                <a:lnSpc>
                  <a:spcPct val="120000"/>
                </a:lnSpc>
                <a:buFont typeface="Wingdings" panose="05000000000000000000" pitchFamily="2" charset="2"/>
                <a:buChar char="n"/>
              </a:pPr>
              <a:r>
                <a:rPr lang="zh-CN" altLang="en-US" sz="1200" b="1" dirty="0" smtClean="0">
                  <a:solidFill>
                    <a:srgbClr val="0000FF"/>
                  </a:solidFill>
                  <a:latin typeface="微软雅黑" panose="020B0503020204020204" charset="-122"/>
                  <a:ea typeface="微软雅黑" panose="020B0503020204020204" charset="-122"/>
                </a:rPr>
                <a:t>维持与改善  理念与实施</a:t>
              </a:r>
              <a:r>
                <a:rPr lang="en-US" altLang="zh-CN" sz="1200" b="1" dirty="0" smtClean="0">
                  <a:solidFill>
                    <a:srgbClr val="0000FF"/>
                  </a:solidFill>
                  <a:latin typeface="微软雅黑" panose="020B0503020204020204" charset="-122"/>
                  <a:ea typeface="微软雅黑" panose="020B0503020204020204" charset="-122"/>
                </a:rPr>
                <a:t>--SDCA</a:t>
              </a:r>
              <a:r>
                <a:rPr lang="zh-CN" altLang="en-US" sz="1200" b="1" dirty="0" smtClean="0">
                  <a:solidFill>
                    <a:srgbClr val="0000FF"/>
                  </a:solidFill>
                  <a:latin typeface="微软雅黑" panose="020B0503020204020204" charset="-122"/>
                  <a:ea typeface="微软雅黑" panose="020B0503020204020204" charset="-122"/>
                </a:rPr>
                <a:t>＆</a:t>
              </a:r>
              <a:r>
                <a:rPr lang="en-US" altLang="zh-CN" sz="1200" b="1" dirty="0" smtClean="0">
                  <a:solidFill>
                    <a:srgbClr val="0000FF"/>
                  </a:solidFill>
                  <a:latin typeface="微软雅黑" panose="020B0503020204020204" charset="-122"/>
                  <a:ea typeface="微软雅黑" panose="020B0503020204020204" charset="-122"/>
                </a:rPr>
                <a:t>PDCA</a:t>
              </a:r>
              <a:endParaRPr lang="zh-CN" altLang="en-US" sz="1200" b="1" dirty="0">
                <a:solidFill>
                  <a:srgbClr val="0000FF"/>
                </a:solidFill>
                <a:latin typeface="微软雅黑" panose="020B0503020204020204" charset="-122"/>
                <a:ea typeface="微软雅黑" panose="020B0503020204020204" charset="-122"/>
              </a:endParaRPr>
            </a:p>
          </p:txBody>
        </p:sp>
      </p:grpSp>
      <p:sp>
        <p:nvSpPr>
          <p:cNvPr id="61"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三、班组日常</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活动和常用方法</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a:xfrm>
            <a:off x="6553200" y="6356350"/>
            <a:ext cx="2133600" cy="365125"/>
          </a:xfrm>
        </p:spPr>
        <p:txBody>
          <a:bodyPr/>
          <a:lstStyle/>
          <a:p>
            <a:fld id="{FDBF8137-78C1-4059-BD96-C77A8624D682}" type="slidenum">
              <a:rPr lang="zh-CN" altLang="en-US"/>
            </a:fld>
            <a:endParaRPr lang="en-US" altLang="zh-CN"/>
          </a:p>
        </p:txBody>
      </p:sp>
      <p:sp>
        <p:nvSpPr>
          <p:cNvPr id="4" name="标题 1"/>
          <p:cNvSpPr txBox="1"/>
          <p:nvPr/>
        </p:nvSpPr>
        <p:spPr bwMode="auto">
          <a:xfrm>
            <a:off x="714124" y="819980"/>
            <a:ext cx="6572250" cy="928688"/>
          </a:xfrm>
          <a:prstGeom prst="rect">
            <a:avLst/>
          </a:prstGeom>
          <a:noFill/>
          <a:ln w="9525">
            <a:noFill/>
            <a:miter lim="800000"/>
          </a:ln>
        </p:spPr>
        <p:txBody>
          <a:bodyPr anchor="ctr"/>
          <a:lstStyle/>
          <a:p>
            <a:pPr algn="ctr" eaLnBrk="0" hangingPunct="0"/>
            <a:r>
              <a:rPr lang="zh-CN" altLang="en-US" sz="2800" b="1" dirty="0">
                <a:solidFill>
                  <a:srgbClr val="C00000"/>
                </a:solidFill>
                <a:latin typeface="微软雅黑" panose="020B0503020204020204" charset="-122"/>
                <a:ea typeface="微软雅黑" panose="020B0503020204020204" charset="-122"/>
                <a:cs typeface="微软雅黑" panose="020B0503020204020204" charset="-122"/>
              </a:rPr>
              <a:t>主  要  内  容</a:t>
            </a:r>
            <a:endParaRPr lang="zh-CN" altLang="en-US" sz="2800" b="1" dirty="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7" name="组合 7"/>
          <p:cNvGrpSpPr/>
          <p:nvPr/>
        </p:nvGrpSpPr>
        <p:grpSpPr>
          <a:xfrm>
            <a:off x="714124" y="2104788"/>
            <a:ext cx="7715251" cy="3816424"/>
            <a:chOff x="714375" y="1412776"/>
            <a:chExt cx="7715251" cy="3816424"/>
          </a:xfrm>
        </p:grpSpPr>
        <p:grpSp>
          <p:nvGrpSpPr>
            <p:cNvPr id="8" name="Group 31"/>
            <p:cNvGrpSpPr/>
            <p:nvPr/>
          </p:nvGrpSpPr>
          <p:grpSpPr bwMode="auto">
            <a:xfrm>
              <a:off x="714375" y="1412776"/>
              <a:ext cx="7715251" cy="814388"/>
              <a:chOff x="1152" y="1104"/>
              <a:chExt cx="3408" cy="419"/>
            </a:xfrm>
          </p:grpSpPr>
          <p:grpSp>
            <p:nvGrpSpPr>
              <p:cNvPr id="36" name="Group 3"/>
              <p:cNvGrpSpPr/>
              <p:nvPr/>
            </p:nvGrpSpPr>
            <p:grpSpPr bwMode="auto">
              <a:xfrm>
                <a:off x="1152" y="1104"/>
                <a:ext cx="480" cy="419"/>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42"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37"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38" name="Text Box 12"/>
              <p:cNvSpPr txBox="1">
                <a:spLocks noChangeArrowheads="1"/>
              </p:cNvSpPr>
              <p:nvPr/>
            </p:nvSpPr>
            <p:spPr bwMode="auto">
              <a:xfrm>
                <a:off x="1836" y="1183"/>
                <a:ext cx="2377" cy="238"/>
              </a:xfrm>
              <a:prstGeom prst="rect">
                <a:avLst/>
              </a:prstGeom>
              <a:noFill/>
              <a:ln w="9525" algn="ctr">
                <a:noFill/>
                <a:miter lim="800000"/>
              </a:ln>
            </p:spPr>
            <p:txBody>
              <a:bodyPr wrap="square">
                <a:spAutoFit/>
              </a:bodyPr>
              <a:lstStyle/>
              <a:p>
                <a:pPr eaLnBrk="0" hangingPunct="0"/>
                <a:r>
                  <a:rPr lang="zh-CN" altLang="en-US" sz="2400" b="1" dirty="0" smtClean="0">
                    <a:solidFill>
                      <a:schemeClr val="tx1">
                        <a:lumMod val="50000"/>
                        <a:lumOff val="50000"/>
                      </a:schemeClr>
                    </a:solidFill>
                    <a:latin typeface="微软雅黑" panose="020B0503020204020204" charset="-122"/>
                    <a:ea typeface="微软雅黑" panose="020B0503020204020204" charset="-122"/>
                  </a:rPr>
                  <a:t>班组安全管理作用与定位</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39"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一</a:t>
                </a:r>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9" name="Group 7"/>
            <p:cNvGrpSpPr/>
            <p:nvPr/>
          </p:nvGrpSpPr>
          <p:grpSpPr bwMode="auto">
            <a:xfrm>
              <a:off x="714375" y="2420888"/>
              <a:ext cx="1086655" cy="813770"/>
              <a:chOff x="3174" y="2656"/>
              <a:chExt cx="1549" cy="1351"/>
            </a:xfrm>
          </p:grpSpPr>
          <p:sp>
            <p:nvSpPr>
              <p:cNvPr id="3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anose="020F0502020204030204" pitchFamily="34" charset="0"/>
                </a:endParaRPr>
              </a:p>
            </p:txBody>
          </p:sp>
          <p:sp>
            <p:nvSpPr>
              <p:cNvPr id="3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anose="020F0502020204030204" pitchFamily="34" charset="0"/>
                </a:endParaRPr>
              </a:p>
            </p:txBody>
          </p:sp>
          <p:sp>
            <p:nvSpPr>
              <p:cNvPr id="35"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0"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11" name="Text Box 15"/>
            <p:cNvSpPr txBox="1">
              <a:spLocks noChangeArrowheads="1"/>
            </p:cNvSpPr>
            <p:nvPr/>
          </p:nvSpPr>
          <p:spPr bwMode="auto">
            <a:xfrm>
              <a:off x="2285497" y="3528490"/>
              <a:ext cx="3570208"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班组日常活动和常用方法</a:t>
              </a:r>
              <a:endParaRPr lang="zh-CN" altLang="en-US"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12"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二</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3"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14"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15"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16"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17" name="Text Box 26"/>
            <p:cNvSpPr txBox="1">
              <a:spLocks noChangeArrowheads="1"/>
            </p:cNvSpPr>
            <p:nvPr/>
          </p:nvSpPr>
          <p:spPr bwMode="auto">
            <a:xfrm>
              <a:off x="2285497" y="2519313"/>
              <a:ext cx="3262432" cy="461665"/>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anose="020B0503020204020204" charset="-122"/>
                  <a:ea typeface="微软雅黑" panose="020B0503020204020204" charset="-122"/>
                </a:rPr>
                <a:t>班组安全管理基本内容</a:t>
              </a:r>
              <a:endParaRPr lang="en-US" altLang="zh-CN" sz="2400" b="1" dirty="0">
                <a:solidFill>
                  <a:schemeClr val="tx1">
                    <a:lumMod val="50000"/>
                    <a:lumOff val="50000"/>
                  </a:schemeClr>
                </a:solidFill>
                <a:latin typeface="微软雅黑" panose="020B0503020204020204" charset="-122"/>
                <a:ea typeface="微软雅黑" panose="020B0503020204020204" charset="-122"/>
              </a:endParaRPr>
            </a:p>
          </p:txBody>
        </p:sp>
        <p:sp>
          <p:nvSpPr>
            <p:cNvPr id="18"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三</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19" name="Group 17"/>
            <p:cNvGrpSpPr/>
            <p:nvPr/>
          </p:nvGrpSpPr>
          <p:grpSpPr bwMode="auto">
            <a:xfrm>
              <a:off x="714375" y="4414812"/>
              <a:ext cx="1086655" cy="814388"/>
              <a:chOff x="1110" y="2656"/>
              <a:chExt cx="1549" cy="1351"/>
            </a:xfrm>
          </p:grpSpPr>
          <p:sp>
            <p:nvSpPr>
              <p:cNvPr id="3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anose="020F0502020204030204" pitchFamily="34" charset="0"/>
                </a:endParaRPr>
              </a:p>
            </p:txBody>
          </p:sp>
          <p:sp>
            <p:nvSpPr>
              <p:cNvPr id="3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anose="020F0502020204030204" pitchFamily="34" charset="0"/>
                </a:endParaRPr>
              </a:p>
            </p:txBody>
          </p:sp>
          <p:sp>
            <p:nvSpPr>
              <p:cNvPr id="32"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20"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21" name="Text Box 26"/>
            <p:cNvSpPr txBox="1">
              <a:spLocks noChangeArrowheads="1"/>
            </p:cNvSpPr>
            <p:nvPr/>
          </p:nvSpPr>
          <p:spPr bwMode="auto">
            <a:xfrm>
              <a:off x="2285497" y="4511994"/>
              <a:ext cx="5000877" cy="461665"/>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rPr>
                <a:t>一线操作</a:t>
              </a:r>
              <a:r>
                <a:rPr lang="zh-CN" altLang="en-US" sz="2400" b="1" dirty="0" smtClean="0">
                  <a:latin typeface="微软雅黑" panose="020B0503020204020204" charset="-122"/>
                  <a:ea typeface="微软雅黑" panose="020B0503020204020204" charset="-122"/>
                  <a:cs typeface="微软雅黑" panose="020B0503020204020204" charset="-122"/>
                </a:rPr>
                <a:t>者基本</a:t>
              </a:r>
              <a:r>
                <a:rPr lang="zh-CN" altLang="en-US" sz="2400" b="1" dirty="0">
                  <a:latin typeface="微软雅黑" panose="020B0503020204020204" charset="-122"/>
                  <a:ea typeface="微软雅黑" panose="020B0503020204020204" charset="-122"/>
                  <a:cs typeface="微软雅黑" panose="020B0503020204020204" charset="-122"/>
                </a:rPr>
                <a:t>守法要求</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22"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四</a:t>
              </a:r>
              <a:endParaRPr lang="en-US" altLang="zh-CN" sz="2400" b="1">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4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0391" y="1628112"/>
            <a:ext cx="5485745" cy="3527358"/>
            <a:chOff x="310391" y="1628112"/>
            <a:chExt cx="7219942" cy="3527358"/>
          </a:xfrm>
        </p:grpSpPr>
        <p:sp>
          <p:nvSpPr>
            <p:cNvPr id="747541" name="Rectangle 3"/>
            <p:cNvSpPr>
              <a:spLocks noChangeArrowheads="1"/>
            </p:cNvSpPr>
            <p:nvPr/>
          </p:nvSpPr>
          <p:spPr bwMode="auto">
            <a:xfrm>
              <a:off x="750067" y="2088093"/>
              <a:ext cx="5262093" cy="587469"/>
            </a:xfrm>
            <a:prstGeom prst="rect">
              <a:avLst/>
            </a:prstGeom>
            <a:noFill/>
            <a:ln w="9525">
              <a:noFill/>
              <a:miter lim="800000"/>
            </a:ln>
          </p:spPr>
          <p:txBody>
            <a:bodyPr wrap="square">
              <a:spAutoFit/>
            </a:bodyPr>
            <a:lstStyle/>
            <a:p>
              <a:pPr>
                <a:lnSpc>
                  <a:spcPct val="120000"/>
                </a:lnSpc>
              </a:pPr>
              <a:r>
                <a:rPr kumimoji="1" lang="zh-CN" altLang="en-US" sz="1400" b="1" dirty="0" smtClean="0">
                  <a:latin typeface="微软雅黑" panose="020B0503020204020204" charset="-122"/>
                  <a:ea typeface="微软雅黑" panose="020B0503020204020204" charset="-122"/>
                </a:rPr>
                <a:t>安全生产</a:t>
              </a:r>
              <a:r>
                <a:rPr kumimoji="1" lang="zh-CN" altLang="en-US" sz="1400" b="1" dirty="0">
                  <a:latin typeface="微软雅黑" panose="020B0503020204020204" charset="-122"/>
                  <a:ea typeface="微软雅黑" panose="020B0503020204020204" charset="-122"/>
                </a:rPr>
                <a:t>设施或者安全生产条件不符合国家规定，因而发生重大伤亡事故或者造成其他严重后果的</a:t>
              </a:r>
              <a:r>
                <a:rPr kumimoji="1" lang="en-US" altLang="zh-CN" sz="1400" b="1" dirty="0">
                  <a:latin typeface="微软雅黑" panose="020B0503020204020204" charset="-122"/>
                  <a:ea typeface="微软雅黑" panose="020B0503020204020204" charset="-122"/>
                </a:rPr>
                <a:t>…… </a:t>
              </a:r>
              <a:endParaRPr kumimoji="1" lang="en-US" altLang="zh-CN" sz="1400" b="1" dirty="0">
                <a:latin typeface="微软雅黑" panose="020B0503020204020204" charset="-122"/>
                <a:ea typeface="微软雅黑" panose="020B0503020204020204" charset="-122"/>
              </a:endParaRPr>
            </a:p>
          </p:txBody>
        </p:sp>
        <p:sp>
          <p:nvSpPr>
            <p:cNvPr id="747542" name="矩形 2"/>
            <p:cNvSpPr>
              <a:spLocks noChangeArrowheads="1"/>
            </p:cNvSpPr>
            <p:nvPr/>
          </p:nvSpPr>
          <p:spPr bwMode="auto">
            <a:xfrm>
              <a:off x="364327" y="1628112"/>
              <a:ext cx="7129462" cy="338554"/>
            </a:xfrm>
            <a:prstGeom prst="rect">
              <a:avLst/>
            </a:prstGeom>
            <a:noFill/>
            <a:ln w="9525">
              <a:noFill/>
              <a:miter lim="800000"/>
            </a:ln>
          </p:spPr>
          <p:txBody>
            <a:bodyPr>
              <a:spAutoFit/>
            </a:bodyPr>
            <a:lstStyle/>
            <a:p>
              <a:pPr marL="539750" indent="-539750">
                <a:buFontTx/>
                <a:buBlip>
                  <a:blip r:embed="rId1"/>
                </a:buBlip>
              </a:pPr>
              <a:r>
                <a:rPr kumimoji="1" lang="zh-CN" altLang="en-US" sz="1600" b="1" dirty="0">
                  <a:solidFill>
                    <a:srgbClr val="FF0000"/>
                  </a:solidFill>
                  <a:latin typeface="微软雅黑" panose="020B0503020204020204" charset="-122"/>
                  <a:ea typeface="微软雅黑" panose="020B0503020204020204" charset="-122"/>
                </a:rPr>
                <a:t>重大劳动安全事故</a:t>
              </a:r>
              <a:r>
                <a:rPr kumimoji="1" lang="zh-CN" altLang="en-US" sz="1600" b="1" dirty="0" smtClean="0">
                  <a:solidFill>
                    <a:srgbClr val="FF0000"/>
                  </a:solidFill>
                  <a:latin typeface="微软雅黑" panose="020B0503020204020204" charset="-122"/>
                  <a:ea typeface="微软雅黑" panose="020B0503020204020204" charset="-122"/>
                </a:rPr>
                <a:t>罪</a:t>
              </a:r>
              <a:endParaRPr kumimoji="1" lang="zh-CN" altLang="en-US" sz="1600" b="1" dirty="0">
                <a:solidFill>
                  <a:srgbClr val="FF0000"/>
                </a:solidFill>
                <a:latin typeface="微软雅黑" panose="020B0503020204020204" charset="-122"/>
                <a:ea typeface="微软雅黑" panose="020B0503020204020204" charset="-122"/>
              </a:endParaRPr>
            </a:p>
          </p:txBody>
        </p:sp>
        <p:sp>
          <p:nvSpPr>
            <p:cNvPr id="747543" name="矩形 2"/>
            <p:cNvSpPr>
              <a:spLocks noChangeArrowheads="1"/>
            </p:cNvSpPr>
            <p:nvPr/>
          </p:nvSpPr>
          <p:spPr bwMode="auto">
            <a:xfrm>
              <a:off x="400871" y="3333979"/>
              <a:ext cx="7129462" cy="338554"/>
            </a:xfrm>
            <a:prstGeom prst="rect">
              <a:avLst/>
            </a:prstGeom>
            <a:noFill/>
            <a:ln w="9525">
              <a:noFill/>
              <a:miter lim="800000"/>
            </a:ln>
          </p:spPr>
          <p:txBody>
            <a:bodyPr>
              <a:spAutoFit/>
            </a:bodyPr>
            <a:lstStyle/>
            <a:p>
              <a:pPr marL="539750" indent="-539750">
                <a:buFontTx/>
                <a:buBlip>
                  <a:blip r:embed="rId1"/>
                </a:buBlip>
              </a:pPr>
              <a:r>
                <a:rPr kumimoji="1" lang="zh-CN" altLang="en-US" sz="1600" b="1" dirty="0">
                  <a:solidFill>
                    <a:srgbClr val="FF0000"/>
                  </a:solidFill>
                  <a:latin typeface="微软雅黑" panose="020B0503020204020204" charset="-122"/>
                  <a:ea typeface="微软雅黑" panose="020B0503020204020204" charset="-122"/>
                </a:rPr>
                <a:t>中华人民共和国安全生产</a:t>
              </a:r>
              <a:r>
                <a:rPr kumimoji="1" lang="zh-CN" altLang="en-US" sz="1600" b="1" dirty="0" smtClean="0">
                  <a:solidFill>
                    <a:srgbClr val="FF0000"/>
                  </a:solidFill>
                  <a:latin typeface="微软雅黑" panose="020B0503020204020204" charset="-122"/>
                  <a:ea typeface="微软雅黑" panose="020B0503020204020204" charset="-122"/>
                </a:rPr>
                <a:t>法</a:t>
              </a:r>
              <a:endParaRPr kumimoji="1" lang="zh-CN" altLang="en-US" sz="1600" b="1" dirty="0">
                <a:solidFill>
                  <a:srgbClr val="FF0000"/>
                </a:solidFill>
                <a:latin typeface="微软雅黑" panose="020B0503020204020204" charset="-122"/>
                <a:ea typeface="微软雅黑" panose="020B0503020204020204" charset="-122"/>
              </a:endParaRPr>
            </a:p>
          </p:txBody>
        </p:sp>
        <p:sp>
          <p:nvSpPr>
            <p:cNvPr id="747544" name="Rectangle 3"/>
            <p:cNvSpPr>
              <a:spLocks noChangeArrowheads="1"/>
            </p:cNvSpPr>
            <p:nvPr/>
          </p:nvSpPr>
          <p:spPr bwMode="auto">
            <a:xfrm>
              <a:off x="310391" y="4014004"/>
              <a:ext cx="5701768" cy="1141466"/>
            </a:xfrm>
            <a:prstGeom prst="rect">
              <a:avLst/>
            </a:prstGeom>
            <a:noFill/>
            <a:ln w="9525">
              <a:noFill/>
              <a:miter lim="800000"/>
            </a:ln>
          </p:spPr>
          <p:txBody>
            <a:bodyPr wrap="square">
              <a:spAutoFit/>
            </a:bodyPr>
            <a:lstStyle/>
            <a:p>
              <a:pPr marL="482600" indent="-482600">
                <a:lnSpc>
                  <a:spcPct val="120000"/>
                </a:lnSpc>
              </a:pPr>
              <a:r>
                <a:rPr kumimoji="1" lang="zh-CN" altLang="en-US" sz="1600" b="1" dirty="0">
                  <a:latin typeface="微软雅黑" panose="020B0503020204020204" charset="-122"/>
                  <a:ea typeface="微软雅黑" panose="020B0503020204020204" charset="-122"/>
                </a:rPr>
                <a:t>      </a:t>
              </a:r>
              <a:r>
                <a:rPr kumimoji="1" lang="zh-CN" altLang="en-US" sz="1400" b="1" dirty="0" smtClean="0">
                  <a:latin typeface="微软雅黑" panose="020B0503020204020204" charset="-122"/>
                  <a:ea typeface="微软雅黑" panose="020B0503020204020204" charset="-122"/>
                </a:rPr>
                <a:t>生产</a:t>
              </a:r>
              <a:r>
                <a:rPr kumimoji="1" lang="zh-CN" altLang="en-US" sz="1400" b="1" dirty="0">
                  <a:latin typeface="微软雅黑" panose="020B0503020204020204" charset="-122"/>
                  <a:ea typeface="微软雅黑" panose="020B0503020204020204" charset="-122"/>
                </a:rPr>
                <a:t>经营单位的从业人员不服从管理，违反安全生产规章制度或者操作规程的，由生产经营单位给予批评教育，依照有关规章制度给予处分；造成重大事故，构成犯罪的，依照刑法有关规定追究刑事责任。 </a:t>
              </a:r>
              <a:endParaRPr kumimoji="1" lang="en-US" altLang="zh-CN" sz="1400" b="1" dirty="0">
                <a:latin typeface="微软雅黑" panose="020B0503020204020204" charset="-122"/>
                <a:ea typeface="微软雅黑" panose="020B0503020204020204" charset="-122"/>
              </a:endParaRPr>
            </a:p>
          </p:txBody>
        </p:sp>
      </p:grpSp>
      <p:sp>
        <p:nvSpPr>
          <p:cNvPr id="16" name="Text Box 2"/>
          <p:cNvSpPr txBox="1">
            <a:spLocks noChangeArrowheads="1"/>
          </p:cNvSpPr>
          <p:nvPr/>
        </p:nvSpPr>
        <p:spPr bwMode="auto">
          <a:xfrm>
            <a:off x="310391" y="881931"/>
            <a:ext cx="7358084" cy="369332"/>
          </a:xfrm>
          <a:prstGeom prst="rect">
            <a:avLst/>
          </a:prstGeom>
          <a:noFill/>
          <a:ln w="9525" algn="ctr">
            <a:noFill/>
            <a:miter lim="800000"/>
          </a:ln>
        </p:spPr>
        <p:txBody>
          <a:bodyPr wrap="square">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（一）遵章守制</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170" name="Picture 2" descr="C:\Users\Dell\Desktop\8b82b9014a90f6037a62554a3912b31bb151e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2638400" cy="3948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noGrp="1"/>
          </p:cNvSpPr>
          <p:nvPr/>
        </p:nvSpPr>
        <p:spPr bwMode="auto">
          <a:xfrm>
            <a:off x="6659563" y="6492875"/>
            <a:ext cx="2133600" cy="249238"/>
          </a:xfrm>
          <a:prstGeom prst="rect">
            <a:avLst/>
          </a:prstGeom>
          <a:noFill/>
          <a:ln>
            <a:miter lim="800000"/>
          </a:ln>
        </p:spPr>
        <p:txBody>
          <a:bodyPr anchor="b"/>
          <a:lstStyle/>
          <a:p>
            <a:pPr algn="ctr">
              <a:defRPr/>
            </a:pPr>
            <a:fld id="{97E84A92-4B8D-4633-ABD4-118699A363F1}" type="slidenum">
              <a:rPr lang="zh-CN" altLang="en-US" sz="900">
                <a:solidFill>
                  <a:srgbClr val="FFFF00"/>
                </a:solidFill>
                <a:latin typeface="+mn-lt"/>
                <a:ea typeface="宋体" panose="02010600030101010101" pitchFamily="2" charset="-122"/>
              </a:rPr>
            </a:fld>
            <a:endParaRPr lang="zh-CN" altLang="en-US" sz="900" dirty="0">
              <a:solidFill>
                <a:srgbClr val="FFFF00"/>
              </a:solidFill>
              <a:latin typeface="+mn-lt"/>
              <a:ea typeface="宋体" panose="02010600030101010101" pitchFamily="2" charset="-122"/>
            </a:endParaRPr>
          </a:p>
        </p:txBody>
      </p:sp>
      <p:sp>
        <p:nvSpPr>
          <p:cNvPr id="16" name="Text Box 2"/>
          <p:cNvSpPr txBox="1">
            <a:spLocks noChangeArrowheads="1"/>
          </p:cNvSpPr>
          <p:nvPr/>
        </p:nvSpPr>
        <p:spPr bwMode="auto">
          <a:xfrm>
            <a:off x="345208" y="784226"/>
            <a:ext cx="7358084" cy="369332"/>
          </a:xfrm>
          <a:prstGeom prst="rect">
            <a:avLst/>
          </a:prstGeom>
          <a:noFill/>
          <a:ln w="9525" algn="ctr">
            <a:noFill/>
            <a:miter lim="800000"/>
          </a:ln>
        </p:spPr>
        <p:txBody>
          <a:bodyPr wrap="square">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（二）培训教育</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88637" y="1606188"/>
            <a:ext cx="7097113" cy="3918048"/>
            <a:chOff x="357158" y="1285860"/>
            <a:chExt cx="8802727" cy="3585936"/>
          </a:xfrm>
        </p:grpSpPr>
        <p:sp>
          <p:nvSpPr>
            <p:cNvPr id="748566" name="矩形 9"/>
            <p:cNvSpPr>
              <a:spLocks noChangeArrowheads="1"/>
            </p:cNvSpPr>
            <p:nvPr/>
          </p:nvSpPr>
          <p:spPr bwMode="auto">
            <a:xfrm>
              <a:off x="642911" y="1714488"/>
              <a:ext cx="7858180" cy="490473"/>
            </a:xfrm>
            <a:prstGeom prst="rect">
              <a:avLst/>
            </a:prstGeom>
            <a:noFill/>
            <a:ln w="9525">
              <a:noFill/>
              <a:miter lim="800000"/>
            </a:ln>
          </p:spPr>
          <p:txBody>
            <a:bodyPr wrap="square">
              <a:spAutoFit/>
            </a:bodyPr>
            <a:lstStyle/>
            <a:p>
              <a:r>
                <a:rPr kumimoji="1" lang="zh-CN" altLang="en-US" sz="1200" b="1" dirty="0" smtClean="0">
                  <a:latin typeface="幼圆" panose="02010509060101010101" pitchFamily="49" charset="-122"/>
                  <a:ea typeface="幼圆" panose="02010509060101010101" pitchFamily="49" charset="-122"/>
                </a:rPr>
                <a:t>  从业人员</a:t>
              </a:r>
              <a:r>
                <a:rPr kumimoji="1" lang="zh-CN" altLang="en-US" sz="1200" b="1" dirty="0">
                  <a:latin typeface="幼圆" panose="02010509060101010101" pitchFamily="49" charset="-122"/>
                  <a:ea typeface="幼圆" panose="02010509060101010101" pitchFamily="49" charset="-122"/>
                </a:rPr>
                <a:t>应当接受安全生产教育和培训，掌握本职工作所需的安全生产知识，提高安全生产技能，增强事故预防和应急处理能力</a:t>
              </a:r>
              <a:r>
                <a:rPr kumimoji="1" lang="zh-CN" altLang="en-US" sz="1200" b="1" dirty="0" smtClean="0">
                  <a:latin typeface="幼圆" panose="02010509060101010101" pitchFamily="49" charset="-122"/>
                  <a:ea typeface="幼圆" panose="02010509060101010101" pitchFamily="49" charset="-122"/>
                </a:rPr>
                <a:t>。</a:t>
              </a:r>
              <a:endParaRPr kumimoji="1" lang="zh-CN" altLang="en-US" sz="1200" b="1" dirty="0">
                <a:latin typeface="幼圆" panose="02010509060101010101" pitchFamily="49" charset="-122"/>
                <a:ea typeface="幼圆" panose="02010509060101010101" pitchFamily="49" charset="-122"/>
              </a:endParaRPr>
            </a:p>
          </p:txBody>
        </p:sp>
        <p:sp>
          <p:nvSpPr>
            <p:cNvPr id="748567" name="Text Box 3"/>
            <p:cNvSpPr txBox="1">
              <a:spLocks noChangeArrowheads="1"/>
            </p:cNvSpPr>
            <p:nvPr/>
          </p:nvSpPr>
          <p:spPr bwMode="auto">
            <a:xfrm>
              <a:off x="358775" y="3071810"/>
              <a:ext cx="8650457" cy="1799986"/>
            </a:xfrm>
            <a:prstGeom prst="rect">
              <a:avLst/>
            </a:prstGeom>
            <a:noFill/>
            <a:ln w="9525" algn="ctr">
              <a:noFill/>
              <a:miter lim="800000"/>
            </a:ln>
          </p:spPr>
          <p:txBody>
            <a:bodyPr wrap="square">
              <a:spAutoFit/>
            </a:bodyPr>
            <a:lstStyle/>
            <a:p>
              <a:pPr marL="1075055" indent="-538480">
                <a:lnSpc>
                  <a:spcPct val="145000"/>
                </a:lnSpc>
                <a:buClr>
                  <a:schemeClr val="bg1"/>
                </a:buClr>
              </a:pPr>
              <a:r>
                <a:rPr kumimoji="1" lang="zh-CN" altLang="en-US" sz="1200" b="1" dirty="0">
                  <a:solidFill>
                    <a:srgbClr val="0000FF"/>
                  </a:solidFill>
                  <a:latin typeface="微软雅黑" panose="020B0503020204020204" charset="-122"/>
                  <a:ea typeface="微软雅黑" panose="020B0503020204020204" charset="-122"/>
                </a:rPr>
                <a:t>安全生产知识、技能的要求：</a:t>
              </a:r>
              <a:endParaRPr kumimoji="1" lang="zh-CN" altLang="en-US" sz="1200" b="1" dirty="0">
                <a:solidFill>
                  <a:srgbClr val="0000FF"/>
                </a:solidFill>
                <a:latin typeface="微软雅黑" panose="020B0503020204020204" charset="-122"/>
                <a:ea typeface="微软雅黑" panose="020B0503020204020204" charset="-122"/>
              </a:endParaRPr>
            </a:p>
            <a:p>
              <a:pPr marL="1075055" indent="-262255">
                <a:lnSpc>
                  <a:spcPct val="145000"/>
                </a:lnSpc>
                <a:buClr>
                  <a:schemeClr val="bg1"/>
                </a:buClr>
              </a:pPr>
              <a:r>
                <a:rPr kumimoji="1" lang="en-US" altLang="zh-CN" sz="1200" b="1" dirty="0" smtClean="0">
                  <a:latin typeface="微软雅黑" panose="020B0503020204020204" charset="-122"/>
                  <a:ea typeface="微软雅黑" panose="020B0503020204020204" charset="-122"/>
                </a:rPr>
                <a:t>——</a:t>
              </a:r>
              <a:r>
                <a:rPr kumimoji="1" lang="zh-CN" altLang="en-US" sz="1200" b="1" dirty="0">
                  <a:latin typeface="微软雅黑" panose="020B0503020204020204" charset="-122"/>
                  <a:ea typeface="微软雅黑" panose="020B0503020204020204" charset="-122"/>
                </a:rPr>
                <a:t>具备必要的安全生产知识</a:t>
              </a:r>
              <a:endParaRPr kumimoji="1" lang="zh-CN" altLang="en-US" sz="1200" b="1" dirty="0">
                <a:latin typeface="微软雅黑" panose="020B0503020204020204" charset="-122"/>
                <a:ea typeface="微软雅黑" panose="020B0503020204020204" charset="-122"/>
              </a:endParaRPr>
            </a:p>
            <a:p>
              <a:pPr marL="1075055" indent="-262255">
                <a:lnSpc>
                  <a:spcPct val="145000"/>
                </a:lnSpc>
                <a:buClr>
                  <a:schemeClr val="bg1"/>
                </a:buClr>
              </a:pPr>
              <a:r>
                <a:rPr kumimoji="1" lang="en-US" altLang="zh-CN" sz="1200" b="1" dirty="0" smtClean="0">
                  <a:latin typeface="微软雅黑" panose="020B0503020204020204" charset="-122"/>
                  <a:ea typeface="微软雅黑" panose="020B0503020204020204" charset="-122"/>
                </a:rPr>
                <a:t>——</a:t>
              </a:r>
              <a:r>
                <a:rPr kumimoji="1" lang="zh-CN" altLang="en-US" sz="1200" b="1" dirty="0">
                  <a:latin typeface="微软雅黑" panose="020B0503020204020204" charset="-122"/>
                  <a:ea typeface="微软雅黑" panose="020B0503020204020204" charset="-122"/>
                </a:rPr>
                <a:t>熟悉有关的安全生产规章制度和安全操作规程</a:t>
              </a:r>
              <a:endParaRPr kumimoji="1" lang="zh-CN" altLang="en-US" sz="1200" b="1" dirty="0">
                <a:latin typeface="微软雅黑" panose="020B0503020204020204" charset="-122"/>
                <a:ea typeface="微软雅黑" panose="020B0503020204020204" charset="-122"/>
              </a:endParaRPr>
            </a:p>
            <a:p>
              <a:pPr marL="1075055" indent="-262255">
                <a:lnSpc>
                  <a:spcPct val="145000"/>
                </a:lnSpc>
                <a:buClr>
                  <a:schemeClr val="bg1"/>
                </a:buClr>
              </a:pPr>
              <a:r>
                <a:rPr kumimoji="1" lang="en-US" altLang="zh-CN" sz="1200" b="1" dirty="0" smtClean="0">
                  <a:latin typeface="微软雅黑" panose="020B0503020204020204" charset="-122"/>
                  <a:ea typeface="微软雅黑" panose="020B0503020204020204" charset="-122"/>
                </a:rPr>
                <a:t>——</a:t>
              </a:r>
              <a:r>
                <a:rPr kumimoji="1" lang="zh-CN" altLang="en-US" sz="1200" b="1" dirty="0">
                  <a:latin typeface="微软雅黑" panose="020B0503020204020204" charset="-122"/>
                  <a:ea typeface="微软雅黑" panose="020B0503020204020204" charset="-122"/>
                </a:rPr>
                <a:t>掌握本岗位的安全操作技能</a:t>
              </a:r>
              <a:endParaRPr kumimoji="1" lang="zh-CN" altLang="en-US" sz="1200" b="1" dirty="0">
                <a:latin typeface="微软雅黑" panose="020B0503020204020204" charset="-122"/>
                <a:ea typeface="微软雅黑" panose="020B0503020204020204" charset="-122"/>
              </a:endParaRPr>
            </a:p>
            <a:p>
              <a:pPr marL="1075055" indent="-538480">
                <a:lnSpc>
                  <a:spcPct val="145000"/>
                </a:lnSpc>
                <a:buClr>
                  <a:schemeClr val="bg1"/>
                </a:buClr>
              </a:pPr>
              <a:r>
                <a:rPr kumimoji="1" lang="zh-CN" altLang="en-US" sz="1200" b="1" dirty="0">
                  <a:solidFill>
                    <a:srgbClr val="0000FF"/>
                  </a:solidFill>
                  <a:latin typeface="微软雅黑" panose="020B0503020204020204" charset="-122"/>
                  <a:ea typeface="微软雅黑" panose="020B0503020204020204" charset="-122"/>
                </a:rPr>
                <a:t>考核要求：</a:t>
              </a:r>
              <a:endParaRPr kumimoji="1" lang="zh-CN" altLang="en-US" sz="1200" b="1" dirty="0">
                <a:solidFill>
                  <a:srgbClr val="0000FF"/>
                </a:solidFill>
                <a:latin typeface="微软雅黑" panose="020B0503020204020204" charset="-122"/>
                <a:ea typeface="微软雅黑" panose="020B0503020204020204" charset="-122"/>
              </a:endParaRPr>
            </a:p>
            <a:p>
              <a:pPr marL="1262380" indent="-449580">
                <a:lnSpc>
                  <a:spcPct val="145000"/>
                </a:lnSpc>
                <a:buClr>
                  <a:schemeClr val="bg1"/>
                </a:buClr>
              </a:pPr>
              <a:r>
                <a:rPr kumimoji="1" lang="en-US" altLang="zh-CN" sz="1200" b="1" dirty="0">
                  <a:latin typeface="微软雅黑" panose="020B0503020204020204" charset="-122"/>
                  <a:ea typeface="微软雅黑" panose="020B0503020204020204" charset="-122"/>
                </a:rPr>
                <a:t>——“</a:t>
              </a:r>
              <a:r>
                <a:rPr kumimoji="1" lang="zh-CN" altLang="en-US" sz="1200" b="1" dirty="0">
                  <a:latin typeface="微软雅黑" panose="020B0503020204020204" charset="-122"/>
                  <a:ea typeface="微软雅黑" panose="020B0503020204020204" charset="-122"/>
                </a:rPr>
                <a:t>三高”企业农民工：未经安全生产教育和培训合格的从业人员，不得上岗作业。 </a:t>
              </a:r>
              <a:endParaRPr kumimoji="1" lang="zh-CN" altLang="en-US" sz="1200" b="1" dirty="0">
                <a:latin typeface="微软雅黑" panose="020B0503020204020204" charset="-122"/>
                <a:ea typeface="微软雅黑" panose="020B0503020204020204" charset="-122"/>
              </a:endParaRPr>
            </a:p>
            <a:p>
              <a:pPr marL="1262380" indent="-449580">
                <a:lnSpc>
                  <a:spcPct val="145000"/>
                </a:lnSpc>
                <a:buClr>
                  <a:schemeClr val="bg1"/>
                </a:buClr>
              </a:pPr>
              <a:r>
                <a:rPr kumimoji="1" lang="en-US" altLang="zh-CN" sz="1200" b="1" dirty="0">
                  <a:latin typeface="微软雅黑" panose="020B0503020204020204" charset="-122"/>
                  <a:ea typeface="微软雅黑" panose="020B0503020204020204" charset="-122"/>
                </a:rPr>
                <a:t>——</a:t>
              </a:r>
              <a:r>
                <a:rPr kumimoji="1" lang="zh-CN" altLang="en-US" sz="1200" b="1" dirty="0">
                  <a:latin typeface="微软雅黑" panose="020B0503020204020204" charset="-122"/>
                  <a:ea typeface="微软雅黑" panose="020B0503020204020204" charset="-122"/>
                </a:rPr>
                <a:t>烟花爆竹生产经营单位危险工序作业人员必须经考核合格，取得合格证书方可上岗</a:t>
              </a:r>
              <a:endParaRPr kumimoji="1" lang="zh-CN" altLang="en-US" sz="1200" b="1" dirty="0">
                <a:latin typeface="微软雅黑" panose="020B0503020204020204" charset="-122"/>
                <a:ea typeface="微软雅黑" panose="020B0503020204020204" charset="-122"/>
              </a:endParaRPr>
            </a:p>
          </p:txBody>
        </p:sp>
        <p:sp>
          <p:nvSpPr>
            <p:cNvPr id="748568" name="Rectangle 5"/>
            <p:cNvSpPr>
              <a:spLocks noChangeArrowheads="1"/>
            </p:cNvSpPr>
            <p:nvPr/>
          </p:nvSpPr>
          <p:spPr bwMode="auto">
            <a:xfrm>
              <a:off x="385789" y="2500306"/>
              <a:ext cx="8774096" cy="418128"/>
            </a:xfrm>
            <a:prstGeom prst="rect">
              <a:avLst/>
            </a:prstGeom>
            <a:noFill/>
            <a:ln w="9525">
              <a:noFill/>
              <a:miter lim="800000"/>
            </a:ln>
          </p:spPr>
          <p:txBody>
            <a:bodyPr wrap="square">
              <a:spAutoFit/>
            </a:bodyPr>
            <a:lstStyle/>
            <a:p>
              <a:pPr marL="539750" indent="-539750">
                <a:lnSpc>
                  <a:spcPct val="160000"/>
                </a:lnSpc>
                <a:buBlip>
                  <a:blip r:embed="rId1"/>
                </a:buBlip>
              </a:pPr>
              <a:r>
                <a:rPr kumimoji="1" lang="zh-CN" altLang="en-US" sz="1400" b="1" dirty="0">
                  <a:solidFill>
                    <a:srgbClr val="FF0000"/>
                  </a:solidFill>
                  <a:latin typeface="微软雅黑" panose="020B0503020204020204" charset="-122"/>
                  <a:ea typeface="微软雅黑" panose="020B0503020204020204" charset="-122"/>
                </a:rPr>
                <a:t>总局</a:t>
              </a:r>
              <a:r>
                <a:rPr kumimoji="1" lang="en-US" altLang="zh-CN" sz="1400" b="1" dirty="0">
                  <a:solidFill>
                    <a:srgbClr val="FF0000"/>
                  </a:solidFill>
                  <a:latin typeface="微软雅黑" panose="020B0503020204020204" charset="-122"/>
                  <a:ea typeface="微软雅黑" panose="020B0503020204020204" charset="-122"/>
                </a:rPr>
                <a:t>2006</a:t>
              </a:r>
              <a:r>
                <a:rPr kumimoji="1" lang="zh-CN" altLang="en-US" sz="1400" b="1" dirty="0">
                  <a:solidFill>
                    <a:srgbClr val="FF0000"/>
                  </a:solidFill>
                  <a:latin typeface="微软雅黑" panose="020B0503020204020204" charset="-122"/>
                  <a:ea typeface="微软雅黑" panose="020B0503020204020204" charset="-122"/>
                </a:rPr>
                <a:t>年</a:t>
              </a:r>
              <a:r>
                <a:rPr kumimoji="1" lang="en-US" altLang="zh-CN" sz="1400" b="1" dirty="0">
                  <a:solidFill>
                    <a:srgbClr val="FF0000"/>
                  </a:solidFill>
                  <a:latin typeface="微软雅黑" panose="020B0503020204020204" charset="-122"/>
                  <a:ea typeface="微软雅黑" panose="020B0503020204020204" charset="-122"/>
                </a:rPr>
                <a:t>3</a:t>
              </a:r>
              <a:r>
                <a:rPr kumimoji="1" lang="zh-CN" altLang="en-US" sz="1400" b="1" dirty="0">
                  <a:solidFill>
                    <a:srgbClr val="FF0000"/>
                  </a:solidFill>
                  <a:latin typeface="微软雅黑" panose="020B0503020204020204" charset="-122"/>
                  <a:ea typeface="微软雅黑" panose="020B0503020204020204" charset="-122"/>
                </a:rPr>
                <a:t>号令</a:t>
              </a:r>
              <a:r>
                <a:rPr kumimoji="1" lang="en-US" altLang="zh-CN" sz="1400" b="1" dirty="0">
                  <a:solidFill>
                    <a:srgbClr val="FF0000"/>
                  </a:solidFill>
                  <a:latin typeface="微软雅黑" panose="020B0503020204020204" charset="-122"/>
                  <a:ea typeface="微软雅黑" panose="020B0503020204020204" charset="-122"/>
                </a:rPr>
                <a:t>《</a:t>
              </a:r>
              <a:r>
                <a:rPr kumimoji="1" lang="zh-CN" altLang="en-US" sz="1400" b="1" dirty="0">
                  <a:solidFill>
                    <a:srgbClr val="FF0000"/>
                  </a:solidFill>
                  <a:latin typeface="微软雅黑" panose="020B0503020204020204" charset="-122"/>
                  <a:ea typeface="微软雅黑" panose="020B0503020204020204" charset="-122"/>
                </a:rPr>
                <a:t>生产经营单位培训管理规定</a:t>
              </a:r>
              <a:r>
                <a:rPr kumimoji="1" lang="en-US" altLang="zh-CN" sz="1400" b="1" dirty="0">
                  <a:solidFill>
                    <a:srgbClr val="FF0000"/>
                  </a:solidFill>
                  <a:latin typeface="微软雅黑" panose="020B0503020204020204" charset="-122"/>
                  <a:ea typeface="微软雅黑" panose="020B0503020204020204" charset="-122"/>
                </a:rPr>
                <a:t>》</a:t>
              </a:r>
              <a:r>
                <a:rPr kumimoji="1" lang="zh-CN" altLang="en-US" sz="1400" b="1" dirty="0" smtClean="0">
                  <a:solidFill>
                    <a:srgbClr val="FF0000"/>
                  </a:solidFill>
                  <a:latin typeface="微软雅黑" panose="020B0503020204020204" charset="-122"/>
                  <a:ea typeface="微软雅黑" panose="020B0503020204020204" charset="-122"/>
                </a:rPr>
                <a:t>基本要求</a:t>
              </a:r>
              <a:endParaRPr kumimoji="1" lang="zh-CN" altLang="en-US" sz="1400" b="1" dirty="0">
                <a:solidFill>
                  <a:srgbClr val="FF0000"/>
                </a:solidFill>
                <a:latin typeface="微软雅黑" panose="020B0503020204020204" charset="-122"/>
                <a:ea typeface="微软雅黑" panose="020B0503020204020204" charset="-122"/>
              </a:endParaRPr>
            </a:p>
          </p:txBody>
        </p:sp>
        <p:sp>
          <p:nvSpPr>
            <p:cNvPr id="17" name="矩形 2"/>
            <p:cNvSpPr>
              <a:spLocks noChangeArrowheads="1"/>
            </p:cNvSpPr>
            <p:nvPr/>
          </p:nvSpPr>
          <p:spPr bwMode="auto">
            <a:xfrm>
              <a:off x="357158" y="1285860"/>
              <a:ext cx="7129462" cy="281688"/>
            </a:xfrm>
            <a:prstGeom prst="rect">
              <a:avLst/>
            </a:prstGeom>
            <a:noFill/>
            <a:ln w="9525">
              <a:noFill/>
              <a:miter lim="800000"/>
            </a:ln>
          </p:spPr>
          <p:txBody>
            <a:bodyPr>
              <a:spAutoFit/>
            </a:bodyPr>
            <a:lstStyle/>
            <a:p>
              <a:pPr marL="539750" indent="-539750">
                <a:buFontTx/>
                <a:buBlip>
                  <a:blip r:embed="rId1"/>
                </a:buBlip>
              </a:pPr>
              <a:r>
                <a:rPr kumimoji="1" lang="zh-CN" altLang="en-US" sz="1400" b="1" dirty="0">
                  <a:solidFill>
                    <a:srgbClr val="FF0000"/>
                  </a:solidFill>
                  <a:latin typeface="微软雅黑" panose="020B0503020204020204" charset="-122"/>
                  <a:ea typeface="微软雅黑" panose="020B0503020204020204" charset="-122"/>
                </a:rPr>
                <a:t>中华人民共和国安全生产</a:t>
              </a:r>
              <a:r>
                <a:rPr kumimoji="1" lang="zh-CN" altLang="en-US" sz="1400" b="1" dirty="0" smtClean="0">
                  <a:solidFill>
                    <a:srgbClr val="FF0000"/>
                  </a:solidFill>
                  <a:latin typeface="微软雅黑" panose="020B0503020204020204" charset="-122"/>
                  <a:ea typeface="微软雅黑" panose="020B0503020204020204" charset="-122"/>
                </a:rPr>
                <a:t>法</a:t>
              </a:r>
              <a:endParaRPr kumimoji="1" lang="zh-CN" altLang="en-US" sz="1400" b="1" dirty="0">
                <a:solidFill>
                  <a:srgbClr val="FF0000"/>
                </a:solidFill>
                <a:latin typeface="微软雅黑" panose="020B0503020204020204" charset="-122"/>
                <a:ea typeface="微软雅黑" panose="020B0503020204020204" charset="-122"/>
              </a:endParaRPr>
            </a:p>
          </p:txBody>
        </p:sp>
      </p:grpSp>
      <p:sp>
        <p:nvSpPr>
          <p:cNvPr id="9"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285720" y="692696"/>
            <a:ext cx="7358084" cy="369332"/>
          </a:xfrm>
          <a:prstGeom prst="rect">
            <a:avLst/>
          </a:prstGeom>
          <a:noFill/>
          <a:ln w="9525" algn="ctr">
            <a:noFill/>
            <a:miter lim="800000"/>
          </a:ln>
        </p:spPr>
        <p:txBody>
          <a:bodyPr wrap="square">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（二）培训教育</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285720" y="1279700"/>
            <a:ext cx="8174712" cy="2797372"/>
            <a:chOff x="285720" y="1142984"/>
            <a:chExt cx="8174712" cy="2797372"/>
          </a:xfrm>
        </p:grpSpPr>
        <p:sp>
          <p:nvSpPr>
            <p:cNvPr id="749589" name="Text Box 2"/>
            <p:cNvSpPr txBox="1">
              <a:spLocks noChangeArrowheads="1"/>
            </p:cNvSpPr>
            <p:nvPr/>
          </p:nvSpPr>
          <p:spPr bwMode="auto">
            <a:xfrm>
              <a:off x="285720" y="1434326"/>
              <a:ext cx="3286148" cy="1219180"/>
            </a:xfrm>
            <a:prstGeom prst="rect">
              <a:avLst/>
            </a:prstGeom>
            <a:solidFill>
              <a:srgbClr val="FFFF00"/>
            </a:solidFill>
            <a:ln w="9525" algn="ctr">
              <a:solidFill>
                <a:schemeClr val="accent1"/>
              </a:solidFill>
              <a:miter lim="800000"/>
            </a:ln>
          </p:spPr>
          <p:txBody>
            <a:bodyPr wrap="square">
              <a:spAutoFit/>
            </a:bodyPr>
            <a:lstStyle/>
            <a:p>
              <a:pPr>
                <a:lnSpc>
                  <a:spcPct val="145000"/>
                </a:lnSpc>
                <a:buClr>
                  <a:srgbClr val="0000FF"/>
                </a:buClr>
                <a:buFont typeface="Wingdings" panose="05000000000000000000" pitchFamily="2" charset="2"/>
                <a:buChar char="p"/>
              </a:pPr>
              <a:r>
                <a:rPr kumimoji="1" lang="zh-CN" altLang="en-US" sz="1050" b="1" dirty="0" smtClean="0">
                  <a:solidFill>
                    <a:srgbClr val="C00000"/>
                  </a:solidFill>
                  <a:latin typeface="微软雅黑" panose="020B0503020204020204" charset="-122"/>
                  <a:ea typeface="微软雅黑" panose="020B0503020204020204" charset="-122"/>
                </a:rPr>
                <a:t>  厂</a:t>
              </a:r>
              <a:r>
                <a:rPr kumimoji="1" lang="zh-CN" altLang="en-US" sz="1050" b="1" dirty="0">
                  <a:solidFill>
                    <a:srgbClr val="C00000"/>
                  </a:solidFill>
                  <a:latin typeface="微软雅黑" panose="020B0503020204020204" charset="-122"/>
                  <a:ea typeface="微软雅黑" panose="020B0503020204020204" charset="-122"/>
                </a:rPr>
                <a:t>级教育培训：</a:t>
              </a:r>
              <a:endParaRPr kumimoji="1" lang="zh-CN" altLang="en-US" sz="1050" b="1" dirty="0">
                <a:solidFill>
                  <a:srgbClr val="C00000"/>
                </a:solidFill>
                <a:latin typeface="微软雅黑" panose="020B0503020204020204" charset="-122"/>
                <a:ea typeface="微软雅黑" panose="020B0503020204020204" charset="-122"/>
              </a:endParaRPr>
            </a:p>
            <a:p>
              <a:pPr>
                <a:lnSpc>
                  <a:spcPct val="145000"/>
                </a:lnSpc>
                <a:buClr>
                  <a:schemeClr val="bg1"/>
                </a:buClr>
              </a:pPr>
              <a:r>
                <a:rPr kumimoji="1" lang="en-US" altLang="zh-CN" sz="1000" b="1" dirty="0">
                  <a:latin typeface="微软雅黑" panose="020B0503020204020204" charset="-122"/>
                  <a:ea typeface="微软雅黑" panose="020B0503020204020204" charset="-122"/>
                </a:rPr>
                <a:t>——</a:t>
              </a:r>
              <a:r>
                <a:rPr kumimoji="1" lang="zh-CN" altLang="en-US" sz="1000" b="1" dirty="0">
                  <a:latin typeface="微软雅黑" panose="020B0503020204020204" charset="-122"/>
                  <a:ea typeface="微软雅黑" panose="020B0503020204020204" charset="-122"/>
                </a:rPr>
                <a:t>本单位安全生产基本知识</a:t>
              </a:r>
              <a:endParaRPr kumimoji="1" lang="zh-CN" altLang="en-US" sz="1000" b="1" dirty="0">
                <a:latin typeface="微软雅黑" panose="020B0503020204020204" charset="-122"/>
                <a:ea typeface="微软雅黑" panose="020B0503020204020204" charset="-122"/>
              </a:endParaRPr>
            </a:p>
            <a:p>
              <a:pPr marL="449580" indent="-449580">
                <a:lnSpc>
                  <a:spcPct val="145000"/>
                </a:lnSpc>
                <a:buClr>
                  <a:schemeClr val="bg1"/>
                </a:buClr>
              </a:pPr>
              <a:r>
                <a:rPr kumimoji="1" lang="en-US" altLang="zh-CN" sz="1000" b="1" dirty="0">
                  <a:latin typeface="微软雅黑" panose="020B0503020204020204" charset="-122"/>
                  <a:ea typeface="微软雅黑" panose="020B0503020204020204" charset="-122"/>
                </a:rPr>
                <a:t>——</a:t>
              </a:r>
              <a:r>
                <a:rPr kumimoji="1" lang="zh-CN" altLang="en-US" sz="1000" b="1" dirty="0">
                  <a:latin typeface="微软雅黑" panose="020B0503020204020204" charset="-122"/>
                  <a:ea typeface="微软雅黑" panose="020B0503020204020204" charset="-122"/>
                </a:rPr>
                <a:t>本单位安全生产规章制度和劳动纪律</a:t>
              </a:r>
              <a:endParaRPr kumimoji="1" lang="zh-CN" altLang="en-US" sz="1000" b="1" dirty="0">
                <a:latin typeface="微软雅黑" panose="020B0503020204020204" charset="-122"/>
                <a:ea typeface="微软雅黑" panose="020B0503020204020204" charset="-122"/>
              </a:endParaRPr>
            </a:p>
            <a:p>
              <a:pPr>
                <a:lnSpc>
                  <a:spcPct val="145000"/>
                </a:lnSpc>
                <a:buClr>
                  <a:schemeClr val="bg1"/>
                </a:buClr>
              </a:pPr>
              <a:r>
                <a:rPr kumimoji="1" lang="en-US" altLang="zh-CN" sz="1000" b="1" dirty="0">
                  <a:latin typeface="微软雅黑" panose="020B0503020204020204" charset="-122"/>
                  <a:ea typeface="微软雅黑" panose="020B0503020204020204" charset="-122"/>
                </a:rPr>
                <a:t>——</a:t>
              </a:r>
              <a:r>
                <a:rPr kumimoji="1" lang="zh-CN" altLang="en-US" sz="1000" b="1" dirty="0">
                  <a:latin typeface="微软雅黑" panose="020B0503020204020204" charset="-122"/>
                  <a:ea typeface="微软雅黑" panose="020B0503020204020204" charset="-122"/>
                </a:rPr>
                <a:t>从业人员的权利义务</a:t>
              </a:r>
              <a:endParaRPr kumimoji="1" lang="zh-CN" altLang="en-US" sz="1000" b="1" dirty="0">
                <a:latin typeface="微软雅黑" panose="020B0503020204020204" charset="-122"/>
                <a:ea typeface="微软雅黑" panose="020B0503020204020204" charset="-122"/>
              </a:endParaRPr>
            </a:p>
            <a:p>
              <a:pPr>
                <a:lnSpc>
                  <a:spcPct val="145000"/>
                </a:lnSpc>
                <a:buClr>
                  <a:schemeClr val="bg1"/>
                </a:buClr>
              </a:pPr>
              <a:r>
                <a:rPr kumimoji="1" lang="en-US" altLang="zh-CN" sz="1000" b="1" dirty="0">
                  <a:latin typeface="微软雅黑" panose="020B0503020204020204" charset="-122"/>
                  <a:ea typeface="微软雅黑" panose="020B0503020204020204" charset="-122"/>
                </a:rPr>
                <a:t>——</a:t>
              </a:r>
              <a:r>
                <a:rPr kumimoji="1" lang="zh-CN" altLang="en-US" sz="1000" b="1" dirty="0">
                  <a:latin typeface="微软雅黑" panose="020B0503020204020204" charset="-122"/>
                  <a:ea typeface="微软雅黑" panose="020B0503020204020204" charset="-122"/>
                </a:rPr>
                <a:t>有关事故案例</a:t>
              </a:r>
              <a:endParaRPr kumimoji="1" lang="zh-CN" altLang="en-US" sz="1000" b="1" dirty="0">
                <a:latin typeface="微软雅黑" panose="020B0503020204020204" charset="-122"/>
                <a:ea typeface="微软雅黑" panose="020B0503020204020204" charset="-122"/>
              </a:endParaRPr>
            </a:p>
          </p:txBody>
        </p:sp>
        <p:sp>
          <p:nvSpPr>
            <p:cNvPr id="749591" name="Text Box 3"/>
            <p:cNvSpPr txBox="1">
              <a:spLocks noChangeArrowheads="1"/>
            </p:cNvSpPr>
            <p:nvPr/>
          </p:nvSpPr>
          <p:spPr bwMode="auto">
            <a:xfrm>
              <a:off x="3714744" y="1420076"/>
              <a:ext cx="4745688" cy="2408801"/>
            </a:xfrm>
            <a:prstGeom prst="rect">
              <a:avLst/>
            </a:prstGeom>
            <a:solidFill>
              <a:srgbClr val="92D050"/>
            </a:solidFill>
            <a:ln w="9525" algn="ctr">
              <a:solidFill>
                <a:schemeClr val="accent1"/>
              </a:solidFill>
              <a:miter lim="800000"/>
            </a:ln>
          </p:spPr>
          <p:txBody>
            <a:bodyPr wrap="square">
              <a:spAutoFit/>
            </a:bodyPr>
            <a:lstStyle/>
            <a:p>
              <a:pPr marL="88900" indent="-88900">
                <a:lnSpc>
                  <a:spcPct val="145000"/>
                </a:lnSpc>
                <a:buClr>
                  <a:srgbClr val="0000FF"/>
                </a:buClr>
                <a:buFont typeface="Wingdings" panose="05000000000000000000" pitchFamily="2" charset="2"/>
                <a:buChar char="p"/>
              </a:pPr>
              <a:r>
                <a:rPr kumimoji="1" lang="zh-CN" altLang="en-US" sz="1050" b="1" dirty="0" smtClean="0">
                  <a:solidFill>
                    <a:srgbClr val="C00000"/>
                  </a:solidFill>
                  <a:latin typeface="微软雅黑" panose="020B0503020204020204" charset="-122"/>
                  <a:ea typeface="微软雅黑" panose="020B0503020204020204" charset="-122"/>
                </a:rPr>
                <a:t>  车间</a:t>
              </a:r>
              <a:r>
                <a:rPr kumimoji="1" lang="zh-CN" altLang="en-US" sz="1050" b="1" dirty="0">
                  <a:solidFill>
                    <a:srgbClr val="C00000"/>
                  </a:solidFill>
                  <a:latin typeface="微软雅黑" panose="020B0503020204020204" charset="-122"/>
                  <a:ea typeface="微软雅黑" panose="020B0503020204020204" charset="-122"/>
                </a:rPr>
                <a:t>（工段、区、队）教育培训</a:t>
              </a:r>
              <a:r>
                <a:rPr kumimoji="1" lang="en-US" altLang="zh-CN" sz="1050" b="1" dirty="0">
                  <a:solidFill>
                    <a:srgbClr val="C00000"/>
                  </a:solidFill>
                  <a:latin typeface="微软雅黑" panose="020B0503020204020204" charset="-122"/>
                  <a:ea typeface="微软雅黑" panose="020B0503020204020204" charset="-122"/>
                </a:rPr>
                <a:t> </a:t>
              </a:r>
              <a:r>
                <a:rPr kumimoji="1" lang="zh-CN" altLang="en-US" sz="1050" b="1" dirty="0">
                  <a:solidFill>
                    <a:srgbClr val="C00000"/>
                  </a:solidFill>
                  <a:latin typeface="微软雅黑" panose="020B0503020204020204" charset="-122"/>
                  <a:ea typeface="微软雅黑" panose="020B0503020204020204" charset="-122"/>
                </a:rPr>
                <a:t>：</a:t>
              </a:r>
              <a:endParaRPr kumimoji="1" lang="zh-CN" altLang="en-US" sz="1050" b="1" dirty="0">
                <a:solidFill>
                  <a:srgbClr val="C00000"/>
                </a:solidFill>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本车间安全生产状况和规章制度。 </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工作环境和危险因素</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所从事工种可能遭受的职业伤害和伤亡事故</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所从事工种的安全职责、操作技能及强制性标准</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自救互救、急救方法、疏散和现场紧急情况处理</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安全设备设施、个人防护用品的使用和维护</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预防事故和职业危害的措施及应注意的安全事项</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有关事故案例</a:t>
              </a:r>
              <a:endParaRPr kumimoji="1" lang="zh-CN" altLang="en-US" sz="1050" b="1" dirty="0">
                <a:latin typeface="微软雅黑" panose="020B0503020204020204" charset="-122"/>
                <a:ea typeface="微软雅黑" panose="020B0503020204020204" charset="-122"/>
              </a:endParaRPr>
            </a:p>
            <a:p>
              <a:pPr marL="88900" indent="-88900">
                <a:lnSpc>
                  <a:spcPct val="145000"/>
                </a:lnSpc>
                <a:buClr>
                  <a:schemeClr val="bg1"/>
                </a:buClr>
              </a:pPr>
              <a:r>
                <a:rPr kumimoji="1" lang="en-US" altLang="zh-CN" sz="1050" b="1" dirty="0">
                  <a:latin typeface="微软雅黑" panose="020B0503020204020204" charset="-122"/>
                  <a:ea typeface="微软雅黑" panose="020B0503020204020204" charset="-122"/>
                </a:rPr>
                <a:t>	—— </a:t>
              </a:r>
              <a:r>
                <a:rPr kumimoji="1" lang="zh-CN" altLang="en-US" sz="1050" b="1" dirty="0">
                  <a:latin typeface="微软雅黑" panose="020B0503020204020204" charset="-122"/>
                  <a:ea typeface="微软雅黑" panose="020B0503020204020204" charset="-122"/>
                </a:rPr>
                <a:t>其他培训需求</a:t>
              </a:r>
              <a:endParaRPr kumimoji="1" lang="zh-CN" altLang="en-US" sz="1050" b="1" dirty="0">
                <a:latin typeface="微软雅黑" panose="020B0503020204020204" charset="-122"/>
                <a:ea typeface="微软雅黑" panose="020B0503020204020204" charset="-122"/>
              </a:endParaRPr>
            </a:p>
          </p:txBody>
        </p:sp>
        <p:sp>
          <p:nvSpPr>
            <p:cNvPr id="21" name="Text Box 2"/>
            <p:cNvSpPr txBox="1">
              <a:spLocks noChangeArrowheads="1"/>
            </p:cNvSpPr>
            <p:nvPr/>
          </p:nvSpPr>
          <p:spPr bwMode="auto">
            <a:xfrm>
              <a:off x="323528" y="2721176"/>
              <a:ext cx="3286148" cy="1219180"/>
            </a:xfrm>
            <a:prstGeom prst="rect">
              <a:avLst/>
            </a:prstGeom>
            <a:solidFill>
              <a:schemeClr val="accent6">
                <a:lumMod val="20000"/>
                <a:lumOff val="80000"/>
              </a:schemeClr>
            </a:solidFill>
            <a:ln w="9525" algn="ctr">
              <a:noFill/>
              <a:miter lim="800000"/>
            </a:ln>
            <a:effectLst/>
          </p:spPr>
          <p:txBody>
            <a:bodyPr wrap="square">
              <a:spAutoFit/>
            </a:bodyPr>
            <a:lstStyle/>
            <a:p>
              <a:pPr>
                <a:lnSpc>
                  <a:spcPct val="145000"/>
                </a:lnSpc>
                <a:buClr>
                  <a:srgbClr val="0000FF"/>
                </a:buClr>
                <a:buFont typeface="Wingdings" panose="05000000000000000000" pitchFamily="2" charset="2"/>
                <a:buChar char="p"/>
                <a:defRPr/>
              </a:pPr>
              <a:r>
                <a:rPr kumimoji="1" lang="zh-CN" altLang="en-US" sz="105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班组</a:t>
              </a:r>
              <a:r>
                <a:rPr kumimoji="1" lang="zh-CN" altLang="en-US" sz="105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级安全教育培训</a:t>
              </a:r>
              <a:r>
                <a:rPr kumimoji="1" lang="en-US" altLang="zh-CN" sz="105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kumimoji="1" lang="zh-CN" altLang="en-US" sz="105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kumimoji="1" lang="zh-CN" altLang="en-US" sz="105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nSpc>
                  <a:spcPct val="145000"/>
                </a:lnSpc>
                <a:buClr>
                  <a:schemeClr val="bg1"/>
                </a:buClr>
                <a:defRPr/>
              </a:pPr>
              <a:r>
                <a:rPr kumimoji="1" lang="en-US" altLang="zh-CN"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岗位安全操作规程 </a:t>
              </a:r>
              <a:endPar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536575" indent="-536575">
                <a:lnSpc>
                  <a:spcPct val="145000"/>
                </a:lnSpc>
                <a:buClr>
                  <a:schemeClr val="bg1"/>
                </a:buClr>
                <a:defRPr/>
              </a:pPr>
              <a:r>
                <a:rPr kumimoji="1" lang="en-US" altLang="zh-CN"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岗位之间工作衔接配合的安全与职业卫生事项</a:t>
              </a:r>
              <a:endPar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nSpc>
                  <a:spcPct val="145000"/>
                </a:lnSpc>
                <a:buClr>
                  <a:schemeClr val="bg1"/>
                </a:buClr>
                <a:defRPr/>
              </a:pPr>
              <a:r>
                <a:rPr kumimoji="1" lang="en-US" altLang="zh-CN"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有关事故案例</a:t>
              </a:r>
              <a:endPar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541655" indent="-541655">
                <a:lnSpc>
                  <a:spcPct val="145000"/>
                </a:lnSpc>
                <a:buClr>
                  <a:schemeClr val="bg1"/>
                </a:buClr>
                <a:defRPr/>
              </a:pPr>
              <a:r>
                <a:rPr kumimoji="1" lang="en-US" altLang="zh-CN"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其他培训需求</a:t>
              </a:r>
              <a:endParaRPr kumimoji="1" lang="zh-CN" altLang="en-US" sz="10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7" name="矩形 16"/>
            <p:cNvSpPr/>
            <p:nvPr/>
          </p:nvSpPr>
          <p:spPr>
            <a:xfrm>
              <a:off x="285720" y="1142984"/>
              <a:ext cx="6286544" cy="278281"/>
            </a:xfrm>
            <a:prstGeom prst="rect">
              <a:avLst/>
            </a:prstGeom>
          </p:spPr>
          <p:txBody>
            <a:bodyPr wrap="square">
              <a:spAutoFit/>
            </a:bodyPr>
            <a:lstStyle/>
            <a:p>
              <a:pPr marL="363855" indent="-363855">
                <a:lnSpc>
                  <a:spcPct val="120000"/>
                </a:lnSpc>
                <a:buFont typeface="Wingdings" panose="05000000000000000000" pitchFamily="2" charset="2"/>
                <a:buChar char="n"/>
              </a:pPr>
              <a:r>
                <a:rPr lang="zh-CN" altLang="en-US" sz="1100" b="1" dirty="0" smtClean="0">
                  <a:solidFill>
                    <a:srgbClr val="0000FF"/>
                  </a:solidFill>
                  <a:latin typeface="微软雅黑" panose="020B0503020204020204" charset="-122"/>
                  <a:ea typeface="微软雅黑" panose="020B0503020204020204" charset="-122"/>
                </a:rPr>
                <a:t>从业人员三级教育内容</a:t>
              </a:r>
              <a:endParaRPr lang="zh-CN" altLang="en-US" sz="1100" b="1" dirty="0">
                <a:solidFill>
                  <a:srgbClr val="0000FF"/>
                </a:solidFill>
                <a:latin typeface="微软雅黑" panose="020B0503020204020204" charset="-122"/>
                <a:ea typeface="微软雅黑" panose="020B0503020204020204" charset="-122"/>
              </a:endParaRPr>
            </a:p>
          </p:txBody>
        </p:sp>
      </p:grpSp>
      <p:sp>
        <p:nvSpPr>
          <p:cNvPr id="7"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628" y="4509120"/>
            <a:ext cx="7993012" cy="140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38" name="矩形 9"/>
          <p:cNvSpPr>
            <a:spLocks noChangeArrowheads="1"/>
          </p:cNvSpPr>
          <p:nvPr/>
        </p:nvSpPr>
        <p:spPr bwMode="auto">
          <a:xfrm>
            <a:off x="395536" y="1484784"/>
            <a:ext cx="8893175" cy="338554"/>
          </a:xfrm>
          <a:prstGeom prst="rect">
            <a:avLst/>
          </a:prstGeom>
          <a:noFill/>
          <a:ln w="9525">
            <a:noFill/>
            <a:miter lim="800000"/>
          </a:ln>
        </p:spPr>
        <p:txBody>
          <a:bodyPr>
            <a:spAutoFit/>
          </a:bodyPr>
          <a:lstStyle/>
          <a:p>
            <a:r>
              <a:rPr kumimoji="1" lang="zh-CN" altLang="en-US" sz="1600" b="1" dirty="0">
                <a:solidFill>
                  <a:srgbClr val="0000FF"/>
                </a:solidFill>
                <a:latin typeface="微软雅黑" panose="020B0503020204020204" charset="-122"/>
                <a:ea typeface="微软雅黑" panose="020B0503020204020204" charset="-122"/>
              </a:rPr>
              <a:t>从业人员应正确佩戴和使用劳动防护用品。（安全生产</a:t>
            </a:r>
            <a:r>
              <a:rPr kumimoji="1" lang="zh-CN" altLang="en-US" sz="1600" b="1" dirty="0" smtClean="0">
                <a:solidFill>
                  <a:srgbClr val="0000FF"/>
                </a:solidFill>
                <a:latin typeface="微软雅黑" panose="020B0503020204020204" charset="-122"/>
                <a:ea typeface="微软雅黑" panose="020B0503020204020204" charset="-122"/>
              </a:rPr>
              <a:t>法）</a:t>
            </a:r>
            <a:endParaRPr kumimoji="1" lang="zh-CN" altLang="en-US" sz="1600" b="1" dirty="0">
              <a:solidFill>
                <a:srgbClr val="0000FF"/>
              </a:solidFill>
              <a:latin typeface="微软雅黑" panose="020B0503020204020204" charset="-122"/>
              <a:ea typeface="微软雅黑" panose="020B0503020204020204" charset="-122"/>
            </a:endParaRPr>
          </a:p>
        </p:txBody>
      </p:sp>
      <p:pic>
        <p:nvPicPr>
          <p:cNvPr id="16" name="Picture 10" descr="D:\资料\安全漫画\904672.jpg"/>
          <p:cNvPicPr>
            <a:picLocks noChangeAspect="1" noChangeArrowheads="1"/>
          </p:cNvPicPr>
          <p:nvPr/>
        </p:nvPicPr>
        <p:blipFill>
          <a:blip r:embed="rId1"/>
          <a:srcRect/>
          <a:stretch>
            <a:fillRect/>
          </a:stretch>
        </p:blipFill>
        <p:spPr bwMode="auto">
          <a:xfrm>
            <a:off x="3059294" y="4016465"/>
            <a:ext cx="3033096" cy="1786722"/>
          </a:xfrm>
          <a:prstGeom prst="roundRect">
            <a:avLst>
              <a:gd name="adj" fmla="val 8594"/>
            </a:avLst>
          </a:prstGeom>
          <a:solidFill>
            <a:srgbClr val="FFFFFF">
              <a:shade val="85000"/>
            </a:srgbClr>
          </a:solidFill>
          <a:ln>
            <a:noFill/>
          </a:ln>
          <a:effectLst/>
        </p:spPr>
      </p:pic>
      <p:pic>
        <p:nvPicPr>
          <p:cNvPr id="17" name="Picture 6" descr="D:\资料\安全漫画\20090916120127266.jpg"/>
          <p:cNvPicPr>
            <a:picLocks noChangeAspect="1" noChangeArrowheads="1"/>
          </p:cNvPicPr>
          <p:nvPr/>
        </p:nvPicPr>
        <p:blipFill>
          <a:blip r:embed="rId2" cstate="email"/>
          <a:srcRect/>
          <a:stretch>
            <a:fillRect/>
          </a:stretch>
        </p:blipFill>
        <p:spPr bwMode="auto">
          <a:xfrm>
            <a:off x="287494" y="2072248"/>
            <a:ext cx="2558355" cy="3522538"/>
          </a:xfrm>
          <a:prstGeom prst="roundRect">
            <a:avLst>
              <a:gd name="adj" fmla="val 8594"/>
            </a:avLst>
          </a:prstGeom>
          <a:solidFill>
            <a:srgbClr val="FFFFFF">
              <a:shade val="85000"/>
            </a:srgbClr>
          </a:solidFill>
          <a:ln>
            <a:noFill/>
          </a:ln>
          <a:effectLst/>
        </p:spPr>
      </p:pic>
      <p:pic>
        <p:nvPicPr>
          <p:cNvPr id="19" name="Picture 7" descr="Painter working at a renovation site Amsterdam Netherlands April 2007"/>
          <p:cNvPicPr>
            <a:picLocks noChangeAspect="1" noChangeArrowheads="1"/>
          </p:cNvPicPr>
          <p:nvPr/>
        </p:nvPicPr>
        <p:blipFill>
          <a:blip r:embed="rId3" cstate="email"/>
          <a:srcRect t="4521"/>
          <a:stretch>
            <a:fillRect/>
          </a:stretch>
        </p:blipFill>
        <p:spPr bwMode="auto">
          <a:xfrm>
            <a:off x="6286512" y="2000240"/>
            <a:ext cx="2558355" cy="3589000"/>
          </a:xfrm>
          <a:prstGeom prst="roundRect">
            <a:avLst>
              <a:gd name="adj" fmla="val 8594"/>
            </a:avLst>
          </a:prstGeom>
          <a:solidFill>
            <a:srgbClr val="FFFFFF">
              <a:shade val="85000"/>
            </a:srgbClr>
          </a:solidFill>
          <a:ln>
            <a:noFill/>
          </a:ln>
          <a:effectLst/>
        </p:spPr>
      </p:pic>
      <p:pic>
        <p:nvPicPr>
          <p:cNvPr id="21" name="Picture 3" descr="http://images.cworksafety.com/images/2009-09-01/1251765643632.jpg"/>
          <p:cNvPicPr>
            <a:picLocks noChangeAspect="1" noChangeArrowheads="1"/>
          </p:cNvPicPr>
          <p:nvPr/>
        </p:nvPicPr>
        <p:blipFill>
          <a:blip r:embed="rId4" cstate="email"/>
          <a:srcRect/>
          <a:stretch>
            <a:fillRect/>
          </a:stretch>
        </p:blipFill>
        <p:spPr bwMode="auto">
          <a:xfrm>
            <a:off x="3071802" y="2072248"/>
            <a:ext cx="2934978" cy="1761269"/>
          </a:xfrm>
          <a:prstGeom prst="roundRect">
            <a:avLst>
              <a:gd name="adj" fmla="val 8594"/>
            </a:avLst>
          </a:prstGeom>
          <a:solidFill>
            <a:srgbClr val="FFFFFF">
              <a:shade val="85000"/>
            </a:srgbClr>
          </a:solidFill>
          <a:ln>
            <a:noFill/>
          </a:ln>
          <a:effectLst/>
        </p:spPr>
      </p:pic>
      <p:sp>
        <p:nvSpPr>
          <p:cNvPr id="18" name="Text Box 2"/>
          <p:cNvSpPr txBox="1">
            <a:spLocks noChangeArrowheads="1"/>
          </p:cNvSpPr>
          <p:nvPr/>
        </p:nvSpPr>
        <p:spPr bwMode="auto">
          <a:xfrm>
            <a:off x="289641" y="853917"/>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（三）劳动保护</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4"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noGrp="1"/>
          </p:cNvSpPr>
          <p:nvPr/>
        </p:nvSpPr>
        <p:spPr bwMode="auto">
          <a:xfrm>
            <a:off x="6553200" y="6356350"/>
            <a:ext cx="2133600" cy="365125"/>
          </a:xfrm>
          <a:prstGeom prst="rect">
            <a:avLst/>
          </a:prstGeom>
          <a:noFill/>
          <a:ln>
            <a:miter lim="800000"/>
          </a:ln>
        </p:spPr>
        <p:txBody>
          <a:bodyPr anchor="b"/>
          <a:lstStyle/>
          <a:p>
            <a:pPr algn="r">
              <a:defRPr/>
            </a:pPr>
            <a:fld id="{074EBBA3-D23A-474C-806E-C8845E167921}" type="slidenum">
              <a:rPr lang="zh-CN" altLang="en-US" sz="1400">
                <a:latin typeface="微软雅黑" panose="020B0503020204020204" charset="-122"/>
                <a:ea typeface="微软雅黑" panose="020B0503020204020204" charset="-122"/>
              </a:rPr>
            </a:fld>
            <a:endParaRPr lang="zh-CN" altLang="en-US" sz="1400">
              <a:latin typeface="微软雅黑" panose="020B0503020204020204" charset="-122"/>
              <a:ea typeface="微软雅黑" panose="020B0503020204020204" charset="-122"/>
            </a:endParaRPr>
          </a:p>
        </p:txBody>
      </p:sp>
      <p:grpSp>
        <p:nvGrpSpPr>
          <p:cNvPr id="2" name="组合 1"/>
          <p:cNvGrpSpPr/>
          <p:nvPr/>
        </p:nvGrpSpPr>
        <p:grpSpPr>
          <a:xfrm>
            <a:off x="285720" y="1428882"/>
            <a:ext cx="8569325" cy="3800318"/>
            <a:chOff x="285720" y="1285860"/>
            <a:chExt cx="8569325" cy="3800318"/>
          </a:xfrm>
        </p:grpSpPr>
        <p:sp>
          <p:nvSpPr>
            <p:cNvPr id="752662" name="矩形 9"/>
            <p:cNvSpPr>
              <a:spLocks noChangeArrowheads="1"/>
            </p:cNvSpPr>
            <p:nvPr/>
          </p:nvSpPr>
          <p:spPr bwMode="auto">
            <a:xfrm>
              <a:off x="285720" y="1285860"/>
              <a:ext cx="8569325" cy="1366528"/>
            </a:xfrm>
            <a:prstGeom prst="rect">
              <a:avLst/>
            </a:prstGeom>
            <a:noFill/>
            <a:ln w="9525">
              <a:noFill/>
              <a:miter lim="800000"/>
            </a:ln>
          </p:spPr>
          <p:txBody>
            <a:bodyPr>
              <a:spAutoFit/>
            </a:bodyPr>
            <a:lstStyle/>
            <a:p>
              <a:pPr marL="443230" indent="-443230">
                <a:lnSpc>
                  <a:spcPct val="130000"/>
                </a:lnSpc>
                <a:buFont typeface="Wingdings" panose="05000000000000000000" pitchFamily="2" charset="2"/>
                <a:buChar char="p"/>
              </a:pPr>
              <a:r>
                <a:rPr kumimoji="1" lang="zh-CN" altLang="en-US" sz="1400" b="1" dirty="0">
                  <a:latin typeface="微软雅黑" panose="020B0503020204020204" charset="-122"/>
                  <a:ea typeface="微软雅黑" panose="020B0503020204020204" charset="-122"/>
                </a:rPr>
                <a:t>从业人员发现事故隐患或者其他不安全因素，应当立即向现场安全生产管理人员或者本单位负责人报告</a:t>
              </a:r>
              <a:r>
                <a:rPr kumimoji="1" lang="zh-CN" altLang="en-US" sz="1400" b="1" dirty="0" smtClean="0">
                  <a:latin typeface="微软雅黑" panose="020B0503020204020204" charset="-122"/>
                  <a:ea typeface="微软雅黑" panose="020B0503020204020204" charset="-122"/>
                </a:rPr>
                <a:t>；</a:t>
              </a:r>
              <a:endParaRPr kumimoji="1" lang="en-US" altLang="zh-CN" sz="1400" b="1" dirty="0" smtClean="0">
                <a:latin typeface="微软雅黑" panose="020B0503020204020204" charset="-122"/>
                <a:ea typeface="微软雅黑" panose="020B0503020204020204" charset="-122"/>
              </a:endParaRPr>
            </a:p>
            <a:p>
              <a:pPr marL="443230" indent="-443230">
                <a:lnSpc>
                  <a:spcPct val="130000"/>
                </a:lnSpc>
                <a:buFont typeface="Wingdings" panose="05000000000000000000" pitchFamily="2" charset="2"/>
                <a:buChar char="p"/>
              </a:pPr>
              <a:r>
                <a:rPr kumimoji="1" lang="zh-CN" altLang="en-US" sz="1400" b="1" dirty="0" smtClean="0">
                  <a:latin typeface="微软雅黑" panose="020B0503020204020204" charset="-122"/>
                  <a:ea typeface="微软雅黑" panose="020B0503020204020204" charset="-122"/>
                </a:rPr>
                <a:t>从业人员的安全被告知权。（从业人员的义务）</a:t>
              </a:r>
              <a:endParaRPr kumimoji="1" lang="en-US" altLang="zh-CN" sz="1400" b="1" dirty="0">
                <a:latin typeface="微软雅黑" panose="020B0503020204020204" charset="-122"/>
                <a:ea typeface="微软雅黑" panose="020B0503020204020204" charset="-122"/>
              </a:endParaRPr>
            </a:p>
            <a:p>
              <a:pPr marL="443230" indent="-443230">
                <a:lnSpc>
                  <a:spcPct val="130000"/>
                </a:lnSpc>
                <a:spcBef>
                  <a:spcPts val="1200"/>
                </a:spcBef>
                <a:buFont typeface="Wingdings" panose="05000000000000000000" pitchFamily="2" charset="2"/>
                <a:buChar char="p"/>
              </a:pPr>
              <a:r>
                <a:rPr kumimoji="1" lang="zh-CN" altLang="en-US" sz="1400" b="1" dirty="0">
                  <a:solidFill>
                    <a:srgbClr val="0000FF"/>
                  </a:solidFill>
                  <a:latin typeface="微软雅黑" panose="020B0503020204020204" charset="-122"/>
                  <a:ea typeface="微软雅黑" panose="020B0503020204020204" charset="-122"/>
                </a:rPr>
                <a:t>事故报告制度</a:t>
              </a:r>
              <a:r>
                <a:rPr kumimoji="1" lang="en-US" altLang="zh-CN" sz="1400" b="1" dirty="0">
                  <a:solidFill>
                    <a:srgbClr val="0000FF"/>
                  </a:solidFill>
                  <a:latin typeface="微软雅黑" panose="020B0503020204020204" charset="-122"/>
                  <a:ea typeface="微软雅黑" panose="020B0503020204020204" charset="-122"/>
                </a:rPr>
                <a:t>(</a:t>
              </a:r>
              <a:r>
                <a:rPr kumimoji="1" lang="zh-CN" altLang="en-US" sz="1400" b="1" dirty="0">
                  <a:solidFill>
                    <a:srgbClr val="0000FF"/>
                  </a:solidFill>
                  <a:latin typeface="微软雅黑" panose="020B0503020204020204" charset="-122"/>
                  <a:ea typeface="微软雅黑" panose="020B0503020204020204" charset="-122"/>
                </a:rPr>
                <a:t>安全生产</a:t>
              </a:r>
              <a:r>
                <a:rPr kumimoji="1" lang="zh-CN" altLang="en-US" sz="1400" b="1" dirty="0" smtClean="0">
                  <a:solidFill>
                    <a:srgbClr val="0000FF"/>
                  </a:solidFill>
                  <a:latin typeface="微软雅黑" panose="020B0503020204020204" charset="-122"/>
                  <a:ea typeface="微软雅黑" panose="020B0503020204020204" charset="-122"/>
                </a:rPr>
                <a:t>法</a:t>
              </a:r>
              <a:r>
                <a:rPr kumimoji="1" lang="en-US" altLang="zh-CN" sz="1400" b="1" dirty="0" smtClean="0">
                  <a:solidFill>
                    <a:srgbClr val="0000FF"/>
                  </a:solidFill>
                  <a:latin typeface="微软雅黑" panose="020B0503020204020204" charset="-122"/>
                  <a:ea typeface="微软雅黑" panose="020B0503020204020204" charset="-122"/>
                </a:rPr>
                <a:t>)</a:t>
              </a:r>
              <a:endParaRPr kumimoji="1" lang="zh-CN" altLang="en-US" sz="1400" b="1" dirty="0">
                <a:solidFill>
                  <a:srgbClr val="0000FF"/>
                </a:solidFill>
                <a:latin typeface="微软雅黑" panose="020B0503020204020204" charset="-122"/>
                <a:ea typeface="微软雅黑" panose="020B0503020204020204" charset="-122"/>
              </a:endParaRPr>
            </a:p>
          </p:txBody>
        </p:sp>
        <p:sp>
          <p:nvSpPr>
            <p:cNvPr id="752663" name="矩形 6"/>
            <p:cNvSpPr>
              <a:spLocks noChangeArrowheads="1"/>
            </p:cNvSpPr>
            <p:nvPr/>
          </p:nvSpPr>
          <p:spPr bwMode="auto">
            <a:xfrm>
              <a:off x="785813" y="4433692"/>
              <a:ext cx="7786687" cy="652486"/>
            </a:xfrm>
            <a:prstGeom prst="rect">
              <a:avLst/>
            </a:prstGeom>
            <a:noFill/>
            <a:ln w="9525">
              <a:noFill/>
              <a:miter lim="800000"/>
            </a:ln>
          </p:spPr>
          <p:txBody>
            <a:bodyPr>
              <a:spAutoFit/>
            </a:bodyPr>
            <a:lstStyle/>
            <a:p>
              <a:pPr>
                <a:lnSpc>
                  <a:spcPct val="130000"/>
                </a:lnSpc>
              </a:pPr>
              <a:r>
                <a:rPr kumimoji="1" lang="zh-CN" altLang="en-US" sz="1400" b="1" dirty="0" smtClean="0">
                  <a:latin typeface="微软雅黑" panose="020B0503020204020204" charset="-122"/>
                  <a:ea typeface="微软雅黑" panose="020B0503020204020204" charset="-122"/>
                </a:rPr>
                <a:t>    在</a:t>
              </a:r>
              <a:r>
                <a:rPr kumimoji="1" lang="zh-CN" altLang="en-US" sz="1400" b="1" dirty="0">
                  <a:latin typeface="微软雅黑" panose="020B0503020204020204" charset="-122"/>
                  <a:ea typeface="微软雅黑" panose="020B0503020204020204" charset="-122"/>
                </a:rPr>
                <a:t>安全事故发生后，负有报告职责的人员不报或者谎报事故情况，贻误事故抢救，情节严重的</a:t>
              </a:r>
              <a:r>
                <a:rPr kumimoji="1" lang="en-US" altLang="zh-CN" sz="1400" b="1" dirty="0">
                  <a:latin typeface="微软雅黑" panose="020B0503020204020204" charset="-122"/>
                  <a:ea typeface="微软雅黑" panose="020B0503020204020204" charset="-122"/>
                </a:rPr>
                <a:t>……</a:t>
              </a:r>
              <a:endParaRPr kumimoji="1" lang="en-US" altLang="zh-CN" sz="1400" b="1" dirty="0">
                <a:latin typeface="微软雅黑" panose="020B0503020204020204" charset="-122"/>
                <a:ea typeface="微软雅黑" panose="020B0503020204020204" charset="-122"/>
              </a:endParaRPr>
            </a:p>
          </p:txBody>
        </p:sp>
        <p:sp>
          <p:nvSpPr>
            <p:cNvPr id="752664" name="矩形 7"/>
            <p:cNvSpPr>
              <a:spLocks noChangeArrowheads="1"/>
            </p:cNvSpPr>
            <p:nvPr/>
          </p:nvSpPr>
          <p:spPr bwMode="auto">
            <a:xfrm>
              <a:off x="357188" y="4005064"/>
              <a:ext cx="7572375" cy="307777"/>
            </a:xfrm>
            <a:prstGeom prst="rect">
              <a:avLst/>
            </a:prstGeom>
            <a:noFill/>
            <a:ln w="9525">
              <a:noFill/>
              <a:miter lim="800000"/>
            </a:ln>
          </p:spPr>
          <p:txBody>
            <a:bodyPr>
              <a:spAutoFit/>
            </a:bodyPr>
            <a:lstStyle/>
            <a:p>
              <a:pPr marL="539750" indent="-539750">
                <a:buFontTx/>
                <a:buBlip>
                  <a:blip r:embed="rId1"/>
                </a:buBlip>
              </a:pPr>
              <a:r>
                <a:rPr kumimoji="1" lang="zh-CN" altLang="en-US" sz="1400" b="1" dirty="0">
                  <a:solidFill>
                    <a:srgbClr val="FF0000"/>
                  </a:solidFill>
                  <a:latin typeface="微软雅黑" panose="020B0503020204020204" charset="-122"/>
                  <a:ea typeface="微软雅黑" panose="020B0503020204020204" charset="-122"/>
                </a:rPr>
                <a:t>瞒报或谎报事故</a:t>
              </a:r>
              <a:r>
                <a:rPr kumimoji="1" lang="zh-CN" altLang="en-US" sz="1400" b="1" dirty="0" smtClean="0">
                  <a:solidFill>
                    <a:srgbClr val="FF0000"/>
                  </a:solidFill>
                  <a:latin typeface="微软雅黑" panose="020B0503020204020204" charset="-122"/>
                  <a:ea typeface="微软雅黑" panose="020B0503020204020204" charset="-122"/>
                </a:rPr>
                <a:t>罪（刑法）</a:t>
              </a:r>
              <a:endParaRPr kumimoji="1" lang="zh-CN" altLang="en-US" sz="1400" b="1" dirty="0">
                <a:solidFill>
                  <a:srgbClr val="FF0000"/>
                </a:solidFill>
                <a:latin typeface="微软雅黑" panose="020B0503020204020204" charset="-122"/>
                <a:ea typeface="微软雅黑" panose="020B0503020204020204" charset="-122"/>
              </a:endParaRPr>
            </a:p>
          </p:txBody>
        </p:sp>
        <p:grpSp>
          <p:nvGrpSpPr>
            <p:cNvPr id="752665" name="Group 3"/>
            <p:cNvGrpSpPr/>
            <p:nvPr/>
          </p:nvGrpSpPr>
          <p:grpSpPr bwMode="auto">
            <a:xfrm>
              <a:off x="755650" y="2980227"/>
              <a:ext cx="7867650" cy="762000"/>
              <a:chOff x="432" y="1062"/>
              <a:chExt cx="4956" cy="624"/>
            </a:xfrm>
          </p:grpSpPr>
          <p:sp>
            <p:nvSpPr>
              <p:cNvPr id="752666" name="Rectangle 4"/>
              <p:cNvSpPr>
                <a:spLocks noChangeArrowheads="1"/>
              </p:cNvSpPr>
              <p:nvPr/>
            </p:nvSpPr>
            <p:spPr bwMode="auto">
              <a:xfrm>
                <a:off x="432" y="1110"/>
                <a:ext cx="864" cy="480"/>
              </a:xfrm>
              <a:prstGeom prst="rect">
                <a:avLst/>
              </a:prstGeom>
              <a:noFill/>
              <a:ln w="9525">
                <a:solidFill>
                  <a:srgbClr val="0000FF"/>
                </a:solidFill>
                <a:miter lim="800000"/>
              </a:ln>
            </p:spPr>
            <p:txBody>
              <a:bodyPr wrap="none" lIns="0" tIns="0" rIns="0" bIns="0" anchor="ctr"/>
              <a:lstStyle/>
              <a:p>
                <a:pPr algn="ctr"/>
                <a:r>
                  <a:rPr kumimoji="1" lang="zh-CN" altLang="en-US" sz="1200" b="1" dirty="0">
                    <a:solidFill>
                      <a:srgbClr val="C00000"/>
                    </a:solidFill>
                    <a:latin typeface="微软雅黑" panose="020B0503020204020204" charset="-122"/>
                    <a:ea typeface="微软雅黑" panose="020B0503020204020204" charset="-122"/>
                  </a:rPr>
                  <a:t>现场人员</a:t>
                </a:r>
                <a:endParaRPr kumimoji="1" lang="zh-CN" altLang="en-US" sz="1200" b="1" dirty="0">
                  <a:solidFill>
                    <a:srgbClr val="C00000"/>
                  </a:solidFill>
                  <a:latin typeface="微软雅黑" panose="020B0503020204020204" charset="-122"/>
                  <a:ea typeface="微软雅黑" panose="020B0503020204020204" charset="-122"/>
                </a:endParaRPr>
              </a:p>
            </p:txBody>
          </p:sp>
          <p:sp>
            <p:nvSpPr>
              <p:cNvPr id="752667" name="Line 5"/>
              <p:cNvSpPr>
                <a:spLocks noChangeShapeType="1"/>
              </p:cNvSpPr>
              <p:nvPr/>
            </p:nvSpPr>
            <p:spPr bwMode="auto">
              <a:xfrm>
                <a:off x="1392" y="1350"/>
                <a:ext cx="432" cy="0"/>
              </a:xfrm>
              <a:prstGeom prst="line">
                <a:avLst/>
              </a:prstGeom>
              <a:noFill/>
              <a:ln w="28575">
                <a:solidFill>
                  <a:srgbClr val="0000FF"/>
                </a:solidFill>
                <a:round/>
                <a:tailEnd type="arrow" w="med" len="med"/>
              </a:ln>
            </p:spPr>
            <p:txBody>
              <a:bodyPr wrap="none" lIns="0" tIns="0" rIns="0" bIns="0" anchor="ctr"/>
              <a:lstStyle/>
              <a:p>
                <a:endParaRPr lang="zh-CN" altLang="en-US" sz="1200">
                  <a:solidFill>
                    <a:srgbClr val="C00000"/>
                  </a:solidFill>
                  <a:latin typeface="微软雅黑" panose="020B0503020204020204" charset="-122"/>
                  <a:ea typeface="微软雅黑" panose="020B0503020204020204" charset="-122"/>
                </a:endParaRPr>
              </a:p>
            </p:txBody>
          </p:sp>
          <p:sp>
            <p:nvSpPr>
              <p:cNvPr id="752668" name="Rectangle 6"/>
              <p:cNvSpPr>
                <a:spLocks noChangeArrowheads="1"/>
              </p:cNvSpPr>
              <p:nvPr/>
            </p:nvSpPr>
            <p:spPr bwMode="auto">
              <a:xfrm>
                <a:off x="1908" y="1182"/>
                <a:ext cx="768" cy="336"/>
              </a:xfrm>
              <a:prstGeom prst="rect">
                <a:avLst/>
              </a:prstGeom>
              <a:noFill/>
              <a:ln w="9525">
                <a:solidFill>
                  <a:srgbClr val="0000FF"/>
                </a:solidFill>
                <a:miter lim="800000"/>
              </a:ln>
            </p:spPr>
            <p:txBody>
              <a:bodyPr wrap="none" lIns="0" tIns="0" rIns="0" bIns="0" anchor="ctr"/>
              <a:lstStyle/>
              <a:p>
                <a:pPr algn="ctr"/>
                <a:r>
                  <a:rPr kumimoji="1" lang="zh-CN" altLang="en-US" sz="1200" b="1">
                    <a:solidFill>
                      <a:srgbClr val="C00000"/>
                    </a:solidFill>
                    <a:latin typeface="微软雅黑" panose="020B0503020204020204" charset="-122"/>
                    <a:ea typeface="微软雅黑" panose="020B0503020204020204" charset="-122"/>
                  </a:rPr>
                  <a:t>负责人</a:t>
                </a:r>
                <a:endParaRPr kumimoji="1" lang="zh-CN" altLang="en-US" sz="1200" b="1">
                  <a:solidFill>
                    <a:srgbClr val="C00000"/>
                  </a:solidFill>
                  <a:latin typeface="微软雅黑" panose="020B0503020204020204" charset="-122"/>
                  <a:ea typeface="微软雅黑" panose="020B0503020204020204" charset="-122"/>
                </a:endParaRPr>
              </a:p>
            </p:txBody>
          </p:sp>
          <p:sp>
            <p:nvSpPr>
              <p:cNvPr id="752669" name="Line 7"/>
              <p:cNvSpPr>
                <a:spLocks noChangeShapeType="1"/>
              </p:cNvSpPr>
              <p:nvPr/>
            </p:nvSpPr>
            <p:spPr bwMode="auto">
              <a:xfrm>
                <a:off x="2719" y="1338"/>
                <a:ext cx="432" cy="0"/>
              </a:xfrm>
              <a:prstGeom prst="line">
                <a:avLst/>
              </a:prstGeom>
              <a:noFill/>
              <a:ln w="28575">
                <a:solidFill>
                  <a:srgbClr val="0000FF"/>
                </a:solidFill>
                <a:round/>
                <a:tailEnd type="arrow" w="med" len="med"/>
              </a:ln>
            </p:spPr>
            <p:txBody>
              <a:bodyPr wrap="none" lIns="0" tIns="0" rIns="0" bIns="0" anchor="ctr"/>
              <a:lstStyle/>
              <a:p>
                <a:endParaRPr lang="zh-CN" altLang="en-US" sz="1200">
                  <a:solidFill>
                    <a:srgbClr val="C00000"/>
                  </a:solidFill>
                  <a:latin typeface="微软雅黑" panose="020B0503020204020204" charset="-122"/>
                  <a:ea typeface="微软雅黑" panose="020B0503020204020204" charset="-122"/>
                </a:endParaRPr>
              </a:p>
            </p:txBody>
          </p:sp>
          <p:sp>
            <p:nvSpPr>
              <p:cNvPr id="752670" name="Rectangle 8"/>
              <p:cNvSpPr>
                <a:spLocks noChangeArrowheads="1"/>
              </p:cNvSpPr>
              <p:nvPr/>
            </p:nvSpPr>
            <p:spPr bwMode="auto">
              <a:xfrm>
                <a:off x="3168" y="1062"/>
                <a:ext cx="864" cy="624"/>
              </a:xfrm>
              <a:prstGeom prst="rect">
                <a:avLst/>
              </a:prstGeom>
              <a:noFill/>
              <a:ln w="9525">
                <a:solidFill>
                  <a:srgbClr val="0000FF"/>
                </a:solidFill>
                <a:miter lim="800000"/>
              </a:ln>
            </p:spPr>
            <p:txBody>
              <a:bodyPr wrap="none" lIns="0" tIns="0" rIns="0" bIns="0" anchor="ctr"/>
              <a:lstStyle/>
              <a:p>
                <a:pPr algn="ctr"/>
                <a:r>
                  <a:rPr kumimoji="1" lang="zh-CN" altLang="en-US" sz="1200" b="1">
                    <a:solidFill>
                      <a:srgbClr val="C00000"/>
                    </a:solidFill>
                    <a:latin typeface="微软雅黑" panose="020B0503020204020204" charset="-122"/>
                    <a:ea typeface="微软雅黑" panose="020B0503020204020204" charset="-122"/>
                  </a:rPr>
                  <a:t>控制事故</a:t>
                </a:r>
                <a:endParaRPr kumimoji="1" lang="zh-CN" altLang="en-US" sz="1200" b="1">
                  <a:solidFill>
                    <a:srgbClr val="C00000"/>
                  </a:solidFill>
                  <a:latin typeface="微软雅黑" panose="020B0503020204020204" charset="-122"/>
                  <a:ea typeface="微软雅黑" panose="020B0503020204020204" charset="-122"/>
                </a:endParaRPr>
              </a:p>
              <a:p>
                <a:pPr algn="ctr"/>
                <a:r>
                  <a:rPr kumimoji="1" lang="zh-CN" altLang="en-US" sz="1200" b="1">
                    <a:solidFill>
                      <a:srgbClr val="C00000"/>
                    </a:solidFill>
                    <a:latin typeface="微软雅黑" panose="020B0503020204020204" charset="-122"/>
                    <a:ea typeface="微软雅黑" panose="020B0503020204020204" charset="-122"/>
                  </a:rPr>
                  <a:t>组织援救</a:t>
                </a:r>
                <a:endParaRPr kumimoji="1" lang="zh-CN" altLang="en-US" sz="1200" b="1">
                  <a:solidFill>
                    <a:srgbClr val="C00000"/>
                  </a:solidFill>
                  <a:latin typeface="微软雅黑" panose="020B0503020204020204" charset="-122"/>
                  <a:ea typeface="微软雅黑" panose="020B0503020204020204" charset="-122"/>
                </a:endParaRPr>
              </a:p>
            </p:txBody>
          </p:sp>
          <p:sp>
            <p:nvSpPr>
              <p:cNvPr id="752671" name="Line 9"/>
              <p:cNvSpPr>
                <a:spLocks noChangeShapeType="1"/>
              </p:cNvSpPr>
              <p:nvPr/>
            </p:nvSpPr>
            <p:spPr bwMode="auto">
              <a:xfrm>
                <a:off x="4056" y="1326"/>
                <a:ext cx="432" cy="0"/>
              </a:xfrm>
              <a:prstGeom prst="line">
                <a:avLst/>
              </a:prstGeom>
              <a:noFill/>
              <a:ln w="28575">
                <a:solidFill>
                  <a:srgbClr val="0000FF"/>
                </a:solidFill>
                <a:round/>
                <a:tailEnd type="arrow" w="med" len="med"/>
              </a:ln>
            </p:spPr>
            <p:txBody>
              <a:bodyPr wrap="none" lIns="0" tIns="0" rIns="0" bIns="0" anchor="ctr"/>
              <a:lstStyle/>
              <a:p>
                <a:endParaRPr lang="zh-CN" altLang="en-US" sz="1200">
                  <a:solidFill>
                    <a:srgbClr val="C00000"/>
                  </a:solidFill>
                  <a:latin typeface="微软雅黑" panose="020B0503020204020204" charset="-122"/>
                  <a:ea typeface="微软雅黑" panose="020B0503020204020204" charset="-122"/>
                </a:endParaRPr>
              </a:p>
            </p:txBody>
          </p:sp>
          <p:sp>
            <p:nvSpPr>
              <p:cNvPr id="752672" name="Rectangle 10"/>
              <p:cNvSpPr>
                <a:spLocks noChangeArrowheads="1"/>
              </p:cNvSpPr>
              <p:nvPr/>
            </p:nvSpPr>
            <p:spPr bwMode="auto">
              <a:xfrm>
                <a:off x="4524" y="1122"/>
                <a:ext cx="864" cy="480"/>
              </a:xfrm>
              <a:prstGeom prst="rect">
                <a:avLst/>
              </a:prstGeom>
              <a:noFill/>
              <a:ln w="9525">
                <a:solidFill>
                  <a:srgbClr val="0000FF"/>
                </a:solidFill>
                <a:miter lim="800000"/>
              </a:ln>
            </p:spPr>
            <p:txBody>
              <a:bodyPr wrap="none" lIns="0" tIns="0" rIns="0" bIns="0" anchor="ctr"/>
              <a:lstStyle/>
              <a:p>
                <a:pPr algn="ctr"/>
                <a:r>
                  <a:rPr kumimoji="1" lang="zh-CN" altLang="en-US" sz="1200" b="1">
                    <a:solidFill>
                      <a:srgbClr val="C00000"/>
                    </a:solidFill>
                    <a:latin typeface="微软雅黑" panose="020B0503020204020204" charset="-122"/>
                    <a:ea typeface="微软雅黑" panose="020B0503020204020204" charset="-122"/>
                  </a:rPr>
                  <a:t>主管部门</a:t>
                </a:r>
                <a:endParaRPr kumimoji="1" lang="zh-CN" altLang="en-US" sz="1200" b="1">
                  <a:solidFill>
                    <a:srgbClr val="C00000"/>
                  </a:solidFill>
                  <a:latin typeface="微软雅黑" panose="020B0503020204020204" charset="-122"/>
                  <a:ea typeface="微软雅黑" panose="020B0503020204020204" charset="-122"/>
                </a:endParaRPr>
              </a:p>
            </p:txBody>
          </p:sp>
        </p:grpSp>
        <p:sp>
          <p:nvSpPr>
            <p:cNvPr id="752673" name="Rectangle 11"/>
            <p:cNvSpPr>
              <a:spLocks noChangeArrowheads="1"/>
            </p:cNvSpPr>
            <p:nvPr/>
          </p:nvSpPr>
          <p:spPr bwMode="auto">
            <a:xfrm>
              <a:off x="500034" y="2709914"/>
              <a:ext cx="5429250" cy="338554"/>
            </a:xfrm>
            <a:prstGeom prst="rect">
              <a:avLst/>
            </a:prstGeom>
            <a:noFill/>
            <a:ln w="9525">
              <a:noFill/>
              <a:miter lim="800000"/>
            </a:ln>
          </p:spPr>
          <p:txBody>
            <a:bodyPr>
              <a:spAutoFit/>
            </a:bodyPr>
            <a:lstStyle/>
            <a:p>
              <a:pPr>
                <a:buFont typeface="Wingdings" panose="05000000000000000000" pitchFamily="2" charset="2"/>
                <a:buChar char="ü"/>
              </a:pPr>
              <a:r>
                <a:rPr kumimoji="1" lang="zh-CN" altLang="en-US" sz="1600" b="1" dirty="0">
                  <a:solidFill>
                    <a:srgbClr val="0000FF"/>
                  </a:solidFill>
                  <a:latin typeface="微软雅黑" panose="020B0503020204020204" charset="-122"/>
                  <a:ea typeface="微软雅黑" panose="020B0503020204020204" charset="-122"/>
                </a:rPr>
                <a:t>企业事故报告程序</a:t>
              </a:r>
              <a:endParaRPr kumimoji="1" lang="zh-CN" altLang="en-US" sz="1600" b="1" dirty="0">
                <a:solidFill>
                  <a:srgbClr val="0000FF"/>
                </a:solidFill>
                <a:latin typeface="微软雅黑" panose="020B0503020204020204" charset="-122"/>
                <a:ea typeface="微软雅黑" panose="020B0503020204020204" charset="-122"/>
              </a:endParaRPr>
            </a:p>
          </p:txBody>
        </p:sp>
      </p:grpSp>
      <p:sp>
        <p:nvSpPr>
          <p:cNvPr id="23" name="Text Box 2"/>
          <p:cNvSpPr txBox="1">
            <a:spLocks noChangeArrowheads="1"/>
          </p:cNvSpPr>
          <p:nvPr/>
        </p:nvSpPr>
        <p:spPr bwMode="auto">
          <a:xfrm>
            <a:off x="285720" y="782277"/>
            <a:ext cx="7358084" cy="369332"/>
          </a:xfrm>
          <a:prstGeom prst="rect">
            <a:avLst/>
          </a:prstGeom>
          <a:noFill/>
          <a:ln w="9525" algn="ctr">
            <a:noFill/>
            <a:miter lim="800000"/>
          </a:ln>
        </p:spPr>
        <p:txBody>
          <a:bodyPr wrap="square">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（四）危险报告</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86" name="内容占位符 2"/>
          <p:cNvSpPr>
            <a:spLocks noGrp="1"/>
          </p:cNvSpPr>
          <p:nvPr>
            <p:ph idx="4294967295"/>
          </p:nvPr>
        </p:nvSpPr>
        <p:spPr>
          <a:xfrm>
            <a:off x="455622" y="2857496"/>
            <a:ext cx="5473700" cy="1081087"/>
          </a:xfrm>
        </p:spPr>
        <p:txBody>
          <a:bodyPr>
            <a:normAutofit lnSpcReduction="10000"/>
          </a:bodyPr>
          <a:lstStyle/>
          <a:p>
            <a:pPr>
              <a:buFont typeface="Wingdings" panose="05000000000000000000" pitchFamily="2" charset="2"/>
              <a:buChar char="Ø"/>
            </a:pPr>
            <a:r>
              <a:rPr lang="en-US" altLang="zh-CN" sz="1600" dirty="0"/>
              <a:t>2000</a:t>
            </a:r>
            <a:r>
              <a:rPr lang="zh-CN" altLang="en-US" sz="1600" dirty="0"/>
              <a:t>年</a:t>
            </a:r>
            <a:r>
              <a:rPr lang="en-US" altLang="zh-CN" sz="1600" dirty="0"/>
              <a:t>12</a:t>
            </a:r>
            <a:r>
              <a:rPr lang="zh-CN" altLang="en-US" sz="1600" dirty="0"/>
              <a:t>月</a:t>
            </a:r>
            <a:r>
              <a:rPr lang="en-US" altLang="zh-CN" sz="1600" dirty="0"/>
              <a:t>25</a:t>
            </a:r>
            <a:r>
              <a:rPr lang="zh-CN" altLang="en-US" sz="1600" dirty="0"/>
              <a:t>日</a:t>
            </a:r>
            <a:r>
              <a:rPr lang="en-US" altLang="zh-CN" sz="1600" dirty="0"/>
              <a:t>,</a:t>
            </a:r>
            <a:r>
              <a:rPr lang="zh-CN" altLang="en-US" sz="1600" dirty="0"/>
              <a:t>商场楼梯</a:t>
            </a:r>
            <a:r>
              <a:rPr lang="zh-CN" altLang="en-US" sz="1600" dirty="0">
                <a:solidFill>
                  <a:srgbClr val="FF0000"/>
                </a:solidFill>
              </a:rPr>
              <a:t>焊接作业</a:t>
            </a:r>
            <a:r>
              <a:rPr lang="zh-CN" altLang="en-US" sz="1600" dirty="0"/>
              <a:t>，引燃地下室家具</a:t>
            </a:r>
            <a:endParaRPr lang="en-US" altLang="zh-CN" sz="1600" dirty="0"/>
          </a:p>
          <a:p>
            <a:pPr>
              <a:buFont typeface="Wingdings" panose="05000000000000000000" pitchFamily="2" charset="2"/>
              <a:buChar char="Ø"/>
            </a:pPr>
            <a:r>
              <a:rPr lang="zh-CN" altLang="en-US" sz="1600" dirty="0"/>
              <a:t>自行扑救</a:t>
            </a:r>
            <a:r>
              <a:rPr lang="en-US" altLang="zh-CN" sz="1600" dirty="0"/>
              <a:t>35</a:t>
            </a:r>
            <a:r>
              <a:rPr lang="zh-CN" altLang="en-US" sz="1600" dirty="0"/>
              <a:t>分钟无效之后才报</a:t>
            </a:r>
            <a:r>
              <a:rPr lang="en-US" altLang="zh-CN" sz="1600" dirty="0"/>
              <a:t>119,</a:t>
            </a:r>
            <a:r>
              <a:rPr lang="zh-CN" altLang="en-US" sz="1600" dirty="0"/>
              <a:t>商场职工全部撤离，一直没有人想起</a:t>
            </a:r>
            <a:r>
              <a:rPr lang="en-US" altLang="zh-CN" sz="1600" dirty="0"/>
              <a:t>4</a:t>
            </a:r>
            <a:r>
              <a:rPr lang="zh-CN" altLang="en-US" sz="1600" dirty="0"/>
              <a:t>楼舞厅的员工和顾客</a:t>
            </a:r>
            <a:r>
              <a:rPr lang="en-US" altLang="zh-CN" sz="1600" dirty="0"/>
              <a:t>,309</a:t>
            </a:r>
            <a:r>
              <a:rPr lang="zh-CN" altLang="en-US" sz="1600" dirty="0"/>
              <a:t>人死亡，最终</a:t>
            </a:r>
            <a:r>
              <a:rPr lang="en-US" altLang="zh-CN" sz="1600" dirty="0"/>
              <a:t>23</a:t>
            </a:r>
            <a:r>
              <a:rPr lang="zh-CN" altLang="en-US" sz="1600" dirty="0"/>
              <a:t>人判罚（</a:t>
            </a:r>
            <a:r>
              <a:rPr lang="en-US" altLang="zh-CN" sz="1600" dirty="0"/>
              <a:t>7-13</a:t>
            </a:r>
            <a:r>
              <a:rPr lang="zh-CN" altLang="en-US" sz="1600" dirty="0"/>
              <a:t>年）</a:t>
            </a:r>
            <a:endParaRPr lang="zh-CN" altLang="en-US" sz="1600" dirty="0"/>
          </a:p>
        </p:txBody>
      </p:sp>
      <p:sp>
        <p:nvSpPr>
          <p:cNvPr id="753685" name="矩形 17"/>
          <p:cNvSpPr>
            <a:spLocks noChangeArrowheads="1"/>
          </p:cNvSpPr>
          <p:nvPr/>
        </p:nvSpPr>
        <p:spPr bwMode="auto">
          <a:xfrm>
            <a:off x="107504" y="1312312"/>
            <a:ext cx="8215370" cy="892552"/>
          </a:xfrm>
          <a:prstGeom prst="rect">
            <a:avLst/>
          </a:prstGeom>
          <a:noFill/>
          <a:ln w="9525">
            <a:noFill/>
            <a:miter lim="800000"/>
          </a:ln>
        </p:spPr>
        <p:txBody>
          <a:bodyPr wrap="square">
            <a:spAutoFit/>
          </a:bodyPr>
          <a:lstStyle/>
          <a:p>
            <a:pPr>
              <a:lnSpc>
                <a:spcPct val="130000"/>
              </a:lnSpc>
            </a:pPr>
            <a:r>
              <a:rPr kumimoji="1" lang="zh-CN" altLang="en-US" sz="2000" b="1" dirty="0">
                <a:solidFill>
                  <a:srgbClr val="0000FF"/>
                </a:solidFill>
                <a:latin typeface="微软雅黑" panose="020B0503020204020204" charset="-122"/>
                <a:ea typeface="微软雅黑" panose="020B0503020204020204" charset="-122"/>
              </a:rPr>
              <a:t>从业人员发现直接危及人身安全的紧急情况时，有权停止作业或者在采取可能的应急措施后撤离作业场所。 （安全生产</a:t>
            </a:r>
            <a:r>
              <a:rPr kumimoji="1" lang="zh-CN" altLang="en-US" sz="2000" b="1" dirty="0" smtClean="0">
                <a:solidFill>
                  <a:srgbClr val="0000FF"/>
                </a:solidFill>
                <a:latin typeface="微软雅黑" panose="020B0503020204020204" charset="-122"/>
                <a:ea typeface="微软雅黑" panose="020B0503020204020204" charset="-122"/>
              </a:rPr>
              <a:t>法）</a:t>
            </a:r>
            <a:endParaRPr kumimoji="1" lang="zh-CN" altLang="en-US" sz="2000" b="1" dirty="0">
              <a:solidFill>
                <a:srgbClr val="0000FF"/>
              </a:solidFill>
              <a:latin typeface="微软雅黑" panose="020B0503020204020204" charset="-122"/>
              <a:ea typeface="微软雅黑" panose="020B0503020204020204" charset="-122"/>
            </a:endParaRPr>
          </a:p>
        </p:txBody>
      </p:sp>
      <p:sp>
        <p:nvSpPr>
          <p:cNvPr id="753687" name="内容占位符 2"/>
          <p:cNvSpPr txBox="1"/>
          <p:nvPr/>
        </p:nvSpPr>
        <p:spPr bwMode="auto">
          <a:xfrm>
            <a:off x="428596" y="2285992"/>
            <a:ext cx="3856038" cy="442913"/>
          </a:xfrm>
          <a:prstGeom prst="rect">
            <a:avLst/>
          </a:prstGeom>
          <a:noFill/>
          <a:ln w="9525">
            <a:noFill/>
            <a:miter lim="800000"/>
          </a:ln>
        </p:spPr>
        <p:txBody>
          <a:bodyPr/>
          <a:lstStyle/>
          <a:p>
            <a:pPr marL="268605" indent="-268605" eaLnBrk="0" hangingPunct="0">
              <a:lnSpc>
                <a:spcPct val="150000"/>
              </a:lnSpc>
              <a:spcBef>
                <a:spcPct val="20000"/>
              </a:spcBef>
              <a:buClr>
                <a:srgbClr val="C00000"/>
              </a:buClr>
              <a:buSzPct val="65000"/>
              <a:buFont typeface="Wingdings" panose="05000000000000000000" pitchFamily="2" charset="2"/>
              <a:buNone/>
            </a:pPr>
            <a:r>
              <a:rPr lang="zh-CN" altLang="en-US" b="1" dirty="0">
                <a:solidFill>
                  <a:srgbClr val="FF0000"/>
                </a:solidFill>
                <a:latin typeface="微软雅黑" panose="020B0503020204020204" charset="-122"/>
                <a:ea typeface="微软雅黑" panose="020B0503020204020204" charset="-122"/>
                <a:cs typeface="Times New Roman" panose="02020603050405020304" pitchFamily="18" charset="0"/>
              </a:rPr>
              <a:t>洛阳东阳商厦火灾（</a:t>
            </a:r>
            <a:r>
              <a:rPr lang="en-US" altLang="zh-CN" b="1" dirty="0">
                <a:solidFill>
                  <a:srgbClr val="FF0000"/>
                </a:solidFill>
                <a:latin typeface="微软雅黑" panose="020B0503020204020204" charset="-122"/>
                <a:ea typeface="微软雅黑" panose="020B0503020204020204" charset="-122"/>
                <a:cs typeface="Times New Roman" panose="02020603050405020304" pitchFamily="18" charset="0"/>
              </a:rPr>
              <a:t>309</a:t>
            </a:r>
            <a:r>
              <a:rPr lang="zh-CN" altLang="en-US" b="1" dirty="0">
                <a:solidFill>
                  <a:srgbClr val="FF0000"/>
                </a:solidFill>
                <a:latin typeface="微软雅黑" panose="020B0503020204020204" charset="-122"/>
                <a:ea typeface="微软雅黑" panose="020B0503020204020204" charset="-122"/>
                <a:cs typeface="Times New Roman" panose="02020603050405020304" pitchFamily="18" charset="0"/>
              </a:rPr>
              <a:t>人死亡）</a:t>
            </a:r>
            <a:endParaRPr lang="zh-CN" altLang="en-US" b="1"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pic>
        <p:nvPicPr>
          <p:cNvPr id="753688" name="Picture 3"/>
          <p:cNvPicPr>
            <a:picLocks noChangeAspect="1" noChangeArrowheads="1"/>
          </p:cNvPicPr>
          <p:nvPr/>
        </p:nvPicPr>
        <p:blipFill>
          <a:blip r:embed="rId1"/>
          <a:srcRect/>
          <a:stretch>
            <a:fillRect/>
          </a:stretch>
        </p:blipFill>
        <p:spPr bwMode="auto">
          <a:xfrm>
            <a:off x="3492500" y="4305291"/>
            <a:ext cx="2879725" cy="2058987"/>
          </a:xfrm>
          <a:prstGeom prst="rect">
            <a:avLst/>
          </a:prstGeom>
          <a:noFill/>
          <a:ln w="9525">
            <a:noFill/>
            <a:miter lim="800000"/>
            <a:headEnd/>
            <a:tailEnd/>
          </a:ln>
        </p:spPr>
      </p:pic>
      <p:pic>
        <p:nvPicPr>
          <p:cNvPr id="753689" name="Picture 2"/>
          <p:cNvPicPr>
            <a:picLocks noChangeAspect="1" noChangeArrowheads="1"/>
          </p:cNvPicPr>
          <p:nvPr/>
        </p:nvPicPr>
        <p:blipFill>
          <a:blip r:embed="rId2"/>
          <a:srcRect/>
          <a:stretch>
            <a:fillRect/>
          </a:stretch>
        </p:blipFill>
        <p:spPr bwMode="auto">
          <a:xfrm>
            <a:off x="0" y="4303727"/>
            <a:ext cx="3502025" cy="2060575"/>
          </a:xfrm>
          <a:prstGeom prst="rect">
            <a:avLst/>
          </a:prstGeom>
          <a:noFill/>
          <a:ln w="9525">
            <a:noFill/>
            <a:miter lim="800000"/>
            <a:headEnd/>
            <a:tailEnd/>
          </a:ln>
        </p:spPr>
      </p:pic>
      <p:pic>
        <p:nvPicPr>
          <p:cNvPr id="753690" name="Picture 4"/>
          <p:cNvPicPr>
            <a:picLocks noChangeAspect="1" noChangeArrowheads="1"/>
          </p:cNvPicPr>
          <p:nvPr/>
        </p:nvPicPr>
        <p:blipFill>
          <a:blip r:embed="rId3"/>
          <a:srcRect/>
          <a:stretch>
            <a:fillRect/>
          </a:stretch>
        </p:blipFill>
        <p:spPr bwMode="auto">
          <a:xfrm>
            <a:off x="6372225" y="4087803"/>
            <a:ext cx="2805113" cy="2276475"/>
          </a:xfrm>
          <a:prstGeom prst="rect">
            <a:avLst/>
          </a:prstGeom>
          <a:noFill/>
          <a:ln w="9525">
            <a:noFill/>
            <a:miter lim="800000"/>
            <a:headEnd/>
            <a:tailEnd/>
          </a:ln>
        </p:spPr>
      </p:pic>
      <p:pic>
        <p:nvPicPr>
          <p:cNvPr id="753691" name="Picture 2"/>
          <p:cNvPicPr>
            <a:picLocks noChangeAspect="1" noChangeArrowheads="1"/>
          </p:cNvPicPr>
          <p:nvPr/>
        </p:nvPicPr>
        <p:blipFill>
          <a:blip r:embed="rId4"/>
          <a:srcRect/>
          <a:stretch>
            <a:fillRect/>
          </a:stretch>
        </p:blipFill>
        <p:spPr bwMode="auto">
          <a:xfrm>
            <a:off x="6156325" y="2071678"/>
            <a:ext cx="2987675" cy="2033588"/>
          </a:xfrm>
          <a:prstGeom prst="rect">
            <a:avLst/>
          </a:prstGeom>
          <a:noFill/>
          <a:ln w="9525">
            <a:noFill/>
            <a:miter lim="800000"/>
            <a:headEnd/>
            <a:tailEnd/>
          </a:ln>
        </p:spPr>
      </p:pic>
      <p:sp>
        <p:nvSpPr>
          <p:cNvPr id="17" name="Text Box 2"/>
          <p:cNvSpPr txBox="1">
            <a:spLocks noChangeArrowheads="1"/>
          </p:cNvSpPr>
          <p:nvPr/>
        </p:nvSpPr>
        <p:spPr bwMode="auto">
          <a:xfrm>
            <a:off x="380953" y="784847"/>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（五）应急处置</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0"/>
          </p:nvPr>
        </p:nvSpPr>
        <p:spPr>
          <a:xfrm>
            <a:off x="6553200" y="6356350"/>
            <a:ext cx="2133600" cy="365125"/>
          </a:xfrm>
        </p:spPr>
        <p:txBody>
          <a:bodyPr/>
          <a:lstStyle/>
          <a:p>
            <a:fld id="{0E878570-1007-4760-A2EF-CAE002FCC306}" type="slidenum">
              <a:rPr lang="zh-CN" altLang="en-US"/>
            </a:fld>
            <a:endParaRPr lang="en-US" altLang="zh-CN"/>
          </a:p>
        </p:txBody>
      </p:sp>
      <p:pic>
        <p:nvPicPr>
          <p:cNvPr id="8" name="Picture 5" descr="149982"/>
          <p:cNvPicPr>
            <a:picLocks noChangeAspect="1" noChangeArrowheads="1"/>
          </p:cNvPicPr>
          <p:nvPr/>
        </p:nvPicPr>
        <p:blipFill>
          <a:blip r:embed="rId1"/>
          <a:srcRect/>
          <a:stretch>
            <a:fillRect/>
          </a:stretch>
        </p:blipFill>
        <p:spPr bwMode="auto">
          <a:xfrm>
            <a:off x="4932040" y="1268760"/>
            <a:ext cx="3490912" cy="2657475"/>
          </a:xfrm>
          <a:prstGeom prst="rect">
            <a:avLst/>
          </a:prstGeom>
          <a:noFill/>
          <a:ln w="9525">
            <a:noFill/>
            <a:miter lim="800000"/>
            <a:headEnd/>
            <a:tailEnd/>
          </a:ln>
        </p:spPr>
      </p:pic>
      <p:sp>
        <p:nvSpPr>
          <p:cNvPr id="9" name="Rectangle 6"/>
          <p:cNvSpPr>
            <a:spLocks noChangeArrowheads="1"/>
          </p:cNvSpPr>
          <p:nvPr/>
        </p:nvSpPr>
        <p:spPr bwMode="auto">
          <a:xfrm>
            <a:off x="250824" y="1876378"/>
            <a:ext cx="4321175" cy="1274195"/>
          </a:xfrm>
          <a:prstGeom prst="rect">
            <a:avLst/>
          </a:prstGeom>
          <a:solidFill>
            <a:srgbClr val="CCFFFF"/>
          </a:solidFill>
          <a:ln w="9525">
            <a:noFill/>
            <a:miter lim="800000"/>
          </a:ln>
          <a:effectLst/>
        </p:spPr>
        <p:txBody>
          <a:bodyPr wrap="square">
            <a:spAutoFit/>
          </a:bodyPr>
          <a:lstStyle/>
          <a:p>
            <a:pPr marL="174625" indent="-174625">
              <a:lnSpc>
                <a:spcPct val="120000"/>
              </a:lnSpc>
              <a:spcBef>
                <a:spcPct val="20000"/>
              </a:spcBef>
              <a:buFontTx/>
              <a:buChar char="•"/>
            </a:pPr>
            <a:r>
              <a:rPr lang="en-US" altLang="zh-CN" sz="1200" dirty="0">
                <a:latin typeface="微软雅黑" panose="020B0503020204020204" charset="-122"/>
                <a:ea typeface="微软雅黑" panose="020B0503020204020204" charset="-122"/>
              </a:rPr>
              <a:t>1994</a:t>
            </a:r>
            <a:r>
              <a:rPr lang="zh-CN" altLang="en-US" sz="1200" dirty="0">
                <a:latin typeface="微软雅黑" panose="020B0503020204020204" charset="-122"/>
                <a:ea typeface="微软雅黑" panose="020B0503020204020204" charset="-122"/>
              </a:rPr>
              <a:t>年</a:t>
            </a:r>
            <a:r>
              <a:rPr lang="en-US" altLang="zh-CN" sz="1200" dirty="0">
                <a:latin typeface="微软雅黑" panose="020B0503020204020204" charset="-122"/>
                <a:ea typeface="微软雅黑" panose="020B0503020204020204" charset="-122"/>
              </a:rPr>
              <a:t>11</a:t>
            </a:r>
            <a:r>
              <a:rPr lang="zh-CN" altLang="en-US" sz="1200" dirty="0">
                <a:latin typeface="微软雅黑" panose="020B0503020204020204" charset="-122"/>
                <a:ea typeface="微软雅黑" panose="020B0503020204020204" charset="-122"/>
              </a:rPr>
              <a:t>月</a:t>
            </a:r>
            <a:r>
              <a:rPr lang="en-US" altLang="zh-CN" sz="1200" dirty="0">
                <a:latin typeface="微软雅黑" panose="020B0503020204020204" charset="-122"/>
                <a:ea typeface="微软雅黑" panose="020B0503020204020204" charset="-122"/>
              </a:rPr>
              <a:t>13</a:t>
            </a:r>
            <a:r>
              <a:rPr lang="zh-CN" altLang="en-US" sz="1200" dirty="0">
                <a:latin typeface="微软雅黑" panose="020B0503020204020204" charset="-122"/>
                <a:ea typeface="微软雅黑" panose="020B0503020204020204" charset="-122"/>
              </a:rPr>
              <a:t>日，吉林省辽源矿务局泰信矿四井发生一起特大煤尘爆炸事故，死亡</a:t>
            </a:r>
            <a:r>
              <a:rPr lang="en-US" altLang="zh-CN" sz="1200" dirty="0">
                <a:latin typeface="微软雅黑" panose="020B0503020204020204" charset="-122"/>
                <a:ea typeface="微软雅黑" panose="020B0503020204020204" charset="-122"/>
              </a:rPr>
              <a:t>79</a:t>
            </a:r>
            <a:r>
              <a:rPr lang="zh-CN" altLang="en-US" sz="1200" dirty="0">
                <a:latin typeface="微软雅黑" panose="020B0503020204020204" charset="-122"/>
                <a:ea typeface="微软雅黑" panose="020B0503020204020204" charset="-122"/>
              </a:rPr>
              <a:t>人，伤</a:t>
            </a:r>
            <a:r>
              <a:rPr lang="en-US" altLang="zh-CN" sz="1200" dirty="0">
                <a:latin typeface="微软雅黑" panose="020B0503020204020204" charset="-122"/>
                <a:ea typeface="微软雅黑" panose="020B0503020204020204" charset="-122"/>
              </a:rPr>
              <a:t>129</a:t>
            </a:r>
            <a:r>
              <a:rPr lang="zh-CN" altLang="en-US" sz="1200" dirty="0">
                <a:latin typeface="微软雅黑" panose="020B0503020204020204" charset="-122"/>
                <a:ea typeface="微软雅黑" panose="020B0503020204020204" charset="-122"/>
              </a:rPr>
              <a:t>人，直接经济损失约</a:t>
            </a:r>
            <a:r>
              <a:rPr lang="en-US" altLang="zh-CN" sz="1200" dirty="0">
                <a:latin typeface="微软雅黑" panose="020B0503020204020204" charset="-122"/>
                <a:ea typeface="微软雅黑" panose="020B0503020204020204" charset="-122"/>
              </a:rPr>
              <a:t>320</a:t>
            </a:r>
            <a:r>
              <a:rPr lang="zh-CN" altLang="en-US" sz="1200" dirty="0">
                <a:latin typeface="微软雅黑" panose="020B0503020204020204" charset="-122"/>
                <a:ea typeface="微软雅黑" panose="020B0503020204020204" charset="-122"/>
              </a:rPr>
              <a:t>万元。造成这起事故的直接原因，是泰信矿四井蹬钩工张延龄在作业中</a:t>
            </a:r>
            <a:r>
              <a:rPr lang="zh-CN" altLang="en-US" sz="1600" dirty="0">
                <a:solidFill>
                  <a:srgbClr val="FF0000"/>
                </a:solidFill>
                <a:latin typeface="微软雅黑" panose="020B0503020204020204" charset="-122"/>
                <a:ea typeface="微软雅黑" panose="020B0503020204020204" charset="-122"/>
              </a:rPr>
              <a:t>违章多挂重车</a:t>
            </a:r>
            <a:r>
              <a:rPr lang="zh-CN" altLang="en-US" sz="1200" dirty="0">
                <a:latin typeface="微软雅黑" panose="020B0503020204020204" charset="-122"/>
                <a:ea typeface="微软雅黑" panose="020B0503020204020204" charset="-122"/>
              </a:rPr>
              <a:t>，致使矿车鸭嘴断裂跑车，撞击摩擦产生火花引燃煤尘爆炸。</a:t>
            </a:r>
            <a:endParaRPr lang="zh-CN" altLang="en-US" sz="1200" dirty="0">
              <a:latin typeface="微软雅黑" panose="020B0503020204020204" charset="-122"/>
              <a:ea typeface="微软雅黑" panose="020B0503020204020204" charset="-122"/>
            </a:endParaRPr>
          </a:p>
        </p:txBody>
      </p:sp>
      <p:sp>
        <p:nvSpPr>
          <p:cNvPr id="10" name="Rectangle 7"/>
          <p:cNvSpPr>
            <a:spLocks noChangeArrowheads="1"/>
          </p:cNvSpPr>
          <p:nvPr/>
        </p:nvSpPr>
        <p:spPr bwMode="auto">
          <a:xfrm>
            <a:off x="8388424" y="1268760"/>
            <a:ext cx="433387" cy="2563812"/>
          </a:xfrm>
          <a:prstGeom prst="rect">
            <a:avLst/>
          </a:prstGeom>
          <a:noFill/>
          <a:ln w="9525">
            <a:noFill/>
            <a:miter lim="800000"/>
          </a:ln>
          <a:effectLst/>
        </p:spPr>
        <p:txBody>
          <a:bodyPr anchor="ctr">
            <a:spAutoFit/>
          </a:bodyPr>
          <a:lstStyle/>
          <a:p>
            <a:r>
              <a:rPr lang="zh-CN" altLang="en-US" dirty="0">
                <a:latin typeface="微软雅黑" panose="020B0503020204020204" charset="-122"/>
                <a:ea typeface="微软雅黑" panose="020B0503020204020204" charset="-122"/>
              </a:rPr>
              <a:t>爆炸现场蘑菇云升起 </a:t>
            </a:r>
            <a:endParaRPr lang="zh-CN" altLang="en-US" dirty="0">
              <a:latin typeface="微软雅黑" panose="020B0503020204020204" charset="-122"/>
              <a:ea typeface="微软雅黑" panose="020B0503020204020204" charset="-122"/>
            </a:endParaRPr>
          </a:p>
        </p:txBody>
      </p:sp>
      <p:pic>
        <p:nvPicPr>
          <p:cNvPr id="11" name="Picture 3" descr="松花江污染带抵哈尔滨第一水源地 水样苯已超标"/>
          <p:cNvPicPr>
            <a:picLocks noChangeAspect="1" noChangeArrowheads="1"/>
          </p:cNvPicPr>
          <p:nvPr/>
        </p:nvPicPr>
        <p:blipFill>
          <a:blip r:embed="rId2"/>
          <a:srcRect/>
          <a:stretch>
            <a:fillRect/>
          </a:stretch>
        </p:blipFill>
        <p:spPr bwMode="auto">
          <a:xfrm>
            <a:off x="309315" y="3429000"/>
            <a:ext cx="4262685" cy="2646362"/>
          </a:xfrm>
          <a:prstGeom prst="rect">
            <a:avLst/>
          </a:prstGeom>
          <a:noFill/>
          <a:ln w="9525">
            <a:noFill/>
            <a:miter lim="800000"/>
            <a:headEnd/>
            <a:tailEnd/>
          </a:ln>
        </p:spPr>
      </p:pic>
      <p:sp>
        <p:nvSpPr>
          <p:cNvPr id="12" name="Text Box 2"/>
          <p:cNvSpPr txBox="1">
            <a:spLocks noChangeArrowheads="1"/>
          </p:cNvSpPr>
          <p:nvPr/>
        </p:nvSpPr>
        <p:spPr bwMode="auto">
          <a:xfrm>
            <a:off x="395536" y="908720"/>
            <a:ext cx="3024336"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（一）事故案例分析</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3" name="矩形标注 12"/>
          <p:cNvSpPr/>
          <p:nvPr/>
        </p:nvSpPr>
        <p:spPr>
          <a:xfrm>
            <a:off x="4932040" y="4509120"/>
            <a:ext cx="3960440" cy="1542773"/>
          </a:xfrm>
          <a:prstGeom prst="wedgeRectCallout">
            <a:avLst>
              <a:gd name="adj1" fmla="val 18857"/>
              <a:gd name="adj2" fmla="val -97379"/>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200" dirty="0" smtClean="0">
                <a:solidFill>
                  <a:schemeClr val="tx1"/>
                </a:solidFill>
                <a:latin typeface="微软雅黑" panose="020B0503020204020204" charset="-122"/>
                <a:ea typeface="微软雅黑" panose="020B0503020204020204" charset="-122"/>
              </a:rPr>
              <a:t>2005</a:t>
            </a:r>
            <a:r>
              <a:rPr lang="zh-CN" altLang="en-US" sz="1200" dirty="0" smtClean="0">
                <a:solidFill>
                  <a:schemeClr val="tx1"/>
                </a:solidFill>
                <a:latin typeface="微软雅黑" panose="020B0503020204020204" charset="-122"/>
                <a:ea typeface="微软雅黑" panose="020B0503020204020204" charset="-122"/>
              </a:rPr>
              <a:t>年</a:t>
            </a:r>
            <a:r>
              <a:rPr lang="en-US" altLang="zh-CN" sz="1200" dirty="0" smtClean="0">
                <a:solidFill>
                  <a:schemeClr val="tx1"/>
                </a:solidFill>
                <a:latin typeface="微软雅黑" panose="020B0503020204020204" charset="-122"/>
                <a:ea typeface="微软雅黑" panose="020B0503020204020204" charset="-122"/>
              </a:rPr>
              <a:t>11</a:t>
            </a:r>
            <a:r>
              <a:rPr lang="zh-CN" altLang="en-US" sz="1200" dirty="0" smtClean="0">
                <a:solidFill>
                  <a:schemeClr val="tx1"/>
                </a:solidFill>
                <a:latin typeface="微软雅黑" panose="020B0503020204020204" charset="-122"/>
                <a:ea typeface="微软雅黑" panose="020B0503020204020204" charset="-122"/>
              </a:rPr>
              <a:t>月</a:t>
            </a:r>
            <a:r>
              <a:rPr lang="en-US" altLang="zh-CN" sz="1200" dirty="0" smtClean="0">
                <a:solidFill>
                  <a:schemeClr val="tx1"/>
                </a:solidFill>
                <a:latin typeface="微软雅黑" panose="020B0503020204020204" charset="-122"/>
                <a:ea typeface="微软雅黑" panose="020B0503020204020204" charset="-122"/>
              </a:rPr>
              <a:t>13</a:t>
            </a:r>
            <a:r>
              <a:rPr lang="zh-CN" altLang="en-US" sz="1200" dirty="0" smtClean="0">
                <a:solidFill>
                  <a:schemeClr val="tx1"/>
                </a:solidFill>
                <a:latin typeface="微软雅黑" panose="020B0503020204020204" charset="-122"/>
                <a:ea typeface="微软雅黑" panose="020B0503020204020204" charset="-122"/>
              </a:rPr>
              <a:t>日，中石油吉林石化公司双苯厂在生产过程中，由于当班操作工</a:t>
            </a:r>
            <a:r>
              <a:rPr lang="zh-CN" altLang="en-US" sz="1600" dirty="0" smtClean="0">
                <a:solidFill>
                  <a:srgbClr val="FF0000"/>
                </a:solidFill>
                <a:latin typeface="微软雅黑" panose="020B0503020204020204" charset="-122"/>
                <a:ea typeface="微软雅黑" panose="020B0503020204020204" charset="-122"/>
              </a:rPr>
              <a:t>停车时违章操作</a:t>
            </a:r>
            <a:r>
              <a:rPr lang="zh-CN" altLang="en-US" sz="1200" dirty="0" smtClean="0">
                <a:solidFill>
                  <a:srgbClr val="FF0000"/>
                </a:solidFill>
                <a:latin typeface="微软雅黑" panose="020B0503020204020204" charset="-122"/>
                <a:ea typeface="微软雅黑" panose="020B0503020204020204" charset="-122"/>
              </a:rPr>
              <a:t>，未将应关闭的阀门及时关闭，导致进料系统温度超高，</a:t>
            </a:r>
            <a:r>
              <a:rPr lang="zh-CN" altLang="en-US" sz="1200" dirty="0" smtClean="0">
                <a:solidFill>
                  <a:schemeClr val="tx1"/>
                </a:solidFill>
                <a:latin typeface="微软雅黑" panose="020B0503020204020204" charset="-122"/>
                <a:ea typeface="微软雅黑" panose="020B0503020204020204" charset="-122"/>
              </a:rPr>
              <a:t>长时间温度超高后引起爆裂并引起连环爆炸，</a:t>
            </a:r>
            <a:r>
              <a:rPr kumimoji="1" lang="zh-CN" altLang="en-US" sz="1200" dirty="0" smtClean="0">
                <a:solidFill>
                  <a:srgbClr val="FF0000"/>
                </a:solidFill>
                <a:latin typeface="微软雅黑" panose="020B0503020204020204" charset="-122"/>
                <a:ea typeface="微软雅黑" panose="020B0503020204020204" charset="-122"/>
              </a:rPr>
              <a:t>造成</a:t>
            </a:r>
            <a:r>
              <a:rPr kumimoji="1" lang="en-US" altLang="zh-CN" sz="1200" dirty="0" smtClean="0">
                <a:solidFill>
                  <a:srgbClr val="FF0000"/>
                </a:solidFill>
                <a:latin typeface="微软雅黑" panose="020B0503020204020204" charset="-122"/>
                <a:ea typeface="微软雅黑" panose="020B0503020204020204" charset="-122"/>
              </a:rPr>
              <a:t>8</a:t>
            </a:r>
            <a:r>
              <a:rPr kumimoji="1" lang="zh-CN" altLang="en-US" sz="1200" dirty="0" smtClean="0">
                <a:solidFill>
                  <a:srgbClr val="FF0000"/>
                </a:solidFill>
                <a:latin typeface="微软雅黑" panose="020B0503020204020204" charset="-122"/>
                <a:ea typeface="微软雅黑" panose="020B0503020204020204" charset="-122"/>
              </a:rPr>
              <a:t>人死亡，</a:t>
            </a:r>
            <a:r>
              <a:rPr kumimoji="1" lang="en-US" altLang="zh-CN" sz="1200" dirty="0" smtClean="0">
                <a:solidFill>
                  <a:srgbClr val="FF0000"/>
                </a:solidFill>
                <a:latin typeface="微软雅黑" panose="020B0503020204020204" charset="-122"/>
                <a:ea typeface="微软雅黑" panose="020B0503020204020204" charset="-122"/>
              </a:rPr>
              <a:t>30</a:t>
            </a:r>
            <a:r>
              <a:rPr kumimoji="1" lang="zh-CN" altLang="en-US" sz="1200" dirty="0" smtClean="0">
                <a:solidFill>
                  <a:srgbClr val="FF0000"/>
                </a:solidFill>
                <a:latin typeface="微软雅黑" panose="020B0503020204020204" charset="-122"/>
                <a:ea typeface="微软雅黑" panose="020B0503020204020204" charset="-122"/>
              </a:rPr>
              <a:t>人受伤，并引发松花江水污染事件。爆炸事故直接经济损失</a:t>
            </a:r>
            <a:r>
              <a:rPr kumimoji="1" lang="en-US" altLang="zh-CN" sz="1200" dirty="0" smtClean="0">
                <a:solidFill>
                  <a:srgbClr val="FF0000"/>
                </a:solidFill>
                <a:latin typeface="微软雅黑" panose="020B0503020204020204" charset="-122"/>
                <a:ea typeface="微软雅黑" panose="020B0503020204020204" charset="-122"/>
              </a:rPr>
              <a:t>6908</a:t>
            </a:r>
            <a:r>
              <a:rPr kumimoji="1" lang="zh-CN" altLang="en-US" sz="1200" dirty="0" smtClean="0">
                <a:solidFill>
                  <a:srgbClr val="FF0000"/>
                </a:solidFill>
                <a:latin typeface="微软雅黑" panose="020B0503020204020204" charset="-122"/>
                <a:ea typeface="微软雅黑" panose="020B0503020204020204" charset="-122"/>
              </a:rPr>
              <a:t>万元</a:t>
            </a:r>
            <a:endParaRPr kumimoji="1" lang="zh-CN" altLang="en-US" sz="1200" dirty="0" smtClean="0">
              <a:solidFill>
                <a:srgbClr val="FF0000"/>
              </a:solidFill>
              <a:latin typeface="微软雅黑" panose="020B0503020204020204" charset="-122"/>
              <a:ea typeface="微软雅黑" panose="020B0503020204020204" charset="-122"/>
            </a:endParaRPr>
          </a:p>
        </p:txBody>
      </p:sp>
      <p:sp>
        <p:nvSpPr>
          <p:cNvPr id="1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noGrp="1"/>
          </p:cNvSpPr>
          <p:nvPr/>
        </p:nvSpPr>
        <p:spPr bwMode="auto">
          <a:xfrm>
            <a:off x="6553200" y="6356350"/>
            <a:ext cx="2133600" cy="365125"/>
          </a:xfrm>
          <a:prstGeom prst="rect">
            <a:avLst/>
          </a:prstGeom>
          <a:noFill/>
          <a:ln>
            <a:miter lim="800000"/>
          </a:ln>
        </p:spPr>
        <p:txBody>
          <a:bodyPr anchor="b"/>
          <a:lstStyle/>
          <a:p>
            <a:pPr algn="r">
              <a:defRPr/>
            </a:pPr>
            <a:fld id="{F5EAB5C3-E812-4241-98E3-B4489FEF6B9A}" type="slidenum">
              <a:rPr lang="zh-CN" altLang="en-US" sz="1400">
                <a:latin typeface="+mn-lt"/>
                <a:ea typeface="宋体" panose="02010600030101010101" pitchFamily="2" charset="-122"/>
              </a:rPr>
            </a:fld>
            <a:endParaRPr lang="zh-CN" altLang="en-US" sz="1400">
              <a:latin typeface="+mn-lt"/>
              <a:ea typeface="宋体" panose="02010600030101010101" pitchFamily="2" charset="-122"/>
            </a:endParaRPr>
          </a:p>
        </p:txBody>
      </p:sp>
      <p:sp>
        <p:nvSpPr>
          <p:cNvPr id="754710" name="矩形 9"/>
          <p:cNvSpPr>
            <a:spLocks noChangeArrowheads="1"/>
          </p:cNvSpPr>
          <p:nvPr/>
        </p:nvSpPr>
        <p:spPr bwMode="auto">
          <a:xfrm>
            <a:off x="371075" y="2060848"/>
            <a:ext cx="8532812" cy="3554819"/>
          </a:xfrm>
          <a:prstGeom prst="rect">
            <a:avLst/>
          </a:prstGeom>
          <a:noFill/>
          <a:ln w="9525">
            <a:noFill/>
            <a:miter lim="800000"/>
          </a:ln>
        </p:spPr>
        <p:txBody>
          <a:bodyPr>
            <a:spAutoFit/>
          </a:bodyPr>
          <a:lstStyle/>
          <a:p>
            <a:pPr>
              <a:lnSpc>
                <a:spcPct val="150000"/>
              </a:lnSpc>
            </a:pPr>
            <a:r>
              <a:rPr kumimoji="1" lang="zh-CN" altLang="en-US" sz="2400" b="1" dirty="0">
                <a:solidFill>
                  <a:srgbClr val="FF0000"/>
                </a:solidFill>
                <a:latin typeface="微软雅黑" panose="020B0503020204020204" charset="-122"/>
                <a:ea typeface="微软雅黑" panose="020B0503020204020204" charset="-122"/>
              </a:rPr>
              <a:t>企业的员工应</a:t>
            </a:r>
            <a:r>
              <a:rPr kumimoji="1" lang="en-US" altLang="zh-CN" sz="2400" b="1" dirty="0">
                <a:solidFill>
                  <a:srgbClr val="FF0000"/>
                </a:solidFill>
                <a:latin typeface="微软雅黑" panose="020B0503020204020204" charset="-122"/>
                <a:ea typeface="微软雅黑" panose="020B0503020204020204" charset="-122"/>
                <a:sym typeface="Wingdings" panose="05000000000000000000" pitchFamily="2" charset="2"/>
              </a:rPr>
              <a:t>(</a:t>
            </a:r>
            <a:r>
              <a:rPr kumimoji="1" lang="zh-CN" altLang="en-US" sz="2400" b="1" dirty="0">
                <a:solidFill>
                  <a:srgbClr val="FF0000"/>
                </a:solidFill>
                <a:latin typeface="微软雅黑" panose="020B0503020204020204" charset="-122"/>
                <a:ea typeface="微软雅黑" panose="020B0503020204020204" charset="-122"/>
                <a:sym typeface="Wingdings" panose="05000000000000000000" pitchFamily="2" charset="2"/>
              </a:rPr>
              <a:t>企业安全文化建设导则</a:t>
            </a:r>
            <a:r>
              <a:rPr kumimoji="1" lang="en-US" altLang="zh-CN" sz="2400" b="1" dirty="0">
                <a:solidFill>
                  <a:srgbClr val="FF0000"/>
                </a:solidFill>
                <a:latin typeface="微软雅黑" panose="020B0503020204020204" charset="-122"/>
                <a:ea typeface="微软雅黑" panose="020B0503020204020204" charset="-122"/>
                <a:sym typeface="Wingdings" panose="05000000000000000000" pitchFamily="2" charset="2"/>
              </a:rPr>
              <a:t>)</a:t>
            </a:r>
            <a:r>
              <a:rPr kumimoji="1" lang="zh-CN" altLang="en-US" sz="2400" b="1" dirty="0">
                <a:solidFill>
                  <a:srgbClr val="FF0000"/>
                </a:solidFill>
                <a:latin typeface="微软雅黑" panose="020B0503020204020204" charset="-122"/>
                <a:ea typeface="微软雅黑" panose="020B0503020204020204" charset="-122"/>
                <a:sym typeface="Wingdings" panose="05000000000000000000" pitchFamily="2" charset="2"/>
              </a:rPr>
              <a:t>：</a:t>
            </a:r>
            <a:endParaRPr kumimoji="1" lang="en-US" altLang="zh-CN" sz="2400" b="1" dirty="0">
              <a:solidFill>
                <a:srgbClr val="FF0000"/>
              </a:solidFill>
              <a:latin typeface="微软雅黑" panose="020B0503020204020204" charset="-122"/>
              <a:ea typeface="微软雅黑" panose="020B0503020204020204" charset="-122"/>
              <a:sym typeface="Wingdings" panose="05000000000000000000" pitchFamily="2" charset="2"/>
            </a:endParaRPr>
          </a:p>
          <a:p>
            <a:pPr indent="363855">
              <a:lnSpc>
                <a:spcPct val="150000"/>
              </a:lnSpc>
            </a:pPr>
            <a:r>
              <a:rPr kumimoji="1" lang="en-US" altLang="zh-CN" sz="2200" b="1" dirty="0" smtClean="0">
                <a:latin typeface="微软雅黑" panose="020B0503020204020204" charset="-122"/>
                <a:ea typeface="微软雅黑" panose="020B0503020204020204" charset="-122"/>
              </a:rPr>
              <a:t>——</a:t>
            </a:r>
            <a:r>
              <a:rPr kumimoji="1" lang="zh-CN" altLang="en-US" sz="2200" b="1" dirty="0">
                <a:latin typeface="微软雅黑" panose="020B0503020204020204" charset="-122"/>
                <a:ea typeface="微软雅黑" panose="020B0503020204020204" charset="-122"/>
              </a:rPr>
              <a:t>在本职工作上始终采取安全的方法；</a:t>
            </a:r>
            <a:endParaRPr kumimoji="1" lang="zh-CN" altLang="en-US" sz="2200" b="1" dirty="0">
              <a:latin typeface="微软雅黑" panose="020B0503020204020204" charset="-122"/>
              <a:ea typeface="微软雅黑" panose="020B0503020204020204" charset="-122"/>
            </a:endParaRPr>
          </a:p>
          <a:p>
            <a:pPr indent="363855">
              <a:lnSpc>
                <a:spcPct val="150000"/>
              </a:lnSpc>
            </a:pPr>
            <a:r>
              <a:rPr kumimoji="1" lang="en-US" altLang="zh-CN" sz="2200" b="1" dirty="0">
                <a:latin typeface="微软雅黑" panose="020B0503020204020204" charset="-122"/>
                <a:ea typeface="微软雅黑" panose="020B0503020204020204" charset="-122"/>
              </a:rPr>
              <a:t>——</a:t>
            </a:r>
            <a:r>
              <a:rPr kumimoji="1" lang="zh-CN" altLang="en-US" sz="2200" b="1" dirty="0">
                <a:latin typeface="微软雅黑" panose="020B0503020204020204" charset="-122"/>
                <a:ea typeface="微软雅黑" panose="020B0503020204020204" charset="-122"/>
              </a:rPr>
              <a:t>对任何与安全相关的工作保持质疑的态度；</a:t>
            </a:r>
            <a:endParaRPr kumimoji="1" lang="zh-CN" altLang="en-US" sz="2200" b="1" dirty="0">
              <a:latin typeface="微软雅黑" panose="020B0503020204020204" charset="-122"/>
              <a:ea typeface="微软雅黑" panose="020B0503020204020204" charset="-122"/>
            </a:endParaRPr>
          </a:p>
          <a:p>
            <a:pPr indent="363855">
              <a:lnSpc>
                <a:spcPct val="150000"/>
              </a:lnSpc>
            </a:pPr>
            <a:r>
              <a:rPr kumimoji="1" lang="en-US" altLang="zh-CN" sz="2200" b="1" dirty="0">
                <a:latin typeface="微软雅黑" panose="020B0503020204020204" charset="-122"/>
                <a:ea typeface="微软雅黑" panose="020B0503020204020204" charset="-122"/>
              </a:rPr>
              <a:t>——</a:t>
            </a:r>
            <a:r>
              <a:rPr kumimoji="1" lang="zh-CN" altLang="en-US" sz="2200" b="1" dirty="0">
                <a:latin typeface="微软雅黑" panose="020B0503020204020204" charset="-122"/>
                <a:ea typeface="微软雅黑" panose="020B0503020204020204" charset="-122"/>
              </a:rPr>
              <a:t>对任何安全异常和事件保持警觉并主动报告；</a:t>
            </a:r>
            <a:endParaRPr kumimoji="1" lang="zh-CN" altLang="en-US" sz="2200" b="1" dirty="0">
              <a:latin typeface="微软雅黑" panose="020B0503020204020204" charset="-122"/>
              <a:ea typeface="微软雅黑" panose="020B0503020204020204" charset="-122"/>
            </a:endParaRPr>
          </a:p>
          <a:p>
            <a:pPr indent="363855">
              <a:lnSpc>
                <a:spcPct val="150000"/>
              </a:lnSpc>
            </a:pPr>
            <a:r>
              <a:rPr kumimoji="1" lang="en-US" altLang="zh-CN" sz="2200" b="1" dirty="0">
                <a:latin typeface="微软雅黑" panose="020B0503020204020204" charset="-122"/>
                <a:ea typeface="微软雅黑" panose="020B0503020204020204" charset="-122"/>
              </a:rPr>
              <a:t>——</a:t>
            </a:r>
            <a:r>
              <a:rPr kumimoji="1" lang="zh-CN" altLang="en-US" sz="2200" b="1" dirty="0">
                <a:latin typeface="微软雅黑" panose="020B0503020204020204" charset="-122"/>
                <a:ea typeface="微软雅黑" panose="020B0503020204020204" charset="-122"/>
              </a:rPr>
              <a:t>接受培训，在岗位工作中具有改进安全绩效的能力；</a:t>
            </a:r>
            <a:endParaRPr kumimoji="1" lang="zh-CN" altLang="en-US" sz="2200" b="1" dirty="0">
              <a:latin typeface="微软雅黑" panose="020B0503020204020204" charset="-122"/>
              <a:ea typeface="微软雅黑" panose="020B0503020204020204" charset="-122"/>
            </a:endParaRPr>
          </a:p>
          <a:p>
            <a:pPr indent="363855">
              <a:lnSpc>
                <a:spcPct val="150000"/>
              </a:lnSpc>
            </a:pPr>
            <a:r>
              <a:rPr kumimoji="1" lang="en-US" altLang="zh-CN" sz="2200" b="1" dirty="0">
                <a:latin typeface="微软雅黑" panose="020B0503020204020204" charset="-122"/>
                <a:ea typeface="微软雅黑" panose="020B0503020204020204" charset="-122"/>
              </a:rPr>
              <a:t>——</a:t>
            </a:r>
            <a:r>
              <a:rPr kumimoji="1" lang="zh-CN" altLang="en-US" sz="2200" b="1" dirty="0">
                <a:latin typeface="微软雅黑" panose="020B0503020204020204" charset="-122"/>
                <a:ea typeface="微软雅黑" panose="020B0503020204020204" charset="-122"/>
              </a:rPr>
              <a:t>与管理者和其他员工进行必要的沟通。</a:t>
            </a:r>
            <a:endParaRPr kumimoji="1" lang="zh-CN" altLang="en-US" sz="2200" b="1" dirty="0">
              <a:latin typeface="微软雅黑" panose="020B0503020204020204" charset="-122"/>
              <a:ea typeface="微软雅黑" panose="020B0503020204020204" charset="-122"/>
            </a:endParaRPr>
          </a:p>
          <a:p>
            <a:endParaRPr kumimoji="1" lang="zh-CN" altLang="en-US" sz="2400" b="1" dirty="0">
              <a:latin typeface="微软雅黑" panose="020B0503020204020204" charset="-122"/>
              <a:ea typeface="微软雅黑" panose="020B0503020204020204" charset="-122"/>
            </a:endParaRPr>
          </a:p>
        </p:txBody>
      </p:sp>
      <p:sp>
        <p:nvSpPr>
          <p:cNvPr id="16" name="Text Box 2"/>
          <p:cNvSpPr txBox="1">
            <a:spLocks noChangeArrowheads="1"/>
          </p:cNvSpPr>
          <p:nvPr/>
        </p:nvSpPr>
        <p:spPr bwMode="auto">
          <a:xfrm>
            <a:off x="598292" y="980728"/>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（六）安全文化</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9" name="Rectangle 7"/>
          <p:cNvSpPr>
            <a:spLocks noChangeArrowheads="1"/>
          </p:cNvSpPr>
          <p:nvPr/>
        </p:nvSpPr>
        <p:spPr bwMode="auto">
          <a:xfrm>
            <a:off x="2134398" y="1359076"/>
            <a:ext cx="5715000" cy="400110"/>
          </a:xfrm>
          <a:prstGeom prst="rect">
            <a:avLst/>
          </a:prstGeom>
          <a:noFill/>
          <a:ln w="9525">
            <a:noFill/>
            <a:miter lim="800000"/>
          </a:ln>
        </p:spPr>
        <p:txBody>
          <a:bodyPr>
            <a:spAutoFit/>
          </a:bodyPr>
          <a:lstStyle/>
          <a:p>
            <a:pPr eaLnBrk="0" hangingPunct="0"/>
            <a:r>
              <a:rPr kumimoji="1" lang="zh-CN" altLang="en-US" sz="2000" b="1" dirty="0">
                <a:solidFill>
                  <a:srgbClr val="FF0000"/>
                </a:solidFill>
                <a:latin typeface="微软雅黑" panose="020B0503020204020204" charset="-122"/>
                <a:ea typeface="微软雅黑" panose="020B0503020204020204" charset="-122"/>
              </a:rPr>
              <a:t>吉林石化爆炸背后的企业安全文化 </a:t>
            </a:r>
            <a:endParaRPr kumimoji="1" lang="zh-CN" altLang="en-US" sz="2000" b="1" dirty="0">
              <a:solidFill>
                <a:srgbClr val="FF0000"/>
              </a:solidFill>
              <a:latin typeface="微软雅黑" panose="020B0503020204020204" charset="-122"/>
              <a:ea typeface="微软雅黑" panose="020B0503020204020204" charset="-122"/>
            </a:endParaRPr>
          </a:p>
        </p:txBody>
      </p:sp>
      <p:graphicFrame>
        <p:nvGraphicFramePr>
          <p:cNvPr id="960520" name="Object 8"/>
          <p:cNvGraphicFramePr>
            <a:graphicFrameLocks noChangeAspect="1"/>
          </p:cNvGraphicFramePr>
          <p:nvPr/>
        </p:nvGraphicFramePr>
        <p:xfrm>
          <a:off x="915323" y="1794066"/>
          <a:ext cx="6934200" cy="2133600"/>
        </p:xfrm>
        <a:graphic>
          <a:graphicData uri="http://schemas.openxmlformats.org/presentationml/2006/ole">
            <mc:AlternateContent xmlns:mc="http://schemas.openxmlformats.org/markup-compatibility/2006">
              <mc:Choice xmlns:v="urn:schemas-microsoft-com:vml" Requires="v">
                <p:oleObj spid="_x0000_s2084" name="" r:id="rId1" imgW="3048000" imgH="2286000" progId="PBrush">
                  <p:embed/>
                </p:oleObj>
              </mc:Choice>
              <mc:Fallback>
                <p:oleObj name="" r:id="rId1" imgW="3048000" imgH="2286000" progId="PBrush">
                  <p:embed/>
                  <p:pic>
                    <p:nvPicPr>
                      <p:cNvPr id="0" name="图片 2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23" y="1794066"/>
                        <a:ext cx="69342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
          <p:cNvSpPr txBox="1">
            <a:spLocks noChangeArrowheads="1"/>
          </p:cNvSpPr>
          <p:nvPr/>
        </p:nvSpPr>
        <p:spPr bwMode="auto">
          <a:xfrm>
            <a:off x="457200" y="835952"/>
            <a:ext cx="7358084"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（六）安全文化</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2" name="Rectangle 3"/>
          <p:cNvSpPr>
            <a:spLocks noChangeArrowheads="1"/>
          </p:cNvSpPr>
          <p:nvPr/>
        </p:nvSpPr>
        <p:spPr bwMode="auto">
          <a:xfrm>
            <a:off x="2483768" y="3937008"/>
            <a:ext cx="3797310" cy="2400657"/>
          </a:xfrm>
          <a:prstGeom prst="rect">
            <a:avLst/>
          </a:prstGeom>
          <a:noFill/>
          <a:ln w="9525">
            <a:noFill/>
            <a:miter lim="800000"/>
          </a:ln>
        </p:spPr>
        <p:txBody>
          <a:bodyPr wrap="square">
            <a:spAutoFit/>
          </a:bodyPr>
          <a:lstStyle/>
          <a:p>
            <a:pPr eaLnBrk="0" hangingPunct="0">
              <a:lnSpc>
                <a:spcPct val="110000"/>
              </a:lnSpc>
              <a:spcBef>
                <a:spcPct val="50000"/>
              </a:spcBef>
            </a:pPr>
            <a:r>
              <a:rPr kumimoji="1" lang="zh-CN" altLang="en-US" sz="2000" b="1" dirty="0">
                <a:solidFill>
                  <a:srgbClr val="0000FF"/>
                </a:solidFill>
                <a:latin typeface="微软雅黑" panose="020B0503020204020204" charset="-122"/>
                <a:ea typeface="微软雅黑" panose="020B0503020204020204" charset="-122"/>
              </a:rPr>
              <a:t>装置可以爆炸，衣服不能穿差</a:t>
            </a:r>
            <a:r>
              <a:rPr kumimoji="1" lang="zh-CN" altLang="en-US" sz="2000" b="1" dirty="0" smtClean="0">
                <a:solidFill>
                  <a:srgbClr val="0000FF"/>
                </a:solidFill>
                <a:latin typeface="微软雅黑" panose="020B0503020204020204" charset="-122"/>
                <a:ea typeface="微软雅黑" panose="020B0503020204020204" charset="-122"/>
              </a:rPr>
              <a:t>；</a:t>
            </a:r>
            <a:endParaRPr kumimoji="1" lang="en-US" altLang="zh-CN" sz="2000" b="1" dirty="0" smtClean="0">
              <a:solidFill>
                <a:srgbClr val="0000FF"/>
              </a:solidFill>
              <a:latin typeface="微软雅黑" panose="020B0503020204020204" charset="-122"/>
              <a:ea typeface="微软雅黑" panose="020B0503020204020204" charset="-122"/>
            </a:endParaRPr>
          </a:p>
          <a:p>
            <a:pPr eaLnBrk="0" hangingPunct="0">
              <a:lnSpc>
                <a:spcPct val="110000"/>
              </a:lnSpc>
              <a:spcBef>
                <a:spcPct val="50000"/>
              </a:spcBef>
            </a:pPr>
            <a:r>
              <a:rPr kumimoji="1" lang="zh-CN" altLang="en-US" sz="2000" b="1" dirty="0" smtClean="0">
                <a:solidFill>
                  <a:srgbClr val="0000FF"/>
                </a:solidFill>
                <a:latin typeface="微软雅黑" panose="020B0503020204020204" charset="-122"/>
                <a:ea typeface="微软雅黑" panose="020B0503020204020204" charset="-122"/>
              </a:rPr>
              <a:t>管道可以漏油，不能不拣烟头；</a:t>
            </a:r>
            <a:endParaRPr kumimoji="1" lang="en-US" altLang="zh-CN" sz="2000" b="1" dirty="0" smtClean="0">
              <a:solidFill>
                <a:srgbClr val="0000FF"/>
              </a:solidFill>
              <a:latin typeface="微软雅黑" panose="020B0503020204020204" charset="-122"/>
              <a:ea typeface="微软雅黑" panose="020B0503020204020204" charset="-122"/>
            </a:endParaRPr>
          </a:p>
          <a:p>
            <a:pPr eaLnBrk="0" hangingPunct="0">
              <a:lnSpc>
                <a:spcPct val="110000"/>
              </a:lnSpc>
              <a:spcBef>
                <a:spcPct val="50000"/>
              </a:spcBef>
            </a:pPr>
            <a:r>
              <a:rPr kumimoji="1" lang="zh-CN" altLang="en-US" sz="2000" b="1" dirty="0" smtClean="0">
                <a:solidFill>
                  <a:srgbClr val="0000FF"/>
                </a:solidFill>
                <a:latin typeface="微软雅黑" panose="020B0503020204020204" charset="-122"/>
                <a:ea typeface="微软雅黑" panose="020B0503020204020204" charset="-122"/>
              </a:rPr>
              <a:t>仪表可以全停，不戴胸卡不行；</a:t>
            </a:r>
            <a:endParaRPr kumimoji="1" lang="en-US" altLang="zh-CN" sz="2000" b="1" dirty="0" smtClean="0">
              <a:solidFill>
                <a:srgbClr val="0000FF"/>
              </a:solidFill>
              <a:latin typeface="微软雅黑" panose="020B0503020204020204" charset="-122"/>
              <a:ea typeface="微软雅黑" panose="020B0503020204020204" charset="-122"/>
            </a:endParaRPr>
          </a:p>
          <a:p>
            <a:pPr eaLnBrk="0" hangingPunct="0">
              <a:lnSpc>
                <a:spcPct val="110000"/>
              </a:lnSpc>
              <a:spcBef>
                <a:spcPct val="50000"/>
              </a:spcBef>
            </a:pPr>
            <a:r>
              <a:rPr kumimoji="1" lang="zh-CN" altLang="en-US" sz="2000" b="1" dirty="0" smtClean="0">
                <a:solidFill>
                  <a:srgbClr val="0000FF"/>
                </a:solidFill>
                <a:latin typeface="微软雅黑" panose="020B0503020204020204" charset="-122"/>
                <a:ea typeface="微软雅黑" panose="020B0503020204020204" charset="-122"/>
              </a:rPr>
              <a:t>工作可以不会，条例必须会背；</a:t>
            </a:r>
            <a:endParaRPr kumimoji="1" lang="en-US" altLang="zh-CN" sz="2000" b="1" dirty="0" smtClean="0">
              <a:solidFill>
                <a:srgbClr val="0000FF"/>
              </a:solidFill>
              <a:latin typeface="微软雅黑" panose="020B0503020204020204" charset="-122"/>
              <a:ea typeface="微软雅黑" panose="020B0503020204020204" charset="-122"/>
            </a:endParaRPr>
          </a:p>
          <a:p>
            <a:pPr eaLnBrk="0" hangingPunct="0">
              <a:lnSpc>
                <a:spcPct val="110000"/>
              </a:lnSpc>
              <a:spcBef>
                <a:spcPct val="50000"/>
              </a:spcBef>
            </a:pPr>
            <a:r>
              <a:rPr kumimoji="1" lang="zh-CN" altLang="en-US" sz="2000" b="1" dirty="0" smtClean="0">
                <a:solidFill>
                  <a:srgbClr val="0000FF"/>
                </a:solidFill>
                <a:latin typeface="微软雅黑" panose="020B0503020204020204" charset="-122"/>
                <a:ea typeface="微软雅黑" panose="020B0503020204020204" charset="-122"/>
              </a:rPr>
              <a:t>设备可以出事，走路必须排队。</a:t>
            </a:r>
            <a:endParaRPr kumimoji="1" lang="zh-CN" altLang="en-US" sz="2000" b="1" dirty="0">
              <a:solidFill>
                <a:srgbClr val="0000FF"/>
              </a:solidFill>
              <a:latin typeface="微软雅黑" panose="020B0503020204020204" charset="-122"/>
              <a:ea typeface="微软雅黑" panose="020B0503020204020204" charset="-122"/>
            </a:endParaRPr>
          </a:p>
        </p:txBody>
      </p:sp>
      <p:sp>
        <p:nvSpPr>
          <p:cNvPr id="6" name="Text Box 2"/>
          <p:cNvSpPr txBox="1">
            <a:spLocks noChangeArrowheads="1"/>
          </p:cNvSpPr>
          <p:nvPr/>
        </p:nvSpPr>
        <p:spPr bwMode="auto">
          <a:xfrm>
            <a:off x="1774091" y="292751"/>
            <a:ext cx="6858000" cy="646331"/>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四、一线</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操作者基本守法要求</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endParaRPr>
          </a:p>
          <a:p>
            <a:pPr marL="482600" lvl="1" indent="-482600"/>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0520"/>
                                        </p:tgtEl>
                                        <p:attrNameLst>
                                          <p:attrName>style.visibility</p:attrName>
                                        </p:attrNameLst>
                                      </p:cBhvr>
                                      <p:to>
                                        <p:strVal val="visible"/>
                                      </p:to>
                                    </p:set>
                                    <p:animEffect transition="in" filter="dissolve">
                                      <p:cBhvr>
                                        <p:cTn id="7" dur="500"/>
                                        <p:tgtEl>
                                          <p:spTgt spid="9605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179512" y="1085850"/>
            <a:ext cx="8713788" cy="1600200"/>
          </a:xfrm>
          <a:noFill/>
        </p:spPr>
        <p:txBody>
          <a:bodyPr/>
          <a:lstStyle/>
          <a:p>
            <a:pPr algn="ctr"/>
            <a:r>
              <a:rPr lang="zh-CN" altLang="en-US" b="1" dirty="0">
                <a:solidFill>
                  <a:srgbClr val="FF0000"/>
                </a:solidFill>
                <a:latin typeface="幼圆" panose="02010509060101010101" pitchFamily="49" charset="-122"/>
                <a:ea typeface="幼圆" panose="02010509060101010101" pitchFamily="49" charset="-122"/>
              </a:rPr>
              <a:t>管理有技巧</a:t>
            </a:r>
            <a:r>
              <a:rPr lang="en-US" altLang="zh-CN" b="1" dirty="0">
                <a:solidFill>
                  <a:srgbClr val="FF0000"/>
                </a:solidFill>
                <a:latin typeface="幼圆" panose="02010509060101010101" pitchFamily="49" charset="-122"/>
                <a:ea typeface="幼圆" panose="02010509060101010101" pitchFamily="49" charset="-122"/>
              </a:rPr>
              <a:t>—</a:t>
            </a:r>
            <a:r>
              <a:rPr lang="zh-CN" altLang="en-US" b="1" dirty="0">
                <a:solidFill>
                  <a:srgbClr val="FF0000"/>
                </a:solidFill>
                <a:latin typeface="幼圆" panose="02010509060101010101" pitchFamily="49" charset="-122"/>
                <a:ea typeface="幼圆" panose="02010509060101010101" pitchFamily="49" charset="-122"/>
              </a:rPr>
              <a:t>运筹帷幄 决胜千里</a:t>
            </a:r>
            <a:br>
              <a:rPr lang="zh-CN" altLang="en-US" b="1" dirty="0">
                <a:solidFill>
                  <a:srgbClr val="FF0000"/>
                </a:solidFill>
                <a:latin typeface="幼圆" panose="02010509060101010101" pitchFamily="49" charset="-122"/>
                <a:ea typeface="幼圆" panose="02010509060101010101" pitchFamily="49" charset="-122"/>
              </a:rPr>
            </a:br>
            <a:r>
              <a:rPr lang="zh-CN" altLang="en-US" b="1" dirty="0">
                <a:solidFill>
                  <a:srgbClr val="FF0000"/>
                </a:solidFill>
                <a:latin typeface="幼圆" panose="02010509060101010101" pitchFamily="49" charset="-122"/>
                <a:ea typeface="幼圆" panose="02010509060101010101" pitchFamily="49" charset="-122"/>
              </a:rPr>
              <a:t>管理无技巧</a:t>
            </a:r>
            <a:r>
              <a:rPr lang="en-US" altLang="zh-CN" b="1" dirty="0">
                <a:solidFill>
                  <a:srgbClr val="FF0000"/>
                </a:solidFill>
                <a:latin typeface="幼圆" panose="02010509060101010101" pitchFamily="49" charset="-122"/>
                <a:ea typeface="幼圆" panose="02010509060101010101" pitchFamily="49" charset="-122"/>
              </a:rPr>
              <a:t>—</a:t>
            </a:r>
            <a:r>
              <a:rPr lang="zh-CN" altLang="en-US" b="1" dirty="0">
                <a:solidFill>
                  <a:srgbClr val="FF0000"/>
                </a:solidFill>
                <a:latin typeface="幼圆" panose="02010509060101010101" pitchFamily="49" charset="-122"/>
                <a:ea typeface="幼圆" panose="02010509060101010101" pitchFamily="49" charset="-122"/>
              </a:rPr>
              <a:t>疲于奔命 累死千军</a:t>
            </a:r>
            <a:endParaRPr lang="zh-CN" altLang="en-US" b="1" dirty="0">
              <a:solidFill>
                <a:srgbClr val="FF0000"/>
              </a:solidFill>
              <a:latin typeface="幼圆" panose="02010509060101010101" pitchFamily="49" charset="-122"/>
              <a:ea typeface="幼圆" panose="02010509060101010101" pitchFamily="49" charset="-122"/>
            </a:endParaRPr>
          </a:p>
        </p:txBody>
      </p:sp>
      <p:graphicFrame>
        <p:nvGraphicFramePr>
          <p:cNvPr id="690179" name="Object 3"/>
          <p:cNvGraphicFramePr>
            <a:graphicFrameLocks noChangeAspect="1"/>
          </p:cNvGraphicFramePr>
          <p:nvPr/>
        </p:nvGraphicFramePr>
        <p:xfrm>
          <a:off x="539552" y="3184525"/>
          <a:ext cx="3657600" cy="2590800"/>
        </p:xfrm>
        <a:graphic>
          <a:graphicData uri="http://schemas.openxmlformats.org/presentationml/2006/ole">
            <mc:AlternateContent xmlns:mc="http://schemas.openxmlformats.org/markup-compatibility/2006">
              <mc:Choice xmlns:v="urn:schemas-microsoft-com:vml" Requires="v">
                <p:oleObj spid="_x0000_s3107" name="" r:id="rId1" imgW="4519930" imgH="3467100" progId="">
                  <p:embed/>
                </p:oleObj>
              </mc:Choice>
              <mc:Fallback>
                <p:oleObj name="" r:id="rId1" imgW="4519930" imgH="3467100" progId="">
                  <p:embed/>
                  <p:pic>
                    <p:nvPicPr>
                      <p:cNvPr id="0" name="图片 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84525"/>
                        <a:ext cx="36576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0180" name="Picture 4" descr="PE01616_"/>
          <p:cNvPicPr>
            <a:picLocks noChangeAspect="1" noChangeArrowheads="1"/>
          </p:cNvPicPr>
          <p:nvPr/>
        </p:nvPicPr>
        <p:blipFill>
          <a:blip r:embed="rId3"/>
          <a:srcRect/>
          <a:stretch>
            <a:fillRect/>
          </a:stretch>
        </p:blipFill>
        <p:spPr bwMode="auto">
          <a:xfrm>
            <a:off x="4993481" y="2895600"/>
            <a:ext cx="3119437" cy="2927350"/>
          </a:xfrm>
          <a:prstGeom prst="rect">
            <a:avLst/>
          </a:prstGeom>
          <a:noFill/>
          <a:ln w="9525">
            <a:noFill/>
            <a:miter lim="800000"/>
            <a:headEnd/>
            <a:tailEnd/>
          </a:ln>
        </p:spPr>
      </p:pic>
      <p:pic>
        <p:nvPicPr>
          <p:cNvPr id="690181" name="Picture 5" descr="j0223730"/>
          <p:cNvPicPr>
            <a:picLocks noChangeAspect="1" noChangeArrowheads="1"/>
          </p:cNvPicPr>
          <p:nvPr/>
        </p:nvPicPr>
        <p:blipFill>
          <a:blip r:embed="rId4"/>
          <a:srcRect/>
          <a:stretch>
            <a:fillRect/>
          </a:stretch>
        </p:blipFill>
        <p:spPr bwMode="auto">
          <a:xfrm>
            <a:off x="5292527" y="3544888"/>
            <a:ext cx="3025775" cy="2312987"/>
          </a:xfrm>
          <a:prstGeom prst="rect">
            <a:avLst/>
          </a:prstGeom>
          <a:noFill/>
          <a:ln w="9525">
            <a:noFill/>
            <a:miter lim="800000"/>
            <a:headEnd/>
            <a:tailEnd/>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90180"/>
                                        </p:tgtEl>
                                        <p:attrNameLst>
                                          <p:attrName>style.visibility</p:attrName>
                                        </p:attrNameLst>
                                      </p:cBhvr>
                                      <p:to>
                                        <p:strVal val="visible"/>
                                      </p:to>
                                    </p:set>
                                    <p:animEffect transition="in" filter="blinds(horizontal)">
                                      <p:cBhvr>
                                        <p:cTn id="7" dur="500"/>
                                        <p:tgtEl>
                                          <p:spTgt spid="6901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90181"/>
                                        </p:tgtEl>
                                        <p:attrNameLst>
                                          <p:attrName>style.visibility</p:attrName>
                                        </p:attrNameLst>
                                      </p:cBhvr>
                                      <p:to>
                                        <p:strVal val="visible"/>
                                      </p:to>
                                    </p:set>
                                    <p:animEffect transition="in" filter="checkerboard(across)">
                                      <p:cBhvr>
                                        <p:cTn id="12" dur="500"/>
                                        <p:tgtEl>
                                          <p:spTgt spid="69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5"/>
          <p:cNvSpPr>
            <a:spLocks noGrp="1"/>
          </p:cNvSpPr>
          <p:nvPr>
            <p:ph type="title"/>
            <p:custDataLst>
              <p:tags r:id="rId2"/>
            </p:custDataLst>
          </p:nvPr>
        </p:nvSpPr>
        <p:spPr>
          <a:xfrm>
            <a:off x="791459" y="1970806"/>
            <a:ext cx="3963299" cy="884705"/>
          </a:xfrm>
        </p:spPr>
        <p:txBody>
          <a:bodyPr>
            <a:noAutofit/>
          </a:bodyPr>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5807710" y="3968750"/>
            <a:ext cx="3021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5" name="图片 4" descr="公众号二维码"/>
          <p:cNvPicPr>
            <a:picLocks noChangeAspect="1"/>
          </p:cNvPicPr>
          <p:nvPr>
            <p:custDataLst>
              <p:tags r:id="rId4"/>
            </p:custDataLst>
          </p:nvPr>
        </p:nvPicPr>
        <p:blipFill>
          <a:blip r:embed="rId5"/>
          <a:stretch>
            <a:fillRect/>
          </a:stretch>
        </p:blipFill>
        <p:spPr>
          <a:xfrm>
            <a:off x="6961346" y="4017161"/>
            <a:ext cx="891000" cy="891000"/>
          </a:xfrm>
          <a:prstGeom prst="rect">
            <a:avLst/>
          </a:prstGeom>
        </p:spPr>
      </p:pic>
      <p:sp>
        <p:nvSpPr>
          <p:cNvPr id="3" name="文本框 2"/>
          <p:cNvSpPr txBox="1"/>
          <p:nvPr>
            <p:custDataLst>
              <p:tags r:id="rId6"/>
            </p:custDataLst>
          </p:nvPr>
        </p:nvSpPr>
        <p:spPr>
          <a:xfrm>
            <a:off x="5862955" y="4215765"/>
            <a:ext cx="103060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8" name="文本框 7"/>
          <p:cNvSpPr txBox="1"/>
          <p:nvPr>
            <p:custDataLst>
              <p:tags r:id="rId9"/>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9" name="文本框 8"/>
          <p:cNvSpPr txBox="1"/>
          <p:nvPr>
            <p:custDataLst>
              <p:tags r:id="rId10"/>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1"/>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custDataLst>
              <p:tags r:id="rId12"/>
            </p:custDataLst>
          </p:nvPr>
        </p:nvSpPr>
        <p:spPr>
          <a:xfrm>
            <a:off x="7056120" y="4907915"/>
            <a:ext cx="796290"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1" name="文本框 10"/>
          <p:cNvSpPr txBox="1"/>
          <p:nvPr>
            <p:custDataLst>
              <p:tags r:id="rId13"/>
            </p:custDataLst>
          </p:nvPr>
        </p:nvSpPr>
        <p:spPr>
          <a:xfrm>
            <a:off x="7942499" y="490722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Text Box 3"/>
          <p:cNvSpPr txBox="1">
            <a:spLocks noChangeArrowheads="1"/>
          </p:cNvSpPr>
          <p:nvPr/>
        </p:nvSpPr>
        <p:spPr bwMode="auto">
          <a:xfrm>
            <a:off x="484536" y="2348880"/>
            <a:ext cx="7632700" cy="1214179"/>
          </a:xfrm>
          <a:prstGeom prst="rect">
            <a:avLst/>
          </a:prstGeom>
          <a:noFill/>
          <a:ln w="9525">
            <a:noFill/>
            <a:miter lim="800000"/>
          </a:ln>
        </p:spPr>
        <p:txBody>
          <a:bodyPr>
            <a:spAutoFit/>
          </a:bodyPr>
          <a:lstStyle/>
          <a:p>
            <a:pPr marL="541655" indent="-541655" eaLnBrk="0" hangingPunct="0">
              <a:lnSpc>
                <a:spcPct val="135000"/>
              </a:lnSpc>
              <a:buClr>
                <a:srgbClr val="00B0F0"/>
              </a:buClr>
              <a:buFont typeface="Wingdings" panose="05000000000000000000" pitchFamily="2" charset="2"/>
              <a:buChar char="p"/>
            </a:pPr>
            <a:r>
              <a:rPr kumimoji="1" lang="zh-CN" altLang="en-US" dirty="0">
                <a:latin typeface="微软雅黑" panose="020B0503020204020204" charset="-122"/>
                <a:ea typeface="微软雅黑" panose="020B0503020204020204" charset="-122"/>
              </a:rPr>
              <a:t>责任事故：违法违规、或违背自然规律</a:t>
            </a:r>
            <a:endParaRPr kumimoji="1" lang="en-US" altLang="zh-CN" dirty="0">
              <a:latin typeface="微软雅黑" panose="020B0503020204020204" charset="-122"/>
              <a:ea typeface="微软雅黑" panose="020B0503020204020204" charset="-122"/>
            </a:endParaRPr>
          </a:p>
          <a:p>
            <a:pPr marL="541655" indent="-541655" eaLnBrk="0" hangingPunct="0">
              <a:lnSpc>
                <a:spcPct val="135000"/>
              </a:lnSpc>
              <a:buClr>
                <a:srgbClr val="00B0F0"/>
              </a:buClr>
              <a:buFont typeface="Wingdings" panose="05000000000000000000" pitchFamily="2" charset="2"/>
              <a:buChar char="p"/>
            </a:pPr>
            <a:r>
              <a:rPr kumimoji="1" lang="zh-CN" altLang="en-US" dirty="0">
                <a:latin typeface="微软雅黑" panose="020B0503020204020204" charset="-122"/>
                <a:ea typeface="微软雅黑" panose="020B0503020204020204" charset="-122"/>
              </a:rPr>
              <a:t>事故的原因：人、机、物、环、管</a:t>
            </a:r>
            <a:endParaRPr kumimoji="1" lang="en-US" altLang="zh-CN" dirty="0">
              <a:latin typeface="微软雅黑" panose="020B0503020204020204" charset="-122"/>
              <a:ea typeface="微软雅黑" panose="020B0503020204020204" charset="-122"/>
            </a:endParaRPr>
          </a:p>
          <a:p>
            <a:pPr marL="541655" indent="-541655" eaLnBrk="0" hangingPunct="0">
              <a:lnSpc>
                <a:spcPct val="135000"/>
              </a:lnSpc>
              <a:buClr>
                <a:srgbClr val="00B0F0"/>
              </a:buClr>
              <a:buFont typeface="Wingdings" panose="05000000000000000000" pitchFamily="2" charset="2"/>
              <a:buChar char="p"/>
            </a:pPr>
            <a:r>
              <a:rPr kumimoji="1" lang="zh-CN" altLang="en-US" dirty="0">
                <a:latin typeface="微软雅黑" panose="020B0503020204020204" charset="-122"/>
                <a:ea typeface="微软雅黑" panose="020B0503020204020204" charset="-122"/>
              </a:rPr>
              <a:t>绝大部分事故总是体现在管理系统的缺陷，甚至管理系统崩溃</a:t>
            </a:r>
            <a:endParaRPr kumimoji="1" lang="en-US" altLang="zh-CN" dirty="0">
              <a:solidFill>
                <a:srgbClr val="FF6600"/>
              </a:solidFill>
              <a:latin typeface="微软雅黑" panose="020B0503020204020204" charset="-122"/>
              <a:ea typeface="微软雅黑" panose="020B0503020204020204" charset="-122"/>
            </a:endParaRPr>
          </a:p>
        </p:txBody>
      </p:sp>
      <p:sp>
        <p:nvSpPr>
          <p:cNvPr id="700420" name="矩形 3"/>
          <p:cNvSpPr>
            <a:spLocks noChangeArrowheads="1"/>
          </p:cNvSpPr>
          <p:nvPr/>
        </p:nvSpPr>
        <p:spPr bwMode="auto">
          <a:xfrm>
            <a:off x="484536" y="1772816"/>
            <a:ext cx="2629566" cy="466281"/>
          </a:xfrm>
          <a:prstGeom prst="rect">
            <a:avLst/>
          </a:prstGeom>
          <a:noFill/>
          <a:ln w="9525">
            <a:noFill/>
            <a:miter lim="800000"/>
          </a:ln>
        </p:spPr>
        <p:txBody>
          <a:bodyPr wrap="none">
            <a:spAutoFit/>
          </a:bodyPr>
          <a:lstStyle/>
          <a:p>
            <a:pPr indent="363855" eaLnBrk="0" hangingPunct="0">
              <a:lnSpc>
                <a:spcPct val="135000"/>
              </a:lnSpc>
              <a:buFont typeface="Wingdings" panose="05000000000000000000" pitchFamily="2" charset="2"/>
              <a:buChar char="Ø"/>
            </a:pPr>
            <a:r>
              <a:rPr lang="zh-CN" altLang="en-US" b="1" dirty="0">
                <a:solidFill>
                  <a:srgbClr val="0033CC"/>
                </a:solidFill>
                <a:latin typeface="微软雅黑" panose="020B0503020204020204" charset="-122"/>
                <a:ea typeface="微软雅黑" panose="020B0503020204020204" charset="-122"/>
                <a:cs typeface="微软雅黑" panose="020B0503020204020204" charset="-122"/>
                <a:sym typeface="Monotype Sorts"/>
              </a:rPr>
              <a:t>事故的原因和</a:t>
            </a: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性质：</a:t>
            </a:r>
            <a:endParaRPr kumimoji="1" lang="en-US" altLang="zh-CN" b="1" dirty="0">
              <a:solidFill>
                <a:srgbClr val="FF0000"/>
              </a:solidFill>
              <a:latin typeface="仿宋_GB2312" pitchFamily="49" charset="-122"/>
              <a:ea typeface="仿宋_GB2312" pitchFamily="49" charset="-122"/>
            </a:endParaRPr>
          </a:p>
        </p:txBody>
      </p:sp>
      <p:sp>
        <p:nvSpPr>
          <p:cNvPr id="5" name="矩形 4"/>
          <p:cNvSpPr>
            <a:spLocks noChangeArrowheads="1"/>
          </p:cNvSpPr>
          <p:nvPr/>
        </p:nvSpPr>
        <p:spPr bwMode="auto">
          <a:xfrm>
            <a:off x="532263" y="3799992"/>
            <a:ext cx="7920038" cy="1588127"/>
          </a:xfrm>
          <a:prstGeom prst="rect">
            <a:avLst/>
          </a:prstGeom>
          <a:solidFill>
            <a:srgbClr val="FFFF66"/>
          </a:solidFill>
          <a:ln w="9525">
            <a:noFill/>
            <a:miter lim="800000"/>
          </a:ln>
        </p:spPr>
        <p:txBody>
          <a:bodyPr>
            <a:spAutoFit/>
          </a:bodyPr>
          <a:lstStyle/>
          <a:p>
            <a:pPr marL="541655" indent="-541655" eaLnBrk="0" hangingPunct="0">
              <a:lnSpc>
                <a:spcPct val="135000"/>
              </a:lnSpc>
            </a:pPr>
            <a:r>
              <a:rPr kumimoji="1" lang="zh-CN" altLang="en-US" dirty="0">
                <a:solidFill>
                  <a:srgbClr val="0000FF"/>
                </a:solidFill>
                <a:latin typeface="微软雅黑" panose="020B0503020204020204" charset="-122"/>
                <a:ea typeface="微软雅黑" panose="020B0503020204020204" charset="-122"/>
              </a:rPr>
              <a:t>      </a:t>
            </a:r>
            <a:r>
              <a:rPr kumimoji="1" lang="en-US" altLang="zh-CN" dirty="0">
                <a:solidFill>
                  <a:srgbClr val="0000FF"/>
                </a:solidFill>
                <a:latin typeface="微软雅黑" panose="020B0503020204020204" charset="-122"/>
                <a:ea typeface="微软雅黑" panose="020B0503020204020204" charset="-122"/>
              </a:rPr>
              <a:t>——</a:t>
            </a:r>
            <a:r>
              <a:rPr kumimoji="1" lang="zh-CN" altLang="en-US" dirty="0">
                <a:solidFill>
                  <a:srgbClr val="0000FF"/>
                </a:solidFill>
                <a:latin typeface="微软雅黑" panose="020B0503020204020204" charset="-122"/>
                <a:ea typeface="微软雅黑" panose="020B0503020204020204" charset="-122"/>
              </a:rPr>
              <a:t>在这些责任事故中，</a:t>
            </a:r>
            <a:r>
              <a:rPr kumimoji="1" lang="en-US" altLang="zh-CN" dirty="0">
                <a:solidFill>
                  <a:srgbClr val="0000FF"/>
                </a:solidFill>
                <a:latin typeface="微软雅黑" panose="020B0503020204020204" charset="-122"/>
                <a:ea typeface="微软雅黑" panose="020B0503020204020204" charset="-122"/>
              </a:rPr>
              <a:t>90</a:t>
            </a:r>
            <a:r>
              <a:rPr kumimoji="1" lang="zh-CN" altLang="en-US" dirty="0">
                <a:solidFill>
                  <a:srgbClr val="0000FF"/>
                </a:solidFill>
                <a:latin typeface="微软雅黑" panose="020B0503020204020204" charset="-122"/>
                <a:ea typeface="微软雅黑" panose="020B0503020204020204" charset="-122"/>
              </a:rPr>
              <a:t>％以上的事故发生在班组，</a:t>
            </a:r>
            <a:r>
              <a:rPr kumimoji="1" lang="en-US" altLang="zh-CN" dirty="0">
                <a:solidFill>
                  <a:srgbClr val="0000FF"/>
                </a:solidFill>
                <a:latin typeface="微软雅黑" panose="020B0503020204020204" charset="-122"/>
                <a:ea typeface="微软雅黑" panose="020B0503020204020204" charset="-122"/>
              </a:rPr>
              <a:t>80</a:t>
            </a:r>
            <a:r>
              <a:rPr kumimoji="1" lang="zh-CN" altLang="en-US" dirty="0">
                <a:solidFill>
                  <a:srgbClr val="0000FF"/>
                </a:solidFill>
                <a:latin typeface="微软雅黑" panose="020B0503020204020204" charset="-122"/>
                <a:ea typeface="微软雅黑" panose="020B0503020204020204" charset="-122"/>
              </a:rPr>
              <a:t>％以上的事故是由于人为因素违章作业造成的。其中一个重要原因就是</a:t>
            </a:r>
            <a:r>
              <a:rPr kumimoji="1" lang="zh-CN" altLang="en-US" dirty="0">
                <a:solidFill>
                  <a:srgbClr val="C00000"/>
                </a:solidFill>
                <a:latin typeface="微软雅黑" panose="020B0503020204020204" charset="-122"/>
                <a:ea typeface="微软雅黑" panose="020B0503020204020204" charset="-122"/>
              </a:rPr>
              <a:t>班组安全管理薄弱</a:t>
            </a:r>
            <a:r>
              <a:rPr kumimoji="1" lang="zh-CN" altLang="en-US" dirty="0">
                <a:solidFill>
                  <a:srgbClr val="0000FF"/>
                </a:solidFill>
                <a:latin typeface="微软雅黑" panose="020B0503020204020204" charset="-122"/>
                <a:ea typeface="微软雅黑" panose="020B0503020204020204" charset="-122"/>
              </a:rPr>
              <a:t>，缺乏有效的控制措施。</a:t>
            </a:r>
            <a:endParaRPr kumimoji="1" lang="zh-CN" altLang="en-US" dirty="0">
              <a:solidFill>
                <a:srgbClr val="0000FF"/>
              </a:solidFill>
              <a:latin typeface="微软雅黑" panose="020B0503020204020204" charset="-122"/>
              <a:ea typeface="微软雅黑" panose="020B0503020204020204" charset="-122"/>
            </a:endParaRPr>
          </a:p>
          <a:p>
            <a:pPr marL="541655" indent="-541655" eaLnBrk="0" hangingPunct="0">
              <a:lnSpc>
                <a:spcPct val="135000"/>
              </a:lnSpc>
            </a:pPr>
            <a:r>
              <a:rPr kumimoji="1" lang="zh-CN" altLang="en-US" dirty="0">
                <a:solidFill>
                  <a:srgbClr val="0000FF"/>
                </a:solidFill>
                <a:latin typeface="微软雅黑" panose="020B0503020204020204" charset="-122"/>
                <a:ea typeface="微软雅黑" panose="020B0503020204020204" charset="-122"/>
              </a:rPr>
              <a:t>     </a:t>
            </a:r>
            <a:endParaRPr kumimoji="1" lang="en-US" altLang="zh-CN" dirty="0">
              <a:solidFill>
                <a:srgbClr val="0000FF"/>
              </a:solidFill>
              <a:latin typeface="微软雅黑" panose="020B0503020204020204" charset="-122"/>
              <a:ea typeface="微软雅黑" panose="020B0503020204020204" charset="-122"/>
            </a:endParaRPr>
          </a:p>
        </p:txBody>
      </p:sp>
      <p:sp>
        <p:nvSpPr>
          <p:cNvPr id="7" name="Text Box 2"/>
          <p:cNvSpPr txBox="1">
            <a:spLocks noChangeArrowheads="1"/>
          </p:cNvSpPr>
          <p:nvPr/>
        </p:nvSpPr>
        <p:spPr bwMode="auto">
          <a:xfrm>
            <a:off x="484536" y="836712"/>
            <a:ext cx="3024336" cy="338554"/>
          </a:xfrm>
          <a:prstGeom prst="rect">
            <a:avLst/>
          </a:prstGeom>
          <a:noFill/>
          <a:ln w="9525" algn="ctr">
            <a:noFill/>
            <a:miter lim="800000"/>
          </a:ln>
        </p:spPr>
        <p:txBody>
          <a:bodyPr wrap="square">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（一）事故案例分析</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285750" y="908720"/>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2" name="Rectangle 3"/>
          <p:cNvSpPr txBox="1">
            <a:spLocks noChangeArrowheads="1"/>
          </p:cNvSpPr>
          <p:nvPr/>
        </p:nvSpPr>
        <p:spPr bwMode="auto">
          <a:xfrm>
            <a:off x="-180528" y="1521922"/>
            <a:ext cx="8143932" cy="4857750"/>
          </a:xfrm>
          <a:prstGeom prst="rect">
            <a:avLst/>
          </a:prstGeom>
          <a:noFill/>
          <a:ln w="9525">
            <a:noFill/>
            <a:miter lim="800000"/>
          </a:ln>
        </p:spPr>
        <p:txBody>
          <a:bodyPr vert="horz" wrap="square" lIns="91440" tIns="45720" rIns="91440" bIns="45720" numCol="1" anchor="t" anchorCtr="0" compatLnSpc="1"/>
          <a:lstStyle/>
          <a:p>
            <a:pPr marL="822325" lvl="1" indent="-285750">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是强化企业安全基础管理的重要组成部分</a:t>
            </a:r>
            <a:endParaRPr kumimoji="0" lang="en-US" altLang="zh-CN" sz="18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微软雅黑" panose="020B0503020204020204" charset="-122"/>
              <a:sym typeface="Monotype Sorts"/>
            </a:endParaRPr>
          </a:p>
          <a:p>
            <a:pPr marL="1259205" lvl="3" indent="-269875"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是安全生产的</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rPr>
              <a:t>最基层组织</a:t>
            </a:r>
            <a:endParaRPr lang="en-US" altLang="zh-CN" sz="1600" dirty="0" smtClean="0">
              <a:latin typeface="微软雅黑" panose="020B0503020204020204" charset="-122"/>
              <a:ea typeface="微软雅黑" panose="020B0503020204020204" charset="-122"/>
              <a:cs typeface="微软雅黑" panose="020B0503020204020204" charset="-122"/>
              <a:sym typeface="Monotype Sorts"/>
            </a:endParaRPr>
          </a:p>
          <a:p>
            <a:pPr marL="1259205" lvl="3" indent="-269875"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落实到班组、体现在现场</a:t>
            </a:r>
            <a:endParaRPr lang="zh-CN" altLang="en-US" sz="1600" dirty="0" smtClean="0">
              <a:latin typeface="微软雅黑" panose="020B0503020204020204" charset="-122"/>
              <a:ea typeface="微软雅黑" panose="020B0503020204020204" charset="-122"/>
              <a:cs typeface="微软雅黑" panose="020B0503020204020204" charset="-122"/>
              <a:sym typeface="Monotype Sorts"/>
            </a:endParaRPr>
          </a:p>
          <a:p>
            <a:pPr marL="1259205" lvl="3" indent="-269875"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是夯实企业</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rPr>
              <a:t>安全基础</a:t>
            </a: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，创建本质安全型企业，推进冶金企业安全发展的</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onotype Sorts"/>
              </a:rPr>
              <a:t>关键环节</a:t>
            </a: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onotype Sorts"/>
            </a:endParaRPr>
          </a:p>
          <a:p>
            <a:pPr marL="822325" lvl="1" indent="-285750">
              <a:lnSpc>
                <a:spcPct val="110000"/>
              </a:lnSpc>
              <a:spcBef>
                <a:spcPct val="50000"/>
              </a:spcBef>
              <a:buClr>
                <a:srgbClr val="0070C0"/>
              </a:buClr>
              <a:buSzPct val="85000"/>
              <a:buFont typeface="Wingdings" panose="05000000000000000000" pitchFamily="2" charset="2"/>
              <a:buChar char="n"/>
              <a:tabLst>
                <a:tab pos="2190750" algn="l"/>
              </a:tabLst>
            </a:pPr>
            <a:r>
              <a:rPr lang="zh-CN" altLang="en-US"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是减少“三违”、防止事故的有效途径。 </a:t>
            </a:r>
            <a:endParaRPr kumimoji="0" lang="en-US" altLang="zh-CN" sz="18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微软雅黑" panose="020B0503020204020204" charset="-122"/>
              <a:sym typeface="Monotype Sorts"/>
            </a:endParaRPr>
          </a:p>
          <a:p>
            <a:pPr marL="1262380" lvl="3" indent="-274955"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有效遏制重特大事故、减少事故总量，必须落实班组长、职工岗位安全生产责任制</a:t>
            </a:r>
            <a:endParaRPr lang="en-US" altLang="zh-CN" sz="1600" dirty="0" smtClean="0">
              <a:latin typeface="微软雅黑" panose="020B0503020204020204" charset="-122"/>
              <a:ea typeface="微软雅黑" panose="020B0503020204020204" charset="-122"/>
              <a:cs typeface="微软雅黑" panose="020B0503020204020204" charset="-122"/>
              <a:sym typeface="Monotype Sorts"/>
            </a:endParaRPr>
          </a:p>
          <a:p>
            <a:pPr marL="1262380" lvl="3" indent="-274955" eaLnBrk="0" hangingPunct="0">
              <a:lnSpc>
                <a:spcPct val="150000"/>
              </a:lnSpc>
              <a:spcBef>
                <a:spcPct val="20000"/>
              </a:spcBef>
              <a:buClr>
                <a:srgbClr val="C00000"/>
              </a:buClr>
              <a:buSzPct val="85000"/>
              <a:buFont typeface="Wingdings" panose="05000000000000000000" pitchFamily="2" charset="2"/>
              <a:buChar char="p"/>
              <a:tabLst>
                <a:tab pos="2190750" algn="l"/>
              </a:tabLst>
            </a:pPr>
            <a:r>
              <a:rPr lang="zh-CN" altLang="en-US" sz="1600" dirty="0" smtClean="0">
                <a:latin typeface="微软雅黑" panose="020B0503020204020204" charset="-122"/>
                <a:ea typeface="微软雅黑" panose="020B0503020204020204" charset="-122"/>
                <a:cs typeface="微软雅黑" panose="020B0503020204020204" charset="-122"/>
                <a:sym typeface="Monotype Sorts"/>
              </a:rPr>
              <a:t>减少和杜绝“三违”，为实现企业安全生产形势的稳定好转提供重要保障</a:t>
            </a:r>
            <a:endParaRPr kumimoji="0" lang="zh-CN" altLang="en-US" sz="2000" b="1" i="0" u="none" strike="noStrike" kern="1200" cap="none" spc="0" normalizeH="0" baseline="0" noProof="0" dirty="0" smtClean="0">
              <a:ln>
                <a:noFill/>
              </a:ln>
              <a:solidFill>
                <a:srgbClr val="0033CC"/>
              </a:solidFill>
              <a:effectLst/>
              <a:uLnTx/>
              <a:uFillTx/>
              <a:latin typeface="微软雅黑" panose="020B0503020204020204" charset="-122"/>
              <a:ea typeface="微软雅黑" panose="020B0503020204020204" charset="-122"/>
              <a:cs typeface="微软雅黑" panose="020B0503020204020204" charset="-122"/>
              <a:sym typeface="Monotype Sorts"/>
            </a:endParaRPr>
          </a:p>
        </p:txBody>
      </p:sp>
      <p:sp>
        <p:nvSpPr>
          <p:cNvPr id="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6738" y="1269640"/>
            <a:ext cx="7783441" cy="4691403"/>
            <a:chOff x="316951" y="1344141"/>
            <a:chExt cx="8398825" cy="5627016"/>
          </a:xfrm>
        </p:grpSpPr>
        <p:sp>
          <p:nvSpPr>
            <p:cNvPr id="7" name="Text Box 42"/>
            <p:cNvSpPr txBox="1">
              <a:spLocks noChangeArrowheads="1"/>
            </p:cNvSpPr>
            <p:nvPr/>
          </p:nvSpPr>
          <p:spPr bwMode="auto">
            <a:xfrm>
              <a:off x="611560" y="5795835"/>
              <a:ext cx="8104216" cy="1175322"/>
            </a:xfrm>
            <a:prstGeom prst="rect">
              <a:avLst/>
            </a:prstGeom>
            <a:solidFill>
              <a:srgbClr val="FFFF66"/>
            </a:solidFill>
            <a:ln w="9525">
              <a:noFill/>
              <a:miter lim="800000"/>
            </a:ln>
            <a:effectLst/>
          </p:spPr>
          <p:txBody>
            <a:bodyPr wrap="square">
              <a:spAutoFit/>
            </a:bodyPr>
            <a:lstStyle/>
            <a:p>
              <a:pPr>
                <a:lnSpc>
                  <a:spcPct val="150000"/>
                </a:lnSpc>
              </a:pPr>
              <a:r>
                <a:rPr lang="zh-CN" altLang="en-US" b="1" dirty="0">
                  <a:latin typeface="微软雅黑" panose="020B0503020204020204" charset="-122"/>
                  <a:ea typeface="微软雅黑" panose="020B0503020204020204" charset="-122"/>
                </a:rPr>
                <a:t> 班组长的特点：</a:t>
              </a:r>
              <a:endParaRPr lang="zh-CN" altLang="en-US" b="1" dirty="0">
                <a:latin typeface="微软雅黑" panose="020B0503020204020204" charset="-122"/>
                <a:ea typeface="微软雅黑" panose="020B0503020204020204" charset="-122"/>
              </a:endParaRPr>
            </a:p>
            <a:p>
              <a:pPr>
                <a:lnSpc>
                  <a:spcPct val="150000"/>
                </a:lnSpc>
              </a:pPr>
              <a:r>
                <a:rPr lang="zh-CN" altLang="en-US" b="1" dirty="0">
                  <a:latin typeface="微软雅黑" panose="020B0503020204020204" charset="-122"/>
                  <a:ea typeface="微软雅黑" panose="020B0503020204020204" charset="-122"/>
                </a:rPr>
                <a:t> </a:t>
              </a:r>
              <a:r>
                <a:rPr lang="zh-CN" altLang="en-US" b="1" dirty="0">
                  <a:solidFill>
                    <a:srgbClr val="FF0000"/>
                  </a:solidFill>
                  <a:latin typeface="微软雅黑" panose="020B0503020204020204" charset="-122"/>
                  <a:ea typeface="微软雅黑" panose="020B0503020204020204" charset="-122"/>
                </a:rPr>
                <a:t>职位不高，决策不少，麻雀虽小，责任不小</a:t>
              </a: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a:p>
              <a:pPr>
                <a:lnSpc>
                  <a:spcPct val="110000"/>
                </a:lnSpc>
              </a:pPr>
              <a:endParaRPr lang="zh-CN" altLang="en-US" sz="1600" b="1" dirty="0">
                <a:effectLst>
                  <a:outerShdw blurRad="38100" dist="38100" dir="2700000" algn="tl">
                    <a:srgbClr val="FFFFFF"/>
                  </a:outerShdw>
                </a:effectLst>
                <a:latin typeface="微软雅黑" panose="020B0503020204020204" charset="-122"/>
                <a:ea typeface="微软雅黑" panose="020B0503020204020204" charset="-122"/>
              </a:endParaRPr>
            </a:p>
          </p:txBody>
        </p:sp>
        <p:sp>
          <p:nvSpPr>
            <p:cNvPr id="8" name="矩形 3"/>
            <p:cNvSpPr>
              <a:spLocks noChangeArrowheads="1"/>
            </p:cNvSpPr>
            <p:nvPr/>
          </p:nvSpPr>
          <p:spPr bwMode="auto">
            <a:xfrm>
              <a:off x="316951" y="1344141"/>
              <a:ext cx="2424061" cy="509437"/>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grpSp>
          <p:nvGrpSpPr>
            <p:cNvPr id="9" name="组合 8"/>
            <p:cNvGrpSpPr/>
            <p:nvPr/>
          </p:nvGrpSpPr>
          <p:grpSpPr>
            <a:xfrm>
              <a:off x="660616" y="1946494"/>
              <a:ext cx="7866328" cy="3590840"/>
              <a:chOff x="877161" y="1241425"/>
              <a:chExt cx="7866328" cy="3590840"/>
            </a:xfrm>
          </p:grpSpPr>
          <p:sp>
            <p:nvSpPr>
              <p:cNvPr id="13" name="Oval 11"/>
              <p:cNvSpPr>
                <a:spLocks noChangeArrowheads="1"/>
              </p:cNvSpPr>
              <p:nvPr/>
            </p:nvSpPr>
            <p:spPr bwMode="gray">
              <a:xfrm>
                <a:off x="6156325" y="1314450"/>
                <a:ext cx="1481138" cy="1466850"/>
              </a:xfrm>
              <a:prstGeom prst="ellipse">
                <a:avLst/>
              </a:prstGeom>
              <a:gradFill rotWithShape="1">
                <a:gsLst>
                  <a:gs pos="0">
                    <a:srgbClr val="1D5762"/>
                  </a:gs>
                  <a:gs pos="50000">
                    <a:srgbClr val="36A1B6"/>
                  </a:gs>
                  <a:gs pos="100000">
                    <a:srgbClr val="1D5762"/>
                  </a:gs>
                </a:gsLst>
                <a:lin ang="189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14" name="Oval 13"/>
              <p:cNvSpPr>
                <a:spLocks noChangeArrowheads="1"/>
              </p:cNvSpPr>
              <p:nvPr/>
            </p:nvSpPr>
            <p:spPr bwMode="gray">
              <a:xfrm>
                <a:off x="6300788" y="1341438"/>
                <a:ext cx="1335087" cy="1320800"/>
              </a:xfrm>
              <a:prstGeom prst="ellipse">
                <a:avLst/>
              </a:prstGeom>
              <a:solidFill>
                <a:srgbClr val="333333"/>
              </a:soli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15" name="Oval 16"/>
              <p:cNvSpPr>
                <a:spLocks noChangeArrowheads="1"/>
              </p:cNvSpPr>
              <p:nvPr/>
            </p:nvSpPr>
            <p:spPr bwMode="gray">
              <a:xfrm>
                <a:off x="1331913" y="1241425"/>
                <a:ext cx="1481137" cy="1466850"/>
              </a:xfrm>
              <a:prstGeom prst="ellipse">
                <a:avLst/>
              </a:prstGeom>
              <a:gradFill rotWithShape="1">
                <a:gsLst>
                  <a:gs pos="0">
                    <a:srgbClr val="546C39"/>
                  </a:gs>
                  <a:gs pos="50000">
                    <a:srgbClr val="9CC769"/>
                  </a:gs>
                  <a:gs pos="100000">
                    <a:srgbClr val="546C39"/>
                  </a:gs>
                </a:gsLst>
                <a:lin ang="189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16" name="Oval 18"/>
              <p:cNvSpPr>
                <a:spLocks noChangeArrowheads="1"/>
              </p:cNvSpPr>
              <p:nvPr/>
            </p:nvSpPr>
            <p:spPr bwMode="gray">
              <a:xfrm>
                <a:off x="1403350" y="1341438"/>
                <a:ext cx="1333500" cy="1320800"/>
              </a:xfrm>
              <a:prstGeom prst="ellipse">
                <a:avLst/>
              </a:prstGeom>
              <a:solidFill>
                <a:srgbClr val="333333"/>
              </a:soli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17" name="Oval 26"/>
              <p:cNvSpPr>
                <a:spLocks noChangeArrowheads="1"/>
              </p:cNvSpPr>
              <p:nvPr/>
            </p:nvSpPr>
            <p:spPr bwMode="gray">
              <a:xfrm>
                <a:off x="3708400" y="1314450"/>
                <a:ext cx="1481138" cy="1466850"/>
              </a:xfrm>
              <a:prstGeom prst="ellipse">
                <a:avLst/>
              </a:prstGeom>
              <a:gradFill rotWithShape="1">
                <a:gsLst>
                  <a:gs pos="0">
                    <a:srgbClr val="28497B"/>
                  </a:gs>
                  <a:gs pos="50000">
                    <a:srgbClr val="4987E3"/>
                  </a:gs>
                  <a:gs pos="100000">
                    <a:srgbClr val="28497B"/>
                  </a:gs>
                </a:gsLst>
                <a:lin ang="189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18" name="Oval 28"/>
              <p:cNvSpPr>
                <a:spLocks noChangeArrowheads="1"/>
              </p:cNvSpPr>
              <p:nvPr/>
            </p:nvSpPr>
            <p:spPr bwMode="gray">
              <a:xfrm>
                <a:off x="3851275" y="1341438"/>
                <a:ext cx="1333500" cy="1320800"/>
              </a:xfrm>
              <a:prstGeom prst="ellipse">
                <a:avLst/>
              </a:prstGeom>
              <a:solidFill>
                <a:srgbClr val="333333"/>
              </a:soli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grpSp>
            <p:nvGrpSpPr>
              <p:cNvPr id="19" name="Group 47"/>
              <p:cNvGrpSpPr/>
              <p:nvPr/>
            </p:nvGrpSpPr>
            <p:grpSpPr bwMode="auto">
              <a:xfrm>
                <a:off x="877161" y="1268413"/>
                <a:ext cx="7866328" cy="3563852"/>
                <a:chOff x="552" y="709"/>
                <a:chExt cx="5141" cy="2478"/>
              </a:xfrm>
            </p:grpSpPr>
            <p:sp>
              <p:nvSpPr>
                <p:cNvPr id="20" name="AutoShape 4"/>
                <p:cNvSpPr>
                  <a:spLocks noChangeArrowheads="1"/>
                </p:cNvSpPr>
                <p:nvPr/>
              </p:nvSpPr>
              <p:spPr bwMode="auto">
                <a:xfrm>
                  <a:off x="2279" y="1935"/>
                  <a:ext cx="1263" cy="1252"/>
                </a:xfrm>
                <a:prstGeom prst="roundRect">
                  <a:avLst>
                    <a:gd name="adj" fmla="val 13745"/>
                  </a:avLst>
                </a:prstGeom>
                <a:solidFill>
                  <a:srgbClr val="CCFFFF">
                    <a:alpha val="30980"/>
                  </a:srgbClr>
                </a:solidFill>
                <a:ln w="38100">
                  <a:solidFill>
                    <a:srgbClr val="000000"/>
                  </a:solidFill>
                  <a:round/>
                </a:ln>
              </p:spPr>
              <p:txBody>
                <a:bodyPr anchor="ctr">
                  <a:noAutofit/>
                </a:bodyPr>
                <a:lstStyle/>
                <a:p>
                  <a:pPr eaLnBrk="0" hangingPunct="0"/>
                  <a:r>
                    <a:rPr lang="zh-CN" altLang="en-US" sz="1200" dirty="0">
                      <a:solidFill>
                        <a:srgbClr val="000000"/>
                      </a:solidFill>
                      <a:latin typeface="微软雅黑" panose="020B0503020204020204" charset="-122"/>
                      <a:ea typeface="微软雅黑" panose="020B0503020204020204" charset="-122"/>
                    </a:rPr>
                    <a:t>班组的领导就是班组长，</a:t>
                  </a:r>
                  <a:r>
                    <a:rPr lang="zh-CN" altLang="en-US" sz="1200" dirty="0">
                      <a:latin typeface="微软雅黑" panose="020B0503020204020204" charset="-122"/>
                      <a:ea typeface="微软雅黑" panose="020B0503020204020204" charset="-122"/>
                    </a:rPr>
                    <a:t>属于</a:t>
                  </a:r>
                  <a:r>
                    <a:rPr lang="zh-CN" altLang="en-US" sz="1200" dirty="0">
                      <a:solidFill>
                        <a:srgbClr val="FF0000"/>
                      </a:solidFill>
                      <a:latin typeface="微软雅黑" panose="020B0503020204020204" charset="-122"/>
                      <a:ea typeface="微软雅黑" panose="020B0503020204020204" charset="-122"/>
                    </a:rPr>
                    <a:t>兵头将尾</a:t>
                  </a:r>
                  <a:r>
                    <a:rPr lang="zh-CN" altLang="en-US" sz="1200" dirty="0">
                      <a:latin typeface="微软雅黑" panose="020B0503020204020204" charset="-122"/>
                      <a:ea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rPr>
                    <a:t>是企业最基层的负责人</a:t>
                  </a:r>
                  <a:endParaRPr lang="zh-CN" altLang="en-US" sz="1200" dirty="0">
                    <a:solidFill>
                      <a:srgbClr val="000000"/>
                    </a:solidFill>
                    <a:latin typeface="微软雅黑" panose="020B0503020204020204" charset="-122"/>
                    <a:ea typeface="微软雅黑" panose="020B0503020204020204" charset="-122"/>
                  </a:endParaRPr>
                </a:p>
              </p:txBody>
            </p:sp>
            <p:sp>
              <p:nvSpPr>
                <p:cNvPr id="21" name="AutoShape 5"/>
                <p:cNvSpPr>
                  <a:spLocks noChangeArrowheads="1"/>
                </p:cNvSpPr>
                <p:nvPr/>
              </p:nvSpPr>
              <p:spPr bwMode="auto">
                <a:xfrm>
                  <a:off x="552" y="1935"/>
                  <a:ext cx="1519" cy="1252"/>
                </a:xfrm>
                <a:prstGeom prst="roundRect">
                  <a:avLst>
                    <a:gd name="adj" fmla="val 13745"/>
                  </a:avLst>
                </a:prstGeom>
                <a:solidFill>
                  <a:srgbClr val="66FFFF">
                    <a:alpha val="31000"/>
                  </a:srgbClr>
                </a:solidFill>
                <a:ln w="38100">
                  <a:solidFill>
                    <a:srgbClr val="000000"/>
                  </a:solidFill>
                  <a:round/>
                </a:ln>
                <a:effectLst/>
              </p:spPr>
              <p:txBody>
                <a:bodyPr anchor="ctr">
                  <a:noAutofit/>
                </a:bodyPr>
                <a:lstStyle/>
                <a:p>
                  <a:pPr eaLnBrk="0" hangingPunct="0">
                    <a:defRPr/>
                  </a:pPr>
                  <a:r>
                    <a:rPr lang="zh-CN" altLang="en-US" sz="1200" dirty="0">
                      <a:solidFill>
                        <a:srgbClr val="000000"/>
                      </a:solidFill>
                      <a:latin typeface="微软雅黑" panose="020B0503020204020204" charset="-122"/>
                      <a:ea typeface="微软雅黑" panose="020B0503020204020204" charset="-122"/>
                    </a:rPr>
                    <a:t>是企业生产经营活动的基本单位</a:t>
                  </a:r>
                  <a:endParaRPr lang="zh-CN" altLang="en-US" sz="1200" dirty="0">
                    <a:solidFill>
                      <a:srgbClr val="000000"/>
                    </a:solidFill>
                    <a:latin typeface="微软雅黑" panose="020B0503020204020204" charset="-122"/>
                    <a:ea typeface="微软雅黑" panose="020B0503020204020204" charset="-122"/>
                  </a:endParaRPr>
                </a:p>
                <a:p>
                  <a:pPr eaLnBrk="0" hangingPunct="0">
                    <a:defRPr/>
                  </a:pPr>
                  <a:r>
                    <a:rPr lang="zh-CN" altLang="en-US" sz="1200" dirty="0">
                      <a:solidFill>
                        <a:srgbClr val="000000"/>
                      </a:solidFill>
                      <a:latin typeface="微软雅黑" panose="020B0503020204020204" charset="-122"/>
                      <a:ea typeface="微软雅黑" panose="020B0503020204020204" charset="-122"/>
                    </a:rPr>
                    <a:t>是企业最基层的生产管理单位，</a:t>
                  </a:r>
                  <a:r>
                    <a:rPr lang="zh-CN" altLang="en-US" sz="1200" dirty="0">
                      <a:solidFill>
                        <a:srgbClr val="0000FF"/>
                      </a:solidFill>
                      <a:latin typeface="微软雅黑" panose="020B0503020204020204" charset="-122"/>
                      <a:ea typeface="微软雅黑" panose="020B0503020204020204" charset="-122"/>
                    </a:rPr>
                    <a:t>麻雀虽小，五脏俱全。</a:t>
                  </a:r>
                  <a:endParaRPr lang="zh-CN" altLang="en-US" sz="1200" dirty="0">
                    <a:solidFill>
                      <a:srgbClr val="000000"/>
                    </a:solidFill>
                    <a:latin typeface="微软雅黑" panose="020B0503020204020204" charset="-122"/>
                    <a:ea typeface="微软雅黑" panose="020B0503020204020204" charset="-122"/>
                  </a:endParaRPr>
                </a:p>
                <a:p>
                  <a:pPr eaLnBrk="0" hangingPunct="0">
                    <a:defRPr/>
                  </a:pPr>
                  <a:r>
                    <a:rPr lang="zh-CN" altLang="en-US" sz="1200" dirty="0">
                      <a:solidFill>
                        <a:srgbClr val="C00000"/>
                      </a:solidFill>
                      <a:latin typeface="微软雅黑" panose="020B0503020204020204" charset="-122"/>
                      <a:ea typeface="微软雅黑" panose="020B0503020204020204" charset="-122"/>
                    </a:rPr>
                    <a:t>“上面千条线，班组一根针”</a:t>
                  </a:r>
                  <a:r>
                    <a:rPr lang="zh-CN" altLang="en-US" sz="1200" dirty="0">
                      <a:solidFill>
                        <a:srgbClr val="080808"/>
                      </a:solidFill>
                      <a:latin typeface="微软雅黑" panose="020B0503020204020204" charset="-122"/>
                      <a:ea typeface="微软雅黑" panose="020B0503020204020204" charset="-122"/>
                    </a:rPr>
                    <a:t>。</a:t>
                  </a:r>
                  <a:endParaRPr lang="zh-CN" altLang="en-US" sz="1200" dirty="0">
                    <a:solidFill>
                      <a:srgbClr val="080808"/>
                    </a:solidFill>
                    <a:latin typeface="微软雅黑" panose="020B0503020204020204" charset="-122"/>
                    <a:ea typeface="微软雅黑" panose="020B0503020204020204" charset="-122"/>
                  </a:endParaRPr>
                </a:p>
              </p:txBody>
            </p:sp>
            <p:sp>
              <p:nvSpPr>
                <p:cNvPr id="22" name="AutoShape 6"/>
                <p:cNvSpPr>
                  <a:spLocks noChangeArrowheads="1"/>
                </p:cNvSpPr>
                <p:nvPr/>
              </p:nvSpPr>
              <p:spPr bwMode="auto">
                <a:xfrm>
                  <a:off x="3697" y="1917"/>
                  <a:ext cx="1996" cy="1270"/>
                </a:xfrm>
                <a:prstGeom prst="roundRect">
                  <a:avLst>
                    <a:gd name="adj" fmla="val 13745"/>
                  </a:avLst>
                </a:prstGeom>
                <a:solidFill>
                  <a:srgbClr val="CCFFFF">
                    <a:alpha val="30980"/>
                  </a:srgbClr>
                </a:solidFill>
                <a:ln w="38100">
                  <a:solidFill>
                    <a:srgbClr val="000000"/>
                  </a:solidFill>
                  <a:round/>
                </a:ln>
              </p:spPr>
              <p:txBody>
                <a:bodyPr anchor="ctr">
                  <a:noAutofit/>
                </a:bodyPr>
                <a:lstStyle/>
                <a:p>
                  <a:pPr eaLnBrk="0" hangingPunct="0"/>
                  <a:r>
                    <a:rPr lang="en-US" altLang="zh-CN" sz="1200" dirty="0">
                      <a:solidFill>
                        <a:srgbClr val="000000"/>
                      </a:solidFill>
                      <a:latin typeface="微软雅黑" panose="020B0503020204020204" charset="-122"/>
                      <a:ea typeface="微软雅黑" panose="020B0503020204020204" charset="-122"/>
                    </a:rPr>
                    <a:t>1 </a:t>
                  </a:r>
                  <a:r>
                    <a:rPr lang="zh-CN" altLang="en-US" sz="1200" dirty="0">
                      <a:solidFill>
                        <a:srgbClr val="000000"/>
                      </a:solidFill>
                      <a:latin typeface="微软雅黑" panose="020B0503020204020204" charset="-122"/>
                      <a:ea typeface="微软雅黑" panose="020B0503020204020204" charset="-122"/>
                    </a:rPr>
                    <a:t>对部下应站在经营者的立场，是</a:t>
                  </a:r>
                  <a:r>
                    <a:rPr lang="zh-CN" altLang="en-US" sz="1200" b="1" dirty="0">
                      <a:solidFill>
                        <a:srgbClr val="000000"/>
                      </a:solidFill>
                      <a:latin typeface="微软雅黑" panose="020B0503020204020204" charset="-122"/>
                      <a:ea typeface="微软雅黑" panose="020B0503020204020204" charset="-122"/>
                    </a:rPr>
                    <a:t>领导者</a:t>
                  </a:r>
                  <a:endParaRPr lang="zh-CN" altLang="en-US" sz="1200" b="1" dirty="0">
                    <a:solidFill>
                      <a:srgbClr val="000000"/>
                    </a:solidFill>
                    <a:latin typeface="微软雅黑" panose="020B0503020204020204" charset="-122"/>
                    <a:ea typeface="微软雅黑" panose="020B0503020204020204" charset="-122"/>
                  </a:endParaRPr>
                </a:p>
                <a:p>
                  <a:pPr eaLnBrk="0" hangingPunct="0"/>
                  <a:r>
                    <a:rPr lang="en-US" altLang="zh-CN" sz="1200" dirty="0">
                      <a:solidFill>
                        <a:srgbClr val="000000"/>
                      </a:solidFill>
                      <a:latin typeface="微软雅黑" panose="020B0503020204020204" charset="-122"/>
                      <a:ea typeface="微软雅黑" panose="020B0503020204020204" charset="-122"/>
                    </a:rPr>
                    <a:t>2 </a:t>
                  </a:r>
                  <a:r>
                    <a:rPr lang="zh-CN" altLang="en-US" sz="1200" dirty="0">
                      <a:solidFill>
                        <a:srgbClr val="000000"/>
                      </a:solidFill>
                      <a:latin typeface="微软雅黑" panose="020B0503020204020204" charset="-122"/>
                      <a:ea typeface="微软雅黑" panose="020B0503020204020204" charset="-122"/>
                    </a:rPr>
                    <a:t>对经营者应站在部下的立场，反映部下呼声，</a:t>
                  </a:r>
                  <a:r>
                    <a:rPr lang="zh-CN" altLang="en-US" sz="1200" b="1" dirty="0">
                      <a:solidFill>
                        <a:srgbClr val="000000"/>
                      </a:solidFill>
                      <a:latin typeface="微软雅黑" panose="020B0503020204020204" charset="-122"/>
                      <a:ea typeface="微软雅黑" panose="020B0503020204020204" charset="-122"/>
                    </a:rPr>
                    <a:t>是部下</a:t>
                  </a:r>
                  <a:r>
                    <a:rPr lang="zh-CN" altLang="en-US" sz="1200" dirty="0">
                      <a:solidFill>
                        <a:srgbClr val="000000"/>
                      </a:solidFill>
                      <a:latin typeface="微软雅黑" panose="020B0503020204020204" charset="-122"/>
                      <a:ea typeface="微软雅黑" panose="020B0503020204020204" charset="-122"/>
                    </a:rPr>
                    <a:t>。</a:t>
                  </a:r>
                  <a:endParaRPr lang="zh-CN" altLang="en-US" sz="1200" dirty="0">
                    <a:solidFill>
                      <a:srgbClr val="000000"/>
                    </a:solidFill>
                    <a:latin typeface="微软雅黑" panose="020B0503020204020204" charset="-122"/>
                    <a:ea typeface="微软雅黑" panose="020B0503020204020204" charset="-122"/>
                  </a:endParaRPr>
                </a:p>
                <a:p>
                  <a:pPr eaLnBrk="0" hangingPunct="0"/>
                  <a:r>
                    <a:rPr lang="en-US" altLang="zh-CN" sz="1200" dirty="0">
                      <a:solidFill>
                        <a:srgbClr val="000000"/>
                      </a:solidFill>
                      <a:latin typeface="微软雅黑" panose="020B0503020204020204" charset="-122"/>
                      <a:ea typeface="微软雅黑" panose="020B0503020204020204" charset="-122"/>
                    </a:rPr>
                    <a:t>3 </a:t>
                  </a:r>
                  <a:r>
                    <a:rPr lang="zh-CN" altLang="en-US" sz="1200" dirty="0">
                      <a:solidFill>
                        <a:srgbClr val="000000"/>
                      </a:solidFill>
                      <a:latin typeface="微软雅黑" panose="020B0503020204020204" charset="-122"/>
                      <a:ea typeface="微软雅黑" panose="020B0503020204020204" charset="-122"/>
                    </a:rPr>
                    <a:t>对直接上级站在部下和上级</a:t>
                  </a:r>
                  <a:r>
                    <a:rPr lang="zh-CN" altLang="en-US" sz="1200" b="1" dirty="0">
                      <a:solidFill>
                        <a:srgbClr val="000000"/>
                      </a:solidFill>
                      <a:latin typeface="微软雅黑" panose="020B0503020204020204" charset="-122"/>
                      <a:ea typeface="微软雅黑" panose="020B0503020204020204" charset="-122"/>
                    </a:rPr>
                    <a:t>辅助人</a:t>
                  </a:r>
                  <a:r>
                    <a:rPr lang="zh-CN" altLang="en-US" sz="1200" dirty="0">
                      <a:solidFill>
                        <a:srgbClr val="000000"/>
                      </a:solidFill>
                      <a:latin typeface="微软雅黑" panose="020B0503020204020204" charset="-122"/>
                      <a:ea typeface="微软雅黑" panose="020B0503020204020204" charset="-122"/>
                    </a:rPr>
                    <a:t>员的立场</a:t>
                  </a:r>
                  <a:endParaRPr lang="zh-CN" altLang="en-US" sz="1200" dirty="0">
                    <a:solidFill>
                      <a:srgbClr val="000000"/>
                    </a:solidFill>
                    <a:latin typeface="微软雅黑" panose="020B0503020204020204" charset="-122"/>
                    <a:ea typeface="微软雅黑" panose="020B0503020204020204" charset="-122"/>
                  </a:endParaRPr>
                </a:p>
              </p:txBody>
            </p:sp>
            <p:grpSp>
              <p:nvGrpSpPr>
                <p:cNvPr id="23" name="Group 45"/>
                <p:cNvGrpSpPr/>
                <p:nvPr/>
              </p:nvGrpSpPr>
              <p:grpSpPr bwMode="auto">
                <a:xfrm>
                  <a:off x="816" y="709"/>
                  <a:ext cx="4176" cy="1089"/>
                  <a:chOff x="816" y="799"/>
                  <a:chExt cx="4176" cy="1089"/>
                </a:xfrm>
              </p:grpSpPr>
              <p:sp>
                <p:nvSpPr>
                  <p:cNvPr id="24" name="Oval 9"/>
                  <p:cNvSpPr>
                    <a:spLocks noChangeArrowheads="1"/>
                  </p:cNvSpPr>
                  <p:nvPr/>
                </p:nvSpPr>
                <p:spPr bwMode="gray">
                  <a:xfrm>
                    <a:off x="3919" y="802"/>
                    <a:ext cx="1073" cy="1063"/>
                  </a:xfrm>
                  <a:prstGeom prst="ellipse">
                    <a:avLst/>
                  </a:prstGeom>
                  <a:gradFill rotWithShape="1">
                    <a:gsLst>
                      <a:gs pos="0">
                        <a:srgbClr val="FFFFFF"/>
                      </a:gs>
                      <a:gs pos="50000">
                        <a:srgbClr val="36A1B6"/>
                      </a:gs>
                      <a:gs pos="100000">
                        <a:srgbClr val="FFFFFF"/>
                      </a:gs>
                    </a:gsLst>
                    <a:lin ang="2700000" scaled="1"/>
                  </a:gradFill>
                  <a:ln w="38100" algn="ctr">
                    <a:noFill/>
                    <a:round/>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25" name="Oval 14"/>
                  <p:cNvSpPr>
                    <a:spLocks noChangeArrowheads="1"/>
                  </p:cNvSpPr>
                  <p:nvPr/>
                </p:nvSpPr>
                <p:spPr bwMode="gray">
                  <a:xfrm>
                    <a:off x="816" y="799"/>
                    <a:ext cx="1073" cy="1063"/>
                  </a:xfrm>
                  <a:prstGeom prst="ellipse">
                    <a:avLst/>
                  </a:prstGeom>
                  <a:gradFill rotWithShape="1">
                    <a:gsLst>
                      <a:gs pos="0">
                        <a:srgbClr val="FFFFFF"/>
                      </a:gs>
                      <a:gs pos="50000">
                        <a:srgbClr val="9CC769"/>
                      </a:gs>
                      <a:gs pos="100000">
                        <a:srgbClr val="FFFFFF"/>
                      </a:gs>
                    </a:gsLst>
                    <a:lin ang="2700000" scaled="1"/>
                  </a:gradFill>
                  <a:ln w="38100" algn="ctr">
                    <a:noFill/>
                    <a:round/>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26" name="Oval 24"/>
                  <p:cNvSpPr>
                    <a:spLocks noChangeArrowheads="1"/>
                  </p:cNvSpPr>
                  <p:nvPr/>
                </p:nvSpPr>
                <p:spPr bwMode="gray">
                  <a:xfrm>
                    <a:off x="2368" y="802"/>
                    <a:ext cx="1073" cy="1063"/>
                  </a:xfrm>
                  <a:prstGeom prst="ellipse">
                    <a:avLst/>
                  </a:prstGeom>
                  <a:gradFill rotWithShape="1">
                    <a:gsLst>
                      <a:gs pos="0">
                        <a:srgbClr val="FFFFFF"/>
                      </a:gs>
                      <a:gs pos="50000">
                        <a:srgbClr val="4987E3"/>
                      </a:gs>
                      <a:gs pos="100000">
                        <a:srgbClr val="FFFFFF"/>
                      </a:gs>
                    </a:gsLst>
                    <a:lin ang="2700000" scaled="1"/>
                  </a:gradFill>
                  <a:ln w="38100" algn="ctr">
                    <a:noFill/>
                    <a:round/>
                  </a:ln>
                </p:spPr>
                <p:txBody>
                  <a:bodyPr wrap="none" anchor="ctr">
                    <a:noAutofit/>
                  </a:bodyPr>
                  <a:lstStyle/>
                  <a:p>
                    <a:endParaRPr lang="zh-CN" altLang="en-US">
                      <a:latin typeface="微软雅黑" panose="020B0503020204020204" charset="-122"/>
                      <a:ea typeface="微软雅黑" panose="020B0503020204020204" charset="-122"/>
                    </a:endParaRPr>
                  </a:p>
                </p:txBody>
              </p:sp>
              <p:grpSp>
                <p:nvGrpSpPr>
                  <p:cNvPr id="27" name="Group 44"/>
                  <p:cNvGrpSpPr/>
                  <p:nvPr/>
                </p:nvGrpSpPr>
                <p:grpSpPr bwMode="auto">
                  <a:xfrm>
                    <a:off x="816" y="822"/>
                    <a:ext cx="4176" cy="1066"/>
                    <a:chOff x="816" y="799"/>
                    <a:chExt cx="4176" cy="1066"/>
                  </a:xfrm>
                </p:grpSpPr>
                <p:sp>
                  <p:nvSpPr>
                    <p:cNvPr id="28" name="AutoShape 7"/>
                    <p:cNvSpPr>
                      <a:spLocks noChangeArrowheads="1"/>
                    </p:cNvSpPr>
                    <p:nvPr/>
                  </p:nvSpPr>
                  <p:spPr bwMode="gray">
                    <a:xfrm>
                      <a:off x="1985" y="1192"/>
                      <a:ext cx="252" cy="283"/>
                    </a:xfrm>
                    <a:prstGeom prst="chevron">
                      <a:avLst>
                        <a:gd name="adj" fmla="val 52514"/>
                      </a:avLst>
                    </a:prstGeom>
                    <a:solidFill>
                      <a:srgbClr val="4987E3"/>
                    </a:solidFill>
                    <a:ln w="0" algn="ctr">
                      <a:noFill/>
                      <a:miter lim="800000"/>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29" name="AutoShape 8"/>
                    <p:cNvSpPr>
                      <a:spLocks noChangeArrowheads="1"/>
                    </p:cNvSpPr>
                    <p:nvPr/>
                  </p:nvSpPr>
                  <p:spPr bwMode="gray">
                    <a:xfrm>
                      <a:off x="3536" y="1192"/>
                      <a:ext cx="251" cy="283"/>
                    </a:xfrm>
                    <a:prstGeom prst="chevron">
                      <a:avLst>
                        <a:gd name="adj" fmla="val 52514"/>
                      </a:avLst>
                    </a:prstGeom>
                    <a:solidFill>
                      <a:srgbClr val="36A1B6"/>
                    </a:solidFill>
                    <a:ln w="0" algn="ctr">
                      <a:noFill/>
                      <a:miter lim="800000"/>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30" name="Oval 10"/>
                    <p:cNvSpPr>
                      <a:spLocks noChangeArrowheads="1"/>
                    </p:cNvSpPr>
                    <p:nvPr/>
                  </p:nvSpPr>
                  <p:spPr bwMode="gray">
                    <a:xfrm>
                      <a:off x="3919" y="802"/>
                      <a:ext cx="1073" cy="1063"/>
                    </a:xfrm>
                    <a:prstGeom prst="ellipse">
                      <a:avLst/>
                    </a:prstGeom>
                    <a:gradFill rotWithShape="1">
                      <a:gsLst>
                        <a:gs pos="0">
                          <a:srgbClr val="36A1B6">
                            <a:alpha val="32001"/>
                          </a:srgbClr>
                        </a:gs>
                        <a:gs pos="100000">
                          <a:srgbClr val="000000">
                            <a:alpha val="89998"/>
                          </a:srgbClr>
                        </a:gs>
                      </a:gsLst>
                      <a:lin ang="27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31" name="Oval 12"/>
                    <p:cNvSpPr>
                      <a:spLocks noChangeArrowheads="1"/>
                    </p:cNvSpPr>
                    <p:nvPr/>
                  </p:nvSpPr>
                  <p:spPr bwMode="gray">
                    <a:xfrm>
                      <a:off x="4005" y="877"/>
                      <a:ext cx="933" cy="924"/>
                    </a:xfrm>
                    <a:prstGeom prst="ellipse">
                      <a:avLst/>
                    </a:prstGeom>
                    <a:gradFill rotWithShape="1">
                      <a:gsLst>
                        <a:gs pos="0">
                          <a:srgbClr val="226674"/>
                        </a:gs>
                        <a:gs pos="100000">
                          <a:srgbClr val="36A1B6">
                            <a:alpha val="0"/>
                          </a:srgbClr>
                        </a:gs>
                      </a:gsLst>
                      <a:lin ang="27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sp>
                  <p:nvSpPr>
                    <p:cNvPr id="32" name="Oval 15"/>
                    <p:cNvSpPr>
                      <a:spLocks noChangeArrowheads="1"/>
                    </p:cNvSpPr>
                    <p:nvPr/>
                  </p:nvSpPr>
                  <p:spPr bwMode="gray">
                    <a:xfrm>
                      <a:off x="816" y="799"/>
                      <a:ext cx="1073" cy="1063"/>
                    </a:xfrm>
                    <a:prstGeom prst="ellipse">
                      <a:avLst/>
                    </a:prstGeom>
                    <a:gradFill rotWithShape="1">
                      <a:gsLst>
                        <a:gs pos="0">
                          <a:srgbClr val="9CC769">
                            <a:alpha val="32001"/>
                          </a:srgbClr>
                        </a:gs>
                        <a:gs pos="100000">
                          <a:srgbClr val="000000">
                            <a:alpha val="89998"/>
                          </a:srgbClr>
                        </a:gs>
                      </a:gsLst>
                      <a:lin ang="2700000" scaled="1"/>
                    </a:gradFill>
                    <a:ln w="38100" algn="ctr">
                      <a:noFill/>
                      <a:round/>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33" name="Oval 17"/>
                    <p:cNvSpPr>
                      <a:spLocks noChangeArrowheads="1"/>
                    </p:cNvSpPr>
                    <p:nvPr/>
                  </p:nvSpPr>
                  <p:spPr bwMode="gray">
                    <a:xfrm>
                      <a:off x="887" y="870"/>
                      <a:ext cx="933" cy="924"/>
                    </a:xfrm>
                    <a:prstGeom prst="ellipse">
                      <a:avLst/>
                    </a:prstGeom>
                    <a:gradFill rotWithShape="1">
                      <a:gsLst>
                        <a:gs pos="0">
                          <a:srgbClr val="637E43"/>
                        </a:gs>
                        <a:gs pos="100000">
                          <a:srgbClr val="9CC769">
                            <a:alpha val="0"/>
                          </a:srgbClr>
                        </a:gs>
                      </a:gsLst>
                      <a:lin ang="27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grpSp>
                  <p:nvGrpSpPr>
                    <p:cNvPr id="34" name="Group 19"/>
                    <p:cNvGrpSpPr/>
                    <p:nvPr/>
                  </p:nvGrpSpPr>
                  <p:grpSpPr bwMode="auto">
                    <a:xfrm>
                      <a:off x="946" y="927"/>
                      <a:ext cx="813" cy="805"/>
                      <a:chOff x="4166" y="1706"/>
                      <a:chExt cx="1252" cy="1252"/>
                    </a:xfrm>
                  </p:grpSpPr>
                  <p:sp>
                    <p:nvSpPr>
                      <p:cNvPr id="50" name="Oval 2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51"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52" name="Oval 2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53" name="Oval 2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grpSp>
                <p:sp>
                  <p:nvSpPr>
                    <p:cNvPr id="35" name="Oval 25"/>
                    <p:cNvSpPr>
                      <a:spLocks noChangeArrowheads="1"/>
                    </p:cNvSpPr>
                    <p:nvPr/>
                  </p:nvSpPr>
                  <p:spPr bwMode="gray">
                    <a:xfrm>
                      <a:off x="2368" y="802"/>
                      <a:ext cx="1073" cy="1063"/>
                    </a:xfrm>
                    <a:prstGeom prst="ellipse">
                      <a:avLst/>
                    </a:prstGeom>
                    <a:gradFill rotWithShape="1">
                      <a:gsLst>
                        <a:gs pos="0">
                          <a:srgbClr val="4987E3">
                            <a:alpha val="32001"/>
                          </a:srgbClr>
                        </a:gs>
                        <a:gs pos="100000">
                          <a:srgbClr val="223E69"/>
                        </a:gs>
                      </a:gsLst>
                      <a:lin ang="2700000" scaled="1"/>
                    </a:gradFill>
                    <a:ln w="38100" algn="ctr">
                      <a:noFill/>
                      <a:round/>
                    </a:ln>
                  </p:spPr>
                  <p:txBody>
                    <a:bodyPr wrap="none" anchor="ctr">
                      <a:noAutofit/>
                    </a:bodyPr>
                    <a:lstStyle/>
                    <a:p>
                      <a:endParaRPr lang="zh-CN" altLang="en-US">
                        <a:latin typeface="微软雅黑" panose="020B0503020204020204" charset="-122"/>
                        <a:ea typeface="微软雅黑" panose="020B0503020204020204" charset="-122"/>
                      </a:endParaRPr>
                    </a:p>
                  </p:txBody>
                </p:sp>
                <p:sp>
                  <p:nvSpPr>
                    <p:cNvPr id="36" name="Oval 27"/>
                    <p:cNvSpPr>
                      <a:spLocks noChangeArrowheads="1"/>
                    </p:cNvSpPr>
                    <p:nvPr/>
                  </p:nvSpPr>
                  <p:spPr bwMode="gray">
                    <a:xfrm>
                      <a:off x="2439" y="873"/>
                      <a:ext cx="933" cy="924"/>
                    </a:xfrm>
                    <a:prstGeom prst="ellipse">
                      <a:avLst/>
                    </a:prstGeom>
                    <a:gradFill rotWithShape="1">
                      <a:gsLst>
                        <a:gs pos="0">
                          <a:srgbClr val="2E5690"/>
                        </a:gs>
                        <a:gs pos="100000">
                          <a:srgbClr val="4987E3">
                            <a:alpha val="0"/>
                          </a:srgbClr>
                        </a:gs>
                      </a:gsLst>
                      <a:lin ang="2700000" scaled="1"/>
                    </a:gradFill>
                    <a:ln w="38100" algn="ctr">
                      <a:noFill/>
                      <a:round/>
                    </a:ln>
                  </p:spPr>
                  <p:txBody>
                    <a:bodyPr anchor="ctr">
                      <a:noAutofit/>
                    </a:bodyPr>
                    <a:lstStyle/>
                    <a:p>
                      <a:endParaRPr lang="zh-CN" altLang="en-US">
                        <a:latin typeface="微软雅黑" panose="020B0503020204020204" charset="-122"/>
                        <a:ea typeface="微软雅黑" panose="020B0503020204020204" charset="-122"/>
                      </a:endParaRPr>
                    </a:p>
                  </p:txBody>
                </p:sp>
                <p:grpSp>
                  <p:nvGrpSpPr>
                    <p:cNvPr id="37" name="Group 29"/>
                    <p:cNvGrpSpPr/>
                    <p:nvPr/>
                  </p:nvGrpSpPr>
                  <p:grpSpPr bwMode="auto">
                    <a:xfrm>
                      <a:off x="2498" y="927"/>
                      <a:ext cx="813" cy="805"/>
                      <a:chOff x="4166" y="1706"/>
                      <a:chExt cx="1252" cy="1252"/>
                    </a:xfrm>
                  </p:grpSpPr>
                  <p:sp>
                    <p:nvSpPr>
                      <p:cNvPr id="46" name="Oval 3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7" name="Oval 3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8" name="Oval 3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9" name="Oval 3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grpSp>
                <p:grpSp>
                  <p:nvGrpSpPr>
                    <p:cNvPr id="38" name="Group 34"/>
                    <p:cNvGrpSpPr/>
                    <p:nvPr/>
                  </p:nvGrpSpPr>
                  <p:grpSpPr bwMode="auto">
                    <a:xfrm>
                      <a:off x="4054" y="927"/>
                      <a:ext cx="814" cy="805"/>
                      <a:chOff x="4166" y="1706"/>
                      <a:chExt cx="1252" cy="1252"/>
                    </a:xfrm>
                  </p:grpSpPr>
                  <p:sp>
                    <p:nvSpPr>
                      <p:cNvPr id="42" name="Oval 3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3" name="Oval 3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4" name="Oval 3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sp>
                    <p:nvSpPr>
                      <p:cNvPr id="45" name="Oval 3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noAutofit/>
                      </a:bodyPr>
                      <a:lstStyle/>
                      <a:p>
                        <a:endParaRPr lang="zh-CN" altLang="en-US">
                          <a:latin typeface="微软雅黑" panose="020B0503020204020204" charset="-122"/>
                          <a:ea typeface="微软雅黑" panose="020B0503020204020204" charset="-122"/>
                        </a:endParaRPr>
                      </a:p>
                    </p:txBody>
                  </p:sp>
                </p:grpSp>
                <p:sp>
                  <p:nvSpPr>
                    <p:cNvPr id="39" name="Text Box 39"/>
                    <p:cNvSpPr txBox="1">
                      <a:spLocks noChangeArrowheads="1"/>
                    </p:cNvSpPr>
                    <p:nvPr/>
                  </p:nvSpPr>
                  <p:spPr bwMode="gray">
                    <a:xfrm>
                      <a:off x="1071" y="1120"/>
                      <a:ext cx="569" cy="446"/>
                    </a:xfrm>
                    <a:prstGeom prst="rect">
                      <a:avLst/>
                    </a:prstGeom>
                    <a:noFill/>
                    <a:ln w="9525" algn="ctr">
                      <a:noFill/>
                      <a:miter lim="800000"/>
                    </a:ln>
                  </p:spPr>
                  <p:txBody>
                    <a:bodyPr wrap="none">
                      <a:noAutofit/>
                    </a:bodyPr>
                    <a:lstStyle/>
                    <a:p>
                      <a:pPr algn="ctr" eaLnBrk="0" hangingPunct="0"/>
                      <a:r>
                        <a:rPr lang="zh-CN" altLang="en-US">
                          <a:solidFill>
                            <a:srgbClr val="000000"/>
                          </a:solidFill>
                          <a:latin typeface="微软雅黑" panose="020B0503020204020204" charset="-122"/>
                          <a:ea typeface="微软雅黑" panose="020B0503020204020204" charset="-122"/>
                        </a:rPr>
                        <a:t>班组的</a:t>
                      </a:r>
                      <a:endParaRPr lang="zh-CN" altLang="en-US">
                        <a:solidFill>
                          <a:srgbClr val="000000"/>
                        </a:solidFill>
                        <a:latin typeface="微软雅黑" panose="020B0503020204020204" charset="-122"/>
                        <a:ea typeface="微软雅黑" panose="020B0503020204020204" charset="-122"/>
                      </a:endParaRPr>
                    </a:p>
                    <a:p>
                      <a:pPr algn="ctr" eaLnBrk="0" hangingPunct="0"/>
                      <a:r>
                        <a:rPr lang="zh-CN" altLang="en-US">
                          <a:solidFill>
                            <a:srgbClr val="000000"/>
                          </a:solidFill>
                          <a:latin typeface="微软雅黑" panose="020B0503020204020204" charset="-122"/>
                          <a:ea typeface="微软雅黑" panose="020B0503020204020204" charset="-122"/>
                        </a:rPr>
                        <a:t>地位</a:t>
                      </a:r>
                      <a:endParaRPr lang="zh-CN" altLang="en-US">
                        <a:solidFill>
                          <a:srgbClr val="000000"/>
                        </a:solidFill>
                        <a:latin typeface="微软雅黑" panose="020B0503020204020204" charset="-122"/>
                        <a:ea typeface="微软雅黑" panose="020B0503020204020204" charset="-122"/>
                      </a:endParaRPr>
                    </a:p>
                  </p:txBody>
                </p:sp>
                <p:sp>
                  <p:nvSpPr>
                    <p:cNvPr id="40" name="Text Box 40"/>
                    <p:cNvSpPr txBox="1">
                      <a:spLocks noChangeArrowheads="1"/>
                    </p:cNvSpPr>
                    <p:nvPr/>
                  </p:nvSpPr>
                  <p:spPr bwMode="gray">
                    <a:xfrm>
                      <a:off x="2626" y="1120"/>
                      <a:ext cx="569" cy="446"/>
                    </a:xfrm>
                    <a:prstGeom prst="rect">
                      <a:avLst/>
                    </a:prstGeom>
                    <a:noFill/>
                    <a:ln w="9525" algn="ctr">
                      <a:noFill/>
                      <a:miter lim="800000"/>
                    </a:ln>
                  </p:spPr>
                  <p:txBody>
                    <a:bodyPr wrap="none">
                      <a:noAutofit/>
                    </a:bodyPr>
                    <a:lstStyle/>
                    <a:p>
                      <a:pPr algn="ctr" eaLnBrk="0" hangingPunct="0"/>
                      <a:r>
                        <a:rPr lang="zh-CN" altLang="en-US">
                          <a:solidFill>
                            <a:srgbClr val="000000"/>
                          </a:solidFill>
                          <a:latin typeface="微软雅黑" panose="020B0503020204020204" charset="-122"/>
                          <a:ea typeface="微软雅黑" panose="020B0503020204020204" charset="-122"/>
                        </a:rPr>
                        <a:t>班组长</a:t>
                      </a:r>
                      <a:endParaRPr lang="zh-CN" altLang="en-US">
                        <a:solidFill>
                          <a:srgbClr val="000000"/>
                        </a:solidFill>
                        <a:latin typeface="微软雅黑" panose="020B0503020204020204" charset="-122"/>
                        <a:ea typeface="微软雅黑" panose="020B0503020204020204" charset="-122"/>
                      </a:endParaRPr>
                    </a:p>
                    <a:p>
                      <a:pPr algn="ctr" eaLnBrk="0" hangingPunct="0"/>
                      <a:r>
                        <a:rPr lang="zh-CN" altLang="en-US">
                          <a:solidFill>
                            <a:srgbClr val="000000"/>
                          </a:solidFill>
                          <a:latin typeface="微软雅黑" panose="020B0503020204020204" charset="-122"/>
                          <a:ea typeface="微软雅黑" panose="020B0503020204020204" charset="-122"/>
                        </a:rPr>
                        <a:t>的地位</a:t>
                      </a:r>
                      <a:endParaRPr lang="zh-CN" altLang="en-US">
                        <a:solidFill>
                          <a:srgbClr val="000000"/>
                        </a:solidFill>
                        <a:latin typeface="微软雅黑" panose="020B0503020204020204" charset="-122"/>
                        <a:ea typeface="微软雅黑" panose="020B0503020204020204" charset="-122"/>
                      </a:endParaRPr>
                    </a:p>
                  </p:txBody>
                </p:sp>
                <p:sp>
                  <p:nvSpPr>
                    <p:cNvPr id="41" name="Text Box 41"/>
                    <p:cNvSpPr txBox="1">
                      <a:spLocks noChangeArrowheads="1"/>
                    </p:cNvSpPr>
                    <p:nvPr/>
                  </p:nvSpPr>
                  <p:spPr bwMode="gray">
                    <a:xfrm>
                      <a:off x="4106" y="1120"/>
                      <a:ext cx="718" cy="446"/>
                    </a:xfrm>
                    <a:prstGeom prst="rect">
                      <a:avLst/>
                    </a:prstGeom>
                    <a:noFill/>
                    <a:ln w="9525" algn="ctr">
                      <a:noFill/>
                      <a:miter lim="800000"/>
                    </a:ln>
                  </p:spPr>
                  <p:txBody>
                    <a:bodyPr wrap="none">
                      <a:noAutofit/>
                    </a:bodyPr>
                    <a:lstStyle/>
                    <a:p>
                      <a:pPr algn="ctr" eaLnBrk="0" hangingPunct="0"/>
                      <a:r>
                        <a:rPr lang="zh-CN" altLang="en-US" dirty="0">
                          <a:solidFill>
                            <a:srgbClr val="000000"/>
                          </a:solidFill>
                          <a:latin typeface="微软雅黑" panose="020B0503020204020204" charset="-122"/>
                          <a:ea typeface="微软雅黑" panose="020B0503020204020204" charset="-122"/>
                        </a:rPr>
                        <a:t>班组长的</a:t>
                      </a:r>
                      <a:endParaRPr lang="zh-CN" altLang="en-US" dirty="0">
                        <a:solidFill>
                          <a:srgbClr val="000000"/>
                        </a:solidFill>
                        <a:latin typeface="微软雅黑" panose="020B0503020204020204" charset="-122"/>
                        <a:ea typeface="微软雅黑" panose="020B0503020204020204" charset="-122"/>
                      </a:endParaRPr>
                    </a:p>
                    <a:p>
                      <a:pPr algn="ctr" eaLnBrk="0" hangingPunct="0"/>
                      <a:r>
                        <a:rPr lang="zh-CN" altLang="en-US" dirty="0">
                          <a:solidFill>
                            <a:srgbClr val="000000"/>
                          </a:solidFill>
                          <a:latin typeface="微软雅黑" panose="020B0503020204020204" charset="-122"/>
                          <a:ea typeface="微软雅黑" panose="020B0503020204020204" charset="-122"/>
                        </a:rPr>
                        <a:t>三个立场</a:t>
                      </a:r>
                      <a:endParaRPr lang="zh-CN" altLang="en-US" dirty="0">
                        <a:solidFill>
                          <a:srgbClr val="000000"/>
                        </a:solidFill>
                        <a:latin typeface="微软雅黑" panose="020B0503020204020204" charset="-122"/>
                        <a:ea typeface="微软雅黑" panose="020B0503020204020204" charset="-122"/>
                      </a:endParaRPr>
                    </a:p>
                  </p:txBody>
                </p:sp>
              </p:grpSp>
            </p:grpSp>
          </p:grpSp>
        </p:grpSp>
      </p:grpSp>
      <p:sp>
        <p:nvSpPr>
          <p:cNvPr id="54" name="Text Box 2"/>
          <p:cNvSpPr txBox="1">
            <a:spLocks noChangeArrowheads="1"/>
          </p:cNvSpPr>
          <p:nvPr/>
        </p:nvSpPr>
        <p:spPr bwMode="auto">
          <a:xfrm>
            <a:off x="285750" y="83671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5"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74091" y="292751"/>
            <a:ext cx="6858000" cy="369332"/>
          </a:xfrm>
          <a:prstGeom prst="rect">
            <a:avLst/>
          </a:prstGeom>
          <a:noFill/>
          <a:ln w="9525" algn="ctr">
            <a:noFill/>
            <a:miter lim="800000"/>
          </a:ln>
        </p:spPr>
        <p:txBody>
          <a:bodyPr>
            <a:spAutoFit/>
          </a:bodyPr>
          <a:lstStyle/>
          <a:p>
            <a:pPr marL="482600" lvl="1" indent="-482600"/>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rPr>
              <a:t>一、班组在安全管理中的作用与定位</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5" name="Rectangle 3"/>
          <p:cNvSpPr txBox="1">
            <a:spLocks noChangeArrowheads="1"/>
          </p:cNvSpPr>
          <p:nvPr/>
        </p:nvSpPr>
        <p:spPr>
          <a:xfrm>
            <a:off x="5185842" y="2324604"/>
            <a:ext cx="3384376" cy="3214710"/>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nSpc>
                <a:spcPct val="120000"/>
              </a:lnSpc>
              <a:spcBef>
                <a:spcPct val="0"/>
              </a:spcBef>
              <a:buClr>
                <a:srgbClr val="0000FF"/>
              </a:buClr>
              <a:buFont typeface="Wingdings" panose="05000000000000000000" pitchFamily="2" charset="2"/>
              <a:buChar char="p"/>
            </a:pPr>
            <a:r>
              <a:rPr lang="zh-CN" altLang="en-US" sz="1600" b="1" smtClean="0">
                <a:solidFill>
                  <a:srgbClr val="C00000"/>
                </a:solidFill>
                <a:latin typeface="微软雅黑" panose="020B0503020204020204" charset="-122"/>
                <a:ea typeface="微软雅黑" panose="020B0503020204020204" charset="-122"/>
              </a:rPr>
              <a:t>五个“</a:t>
            </a:r>
            <a:r>
              <a:rPr lang="en-US" altLang="zh-CN" sz="1600" b="1" smtClean="0">
                <a:solidFill>
                  <a:srgbClr val="C00000"/>
                </a:solidFill>
                <a:latin typeface="微软雅黑" panose="020B0503020204020204" charset="-122"/>
                <a:ea typeface="微软雅黑" panose="020B0503020204020204" charset="-122"/>
              </a:rPr>
              <a:t>100%</a:t>
            </a:r>
            <a:r>
              <a:rPr lang="zh-CN" altLang="en-US" sz="1600" b="1" smtClean="0">
                <a:solidFill>
                  <a:srgbClr val="C00000"/>
                </a:solidFill>
                <a:latin typeface="微软雅黑" panose="020B0503020204020204" charset="-122"/>
                <a:ea typeface="微软雅黑" panose="020B0503020204020204" charset="-122"/>
              </a:rPr>
              <a:t>”：</a:t>
            </a:r>
            <a:endParaRPr lang="zh-CN" altLang="en-US" sz="1600" b="1" smtClean="0">
              <a:solidFill>
                <a:srgbClr val="C00000"/>
              </a:solidFill>
              <a:latin typeface="微软雅黑" panose="020B0503020204020204" charset="-122"/>
              <a:ea typeface="微软雅黑" panose="020B0503020204020204" charset="-122"/>
            </a:endParaRPr>
          </a:p>
          <a:p>
            <a:pPr marL="215900" indent="323850">
              <a:lnSpc>
                <a:spcPct val="150000"/>
              </a:lnSpc>
              <a:spcBef>
                <a:spcPct val="0"/>
              </a:spcBef>
              <a:buClr>
                <a:srgbClr val="FF0000"/>
              </a:buClr>
              <a:buFont typeface="Wingdings" panose="05000000000000000000" pitchFamily="2" charset="2"/>
              <a:buChar char="n"/>
            </a:pPr>
            <a:r>
              <a:rPr lang="zh-CN" altLang="en-US" sz="1400" smtClean="0">
                <a:solidFill>
                  <a:schemeClr val="tx1"/>
                </a:solidFill>
                <a:latin typeface="微软雅黑" panose="020B0503020204020204" charset="-122"/>
                <a:ea typeface="微软雅黑" panose="020B0503020204020204" charset="-122"/>
              </a:rPr>
              <a:t>对安全的重视程度</a:t>
            </a:r>
            <a:r>
              <a:rPr lang="en-US" altLang="zh-CN" sz="1400" smtClean="0">
                <a:solidFill>
                  <a:schemeClr val="tx1"/>
                </a:solidFill>
                <a:latin typeface="微软雅黑" panose="020B0503020204020204" charset="-122"/>
                <a:ea typeface="微软雅黑" panose="020B0503020204020204" charset="-122"/>
              </a:rPr>
              <a:t>100%</a:t>
            </a:r>
            <a:endParaRPr lang="zh-CN" altLang="en-US" sz="1400" smtClean="0">
              <a:solidFill>
                <a:schemeClr val="tx1"/>
              </a:solidFill>
              <a:latin typeface="微软雅黑" panose="020B0503020204020204" charset="-122"/>
              <a:ea typeface="微软雅黑" panose="020B0503020204020204" charset="-122"/>
            </a:endParaRPr>
          </a:p>
          <a:p>
            <a:pPr marL="215900" indent="323850">
              <a:lnSpc>
                <a:spcPct val="150000"/>
              </a:lnSpc>
              <a:spcBef>
                <a:spcPct val="0"/>
              </a:spcBef>
              <a:buClr>
                <a:srgbClr val="FF0000"/>
              </a:buClr>
              <a:buFont typeface="Wingdings" panose="05000000000000000000" pitchFamily="2" charset="2"/>
              <a:buChar char="n"/>
            </a:pPr>
            <a:r>
              <a:rPr lang="zh-CN" altLang="en-US" sz="1400" smtClean="0">
                <a:solidFill>
                  <a:schemeClr val="tx1"/>
                </a:solidFill>
                <a:latin typeface="微软雅黑" panose="020B0503020204020204" charset="-122"/>
                <a:ea typeface="微软雅黑" panose="020B0503020204020204" charset="-122"/>
              </a:rPr>
              <a:t>安全隐患排查、整改、复查验收</a:t>
            </a:r>
            <a:r>
              <a:rPr lang="en-US" altLang="zh-CN" sz="1400" smtClean="0">
                <a:solidFill>
                  <a:schemeClr val="tx1"/>
                </a:solidFill>
                <a:latin typeface="微软雅黑" panose="020B0503020204020204" charset="-122"/>
                <a:ea typeface="微软雅黑" panose="020B0503020204020204" charset="-122"/>
              </a:rPr>
              <a:t>100%</a:t>
            </a:r>
            <a:endParaRPr lang="zh-CN" altLang="en-US" sz="1400" smtClean="0">
              <a:solidFill>
                <a:schemeClr val="tx1"/>
              </a:solidFill>
              <a:latin typeface="微软雅黑" panose="020B0503020204020204" charset="-122"/>
              <a:ea typeface="微软雅黑" panose="020B0503020204020204" charset="-122"/>
            </a:endParaRPr>
          </a:p>
          <a:p>
            <a:pPr marL="215900" indent="323850">
              <a:lnSpc>
                <a:spcPct val="150000"/>
              </a:lnSpc>
              <a:spcBef>
                <a:spcPct val="0"/>
              </a:spcBef>
              <a:buClr>
                <a:srgbClr val="FF0000"/>
              </a:buClr>
              <a:buFont typeface="Wingdings" panose="05000000000000000000" pitchFamily="2" charset="2"/>
              <a:buChar char="n"/>
            </a:pPr>
            <a:r>
              <a:rPr lang="zh-CN" altLang="en-US" sz="1400" smtClean="0">
                <a:solidFill>
                  <a:schemeClr val="tx1"/>
                </a:solidFill>
                <a:latin typeface="微软雅黑" panose="020B0503020204020204" charset="-122"/>
                <a:ea typeface="微软雅黑" panose="020B0503020204020204" charset="-122"/>
              </a:rPr>
              <a:t>动态掌控</a:t>
            </a:r>
            <a:r>
              <a:rPr lang="en-US" altLang="zh-CN" sz="1400" smtClean="0">
                <a:solidFill>
                  <a:schemeClr val="tx1"/>
                </a:solidFill>
                <a:latin typeface="微软雅黑" panose="020B0503020204020204" charset="-122"/>
                <a:ea typeface="微软雅黑" panose="020B0503020204020204" charset="-122"/>
              </a:rPr>
              <a:t>100%</a:t>
            </a:r>
            <a:endParaRPr lang="zh-CN" altLang="en-US" sz="1400" smtClean="0">
              <a:solidFill>
                <a:schemeClr val="tx1"/>
              </a:solidFill>
              <a:latin typeface="微软雅黑" panose="020B0503020204020204" charset="-122"/>
              <a:ea typeface="微软雅黑" panose="020B0503020204020204" charset="-122"/>
            </a:endParaRPr>
          </a:p>
          <a:p>
            <a:pPr marL="215900" indent="323850">
              <a:lnSpc>
                <a:spcPct val="150000"/>
              </a:lnSpc>
              <a:spcBef>
                <a:spcPct val="0"/>
              </a:spcBef>
              <a:buClr>
                <a:srgbClr val="FF0000"/>
              </a:buClr>
              <a:buFont typeface="Wingdings" panose="05000000000000000000" pitchFamily="2" charset="2"/>
              <a:buChar char="n"/>
            </a:pPr>
            <a:r>
              <a:rPr lang="zh-CN" altLang="en-US" sz="1400" smtClean="0">
                <a:solidFill>
                  <a:schemeClr val="tx1"/>
                </a:solidFill>
                <a:latin typeface="微软雅黑" panose="020B0503020204020204" charset="-122"/>
                <a:ea typeface="微软雅黑" panose="020B0503020204020204" charset="-122"/>
              </a:rPr>
              <a:t>安全承诺</a:t>
            </a:r>
            <a:r>
              <a:rPr lang="en-US" altLang="zh-CN" sz="1400" smtClean="0">
                <a:solidFill>
                  <a:schemeClr val="tx1"/>
                </a:solidFill>
                <a:latin typeface="微软雅黑" panose="020B0503020204020204" charset="-122"/>
                <a:ea typeface="微软雅黑" panose="020B0503020204020204" charset="-122"/>
              </a:rPr>
              <a:t>100%</a:t>
            </a:r>
            <a:endParaRPr lang="zh-CN" altLang="en-US" sz="1400" smtClean="0">
              <a:solidFill>
                <a:schemeClr val="tx1"/>
              </a:solidFill>
              <a:latin typeface="微软雅黑" panose="020B0503020204020204" charset="-122"/>
              <a:ea typeface="微软雅黑" panose="020B0503020204020204" charset="-122"/>
            </a:endParaRPr>
          </a:p>
          <a:p>
            <a:pPr marL="215900" indent="323850">
              <a:lnSpc>
                <a:spcPct val="150000"/>
              </a:lnSpc>
              <a:spcBef>
                <a:spcPct val="0"/>
              </a:spcBef>
              <a:buClr>
                <a:srgbClr val="FF0000"/>
              </a:buClr>
              <a:buFont typeface="Wingdings" panose="05000000000000000000" pitchFamily="2" charset="2"/>
              <a:buChar char="n"/>
            </a:pPr>
            <a:r>
              <a:rPr lang="zh-CN" altLang="en-US" sz="1400" smtClean="0">
                <a:solidFill>
                  <a:schemeClr val="tx1"/>
                </a:solidFill>
                <a:latin typeface="微软雅黑" panose="020B0503020204020204" charset="-122"/>
                <a:ea typeface="微软雅黑" panose="020B0503020204020204" charset="-122"/>
              </a:rPr>
              <a:t>责任追究</a:t>
            </a:r>
            <a:r>
              <a:rPr lang="en-US" altLang="zh-CN" sz="1400" smtClean="0">
                <a:solidFill>
                  <a:schemeClr val="tx1"/>
                </a:solidFill>
                <a:latin typeface="微软雅黑" panose="020B0503020204020204" charset="-122"/>
                <a:ea typeface="微软雅黑" panose="020B0503020204020204" charset="-122"/>
              </a:rPr>
              <a:t>100%</a:t>
            </a:r>
            <a:endParaRPr lang="zh-CN" altLang="en-US" sz="1400" dirty="0">
              <a:solidFill>
                <a:schemeClr val="tx1"/>
              </a:solidFill>
              <a:latin typeface="微软雅黑" panose="020B0503020204020204" charset="-122"/>
              <a:ea typeface="微软雅黑" panose="020B0503020204020204" charset="-122"/>
            </a:endParaRPr>
          </a:p>
        </p:txBody>
      </p:sp>
      <p:sp>
        <p:nvSpPr>
          <p:cNvPr id="26" name="Rectangle 4"/>
          <p:cNvSpPr>
            <a:spLocks noChangeArrowheads="1"/>
          </p:cNvSpPr>
          <p:nvPr/>
        </p:nvSpPr>
        <p:spPr bwMode="auto">
          <a:xfrm>
            <a:off x="505322" y="4196812"/>
            <a:ext cx="4500562" cy="1680460"/>
          </a:xfrm>
          <a:prstGeom prst="rect">
            <a:avLst/>
          </a:prstGeom>
          <a:noFill/>
          <a:ln w="38100">
            <a:noFill/>
            <a:miter lim="800000"/>
          </a:ln>
          <a:effectLst/>
        </p:spPr>
        <p:txBody>
          <a:bodyPr wrap="square">
            <a:spAutoFit/>
          </a:bodyPr>
          <a:lstStyle/>
          <a:p>
            <a:pPr>
              <a:lnSpc>
                <a:spcPct val="120000"/>
              </a:lnSpc>
              <a:buClr>
                <a:srgbClr val="0000FF"/>
              </a:buClr>
              <a:buFont typeface="Wingdings" panose="05000000000000000000" pitchFamily="2" charset="2"/>
              <a:buChar char="p"/>
            </a:pPr>
            <a:r>
              <a:rPr lang="zh-CN" altLang="en-US" sz="1600" b="1" dirty="0">
                <a:solidFill>
                  <a:srgbClr val="C00000"/>
                </a:solidFill>
                <a:latin typeface="微软雅黑" panose="020B0503020204020204" charset="-122"/>
                <a:ea typeface="微软雅黑" panose="020B0503020204020204" charset="-122"/>
              </a:rPr>
              <a:t>四个“不离”：</a:t>
            </a:r>
            <a:endParaRPr lang="zh-CN" altLang="en-US" sz="1600" b="1" dirty="0">
              <a:solidFill>
                <a:srgbClr val="C00000"/>
              </a:solidFill>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当班隐患不排除不离现场；</a:t>
            </a:r>
            <a:endParaRPr lang="zh-CN" altLang="en-US" sz="1400" dirty="0">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作业场所条件发生异常变化不离现场；</a:t>
            </a:r>
            <a:endParaRPr lang="zh-CN" altLang="en-US" sz="1400" dirty="0">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环节出现问题不离现场；</a:t>
            </a:r>
            <a:endParaRPr lang="zh-CN" altLang="en-US" sz="1400" dirty="0">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没有给下一班创造良好安全条件不离现场。</a:t>
            </a:r>
            <a:endParaRPr lang="zh-CN" altLang="en-US" sz="1400" dirty="0">
              <a:latin typeface="微软雅黑" panose="020B0503020204020204" charset="-122"/>
              <a:ea typeface="微软雅黑" panose="020B0503020204020204" charset="-122"/>
            </a:endParaRPr>
          </a:p>
        </p:txBody>
      </p:sp>
      <p:sp>
        <p:nvSpPr>
          <p:cNvPr id="27" name="Rectangle 5"/>
          <p:cNvSpPr>
            <a:spLocks noChangeArrowheads="1"/>
          </p:cNvSpPr>
          <p:nvPr/>
        </p:nvSpPr>
        <p:spPr bwMode="auto">
          <a:xfrm>
            <a:off x="505322" y="2324604"/>
            <a:ext cx="4464745" cy="1680460"/>
          </a:xfrm>
          <a:prstGeom prst="rect">
            <a:avLst/>
          </a:prstGeom>
          <a:noFill/>
          <a:ln w="38100">
            <a:noFill/>
            <a:miter lim="800000"/>
          </a:ln>
          <a:effectLst/>
        </p:spPr>
        <p:txBody>
          <a:bodyPr wrap="square">
            <a:spAutoFit/>
          </a:bodyPr>
          <a:lstStyle/>
          <a:p>
            <a:pPr>
              <a:lnSpc>
                <a:spcPct val="120000"/>
              </a:lnSpc>
              <a:buClr>
                <a:srgbClr val="0000FF"/>
              </a:buClr>
              <a:buFont typeface="Wingdings" panose="05000000000000000000" pitchFamily="2" charset="2"/>
              <a:buChar char="p"/>
            </a:pPr>
            <a:r>
              <a:rPr lang="zh-CN" altLang="en-US" sz="1600" b="1" dirty="0">
                <a:solidFill>
                  <a:srgbClr val="C00000"/>
                </a:solidFill>
                <a:latin typeface="微软雅黑" panose="020B0503020204020204" charset="-122"/>
                <a:ea typeface="微软雅黑" panose="020B0503020204020204" charset="-122"/>
              </a:rPr>
              <a:t>三个“始终”：</a:t>
            </a:r>
            <a:endParaRPr lang="zh-CN" altLang="en-US" sz="1600" b="1" dirty="0">
              <a:solidFill>
                <a:srgbClr val="C00000"/>
              </a:solidFill>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始终把事故预防作为安全工作的重中之重；</a:t>
            </a:r>
            <a:endParaRPr lang="zh-CN" altLang="en-US" sz="1400" dirty="0">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始终把安全标准化、</a:t>
            </a:r>
            <a:r>
              <a:rPr lang="en-US" altLang="zh-CN" sz="1400" dirty="0">
                <a:latin typeface="微软雅黑" panose="020B0503020204020204" charset="-122"/>
                <a:ea typeface="微软雅黑" panose="020B0503020204020204" charset="-122"/>
              </a:rPr>
              <a:t>HSE</a:t>
            </a:r>
            <a:r>
              <a:rPr lang="zh-CN" altLang="en-US" sz="1400" dirty="0">
                <a:latin typeface="微软雅黑" panose="020B0503020204020204" charset="-122"/>
                <a:ea typeface="微软雅黑" panose="020B0503020204020204" charset="-122"/>
              </a:rPr>
              <a:t>建设作为一项永不竣工的工程；</a:t>
            </a:r>
            <a:endParaRPr lang="zh-CN" altLang="en-US" sz="1400" dirty="0">
              <a:latin typeface="微软雅黑" panose="020B0503020204020204" charset="-122"/>
              <a:ea typeface="微软雅黑" panose="020B0503020204020204" charset="-122"/>
            </a:endParaRPr>
          </a:p>
          <a:p>
            <a:pPr marL="215900" indent="323850">
              <a:lnSpc>
                <a:spcPct val="150000"/>
              </a:lnSpc>
              <a:buClr>
                <a:srgbClr val="FF0000"/>
              </a:buClr>
              <a:buFont typeface="Wingdings" panose="05000000000000000000" pitchFamily="2" charset="2"/>
              <a:buChar char="n"/>
            </a:pPr>
            <a:r>
              <a:rPr lang="zh-CN" altLang="en-US" sz="1400" dirty="0">
                <a:latin typeface="微软雅黑" panose="020B0503020204020204" charset="-122"/>
                <a:ea typeface="微软雅黑" panose="020B0503020204020204" charset="-122"/>
              </a:rPr>
              <a:t>始终把现场管理作为安全工作的中心。</a:t>
            </a:r>
            <a:endParaRPr lang="zh-CN" altLang="en-US" sz="1400" dirty="0">
              <a:latin typeface="微软雅黑" panose="020B0503020204020204" charset="-122"/>
              <a:ea typeface="微软雅黑" panose="020B0503020204020204" charset="-122"/>
            </a:endParaRPr>
          </a:p>
        </p:txBody>
      </p:sp>
      <p:sp>
        <p:nvSpPr>
          <p:cNvPr id="28" name="矩形 3"/>
          <p:cNvSpPr>
            <a:spLocks noChangeArrowheads="1"/>
          </p:cNvSpPr>
          <p:nvPr/>
        </p:nvSpPr>
        <p:spPr bwMode="auto">
          <a:xfrm>
            <a:off x="433314" y="1676532"/>
            <a:ext cx="7883710" cy="390492"/>
          </a:xfrm>
          <a:prstGeom prst="rect">
            <a:avLst/>
          </a:prstGeom>
          <a:noFill/>
          <a:ln w="9525">
            <a:noFill/>
            <a:miter lim="800000"/>
          </a:ln>
        </p:spPr>
        <p:txBody>
          <a:bodyPr wrap="square">
            <a:spAutoFit/>
          </a:bodyPr>
          <a:lstStyle/>
          <a:p>
            <a:pPr indent="87630" eaLnBrk="0" hangingPunct="0">
              <a:lnSpc>
                <a:spcPct val="135000"/>
              </a:lnSpc>
            </a:pP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a:t>
            </a: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）领导对班组长在安全生产方面的要求</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sp>
        <p:nvSpPr>
          <p:cNvPr id="7" name="Text Box 2"/>
          <p:cNvSpPr txBox="1">
            <a:spLocks noChangeArrowheads="1"/>
          </p:cNvSpPr>
          <p:nvPr/>
        </p:nvSpPr>
        <p:spPr bwMode="auto">
          <a:xfrm>
            <a:off x="251520" y="956452"/>
            <a:ext cx="6858000" cy="338554"/>
          </a:xfrm>
          <a:prstGeom prst="rect">
            <a:avLst/>
          </a:prstGeom>
          <a:noFill/>
          <a:ln w="9525" algn="ctr">
            <a:noFill/>
            <a:miter lim="800000"/>
          </a:ln>
        </p:spPr>
        <p:txBody>
          <a:bodyPr>
            <a:spAutoFit/>
          </a:bodyPr>
          <a:lstStyle/>
          <a:p>
            <a:pPr marL="482600" lvl="1" indent="-482600"/>
            <a:r>
              <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rPr>
              <a:t>（二）班组工作重要性</a:t>
            </a:r>
            <a:endParaRPr lang="zh-CN" altLang="en-US" sz="16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8" name="矩形 3"/>
          <p:cNvSpPr>
            <a:spLocks noChangeArrowheads="1"/>
          </p:cNvSpPr>
          <p:nvPr/>
        </p:nvSpPr>
        <p:spPr bwMode="auto">
          <a:xfrm>
            <a:off x="402508" y="1244484"/>
            <a:ext cx="2246449" cy="390492"/>
          </a:xfrm>
          <a:prstGeom prst="rect">
            <a:avLst/>
          </a:prstGeom>
          <a:noFill/>
          <a:ln w="9525">
            <a:noFill/>
            <a:miter lim="800000"/>
          </a:ln>
        </p:spPr>
        <p:txBody>
          <a:bodyPr wrap="none">
            <a:spAutoFit/>
          </a:bodyPr>
          <a:lstStyle/>
          <a:p>
            <a:pPr indent="87630" eaLnBrk="0" hangingPunct="0">
              <a:lnSpc>
                <a:spcPct val="135000"/>
              </a:lnSpc>
            </a:pPr>
            <a:r>
              <a:rPr lang="en-US" altLang="zh-CN"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1</a:t>
            </a:r>
            <a:r>
              <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rPr>
              <a:t>、班组长的管理定位</a:t>
            </a:r>
            <a:endParaRPr lang="zh-CN" altLang="en-US" sz="1600" b="1" dirty="0" smtClean="0">
              <a:solidFill>
                <a:srgbClr val="0033CC"/>
              </a:solidFill>
              <a:latin typeface="微软雅黑" panose="020B0503020204020204" charset="-122"/>
              <a:ea typeface="微软雅黑" panose="020B0503020204020204" charset="-122"/>
              <a:cs typeface="微软雅黑" panose="020B0503020204020204" charset="-122"/>
              <a:sym typeface="Monotype Sorts"/>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870"/>
            <a:ext cx="1706588" cy="5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10494</Words>
  <Application>WPS 演示</Application>
  <PresentationFormat>全屏显示(4:3)</PresentationFormat>
  <Paragraphs>1067</Paragraphs>
  <Slides>53</Slides>
  <Notes>7</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1</vt:i4>
      </vt:variant>
      <vt:variant>
        <vt:lpstr>幻灯片标题</vt:lpstr>
      </vt:variant>
      <vt:variant>
        <vt:i4>53</vt:i4>
      </vt:variant>
    </vt:vector>
  </HeadingPairs>
  <TitlesOfParts>
    <vt:vector size="77" baseType="lpstr">
      <vt:lpstr>Arial</vt:lpstr>
      <vt:lpstr>宋体</vt:lpstr>
      <vt:lpstr>Wingdings</vt:lpstr>
      <vt:lpstr>华文楷体</vt:lpstr>
      <vt:lpstr>微软雅黑</vt:lpstr>
      <vt:lpstr>Calibri</vt:lpstr>
      <vt:lpstr>方正琥珀简体</vt:lpstr>
      <vt:lpstr>Monotype Sorts</vt:lpstr>
      <vt:lpstr>Wingdings</vt:lpstr>
      <vt:lpstr>仿宋_GB2312</vt:lpstr>
      <vt:lpstr>Arial Unicode MS</vt:lpstr>
      <vt:lpstr>Wingdings 2</vt:lpstr>
      <vt:lpstr>Garamond</vt:lpstr>
      <vt:lpstr>PMingLiU-ExtB</vt:lpstr>
      <vt:lpstr>华文行楷</vt:lpstr>
      <vt:lpstr>Times New Roman</vt:lpstr>
      <vt:lpstr>幼圆</vt:lpstr>
      <vt:lpstr>仿宋</vt:lpstr>
      <vt:lpstr>黑体</vt:lpstr>
      <vt:lpstr>Times New Roman</vt:lpstr>
      <vt:lpstr>楷体</vt:lpstr>
      <vt:lpstr>汉仪旗黑-85S</vt:lpstr>
      <vt:lpstr>Office 主题​​</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管理有技巧—运筹帷幄 决胜千里 管理无技巧—疲于奔命 累死千军</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little fairy</cp:lastModifiedBy>
  <cp:revision>41</cp:revision>
  <dcterms:created xsi:type="dcterms:W3CDTF">2018-08-16T16:28:00Z</dcterms:created>
  <dcterms:modified xsi:type="dcterms:W3CDTF">2024-01-15T09:26:15Z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5E4106713A1D400C97CA0541080CB784_13</vt:lpwstr>
  </property>
</Properties>
</file>