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12"/>
  </p:handoutMasterIdLst>
  <p:sldIdLst>
    <p:sldId id="256" r:id="rId3"/>
    <p:sldId id="455" r:id="rId5"/>
    <p:sldId id="257" r:id="rId6"/>
    <p:sldId id="349" r:id="rId7"/>
    <p:sldId id="258" r:id="rId8"/>
    <p:sldId id="352" r:id="rId9"/>
    <p:sldId id="259" r:id="rId10"/>
    <p:sldId id="350" r:id="rId11"/>
    <p:sldId id="260" r:id="rId12"/>
    <p:sldId id="261" r:id="rId13"/>
    <p:sldId id="353" r:id="rId14"/>
    <p:sldId id="262" r:id="rId15"/>
    <p:sldId id="263" r:id="rId16"/>
    <p:sldId id="264" r:id="rId17"/>
    <p:sldId id="265" r:id="rId18"/>
    <p:sldId id="266" r:id="rId19"/>
    <p:sldId id="267" r:id="rId20"/>
    <p:sldId id="268" r:id="rId21"/>
    <p:sldId id="269" r:id="rId22"/>
    <p:sldId id="271" r:id="rId23"/>
    <p:sldId id="272" r:id="rId24"/>
    <p:sldId id="273" r:id="rId25"/>
    <p:sldId id="274" r:id="rId26"/>
    <p:sldId id="275" r:id="rId27"/>
    <p:sldId id="358" r:id="rId28"/>
    <p:sldId id="359" r:id="rId29"/>
    <p:sldId id="289" r:id="rId30"/>
    <p:sldId id="290" r:id="rId31"/>
    <p:sldId id="360" r:id="rId32"/>
    <p:sldId id="361" r:id="rId33"/>
    <p:sldId id="362" r:id="rId34"/>
    <p:sldId id="281" r:id="rId35"/>
    <p:sldId id="282" r:id="rId36"/>
    <p:sldId id="283" r:id="rId37"/>
    <p:sldId id="284" r:id="rId38"/>
    <p:sldId id="285" r:id="rId39"/>
    <p:sldId id="286" r:id="rId40"/>
    <p:sldId id="287" r:id="rId41"/>
    <p:sldId id="295" r:id="rId42"/>
    <p:sldId id="364" r:id="rId43"/>
    <p:sldId id="310" r:id="rId44"/>
    <p:sldId id="297" r:id="rId45"/>
    <p:sldId id="298" r:id="rId46"/>
    <p:sldId id="299" r:id="rId47"/>
    <p:sldId id="365" r:id="rId48"/>
    <p:sldId id="366" r:id="rId49"/>
    <p:sldId id="301" r:id="rId50"/>
    <p:sldId id="302" r:id="rId51"/>
    <p:sldId id="303" r:id="rId52"/>
    <p:sldId id="354" r:id="rId53"/>
    <p:sldId id="304" r:id="rId54"/>
    <p:sldId id="305" r:id="rId55"/>
    <p:sldId id="367" r:id="rId56"/>
    <p:sldId id="306" r:id="rId57"/>
    <p:sldId id="307" r:id="rId58"/>
    <p:sldId id="309" r:id="rId59"/>
    <p:sldId id="368" r:id="rId60"/>
    <p:sldId id="369" r:id="rId61"/>
    <p:sldId id="370" r:id="rId62"/>
    <p:sldId id="371" r:id="rId63"/>
    <p:sldId id="311" r:id="rId64"/>
    <p:sldId id="312" r:id="rId65"/>
    <p:sldId id="313" r:id="rId66"/>
    <p:sldId id="372" r:id="rId67"/>
    <p:sldId id="373" r:id="rId68"/>
    <p:sldId id="374" r:id="rId69"/>
    <p:sldId id="375" r:id="rId70"/>
    <p:sldId id="376" r:id="rId71"/>
    <p:sldId id="377" r:id="rId72"/>
    <p:sldId id="378" r:id="rId73"/>
    <p:sldId id="379" r:id="rId74"/>
    <p:sldId id="380" r:id="rId75"/>
    <p:sldId id="381" r:id="rId76"/>
    <p:sldId id="355" r:id="rId77"/>
    <p:sldId id="317" r:id="rId78"/>
    <p:sldId id="318" r:id="rId79"/>
    <p:sldId id="319" r:id="rId80"/>
    <p:sldId id="320" r:id="rId81"/>
    <p:sldId id="321" r:id="rId82"/>
    <p:sldId id="322" r:id="rId83"/>
    <p:sldId id="323" r:id="rId84"/>
    <p:sldId id="324" r:id="rId85"/>
    <p:sldId id="356" r:id="rId86"/>
    <p:sldId id="325" r:id="rId87"/>
    <p:sldId id="326" r:id="rId88"/>
    <p:sldId id="327" r:id="rId89"/>
    <p:sldId id="328" r:id="rId90"/>
    <p:sldId id="329" r:id="rId91"/>
    <p:sldId id="330" r:id="rId92"/>
    <p:sldId id="331" r:id="rId93"/>
    <p:sldId id="332" r:id="rId94"/>
    <p:sldId id="333" r:id="rId95"/>
    <p:sldId id="334" r:id="rId96"/>
    <p:sldId id="335" r:id="rId97"/>
    <p:sldId id="357" r:id="rId98"/>
    <p:sldId id="336" r:id="rId99"/>
    <p:sldId id="342" r:id="rId100"/>
    <p:sldId id="337" r:id="rId101"/>
    <p:sldId id="338" r:id="rId102"/>
    <p:sldId id="339" r:id="rId103"/>
    <p:sldId id="340" r:id="rId104"/>
    <p:sldId id="341" r:id="rId105"/>
    <p:sldId id="343" r:id="rId106"/>
    <p:sldId id="344" r:id="rId107"/>
    <p:sldId id="345" r:id="rId108"/>
    <p:sldId id="346" r:id="rId109"/>
    <p:sldId id="347" r:id="rId110"/>
    <p:sldId id="348" r:id="rId111"/>
  </p:sldIdLst>
  <p:sldSz cx="9144000" cy="6858000" type="screen4x3"/>
  <p:notesSz cx="6858000" cy="9144000"/>
  <p:custDataLst>
    <p:tags r:id="rId117"/>
  </p:custDataLst>
  <p:defaultTextStyle>
    <a:defPPr>
      <a:defRPr lang="zh-CN"/>
    </a:defPPr>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FF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75"/>
    <p:restoredTop sz="94716"/>
  </p:normalViewPr>
  <p:slideViewPr>
    <p:cSldViewPr showGuides="1">
      <p:cViewPr varScale="1">
        <p:scale>
          <a:sx n="94" d="100"/>
          <a:sy n="94" d="100"/>
        </p:scale>
        <p:origin x="540"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7" Type="http://schemas.openxmlformats.org/officeDocument/2006/relationships/tags" Target="tags/tag31.xml"/><Relationship Id="rId116" Type="http://schemas.openxmlformats.org/officeDocument/2006/relationships/commentAuthors" Target="commentAuthors.xml"/><Relationship Id="rId115" Type="http://schemas.openxmlformats.org/officeDocument/2006/relationships/tableStyles" Target="tableStyles.xml"/><Relationship Id="rId114" Type="http://schemas.openxmlformats.org/officeDocument/2006/relationships/viewProps" Target="viewProps.xml"/><Relationship Id="rId113" Type="http://schemas.openxmlformats.org/officeDocument/2006/relationships/presProps" Target="presProps.xml"/><Relationship Id="rId112" Type="http://schemas.openxmlformats.org/officeDocument/2006/relationships/handoutMaster" Target="handoutMasters/handoutMaster1.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buFontTx/>
              <a:buNone/>
              <a:defRPr kumimoji="1" sz="1200">
                <a:latin typeface="Times New Roman" panose="02020603050405020304"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buFontTx/>
              <a:buNone/>
              <a:defRPr kumimoji="1" sz="1200">
                <a:latin typeface="Times New Roman" panose="02020603050405020304"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buFontTx/>
              <a:buNone/>
              <a:defRPr kumimoji="1" sz="1200">
                <a:latin typeface="Times New Roman" panose="02020603050405020304"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noProof="1" dirty="0">
                <a:latin typeface="Times New Roman" panose="02020603050405020304" pitchFamily="18" charset="0"/>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7E132B5-E433-4B96-8DC8-A127F70EBCEE}" type="slidenum">
              <a:rPr kumimoji="0" lang="zh-CN" altLang="en-US" sz="1200" b="0" i="0" u="none" strike="noStrike" kern="1200" cap="none" spc="0" normalizeH="0" baseline="0" noProof="1" dirty="0">
                <a:ln>
                  <a:noFill/>
                </a:ln>
                <a:solidFill>
                  <a:schemeClr val="tx1"/>
                </a:solidFill>
                <a:effectLst/>
                <a:uLnTx/>
                <a:uFillTx/>
                <a:latin typeface="Times New Roman" panose="02020603050405020304" pitchFamily="18" charset="0"/>
                <a:ea typeface="宋体" panose="02010600030101010101" pitchFamily="2" charset="-122"/>
                <a:cs typeface="+mn-ea"/>
              </a:rPr>
            </a:fld>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buFontTx/>
              <a:buNone/>
              <a:defRPr kumimoji="1" sz="1200">
                <a:latin typeface="Times New Roman" panose="02020603050405020304"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buFontTx/>
              <a:buNone/>
              <a:defRPr kumimoji="1" sz="1200">
                <a:latin typeface="Times New Roman" panose="02020603050405020304"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buFontTx/>
              <a:buNone/>
              <a:defRPr kumimoji="1" sz="1200">
                <a:latin typeface="Times New Roman" panose="02020603050405020304"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noProof="1" dirty="0">
                <a:latin typeface="Times New Roman" panose="02020603050405020304" pitchFamily="18" charset="0"/>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5EBE910-C616-4B14-A086-9387A4B2CC55}" type="slidenum">
              <a:rPr kumimoji="0" lang="zh-CN" altLang="en-US" sz="1200" b="0" i="0" u="none" strike="noStrike" kern="1200" cap="none" spc="0" normalizeH="0" baseline="0" noProof="1" dirty="0">
                <a:ln>
                  <a:noFill/>
                </a:ln>
                <a:solidFill>
                  <a:schemeClr val="tx1"/>
                </a:solidFill>
                <a:effectLst/>
                <a:uLnTx/>
                <a:uFillTx/>
                <a:latin typeface="Times New Roman" panose="02020603050405020304" pitchFamily="18" charset="0"/>
                <a:ea typeface="宋体" panose="02010600030101010101" pitchFamily="2" charset="-122"/>
                <a:cs typeface="+mn-ea"/>
              </a:rPr>
            </a:fld>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a:ln>
            <a:solidFill>
              <a:srgbClr val="000000">
                <a:alpha val="100000"/>
              </a:srgbClr>
            </a:solidFill>
            <a:miter lim="800000"/>
          </a:ln>
        </p:spPr>
      </p:sp>
      <p:sp>
        <p:nvSpPr>
          <p:cNvPr id="17411" name="文本占位符 2"/>
          <p:cNvSpPr>
            <a:spLocks noGrp="1"/>
          </p:cNvSpPr>
          <p:nvPr>
            <p:ph type="body"/>
          </p:nvPr>
        </p:nvSpPr>
        <p:spPr>
          <a:noFill/>
          <a:ln>
            <a:noFill/>
          </a:ln>
        </p:spPr>
        <p:txBody>
          <a:bodyPr wrap="square" lIns="91440" tIns="45720" rIns="91440" bIns="45720" anchor="t"/>
          <a:lstStyle/>
          <a:p>
            <a:pPr lvl="0"/>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a:ln>
            <a:solidFill>
              <a:srgbClr val="000000">
                <a:alpha val="100000"/>
              </a:srgbClr>
            </a:solidFill>
            <a:miter lim="800000"/>
          </a:ln>
        </p:spPr>
      </p:sp>
      <p:sp>
        <p:nvSpPr>
          <p:cNvPr id="21507" name="文本占位符 2"/>
          <p:cNvSpPr>
            <a:spLocks noGrp="1"/>
          </p:cNvSpPr>
          <p:nvPr>
            <p:ph type="body"/>
          </p:nvPr>
        </p:nvSpPr>
        <p:spPr>
          <a:noFill/>
          <a:ln>
            <a:noFill/>
          </a:ln>
        </p:spPr>
        <p:txBody>
          <a:bodyPr wrap="square" lIns="91440" tIns="45720" rIns="91440" bIns="45720" anchor="t"/>
          <a:lstStyle/>
          <a:p>
            <a:pPr lvl="0"/>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a:ln>
            <a:solidFill>
              <a:srgbClr val="000000">
                <a:alpha val="100000"/>
              </a:srgbClr>
            </a:solidFill>
            <a:miter lim="800000"/>
          </a:ln>
        </p:spPr>
      </p:sp>
      <p:sp>
        <p:nvSpPr>
          <p:cNvPr id="23555" name="文本占位符 2"/>
          <p:cNvSpPr>
            <a:spLocks noGrp="1"/>
          </p:cNvSpPr>
          <p:nvPr>
            <p:ph type="body"/>
          </p:nvPr>
        </p:nvSpPr>
        <p:spPr>
          <a:noFill/>
          <a:ln>
            <a:noFill/>
          </a:ln>
        </p:spPr>
        <p:txBody>
          <a:bodyPr wrap="square" lIns="91440" tIns="45720" rIns="91440" bIns="45720" anchor="t"/>
          <a:lstStyle/>
          <a:p>
            <a:pPr lvl="0"/>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a:ln>
            <a:solidFill>
              <a:srgbClr val="000000">
                <a:alpha val="100000"/>
              </a:srgbClr>
            </a:solidFill>
            <a:miter lim="800000"/>
          </a:ln>
        </p:spPr>
      </p:sp>
      <p:sp>
        <p:nvSpPr>
          <p:cNvPr id="61443"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50179" name="灯片编号占位符 3"/>
          <p:cNvSpPr txBox="1">
            <a:spLocks noGrp="1" noChangeArrowheads="1"/>
          </p:cNvSpPr>
          <p:nvPr>
            <p:ph type="sldNum"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rtlCol="0" anchor="b" anchorCtr="0" compatLnSpc="1"/>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3465252-3375-424C-882A-783756BA29D9}" type="slidenum">
              <a:rPr kumimoji="0" lang="zh-CN" altLang="en-US" sz="1200" b="0" i="0" u="none" strike="noStrike" kern="1200" cap="none" spc="0" normalizeH="0" baseline="0" noProof="1" dirty="0" smtClean="0">
                <a:ln>
                  <a:noFill/>
                </a:ln>
                <a:solidFill>
                  <a:schemeClr val="tx1"/>
                </a:solidFill>
                <a:effectLst/>
                <a:uLnTx/>
                <a:uFillTx/>
                <a:latin typeface="Calibri" panose="020F0502020204030204" charset="0"/>
                <a:ea typeface="宋体" panose="02010600030101010101" pitchFamily="2" charset="-122"/>
                <a:cs typeface="+mn-ea"/>
              </a:rPr>
            </a:fld>
            <a:endParaRPr kumimoji="0" lang="zh-CN" altLang="en-US" sz="1200" b="0" i="0" u="none" strike="noStrike" kern="1200" cap="none" spc="0" normalizeH="0" baseline="0" noProof="1">
              <a:ln>
                <a:noFill/>
              </a:ln>
              <a:solidFill>
                <a:schemeClr val="tx1"/>
              </a:solidFill>
              <a:effectLst/>
              <a:uLnTx/>
              <a:uFillTx/>
              <a:latin typeface="Calibri" panose="020F0502020204030204" charset="0"/>
              <a:ea typeface="宋体" panose="02010600030101010101" pitchFamily="2" charset="-122"/>
              <a:cs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p:cSld name="更多资料添加公众号hse123_com&#10;">
    <p:bg>
      <p:bgPr>
        <a:blipFill rotWithShape="0">
          <a:blip r:embed="rId2"/>
          <a:stretch>
            <a:fillRect/>
          </a:stretch>
        </a:blipFill>
        <a:effectLst/>
      </p:bgPr>
    </p:bg>
    <p:spTree>
      <p:nvGrpSpPr>
        <p:cNvPr id="1" name=""/>
        <p:cNvGrpSpPr/>
        <p:nvPr/>
      </p:nvGrpSpPr>
      <p:grpSpPr>
        <a:xfrm>
          <a:off x="0" y="0"/>
          <a:ext cx="0" cy="0"/>
          <a:chOff x="0" y="0"/>
          <a:chExt cx="0" cy="0"/>
        </a:xfrm>
      </p:grpSpPr>
      <p:sp>
        <p:nvSpPr>
          <p:cNvPr id="2050" name="标题 2049"/>
          <p:cNvSpPr>
            <a:spLocks noGrp="1"/>
          </p:cNvSpPr>
          <p:nvPr>
            <p:ph type="ctrTitle"/>
          </p:nvPr>
        </p:nvSpPr>
        <p:spPr>
          <a:xfrm>
            <a:off x="755650" y="1341438"/>
            <a:ext cx="7772400" cy="1470025"/>
          </a:xfrm>
          <a:prstGeom prst="rect">
            <a:avLst/>
          </a:prstGeom>
          <a:noFill/>
          <a:ln w="9525">
            <a:noFill/>
            <a:miter/>
          </a:ln>
        </p:spPr>
        <p:txBody>
          <a:bodyPr/>
          <a:lstStyle>
            <a:lvl1pPr lvl="0" algn="ctr">
              <a:defRPr b="1" kern="1200">
                <a:solidFill>
                  <a:schemeClr val="tx1"/>
                </a:solidFill>
                <a:effectLst>
                  <a:outerShdw blurRad="38100" dist="38100" dir="2700000">
                    <a:srgbClr val="FFFFFF"/>
                  </a:outerShdw>
                </a:effectLst>
              </a:defRPr>
            </a:lvl1pPr>
          </a:lstStyle>
          <a:p>
            <a:pPr lvl="0"/>
            <a:r>
              <a:rPr lang="zh-CN" altLang="en-US" noProof="1"/>
              <a:t>单击此处编辑母版标题样式</a:t>
            </a:r>
            <a:endParaRPr lang="zh-CN" altLang="en-US" noProof="1"/>
          </a:p>
        </p:txBody>
      </p:sp>
      <p:sp>
        <p:nvSpPr>
          <p:cNvPr id="2051" name="副标题 2050"/>
          <p:cNvSpPr>
            <a:spLocks noGrp="1"/>
          </p:cNvSpPr>
          <p:nvPr>
            <p:ph type="subTitle" idx="1"/>
          </p:nvPr>
        </p:nvSpPr>
        <p:spPr>
          <a:xfrm>
            <a:off x="1331913" y="3068638"/>
            <a:ext cx="6400800" cy="1152525"/>
          </a:xfrm>
          <a:prstGeom prst="rect">
            <a:avLst/>
          </a:prstGeom>
          <a:noFill/>
          <a:ln w="9525">
            <a:noFill/>
            <a:miter/>
          </a:ln>
        </p:spPr>
        <p:txBody>
          <a:bodyPr anchor="ctr"/>
          <a:lstStyle>
            <a:lvl1pPr marL="0" lvl="0" indent="0" algn="ctr">
              <a:buNone/>
              <a:defRPr kern="1200">
                <a:solidFill>
                  <a:schemeClr val="tx1"/>
                </a:solidFill>
              </a:defRPr>
            </a:lvl1pPr>
            <a:lvl2pPr marL="457200" lvl="1" indent="-457200" algn="ctr">
              <a:buNone/>
              <a:defRPr kern="1200">
                <a:solidFill>
                  <a:schemeClr val="tx1"/>
                </a:solidFill>
              </a:defRPr>
            </a:lvl2pPr>
            <a:lvl3pPr marL="914400" lvl="2" indent="-914400" algn="ctr">
              <a:buNone/>
              <a:defRPr kern="1200">
                <a:solidFill>
                  <a:schemeClr val="tx1"/>
                </a:solidFill>
              </a:defRPr>
            </a:lvl3pPr>
            <a:lvl4pPr marL="1371600" lvl="3" indent="-1371600" algn="ctr">
              <a:buNone/>
              <a:defRPr kern="1200">
                <a:solidFill>
                  <a:schemeClr val="tx1"/>
                </a:solidFill>
              </a:defRPr>
            </a:lvl4pPr>
            <a:lvl5pPr marL="1828800" lvl="4" indent="-1828800" algn="ctr">
              <a:buNone/>
              <a:defRPr kern="1200">
                <a:solidFill>
                  <a:schemeClr val="tx1"/>
                </a:solidFill>
              </a:defRPr>
            </a:lvl5pPr>
          </a:lstStyle>
          <a:p>
            <a:pPr lvl="0"/>
            <a:r>
              <a:rPr lang="zh-CN" altLang="en-US" noProof="1"/>
              <a:t>单击此处编辑母版副标题样式</a:t>
            </a:r>
            <a:endParaRPr lang="zh-CN" altLang="en-US" noProof="1"/>
          </a:p>
        </p:txBody>
      </p:sp>
      <p:sp>
        <p:nvSpPr>
          <p:cNvPr id="7" name="日期占位符 2051"/>
          <p:cNvSpPr>
            <a:spLocks noGrp="1"/>
          </p:cNvSpPr>
          <p:nvPr>
            <p:ph type="dt" sz="half" idx="2"/>
          </p:nvPr>
        </p:nvSpPr>
        <p:spPr>
          <a:xfrm>
            <a:off x="457200" y="6245225"/>
            <a:ext cx="2133600" cy="476250"/>
          </a:xfrm>
          <a:prstGeom prst="rect">
            <a:avLst/>
          </a:prstGeom>
          <a:ln>
            <a:miter/>
          </a:ln>
        </p:spPr>
        <p:txBody>
          <a:bodyPr anchor="t"/>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2052"/>
          <p:cNvSpPr>
            <a:spLocks noGrp="1"/>
          </p:cNvSpPr>
          <p:nvPr>
            <p:ph type="ftr" sz="quarter" idx="3"/>
          </p:nvPr>
        </p:nvSpPr>
        <p:spPr>
          <a:xfrm>
            <a:off x="3124200" y="6245225"/>
            <a:ext cx="2895600" cy="476250"/>
          </a:xfrm>
          <a:prstGeom prst="rect">
            <a:avLst/>
          </a:prstGeom>
          <a:ln>
            <a:miter/>
          </a:ln>
        </p:spPr>
        <p:txBody>
          <a:bodyPr anchor="t"/>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2053"/>
          <p:cNvSpPr>
            <a:spLocks noGrp="1"/>
          </p:cNvSpPr>
          <p:nvPr>
            <p:ph type="sldNum" sz="quarter" idx="4"/>
          </p:nvPr>
        </p:nvSpPr>
        <p:spPr>
          <a:xfrm>
            <a:off x="6553200" y="6245225"/>
            <a:ext cx="2133600" cy="476250"/>
          </a:xfrm>
          <a:prstGeom prst="rect">
            <a:avLst/>
          </a:prstGeom>
          <a:ln>
            <a:miter/>
          </a:ln>
        </p:spPr>
        <p:txBody>
          <a:bodyPr anchor="t"/>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D58D9D5-6356-455D-804C-054AD35AB118}" type="slidenum">
              <a:rPr kumimoji="0" lang="en-US" altLang="zh-CN"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ea"/>
              </a:rPr>
            </a:fld>
            <a:endParaRPr kumimoji="0" lang="zh-CN"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1027"/>
          <p:cNvSpPr>
            <a:spLocks noGrp="1"/>
          </p:cNvSpPr>
          <p:nvPr>
            <p:ph type="dt" sz="half" idx="2"/>
          </p:nvPr>
        </p:nvSpPr>
        <p:spPr>
          <a:xfrm>
            <a:off x="457200" y="6245225"/>
            <a:ext cx="2133600" cy="476250"/>
          </a:xfrm>
          <a:prstGeom prst="rect">
            <a:avLst/>
          </a:prstGeom>
          <a:ln>
            <a:mite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1028"/>
          <p:cNvSpPr>
            <a:spLocks noGrp="1"/>
          </p:cNvSpPr>
          <p:nvPr>
            <p:ph type="ftr" sz="quarter" idx="3"/>
          </p:nvPr>
        </p:nvSpPr>
        <p:spPr>
          <a:xfrm>
            <a:off x="3124200" y="6245225"/>
            <a:ext cx="2895600" cy="476250"/>
          </a:xfrm>
          <a:prstGeom prst="rect">
            <a:avLst/>
          </a:prstGeom>
          <a:ln>
            <a:mite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1029"/>
          <p:cNvSpPr>
            <a:spLocks noGrp="1"/>
          </p:cNvSpPr>
          <p:nvPr>
            <p:ph type="sldNum" sz="quarter" idx="4"/>
          </p:nvPr>
        </p:nvSpPr>
        <p:spPr>
          <a:xfrm>
            <a:off x="6553200" y="6245225"/>
            <a:ext cx="2133600" cy="476250"/>
          </a:xfrm>
          <a:prstGeom prst="rect">
            <a:avLst/>
          </a:prstGeom>
          <a:ln>
            <a:mite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F75F149-E755-4CAC-B9C5-C4E65B87168D}" type="slidenum">
              <a:rPr kumimoji="0" lang="en-US" altLang="zh-CN"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ea"/>
              </a:rPr>
            </a:fld>
            <a:endParaRPr kumimoji="0" lang="zh-CN"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6016" y="692150"/>
            <a:ext cx="2273697" cy="5434013"/>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34925" y="692150"/>
            <a:ext cx="6689282" cy="5434013"/>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1027"/>
          <p:cNvSpPr>
            <a:spLocks noGrp="1"/>
          </p:cNvSpPr>
          <p:nvPr>
            <p:ph type="dt" sz="half" idx="2"/>
          </p:nvPr>
        </p:nvSpPr>
        <p:spPr>
          <a:xfrm>
            <a:off x="457200" y="6245225"/>
            <a:ext cx="2133600" cy="476250"/>
          </a:xfrm>
          <a:prstGeom prst="rect">
            <a:avLst/>
          </a:prstGeom>
          <a:ln>
            <a:mite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1028"/>
          <p:cNvSpPr>
            <a:spLocks noGrp="1"/>
          </p:cNvSpPr>
          <p:nvPr>
            <p:ph type="ftr" sz="quarter" idx="3"/>
          </p:nvPr>
        </p:nvSpPr>
        <p:spPr>
          <a:xfrm>
            <a:off x="3124200" y="6245225"/>
            <a:ext cx="2895600" cy="476250"/>
          </a:xfrm>
          <a:prstGeom prst="rect">
            <a:avLst/>
          </a:prstGeom>
          <a:ln>
            <a:mite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1029"/>
          <p:cNvSpPr>
            <a:spLocks noGrp="1"/>
          </p:cNvSpPr>
          <p:nvPr>
            <p:ph type="sldNum" sz="quarter" idx="4"/>
          </p:nvPr>
        </p:nvSpPr>
        <p:spPr>
          <a:xfrm>
            <a:off x="6553200" y="6245225"/>
            <a:ext cx="2133600" cy="476250"/>
          </a:xfrm>
          <a:prstGeom prst="rect">
            <a:avLst/>
          </a:prstGeom>
          <a:ln>
            <a:mite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C87F3147-C64B-4B75-AF8E-FE9D8FF5B673}" type="slidenum">
              <a:rPr kumimoji="0" lang="en-US" altLang="zh-CN"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ea"/>
              </a:rPr>
            </a:fld>
            <a:endParaRPr kumimoji="0" lang="zh-CN"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内容占位符 1"/>
          <p:cNvSpPr>
            <a:spLocks noGrp="1"/>
          </p:cNvSpPr>
          <p:nvPr>
            <p:ph/>
          </p:nvPr>
        </p:nvSpPr>
        <p:spPr>
          <a:xfrm>
            <a:off x="457200" y="649288"/>
            <a:ext cx="8229600" cy="5443537"/>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1027"/>
          <p:cNvSpPr>
            <a:spLocks noGrp="1"/>
          </p:cNvSpPr>
          <p:nvPr>
            <p:ph type="dt" sz="half" idx="2"/>
          </p:nvPr>
        </p:nvSpPr>
        <p:spPr>
          <a:xfrm>
            <a:off x="457200" y="6245225"/>
            <a:ext cx="2133600" cy="476250"/>
          </a:xfrm>
          <a:prstGeom prst="rect">
            <a:avLst/>
          </a:prstGeom>
          <a:ln>
            <a:mite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1028"/>
          <p:cNvSpPr>
            <a:spLocks noGrp="1"/>
          </p:cNvSpPr>
          <p:nvPr>
            <p:ph type="ftr" sz="quarter" idx="3"/>
          </p:nvPr>
        </p:nvSpPr>
        <p:spPr>
          <a:xfrm>
            <a:off x="3124200" y="6245225"/>
            <a:ext cx="2895600" cy="476250"/>
          </a:xfrm>
          <a:prstGeom prst="rect">
            <a:avLst/>
          </a:prstGeom>
          <a:ln>
            <a:mite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1029"/>
          <p:cNvSpPr>
            <a:spLocks noGrp="1"/>
          </p:cNvSpPr>
          <p:nvPr>
            <p:ph type="sldNum" sz="quarter" idx="4"/>
          </p:nvPr>
        </p:nvSpPr>
        <p:spPr>
          <a:xfrm>
            <a:off x="6553200" y="6245225"/>
            <a:ext cx="2133600" cy="476250"/>
          </a:xfrm>
          <a:prstGeom prst="rect">
            <a:avLst/>
          </a:prstGeom>
          <a:ln>
            <a:mite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C0029724-8DE6-4729-AF76-BA530BAD4FC8}" type="slidenum">
              <a:rPr kumimoji="0" lang="en-US" altLang="zh-CN"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ea"/>
              </a:rPr>
            </a:fld>
            <a:endParaRPr kumimoji="0" lang="zh-CN"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528637" y="378959"/>
            <a:ext cx="4607719"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860620" y="2089484"/>
            <a:ext cx="4022522" cy="1047831"/>
          </a:xfrm>
        </p:spPr>
        <p:txBody>
          <a:bodyPr lIns="90000" tIns="46800" rIns="90000" bIns="0" anchor="b" anchorCtr="0">
            <a:normAutofit/>
          </a:bodyPr>
          <a:lstStyle>
            <a:lvl1pPr algn="ctr">
              <a:defRPr sz="3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859720" y="3209187"/>
            <a:ext cx="4022522" cy="522681"/>
          </a:xfrm>
        </p:spPr>
        <p:txBody>
          <a:bodyPr lIns="90000" tIns="0" rIns="90000" bIns="46800">
            <a:normAutofit/>
          </a:bodyPr>
          <a:lstStyle>
            <a:lvl1pPr marL="0" indent="0" algn="ctr" eaLnBrk="1" fontAlgn="auto" latinLnBrk="0" hangingPunct="1">
              <a:lnSpc>
                <a:spcPct val="100000"/>
              </a:lnSpc>
              <a:buNone/>
              <a:defRPr sz="1800" u="none" strike="noStrike" kern="1200" cap="none" spc="200" normalizeH="0" baseline="0">
                <a:solidFill>
                  <a:schemeClr val="tx1">
                    <a:lumMod val="85000"/>
                    <a:lumOff val="1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860310" y="3809063"/>
            <a:ext cx="4021931" cy="821191"/>
          </a:xfrm>
        </p:spPr>
        <p:txBody>
          <a:bodyPr lIns="90000" tIns="46800" rIns="90000" bIns="46800">
            <a:normAutofit/>
          </a:bodyPr>
          <a:lstStyle>
            <a:lvl1pPr marL="0" indent="0" algn="ctr">
              <a:buNone/>
              <a:defRPr sz="105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8082439" y="190500"/>
            <a:ext cx="928211" cy="6254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微信关注【安全微课堂】">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1027"/>
          <p:cNvSpPr>
            <a:spLocks noGrp="1"/>
          </p:cNvSpPr>
          <p:nvPr>
            <p:ph type="dt" sz="half" idx="2"/>
          </p:nvPr>
        </p:nvSpPr>
        <p:spPr>
          <a:xfrm>
            <a:off x="457200" y="6245225"/>
            <a:ext cx="2133600" cy="476250"/>
          </a:xfrm>
          <a:prstGeom prst="rect">
            <a:avLst/>
          </a:prstGeom>
          <a:ln>
            <a:mite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1028"/>
          <p:cNvSpPr>
            <a:spLocks noGrp="1"/>
          </p:cNvSpPr>
          <p:nvPr>
            <p:ph type="ftr" sz="quarter" idx="3"/>
          </p:nvPr>
        </p:nvSpPr>
        <p:spPr>
          <a:xfrm>
            <a:off x="3124200" y="6245225"/>
            <a:ext cx="2895600" cy="476250"/>
          </a:xfrm>
          <a:prstGeom prst="rect">
            <a:avLst/>
          </a:prstGeom>
          <a:ln>
            <a:mite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1029"/>
          <p:cNvSpPr>
            <a:spLocks noGrp="1"/>
          </p:cNvSpPr>
          <p:nvPr>
            <p:ph type="sldNum" sz="quarter" idx="4"/>
          </p:nvPr>
        </p:nvSpPr>
        <p:spPr>
          <a:xfrm>
            <a:off x="6553200" y="6245225"/>
            <a:ext cx="2133600" cy="476250"/>
          </a:xfrm>
          <a:prstGeom prst="rect">
            <a:avLst/>
          </a:prstGeom>
          <a:ln>
            <a:mite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3C63E6F-175B-4569-9A84-3A6785C6E533}" type="slidenum">
              <a:rPr kumimoji="0" lang="en-US" altLang="zh-CN"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ea"/>
              </a:rPr>
            </a:fld>
            <a:endParaRPr kumimoji="0" lang="zh-CN"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ea"/>
            </a:endParaRPr>
          </a:p>
        </p:txBody>
      </p:sp>
      <p:pic>
        <p:nvPicPr>
          <p:cNvPr id="4" name="图片 3"/>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8099856" y="332581"/>
            <a:ext cx="898096" cy="4535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endParaRPr lang="zh-CN" altLang="en-US" noProof="1"/>
          </a:p>
        </p:txBody>
      </p:sp>
      <p:sp>
        <p:nvSpPr>
          <p:cNvPr id="7" name="日期占位符 1027"/>
          <p:cNvSpPr>
            <a:spLocks noGrp="1"/>
          </p:cNvSpPr>
          <p:nvPr>
            <p:ph type="dt" sz="half" idx="2"/>
          </p:nvPr>
        </p:nvSpPr>
        <p:spPr>
          <a:xfrm>
            <a:off x="457200" y="6245225"/>
            <a:ext cx="2133600" cy="476250"/>
          </a:xfrm>
          <a:prstGeom prst="rect">
            <a:avLst/>
          </a:prstGeom>
          <a:ln>
            <a:mite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1028"/>
          <p:cNvSpPr>
            <a:spLocks noGrp="1"/>
          </p:cNvSpPr>
          <p:nvPr>
            <p:ph type="ftr" sz="quarter" idx="3"/>
          </p:nvPr>
        </p:nvSpPr>
        <p:spPr>
          <a:xfrm>
            <a:off x="3124200" y="6245225"/>
            <a:ext cx="2895600" cy="476250"/>
          </a:xfrm>
          <a:prstGeom prst="rect">
            <a:avLst/>
          </a:prstGeom>
          <a:ln>
            <a:mite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1029"/>
          <p:cNvSpPr>
            <a:spLocks noGrp="1"/>
          </p:cNvSpPr>
          <p:nvPr>
            <p:ph type="sldNum" sz="quarter" idx="4"/>
          </p:nvPr>
        </p:nvSpPr>
        <p:spPr>
          <a:xfrm>
            <a:off x="6553200" y="6245225"/>
            <a:ext cx="2133600" cy="476250"/>
          </a:xfrm>
          <a:prstGeom prst="rect">
            <a:avLst/>
          </a:prstGeom>
          <a:ln>
            <a:mite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C933F390-CE30-4549-AD4D-A791A3ADF067}" type="slidenum">
              <a:rPr kumimoji="0" lang="en-US" altLang="zh-CN"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ea"/>
              </a:rPr>
            </a:fld>
            <a:endParaRPr kumimoji="0" lang="zh-CN"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457200" y="2060575"/>
            <a:ext cx="4032504" cy="4065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4654296" y="2060575"/>
            <a:ext cx="4032504" cy="4065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1027"/>
          <p:cNvSpPr>
            <a:spLocks noGrp="1"/>
          </p:cNvSpPr>
          <p:nvPr>
            <p:ph type="dt" sz="half" idx="12"/>
          </p:nvPr>
        </p:nvSpPr>
        <p:spPr>
          <a:xfrm>
            <a:off x="457200" y="6245225"/>
            <a:ext cx="2133600" cy="476250"/>
          </a:xfrm>
          <a:prstGeom prst="rect">
            <a:avLst/>
          </a:prstGeom>
          <a:ln>
            <a:mite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1028"/>
          <p:cNvSpPr>
            <a:spLocks noGrp="1"/>
          </p:cNvSpPr>
          <p:nvPr>
            <p:ph type="ftr" sz="quarter" idx="3"/>
          </p:nvPr>
        </p:nvSpPr>
        <p:spPr>
          <a:xfrm>
            <a:off x="3124200" y="6245225"/>
            <a:ext cx="2895600" cy="476250"/>
          </a:xfrm>
          <a:prstGeom prst="rect">
            <a:avLst/>
          </a:prstGeom>
          <a:ln>
            <a:mite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1029"/>
          <p:cNvSpPr>
            <a:spLocks noGrp="1"/>
          </p:cNvSpPr>
          <p:nvPr>
            <p:ph type="sldNum" sz="quarter" idx="4"/>
          </p:nvPr>
        </p:nvSpPr>
        <p:spPr>
          <a:xfrm>
            <a:off x="6553200" y="6245225"/>
            <a:ext cx="2133600" cy="476250"/>
          </a:xfrm>
          <a:prstGeom prst="rect">
            <a:avLst/>
          </a:prstGeom>
          <a:ln>
            <a:mite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9DBDD1E-3250-4C7A-A1E8-E13F56809F21}" type="slidenum">
              <a:rPr kumimoji="0" lang="en-US" altLang="zh-CN"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ea"/>
              </a:rPr>
            </a:fld>
            <a:endParaRPr kumimoji="0" lang="zh-CN"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90081" y="2665379"/>
            <a:ext cx="3655181" cy="352428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1027"/>
          <p:cNvSpPr>
            <a:spLocks noGrp="1"/>
          </p:cNvSpPr>
          <p:nvPr>
            <p:ph type="dt" sz="half" idx="12"/>
          </p:nvPr>
        </p:nvSpPr>
        <p:spPr>
          <a:xfrm>
            <a:off x="457200" y="6245225"/>
            <a:ext cx="2133600" cy="476250"/>
          </a:xfrm>
          <a:prstGeom prst="rect">
            <a:avLst/>
          </a:prstGeom>
          <a:ln>
            <a:mite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1028"/>
          <p:cNvSpPr>
            <a:spLocks noGrp="1"/>
          </p:cNvSpPr>
          <p:nvPr>
            <p:ph type="ftr" sz="quarter" idx="13"/>
          </p:nvPr>
        </p:nvSpPr>
        <p:spPr>
          <a:xfrm>
            <a:off x="3124200" y="6245225"/>
            <a:ext cx="2895600" cy="476250"/>
          </a:xfrm>
          <a:prstGeom prst="rect">
            <a:avLst/>
          </a:prstGeom>
          <a:ln>
            <a:mite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1029"/>
          <p:cNvSpPr>
            <a:spLocks noGrp="1"/>
          </p:cNvSpPr>
          <p:nvPr>
            <p:ph type="sldNum" sz="quarter" idx="14"/>
          </p:nvPr>
        </p:nvSpPr>
        <p:spPr>
          <a:xfrm>
            <a:off x="6553200" y="6245225"/>
            <a:ext cx="2133600" cy="476250"/>
          </a:xfrm>
          <a:prstGeom prst="rect">
            <a:avLst/>
          </a:prstGeom>
          <a:ln>
            <a:mite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08AF009-A56F-41B6-9124-8D8838837B89}" type="slidenum">
              <a:rPr kumimoji="0" lang="en-US" altLang="zh-CN"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ea"/>
              </a:rPr>
            </a:fld>
            <a:endParaRPr kumimoji="0" lang="zh-CN"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7" name="日期占位符 1027"/>
          <p:cNvSpPr>
            <a:spLocks noGrp="1"/>
          </p:cNvSpPr>
          <p:nvPr>
            <p:ph type="dt" sz="half" idx="2"/>
          </p:nvPr>
        </p:nvSpPr>
        <p:spPr>
          <a:xfrm>
            <a:off x="457200" y="6245225"/>
            <a:ext cx="2133600" cy="476250"/>
          </a:xfrm>
          <a:prstGeom prst="rect">
            <a:avLst/>
          </a:prstGeom>
          <a:ln>
            <a:mite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1028"/>
          <p:cNvSpPr>
            <a:spLocks noGrp="1"/>
          </p:cNvSpPr>
          <p:nvPr>
            <p:ph type="ftr" sz="quarter" idx="3"/>
          </p:nvPr>
        </p:nvSpPr>
        <p:spPr>
          <a:xfrm>
            <a:off x="3124200" y="6245225"/>
            <a:ext cx="2895600" cy="476250"/>
          </a:xfrm>
          <a:prstGeom prst="rect">
            <a:avLst/>
          </a:prstGeom>
          <a:ln>
            <a:mite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1029"/>
          <p:cNvSpPr>
            <a:spLocks noGrp="1"/>
          </p:cNvSpPr>
          <p:nvPr>
            <p:ph type="sldNum" sz="quarter" idx="4"/>
          </p:nvPr>
        </p:nvSpPr>
        <p:spPr>
          <a:xfrm>
            <a:off x="6553200" y="6245225"/>
            <a:ext cx="2133600" cy="476250"/>
          </a:xfrm>
          <a:prstGeom prst="rect">
            <a:avLst/>
          </a:prstGeom>
          <a:ln>
            <a:mite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4A56E93-FF95-4700-820D-64E9B0A03F06}" type="slidenum">
              <a:rPr kumimoji="0" lang="en-US" altLang="zh-CN"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ea"/>
              </a:rPr>
            </a:fld>
            <a:endParaRPr kumimoji="0" lang="zh-CN"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日期占位符 1027"/>
          <p:cNvSpPr>
            <a:spLocks noGrp="1"/>
          </p:cNvSpPr>
          <p:nvPr>
            <p:ph type="dt" sz="half" idx="2"/>
          </p:nvPr>
        </p:nvSpPr>
        <p:spPr>
          <a:xfrm>
            <a:off x="457200" y="6245225"/>
            <a:ext cx="2133600" cy="476250"/>
          </a:xfrm>
          <a:prstGeom prst="rect">
            <a:avLst/>
          </a:prstGeom>
          <a:ln>
            <a:mite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1028"/>
          <p:cNvSpPr>
            <a:spLocks noGrp="1"/>
          </p:cNvSpPr>
          <p:nvPr>
            <p:ph type="ftr" sz="quarter" idx="3"/>
          </p:nvPr>
        </p:nvSpPr>
        <p:spPr>
          <a:xfrm>
            <a:off x="3124200" y="6245225"/>
            <a:ext cx="2895600" cy="476250"/>
          </a:xfrm>
          <a:prstGeom prst="rect">
            <a:avLst/>
          </a:prstGeom>
          <a:ln>
            <a:mite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1029"/>
          <p:cNvSpPr>
            <a:spLocks noGrp="1"/>
          </p:cNvSpPr>
          <p:nvPr>
            <p:ph type="sldNum" sz="quarter" idx="4"/>
          </p:nvPr>
        </p:nvSpPr>
        <p:spPr>
          <a:xfrm>
            <a:off x="6553200" y="6245225"/>
            <a:ext cx="2133600" cy="476250"/>
          </a:xfrm>
          <a:prstGeom prst="rect">
            <a:avLst/>
          </a:prstGeom>
          <a:ln>
            <a:mite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4333998-5F32-43AF-9F2D-57BED7C8C077}" type="slidenum">
              <a:rPr kumimoji="0" lang="en-US" altLang="zh-CN"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ea"/>
              </a:rPr>
            </a:fld>
            <a:endParaRPr kumimoji="0" lang="zh-CN"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7" name="日期占位符 1027"/>
          <p:cNvSpPr>
            <a:spLocks noGrp="1"/>
          </p:cNvSpPr>
          <p:nvPr>
            <p:ph type="dt" sz="half" idx="12"/>
          </p:nvPr>
        </p:nvSpPr>
        <p:spPr>
          <a:xfrm>
            <a:off x="457200" y="6245225"/>
            <a:ext cx="2133600" cy="476250"/>
          </a:xfrm>
          <a:prstGeom prst="rect">
            <a:avLst/>
          </a:prstGeom>
          <a:ln>
            <a:mite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1028"/>
          <p:cNvSpPr>
            <a:spLocks noGrp="1"/>
          </p:cNvSpPr>
          <p:nvPr>
            <p:ph type="ftr" sz="quarter" idx="3"/>
          </p:nvPr>
        </p:nvSpPr>
        <p:spPr>
          <a:xfrm>
            <a:off x="3124200" y="6245225"/>
            <a:ext cx="2895600" cy="476250"/>
          </a:xfrm>
          <a:prstGeom prst="rect">
            <a:avLst/>
          </a:prstGeom>
          <a:ln>
            <a:mite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1029"/>
          <p:cNvSpPr>
            <a:spLocks noGrp="1"/>
          </p:cNvSpPr>
          <p:nvPr>
            <p:ph type="sldNum" sz="quarter" idx="4"/>
          </p:nvPr>
        </p:nvSpPr>
        <p:spPr>
          <a:xfrm>
            <a:off x="6553200" y="6245225"/>
            <a:ext cx="2133600" cy="476250"/>
          </a:xfrm>
          <a:prstGeom prst="rect">
            <a:avLst/>
          </a:prstGeom>
          <a:ln>
            <a:mite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C8DEE49A-3C59-4BC1-B665-92B0B3C26EBA}" type="slidenum">
              <a:rPr kumimoji="0" lang="en-US" altLang="zh-CN"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ea"/>
              </a:rPr>
            </a:fld>
            <a:endParaRPr kumimoji="0" lang="zh-CN"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a:t>单击此处编辑母版文本样式</a:t>
            </a:r>
            <a:endParaRPr lang="zh-CN" altLang="en-US" noProof="1"/>
          </a:p>
        </p:txBody>
      </p:sp>
      <p:sp>
        <p:nvSpPr>
          <p:cNvPr id="7" name="日期占位符 1027"/>
          <p:cNvSpPr>
            <a:spLocks noGrp="1"/>
          </p:cNvSpPr>
          <p:nvPr>
            <p:ph type="dt" sz="half" idx="12"/>
          </p:nvPr>
        </p:nvSpPr>
        <p:spPr>
          <a:xfrm>
            <a:off x="457200" y="6245225"/>
            <a:ext cx="2133600" cy="476250"/>
          </a:xfrm>
          <a:prstGeom prst="rect">
            <a:avLst/>
          </a:prstGeom>
          <a:ln>
            <a:mite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1028"/>
          <p:cNvSpPr>
            <a:spLocks noGrp="1"/>
          </p:cNvSpPr>
          <p:nvPr>
            <p:ph type="ftr" sz="quarter" idx="3"/>
          </p:nvPr>
        </p:nvSpPr>
        <p:spPr>
          <a:xfrm>
            <a:off x="3124200" y="6245225"/>
            <a:ext cx="2895600" cy="476250"/>
          </a:xfrm>
          <a:prstGeom prst="rect">
            <a:avLst/>
          </a:prstGeom>
          <a:ln>
            <a:mite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1029"/>
          <p:cNvSpPr>
            <a:spLocks noGrp="1"/>
          </p:cNvSpPr>
          <p:nvPr>
            <p:ph type="sldNum" sz="quarter" idx="4"/>
          </p:nvPr>
        </p:nvSpPr>
        <p:spPr>
          <a:xfrm>
            <a:off x="6553200" y="6245225"/>
            <a:ext cx="2133600" cy="476250"/>
          </a:xfrm>
          <a:prstGeom prst="rect">
            <a:avLst/>
          </a:prstGeom>
          <a:ln>
            <a:mite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B0B1347-3414-4615-B43B-AA3782C47DD7}" type="slidenum">
              <a:rPr kumimoji="0" lang="en-US" altLang="zh-CN"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ea"/>
              </a:rPr>
            </a:fld>
            <a:endParaRPr kumimoji="0" lang="zh-CN"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ea"/>
            </a:endParaRPr>
          </a:p>
        </p:txBody>
      </p:sp>
      <p:pic>
        <p:nvPicPr>
          <p:cNvPr id="5" name="图片 4" descr="小助手二维码"/>
          <p:cNvPicPr>
            <a:picLocks noChangeAspect="1"/>
          </p:cNvPicPr>
          <p:nvPr userDrawn="1"/>
        </p:nvPicPr>
        <p:blipFill>
          <a:blip r:embed="rId3"/>
          <a:stretch>
            <a:fillRect/>
          </a:stretch>
        </p:blipFill>
        <p:spPr>
          <a:xfrm>
            <a:off x="8008620" y="37465"/>
            <a:ext cx="1076960" cy="107696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2.png"/><Relationship Id="rId16" Type="http://schemas.openxmlformats.org/officeDocument/2006/relationships/tags" Target="../tags/tag15.xml"/><Relationship Id="rId15" Type="http://schemas.openxmlformats.org/officeDocument/2006/relationships/image" Target="../media/image3.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5"/>
          <a:stretch>
            <a:fillRect/>
          </a:stretch>
        </a:blip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34925" y="692150"/>
            <a:ext cx="9094788"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7" name="文本占位符 1026"/>
          <p:cNvSpPr>
            <a:spLocks noGrp="1"/>
          </p:cNvSpPr>
          <p:nvPr>
            <p:ph type="body"/>
          </p:nvPr>
        </p:nvSpPr>
        <p:spPr>
          <a:xfrm>
            <a:off x="457200" y="2060575"/>
            <a:ext cx="8229600" cy="4065588"/>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日期占位符 1027"/>
          <p:cNvSpPr>
            <a:spLocks noGrp="1"/>
          </p:cNvSpPr>
          <p:nvPr>
            <p:ph type="dt" sz="half" idx="2"/>
          </p:nvPr>
        </p:nvSpPr>
        <p:spPr>
          <a:xfrm>
            <a:off x="457200" y="6245225"/>
            <a:ext cx="2133600" cy="476250"/>
          </a:xfrm>
          <a:prstGeom prst="rect">
            <a:avLst/>
          </a:prstGeom>
          <a:noFill/>
          <a:ln w="9525">
            <a:noFill/>
            <a:miter/>
          </a:ln>
        </p:spPr>
        <p:txBody>
          <a:bodyPr/>
          <a:lstStyle>
            <a:lvl1pPr>
              <a:defRPr sz="14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miter/>
          </a:ln>
        </p:spPr>
        <p:txBody>
          <a:bodyPr/>
          <a:lstStyle>
            <a:lvl1pPr algn="ctr">
              <a:defRPr sz="1400" noProof="1"/>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miter/>
          </a:ln>
        </p:spPr>
        <p:txBody>
          <a:bodyPr/>
          <a:lstStyle>
            <a:lvl1pPr algn="r">
              <a:defRPr sz="1400" noProof="1">
                <a:latin typeface="Times New Roman" panose="02020603050405020304" pitchFamily="18" charset="0"/>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D6DFD86-8E5A-4D65-9AFE-486E44376038}" type="slidenum">
              <a:rPr kumimoji="0" lang="en-US" altLang="zh-CN"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ea"/>
              </a:rPr>
            </a:fld>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8" name="图片 7"/>
          <p:cNvPicPr>
            <a:picLocks noChangeAspect="1"/>
          </p:cNvPicPr>
          <p:nvPr userDrawn="1">
            <p:custDataLst>
              <p:tags r:id="rId16"/>
            </p:custDataLst>
          </p:nvPr>
        </p:nvPicPr>
        <p:blipFill>
          <a:blip r:embed="rId17" cstate="print">
            <a:extLst>
              <a:ext uri="{28A0092B-C50C-407E-A947-70E740481C1C}">
                <a14:useLocalDpi xmlns:a14="http://schemas.microsoft.com/office/drawing/2010/main" val="0"/>
              </a:ext>
            </a:extLst>
          </a:blip>
          <a:stretch>
            <a:fillRect/>
          </a:stretch>
        </p:blipFill>
        <p:spPr>
          <a:xfrm>
            <a:off x="8099856" y="33258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lvl="1" indent="-285750" algn="l" rtl="0" fontAlgn="base">
        <a:spcBef>
          <a:spcPct val="20000"/>
        </a:spcBef>
        <a:spcAft>
          <a:spcPct val="0"/>
        </a:spcAft>
        <a:buChar char="–"/>
        <a:defRPr sz="2800" kern="1200">
          <a:solidFill>
            <a:schemeClr val="tx1"/>
          </a:solidFill>
          <a:latin typeface="+mn-lt"/>
          <a:ea typeface="+mn-ea"/>
          <a:cs typeface="+mn-cs"/>
        </a:defRPr>
      </a:lvl2pPr>
      <a:lvl3pPr marL="1143000" lvl="2" indent="-228600" algn="l" rtl="0" fontAlgn="base">
        <a:spcBef>
          <a:spcPct val="20000"/>
        </a:spcBef>
        <a:spcAft>
          <a:spcPct val="0"/>
        </a:spcAft>
        <a:buChar char="•"/>
        <a:defRPr sz="2400" kern="1200">
          <a:solidFill>
            <a:schemeClr val="tx1"/>
          </a:solidFill>
          <a:latin typeface="+mn-lt"/>
          <a:ea typeface="+mn-ea"/>
          <a:cs typeface="+mn-cs"/>
        </a:defRPr>
      </a:lvl3pPr>
      <a:lvl4pPr marL="1600200" lvl="3" indent="-228600" algn="l" rtl="0" fontAlgn="base">
        <a:spcBef>
          <a:spcPct val="20000"/>
        </a:spcBef>
        <a:spcAft>
          <a:spcPct val="0"/>
        </a:spcAft>
        <a:buChar char="–"/>
        <a:defRPr sz="2000" kern="1200">
          <a:solidFill>
            <a:schemeClr val="tx1"/>
          </a:solidFill>
          <a:latin typeface="+mn-lt"/>
          <a:ea typeface="+mn-ea"/>
          <a:cs typeface="+mn-cs"/>
        </a:defRPr>
      </a:lvl4pPr>
      <a:lvl5pPr marL="2057400" lvl="4" indent="-228600" algn="l" rtl="0" fontAlgn="base">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image" Target="../media/image14.jpeg"/><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image" Target="../media/image13.jpeg"/><Relationship Id="rId3" Type="http://schemas.openxmlformats.org/officeDocument/2006/relationships/tags" Target="../tags/tag24.xml"/><Relationship Id="rId2" Type="http://schemas.openxmlformats.org/officeDocument/2006/relationships/tags" Target="../tags/tag23.xml"/><Relationship Id="rId14" Type="http://schemas.openxmlformats.org/officeDocument/2006/relationships/notesSlide" Target="../notesSlides/notesSlide10.xml"/><Relationship Id="rId13" Type="http://schemas.openxmlformats.org/officeDocument/2006/relationships/slideLayout" Target="../slideLayouts/slideLayout2.xml"/><Relationship Id="rId12" Type="http://schemas.openxmlformats.org/officeDocument/2006/relationships/tags" Target="../tags/tag30.xml"/><Relationship Id="rId11" Type="http://schemas.openxmlformats.org/officeDocument/2006/relationships/tags" Target="../tags/tag29.xml"/><Relationship Id="rId10" Type="http://schemas.openxmlformats.org/officeDocument/2006/relationships/hyperlink" Target="http://www.bofety.com/" TargetMode="External"/><Relationship Id="rId1" Type="http://schemas.openxmlformats.org/officeDocument/2006/relationships/tags" Target="../tags/tag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1.xml"/><Relationship Id="rId4" Type="http://schemas.openxmlformats.org/officeDocument/2006/relationships/image" Target="../media/image2.pn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ctrTitle"/>
          </p:nvPr>
        </p:nvSpPr>
        <p:spPr>
          <a:xfrm>
            <a:off x="684213" y="1673225"/>
            <a:ext cx="7772400" cy="1470025"/>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1">
                <a:ln>
                  <a:noFill/>
                </a:ln>
                <a:solidFill>
                  <a:schemeClr val="tx1"/>
                </a:solidFill>
                <a:effectLst>
                  <a:outerShdw blurRad="38100" dist="38100" dir="2700000">
                    <a:srgbClr val="FFFFFF"/>
                  </a:outerShdw>
                </a:effectLst>
                <a:uLnTx/>
                <a:uFillTx/>
                <a:latin typeface="+mj-lt"/>
                <a:ea typeface="黑体" panose="02010609060101010101" pitchFamily="49" charset="-122"/>
                <a:cs typeface="+mj-cs"/>
              </a:rPr>
              <a:t>班组安全管理</a:t>
            </a:r>
            <a:endParaRPr kumimoji="0" lang="zh-CN" altLang="en-US" sz="4400" b="1" i="0" u="none" strike="noStrike" kern="1200" cap="none" spc="0" normalizeH="0" baseline="0" noProof="1">
              <a:ln>
                <a:noFill/>
              </a:ln>
              <a:solidFill>
                <a:schemeClr val="tx1"/>
              </a:solidFill>
              <a:effectLst>
                <a:outerShdw blurRad="38100" dist="38100" dir="2700000">
                  <a:srgbClr val="FFFFFF"/>
                </a:outerShdw>
              </a:effectLst>
              <a:uLnTx/>
              <a:uFillTx/>
              <a:latin typeface="+mj-lt"/>
              <a:ea typeface="黑体" panose="02010609060101010101" pitchFamily="49" charset="-122"/>
              <a:cs typeface="+mj-cs"/>
            </a:endParaRPr>
          </a:p>
        </p:txBody>
      </p:sp>
      <p:sp>
        <p:nvSpPr>
          <p:cNvPr id="3" name="文本框 2" descr="7b0a2020202022776f7264617274223a20227b5c2269645c223a32353030343531362c5c227469645c223a31333439377d220a7d0a"/>
          <p:cNvSpPr txBox="1"/>
          <p:nvPr>
            <p:custDataLst>
              <p:tags r:id="rId1"/>
            </p:custDataLst>
          </p:nvPr>
        </p:nvSpPr>
        <p:spPr>
          <a:xfrm>
            <a:off x="6012339" y="378878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674839" y="4724734"/>
            <a:ext cx="675000" cy="675000"/>
          </a:xfrm>
          <a:prstGeom prst="ellipse">
            <a:avLst/>
          </a:prstGeom>
          <a:solidFill>
            <a:srgbClr val="92D05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3"/>
            </p:custDataLst>
          </p:nvPr>
        </p:nvSpPr>
        <p:spPr>
          <a:xfrm>
            <a:off x="6607175" y="472519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4"/>
            </p:custDataLst>
          </p:nvPr>
        </p:nvSpPr>
        <p:spPr>
          <a:xfrm>
            <a:off x="7539511" y="472473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6"/>
          <p:cNvSpPr txBox="1"/>
          <p:nvPr/>
        </p:nvSpPr>
        <p:spPr>
          <a:xfrm>
            <a:off x="684213" y="620713"/>
            <a:ext cx="5545137" cy="461962"/>
          </a:xfrm>
          <a:prstGeom prst="rect">
            <a:avLst/>
          </a:prstGeom>
          <a:noFill/>
          <a:ln w="9525">
            <a:noFill/>
          </a:ln>
        </p:spPr>
        <p:txBody>
          <a:bodyPr>
            <a:spAutoFit/>
          </a:bodyPr>
          <a:lstStyle/>
          <a:p>
            <a:pPr eaLnBrk="1" hangingPunct="1">
              <a:spcBef>
                <a:spcPct val="50000"/>
              </a:spcBef>
            </a:pPr>
            <a:r>
              <a:rPr lang="en-US" altLang="zh-CN" dirty="0">
                <a:latin typeface="黑体" panose="02010609060101010101" pitchFamily="49" charset="-122"/>
                <a:ea typeface="黑体" panose="02010609060101010101" pitchFamily="49" charset="-122"/>
              </a:rPr>
              <a:t>3.</a:t>
            </a:r>
            <a:r>
              <a:rPr lang="zh-CN" altLang="en-US" dirty="0">
                <a:latin typeface="黑体" panose="02010609060101010101" pitchFamily="49" charset="-122"/>
                <a:ea typeface="黑体" panose="02010609060101010101" pitchFamily="49" charset="-122"/>
              </a:rPr>
              <a:t>班组长的安全生产职责</a:t>
            </a:r>
            <a:endParaRPr lang="zh-CN" altLang="en-US" dirty="0">
              <a:latin typeface="黑体" panose="02010609060101010101" pitchFamily="49" charset="-122"/>
              <a:ea typeface="黑体" panose="02010609060101010101" pitchFamily="49" charset="-122"/>
            </a:endParaRPr>
          </a:p>
        </p:txBody>
      </p:sp>
      <p:sp>
        <p:nvSpPr>
          <p:cNvPr id="27651" name="Text Box 7"/>
          <p:cNvSpPr txBox="1"/>
          <p:nvPr/>
        </p:nvSpPr>
        <p:spPr>
          <a:xfrm>
            <a:off x="755650" y="1285875"/>
            <a:ext cx="7920038" cy="4965700"/>
          </a:xfrm>
          <a:prstGeom prst="rect">
            <a:avLst/>
          </a:prstGeom>
          <a:noFill/>
          <a:ln w="9525">
            <a:noFill/>
          </a:ln>
        </p:spPr>
        <p:txBody>
          <a:bodyPr>
            <a:spAutoFit/>
          </a:bodyPr>
          <a:lstStyle/>
          <a:p>
            <a:pPr eaLnBrk="1" hangingPunct="1">
              <a:lnSpc>
                <a:spcPts val="3500"/>
              </a:lnSpc>
            </a:pPr>
            <a:r>
              <a:rPr lang="en-US" altLang="zh-CN" sz="2000" dirty="0">
                <a:latin typeface="黑体" panose="02010609060101010101" pitchFamily="49" charset="-122"/>
                <a:ea typeface="黑体" panose="02010609060101010101" pitchFamily="49" charset="-122"/>
              </a:rPr>
              <a:t>① </a:t>
            </a:r>
            <a:r>
              <a:rPr lang="zh-CN" altLang="en-US" sz="2000" dirty="0">
                <a:latin typeface="黑体" panose="02010609060101010101" pitchFamily="49" charset="-122"/>
                <a:ea typeface="黑体" panose="02010609060101010101" pitchFamily="49" charset="-122"/>
              </a:rPr>
              <a:t>完善应成为安全卫生作业标准的文件（作业程序、作业标准、技术标准等），促使部下遵守。</a:t>
            </a:r>
            <a:endParaRPr lang="zh-CN" altLang="en-US" sz="2000" dirty="0">
              <a:latin typeface="黑体" panose="02010609060101010101" pitchFamily="49" charset="-122"/>
              <a:ea typeface="黑体" panose="02010609060101010101" pitchFamily="49" charset="-122"/>
            </a:endParaRPr>
          </a:p>
          <a:p>
            <a:pPr eaLnBrk="1" hangingPunct="1">
              <a:lnSpc>
                <a:spcPts val="3500"/>
              </a:lnSpc>
            </a:pPr>
            <a:r>
              <a:rPr lang="zh-CN" altLang="en-US" sz="2000" dirty="0">
                <a:latin typeface="黑体" panose="02010609060101010101" pitchFamily="49" charset="-122"/>
                <a:ea typeface="黑体" panose="02010609060101010101" pitchFamily="49" charset="-122"/>
              </a:rPr>
              <a:t>② 编制</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自主检查表</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，促使部下实施检查。</a:t>
            </a:r>
            <a:endParaRPr lang="zh-CN" altLang="en-US" sz="2000" dirty="0">
              <a:latin typeface="黑体" panose="02010609060101010101" pitchFamily="49" charset="-122"/>
              <a:ea typeface="黑体" panose="02010609060101010101" pitchFamily="49" charset="-122"/>
            </a:endParaRPr>
          </a:p>
          <a:p>
            <a:pPr eaLnBrk="1" hangingPunct="1">
              <a:lnSpc>
                <a:spcPts val="3500"/>
              </a:lnSpc>
            </a:pPr>
            <a:r>
              <a:rPr lang="zh-CN" altLang="en-US" sz="2000" dirty="0">
                <a:latin typeface="黑体" panose="02010609060101010101" pitchFamily="49" charset="-122"/>
                <a:ea typeface="黑体" panose="02010609060101010101" pitchFamily="49" charset="-122"/>
              </a:rPr>
              <a:t>③ 把握需要作业环境检测的业务名称以及检测结果。</a:t>
            </a:r>
            <a:endParaRPr lang="zh-CN" altLang="en-US" sz="2000" dirty="0">
              <a:latin typeface="黑体" panose="02010609060101010101" pitchFamily="49" charset="-122"/>
              <a:ea typeface="黑体" panose="02010609060101010101" pitchFamily="49" charset="-122"/>
            </a:endParaRPr>
          </a:p>
          <a:p>
            <a:pPr eaLnBrk="1" hangingPunct="1">
              <a:lnSpc>
                <a:spcPts val="3500"/>
              </a:lnSpc>
            </a:pPr>
            <a:r>
              <a:rPr lang="zh-CN" altLang="en-US" sz="2000" dirty="0">
                <a:latin typeface="黑体" panose="02010609060101010101" pitchFamily="49" charset="-122"/>
                <a:ea typeface="黑体" panose="02010609060101010101" pitchFamily="49" charset="-122"/>
              </a:rPr>
              <a:t>④ 完善</a:t>
            </a:r>
            <a:r>
              <a:rPr lang="zh-CN" altLang="en-US" sz="2000" dirty="0">
                <a:latin typeface="Times New Roman" panose="02020603050405020304" pitchFamily="18" charset="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整理整顿标准</a:t>
            </a:r>
            <a:r>
              <a:rPr lang="zh-CN" altLang="en-US" sz="2000" dirty="0">
                <a:latin typeface="Times New Roman" panose="02020603050405020304" pitchFamily="18" charset="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，使其得到严格执行。</a:t>
            </a:r>
            <a:endParaRPr lang="zh-CN" altLang="en-US" sz="2000" dirty="0">
              <a:latin typeface="黑体" panose="02010609060101010101" pitchFamily="49" charset="-122"/>
              <a:ea typeface="黑体" panose="02010609060101010101" pitchFamily="49" charset="-122"/>
            </a:endParaRPr>
          </a:p>
          <a:p>
            <a:pPr eaLnBrk="1" hangingPunct="1">
              <a:lnSpc>
                <a:spcPts val="3500"/>
              </a:lnSpc>
            </a:pPr>
            <a:r>
              <a:rPr lang="zh-CN" altLang="en-US" sz="2000" dirty="0">
                <a:latin typeface="黑体" panose="02010609060101010101" pitchFamily="49" charset="-122"/>
                <a:ea typeface="黑体" panose="02010609060101010101" pitchFamily="49" charset="-122"/>
              </a:rPr>
              <a:t>⑤ 考虑作业人员的资格及其能力，合理进行工作岗位配置。</a:t>
            </a:r>
            <a:endParaRPr lang="zh-CN" altLang="en-US" sz="2000" dirty="0">
              <a:latin typeface="黑体" panose="02010609060101010101" pitchFamily="49" charset="-122"/>
              <a:ea typeface="黑体" panose="02010609060101010101" pitchFamily="49" charset="-122"/>
            </a:endParaRPr>
          </a:p>
          <a:p>
            <a:pPr eaLnBrk="1" hangingPunct="1">
              <a:lnSpc>
                <a:spcPts val="3500"/>
              </a:lnSpc>
            </a:pPr>
            <a:r>
              <a:rPr lang="zh-CN" altLang="en-US" sz="2000" dirty="0">
                <a:latin typeface="黑体" panose="02010609060101010101" pitchFamily="49" charset="-122"/>
                <a:ea typeface="黑体" panose="02010609060101010101" pitchFamily="49" charset="-122"/>
              </a:rPr>
              <a:t>⑥ 实施</a:t>
            </a:r>
            <a:r>
              <a:rPr lang="zh-CN" altLang="en-US" sz="2000" dirty="0">
                <a:latin typeface="Times New Roman" panose="02020603050405020304" pitchFamily="18" charset="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有关安全卫生的培训和训练</a:t>
            </a:r>
            <a:r>
              <a:rPr lang="zh-CN" altLang="en-US" sz="2000" dirty="0">
                <a:latin typeface="Times New Roman" panose="02020603050405020304" pitchFamily="18" charset="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a:t>
            </a:r>
            <a:endParaRPr lang="zh-CN" altLang="en-US" sz="2000" dirty="0">
              <a:latin typeface="黑体" panose="02010609060101010101" pitchFamily="49" charset="-122"/>
              <a:ea typeface="黑体" panose="02010609060101010101" pitchFamily="49" charset="-122"/>
            </a:endParaRPr>
          </a:p>
          <a:p>
            <a:pPr eaLnBrk="1" hangingPunct="1">
              <a:lnSpc>
                <a:spcPts val="3500"/>
              </a:lnSpc>
            </a:pPr>
            <a:r>
              <a:rPr lang="zh-CN" altLang="en-US" sz="2000" dirty="0">
                <a:latin typeface="黑体" panose="02010609060101010101" pitchFamily="49" charset="-122"/>
                <a:ea typeface="黑体" panose="02010609060101010101" pitchFamily="49" charset="-122"/>
              </a:rPr>
              <a:t>⑦ 推进提高部下安全卫生意识的活动。</a:t>
            </a:r>
            <a:endParaRPr lang="zh-CN" altLang="en-US" sz="2000" dirty="0">
              <a:latin typeface="黑体" panose="02010609060101010101" pitchFamily="49" charset="-122"/>
              <a:ea typeface="黑体" panose="02010609060101010101" pitchFamily="49" charset="-122"/>
            </a:endParaRPr>
          </a:p>
          <a:p>
            <a:pPr eaLnBrk="1" hangingPunct="1">
              <a:lnSpc>
                <a:spcPts val="3500"/>
              </a:lnSpc>
            </a:pPr>
            <a:r>
              <a:rPr lang="zh-CN" altLang="en-US" sz="2000" dirty="0">
                <a:latin typeface="黑体" panose="02010609060101010101" pitchFamily="49" charset="-122"/>
                <a:ea typeface="黑体" panose="02010609060101010101" pitchFamily="49" charset="-122"/>
              </a:rPr>
              <a:t>⑧ 制定发生异常及紧急情况时的措施守则，促使部下贯彻实施。</a:t>
            </a:r>
            <a:endParaRPr lang="zh-CN" altLang="en-US" sz="2000" dirty="0">
              <a:latin typeface="黑体" panose="02010609060101010101" pitchFamily="49" charset="-122"/>
              <a:ea typeface="黑体" panose="02010609060101010101" pitchFamily="49" charset="-122"/>
            </a:endParaRPr>
          </a:p>
          <a:p>
            <a:pPr eaLnBrk="1" hangingPunct="1">
              <a:lnSpc>
                <a:spcPts val="3500"/>
              </a:lnSpc>
            </a:pPr>
            <a:r>
              <a:rPr lang="zh-CN" altLang="en-US" sz="2000" dirty="0">
                <a:latin typeface="黑体" panose="02010609060101010101" pitchFamily="49" charset="-122"/>
                <a:ea typeface="黑体" panose="02010609060101010101" pitchFamily="49" charset="-122"/>
              </a:rPr>
              <a:t>⑨ 促进部下的健康管理。                                       </a:t>
            </a:r>
            <a:endParaRPr lang="zh-CN" altLang="en-US" sz="2000" dirty="0">
              <a:latin typeface="黑体" panose="02010609060101010101" pitchFamily="49" charset="-122"/>
              <a:ea typeface="黑体" panose="02010609060101010101" pitchFamily="49" charset="-122"/>
            </a:endParaRPr>
          </a:p>
          <a:p>
            <a:pPr eaLnBrk="1" hangingPunct="1">
              <a:lnSpc>
                <a:spcPts val="3500"/>
              </a:lnSpc>
            </a:pPr>
            <a:r>
              <a:rPr lang="zh-CN" altLang="en-US" sz="2000" dirty="0">
                <a:latin typeface="黑体" panose="02010609060101010101" pitchFamily="49" charset="-122"/>
                <a:ea typeface="黑体" panose="02010609060101010101" pitchFamily="49" charset="-122"/>
              </a:rPr>
              <a:t>⑩ 在工作岗位设置法令规定的标示及标识。 </a:t>
            </a:r>
            <a:endParaRPr lang="zh-CN" altLang="en-US" sz="2000" dirty="0">
              <a:latin typeface="黑体" panose="02010609060101010101" pitchFamily="49" charset="-122"/>
              <a:ea typeface="黑体" panose="02010609060101010101" pitchFamily="49" charset="-122"/>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6"/>
          <p:cNvSpPr txBox="1"/>
          <p:nvPr/>
        </p:nvSpPr>
        <p:spPr>
          <a:xfrm>
            <a:off x="684213" y="595313"/>
            <a:ext cx="6624637" cy="457200"/>
          </a:xfrm>
          <a:prstGeom prst="rect">
            <a:avLst/>
          </a:prstGeom>
          <a:noFill/>
          <a:ln w="9525">
            <a:noFill/>
          </a:ln>
        </p:spPr>
        <p:txBody>
          <a:bodyPr>
            <a:spAutoFit/>
          </a:bodyPr>
          <a:lstStyle/>
          <a:p>
            <a:pPr eaLnBrk="1" hangingPunct="1">
              <a:spcBef>
                <a:spcPct val="50000"/>
              </a:spcBef>
            </a:pPr>
            <a:r>
              <a:rPr lang="zh-CN" altLang="en-US" dirty="0">
                <a:latin typeface="黑体" panose="02010609060101010101" pitchFamily="49" charset="-122"/>
                <a:ea typeface="黑体" panose="02010609060101010101" pitchFamily="49" charset="-122"/>
              </a:rPr>
              <a:t>四、班组安全教育的实施程序</a:t>
            </a:r>
            <a:endParaRPr lang="zh-CN" altLang="en-US" dirty="0">
              <a:latin typeface="黑体" panose="02010609060101010101" pitchFamily="49" charset="-122"/>
              <a:ea typeface="黑体" panose="02010609060101010101" pitchFamily="49" charset="-122"/>
            </a:endParaRPr>
          </a:p>
        </p:txBody>
      </p:sp>
      <p:sp>
        <p:nvSpPr>
          <p:cNvPr id="124935" name="Text Box 7"/>
          <p:cNvSpPr txBox="1">
            <a:spLocks noChangeArrowheads="1"/>
          </p:cNvSpPr>
          <p:nvPr/>
        </p:nvSpPr>
        <p:spPr bwMode="auto">
          <a:xfrm>
            <a:off x="1692275" y="1484313"/>
            <a:ext cx="6048375" cy="3749675"/>
          </a:xfrm>
          <a:prstGeom prst="rect">
            <a:avLst/>
          </a:prstGeom>
          <a:noFill/>
          <a:ln w="9525">
            <a:noFill/>
            <a:miter lim="800000"/>
          </a:ln>
          <a:effectLst/>
        </p:spPr>
        <p:txBody>
          <a:bodyPr>
            <a:spAutoFit/>
          </a:bodyPr>
          <a:lstStyle/>
          <a:p>
            <a:pPr marR="0" defTabSz="914400" eaLnBrk="1" hangingPunct="1">
              <a:spcBef>
                <a:spcPct val="50000"/>
              </a:spcBef>
              <a:buClrTx/>
              <a:buSzTx/>
              <a:buFontTx/>
              <a:buNone/>
              <a:defRPr/>
            </a:pPr>
            <a:r>
              <a:rPr kumimoji="1" lang="en-US" altLang="zh-CN" sz="2000" kern="1200" cap="none" spc="0" normalizeH="0" baseline="0" noProof="0" dirty="0">
                <a:latin typeface="Times New Roman" panose="02020603050405020304" pitchFamily="18" charset="0"/>
                <a:ea typeface="黑体" panose="02010609060101010101" pitchFamily="49" charset="-122"/>
                <a:cs typeface="+mn-cs"/>
              </a:rPr>
              <a:t>                               </a:t>
            </a:r>
            <a:r>
              <a:rPr kumimoji="1" lang="zh-CN" altLang="en-US" sz="2000" kern="1200" cap="none" spc="0" normalizeH="0" baseline="0" noProof="0" dirty="0">
                <a:latin typeface="Times New Roman" panose="02020603050405020304" pitchFamily="18" charset="0"/>
                <a:ea typeface="黑体" panose="02010609060101010101" pitchFamily="49" charset="-122"/>
                <a:cs typeface="+mn-cs"/>
              </a:rPr>
              <a:t>掌握必要点</a:t>
            </a:r>
            <a:endParaRPr kumimoji="1" lang="zh-CN" altLang="en-US" sz="2000" kern="1200" cap="none" spc="0" normalizeH="0" baseline="0" noProof="0" dirty="0">
              <a:latin typeface="Times New Roman" panose="02020603050405020304" pitchFamily="18" charset="0"/>
              <a:ea typeface="黑体" panose="02010609060101010101" pitchFamily="49" charset="-122"/>
              <a:cs typeface="+mn-cs"/>
            </a:endParaRPr>
          </a:p>
          <a:p>
            <a:pPr marR="0" defTabSz="914400" eaLnBrk="1" hangingPunct="1">
              <a:spcBef>
                <a:spcPct val="50000"/>
              </a:spcBef>
              <a:buClrTx/>
              <a:buSzTx/>
              <a:buFontTx/>
              <a:buNone/>
              <a:defRPr/>
            </a:pPr>
            <a:r>
              <a:rPr kumimoji="1" lang="zh-CN" altLang="en-US" sz="2000" kern="1200" cap="none" spc="0" normalizeH="0" baseline="0" noProof="0" dirty="0">
                <a:latin typeface="+mn-ea"/>
                <a:ea typeface="+mn-ea"/>
                <a:cs typeface="+mn-cs"/>
              </a:rPr>
              <a:t>        班组长应利用每日制定作业计划时、早会分配任务时、巡视现场时、倾听员工报告是以及检查巡检记录时等所有机会，掌握下列安全教育要点：</a:t>
            </a:r>
            <a:endParaRPr kumimoji="1" lang="zh-CN" altLang="en-US" sz="2000" kern="1200" cap="none" spc="0" normalizeH="0" baseline="0" noProof="0" dirty="0">
              <a:latin typeface="+mn-ea"/>
              <a:ea typeface="+mn-ea"/>
              <a:cs typeface="+mn-cs"/>
            </a:endParaRPr>
          </a:p>
          <a:p>
            <a:pPr marL="457200" marR="0" lvl="1" indent="0" algn="l" defTabSz="914400" rtl="0" eaLnBrk="1" fontAlgn="base" latinLnBrk="0" hangingPunct="1">
              <a:lnSpc>
                <a:spcPct val="100000"/>
              </a:lnSpc>
              <a:spcBef>
                <a:spcPct val="50000"/>
              </a:spcBef>
              <a:spcAft>
                <a:spcPct val="0"/>
              </a:spcAft>
              <a:buClrTx/>
              <a:buSzTx/>
              <a:buFont typeface="Wingdings" panose="05000000000000000000" pitchFamily="2" charset="2"/>
              <a:buChar char="Ø"/>
              <a:defRPr/>
            </a:pPr>
            <a:r>
              <a:rPr kumimoji="1" lang="zh-CN" altLang="en-US" sz="2000" b="0"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pitchFamily="49" charset="-122"/>
                <a:cs typeface="+mn-cs"/>
              </a:rPr>
              <a:t>法规要求的相关资格教育；</a:t>
            </a:r>
            <a:endParaRPr kumimoji="1" lang="zh-CN" altLang="en-US" sz="2000" b="0"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pitchFamily="49" charset="-122"/>
              <a:cs typeface="+mn-cs"/>
            </a:endParaRPr>
          </a:p>
          <a:p>
            <a:pPr marL="457200" marR="0" lvl="1" indent="0" algn="l" defTabSz="914400" rtl="0" eaLnBrk="1" fontAlgn="base" latinLnBrk="0" hangingPunct="1">
              <a:lnSpc>
                <a:spcPct val="100000"/>
              </a:lnSpc>
              <a:spcBef>
                <a:spcPct val="50000"/>
              </a:spcBef>
              <a:spcAft>
                <a:spcPct val="0"/>
              </a:spcAft>
              <a:buClrTx/>
              <a:buSzTx/>
              <a:buFont typeface="Wingdings" panose="05000000000000000000" pitchFamily="2" charset="2"/>
              <a:buChar char="Ø"/>
              <a:defRPr/>
            </a:pPr>
            <a:r>
              <a:rPr kumimoji="1" lang="zh-CN" altLang="en-US" sz="2000" b="0"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pitchFamily="49" charset="-122"/>
                <a:cs typeface="+mn-cs"/>
              </a:rPr>
              <a:t>轮班导致员工从事新作业时的教育；</a:t>
            </a:r>
            <a:endParaRPr kumimoji="1" lang="zh-CN" altLang="en-US" sz="2000" b="0"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pitchFamily="49" charset="-122"/>
              <a:cs typeface="+mn-cs"/>
            </a:endParaRPr>
          </a:p>
          <a:p>
            <a:pPr marL="457200" marR="0" lvl="1" indent="0" algn="l" defTabSz="914400" rtl="0" eaLnBrk="1" fontAlgn="base" latinLnBrk="0" hangingPunct="1">
              <a:lnSpc>
                <a:spcPct val="100000"/>
              </a:lnSpc>
              <a:spcBef>
                <a:spcPct val="50000"/>
              </a:spcBef>
              <a:spcAft>
                <a:spcPct val="0"/>
              </a:spcAft>
              <a:buClrTx/>
              <a:buSzTx/>
              <a:buFont typeface="Wingdings" panose="05000000000000000000" pitchFamily="2" charset="2"/>
              <a:buChar char="Ø"/>
              <a:defRPr/>
            </a:pPr>
            <a:r>
              <a:rPr kumimoji="1" lang="zh-CN" altLang="en-US" sz="2000" b="0"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pitchFamily="49" charset="-122"/>
                <a:cs typeface="+mn-cs"/>
              </a:rPr>
              <a:t>发现员工忽视危险作业与作业程序时教育；</a:t>
            </a:r>
            <a:endParaRPr kumimoji="1" lang="zh-CN" altLang="en-US" sz="2000" b="0"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pitchFamily="49" charset="-122"/>
              <a:cs typeface="+mn-cs"/>
            </a:endParaRPr>
          </a:p>
          <a:p>
            <a:pPr marL="457200" marR="0" lvl="1" indent="0" algn="l" defTabSz="914400" rtl="0" eaLnBrk="1" fontAlgn="base" latinLnBrk="0" hangingPunct="1">
              <a:lnSpc>
                <a:spcPct val="100000"/>
              </a:lnSpc>
              <a:spcBef>
                <a:spcPct val="50000"/>
              </a:spcBef>
              <a:spcAft>
                <a:spcPct val="0"/>
              </a:spcAft>
              <a:buClrTx/>
              <a:buSzTx/>
              <a:buFont typeface="Wingdings" panose="05000000000000000000" pitchFamily="2" charset="2"/>
              <a:buChar char="Ø"/>
              <a:defRPr/>
            </a:pPr>
            <a:r>
              <a:rPr kumimoji="1" lang="zh-CN" altLang="en-US" sz="2000" b="0"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pitchFamily="49" charset="-122"/>
                <a:cs typeface="+mn-cs"/>
              </a:rPr>
              <a:t>引入新设备以及变更作业方法时教育；</a:t>
            </a:r>
            <a:endParaRPr kumimoji="1" lang="zh-CN" altLang="en-US" sz="2000" b="0"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pitchFamily="49" charset="-122"/>
              <a:cs typeface="+mn-cs"/>
            </a:endParaRPr>
          </a:p>
          <a:p>
            <a:pPr marL="457200" marR="0" lvl="1" indent="0" algn="l" defTabSz="914400" rtl="0" eaLnBrk="1" fontAlgn="base" latinLnBrk="0" hangingPunct="1">
              <a:lnSpc>
                <a:spcPct val="100000"/>
              </a:lnSpc>
              <a:spcBef>
                <a:spcPct val="50000"/>
              </a:spcBef>
              <a:spcAft>
                <a:spcPct val="0"/>
              </a:spcAft>
              <a:buClrTx/>
              <a:buSzTx/>
              <a:buFont typeface="Wingdings" panose="05000000000000000000" pitchFamily="2" charset="2"/>
              <a:buChar char="Ø"/>
              <a:defRPr/>
            </a:pPr>
            <a:r>
              <a:rPr kumimoji="1" lang="zh-CN" altLang="en-US" sz="2000" b="0"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pitchFamily="49" charset="-122"/>
                <a:cs typeface="+mn-cs"/>
              </a:rPr>
              <a:t>年初计划的教育等</a:t>
            </a:r>
            <a:endParaRPr kumimoji="1" lang="zh-CN" altLang="en-US" sz="2000" b="0" i="0" u="none" strike="noStrike" kern="1200" cap="none" spc="0" normalizeH="0" baseline="0" noProof="0" dirty="0">
              <a:ln>
                <a:noFill/>
              </a:ln>
              <a:solidFill>
                <a:schemeClr val="tx1"/>
              </a:solidFill>
              <a:effectLst/>
              <a:uLnTx/>
              <a:uFillTx/>
              <a:latin typeface="Times New Roman" panose="02020603050405020304" pitchFamily="18" charset="0"/>
              <a:ea typeface="黑体" panose="02010609060101010101" pitchFamily="49" charset="-122"/>
              <a:cs typeface="+mn-cs"/>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6"/>
          <p:cNvSpPr txBox="1"/>
          <p:nvPr/>
        </p:nvSpPr>
        <p:spPr>
          <a:xfrm>
            <a:off x="142875" y="0"/>
            <a:ext cx="6624638" cy="457200"/>
          </a:xfrm>
          <a:prstGeom prst="rect">
            <a:avLst/>
          </a:prstGeom>
          <a:noFill/>
          <a:ln w="9525">
            <a:noFill/>
          </a:ln>
        </p:spPr>
        <p:txBody>
          <a:bodyPr>
            <a:spAutoFit/>
          </a:bodyPr>
          <a:lstStyle/>
          <a:p>
            <a:pPr eaLnBrk="1" hangingPunct="1">
              <a:spcBef>
                <a:spcPct val="50000"/>
              </a:spcBef>
            </a:pPr>
            <a:r>
              <a:rPr lang="zh-CN" altLang="en-US" dirty="0">
                <a:latin typeface="黑体" panose="02010609060101010101" pitchFamily="49" charset="-122"/>
                <a:ea typeface="黑体" panose="02010609060101010101" pitchFamily="49" charset="-122"/>
              </a:rPr>
              <a:t>四、班组安全教育的实施程序</a:t>
            </a:r>
            <a:endParaRPr lang="zh-CN" altLang="en-US" dirty="0">
              <a:latin typeface="黑体" panose="02010609060101010101" pitchFamily="49" charset="-122"/>
              <a:ea typeface="黑体" panose="02010609060101010101" pitchFamily="49" charset="-122"/>
            </a:endParaRPr>
          </a:p>
        </p:txBody>
      </p:sp>
      <p:sp>
        <p:nvSpPr>
          <p:cNvPr id="275458" name="Rectangle 2"/>
          <p:cNvSpPr>
            <a:spLocks noChangeArrowheads="1"/>
          </p:cNvSpPr>
          <p:nvPr/>
        </p:nvSpPr>
        <p:spPr bwMode="auto">
          <a:xfrm>
            <a:off x="1042988" y="1616075"/>
            <a:ext cx="7267575" cy="3455988"/>
          </a:xfrm>
          <a:prstGeom prst="rect">
            <a:avLst/>
          </a:prstGeom>
          <a:noFill/>
          <a:ln w="9525">
            <a:noFill/>
            <a:miter lim="800000"/>
          </a:ln>
        </p:spPr>
        <p:txBody>
          <a:bodyPr lIns="92075" tIns="46038" rIns="92075" bIns="46038" anchor="ctr"/>
          <a:lstStyle/>
          <a:p>
            <a:pPr marL="0" marR="0" lvl="0" indent="0" algn="l" defTabSz="914400" rtl="0" eaLnBrk="1" fontAlgn="base" latinLnBrk="0" hangingPunct="1">
              <a:lnSpc>
                <a:spcPts val="3200"/>
              </a:lnSpc>
              <a:spcBef>
                <a:spcPct val="0"/>
              </a:spcBef>
              <a:spcAft>
                <a:spcPct val="0"/>
              </a:spcAft>
              <a:buClrTx/>
              <a:buSzTx/>
              <a:buFontTx/>
              <a:buNone/>
              <a:defRPr/>
            </a:pPr>
            <a:r>
              <a:rPr kumimoji="0" lang="ja-JP" altLang="en-US" sz="2000" b="0" i="0" u="none" strike="noStrike" kern="1200" cap="none" spc="0" normalizeH="0" baseline="0" noProof="0" dirty="0">
                <a:ln>
                  <a:noFill/>
                </a:ln>
                <a:solidFill>
                  <a:schemeClr val="tx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　　　　</a:t>
            </a:r>
            <a:br>
              <a:rPr kumimoji="0" lang="en-US" altLang="ja-JP" sz="2000" b="0" i="0" u="none" strike="noStrike" kern="1200" cap="none" spc="0" normalizeH="0" baseline="0" noProof="0" dirty="0">
                <a:ln>
                  <a:noFill/>
                </a:ln>
                <a:solidFill>
                  <a:schemeClr val="tx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br>
            <a:r>
              <a:rPr kumimoji="0" lang="en-US" altLang="ja-JP" sz="2000" b="0" i="0" u="none" strike="noStrike" kern="1200" cap="none" spc="0" normalizeH="0" baseline="0" noProof="0" dirty="0">
                <a:ln>
                  <a:noFill/>
                </a:ln>
                <a:solidFill>
                  <a:schemeClr val="tx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 </a:t>
            </a:r>
            <a:br>
              <a:rPr kumimoji="0" lang="en-US" altLang="ja-JP" sz="2000" b="0" i="0" u="none" strike="noStrike" kern="1200" cap="none" spc="0" normalizeH="0" baseline="0" noProof="0" dirty="0">
                <a:ln>
                  <a:noFill/>
                </a:ln>
                <a:solidFill>
                  <a:schemeClr val="tx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br>
            <a:r>
              <a:rPr kumimoji="0" lang="en-US" altLang="ja-JP" sz="2000" b="0" i="0" u="none" strike="noStrike" kern="1200" cap="none" spc="0" normalizeH="0" baseline="0" noProof="0" dirty="0">
                <a:ln>
                  <a:noFill/>
                </a:ln>
                <a:solidFill>
                  <a:schemeClr val="tx2"/>
                </a:solidFill>
                <a:effectLst/>
                <a:uLnTx/>
                <a:uFillTx/>
                <a:latin typeface="黑体" panose="02010609060101010101" pitchFamily="49" charset="-122"/>
                <a:ea typeface="黑体" panose="02010609060101010101" pitchFamily="49" charset="-122"/>
                <a:cs typeface="+mn-cs"/>
              </a:rPr>
              <a:t>　</a:t>
            </a:r>
            <a:r>
              <a:rPr kumimoji="0" lang="en-US" altLang="zh-CN" sz="2000" b="0" i="0" u="none" strike="noStrike" kern="1200" cap="none" spc="0" normalizeH="0" baseline="0" noProof="0" dirty="0">
                <a:ln>
                  <a:noFill/>
                </a:ln>
                <a:solidFill>
                  <a:schemeClr val="tx2"/>
                </a:solidFill>
                <a:effectLst/>
                <a:uLnTx/>
                <a:uFillTx/>
                <a:latin typeface="黑体" panose="02010609060101010101" pitchFamily="49" charset="-122"/>
                <a:ea typeface="黑体" panose="02010609060101010101" pitchFamily="49" charset="-122"/>
                <a:cs typeface="+mn-cs"/>
              </a:rPr>
              <a:t>1</a:t>
            </a:r>
            <a:r>
              <a:rPr kumimoji="0" lang="en-US" altLang="ja-JP" sz="2000" b="0" i="0" u="none" strike="noStrike" kern="1200" cap="none" spc="0" normalizeH="0" baseline="0" noProof="0" dirty="0">
                <a:ln>
                  <a:noFill/>
                </a:ln>
                <a:solidFill>
                  <a:schemeClr val="tx2"/>
                </a:solidFill>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1200" cap="none" spc="0" normalizeH="0" baseline="0" noProof="0" dirty="0">
                <a:ln>
                  <a:noFill/>
                </a:ln>
                <a:solidFill>
                  <a:schemeClr val="tx2"/>
                </a:solidFill>
                <a:effectLst/>
                <a:uLnTx/>
                <a:uFillTx/>
                <a:latin typeface="黑体" panose="02010609060101010101" pitchFamily="49" charset="-122"/>
                <a:ea typeface="黑体" panose="02010609060101010101" pitchFamily="49" charset="-122"/>
                <a:cs typeface="+mn-cs"/>
              </a:rPr>
              <a:t>通过教育，想要将什么改变到怎样的程度？</a:t>
            </a:r>
            <a:br>
              <a:rPr kumimoji="0" lang="ja-JP" altLang="en-US" sz="2000" b="0" i="0" u="none" strike="noStrike" kern="1200" cap="none" spc="0" normalizeH="0" baseline="0" noProof="0" dirty="0">
                <a:ln>
                  <a:noFill/>
                </a:ln>
                <a:solidFill>
                  <a:schemeClr val="tx2"/>
                </a:solidFill>
                <a:effectLst/>
                <a:uLnTx/>
                <a:uFillTx/>
                <a:latin typeface="黑体" panose="02010609060101010101" pitchFamily="49" charset="-122"/>
                <a:ea typeface="黑体" panose="02010609060101010101" pitchFamily="49" charset="-122"/>
                <a:cs typeface="+mn-cs"/>
              </a:rPr>
            </a:br>
            <a:r>
              <a:rPr kumimoji="0" lang="ja-JP" altLang="en-US" sz="2000" b="0" i="0" u="none" strike="noStrike" kern="1200" cap="none" spc="0" normalizeH="0" baseline="0" noProof="0" dirty="0">
                <a:ln>
                  <a:noFill/>
                </a:ln>
                <a:solidFill>
                  <a:schemeClr val="tx2"/>
                </a:solidFill>
                <a:effectLst/>
                <a:uLnTx/>
                <a:uFillTx/>
                <a:latin typeface="黑体" panose="02010609060101010101" pitchFamily="49" charset="-122"/>
                <a:ea typeface="黑体" panose="02010609060101010101" pitchFamily="49" charset="-122"/>
                <a:cs typeface="+mn-cs"/>
              </a:rPr>
              <a:t>　　（⇒</a:t>
            </a:r>
            <a:r>
              <a:rPr kumimoji="0" lang="zh-CN" altLang="en-US" sz="2000" b="0" i="0" u="none" strike="noStrike" kern="1200" cap="none" spc="0" normalizeH="0" baseline="0" noProof="0" dirty="0">
                <a:ln>
                  <a:noFill/>
                </a:ln>
                <a:solidFill>
                  <a:schemeClr val="tx2"/>
                </a:solidFill>
                <a:effectLst/>
                <a:uLnTx/>
                <a:uFillTx/>
                <a:latin typeface="黑体" panose="02010609060101010101" pitchFamily="49" charset="-122"/>
                <a:ea typeface="黑体" panose="02010609060101010101" pitchFamily="49" charset="-122"/>
                <a:cs typeface="+mn-cs"/>
              </a:rPr>
              <a:t>教育目的</a:t>
            </a:r>
            <a:r>
              <a:rPr kumimoji="0" lang="ja-JP" altLang="en-US" sz="2000" b="0" i="0" u="none" strike="noStrike" kern="1200" cap="none" spc="0" normalizeH="0" baseline="0" noProof="0" dirty="0">
                <a:ln>
                  <a:noFill/>
                </a:ln>
                <a:solidFill>
                  <a:schemeClr val="tx2"/>
                </a:solidFill>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1200" cap="none" spc="0" normalizeH="0" baseline="0" noProof="0" dirty="0">
                <a:ln>
                  <a:noFill/>
                </a:ln>
                <a:solidFill>
                  <a:schemeClr val="tx2"/>
                </a:solidFill>
                <a:effectLst/>
                <a:uLnTx/>
                <a:uFillTx/>
                <a:latin typeface="黑体" panose="02010609060101010101" pitchFamily="49" charset="-122"/>
                <a:ea typeface="黑体" panose="02010609060101010101" pitchFamily="49" charset="-122"/>
                <a:cs typeface="+mn-cs"/>
              </a:rPr>
              <a:t>需求是什么？</a:t>
            </a:r>
            <a:r>
              <a:rPr kumimoji="0" lang="ja-JP" altLang="en-US" sz="2000" b="0" i="0" u="none" strike="noStrike" kern="1200" cap="none" spc="0" normalizeH="0" baseline="0" noProof="0" dirty="0">
                <a:ln>
                  <a:noFill/>
                </a:ln>
                <a:solidFill>
                  <a:schemeClr val="tx2"/>
                </a:solidFill>
                <a:effectLst/>
                <a:uLnTx/>
                <a:uFillTx/>
                <a:latin typeface="黑体" panose="02010609060101010101" pitchFamily="49" charset="-122"/>
                <a:ea typeface="黑体" panose="02010609060101010101" pitchFamily="49" charset="-122"/>
                <a:cs typeface="+mn-cs"/>
              </a:rPr>
              <a:t>）</a:t>
            </a:r>
            <a:br>
              <a:rPr kumimoji="0" lang="ja-JP" altLang="en-US" sz="2000" b="0" i="0" u="none" strike="noStrike" kern="1200" cap="none" spc="0" normalizeH="0" baseline="0" noProof="0" dirty="0">
                <a:ln>
                  <a:noFill/>
                </a:ln>
                <a:solidFill>
                  <a:schemeClr val="tx2"/>
                </a:solidFill>
                <a:effectLst/>
                <a:uLnTx/>
                <a:uFillTx/>
                <a:latin typeface="黑体" panose="02010609060101010101" pitchFamily="49" charset="-122"/>
                <a:ea typeface="黑体" panose="02010609060101010101" pitchFamily="49" charset="-122"/>
                <a:cs typeface="+mn-cs"/>
              </a:rPr>
            </a:br>
            <a:r>
              <a:rPr kumimoji="0" lang="ja-JP" altLang="en-US" sz="2000" b="0" i="0" u="none" strike="noStrike" kern="1200" cap="none" spc="0" normalizeH="0" baseline="0" noProof="0" dirty="0">
                <a:ln>
                  <a:noFill/>
                </a:ln>
                <a:solidFill>
                  <a:schemeClr val="tx2"/>
                </a:solidFill>
                <a:effectLst/>
                <a:uLnTx/>
                <a:uFillTx/>
                <a:latin typeface="黑体" panose="02010609060101010101" pitchFamily="49" charset="-122"/>
                <a:ea typeface="黑体" panose="02010609060101010101" pitchFamily="49" charset="-122"/>
                <a:cs typeface="+mn-cs"/>
              </a:rPr>
              <a:t>　</a:t>
            </a:r>
            <a:r>
              <a:rPr kumimoji="0" lang="en-US" altLang="zh-CN" sz="2000" b="0" i="0" u="none" strike="noStrike" kern="1200" cap="none" spc="0" normalizeH="0" baseline="0" noProof="0" dirty="0">
                <a:ln>
                  <a:noFill/>
                </a:ln>
                <a:solidFill>
                  <a:schemeClr val="tx2"/>
                </a:solidFill>
                <a:effectLst/>
                <a:uLnTx/>
                <a:uFillTx/>
                <a:latin typeface="黑体" panose="02010609060101010101" pitchFamily="49" charset="-122"/>
                <a:ea typeface="黑体" panose="02010609060101010101" pitchFamily="49" charset="-122"/>
                <a:cs typeface="+mn-cs"/>
              </a:rPr>
              <a:t>2</a:t>
            </a:r>
            <a:r>
              <a:rPr kumimoji="0" lang="ja-JP" altLang="en-US" sz="2000" b="0" i="0" u="none" strike="noStrike" kern="1200" cap="none" spc="0" normalizeH="0" baseline="0" noProof="0" dirty="0">
                <a:ln>
                  <a:noFill/>
                </a:ln>
                <a:solidFill>
                  <a:schemeClr val="tx2"/>
                </a:solidFill>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1200" cap="none" spc="0" normalizeH="0" baseline="0" noProof="0" dirty="0">
                <a:ln>
                  <a:noFill/>
                </a:ln>
                <a:solidFill>
                  <a:schemeClr val="tx2"/>
                </a:solidFill>
                <a:effectLst/>
                <a:uLnTx/>
                <a:uFillTx/>
                <a:latin typeface="黑体" panose="02010609060101010101" pitchFamily="49" charset="-122"/>
                <a:ea typeface="黑体" panose="02010609060101010101" pitchFamily="49" charset="-122"/>
                <a:cs typeface="+mn-cs"/>
              </a:rPr>
              <a:t>研究教育目标</a:t>
            </a:r>
            <a:r>
              <a:rPr kumimoji="0" lang="ja-JP" altLang="en-US" sz="2000" b="0" i="0" u="none" strike="noStrike" kern="1200" cap="none" spc="0" normalizeH="0" baseline="0" noProof="0" dirty="0">
                <a:ln>
                  <a:noFill/>
                </a:ln>
                <a:solidFill>
                  <a:schemeClr val="tx2"/>
                </a:solidFill>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1200" cap="none" spc="0" normalizeH="0" baseline="0" noProof="0" dirty="0">
                <a:ln>
                  <a:noFill/>
                </a:ln>
                <a:solidFill>
                  <a:schemeClr val="tx2"/>
                </a:solidFill>
                <a:effectLst/>
                <a:uLnTx/>
                <a:uFillTx/>
                <a:latin typeface="黑体" panose="02010609060101010101" pitchFamily="49" charset="-122"/>
                <a:ea typeface="黑体" panose="02010609060101010101" pitchFamily="49" charset="-122"/>
                <a:cs typeface="+mn-cs"/>
              </a:rPr>
              <a:t>实践教育有两个教育目标。</a:t>
            </a:r>
            <a:br>
              <a:rPr kumimoji="0" lang="zh-CN" altLang="en-US" sz="2000" b="0" i="0" u="none" strike="noStrike" kern="1200" cap="none" spc="0" normalizeH="0" baseline="0" noProof="0" dirty="0">
                <a:ln>
                  <a:noFill/>
                </a:ln>
                <a:solidFill>
                  <a:schemeClr val="tx2"/>
                </a:solidFill>
                <a:effectLst/>
                <a:uLnTx/>
                <a:uFillTx/>
                <a:latin typeface="黑体" panose="02010609060101010101" pitchFamily="49" charset="-122"/>
                <a:ea typeface="黑体" panose="02010609060101010101" pitchFamily="49" charset="-122"/>
                <a:cs typeface="+mn-cs"/>
              </a:rPr>
            </a:br>
            <a:r>
              <a:rPr kumimoji="0" lang="ja-JP" altLang="en-US" sz="2000" b="0" i="0" u="none" strike="noStrike" kern="1200" cap="none" spc="0" normalizeH="0" baseline="0" noProof="0" dirty="0">
                <a:ln>
                  <a:noFill/>
                </a:ln>
                <a:solidFill>
                  <a:schemeClr val="tx2"/>
                </a:solidFill>
                <a:effectLst/>
                <a:uLnTx/>
                <a:uFillTx/>
                <a:latin typeface="黑体" panose="02010609060101010101" pitchFamily="49" charset="-122"/>
                <a:ea typeface="黑体" panose="02010609060101010101" pitchFamily="49" charset="-122"/>
                <a:cs typeface="+mn-cs"/>
              </a:rPr>
              <a:t>　　（</a:t>
            </a:r>
            <a:r>
              <a:rPr kumimoji="0" lang="zh-CN" altLang="en-US" sz="2000" b="0" i="0" u="none" strike="noStrike" kern="1200" cap="none" spc="0" normalizeH="0" baseline="0" noProof="0" dirty="0">
                <a:ln>
                  <a:noFill/>
                </a:ln>
                <a:solidFill>
                  <a:schemeClr val="tx2"/>
                </a:solidFill>
                <a:effectLst/>
                <a:uLnTx/>
                <a:uFillTx/>
                <a:latin typeface="Arial" panose="020B0604020202020204"/>
                <a:ea typeface="黑体" panose="02010609060101010101" pitchFamily="49" charset="-122"/>
                <a:cs typeface="+mn-cs"/>
              </a:rPr>
              <a:t>“</a:t>
            </a:r>
            <a:r>
              <a:rPr kumimoji="0" lang="zh-CN" altLang="en-US" sz="2000" b="0" i="0" u="none" strike="noStrike" kern="1200" cap="none" spc="0" normalizeH="0" baseline="0" noProof="0" dirty="0">
                <a:ln>
                  <a:noFill/>
                </a:ln>
                <a:solidFill>
                  <a:schemeClr val="tx2"/>
                </a:solidFill>
                <a:effectLst/>
                <a:uLnTx/>
                <a:uFillTx/>
                <a:latin typeface="黑体" panose="02010609060101010101" pitchFamily="49" charset="-122"/>
                <a:ea typeface="黑体" panose="02010609060101010101" pitchFamily="49" charset="-122"/>
                <a:cs typeface="+mn-cs"/>
              </a:rPr>
              <a:t>个别目标</a:t>
            </a:r>
            <a:r>
              <a:rPr kumimoji="0" lang="zh-CN" altLang="en-US" sz="2000" b="0" i="0" u="none" strike="noStrike" kern="1200" cap="none" spc="0" normalizeH="0" baseline="0" noProof="0" dirty="0">
                <a:ln>
                  <a:noFill/>
                </a:ln>
                <a:solidFill>
                  <a:schemeClr val="tx2"/>
                </a:solidFill>
                <a:effectLst/>
                <a:uLnTx/>
                <a:uFillTx/>
                <a:latin typeface="Arial" panose="020B0604020202020204"/>
                <a:ea typeface="黑体" panose="02010609060101010101" pitchFamily="49" charset="-122"/>
                <a:cs typeface="+mn-cs"/>
              </a:rPr>
              <a:t>”</a:t>
            </a:r>
            <a:r>
              <a:rPr kumimoji="0" lang="zh-CN" altLang="en-US" sz="2000" b="0" i="0" u="none" strike="noStrike" kern="1200" cap="none" spc="0" normalizeH="0" baseline="0" noProof="0" dirty="0">
                <a:ln>
                  <a:noFill/>
                </a:ln>
                <a:solidFill>
                  <a:schemeClr val="tx2"/>
                </a:solidFill>
                <a:effectLst/>
                <a:uLnTx/>
                <a:uFillTx/>
                <a:latin typeface="黑体" panose="02010609060101010101" pitchFamily="49" charset="-122"/>
                <a:ea typeface="黑体" panose="02010609060101010101" pitchFamily="49" charset="-122"/>
                <a:cs typeface="+mn-cs"/>
              </a:rPr>
              <a:t>和</a:t>
            </a:r>
            <a:r>
              <a:rPr kumimoji="0" lang="zh-CN" altLang="en-US" sz="2000" b="0" i="0" u="none" strike="noStrike" kern="1200" cap="none" spc="0" normalizeH="0" baseline="0" noProof="0" dirty="0">
                <a:ln>
                  <a:noFill/>
                </a:ln>
                <a:solidFill>
                  <a:schemeClr val="tx2"/>
                </a:solidFill>
                <a:effectLst/>
                <a:uLnTx/>
                <a:uFillTx/>
                <a:latin typeface="Arial" panose="020B0604020202020204"/>
                <a:ea typeface="黑体" panose="02010609060101010101" pitchFamily="49" charset="-122"/>
                <a:cs typeface="+mn-cs"/>
              </a:rPr>
              <a:t>“</a:t>
            </a:r>
            <a:r>
              <a:rPr kumimoji="0" lang="zh-CN" altLang="en-US" sz="2000" b="0" i="0" u="none" strike="noStrike" kern="1200" cap="none" spc="0" normalizeH="0" baseline="0" noProof="0" dirty="0">
                <a:ln>
                  <a:noFill/>
                </a:ln>
                <a:solidFill>
                  <a:schemeClr val="tx2"/>
                </a:solidFill>
                <a:effectLst/>
                <a:uLnTx/>
                <a:uFillTx/>
                <a:latin typeface="黑体" panose="02010609060101010101" pitchFamily="49" charset="-122"/>
                <a:ea typeface="黑体" panose="02010609060101010101" pitchFamily="49" charset="-122"/>
                <a:cs typeface="+mn-cs"/>
              </a:rPr>
              <a:t>车间目标</a:t>
            </a:r>
            <a:r>
              <a:rPr kumimoji="0" lang="zh-CN" altLang="en-US" sz="2000" b="0" i="0" u="none" strike="noStrike" kern="1200" cap="none" spc="0" normalizeH="0" baseline="0" noProof="0" dirty="0">
                <a:ln>
                  <a:noFill/>
                </a:ln>
                <a:solidFill>
                  <a:schemeClr val="tx2"/>
                </a:solidFill>
                <a:effectLst/>
                <a:uLnTx/>
                <a:uFillTx/>
                <a:latin typeface="Arial" panose="020B0604020202020204"/>
                <a:ea typeface="黑体" panose="02010609060101010101" pitchFamily="49" charset="-122"/>
                <a:cs typeface="+mn-cs"/>
              </a:rPr>
              <a:t>”</a:t>
            </a:r>
            <a:r>
              <a:rPr kumimoji="0" lang="ja-JP" altLang="en-US" sz="2000" b="0" i="0" u="none" strike="noStrike" kern="1200" cap="none" spc="0" normalizeH="0" baseline="0" noProof="0" dirty="0">
                <a:ln>
                  <a:noFill/>
                </a:ln>
                <a:solidFill>
                  <a:schemeClr val="tx2"/>
                </a:solidFill>
                <a:effectLst/>
                <a:uLnTx/>
                <a:uFillTx/>
                <a:latin typeface="黑体" panose="02010609060101010101" pitchFamily="49" charset="-122"/>
                <a:ea typeface="黑体" panose="02010609060101010101" pitchFamily="49" charset="-122"/>
                <a:cs typeface="+mn-cs"/>
              </a:rPr>
              <a:t>）</a:t>
            </a:r>
            <a:br>
              <a:rPr kumimoji="0" lang="ja-JP" altLang="en-US" sz="2000" b="0" i="0" u="none" strike="noStrike" kern="1200" cap="none" spc="0" normalizeH="0" baseline="0" noProof="0" dirty="0">
                <a:ln>
                  <a:noFill/>
                </a:ln>
                <a:solidFill>
                  <a:schemeClr val="tx2"/>
                </a:solidFill>
                <a:effectLst/>
                <a:uLnTx/>
                <a:uFillTx/>
                <a:latin typeface="黑体" panose="02010609060101010101" pitchFamily="49" charset="-122"/>
                <a:ea typeface="黑体" panose="02010609060101010101" pitchFamily="49" charset="-122"/>
                <a:cs typeface="+mn-cs"/>
              </a:rPr>
            </a:br>
            <a:r>
              <a:rPr kumimoji="0" lang="ja-JP" altLang="en-US" sz="2000" b="0" i="0" u="none" strike="noStrike" kern="1200" cap="none" spc="0" normalizeH="0" baseline="0" noProof="0" dirty="0">
                <a:ln>
                  <a:noFill/>
                </a:ln>
                <a:solidFill>
                  <a:schemeClr val="tx2"/>
                </a:solidFill>
                <a:effectLst/>
                <a:uLnTx/>
                <a:uFillTx/>
                <a:latin typeface="黑体" panose="02010609060101010101" pitchFamily="49" charset="-122"/>
                <a:ea typeface="黑体" panose="02010609060101010101" pitchFamily="49" charset="-122"/>
                <a:cs typeface="+mn-cs"/>
              </a:rPr>
              <a:t>　</a:t>
            </a:r>
            <a:r>
              <a:rPr kumimoji="0" lang="ja-JP" altLang="en-US" sz="20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 </a:t>
            </a:r>
            <a:r>
              <a:rPr kumimoji="0" lang="ja-JP" altLang="zh-CN" sz="20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 </a:t>
            </a:r>
            <a:r>
              <a:rPr kumimoji="0" lang="ja-JP" altLang="en-US" sz="20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 ①</a:t>
            </a:r>
            <a:r>
              <a:rPr kumimoji="0" lang="zh-CN" altLang="en-US" sz="20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个别目标值</a:t>
            </a:r>
            <a:r>
              <a:rPr kumimoji="0" lang="ja-JP" altLang="en-US" sz="20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个人的目标水平</a:t>
            </a:r>
            <a:r>
              <a:rPr kumimoji="0" lang="ja-JP" altLang="en-US" sz="20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a:t>
            </a:r>
            <a:br>
              <a:rPr kumimoji="0" lang="ja-JP" altLang="zh-CN" sz="2000" b="0" i="0" u="none" strike="noStrike" kern="120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rPr>
            </a:br>
            <a:r>
              <a:rPr kumimoji="0" lang="ja-JP" altLang="zh-CN" sz="2000" b="0" i="0" u="none" strike="noStrike" kern="120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rPr>
              <a:t> </a:t>
            </a:r>
            <a:r>
              <a:rPr kumimoji="0" lang="ja-JP" altLang="en-US" sz="2000" b="0" i="0" u="none" strike="noStrike" kern="120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rPr>
              <a:t> </a:t>
            </a:r>
            <a:r>
              <a:rPr kumimoji="0" lang="ja-JP" altLang="zh-CN" sz="2000" b="0" i="0" u="none" strike="noStrike" kern="120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rPr>
              <a:t> </a:t>
            </a:r>
            <a:r>
              <a:rPr kumimoji="0" lang="ja-JP" altLang="en-US" sz="2000" b="0" i="0" u="none" strike="noStrike" kern="120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rPr>
              <a:t> </a:t>
            </a:r>
            <a:r>
              <a:rPr kumimoji="0" lang="ja-JP" altLang="zh-CN" sz="2000" b="0" i="0" u="none" strike="noStrike" kern="120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rPr>
              <a:t> </a:t>
            </a:r>
            <a:r>
              <a:rPr kumimoji="0" lang="zh-CN" altLang="en-US" sz="2000" b="0" i="0" u="none" strike="noStrike" kern="120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rPr>
              <a:t>为了解决车间的问题，让员工做什么。</a:t>
            </a:r>
            <a:br>
              <a:rPr kumimoji="0" lang="ja-JP" altLang="zh-CN" sz="2000" b="0" i="0" u="none" strike="noStrike" kern="120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rPr>
            </a:br>
            <a:r>
              <a:rPr kumimoji="0" lang="ja-JP" altLang="zh-CN" sz="2000" b="0" i="0" u="none" strike="noStrike" kern="120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rPr>
              <a:t> </a:t>
            </a:r>
            <a:r>
              <a:rPr kumimoji="0" lang="ja-JP" altLang="en-US" sz="2000" b="0" i="0" u="none" strike="noStrike" kern="120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rPr>
              <a:t> </a:t>
            </a:r>
            <a:r>
              <a:rPr kumimoji="0" lang="ja-JP" altLang="zh-CN" sz="2000" b="0" i="0" u="none" strike="noStrike" kern="120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rPr>
              <a:t> </a:t>
            </a:r>
            <a:r>
              <a:rPr kumimoji="0" lang="ja-JP" altLang="en-US" sz="2000" b="0" i="0" u="none" strike="noStrike" kern="120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rPr>
              <a:t> </a:t>
            </a:r>
            <a:r>
              <a:rPr kumimoji="0" lang="ja-JP" altLang="zh-CN" sz="2000" b="0" i="0" u="none" strike="noStrike" kern="120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rPr>
              <a:t> </a:t>
            </a:r>
            <a:r>
              <a:rPr kumimoji="0" lang="zh-CN" altLang="en-US" sz="2000" b="0" i="0" u="none" strike="noStrike" kern="120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rPr>
              <a:t>想要实现的</a:t>
            </a:r>
            <a:r>
              <a:rPr kumimoji="0" lang="zh-CN" altLang="en-US" sz="2000" b="0" i="0" u="none" strike="noStrike" kern="1200" cap="none" spc="0" normalizeH="0" baseline="0" noProof="0" dirty="0">
                <a:ln>
                  <a:noFill/>
                </a:ln>
                <a:solidFill>
                  <a:schemeClr val="accent2"/>
                </a:solidFill>
                <a:effectLst/>
                <a:uLnTx/>
                <a:uFillTx/>
                <a:latin typeface="Arial" panose="020B0604020202020204"/>
                <a:ea typeface="黑体" panose="02010609060101010101" pitchFamily="49" charset="-122"/>
                <a:cs typeface="+mn-cs"/>
              </a:rPr>
              <a:t>“</a:t>
            </a:r>
            <a:r>
              <a:rPr kumimoji="0" lang="zh-CN" altLang="en-US" sz="2000" b="0" i="0" u="none" strike="noStrike" kern="120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rPr>
              <a:t>知识、技术、态度等</a:t>
            </a:r>
            <a:r>
              <a:rPr kumimoji="0" lang="zh-CN" altLang="en-US" sz="2000" b="0" i="0" u="none" strike="noStrike" kern="1200" cap="none" spc="0" normalizeH="0" baseline="0" noProof="0" dirty="0">
                <a:ln>
                  <a:noFill/>
                </a:ln>
                <a:solidFill>
                  <a:schemeClr val="accent2"/>
                </a:solidFill>
                <a:effectLst/>
                <a:uLnTx/>
                <a:uFillTx/>
                <a:latin typeface="Arial" panose="020B0604020202020204"/>
                <a:ea typeface="黑体" panose="02010609060101010101" pitchFamily="49" charset="-122"/>
                <a:cs typeface="+mn-cs"/>
              </a:rPr>
              <a:t>”</a:t>
            </a:r>
            <a:r>
              <a:rPr kumimoji="0" lang="zh-CN" altLang="en-US" sz="2000" b="0" i="0" u="none" strike="noStrike" kern="120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rPr>
              <a:t>的目标水平</a:t>
            </a:r>
            <a:br>
              <a:rPr kumimoji="0" lang="ja-JP" altLang="zh-CN" sz="2000" b="0" i="0" u="none" strike="noStrike" kern="120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rPr>
            </a:br>
            <a:r>
              <a:rPr kumimoji="0" lang="ja-JP" altLang="zh-CN" sz="20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 </a:t>
            </a:r>
            <a:r>
              <a:rPr kumimoji="0" lang="ja-JP" altLang="en-US" sz="20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 </a:t>
            </a:r>
            <a:r>
              <a:rPr kumimoji="0" lang="ja-JP" altLang="zh-CN" sz="20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 </a:t>
            </a:r>
            <a:r>
              <a:rPr kumimoji="0" lang="ja-JP" altLang="en-US" sz="20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 </a:t>
            </a:r>
            <a:r>
              <a:rPr kumimoji="0" lang="ja-JP" altLang="zh-CN" sz="20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 </a:t>
            </a:r>
            <a:r>
              <a:rPr kumimoji="0" lang="ja-JP" altLang="en-US" sz="20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②</a:t>
            </a:r>
            <a:r>
              <a:rPr kumimoji="0" lang="zh-CN" altLang="en-US" sz="20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车间目标值</a:t>
            </a:r>
            <a:r>
              <a:rPr kumimoji="0" lang="ja-JP" altLang="en-US" sz="20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车间的目标水平</a:t>
            </a:r>
            <a:r>
              <a:rPr kumimoji="0" lang="ja-JP" altLang="en-US" sz="20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a:t>
            </a:r>
            <a:br>
              <a:rPr kumimoji="0" lang="ja-JP" altLang="zh-CN" sz="2000" b="0" i="0" u="none" strike="noStrike" kern="120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rPr>
            </a:br>
            <a:r>
              <a:rPr kumimoji="0" lang="ja-JP" altLang="zh-CN" sz="2000" b="0" i="0" u="none" strike="noStrike" kern="120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rPr>
              <a:t> </a:t>
            </a:r>
            <a:r>
              <a:rPr kumimoji="0" lang="ja-JP" altLang="en-US" sz="2000" b="0" i="0" u="none" strike="noStrike" kern="120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rPr>
              <a:t> </a:t>
            </a:r>
            <a:r>
              <a:rPr kumimoji="0" lang="ja-JP" altLang="zh-CN" sz="2000" b="0" i="0" u="none" strike="noStrike" kern="120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rPr>
              <a:t> </a:t>
            </a:r>
            <a:r>
              <a:rPr kumimoji="0" lang="ja-JP" altLang="en-US" sz="2000" b="0" i="0" u="none" strike="noStrike" kern="120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rPr>
              <a:t> </a:t>
            </a:r>
            <a:r>
              <a:rPr kumimoji="0" lang="ja-JP" altLang="zh-CN" sz="2000" b="0" i="0" u="none" strike="noStrike" kern="120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rPr>
              <a:t> </a:t>
            </a:r>
            <a:r>
              <a:rPr kumimoji="0" lang="zh-CN" altLang="en-US" sz="2000" b="0" i="0" u="none" strike="noStrike" kern="120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rPr>
              <a:t>实现</a:t>
            </a:r>
            <a:r>
              <a:rPr kumimoji="0" lang="zh-CN" altLang="en-US" sz="2000" b="0" i="0" u="none" strike="noStrike" kern="1200" cap="none" spc="0" normalizeH="0" baseline="0" noProof="0" dirty="0">
                <a:ln>
                  <a:noFill/>
                </a:ln>
                <a:solidFill>
                  <a:schemeClr val="accent2"/>
                </a:solidFill>
                <a:effectLst/>
                <a:uLnTx/>
                <a:uFillTx/>
                <a:latin typeface="Arial" panose="020B0604020202020204"/>
                <a:ea typeface="黑体" panose="02010609060101010101" pitchFamily="49" charset="-122"/>
                <a:cs typeface="+mn-cs"/>
              </a:rPr>
              <a:t>“</a:t>
            </a:r>
            <a:r>
              <a:rPr kumimoji="0" lang="zh-CN" altLang="en-US" sz="2000" b="0" i="0" u="none" strike="noStrike" kern="120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rPr>
              <a:t>个别目标</a:t>
            </a:r>
            <a:r>
              <a:rPr kumimoji="0" lang="zh-CN" altLang="en-US" sz="2000" b="0" i="0" u="none" strike="noStrike" kern="1200" cap="none" spc="0" normalizeH="0" baseline="0" noProof="0" dirty="0">
                <a:ln>
                  <a:noFill/>
                </a:ln>
                <a:solidFill>
                  <a:schemeClr val="accent2"/>
                </a:solidFill>
                <a:effectLst/>
                <a:uLnTx/>
                <a:uFillTx/>
                <a:latin typeface="Arial" panose="020B0604020202020204"/>
                <a:ea typeface="黑体" panose="02010609060101010101" pitchFamily="49" charset="-122"/>
                <a:cs typeface="+mn-cs"/>
              </a:rPr>
              <a:t>”</a:t>
            </a:r>
            <a:r>
              <a:rPr kumimoji="0" lang="zh-CN" altLang="en-US" sz="2000" b="0" i="0" u="none" strike="noStrike" kern="120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rPr>
              <a:t>后，要解决车间问题需要实现的车间的</a:t>
            </a:r>
            <a:r>
              <a:rPr kumimoji="0" lang="zh-CN" altLang="en-US" sz="2000" b="0" i="0" u="none" strike="noStrike" kern="1200" cap="none" spc="0" normalizeH="0" baseline="0" noProof="0" dirty="0">
                <a:ln>
                  <a:noFill/>
                </a:ln>
                <a:solidFill>
                  <a:schemeClr val="accent2"/>
                </a:solidFill>
                <a:effectLst/>
                <a:uLnTx/>
                <a:uFillTx/>
                <a:latin typeface="Arial" panose="020B0604020202020204"/>
                <a:ea typeface="黑体" panose="02010609060101010101" pitchFamily="49" charset="-122"/>
                <a:cs typeface="+mn-cs"/>
              </a:rPr>
              <a:t>“</a:t>
            </a:r>
            <a:r>
              <a:rPr kumimoji="0" lang="zh-CN" altLang="en-US" sz="2000" b="0" i="0" u="none" strike="noStrike" kern="120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rPr>
              <a:t>目标水平</a:t>
            </a:r>
            <a:r>
              <a:rPr kumimoji="0" lang="zh-CN" altLang="en-US" sz="2000" b="0" i="0" u="none" strike="noStrike" kern="1200" cap="none" spc="0" normalizeH="0" baseline="0" noProof="0" dirty="0">
                <a:ln>
                  <a:noFill/>
                </a:ln>
                <a:solidFill>
                  <a:schemeClr val="accent2"/>
                </a:solidFill>
                <a:effectLst/>
                <a:uLnTx/>
                <a:uFillTx/>
                <a:latin typeface="Arial" panose="020B0604020202020204"/>
                <a:ea typeface="黑体" panose="02010609060101010101" pitchFamily="49" charset="-122"/>
                <a:cs typeface="+mn-cs"/>
              </a:rPr>
              <a:t>”</a:t>
            </a:r>
            <a:r>
              <a:rPr kumimoji="0" lang="ja-JP" altLang="en-US" sz="2000" b="0" i="0" u="none" strike="noStrike" kern="1200" cap="none" spc="0" normalizeH="0" baseline="0" noProof="0" dirty="0">
                <a:ln>
                  <a:noFill/>
                </a:ln>
                <a:solidFill>
                  <a:schemeClr val="tx2"/>
                </a:solidFill>
                <a:effectLst/>
                <a:uLnTx/>
                <a:uFillTx/>
                <a:latin typeface="黑体" panose="02010609060101010101" pitchFamily="49" charset="-122"/>
                <a:ea typeface="黑体" panose="02010609060101010101" pitchFamily="49" charset="-122"/>
                <a:cs typeface="+mn-cs"/>
              </a:rPr>
              <a:t> </a:t>
            </a:r>
            <a:br>
              <a:rPr kumimoji="0" lang="ja-JP" altLang="en-US" sz="2000" b="1" i="0" u="none" strike="noStrike" kern="1200" cap="none" spc="0" normalizeH="0" baseline="0" noProof="0" dirty="0">
                <a:ln>
                  <a:noFill/>
                </a:ln>
                <a:solidFill>
                  <a:schemeClr val="tx2"/>
                </a:solidFill>
                <a:effectLst/>
                <a:uLnTx/>
                <a:uFillTx/>
                <a:latin typeface="黑体" panose="02010609060101010101" pitchFamily="49" charset="-122"/>
                <a:ea typeface="黑体" panose="02010609060101010101" pitchFamily="49" charset="-122"/>
                <a:cs typeface="+mn-cs"/>
              </a:rPr>
            </a:br>
            <a:br>
              <a:rPr kumimoji="0" lang="ja-JP" altLang="en-US" sz="2000" b="1" i="0" u="none" strike="noStrike" kern="1200" cap="none" spc="0" normalizeH="0" baseline="0" noProof="0" dirty="0">
                <a:ln>
                  <a:noFill/>
                </a:ln>
                <a:solidFill>
                  <a:schemeClr val="tx2"/>
                </a:solidFill>
                <a:effectLst/>
                <a:uLnTx/>
                <a:uFillTx/>
                <a:latin typeface="黑体" panose="02010609060101010101" pitchFamily="49" charset="-122"/>
                <a:ea typeface="黑体" panose="02010609060101010101" pitchFamily="49" charset="-122"/>
                <a:cs typeface="+mn-cs"/>
              </a:rPr>
            </a:br>
            <a:br>
              <a:rPr kumimoji="0" lang="ja-JP" altLang="en-US" sz="2000" b="1" i="0" u="none" strike="noStrike" kern="1200" cap="none" spc="0" normalizeH="0" baseline="0" noProof="0" dirty="0">
                <a:ln>
                  <a:noFill/>
                </a:ln>
                <a:solidFill>
                  <a:schemeClr val="tx2"/>
                </a:solidFill>
                <a:effectLst/>
                <a:uLnTx/>
                <a:uFillTx/>
                <a:latin typeface="黑体" panose="02010609060101010101" pitchFamily="49" charset="-122"/>
                <a:ea typeface="黑体" panose="02010609060101010101" pitchFamily="49" charset="-122"/>
                <a:cs typeface="+mn-cs"/>
              </a:rPr>
            </a:br>
            <a:endParaRPr kumimoji="0" lang="ja-JP" altLang="en-US" sz="2000" b="1" i="0" u="none" strike="noStrike" kern="1200" cap="none" spc="0" normalizeH="0" baseline="0" noProof="0" dirty="0">
              <a:ln>
                <a:noFill/>
              </a:ln>
              <a:solidFill>
                <a:schemeClr val="tx2"/>
              </a:solidFill>
              <a:effectLst/>
              <a:uLnTx/>
              <a:uFillTx/>
              <a:latin typeface="黑体" panose="02010609060101010101" pitchFamily="49" charset="-122"/>
              <a:ea typeface="黑体" panose="02010609060101010101" pitchFamily="49" charset="-122"/>
              <a:cs typeface="+mn-cs"/>
            </a:endParaRPr>
          </a:p>
        </p:txBody>
      </p:sp>
      <p:sp>
        <p:nvSpPr>
          <p:cNvPr id="121860" name="Text Box 8"/>
          <p:cNvSpPr txBox="1"/>
          <p:nvPr/>
        </p:nvSpPr>
        <p:spPr>
          <a:xfrm>
            <a:off x="2700338" y="500063"/>
            <a:ext cx="2951162" cy="457200"/>
          </a:xfrm>
          <a:prstGeom prst="rect">
            <a:avLst/>
          </a:prstGeom>
          <a:noFill/>
          <a:ln w="9525">
            <a:noFill/>
          </a:ln>
        </p:spPr>
        <p:txBody>
          <a:bodyPr>
            <a:spAutoFit/>
          </a:bodyPr>
          <a:lstStyle/>
          <a:p>
            <a:pPr eaLnBrk="1" hangingPunct="1">
              <a:spcBef>
                <a:spcPct val="50000"/>
              </a:spcBef>
            </a:pPr>
            <a:r>
              <a:rPr lang="zh-CN" altLang="en-US" b="1" dirty="0">
                <a:latin typeface="Times New Roman" panose="02020603050405020304" pitchFamily="18" charset="0"/>
                <a:ea typeface="黑体" panose="02010609060101010101" pitchFamily="49" charset="-122"/>
              </a:rPr>
              <a:t>明确目的和目标</a:t>
            </a:r>
            <a:endParaRPr lang="zh-CN" altLang="en-US" b="1" dirty="0">
              <a:latin typeface="Times New Roman" panose="02020603050405020304" pitchFamily="18" charset="0"/>
              <a:ea typeface="黑体" panose="02010609060101010101" pitchFamily="49" charset="-122"/>
            </a:endParaRPr>
          </a:p>
        </p:txBody>
      </p:sp>
      <p:sp>
        <p:nvSpPr>
          <p:cNvPr id="121861" name="Rectangle 5"/>
          <p:cNvSpPr/>
          <p:nvPr/>
        </p:nvSpPr>
        <p:spPr>
          <a:xfrm>
            <a:off x="1733550" y="5192713"/>
            <a:ext cx="6553200" cy="950912"/>
          </a:xfrm>
          <a:prstGeom prst="rect">
            <a:avLst/>
          </a:prstGeom>
          <a:solidFill>
            <a:schemeClr val="bg1"/>
          </a:solidFill>
          <a:ln w="57150" cap="flat" cmpd="sng">
            <a:solidFill>
              <a:srgbClr val="00B050"/>
            </a:solidFill>
            <a:prstDash val="solid"/>
            <a:miter/>
            <a:headEnd type="none" w="sm" len="sm"/>
            <a:tailEnd type="none" w="sm" len="sm"/>
          </a:ln>
        </p:spPr>
        <p:txBody>
          <a:bodyPr wrap="none" anchor="ctr"/>
          <a:lstStyle/>
          <a:p>
            <a:pPr eaLnBrk="1" hangingPunct="1"/>
            <a:r>
              <a:rPr lang="zh-CN" altLang="en-US" sz="2000" dirty="0">
                <a:solidFill>
                  <a:srgbClr val="FF0000"/>
                </a:solidFill>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班组安全教育</a:t>
            </a:r>
            <a:r>
              <a:rPr lang="ja-JP" altLang="en-US"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实践教育</a:t>
            </a:r>
            <a:r>
              <a:rPr lang="ja-JP" altLang="en-US"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就是要实现每一名部下</a:t>
            </a:r>
            <a:endParaRPr lang="zh-CN" altLang="en-US" sz="2000" dirty="0">
              <a:latin typeface="黑体" panose="02010609060101010101" pitchFamily="49" charset="-122"/>
              <a:ea typeface="黑体" panose="02010609060101010101" pitchFamily="49" charset="-122"/>
            </a:endParaRPr>
          </a:p>
          <a:p>
            <a:pPr eaLnBrk="1" hangingPunct="1"/>
            <a:r>
              <a:rPr lang="zh-CN" altLang="en-US" sz="2000" dirty="0">
                <a:latin typeface="黑体" panose="02010609060101010101" pitchFamily="49" charset="-122"/>
                <a:ea typeface="黑体" panose="02010609060101010101" pitchFamily="49" charset="-122"/>
              </a:rPr>
              <a:t>的</a:t>
            </a:r>
            <a:r>
              <a:rPr lang="zh-CN" altLang="en-US" sz="2000" dirty="0">
                <a:latin typeface="Times New Roman" panose="02020603050405020304" pitchFamily="18" charset="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个别目标</a:t>
            </a:r>
            <a:r>
              <a:rPr lang="zh-CN" altLang="en-US" sz="2000" dirty="0">
                <a:latin typeface="Times New Roman" panose="02020603050405020304" pitchFamily="18" charset="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，解决车间的问题，实现车间</a:t>
            </a:r>
            <a:r>
              <a:rPr lang="zh-CN" altLang="en-US" sz="2000" dirty="0">
                <a:latin typeface="Times New Roman" panose="02020603050405020304" pitchFamily="18" charset="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应有</a:t>
            </a:r>
            <a:endParaRPr lang="zh-CN" altLang="en-US" sz="2000" dirty="0">
              <a:latin typeface="黑体" panose="02010609060101010101" pitchFamily="49" charset="-122"/>
              <a:ea typeface="黑体" panose="02010609060101010101" pitchFamily="49" charset="-122"/>
            </a:endParaRPr>
          </a:p>
          <a:p>
            <a:pPr eaLnBrk="1" hangingPunct="1"/>
            <a:r>
              <a:rPr lang="zh-CN" altLang="en-US" sz="2000" dirty="0">
                <a:latin typeface="黑体" panose="02010609060101010101" pitchFamily="49" charset="-122"/>
                <a:ea typeface="黑体" panose="02010609060101010101" pitchFamily="49" charset="-122"/>
              </a:rPr>
              <a:t>的状态（车间目标）</a:t>
            </a:r>
            <a:r>
              <a:rPr lang="zh-CN" altLang="en-US" sz="2000" dirty="0">
                <a:latin typeface="Times New Roman" panose="02020603050405020304" pitchFamily="18" charset="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a:t>
            </a:r>
            <a:endParaRPr lang="ja-JP" altLang="en-US" sz="2000" dirty="0">
              <a:latin typeface="黑体" panose="02010609060101010101" pitchFamily="49" charset="-122"/>
              <a:ea typeface="黑体" panose="02010609060101010101" pitchFamily="49" charset="-122"/>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6"/>
          <p:cNvSpPr txBox="1"/>
          <p:nvPr/>
        </p:nvSpPr>
        <p:spPr>
          <a:xfrm>
            <a:off x="214313" y="0"/>
            <a:ext cx="6624637" cy="457200"/>
          </a:xfrm>
          <a:prstGeom prst="rect">
            <a:avLst/>
          </a:prstGeom>
          <a:noFill/>
          <a:ln w="9525">
            <a:noFill/>
          </a:ln>
        </p:spPr>
        <p:txBody>
          <a:bodyPr>
            <a:spAutoFit/>
          </a:bodyPr>
          <a:lstStyle/>
          <a:p>
            <a:pPr eaLnBrk="1" hangingPunct="1">
              <a:spcBef>
                <a:spcPct val="50000"/>
              </a:spcBef>
            </a:pPr>
            <a:r>
              <a:rPr lang="zh-CN" altLang="en-US" dirty="0">
                <a:latin typeface="黑体" panose="02010609060101010101" pitchFamily="49" charset="-122"/>
                <a:ea typeface="黑体" panose="02010609060101010101" pitchFamily="49" charset="-122"/>
              </a:rPr>
              <a:t>四、班组安全教育的实施程序</a:t>
            </a:r>
            <a:endParaRPr lang="zh-CN" altLang="en-US" dirty="0">
              <a:latin typeface="黑体" panose="02010609060101010101" pitchFamily="49" charset="-122"/>
              <a:ea typeface="黑体" panose="02010609060101010101" pitchFamily="49" charset="-122"/>
            </a:endParaRPr>
          </a:p>
        </p:txBody>
      </p:sp>
      <p:sp>
        <p:nvSpPr>
          <p:cNvPr id="126983" name="Text Box 7"/>
          <p:cNvSpPr txBox="1">
            <a:spLocks noChangeArrowheads="1"/>
          </p:cNvSpPr>
          <p:nvPr/>
        </p:nvSpPr>
        <p:spPr bwMode="auto">
          <a:xfrm>
            <a:off x="1571625" y="571500"/>
            <a:ext cx="4679950" cy="530225"/>
          </a:xfrm>
          <a:prstGeom prst="rect">
            <a:avLst/>
          </a:prstGeom>
          <a:noFill/>
          <a:ln w="9525">
            <a:noFill/>
            <a:miter lim="800000"/>
          </a:ln>
          <a:effectLst/>
        </p:spPr>
        <p:txBody>
          <a:bodyPr>
            <a:spAutoFit/>
          </a:bodyPr>
          <a:lstStyle/>
          <a:p>
            <a:pPr marR="0" defTabSz="914400" eaLnBrk="1" hangingPunct="1">
              <a:lnSpc>
                <a:spcPct val="120000"/>
              </a:lnSpc>
              <a:buClrTx/>
              <a:buSzTx/>
              <a:buFontTx/>
              <a:buNone/>
              <a:defRPr/>
            </a:pPr>
            <a:r>
              <a:rPr kumimoji="1" lang="zh-CN" altLang="en-US"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rPr>
              <a:t>设定班组安全教育目标的事例</a:t>
            </a:r>
            <a:endParaRPr kumimoji="1" lang="zh-CN" altLang="en-US"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p:txBody>
      </p:sp>
      <p:sp>
        <p:nvSpPr>
          <p:cNvPr id="96261" name="正方形/長方形 1"/>
          <p:cNvSpPr>
            <a:spLocks noChangeArrowheads="1"/>
          </p:cNvSpPr>
          <p:nvPr/>
        </p:nvSpPr>
        <p:spPr bwMode="auto">
          <a:xfrm>
            <a:off x="539750" y="1071563"/>
            <a:ext cx="7696200" cy="4808538"/>
          </a:xfrm>
          <a:prstGeom prst="rect">
            <a:avLst/>
          </a:prstGeom>
          <a:noFill/>
          <a:ln w="12700" algn="ctr">
            <a:noFill/>
            <a:round/>
            <a:headEnd type="none" w="sm" len="sm"/>
            <a:tailEnd type="none" w="sm" len="sm"/>
          </a:ln>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r>
              <a:rPr kumimoji="1" lang="ja-JP" altLang="zh-CN"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 </a:t>
            </a:r>
            <a:r>
              <a:rPr kumimoji="1" lang="ja-JP" altLang="en-US"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 （</a:t>
            </a:r>
            <a:r>
              <a:rPr kumimoji="1" lang="en-US" altLang="zh-CN"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1</a:t>
            </a:r>
            <a:r>
              <a:rPr kumimoji="1" lang="ja-JP" altLang="en-US"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a:t>
            </a:r>
            <a:r>
              <a:rPr kumimoji="1" lang="zh-CN" altLang="en-US"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“作业程序的编制方法”</a:t>
            </a:r>
            <a:endParaRPr kumimoji="1" lang="ja-JP" altLang="en-US"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ts val="3000"/>
              </a:lnSpc>
              <a:spcBef>
                <a:spcPct val="0"/>
              </a:spcBef>
              <a:spcAft>
                <a:spcPct val="0"/>
              </a:spcAft>
              <a:buClrTx/>
              <a:buSzTx/>
              <a:buFontTx/>
              <a:buNone/>
              <a:defRPr/>
            </a:pPr>
            <a:r>
              <a:rPr kumimoji="1" lang="en-US" altLang="ja-JP"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a:t>
            </a:r>
            <a:r>
              <a:rPr kumimoji="1" lang="en-US" altLang="ja-JP"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　① </a:t>
            </a:r>
            <a:r>
              <a:rPr kumimoji="1" lang="zh-CN" altLang="en-US"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教育目的</a:t>
            </a:r>
            <a:r>
              <a:rPr kumimoji="1" lang="ja-JP" altLang="en-US"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a:t>
            </a:r>
            <a:r>
              <a:rPr kumimoji="1" lang="zh-CN" altLang="en-US" sz="1800" b="0" i="0" u="none" strike="noStrike" kern="1200" cap="none" spc="0" normalizeH="0" baseline="0" noProof="0" dirty="0">
                <a:ln>
                  <a:noFill/>
                </a:ln>
                <a:solidFill>
                  <a:schemeClr val="tx1"/>
                </a:solidFill>
                <a:effectLst/>
                <a:uLnTx/>
                <a:uFillTx/>
                <a:latin typeface="+mn-ea"/>
                <a:ea typeface="+mn-ea"/>
                <a:cs typeface="+mn-cs"/>
              </a:rPr>
              <a:t>车间的作业程序不完善，需要尽快完善程序书。</a:t>
            </a:r>
            <a:endParaRPr kumimoji="1" lang="ja-JP" altLang="en-US" sz="18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ts val="3000"/>
              </a:lnSpc>
              <a:spcBef>
                <a:spcPct val="0"/>
              </a:spcBef>
              <a:spcAft>
                <a:spcPct val="0"/>
              </a:spcAft>
              <a:buClrTx/>
              <a:buSzTx/>
              <a:buFontTx/>
              <a:buNone/>
              <a:defRPr/>
            </a:pPr>
            <a:r>
              <a:rPr kumimoji="1" lang="ja-JP" altLang="en-US" sz="1800" b="0" i="0" u="none" strike="noStrike" kern="1200" cap="none" spc="0" normalizeH="0" baseline="0" noProof="0" dirty="0">
                <a:ln>
                  <a:noFill/>
                </a:ln>
                <a:solidFill>
                  <a:schemeClr val="tx1"/>
                </a:solidFill>
                <a:effectLst/>
                <a:uLnTx/>
                <a:uFillTx/>
                <a:latin typeface="+mn-ea"/>
                <a:ea typeface="+mn-ea"/>
                <a:cs typeface="+mn-cs"/>
              </a:rPr>
              <a:t>　　　　　　　　</a:t>
            </a:r>
            <a:r>
              <a:rPr kumimoji="1" lang="ja-JP" altLang="zh-CN" sz="1800" b="0" i="0" u="none" strike="noStrike" kern="1200" cap="none" spc="0" normalizeH="0" baseline="0" noProof="0" dirty="0">
                <a:ln>
                  <a:noFill/>
                </a:ln>
                <a:solidFill>
                  <a:schemeClr val="tx1"/>
                </a:solidFill>
                <a:effectLst/>
                <a:uLnTx/>
                <a:uFillTx/>
                <a:latin typeface="+mn-ea"/>
                <a:ea typeface="+mn-ea"/>
                <a:cs typeface="+mn-cs"/>
              </a:rPr>
              <a:t> </a:t>
            </a:r>
            <a:r>
              <a:rPr kumimoji="1" lang="ja-JP" altLang="en-US" sz="1800" b="0" i="0" u="none" strike="noStrike" kern="1200" cap="none" spc="0" normalizeH="0" baseline="0" noProof="0" dirty="0">
                <a:ln>
                  <a:noFill/>
                </a:ln>
                <a:solidFill>
                  <a:schemeClr val="tx1"/>
                </a:solidFill>
                <a:effectLst/>
                <a:uLnTx/>
                <a:uFillTx/>
                <a:latin typeface="+mn-ea"/>
                <a:ea typeface="+mn-ea"/>
                <a:cs typeface="+mn-cs"/>
              </a:rPr>
              <a:t>　　</a:t>
            </a:r>
            <a:r>
              <a:rPr kumimoji="1" lang="zh-CN" altLang="en-US" sz="1800" b="0" i="0" u="none" strike="noStrike" kern="1200" cap="none" spc="0" normalizeH="0" baseline="0" noProof="0" dirty="0">
                <a:ln>
                  <a:noFill/>
                </a:ln>
                <a:solidFill>
                  <a:schemeClr val="tx1"/>
                </a:solidFill>
                <a:effectLst/>
                <a:uLnTx/>
                <a:uFillTx/>
                <a:latin typeface="+mn-ea"/>
                <a:ea typeface="+mn-ea"/>
                <a:cs typeface="+mn-cs"/>
              </a:rPr>
              <a:t>为此要开展教育。</a:t>
            </a:r>
            <a:endParaRPr kumimoji="1" lang="ja-JP" altLang="en-US" sz="18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ja-JP"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a:t>
            </a:r>
            <a:r>
              <a:rPr kumimoji="1" lang="ja-JP" altLang="en-US"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②</a:t>
            </a:r>
            <a:r>
              <a:rPr kumimoji="1" lang="zh-CN" altLang="en-US"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教育目标</a:t>
            </a:r>
            <a:endParaRPr kumimoji="1" lang="ja-JP" altLang="en-US"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ts val="3000"/>
              </a:lnSpc>
              <a:spcBef>
                <a:spcPct val="0"/>
              </a:spcBef>
              <a:spcAft>
                <a:spcPct val="0"/>
              </a:spcAft>
              <a:buClrTx/>
              <a:buSzTx/>
              <a:buFontTx/>
              <a:buNone/>
              <a:defRPr/>
            </a:pPr>
            <a:r>
              <a:rPr kumimoji="1" lang="ja-JP"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a:t>
            </a:r>
            <a:r>
              <a:rPr kumimoji="1" lang="ja-JP" altLang="en-US" sz="1800" b="0" i="0" u="none" strike="noStrike" kern="1200" cap="none" spc="0" normalizeH="0" baseline="0" noProof="0" dirty="0">
                <a:ln>
                  <a:noFill/>
                </a:ln>
                <a:solidFill>
                  <a:schemeClr val="tx1"/>
                </a:solidFill>
                <a:effectLst/>
                <a:uLnTx/>
                <a:uFillTx/>
                <a:latin typeface="+mn-ea"/>
                <a:ea typeface="+mn-ea"/>
                <a:cs typeface="+mn-cs"/>
              </a:rPr>
              <a:t>・</a:t>
            </a:r>
            <a:r>
              <a:rPr kumimoji="1" lang="zh-CN" altLang="en-US" sz="1800" b="0" i="0" u="none" strike="noStrike" kern="1200" cap="none" spc="0" normalizeH="0" baseline="0" noProof="0" dirty="0">
                <a:ln>
                  <a:noFill/>
                </a:ln>
                <a:solidFill>
                  <a:schemeClr val="tx1"/>
                </a:solidFill>
                <a:effectLst/>
                <a:uLnTx/>
                <a:uFillTx/>
                <a:latin typeface="+mn-ea"/>
                <a:ea typeface="+mn-ea"/>
                <a:cs typeface="+mn-cs"/>
              </a:rPr>
              <a:t>个别目标是能够编制作业程序书。</a:t>
            </a:r>
            <a:endParaRPr kumimoji="1" lang="ja-JP" altLang="en-US" sz="18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ts val="3000"/>
              </a:lnSpc>
              <a:spcBef>
                <a:spcPct val="0"/>
              </a:spcBef>
              <a:spcAft>
                <a:spcPct val="0"/>
              </a:spcAft>
              <a:buClrTx/>
              <a:buSzTx/>
              <a:buFontTx/>
              <a:buNone/>
              <a:defRPr/>
            </a:pPr>
            <a:r>
              <a:rPr kumimoji="1" lang="ja-JP" altLang="en-US" sz="1800" b="0" i="0" u="none" strike="noStrike" kern="1200" cap="none" spc="0" normalizeH="0" baseline="0" noProof="0" dirty="0">
                <a:ln>
                  <a:noFill/>
                </a:ln>
                <a:solidFill>
                  <a:schemeClr val="tx1"/>
                </a:solidFill>
                <a:effectLst/>
                <a:uLnTx/>
                <a:uFillTx/>
                <a:latin typeface="+mn-ea"/>
                <a:ea typeface="+mn-ea"/>
                <a:cs typeface="+mn-cs"/>
              </a:rPr>
              <a:t>　　　　　　・</a:t>
            </a:r>
            <a:r>
              <a:rPr kumimoji="1" lang="zh-CN" altLang="en-US" sz="1800" b="0" i="0" u="none" strike="noStrike" kern="1200" cap="none" spc="0" normalizeH="0" baseline="0" noProof="0" dirty="0">
                <a:ln>
                  <a:noFill/>
                </a:ln>
                <a:solidFill>
                  <a:schemeClr val="tx1"/>
                </a:solidFill>
                <a:effectLst/>
                <a:uLnTx/>
                <a:uFillTx/>
                <a:latin typeface="+mn-ea"/>
                <a:ea typeface="+mn-ea"/>
                <a:cs typeface="+mn-cs"/>
              </a:rPr>
              <a:t>车间目标是每一名员工都学会编制作业程序的技术，</a:t>
            </a:r>
            <a:endParaRPr kumimoji="1" lang="ja-JP" altLang="en-US" sz="18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ts val="3000"/>
              </a:lnSpc>
              <a:spcBef>
                <a:spcPct val="0"/>
              </a:spcBef>
              <a:spcAft>
                <a:spcPct val="0"/>
              </a:spcAft>
              <a:buClrTx/>
              <a:buSzTx/>
              <a:buFontTx/>
              <a:buNone/>
              <a:defRPr/>
            </a:pPr>
            <a:r>
              <a:rPr kumimoji="1" lang="ja-JP" altLang="en-US" sz="1800" b="0" i="0" u="none" strike="noStrike" kern="1200" cap="none" spc="0" normalizeH="0" baseline="0" noProof="0" dirty="0">
                <a:ln>
                  <a:noFill/>
                </a:ln>
                <a:solidFill>
                  <a:schemeClr val="tx1"/>
                </a:solidFill>
                <a:effectLst/>
                <a:uLnTx/>
                <a:uFillTx/>
                <a:latin typeface="+mn-ea"/>
                <a:ea typeface="+mn-ea"/>
                <a:cs typeface="+mn-cs"/>
              </a:rPr>
              <a:t>　　　　　　　　　　　</a:t>
            </a:r>
            <a:r>
              <a:rPr kumimoji="1" lang="zh-CN" altLang="en-US" sz="1800" b="0" i="0" u="none" strike="noStrike" kern="1200" cap="none" spc="0" normalizeH="0" baseline="0" noProof="0" dirty="0">
                <a:ln>
                  <a:noFill/>
                </a:ln>
                <a:solidFill>
                  <a:schemeClr val="tx1"/>
                </a:solidFill>
                <a:effectLst/>
                <a:uLnTx/>
                <a:uFillTx/>
                <a:latin typeface="+mn-ea"/>
                <a:ea typeface="+mn-ea"/>
                <a:cs typeface="+mn-cs"/>
              </a:rPr>
              <a:t>建立有完善作业程序的车间</a:t>
            </a:r>
            <a:r>
              <a:rPr kumimoji="1" lang="ja-JP" altLang="en-US" sz="1800" b="0" i="0" u="none" strike="noStrike" kern="1200" cap="none" spc="0" normalizeH="0" baseline="0" noProof="0" dirty="0">
                <a:ln>
                  <a:noFill/>
                </a:ln>
                <a:solidFill>
                  <a:schemeClr val="tx1"/>
                </a:solidFill>
                <a:effectLst/>
                <a:uLnTx/>
                <a:uFillTx/>
                <a:latin typeface="+mn-ea"/>
                <a:ea typeface="+mn-ea"/>
                <a:cs typeface="+mn-cs"/>
              </a:rPr>
              <a:t>。</a:t>
            </a:r>
            <a:endParaRPr kumimoji="1" lang="ja-JP" altLang="en-US" sz="18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ts val="3000"/>
              </a:lnSpc>
              <a:spcBef>
                <a:spcPct val="0"/>
              </a:spcBef>
              <a:spcAft>
                <a:spcPct val="0"/>
              </a:spcAft>
              <a:buClrTx/>
              <a:buSzTx/>
              <a:buFontTx/>
              <a:buNone/>
              <a:defRPr/>
            </a:pPr>
            <a:r>
              <a:rPr kumimoji="1" lang="ja-JP" altLang="en-US" sz="1800" b="0" i="0" u="none" strike="noStrike" kern="1200" cap="none" spc="0" normalizeH="0" baseline="0" noProof="0" dirty="0">
                <a:ln>
                  <a:noFill/>
                </a:ln>
                <a:solidFill>
                  <a:schemeClr val="tx1"/>
                </a:solidFill>
                <a:effectLst/>
                <a:uLnTx/>
                <a:uFillTx/>
                <a:latin typeface="+mn-ea"/>
                <a:ea typeface="+mn-ea"/>
                <a:cs typeface="+mn-cs"/>
              </a:rPr>
              <a:t>　</a:t>
            </a:r>
            <a:r>
              <a:rPr kumimoji="1" lang="ja-JP"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a:t>
            </a:r>
            <a:r>
              <a:rPr kumimoji="1" lang="ja-JP" altLang="en-US"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a:t>
            </a:r>
            <a:r>
              <a:rPr kumimoji="1" lang="en-US" altLang="zh-CN"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2</a:t>
            </a:r>
            <a:r>
              <a:rPr kumimoji="1" lang="ja-JP" altLang="en-US"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a:t>
            </a:r>
            <a:r>
              <a:rPr kumimoji="1" lang="zh-CN" altLang="en-US"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“防护用具教育”</a:t>
            </a:r>
            <a:endParaRPr kumimoji="1" lang="ja-JP" altLang="en-US"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ts val="3000"/>
              </a:lnSpc>
              <a:spcBef>
                <a:spcPct val="0"/>
              </a:spcBef>
              <a:spcAft>
                <a:spcPct val="0"/>
              </a:spcAft>
              <a:buClrTx/>
              <a:buSzTx/>
              <a:buFontTx/>
              <a:buNone/>
              <a:defRPr/>
            </a:pPr>
            <a:r>
              <a:rPr kumimoji="1" lang="ja-JP"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a:t>
            </a:r>
            <a:r>
              <a:rPr kumimoji="1" lang="en-US" altLang="ja-JP"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① </a:t>
            </a:r>
            <a:r>
              <a:rPr kumimoji="1"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教育目的</a:t>
            </a:r>
            <a:r>
              <a:rPr kumimoji="1" lang="ja-JP"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a:t>
            </a:r>
            <a:r>
              <a:rPr kumimoji="1" lang="zh-CN" altLang="en-US" sz="1800" b="0" i="0" u="none" strike="noStrike" kern="1200" cap="none" spc="0" normalizeH="0" baseline="0" noProof="0" dirty="0">
                <a:ln>
                  <a:noFill/>
                </a:ln>
                <a:solidFill>
                  <a:schemeClr val="tx1"/>
                </a:solidFill>
                <a:effectLst/>
                <a:uLnTx/>
                <a:uFillTx/>
                <a:latin typeface="+mn-ea"/>
                <a:ea typeface="+mn-ea"/>
                <a:cs typeface="+mn-cs"/>
              </a:rPr>
              <a:t>因为车间的防护用具穿戴率很低，</a:t>
            </a:r>
            <a:endParaRPr kumimoji="1" lang="zh-CN" altLang="en-US" sz="18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ts val="3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solidFill>
                <a:effectLst/>
                <a:uLnTx/>
                <a:uFillTx/>
                <a:latin typeface="+mn-ea"/>
                <a:ea typeface="+mn-ea"/>
                <a:cs typeface="+mn-cs"/>
              </a:rPr>
              <a:t>                     为了提高穿戴率要开展教育。</a:t>
            </a:r>
            <a:endParaRPr kumimoji="1" lang="ja-JP" altLang="en-US" sz="18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ts val="3000"/>
              </a:lnSpc>
              <a:spcBef>
                <a:spcPct val="0"/>
              </a:spcBef>
              <a:spcAft>
                <a:spcPct val="0"/>
              </a:spcAft>
              <a:buClrTx/>
              <a:buSzTx/>
              <a:buFontTx/>
              <a:buNone/>
              <a:defRPr/>
            </a:pPr>
            <a:r>
              <a:rPr kumimoji="1" lang="ja-JP"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②</a:t>
            </a:r>
            <a:r>
              <a:rPr kumimoji="1"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教育目标</a:t>
            </a:r>
            <a:endParaRPr kumimoji="1" lang="ja-JP"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ts val="3000"/>
              </a:lnSpc>
              <a:spcBef>
                <a:spcPct val="0"/>
              </a:spcBef>
              <a:spcAft>
                <a:spcPct val="0"/>
              </a:spcAft>
              <a:buClrTx/>
              <a:buSzTx/>
              <a:buFontTx/>
              <a:buNone/>
              <a:defRPr/>
            </a:pPr>
            <a:r>
              <a:rPr kumimoji="1" lang="ja-JP"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a:t>
            </a:r>
            <a:r>
              <a:rPr kumimoji="1" lang="ja-JP" altLang="en-US" sz="1800" b="0" i="0" u="none" strike="noStrike" kern="1200" cap="none" spc="0" normalizeH="0" baseline="0" noProof="0" dirty="0">
                <a:ln>
                  <a:noFill/>
                </a:ln>
                <a:solidFill>
                  <a:schemeClr val="tx1"/>
                </a:solidFill>
                <a:effectLst/>
                <a:uLnTx/>
                <a:uFillTx/>
                <a:latin typeface="+mn-ea"/>
                <a:ea typeface="+mn-ea"/>
                <a:cs typeface="+mn-cs"/>
              </a:rPr>
              <a:t>・</a:t>
            </a:r>
            <a:r>
              <a:rPr kumimoji="1" lang="zh-CN" altLang="en-US" sz="1800" b="0" i="0" u="none" strike="noStrike" kern="1200" cap="none" spc="0" normalizeH="0" baseline="0" noProof="0" dirty="0">
                <a:ln>
                  <a:noFill/>
                </a:ln>
                <a:solidFill>
                  <a:schemeClr val="tx1"/>
                </a:solidFill>
                <a:effectLst/>
                <a:uLnTx/>
                <a:uFillTx/>
                <a:latin typeface="+mn-ea"/>
                <a:ea typeface="+mn-ea"/>
                <a:cs typeface="+mn-cs"/>
              </a:rPr>
              <a:t>个别目标是能够选择正确的防护用具</a:t>
            </a:r>
            <a:r>
              <a:rPr kumimoji="1" lang="ja-JP" altLang="en-US" sz="1800" b="0" i="0" u="none" strike="noStrike" kern="1200" cap="none" spc="0" normalizeH="0" baseline="0" noProof="0" dirty="0">
                <a:ln>
                  <a:noFill/>
                </a:ln>
                <a:solidFill>
                  <a:schemeClr val="tx1"/>
                </a:solidFill>
                <a:effectLst/>
                <a:uLnTx/>
                <a:uFillTx/>
                <a:latin typeface="+mn-ea"/>
                <a:ea typeface="+mn-ea"/>
                <a:cs typeface="+mn-cs"/>
              </a:rPr>
              <a:t>。</a:t>
            </a:r>
            <a:endParaRPr kumimoji="1" lang="ja-JP" altLang="en-US" sz="18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ts val="3000"/>
              </a:lnSpc>
              <a:spcBef>
                <a:spcPct val="0"/>
              </a:spcBef>
              <a:spcAft>
                <a:spcPct val="0"/>
              </a:spcAft>
              <a:buClrTx/>
              <a:buSzTx/>
              <a:buFontTx/>
              <a:buNone/>
              <a:defRPr/>
            </a:pPr>
            <a:r>
              <a:rPr kumimoji="1" lang="ja-JP" altLang="en-US" sz="1800" b="0" i="0" u="none" strike="noStrike" kern="1200" cap="none" spc="0" normalizeH="0" baseline="0" noProof="0" dirty="0">
                <a:ln>
                  <a:noFill/>
                </a:ln>
                <a:solidFill>
                  <a:schemeClr val="tx1"/>
                </a:solidFill>
                <a:effectLst/>
                <a:uLnTx/>
                <a:uFillTx/>
                <a:latin typeface="+mn-ea"/>
                <a:ea typeface="+mn-ea"/>
                <a:cs typeface="+mn-cs"/>
              </a:rPr>
              <a:t>　　　　　　・</a:t>
            </a:r>
            <a:r>
              <a:rPr kumimoji="1" lang="zh-CN" altLang="en-US" sz="1800" b="0" i="0" u="none" strike="noStrike" kern="1200" cap="none" spc="0" normalizeH="0" baseline="0" noProof="0" dirty="0">
                <a:ln>
                  <a:noFill/>
                </a:ln>
                <a:solidFill>
                  <a:schemeClr val="tx1"/>
                </a:solidFill>
                <a:effectLst/>
                <a:uLnTx/>
                <a:uFillTx/>
                <a:latin typeface="+mn-ea"/>
                <a:ea typeface="+mn-ea"/>
                <a:cs typeface="+mn-cs"/>
              </a:rPr>
              <a:t>车间目标是每一名员工都选择了正确的防护用具，</a:t>
            </a:r>
            <a:endParaRPr kumimoji="1" lang="ja-JP" altLang="en-US" sz="18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ts val="3000"/>
              </a:lnSpc>
              <a:spcBef>
                <a:spcPct val="0"/>
              </a:spcBef>
              <a:spcAft>
                <a:spcPct val="0"/>
              </a:spcAft>
              <a:buClrTx/>
              <a:buSzTx/>
              <a:buFontTx/>
              <a:buNone/>
              <a:defRPr/>
            </a:pPr>
            <a:r>
              <a:rPr kumimoji="1" lang="ja-JP" altLang="en-US" sz="1800" b="0" i="0" u="none" strike="noStrike" kern="1200" cap="none" spc="0" normalizeH="0" baseline="0" noProof="0" dirty="0">
                <a:ln>
                  <a:noFill/>
                </a:ln>
                <a:solidFill>
                  <a:schemeClr val="tx1"/>
                </a:solidFill>
                <a:effectLst/>
                <a:uLnTx/>
                <a:uFillTx/>
                <a:latin typeface="+mn-ea"/>
                <a:ea typeface="+mn-ea"/>
                <a:cs typeface="+mn-cs"/>
              </a:rPr>
              <a:t>　　　　　　　　　　　</a:t>
            </a:r>
            <a:r>
              <a:rPr kumimoji="1" lang="zh-CN" altLang="en-US" sz="1800" b="0" i="0" u="none" strike="noStrike" kern="1200" cap="none" spc="0" normalizeH="0" baseline="0" noProof="0" dirty="0">
                <a:ln>
                  <a:noFill/>
                </a:ln>
                <a:solidFill>
                  <a:schemeClr val="tx1"/>
                </a:solidFill>
                <a:effectLst/>
                <a:uLnTx/>
                <a:uFillTx/>
                <a:latin typeface="+mn-ea"/>
                <a:ea typeface="+mn-ea"/>
                <a:cs typeface="+mn-cs"/>
              </a:rPr>
              <a:t>同时实现穿戴率达</a:t>
            </a:r>
            <a:r>
              <a:rPr kumimoji="1" lang="en-US" altLang="zh-CN" sz="1800" b="0" i="0" u="none" strike="noStrike" kern="1200" cap="none" spc="0" normalizeH="0" baseline="0" noProof="0" dirty="0">
                <a:ln>
                  <a:noFill/>
                </a:ln>
                <a:solidFill>
                  <a:schemeClr val="tx1"/>
                </a:solidFill>
                <a:effectLst/>
                <a:uLnTx/>
                <a:uFillTx/>
                <a:latin typeface="+mn-ea"/>
                <a:ea typeface="+mn-ea"/>
                <a:cs typeface="+mn-cs"/>
              </a:rPr>
              <a:t>100</a:t>
            </a:r>
            <a:r>
              <a:rPr kumimoji="1" lang="ja-JP" altLang="en-US" sz="1800" b="0" i="0" u="none" strike="noStrike" kern="1200" cap="none" spc="0" normalizeH="0" baseline="0" noProof="0" dirty="0">
                <a:ln>
                  <a:noFill/>
                </a:ln>
                <a:solidFill>
                  <a:schemeClr val="tx1"/>
                </a:solidFill>
                <a:effectLst/>
                <a:uLnTx/>
                <a:uFillTx/>
                <a:latin typeface="+mn-ea"/>
                <a:ea typeface="+mn-ea"/>
                <a:cs typeface="+mn-cs"/>
              </a:rPr>
              <a:t>％</a:t>
            </a:r>
            <a:r>
              <a:rPr kumimoji="1" lang="zh-CN" altLang="en-US" sz="1800" b="0" i="0" u="none" strike="noStrike" kern="1200" cap="none" spc="0" normalizeH="0" baseline="0" noProof="0" dirty="0">
                <a:ln>
                  <a:noFill/>
                </a:ln>
                <a:solidFill>
                  <a:schemeClr val="tx1"/>
                </a:solidFill>
                <a:effectLst/>
                <a:uLnTx/>
                <a:uFillTx/>
                <a:latin typeface="+mn-ea"/>
                <a:ea typeface="+mn-ea"/>
                <a:cs typeface="+mn-cs"/>
              </a:rPr>
              <a:t>的车间</a:t>
            </a:r>
            <a:r>
              <a:rPr kumimoji="1" lang="ja-JP" altLang="en-US" sz="1800" b="0" i="0" u="none" strike="noStrike" kern="1200" cap="none" spc="0" normalizeH="0" baseline="0" noProof="0" dirty="0">
                <a:ln>
                  <a:noFill/>
                </a:ln>
                <a:solidFill>
                  <a:schemeClr val="tx1"/>
                </a:solidFill>
                <a:effectLst/>
                <a:uLnTx/>
                <a:uFillTx/>
                <a:latin typeface="+mn-ea"/>
                <a:ea typeface="+mn-ea"/>
                <a:cs typeface="+mn-cs"/>
              </a:rPr>
              <a:t>。</a:t>
            </a:r>
            <a:endParaRPr kumimoji="1" lang="ja-JP" altLang="en-US" sz="18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ja-JP" altLang="en-US" sz="1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a:t>
            </a:r>
            <a:endParaRPr kumimoji="1" lang="ja-JP" altLang="en-US" sz="1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5"/>
          <p:cNvSpPr txBox="1"/>
          <p:nvPr/>
        </p:nvSpPr>
        <p:spPr>
          <a:xfrm>
            <a:off x="0" y="0"/>
            <a:ext cx="6624638" cy="457200"/>
          </a:xfrm>
          <a:prstGeom prst="rect">
            <a:avLst/>
          </a:prstGeom>
          <a:noFill/>
          <a:ln w="9525">
            <a:noFill/>
          </a:ln>
        </p:spPr>
        <p:txBody>
          <a:bodyPr>
            <a:spAutoFit/>
          </a:bodyPr>
          <a:lstStyle/>
          <a:p>
            <a:pPr eaLnBrk="1" hangingPunct="1">
              <a:spcBef>
                <a:spcPct val="50000"/>
              </a:spcBef>
            </a:pPr>
            <a:r>
              <a:rPr lang="zh-CN" altLang="en-US" dirty="0">
                <a:latin typeface="黑体" panose="02010609060101010101" pitchFamily="49" charset="-122"/>
                <a:ea typeface="黑体" panose="02010609060101010101" pitchFamily="49" charset="-122"/>
              </a:rPr>
              <a:t>四、班组安全教育的实施程序</a:t>
            </a:r>
            <a:endParaRPr lang="zh-CN" altLang="en-US" dirty="0">
              <a:latin typeface="黑体" panose="02010609060101010101" pitchFamily="49" charset="-122"/>
              <a:ea typeface="黑体" panose="02010609060101010101" pitchFamily="49" charset="-122"/>
            </a:endParaRPr>
          </a:p>
        </p:txBody>
      </p:sp>
      <p:graphicFrame>
        <p:nvGraphicFramePr>
          <p:cNvPr id="130055" name="Group 7"/>
          <p:cNvGraphicFramePr>
            <a:graphicFrameLocks noGrp="1"/>
          </p:cNvGraphicFramePr>
          <p:nvPr/>
        </p:nvGraphicFramePr>
        <p:xfrm>
          <a:off x="1022350" y="857250"/>
          <a:ext cx="7543800" cy="5410200"/>
        </p:xfrm>
        <a:graphic>
          <a:graphicData uri="http://schemas.openxmlformats.org/drawingml/2006/table">
            <a:tbl>
              <a:tblPr/>
              <a:tblGrid>
                <a:gridCol w="2286000"/>
                <a:gridCol w="2057400"/>
                <a:gridCol w="762000"/>
                <a:gridCol w="2438400"/>
              </a:tblGrid>
              <a:tr h="436563">
                <a:tc rowSpan="2">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zh-CN" altLang="en-US" sz="2000" b="0" i="0" u="none" strike="noStrike" cap="none" normalizeH="0" baseline="0" dirty="0">
                          <a:ln>
                            <a:noFill/>
                          </a:ln>
                          <a:solidFill>
                            <a:schemeClr val="tx2"/>
                          </a:solidFill>
                          <a:effectLst/>
                          <a:latin typeface="黑体" panose="02010609060101010101" pitchFamily="49" charset="-122"/>
                          <a:ea typeface="黑体" panose="02010609060101010101" pitchFamily="49" charset="-122"/>
                        </a:rPr>
                        <a:t>两个目标水平</a:t>
                      </a:r>
                      <a:endParaRPr kumimoji="0" lang="ja-JP" altLang="en-US" sz="2000" b="0" i="0" u="none" strike="noStrike" cap="none" normalizeH="0" baseline="0" dirty="0">
                        <a:ln>
                          <a:noFill/>
                        </a:ln>
                        <a:solidFill>
                          <a:schemeClr val="tx2"/>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ja-JP" altLang="en-US" sz="2000" b="0" i="0" u="none" strike="noStrike" cap="none" normalizeH="0" baseline="0" dirty="0">
                          <a:ln>
                            <a:noFill/>
                          </a:ln>
                          <a:solidFill>
                            <a:schemeClr val="tx2"/>
                          </a:solidFill>
                          <a:effectLst/>
                          <a:latin typeface="黑体" panose="02010609060101010101" pitchFamily="49" charset="-122"/>
                          <a:ea typeface="黑体" panose="02010609060101010101" pitchFamily="49" charset="-122"/>
                        </a:rPr>
                        <a:t>　　　　　</a:t>
                      </a:r>
                      <a:r>
                        <a:rPr kumimoji="0" lang="zh-CN" altLang="en-US" sz="2000" b="0" i="0" u="none" strike="noStrike" cap="none" normalizeH="0" baseline="0" dirty="0">
                          <a:ln>
                            <a:noFill/>
                          </a:ln>
                          <a:solidFill>
                            <a:schemeClr val="tx2"/>
                          </a:solidFill>
                          <a:effectLst/>
                          <a:latin typeface="黑体" panose="02010609060101010101" pitchFamily="49" charset="-122"/>
                          <a:ea typeface="黑体" panose="02010609060101010101" pitchFamily="49" charset="-122"/>
                        </a:rPr>
                        <a:t>具体的目标水平</a:t>
                      </a:r>
                      <a:endParaRPr kumimoji="0" lang="ja-JP" altLang="en-US" sz="2000" b="0" i="0" u="none" strike="noStrike" cap="none" normalizeH="0" baseline="0" dirty="0">
                        <a:ln>
                          <a:noFill/>
                        </a:ln>
                        <a:solidFill>
                          <a:schemeClr val="tx2"/>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a:tc>
                <a:tc hMerge="1">
                  <a:tcPr/>
                </a:tc>
              </a:tr>
              <a:tr h="436563">
                <a:tc vMerge="1">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ja-JP" altLang="en-US" sz="1800" b="1" i="0" u="none" strike="noStrike" cap="none" normalizeH="0" baseline="0">
                          <a:ln>
                            <a:noFill/>
                          </a:ln>
                          <a:solidFill>
                            <a:schemeClr val="tx2"/>
                          </a:solidFill>
                          <a:effectLst>
                            <a:outerShdw blurRad="38100" dist="38100" dir="2700000" algn="tl">
                              <a:srgbClr val="C0C0C0"/>
                            </a:outerShdw>
                          </a:effectLst>
                          <a:latin typeface="黑体" panose="02010609060101010101" pitchFamily="49" charset="-122"/>
                          <a:ea typeface="黑体" panose="02010609060101010101" pitchFamily="49" charset="-122"/>
                        </a:rPr>
                        <a:t>　　</a:t>
                      </a:r>
                      <a:r>
                        <a:rPr kumimoji="0" lang="zh-CN" altLang="en-US" sz="1800" b="1" i="0" u="none" strike="noStrike" cap="none" normalizeH="0" baseline="0">
                          <a:ln>
                            <a:noFill/>
                          </a:ln>
                          <a:solidFill>
                            <a:schemeClr val="tx2"/>
                          </a:solidFill>
                          <a:effectLst>
                            <a:outerShdw blurRad="38100" dist="38100" dir="2700000" algn="tl">
                              <a:srgbClr val="C0C0C0"/>
                            </a:outerShdw>
                          </a:effectLst>
                          <a:latin typeface="黑体" panose="02010609060101010101" pitchFamily="49" charset="-122"/>
                          <a:ea typeface="黑体" panose="02010609060101010101" pitchFamily="49" charset="-122"/>
                        </a:rPr>
                        <a:t>现状水平</a:t>
                      </a:r>
                      <a:endParaRPr kumimoji="0" lang="ja-JP" altLang="en-US" sz="1800" b="1" i="0" u="none" strike="noStrike" cap="none" normalizeH="0" baseline="0">
                        <a:ln>
                          <a:noFill/>
                        </a:ln>
                        <a:solidFill>
                          <a:schemeClr val="tx2"/>
                        </a:solidFill>
                        <a:effectLst>
                          <a:outerShdw blurRad="38100" dist="38100" dir="2700000" algn="tl">
                            <a:srgbClr val="C0C0C0"/>
                          </a:outerShdw>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ja-JP" altLang="en-US" sz="2000" b="1" i="0" u="none" strike="noStrike" cap="none" normalizeH="0" baseline="0">
                        <a:ln>
                          <a:noFill/>
                        </a:ln>
                        <a:solidFill>
                          <a:schemeClr val="tx2"/>
                        </a:solidFill>
                        <a:effectLst>
                          <a:outerShdw blurRad="38100" dist="38100" dir="2700000" algn="tl">
                            <a:srgbClr val="C0C0C0"/>
                          </a:outerShdw>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ja-JP" altLang="en-US" sz="2000" b="1" i="0" u="none" strike="noStrike" cap="none" normalizeH="0" baseline="0">
                          <a:ln>
                            <a:noFill/>
                          </a:ln>
                          <a:solidFill>
                            <a:schemeClr val="tx2"/>
                          </a:solidFill>
                          <a:effectLst>
                            <a:outerShdw blurRad="38100" dist="38100" dir="2700000" algn="tl">
                              <a:srgbClr val="C0C0C0"/>
                            </a:outerShdw>
                          </a:effectLst>
                          <a:latin typeface="黑体" panose="02010609060101010101" pitchFamily="49" charset="-122"/>
                          <a:ea typeface="黑体" panose="02010609060101010101" pitchFamily="49" charset="-122"/>
                        </a:rPr>
                        <a:t>　</a:t>
                      </a:r>
                      <a:r>
                        <a:rPr kumimoji="0" lang="zh-CN" altLang="en-US" sz="2000" b="1" i="0" u="none" strike="noStrike" cap="none" normalizeH="0" baseline="0">
                          <a:ln>
                            <a:noFill/>
                          </a:ln>
                          <a:solidFill>
                            <a:schemeClr val="tx2"/>
                          </a:solidFill>
                          <a:effectLst>
                            <a:outerShdw blurRad="38100" dist="38100" dir="2700000" algn="tl">
                              <a:srgbClr val="C0C0C0"/>
                            </a:outerShdw>
                          </a:effectLst>
                          <a:latin typeface="黑体" panose="02010609060101010101" pitchFamily="49" charset="-122"/>
                          <a:ea typeface="黑体" panose="02010609060101010101" pitchFamily="49" charset="-122"/>
                        </a:rPr>
                        <a:t>实现目标水平</a:t>
                      </a:r>
                      <a:endParaRPr kumimoji="0" lang="ja-JP" altLang="en-US" sz="2000" b="1" i="0" u="none" strike="noStrike" cap="none" normalizeH="0" baseline="0">
                        <a:ln>
                          <a:noFill/>
                        </a:ln>
                        <a:solidFill>
                          <a:schemeClr val="tx2"/>
                        </a:solidFill>
                        <a:effectLst>
                          <a:outerShdw blurRad="38100" dist="38100" dir="2700000" algn="tl">
                            <a:srgbClr val="C0C0C0"/>
                          </a:outerShdw>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37074">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ja-JP" altLang="en-US" sz="2800" b="0" i="0" u="none" strike="noStrike" cap="none" normalizeH="0" baseline="0">
                        <a:ln>
                          <a:noFill/>
                        </a:ln>
                        <a:solidFill>
                          <a:schemeClr val="tx1"/>
                        </a:solidFill>
                        <a:effectLst>
                          <a:outerShdw blurRad="38100" dist="38100" dir="2700000" algn="tl">
                            <a:srgbClr val="C0C0C0"/>
                          </a:outerShdw>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ja-JP" altLang="en-US" sz="2800" b="0" i="0" u="none" strike="noStrike" cap="none" normalizeH="0" baseline="0">
                        <a:ln>
                          <a:noFill/>
                        </a:ln>
                        <a:solidFill>
                          <a:schemeClr val="tx1"/>
                        </a:solidFill>
                        <a:effectLst>
                          <a:outerShdw blurRad="38100" dist="38100" dir="2700000" algn="tl">
                            <a:srgbClr val="C0C0C0"/>
                          </a:outerShdw>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ja-JP" altLang="en-US" sz="2800" b="0" i="0" u="none" strike="noStrike" cap="none" normalizeH="0" baseline="0">
                        <a:ln>
                          <a:noFill/>
                        </a:ln>
                        <a:solidFill>
                          <a:schemeClr val="tx1"/>
                        </a:solidFill>
                        <a:effectLst>
                          <a:outerShdw blurRad="38100" dist="38100" dir="2700000" algn="tl">
                            <a:srgbClr val="C0C0C0"/>
                          </a:outerShdw>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ja-JP" altLang="en-US" sz="2800" b="0" i="0" u="none" strike="noStrike" cap="none" normalizeH="0" baseline="0">
                        <a:ln>
                          <a:noFill/>
                        </a:ln>
                        <a:solidFill>
                          <a:schemeClr val="tx1"/>
                        </a:solidFill>
                        <a:effectLst>
                          <a:outerShdw blurRad="38100" dist="38100" dir="2700000" algn="tl">
                            <a:srgbClr val="C0C0C0"/>
                          </a:outerShdw>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ja-JP" altLang="en-US" sz="2800" b="0" i="0" u="none" strike="noStrike" cap="none" normalizeH="0" baseline="0">
                        <a:ln>
                          <a:noFill/>
                        </a:ln>
                        <a:solidFill>
                          <a:schemeClr val="tx1"/>
                        </a:solidFill>
                        <a:effectLst>
                          <a:outerShdw blurRad="38100" dist="38100" dir="2700000" algn="tl">
                            <a:srgbClr val="C0C0C0"/>
                          </a:outerShdw>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ja-JP" altLang="en-US" sz="2800" b="0" i="0" u="none" strike="noStrike" cap="none" normalizeH="0" baseline="0">
                        <a:ln>
                          <a:noFill/>
                        </a:ln>
                        <a:solidFill>
                          <a:schemeClr val="tx1"/>
                        </a:solidFill>
                        <a:effectLst>
                          <a:outerShdw blurRad="38100" dist="38100" dir="2700000" algn="tl">
                            <a:srgbClr val="C0C0C0"/>
                          </a:outerShdw>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ja-JP" altLang="en-US" sz="2800" b="0" i="0" u="none" strike="noStrike" cap="none" normalizeH="0" baseline="0">
                        <a:ln>
                          <a:noFill/>
                        </a:ln>
                        <a:solidFill>
                          <a:schemeClr val="tx1"/>
                        </a:solidFill>
                        <a:effectLst>
                          <a:outerShdw blurRad="38100" dist="38100" dir="2700000" algn="tl">
                            <a:srgbClr val="C0C0C0"/>
                          </a:outerShdw>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ja-JP" altLang="en-US" sz="2800" b="0" i="0" u="none" strike="noStrike" cap="none" normalizeH="0" baseline="0">
                        <a:ln>
                          <a:noFill/>
                        </a:ln>
                        <a:solidFill>
                          <a:schemeClr val="tx1"/>
                        </a:solidFill>
                        <a:effectLst>
                          <a:outerShdw blurRad="38100" dist="38100" dir="2700000" algn="tl">
                            <a:srgbClr val="C0C0C0"/>
                          </a:outerShdw>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ja-JP" altLang="en-US" sz="2800" b="0" i="0" u="none" strike="noStrike" cap="none" normalizeH="0" baseline="0">
                        <a:ln>
                          <a:noFill/>
                        </a:ln>
                        <a:solidFill>
                          <a:schemeClr val="tx1"/>
                        </a:solidFill>
                        <a:effectLst>
                          <a:outerShdw blurRad="38100" dist="38100" dir="2700000" algn="tl">
                            <a:srgbClr val="C0C0C0"/>
                          </a:outerShdw>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ja-JP" altLang="en-US" sz="2800" b="0" i="0" u="none" strike="noStrike" cap="none" normalizeH="0" baseline="0">
                        <a:ln>
                          <a:noFill/>
                        </a:ln>
                        <a:solidFill>
                          <a:schemeClr val="tx1"/>
                        </a:solidFill>
                        <a:effectLst>
                          <a:outerShdw blurRad="38100" dist="38100" dir="2700000" algn="tl">
                            <a:srgbClr val="C0C0C0"/>
                          </a:outerShdw>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ja-JP" altLang="en-US" sz="2800" b="0" i="0" u="none" strike="noStrike" cap="none" normalizeH="0" baseline="0">
                        <a:ln>
                          <a:noFill/>
                        </a:ln>
                        <a:solidFill>
                          <a:schemeClr val="tx1"/>
                        </a:solidFill>
                        <a:effectLst>
                          <a:outerShdw blurRad="38100" dist="38100" dir="2700000" algn="tl">
                            <a:srgbClr val="C0C0C0"/>
                          </a:outerShdw>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ja-JP" altLang="en-US" sz="2800" b="0" i="0" u="none" strike="noStrike" cap="none" normalizeH="0" baseline="0">
                        <a:ln>
                          <a:noFill/>
                        </a:ln>
                        <a:solidFill>
                          <a:schemeClr val="tx1"/>
                        </a:solidFill>
                        <a:effectLst>
                          <a:outerShdw blurRad="38100" dist="38100" dir="2700000" algn="tl">
                            <a:srgbClr val="C0C0C0"/>
                          </a:outerShdw>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ja-JP" altLang="en-US" sz="2800" b="0" i="0" u="none" strike="noStrike" cap="none" normalizeH="0" baseline="0" dirty="0">
                        <a:ln>
                          <a:noFill/>
                        </a:ln>
                        <a:solidFill>
                          <a:schemeClr val="tx1"/>
                        </a:solidFill>
                        <a:effectLst>
                          <a:outerShdw blurRad="38100" dist="38100" dir="2700000" algn="tl">
                            <a:srgbClr val="C0C0C0"/>
                          </a:outerShdw>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ja-JP" altLang="en-US" sz="2800" b="0" i="0" u="none" strike="noStrike" cap="none" normalizeH="0" baseline="0" dirty="0">
                        <a:ln>
                          <a:noFill/>
                        </a:ln>
                        <a:solidFill>
                          <a:schemeClr val="tx1"/>
                        </a:solidFill>
                        <a:effectLst>
                          <a:outerShdw blurRad="38100" dist="38100" dir="2700000" algn="tl">
                            <a:srgbClr val="C0C0C0"/>
                          </a:outerShdw>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926" name="Rectangle 22"/>
          <p:cNvSpPr/>
          <p:nvPr/>
        </p:nvSpPr>
        <p:spPr>
          <a:xfrm>
            <a:off x="1174750" y="1847850"/>
            <a:ext cx="1905000" cy="1066800"/>
          </a:xfrm>
          <a:prstGeom prst="rect">
            <a:avLst/>
          </a:prstGeom>
          <a:solidFill>
            <a:schemeClr val="accent1"/>
          </a:solidFill>
          <a:ln w="9525" cap="flat" cmpd="sng">
            <a:solidFill>
              <a:schemeClr val="tx2"/>
            </a:solidFill>
            <a:prstDash val="solid"/>
            <a:miter/>
            <a:headEnd type="none" w="med" len="med"/>
            <a:tailEnd type="none" w="med" len="med"/>
          </a:ln>
        </p:spPr>
        <p:txBody>
          <a:bodyPr wrap="none" anchor="ctr"/>
          <a:lstStyle/>
          <a:p>
            <a:pPr eaLnBrk="1" hangingPunct="1">
              <a:spcBef>
                <a:spcPct val="20000"/>
              </a:spcBef>
              <a:buClr>
                <a:schemeClr val="accent1"/>
              </a:buClr>
              <a:buSzPct val="75000"/>
              <a:buFont typeface="Wingdings" panose="05000000000000000000" pitchFamily="2" charset="2"/>
            </a:pPr>
            <a:endParaRPr lang="ja-JP" altLang="en-US" sz="1800" dirty="0">
              <a:latin typeface="黑体" panose="02010609060101010101" pitchFamily="49" charset="-122"/>
              <a:ea typeface="黑体" panose="02010609060101010101" pitchFamily="49" charset="-122"/>
            </a:endParaRPr>
          </a:p>
          <a:p>
            <a:pPr eaLnBrk="1" hangingPunct="1">
              <a:spcBef>
                <a:spcPct val="20000"/>
              </a:spcBef>
              <a:buClr>
                <a:schemeClr val="accent1"/>
              </a:buClr>
              <a:buSzPct val="75000"/>
              <a:buFont typeface="Wingdings" panose="05000000000000000000" pitchFamily="2" charset="2"/>
            </a:pPr>
            <a:r>
              <a:rPr lang="ja-JP" altLang="en-US" sz="1800" dirty="0">
                <a:latin typeface="黑体" panose="02010609060101010101" pitchFamily="49" charset="-122"/>
                <a:ea typeface="黑体" panose="02010609060101010101" pitchFamily="49" charset="-122"/>
              </a:rPr>
              <a:t>《</a:t>
            </a:r>
            <a:r>
              <a:rPr lang="zh-CN" altLang="en-US" sz="1800" dirty="0">
                <a:latin typeface="黑体" panose="02010609060101010101" pitchFamily="49" charset="-122"/>
                <a:ea typeface="黑体" panose="02010609060101010101" pitchFamily="49" charset="-122"/>
              </a:rPr>
              <a:t>个别目标值</a:t>
            </a:r>
            <a:r>
              <a:rPr lang="ja-JP" altLang="en-US" sz="1800" dirty="0">
                <a:latin typeface="黑体" panose="02010609060101010101" pitchFamily="49" charset="-122"/>
                <a:ea typeface="黑体" panose="02010609060101010101" pitchFamily="49" charset="-122"/>
              </a:rPr>
              <a:t>》</a:t>
            </a:r>
            <a:endParaRPr lang="ja-JP" altLang="en-US" sz="1800" dirty="0">
              <a:latin typeface="黑体" panose="02010609060101010101" pitchFamily="49" charset="-122"/>
              <a:ea typeface="黑体" panose="02010609060101010101" pitchFamily="49" charset="-122"/>
            </a:endParaRPr>
          </a:p>
          <a:p>
            <a:pPr eaLnBrk="1" hangingPunct="1">
              <a:spcBef>
                <a:spcPct val="20000"/>
              </a:spcBef>
              <a:buClr>
                <a:schemeClr val="accent1"/>
              </a:buClr>
              <a:buSzPct val="75000"/>
              <a:buFont typeface="Wingdings" panose="05000000000000000000" pitchFamily="2" charset="2"/>
            </a:pPr>
            <a:r>
              <a:rPr lang="zh-CN" altLang="en-US" sz="1800" dirty="0">
                <a:latin typeface="黑体" panose="02010609060101010101" pitchFamily="49" charset="-122"/>
                <a:ea typeface="黑体" panose="02010609060101010101" pitchFamily="49" charset="-122"/>
              </a:rPr>
              <a:t>可以编制作业程序</a:t>
            </a:r>
            <a:r>
              <a:rPr lang="ja-JP" altLang="en-US" sz="1800" dirty="0">
                <a:latin typeface="黑体" panose="02010609060101010101" pitchFamily="49" charset="-122"/>
                <a:ea typeface="黑体" panose="02010609060101010101" pitchFamily="49" charset="-122"/>
              </a:rPr>
              <a:t>　</a:t>
            </a:r>
            <a:endParaRPr lang="ja-JP" altLang="en-US" sz="1800" dirty="0">
              <a:latin typeface="黑体" panose="02010609060101010101" pitchFamily="49" charset="-122"/>
              <a:ea typeface="黑体" panose="02010609060101010101" pitchFamily="49" charset="-122"/>
            </a:endParaRPr>
          </a:p>
          <a:p>
            <a:pPr eaLnBrk="1" hangingPunct="1"/>
            <a:endParaRPr lang="ja-JP" altLang="en-US" dirty="0">
              <a:latin typeface="黑体" panose="02010609060101010101" pitchFamily="49" charset="-122"/>
              <a:ea typeface="黑体" panose="02010609060101010101" pitchFamily="49" charset="-122"/>
            </a:endParaRPr>
          </a:p>
        </p:txBody>
      </p:sp>
      <p:sp>
        <p:nvSpPr>
          <p:cNvPr id="123927" name="Rectangle 23"/>
          <p:cNvSpPr/>
          <p:nvPr/>
        </p:nvSpPr>
        <p:spPr>
          <a:xfrm>
            <a:off x="1250950" y="3295650"/>
            <a:ext cx="1828800" cy="1524000"/>
          </a:xfrm>
          <a:prstGeom prst="rect">
            <a:avLst/>
          </a:prstGeom>
          <a:solidFill>
            <a:srgbClr val="CEFAF3"/>
          </a:solidFill>
          <a:ln w="9525" cap="flat" cmpd="sng">
            <a:solidFill>
              <a:schemeClr val="tx2"/>
            </a:solidFill>
            <a:prstDash val="solid"/>
            <a:miter/>
            <a:headEnd type="none" w="med" len="med"/>
            <a:tailEnd type="none" w="med" len="med"/>
          </a:ln>
        </p:spPr>
        <p:txBody>
          <a:bodyPr wrap="none" anchor="ctr"/>
          <a:lstStyle/>
          <a:p>
            <a:pPr eaLnBrk="1" hangingPunct="1">
              <a:spcBef>
                <a:spcPct val="20000"/>
              </a:spcBef>
              <a:buClr>
                <a:schemeClr val="accent1"/>
              </a:buClr>
              <a:buSzPct val="75000"/>
              <a:buFont typeface="Wingdings" panose="05000000000000000000" pitchFamily="2" charset="2"/>
            </a:pPr>
            <a:r>
              <a:rPr lang="ja-JP" altLang="en-US" sz="1800" dirty="0">
                <a:solidFill>
                  <a:schemeClr val="bg2"/>
                </a:solidFill>
                <a:latin typeface="黑体" panose="02010609060101010101" pitchFamily="49" charset="-122"/>
                <a:ea typeface="黑体" panose="02010609060101010101" pitchFamily="49" charset="-122"/>
              </a:rPr>
              <a:t>《</a:t>
            </a:r>
            <a:r>
              <a:rPr lang="zh-CN" altLang="en-US" sz="1800" dirty="0">
                <a:solidFill>
                  <a:schemeClr val="bg2"/>
                </a:solidFill>
                <a:latin typeface="黑体" panose="02010609060101010101" pitchFamily="49" charset="-122"/>
                <a:ea typeface="黑体" panose="02010609060101010101" pitchFamily="49" charset="-122"/>
              </a:rPr>
              <a:t>车间的目标值</a:t>
            </a:r>
            <a:r>
              <a:rPr lang="ja-JP" altLang="en-US" sz="1800" dirty="0">
                <a:solidFill>
                  <a:schemeClr val="bg2"/>
                </a:solidFill>
                <a:latin typeface="黑体" panose="02010609060101010101" pitchFamily="49" charset="-122"/>
                <a:ea typeface="黑体" panose="02010609060101010101" pitchFamily="49" charset="-122"/>
              </a:rPr>
              <a:t>》</a:t>
            </a:r>
            <a:endParaRPr lang="ja-JP" altLang="en-US" sz="1800" dirty="0">
              <a:solidFill>
                <a:schemeClr val="bg2"/>
              </a:solidFill>
              <a:latin typeface="黑体" panose="02010609060101010101" pitchFamily="49" charset="-122"/>
              <a:ea typeface="黑体" panose="02010609060101010101" pitchFamily="49" charset="-122"/>
            </a:endParaRPr>
          </a:p>
          <a:p>
            <a:pPr eaLnBrk="1" hangingPunct="1">
              <a:spcBef>
                <a:spcPct val="20000"/>
              </a:spcBef>
              <a:buClr>
                <a:schemeClr val="accent1"/>
              </a:buClr>
              <a:buSzPct val="75000"/>
              <a:buFont typeface="Wingdings" panose="05000000000000000000" pitchFamily="2" charset="2"/>
            </a:pPr>
            <a:r>
              <a:rPr lang="zh-CN" altLang="en-US" sz="1800" dirty="0">
                <a:solidFill>
                  <a:schemeClr val="bg2"/>
                </a:solidFill>
                <a:latin typeface="黑体" panose="02010609060101010101" pitchFamily="49" charset="-122"/>
                <a:ea typeface="黑体" panose="02010609060101010101" pitchFamily="49" charset="-122"/>
              </a:rPr>
              <a:t>建立车间作业程</a:t>
            </a:r>
            <a:endParaRPr lang="zh-CN" altLang="en-US" sz="1800" dirty="0">
              <a:solidFill>
                <a:schemeClr val="bg2"/>
              </a:solidFill>
              <a:latin typeface="黑体" panose="02010609060101010101" pitchFamily="49" charset="-122"/>
              <a:ea typeface="黑体" panose="02010609060101010101" pitchFamily="49" charset="-122"/>
            </a:endParaRPr>
          </a:p>
          <a:p>
            <a:pPr eaLnBrk="1" hangingPunct="1">
              <a:spcBef>
                <a:spcPct val="20000"/>
              </a:spcBef>
              <a:buClr>
                <a:schemeClr val="accent1"/>
              </a:buClr>
              <a:buSzPct val="75000"/>
              <a:buFont typeface="Wingdings" panose="05000000000000000000" pitchFamily="2" charset="2"/>
            </a:pPr>
            <a:r>
              <a:rPr lang="zh-CN" altLang="en-US" sz="1800" dirty="0">
                <a:solidFill>
                  <a:schemeClr val="bg2"/>
                </a:solidFill>
                <a:latin typeface="黑体" panose="02010609060101010101" pitchFamily="49" charset="-122"/>
                <a:ea typeface="黑体" panose="02010609060101010101" pitchFamily="49" charset="-122"/>
              </a:rPr>
              <a:t>序的完善机制。</a:t>
            </a:r>
            <a:endParaRPr lang="ja-JP" altLang="en-US" dirty="0">
              <a:solidFill>
                <a:schemeClr val="bg2"/>
              </a:solidFill>
              <a:latin typeface="黑体" panose="02010609060101010101" pitchFamily="49" charset="-122"/>
              <a:ea typeface="黑体" panose="02010609060101010101" pitchFamily="49" charset="-122"/>
            </a:endParaRPr>
          </a:p>
        </p:txBody>
      </p:sp>
      <p:sp>
        <p:nvSpPr>
          <p:cNvPr id="123928" name="Rectangle 24"/>
          <p:cNvSpPr/>
          <p:nvPr/>
        </p:nvSpPr>
        <p:spPr>
          <a:xfrm>
            <a:off x="3460750" y="1847850"/>
            <a:ext cx="1752600" cy="1066800"/>
          </a:xfrm>
          <a:prstGeom prst="rect">
            <a:avLst/>
          </a:prstGeom>
          <a:solidFill>
            <a:schemeClr val="accent1"/>
          </a:solidFill>
          <a:ln w="9525" cap="flat" cmpd="sng">
            <a:solidFill>
              <a:schemeClr val="tx2"/>
            </a:solidFill>
            <a:prstDash val="solid"/>
            <a:miter/>
            <a:headEnd type="none" w="med" len="med"/>
            <a:tailEnd type="none" w="med" len="med"/>
          </a:ln>
        </p:spPr>
        <p:txBody>
          <a:bodyPr wrap="none" anchor="ctr"/>
          <a:lstStyle/>
          <a:p>
            <a:pPr eaLnBrk="1" hangingPunct="1"/>
            <a:r>
              <a:rPr lang="zh-CN" altLang="en-US" sz="2000" dirty="0">
                <a:latin typeface="黑体" panose="02010609060101010101" pitchFamily="49" charset="-122"/>
                <a:ea typeface="黑体" panose="02010609060101010101" pitchFamily="49" charset="-122"/>
              </a:rPr>
              <a:t>评价目前的</a:t>
            </a:r>
            <a:endParaRPr lang="ja-JP" altLang="en-US" sz="2000" dirty="0">
              <a:latin typeface="黑体" panose="02010609060101010101" pitchFamily="49" charset="-122"/>
              <a:ea typeface="黑体" panose="02010609060101010101" pitchFamily="49" charset="-122"/>
            </a:endParaRPr>
          </a:p>
          <a:p>
            <a:pPr eaLnBrk="1" hangingPunct="1"/>
            <a:r>
              <a:rPr lang="zh-CN" altLang="en-US" sz="2000" dirty="0">
                <a:latin typeface="黑体" panose="02010609060101010101" pitchFamily="49" charset="-122"/>
                <a:ea typeface="黑体" panose="02010609060101010101" pitchFamily="49" charset="-122"/>
              </a:rPr>
              <a:t>编制能力</a:t>
            </a:r>
            <a:endParaRPr lang="ja-JP" altLang="en-US" sz="2000" dirty="0">
              <a:latin typeface="黑体" panose="02010609060101010101" pitchFamily="49" charset="-122"/>
              <a:ea typeface="黑体" panose="02010609060101010101" pitchFamily="49" charset="-122"/>
            </a:endParaRPr>
          </a:p>
          <a:p>
            <a:pPr eaLnBrk="1" hangingPunct="1"/>
            <a:r>
              <a:rPr lang="ja-JP" altLang="zh-CN" sz="2000" dirty="0">
                <a:latin typeface="黑体" panose="02010609060101010101" pitchFamily="49" charset="-122"/>
                <a:ea typeface="黑体" panose="02010609060101010101" pitchFamily="49" charset="-122"/>
              </a:rPr>
              <a:t> </a:t>
            </a:r>
            <a:r>
              <a:rPr lang="ja-JP" altLang="en-US" sz="2000" dirty="0">
                <a:latin typeface="黑体" panose="02010609060101010101" pitchFamily="49" charset="-122"/>
                <a:ea typeface="黑体" panose="02010609060101010101" pitchFamily="49" charset="-122"/>
              </a:rPr>
              <a:t>（例：</a:t>
            </a:r>
            <a:r>
              <a:rPr lang="en-US" altLang="zh-CN" sz="2000" dirty="0">
                <a:latin typeface="黑体" panose="02010609060101010101" pitchFamily="49" charset="-122"/>
                <a:ea typeface="黑体" panose="02010609060101010101" pitchFamily="49" charset="-122"/>
              </a:rPr>
              <a:t>50</a:t>
            </a:r>
            <a:r>
              <a:rPr lang="zh-CN" altLang="en-US" sz="2000" dirty="0">
                <a:latin typeface="黑体" panose="02010609060101010101" pitchFamily="49" charset="-122"/>
                <a:ea typeface="黑体" panose="02010609060101010101" pitchFamily="49" charset="-122"/>
              </a:rPr>
              <a:t>分</a:t>
            </a:r>
            <a:r>
              <a:rPr lang="ja-JP" altLang="en-US" sz="2000" dirty="0">
                <a:latin typeface="黑体" panose="02010609060101010101" pitchFamily="49" charset="-122"/>
                <a:ea typeface="黑体" panose="02010609060101010101" pitchFamily="49" charset="-122"/>
              </a:rPr>
              <a:t>）</a:t>
            </a:r>
            <a:endParaRPr lang="ja-JP" altLang="en-US" sz="2000" dirty="0">
              <a:latin typeface="黑体" panose="02010609060101010101" pitchFamily="49" charset="-122"/>
              <a:ea typeface="黑体" panose="02010609060101010101" pitchFamily="49" charset="-122"/>
            </a:endParaRPr>
          </a:p>
        </p:txBody>
      </p:sp>
      <p:sp>
        <p:nvSpPr>
          <p:cNvPr id="123929" name="Rectangle 25"/>
          <p:cNvSpPr/>
          <p:nvPr/>
        </p:nvSpPr>
        <p:spPr>
          <a:xfrm>
            <a:off x="3460750" y="3295650"/>
            <a:ext cx="1752600" cy="1447800"/>
          </a:xfrm>
          <a:prstGeom prst="rect">
            <a:avLst/>
          </a:prstGeom>
          <a:solidFill>
            <a:srgbClr val="CEFAF3"/>
          </a:solidFill>
          <a:ln w="9525" cap="flat" cmpd="sng">
            <a:solidFill>
              <a:schemeClr val="tx2"/>
            </a:solidFill>
            <a:prstDash val="solid"/>
            <a:miter/>
            <a:headEnd type="none" w="med" len="med"/>
            <a:tailEnd type="none" w="med" len="med"/>
          </a:ln>
        </p:spPr>
        <p:txBody>
          <a:bodyPr wrap="none" anchor="ctr"/>
          <a:lstStyle/>
          <a:p>
            <a:pPr eaLnBrk="1" hangingPunct="1">
              <a:spcBef>
                <a:spcPct val="20000"/>
              </a:spcBef>
              <a:buClr>
                <a:schemeClr val="accent1"/>
              </a:buClr>
              <a:buSzPct val="75000"/>
              <a:buFont typeface="Wingdings" panose="05000000000000000000" pitchFamily="2" charset="2"/>
            </a:pPr>
            <a:r>
              <a:rPr lang="zh-CN" altLang="en-US" sz="1800" dirty="0">
                <a:solidFill>
                  <a:schemeClr val="bg2"/>
                </a:solidFill>
                <a:latin typeface="黑体" panose="02010609060101010101" pitchFamily="49" charset="-122"/>
                <a:ea typeface="黑体" panose="02010609060101010101" pitchFamily="49" charset="-122"/>
              </a:rPr>
              <a:t>通过现场调查，</a:t>
            </a:r>
            <a:endParaRPr lang="ja-JP" altLang="en-US" sz="1800" dirty="0">
              <a:solidFill>
                <a:schemeClr val="bg2"/>
              </a:solidFill>
              <a:latin typeface="黑体" panose="02010609060101010101" pitchFamily="49" charset="-122"/>
              <a:ea typeface="黑体" panose="02010609060101010101" pitchFamily="49" charset="-122"/>
            </a:endParaRPr>
          </a:p>
          <a:p>
            <a:pPr eaLnBrk="1" hangingPunct="1">
              <a:spcBef>
                <a:spcPct val="20000"/>
              </a:spcBef>
              <a:buClr>
                <a:schemeClr val="accent1"/>
              </a:buClr>
              <a:buSzPct val="75000"/>
              <a:buFont typeface="Wingdings" panose="05000000000000000000" pitchFamily="2" charset="2"/>
            </a:pPr>
            <a:r>
              <a:rPr lang="zh-CN" altLang="en-US" sz="1800" dirty="0">
                <a:solidFill>
                  <a:schemeClr val="bg2"/>
                </a:solidFill>
                <a:latin typeface="黑体" panose="02010609060101010101" pitchFamily="49" charset="-122"/>
                <a:ea typeface="黑体" panose="02010609060101010101" pitchFamily="49" charset="-122"/>
              </a:rPr>
              <a:t>评估目前的完</a:t>
            </a:r>
            <a:endParaRPr lang="zh-CN" altLang="en-US" sz="1800" dirty="0">
              <a:solidFill>
                <a:schemeClr val="bg2"/>
              </a:solidFill>
              <a:latin typeface="黑体" panose="02010609060101010101" pitchFamily="49" charset="-122"/>
              <a:ea typeface="黑体" panose="02010609060101010101" pitchFamily="49" charset="-122"/>
            </a:endParaRPr>
          </a:p>
          <a:p>
            <a:pPr eaLnBrk="1" hangingPunct="1">
              <a:spcBef>
                <a:spcPct val="20000"/>
              </a:spcBef>
              <a:buClr>
                <a:schemeClr val="accent1"/>
              </a:buClr>
              <a:buSzPct val="75000"/>
              <a:buFont typeface="Wingdings" panose="05000000000000000000" pitchFamily="2" charset="2"/>
            </a:pPr>
            <a:r>
              <a:rPr lang="zh-CN" altLang="en-US" sz="1800" dirty="0">
                <a:solidFill>
                  <a:schemeClr val="bg2"/>
                </a:solidFill>
                <a:latin typeface="黑体" panose="02010609060101010101" pitchFamily="49" charset="-122"/>
                <a:ea typeface="黑体" panose="02010609060101010101" pitchFamily="49" charset="-122"/>
              </a:rPr>
              <a:t>善机制</a:t>
            </a:r>
            <a:r>
              <a:rPr lang="ja-JP" altLang="en-US" sz="1800" dirty="0">
                <a:solidFill>
                  <a:schemeClr val="bg2"/>
                </a:solidFill>
                <a:latin typeface="黑体" panose="02010609060101010101" pitchFamily="49" charset="-122"/>
                <a:ea typeface="黑体" panose="02010609060101010101" pitchFamily="49" charset="-122"/>
              </a:rPr>
              <a:t>。</a:t>
            </a:r>
            <a:endParaRPr lang="ja-JP" altLang="en-US" dirty="0">
              <a:solidFill>
                <a:schemeClr val="bg2"/>
              </a:solidFill>
              <a:latin typeface="黑体" panose="02010609060101010101" pitchFamily="49" charset="-122"/>
              <a:ea typeface="黑体" panose="02010609060101010101" pitchFamily="49" charset="-122"/>
            </a:endParaRPr>
          </a:p>
        </p:txBody>
      </p:sp>
      <p:sp>
        <p:nvSpPr>
          <p:cNvPr id="123930" name="AutoShape 26"/>
          <p:cNvSpPr/>
          <p:nvPr/>
        </p:nvSpPr>
        <p:spPr>
          <a:xfrm>
            <a:off x="1936750" y="5048250"/>
            <a:ext cx="2895600" cy="1066800"/>
          </a:xfrm>
          <a:prstGeom prst="roundRect">
            <a:avLst>
              <a:gd name="adj" fmla="val 16667"/>
            </a:avLst>
          </a:prstGeom>
          <a:solidFill>
            <a:srgbClr val="CEFAF3"/>
          </a:solidFill>
          <a:ln w="9525" cap="flat" cmpd="sng">
            <a:solidFill>
              <a:schemeClr val="tx2"/>
            </a:solidFill>
            <a:prstDash val="solid"/>
            <a:headEnd type="none" w="med" len="med"/>
            <a:tailEnd type="none" w="med" len="med"/>
          </a:ln>
        </p:spPr>
        <p:txBody>
          <a:bodyPr wrap="none" anchor="ctr"/>
          <a:lstStyle/>
          <a:p>
            <a:pPr eaLnBrk="1" hangingPunct="1"/>
            <a:r>
              <a:rPr lang="zh-CN" altLang="en-US" sz="1600" dirty="0">
                <a:solidFill>
                  <a:schemeClr val="bg2"/>
                </a:solidFill>
                <a:latin typeface="黑体" panose="02010609060101010101" pitchFamily="49" charset="-122"/>
                <a:ea typeface="黑体" panose="02010609060101010101" pitchFamily="49" charset="-122"/>
              </a:rPr>
              <a:t>作业程序的完善水平是指</a:t>
            </a:r>
            <a:endParaRPr lang="ja-JP" altLang="en-US" sz="1600" dirty="0">
              <a:solidFill>
                <a:schemeClr val="bg2"/>
              </a:solidFill>
              <a:latin typeface="黑体" panose="02010609060101010101" pitchFamily="49" charset="-122"/>
              <a:ea typeface="黑体" panose="02010609060101010101" pitchFamily="49" charset="-122"/>
            </a:endParaRPr>
          </a:p>
          <a:p>
            <a:pPr eaLnBrk="1" hangingPunct="1"/>
            <a:r>
              <a:rPr lang="ja-JP" altLang="en-US" sz="1600" dirty="0">
                <a:solidFill>
                  <a:schemeClr val="bg2"/>
                </a:solidFill>
                <a:latin typeface="黑体" panose="02010609060101010101" pitchFamily="49" charset="-122"/>
                <a:ea typeface="黑体" panose="02010609060101010101" pitchFamily="49" charset="-122"/>
              </a:rPr>
              <a:t>　・</a:t>
            </a:r>
            <a:r>
              <a:rPr lang="zh-CN" altLang="en-US" sz="1600" dirty="0">
                <a:solidFill>
                  <a:schemeClr val="bg2"/>
                </a:solidFill>
                <a:latin typeface="黑体" panose="02010609060101010101" pitchFamily="49" charset="-122"/>
                <a:ea typeface="黑体" panose="02010609060101010101" pitchFamily="49" charset="-122"/>
              </a:rPr>
              <a:t>没有作业程序的操作</a:t>
            </a:r>
            <a:endParaRPr lang="ja-JP" altLang="en-US" sz="1600" dirty="0">
              <a:solidFill>
                <a:schemeClr val="bg2"/>
              </a:solidFill>
              <a:latin typeface="黑体" panose="02010609060101010101" pitchFamily="49" charset="-122"/>
              <a:ea typeface="黑体" panose="02010609060101010101" pitchFamily="49" charset="-122"/>
            </a:endParaRPr>
          </a:p>
          <a:p>
            <a:pPr eaLnBrk="1" hangingPunct="1"/>
            <a:r>
              <a:rPr lang="ja-JP" altLang="en-US" sz="1600" dirty="0">
                <a:solidFill>
                  <a:schemeClr val="bg2"/>
                </a:solidFill>
                <a:latin typeface="黑体" panose="02010609060101010101" pitchFamily="49" charset="-122"/>
                <a:ea typeface="黑体" panose="02010609060101010101" pitchFamily="49" charset="-122"/>
              </a:rPr>
              <a:t>　・</a:t>
            </a:r>
            <a:r>
              <a:rPr lang="zh-CN" altLang="en-US" sz="1600" dirty="0">
                <a:solidFill>
                  <a:schemeClr val="bg2"/>
                </a:solidFill>
                <a:latin typeface="黑体" panose="02010609060101010101" pitchFamily="49" charset="-122"/>
                <a:ea typeface="黑体" panose="02010609060101010101" pitchFamily="49" charset="-122"/>
              </a:rPr>
              <a:t>与实际操作的整合性水平</a:t>
            </a:r>
            <a:endParaRPr lang="ja-JP" altLang="en-US" sz="1800" dirty="0">
              <a:latin typeface="黑体" panose="02010609060101010101" pitchFamily="49" charset="-122"/>
              <a:ea typeface="黑体" panose="02010609060101010101" pitchFamily="49" charset="-122"/>
            </a:endParaRPr>
          </a:p>
        </p:txBody>
      </p:sp>
      <p:sp>
        <p:nvSpPr>
          <p:cNvPr id="123931" name="Rectangle 27"/>
          <p:cNvSpPr/>
          <p:nvPr/>
        </p:nvSpPr>
        <p:spPr>
          <a:xfrm>
            <a:off x="6356350" y="1924050"/>
            <a:ext cx="1981200" cy="990600"/>
          </a:xfrm>
          <a:prstGeom prst="rect">
            <a:avLst/>
          </a:prstGeom>
          <a:solidFill>
            <a:schemeClr val="accent1"/>
          </a:solidFill>
          <a:ln w="9525" cap="flat" cmpd="sng">
            <a:solidFill>
              <a:schemeClr val="tx2"/>
            </a:solidFill>
            <a:prstDash val="solid"/>
            <a:miter/>
            <a:headEnd type="none" w="med" len="med"/>
            <a:tailEnd type="none" w="med" len="med"/>
          </a:ln>
        </p:spPr>
        <p:txBody>
          <a:bodyPr wrap="none" anchor="ctr"/>
          <a:lstStyle/>
          <a:p>
            <a:pPr eaLnBrk="1" hangingPunct="1"/>
            <a:r>
              <a:rPr lang="zh-CN" altLang="en-US" sz="2000" dirty="0">
                <a:latin typeface="黑体" panose="02010609060101010101" pitchFamily="49" charset="-122"/>
                <a:ea typeface="黑体" panose="02010609060101010101" pitchFamily="49" charset="-122"/>
              </a:rPr>
              <a:t>要达到的编制</a:t>
            </a:r>
            <a:endParaRPr lang="ja-JP" altLang="en-US" sz="2000" dirty="0">
              <a:latin typeface="黑体" panose="02010609060101010101" pitchFamily="49" charset="-122"/>
              <a:ea typeface="黑体" panose="02010609060101010101" pitchFamily="49" charset="-122"/>
            </a:endParaRPr>
          </a:p>
          <a:p>
            <a:pPr eaLnBrk="1" hangingPunct="1"/>
            <a:r>
              <a:rPr lang="zh-CN" altLang="en-US" sz="2000" dirty="0">
                <a:latin typeface="黑体" panose="02010609060101010101" pitchFamily="49" charset="-122"/>
                <a:ea typeface="黑体" panose="02010609060101010101" pitchFamily="49" charset="-122"/>
              </a:rPr>
              <a:t>能力水平</a:t>
            </a:r>
            <a:endParaRPr lang="ja-JP" altLang="en-US" sz="2000" dirty="0">
              <a:latin typeface="黑体" panose="02010609060101010101" pitchFamily="49" charset="-122"/>
              <a:ea typeface="黑体" panose="02010609060101010101" pitchFamily="49" charset="-122"/>
            </a:endParaRPr>
          </a:p>
          <a:p>
            <a:pPr eaLnBrk="1" hangingPunct="1"/>
            <a:r>
              <a:rPr lang="ja-JP" altLang="zh-CN" sz="2000" dirty="0">
                <a:latin typeface="黑体" panose="02010609060101010101" pitchFamily="49" charset="-122"/>
                <a:ea typeface="黑体" panose="02010609060101010101" pitchFamily="49" charset="-122"/>
              </a:rPr>
              <a:t> </a:t>
            </a:r>
            <a:r>
              <a:rPr lang="ja-JP" altLang="en-US" sz="2000" dirty="0">
                <a:latin typeface="黑体" panose="02010609060101010101" pitchFamily="49" charset="-122"/>
                <a:ea typeface="黑体" panose="02010609060101010101" pitchFamily="49" charset="-122"/>
              </a:rPr>
              <a:t>（例：</a:t>
            </a:r>
            <a:r>
              <a:rPr lang="en-US" altLang="zh-CN" sz="2000" dirty="0">
                <a:latin typeface="黑体" panose="02010609060101010101" pitchFamily="49" charset="-122"/>
                <a:ea typeface="黑体" panose="02010609060101010101" pitchFamily="49" charset="-122"/>
              </a:rPr>
              <a:t>100</a:t>
            </a:r>
            <a:r>
              <a:rPr lang="zh-CN" altLang="en-US" sz="2000" dirty="0">
                <a:latin typeface="黑体" panose="02010609060101010101" pitchFamily="49" charset="-122"/>
                <a:ea typeface="黑体" panose="02010609060101010101" pitchFamily="49" charset="-122"/>
              </a:rPr>
              <a:t>分</a:t>
            </a:r>
            <a:r>
              <a:rPr lang="ja-JP" altLang="en-US" sz="2000" dirty="0">
                <a:latin typeface="黑体" panose="02010609060101010101" pitchFamily="49" charset="-122"/>
                <a:ea typeface="黑体" panose="02010609060101010101" pitchFamily="49" charset="-122"/>
              </a:rPr>
              <a:t>）</a:t>
            </a:r>
            <a:endParaRPr lang="ja-JP" altLang="en-US" sz="2000" dirty="0">
              <a:latin typeface="黑体" panose="02010609060101010101" pitchFamily="49" charset="-122"/>
              <a:ea typeface="黑体" panose="02010609060101010101" pitchFamily="49" charset="-122"/>
            </a:endParaRPr>
          </a:p>
        </p:txBody>
      </p:sp>
      <p:sp>
        <p:nvSpPr>
          <p:cNvPr id="123932" name="Rectangle 29"/>
          <p:cNvSpPr/>
          <p:nvPr/>
        </p:nvSpPr>
        <p:spPr>
          <a:xfrm>
            <a:off x="6508750" y="3295650"/>
            <a:ext cx="1752600" cy="2133600"/>
          </a:xfrm>
          <a:prstGeom prst="rect">
            <a:avLst/>
          </a:prstGeom>
          <a:solidFill>
            <a:srgbClr val="CEFAF3"/>
          </a:solidFill>
          <a:ln w="9525" cap="flat" cmpd="sng">
            <a:solidFill>
              <a:schemeClr val="tx2"/>
            </a:solidFill>
            <a:prstDash val="solid"/>
            <a:miter/>
            <a:headEnd type="none" w="med" len="med"/>
            <a:tailEnd type="none" w="med" len="med"/>
          </a:ln>
        </p:spPr>
        <p:txBody>
          <a:bodyPr wrap="none" anchor="ctr"/>
          <a:lstStyle/>
          <a:p>
            <a:pPr eaLnBrk="1" hangingPunct="1"/>
            <a:r>
              <a:rPr lang="zh-CN" altLang="en-US" sz="1800" dirty="0">
                <a:solidFill>
                  <a:schemeClr val="bg2"/>
                </a:solidFill>
                <a:latin typeface="黑体" panose="02010609060101010101" pitchFamily="49" charset="-122"/>
                <a:ea typeface="黑体" panose="02010609060101010101" pitchFamily="49" charset="-122"/>
              </a:rPr>
              <a:t>现状与程序完善</a:t>
            </a:r>
            <a:endParaRPr lang="zh-CN" altLang="en-US" sz="1800" dirty="0">
              <a:solidFill>
                <a:schemeClr val="bg2"/>
              </a:solidFill>
              <a:latin typeface="黑体" panose="02010609060101010101" pitchFamily="49" charset="-122"/>
              <a:ea typeface="黑体" panose="02010609060101010101" pitchFamily="49" charset="-122"/>
            </a:endParaRPr>
          </a:p>
          <a:p>
            <a:pPr eaLnBrk="1" hangingPunct="1"/>
            <a:r>
              <a:rPr lang="zh-CN" altLang="en-US" sz="1800" dirty="0">
                <a:solidFill>
                  <a:schemeClr val="bg2"/>
                </a:solidFill>
                <a:latin typeface="黑体" panose="02010609060101010101" pitchFamily="49" charset="-122"/>
                <a:ea typeface="黑体" panose="02010609060101010101" pitchFamily="49" charset="-122"/>
              </a:rPr>
              <a:t>水平之间有多大</a:t>
            </a:r>
            <a:endParaRPr lang="zh-CN" altLang="en-US" sz="1800" dirty="0">
              <a:solidFill>
                <a:schemeClr val="bg2"/>
              </a:solidFill>
              <a:latin typeface="黑体" panose="02010609060101010101" pitchFamily="49" charset="-122"/>
              <a:ea typeface="黑体" panose="02010609060101010101" pitchFamily="49" charset="-122"/>
            </a:endParaRPr>
          </a:p>
          <a:p>
            <a:pPr eaLnBrk="1" hangingPunct="1"/>
            <a:r>
              <a:rPr lang="zh-CN" altLang="en-US" sz="1800" dirty="0">
                <a:solidFill>
                  <a:schemeClr val="bg2"/>
                </a:solidFill>
                <a:latin typeface="黑体" panose="02010609060101010101" pitchFamily="49" charset="-122"/>
                <a:ea typeface="黑体" panose="02010609060101010101" pitchFamily="49" charset="-122"/>
              </a:rPr>
              <a:t>的差距</a:t>
            </a:r>
            <a:endParaRPr lang="ja-JP" altLang="en-US" sz="1800" dirty="0">
              <a:solidFill>
                <a:schemeClr val="bg2"/>
              </a:solidFill>
              <a:latin typeface="黑体" panose="02010609060101010101" pitchFamily="49" charset="-122"/>
              <a:ea typeface="黑体" panose="02010609060101010101" pitchFamily="49" charset="-122"/>
            </a:endParaRPr>
          </a:p>
          <a:p>
            <a:pPr eaLnBrk="1" hangingPunct="1"/>
            <a:r>
              <a:rPr lang="ja-JP" altLang="en-US" sz="1800" dirty="0">
                <a:solidFill>
                  <a:schemeClr val="bg2"/>
                </a:solidFill>
                <a:latin typeface="黑体" panose="02010609060101010101" pitchFamily="49" charset="-122"/>
                <a:ea typeface="黑体" panose="02010609060101010101" pitchFamily="49" charset="-122"/>
              </a:rPr>
              <a:t>（例）</a:t>
            </a:r>
            <a:endParaRPr lang="ja-JP" altLang="en-US" sz="1800" dirty="0">
              <a:solidFill>
                <a:schemeClr val="bg2"/>
              </a:solidFill>
              <a:latin typeface="黑体" panose="02010609060101010101" pitchFamily="49" charset="-122"/>
              <a:ea typeface="黑体" panose="02010609060101010101" pitchFamily="49" charset="-122"/>
            </a:endParaRPr>
          </a:p>
          <a:p>
            <a:pPr eaLnBrk="1" hangingPunct="1"/>
            <a:r>
              <a:rPr lang="ja-JP" altLang="en-US" sz="1800" dirty="0">
                <a:solidFill>
                  <a:schemeClr val="bg2"/>
                </a:solidFill>
                <a:latin typeface="黑体" panose="02010609060101010101" pitchFamily="49" charset="-122"/>
                <a:ea typeface="黑体" panose="02010609060101010101" pitchFamily="49" charset="-122"/>
              </a:rPr>
              <a:t>・</a:t>
            </a:r>
            <a:r>
              <a:rPr lang="en-US" altLang="zh-CN" sz="1800" dirty="0">
                <a:solidFill>
                  <a:schemeClr val="bg2"/>
                </a:solidFill>
                <a:latin typeface="黑体" panose="02010609060101010101" pitchFamily="49" charset="-122"/>
                <a:ea typeface="黑体" panose="02010609060101010101" pitchFamily="49" charset="-122"/>
              </a:rPr>
              <a:t>50</a:t>
            </a:r>
            <a:r>
              <a:rPr lang="ja-JP" altLang="en-US" sz="1800" dirty="0">
                <a:solidFill>
                  <a:schemeClr val="bg2"/>
                </a:solidFill>
                <a:latin typeface="黑体" panose="02010609060101010101" pitchFamily="49" charset="-122"/>
                <a:ea typeface="黑体" panose="02010609060101010101" pitchFamily="49" charset="-122"/>
              </a:rPr>
              <a:t>％向上</a:t>
            </a:r>
            <a:endParaRPr lang="ja-JP" altLang="en-US" sz="1800" dirty="0">
              <a:solidFill>
                <a:schemeClr val="bg2"/>
              </a:solidFill>
              <a:latin typeface="黑体" panose="02010609060101010101" pitchFamily="49" charset="-122"/>
              <a:ea typeface="黑体" panose="02010609060101010101" pitchFamily="49" charset="-122"/>
            </a:endParaRPr>
          </a:p>
          <a:p>
            <a:pPr eaLnBrk="1" hangingPunct="1"/>
            <a:r>
              <a:rPr lang="ja-JP" altLang="en-US" sz="1800" dirty="0">
                <a:solidFill>
                  <a:schemeClr val="bg2"/>
                </a:solidFill>
                <a:latin typeface="黑体" panose="02010609060101010101" pitchFamily="49" charset="-122"/>
                <a:ea typeface="黑体" panose="02010609060101010101" pitchFamily="49" charset="-122"/>
              </a:rPr>
              <a:t>・</a:t>
            </a:r>
            <a:r>
              <a:rPr lang="en-US" altLang="zh-CN" sz="1800" dirty="0">
                <a:solidFill>
                  <a:schemeClr val="bg2"/>
                </a:solidFill>
                <a:latin typeface="黑体" panose="02010609060101010101" pitchFamily="49" charset="-122"/>
                <a:ea typeface="黑体" panose="02010609060101010101" pitchFamily="49" charset="-122"/>
              </a:rPr>
              <a:t>100</a:t>
            </a:r>
            <a:r>
              <a:rPr lang="ja-JP" altLang="en-US" sz="1800" dirty="0">
                <a:solidFill>
                  <a:schemeClr val="bg2"/>
                </a:solidFill>
                <a:latin typeface="黑体" panose="02010609060101010101" pitchFamily="49" charset="-122"/>
                <a:ea typeface="黑体" panose="02010609060101010101" pitchFamily="49" charset="-122"/>
              </a:rPr>
              <a:t>％</a:t>
            </a:r>
            <a:r>
              <a:rPr lang="zh-CN" altLang="en-US" sz="1800" dirty="0">
                <a:solidFill>
                  <a:schemeClr val="bg2"/>
                </a:solidFill>
                <a:latin typeface="黑体" panose="02010609060101010101" pitchFamily="49" charset="-122"/>
                <a:ea typeface="黑体" panose="02010609060101010101" pitchFamily="49" charset="-122"/>
              </a:rPr>
              <a:t>完善</a:t>
            </a:r>
            <a:endParaRPr lang="ja-JP" altLang="en-US" sz="2000" dirty="0">
              <a:latin typeface="黑体" panose="02010609060101010101" pitchFamily="49" charset="-122"/>
              <a:ea typeface="黑体" panose="02010609060101010101" pitchFamily="49" charset="-122"/>
            </a:endParaRPr>
          </a:p>
        </p:txBody>
      </p:sp>
      <p:sp>
        <p:nvSpPr>
          <p:cNvPr id="123933" name="Line 30"/>
          <p:cNvSpPr/>
          <p:nvPr/>
        </p:nvSpPr>
        <p:spPr>
          <a:xfrm>
            <a:off x="3079750" y="3981450"/>
            <a:ext cx="381000" cy="0"/>
          </a:xfrm>
          <a:prstGeom prst="line">
            <a:avLst/>
          </a:prstGeom>
          <a:ln w="57150" cap="flat" cmpd="sng">
            <a:solidFill>
              <a:schemeClr val="tx1"/>
            </a:solidFill>
            <a:prstDash val="solid"/>
            <a:headEnd type="none" w="med" len="med"/>
            <a:tailEnd type="triangle" w="med" len="med"/>
          </a:ln>
        </p:spPr>
      </p:sp>
      <p:sp>
        <p:nvSpPr>
          <p:cNvPr id="123934" name="Line 31"/>
          <p:cNvSpPr/>
          <p:nvPr/>
        </p:nvSpPr>
        <p:spPr>
          <a:xfrm>
            <a:off x="5213350" y="3905250"/>
            <a:ext cx="304800" cy="0"/>
          </a:xfrm>
          <a:prstGeom prst="line">
            <a:avLst/>
          </a:prstGeom>
          <a:ln w="57150" cap="flat" cmpd="sng">
            <a:solidFill>
              <a:schemeClr val="tx1"/>
            </a:solidFill>
            <a:prstDash val="solid"/>
            <a:headEnd type="none" w="med" len="med"/>
            <a:tailEnd type="triangle" w="med" len="med"/>
          </a:ln>
        </p:spPr>
      </p:sp>
      <p:sp>
        <p:nvSpPr>
          <p:cNvPr id="123935" name="Line 32"/>
          <p:cNvSpPr/>
          <p:nvPr/>
        </p:nvSpPr>
        <p:spPr>
          <a:xfrm>
            <a:off x="5975350" y="3905250"/>
            <a:ext cx="457200" cy="0"/>
          </a:xfrm>
          <a:prstGeom prst="line">
            <a:avLst/>
          </a:prstGeom>
          <a:ln w="57150" cap="flat" cmpd="sng">
            <a:solidFill>
              <a:schemeClr val="tx1"/>
            </a:solidFill>
            <a:prstDash val="solid"/>
            <a:headEnd type="none" w="med" len="med"/>
            <a:tailEnd type="triangle" w="med" len="med"/>
          </a:ln>
        </p:spPr>
      </p:sp>
      <p:sp>
        <p:nvSpPr>
          <p:cNvPr id="123936" name="Line 33"/>
          <p:cNvSpPr/>
          <p:nvPr/>
        </p:nvSpPr>
        <p:spPr>
          <a:xfrm>
            <a:off x="5213350" y="2381250"/>
            <a:ext cx="381000" cy="0"/>
          </a:xfrm>
          <a:prstGeom prst="line">
            <a:avLst/>
          </a:prstGeom>
          <a:ln w="57150" cap="flat" cmpd="sng">
            <a:solidFill>
              <a:schemeClr val="tx1"/>
            </a:solidFill>
            <a:prstDash val="solid"/>
            <a:headEnd type="none" w="med" len="med"/>
            <a:tailEnd type="triangle" w="med" len="med"/>
          </a:ln>
        </p:spPr>
      </p:sp>
      <p:sp>
        <p:nvSpPr>
          <p:cNvPr id="123937" name="Line 34"/>
          <p:cNvSpPr/>
          <p:nvPr/>
        </p:nvSpPr>
        <p:spPr>
          <a:xfrm>
            <a:off x="3079750" y="2457450"/>
            <a:ext cx="381000" cy="0"/>
          </a:xfrm>
          <a:prstGeom prst="line">
            <a:avLst/>
          </a:prstGeom>
          <a:ln w="57150" cap="flat" cmpd="sng">
            <a:solidFill>
              <a:schemeClr val="tx1"/>
            </a:solidFill>
            <a:prstDash val="solid"/>
            <a:headEnd type="none" w="med" len="med"/>
            <a:tailEnd type="triangle" w="med" len="med"/>
          </a:ln>
        </p:spPr>
      </p:sp>
      <p:sp>
        <p:nvSpPr>
          <p:cNvPr id="123938" name="Line 35"/>
          <p:cNvSpPr/>
          <p:nvPr/>
        </p:nvSpPr>
        <p:spPr>
          <a:xfrm>
            <a:off x="5975350" y="2381250"/>
            <a:ext cx="457200" cy="0"/>
          </a:xfrm>
          <a:prstGeom prst="line">
            <a:avLst/>
          </a:prstGeom>
          <a:ln w="57150" cap="flat" cmpd="sng">
            <a:solidFill>
              <a:schemeClr val="tx1"/>
            </a:solidFill>
            <a:prstDash val="solid"/>
            <a:headEnd type="none" w="med" len="med"/>
            <a:tailEnd type="triangle" w="med" len="med"/>
          </a:ln>
        </p:spPr>
      </p:sp>
      <p:sp>
        <p:nvSpPr>
          <p:cNvPr id="123939" name="AutoShape 36"/>
          <p:cNvSpPr/>
          <p:nvPr/>
        </p:nvSpPr>
        <p:spPr>
          <a:xfrm>
            <a:off x="488950" y="2305050"/>
            <a:ext cx="685800" cy="2057400"/>
          </a:xfrm>
          <a:prstGeom prst="curvedRightArrow">
            <a:avLst>
              <a:gd name="adj1" fmla="val 60000"/>
              <a:gd name="adj2" fmla="val 120000"/>
              <a:gd name="adj3" fmla="val 33319"/>
            </a:avLst>
          </a:prstGeom>
          <a:solidFill>
            <a:srgbClr val="CC7CAF"/>
          </a:solidFill>
          <a:ln w="9525" cap="flat" cmpd="sng">
            <a:solidFill>
              <a:schemeClr val="tx2"/>
            </a:solidFill>
            <a:prstDash val="solid"/>
            <a:miter/>
            <a:headEnd type="none" w="med" len="med"/>
            <a:tailEnd type="none" w="med" len="med"/>
          </a:ln>
        </p:spPr>
        <p:txBody>
          <a:bodyPr wrap="none" anchor="ctr"/>
          <a:lstStyle/>
          <a:p>
            <a:pPr eaLnBrk="1" hangingPunct="1"/>
            <a:endParaRPr lang="ja-JP" altLang="en-US" dirty="0">
              <a:latin typeface="黑体" panose="02010609060101010101" pitchFamily="49" charset="-122"/>
              <a:ea typeface="黑体" panose="02010609060101010101" pitchFamily="49" charset="-122"/>
            </a:endParaRPr>
          </a:p>
        </p:txBody>
      </p:sp>
      <p:sp>
        <p:nvSpPr>
          <p:cNvPr id="123940" name="スライド番号プレースホルダ 19"/>
          <p:cNvSpPr txBox="1">
            <a:spLocks noGrp="1"/>
          </p:cNvSpPr>
          <p:nvPr/>
        </p:nvSpPr>
        <p:spPr>
          <a:xfrm>
            <a:off x="6356350" y="6248400"/>
            <a:ext cx="1905000" cy="457200"/>
          </a:xfrm>
          <a:prstGeom prst="rect">
            <a:avLst/>
          </a:prstGeom>
          <a:noFill/>
          <a:ln w="9525">
            <a:noFill/>
          </a:ln>
        </p:spPr>
        <p:txBody>
          <a:bodyPr lIns="92075" tIns="46038" rIns="92075" bIns="46038" anchor="ctr"/>
          <a:lstStyle/>
          <a:p>
            <a:pPr algn="r" eaLnBrk="1" hangingPunct="1"/>
            <a:fld id="{9A0DB2DC-4C9A-4742-B13C-FB6460FD3503}" type="slidenum">
              <a:rPr lang="ja-JP" altLang="en-US" sz="1400" dirty="0">
                <a:latin typeface="黑体" panose="02010609060101010101" pitchFamily="49" charset="-122"/>
                <a:ea typeface="黑体" panose="02010609060101010101" pitchFamily="49" charset="-122"/>
              </a:rPr>
            </a:fld>
            <a:endParaRPr lang="ja-JP" altLang="en-US" sz="1400" dirty="0">
              <a:latin typeface="黑体" panose="02010609060101010101" pitchFamily="49" charset="-122"/>
              <a:ea typeface="黑体" panose="02010609060101010101" pitchFamily="49" charset="-122"/>
            </a:endParaRPr>
          </a:p>
        </p:txBody>
      </p:sp>
      <p:sp>
        <p:nvSpPr>
          <p:cNvPr id="123941" name="Rectangle 29"/>
          <p:cNvSpPr/>
          <p:nvPr/>
        </p:nvSpPr>
        <p:spPr>
          <a:xfrm>
            <a:off x="5527675" y="2063750"/>
            <a:ext cx="457200" cy="2133600"/>
          </a:xfrm>
          <a:prstGeom prst="rect">
            <a:avLst/>
          </a:prstGeom>
          <a:solidFill>
            <a:schemeClr val="bg1"/>
          </a:solidFill>
          <a:ln w="9525" cap="flat" cmpd="sng">
            <a:solidFill>
              <a:srgbClr val="00B050"/>
            </a:solidFill>
            <a:prstDash val="solid"/>
            <a:miter/>
            <a:headEnd type="none" w="med" len="med"/>
            <a:tailEnd type="none" w="med" len="med"/>
          </a:ln>
        </p:spPr>
        <p:txBody>
          <a:bodyPr wrap="none" anchor="ctr"/>
          <a:lstStyle/>
          <a:p>
            <a:pPr eaLnBrk="1" hangingPunct="1"/>
            <a:r>
              <a:rPr lang="zh-CN" altLang="en-US" sz="2000" dirty="0">
                <a:solidFill>
                  <a:schemeClr val="bg2"/>
                </a:solidFill>
                <a:latin typeface="黑体" panose="02010609060101010101" pitchFamily="49" charset="-122"/>
                <a:ea typeface="黑体" panose="02010609060101010101" pitchFamily="49" charset="-122"/>
              </a:rPr>
              <a:t>通</a:t>
            </a:r>
            <a:endParaRPr lang="zh-CN" altLang="en-US" sz="2000" dirty="0">
              <a:solidFill>
                <a:schemeClr val="bg2"/>
              </a:solidFill>
              <a:latin typeface="黑体" panose="02010609060101010101" pitchFamily="49" charset="-122"/>
              <a:ea typeface="黑体" panose="02010609060101010101" pitchFamily="49" charset="-122"/>
            </a:endParaRPr>
          </a:p>
          <a:p>
            <a:pPr eaLnBrk="1" hangingPunct="1"/>
            <a:r>
              <a:rPr lang="zh-CN" altLang="en-US" sz="2000" dirty="0">
                <a:solidFill>
                  <a:schemeClr val="bg2"/>
                </a:solidFill>
                <a:latin typeface="黑体" panose="02010609060101010101" pitchFamily="49" charset="-122"/>
                <a:ea typeface="黑体" panose="02010609060101010101" pitchFamily="49" charset="-122"/>
              </a:rPr>
              <a:t>过</a:t>
            </a:r>
            <a:endParaRPr lang="zh-CN" altLang="en-US" sz="2000" dirty="0">
              <a:solidFill>
                <a:schemeClr val="bg2"/>
              </a:solidFill>
              <a:latin typeface="黑体" panose="02010609060101010101" pitchFamily="49" charset="-122"/>
              <a:ea typeface="黑体" panose="02010609060101010101" pitchFamily="49" charset="-122"/>
            </a:endParaRPr>
          </a:p>
          <a:p>
            <a:pPr eaLnBrk="1" hangingPunct="1"/>
            <a:r>
              <a:rPr lang="zh-CN" altLang="en-US" sz="2000" dirty="0">
                <a:solidFill>
                  <a:schemeClr val="bg2"/>
                </a:solidFill>
                <a:latin typeface="黑体" panose="02010609060101010101" pitchFamily="49" charset="-122"/>
                <a:ea typeface="黑体" panose="02010609060101010101" pitchFamily="49" charset="-122"/>
              </a:rPr>
              <a:t>开</a:t>
            </a:r>
            <a:endParaRPr lang="zh-CN" altLang="en-US" sz="2000" dirty="0">
              <a:solidFill>
                <a:schemeClr val="bg2"/>
              </a:solidFill>
              <a:latin typeface="黑体" panose="02010609060101010101" pitchFamily="49" charset="-122"/>
              <a:ea typeface="黑体" panose="02010609060101010101" pitchFamily="49" charset="-122"/>
            </a:endParaRPr>
          </a:p>
          <a:p>
            <a:pPr eaLnBrk="1" hangingPunct="1"/>
            <a:r>
              <a:rPr lang="zh-CN" altLang="en-US" sz="2000" dirty="0">
                <a:solidFill>
                  <a:schemeClr val="bg2"/>
                </a:solidFill>
                <a:latin typeface="黑体" panose="02010609060101010101" pitchFamily="49" charset="-122"/>
                <a:ea typeface="黑体" panose="02010609060101010101" pitchFamily="49" charset="-122"/>
              </a:rPr>
              <a:t>展</a:t>
            </a:r>
            <a:endParaRPr lang="zh-CN" altLang="en-US" sz="2000" dirty="0">
              <a:solidFill>
                <a:schemeClr val="bg2"/>
              </a:solidFill>
              <a:latin typeface="黑体" panose="02010609060101010101" pitchFamily="49" charset="-122"/>
              <a:ea typeface="黑体" panose="02010609060101010101" pitchFamily="49" charset="-122"/>
            </a:endParaRPr>
          </a:p>
          <a:p>
            <a:pPr eaLnBrk="1" hangingPunct="1"/>
            <a:r>
              <a:rPr lang="zh-CN" altLang="en-US" sz="2000" dirty="0">
                <a:solidFill>
                  <a:schemeClr val="bg2"/>
                </a:solidFill>
                <a:latin typeface="黑体" panose="02010609060101010101" pitchFamily="49" charset="-122"/>
                <a:ea typeface="黑体" panose="02010609060101010101" pitchFamily="49" charset="-122"/>
              </a:rPr>
              <a:t>教</a:t>
            </a:r>
            <a:endParaRPr lang="zh-CN" altLang="en-US" sz="2000" dirty="0">
              <a:solidFill>
                <a:schemeClr val="bg2"/>
              </a:solidFill>
              <a:latin typeface="黑体" panose="02010609060101010101" pitchFamily="49" charset="-122"/>
              <a:ea typeface="黑体" panose="02010609060101010101" pitchFamily="49" charset="-122"/>
            </a:endParaRPr>
          </a:p>
          <a:p>
            <a:pPr eaLnBrk="1" hangingPunct="1"/>
            <a:r>
              <a:rPr lang="zh-CN" altLang="en-US" sz="2000" dirty="0">
                <a:solidFill>
                  <a:schemeClr val="bg2"/>
                </a:solidFill>
                <a:latin typeface="黑体" panose="02010609060101010101" pitchFamily="49" charset="-122"/>
                <a:ea typeface="黑体" panose="02010609060101010101" pitchFamily="49" charset="-122"/>
              </a:rPr>
              <a:t>育</a:t>
            </a:r>
            <a:endParaRPr lang="ja-JP" altLang="en-US" sz="2000" dirty="0">
              <a:solidFill>
                <a:schemeClr val="bg2"/>
              </a:solidFill>
              <a:latin typeface="黑体" panose="02010609060101010101" pitchFamily="49" charset="-122"/>
              <a:ea typeface="黑体" panose="02010609060101010101" pitchFamily="49" charset="-122"/>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5"/>
          <p:cNvSpPr txBox="1"/>
          <p:nvPr/>
        </p:nvSpPr>
        <p:spPr>
          <a:xfrm>
            <a:off x="0" y="0"/>
            <a:ext cx="6624638" cy="457200"/>
          </a:xfrm>
          <a:prstGeom prst="rect">
            <a:avLst/>
          </a:prstGeom>
          <a:noFill/>
          <a:ln w="9525">
            <a:noFill/>
          </a:ln>
        </p:spPr>
        <p:txBody>
          <a:bodyPr>
            <a:spAutoFit/>
          </a:bodyPr>
          <a:lstStyle/>
          <a:p>
            <a:pPr eaLnBrk="1" hangingPunct="1">
              <a:spcBef>
                <a:spcPct val="50000"/>
              </a:spcBef>
            </a:pPr>
            <a:r>
              <a:rPr lang="zh-CN" altLang="en-US" dirty="0">
                <a:latin typeface="黑体" panose="02010609060101010101" pitchFamily="49" charset="-122"/>
                <a:ea typeface="黑体" panose="02010609060101010101" pitchFamily="49" charset="-122"/>
              </a:rPr>
              <a:t>四、班组安全教育的实施程序</a:t>
            </a:r>
            <a:endParaRPr lang="zh-CN" altLang="en-US" dirty="0">
              <a:latin typeface="黑体" panose="02010609060101010101" pitchFamily="49" charset="-122"/>
              <a:ea typeface="黑体" panose="02010609060101010101" pitchFamily="49" charset="-122"/>
            </a:endParaRPr>
          </a:p>
        </p:txBody>
      </p:sp>
      <p:graphicFrame>
        <p:nvGraphicFramePr>
          <p:cNvPr id="131079" name="Group 7"/>
          <p:cNvGraphicFramePr>
            <a:graphicFrameLocks noGrp="1"/>
          </p:cNvGraphicFramePr>
          <p:nvPr/>
        </p:nvGraphicFramePr>
        <p:xfrm>
          <a:off x="920750" y="928688"/>
          <a:ext cx="7543800" cy="4894950"/>
        </p:xfrm>
        <a:graphic>
          <a:graphicData uri="http://schemas.openxmlformats.org/drawingml/2006/table">
            <a:tbl>
              <a:tblPr/>
              <a:tblGrid>
                <a:gridCol w="2286000"/>
                <a:gridCol w="2057400"/>
                <a:gridCol w="762000"/>
                <a:gridCol w="2438400"/>
              </a:tblGrid>
              <a:tr h="396045">
                <a:tc rowSpan="2">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zh-CN" altLang="en-US" sz="2000" b="0" i="0" u="none" strike="noStrike" cap="none" normalizeH="0" baseline="0" dirty="0">
                          <a:ln>
                            <a:noFill/>
                          </a:ln>
                          <a:solidFill>
                            <a:schemeClr val="tx2"/>
                          </a:solidFill>
                          <a:effectLst/>
                          <a:latin typeface="黑体" panose="02010609060101010101" pitchFamily="49" charset="-122"/>
                          <a:ea typeface="黑体" panose="02010609060101010101" pitchFamily="49" charset="-122"/>
                        </a:rPr>
                        <a:t>两个目标水平</a:t>
                      </a:r>
                      <a:endParaRPr kumimoji="0" lang="ja-JP" altLang="en-US" sz="2000" b="0" i="0" u="none" strike="noStrike" cap="none" normalizeH="0" baseline="0" dirty="0">
                        <a:ln>
                          <a:noFill/>
                        </a:ln>
                        <a:solidFill>
                          <a:schemeClr val="tx2"/>
                        </a:solidFill>
                        <a:effectLst/>
                        <a:latin typeface="黑体" panose="02010609060101010101" pitchFamily="49" charset="-122"/>
                        <a:ea typeface="黑体" panose="02010609060101010101" pitchFamily="49" charset="-122"/>
                      </a:endParaRPr>
                    </a:p>
                  </a:txBody>
                  <a:tcPr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ja-JP" altLang="en-US" sz="2000" b="0" i="0" u="none" strike="noStrike" cap="none" normalizeH="0" baseline="0" dirty="0">
                          <a:ln>
                            <a:noFill/>
                          </a:ln>
                          <a:solidFill>
                            <a:schemeClr val="tx2"/>
                          </a:solidFill>
                          <a:effectLst/>
                          <a:latin typeface="黑体" panose="02010609060101010101" pitchFamily="49" charset="-122"/>
                          <a:ea typeface="黑体" panose="02010609060101010101" pitchFamily="49" charset="-122"/>
                        </a:rPr>
                        <a:t>　　　　　</a:t>
                      </a:r>
                      <a:r>
                        <a:rPr kumimoji="0" lang="zh-CN" altLang="en-US" sz="2000" b="0" i="0" u="none" strike="noStrike" cap="none" normalizeH="0" baseline="0" dirty="0">
                          <a:ln>
                            <a:noFill/>
                          </a:ln>
                          <a:solidFill>
                            <a:schemeClr val="tx2"/>
                          </a:solidFill>
                          <a:effectLst/>
                          <a:latin typeface="黑体" panose="02010609060101010101" pitchFamily="49" charset="-122"/>
                          <a:ea typeface="黑体" panose="02010609060101010101" pitchFamily="49" charset="-122"/>
                        </a:rPr>
                        <a:t>具体的目标水平</a:t>
                      </a:r>
                      <a:endParaRPr kumimoji="0" lang="ja-JP" altLang="en-US" sz="2000" b="0" i="0" u="none" strike="noStrike" cap="none" normalizeH="0" baseline="0" dirty="0">
                        <a:ln>
                          <a:noFill/>
                        </a:ln>
                        <a:solidFill>
                          <a:schemeClr val="tx2"/>
                        </a:solidFill>
                        <a:effectLst/>
                        <a:latin typeface="黑体" panose="02010609060101010101" pitchFamily="49" charset="-122"/>
                        <a:ea typeface="黑体" panose="02010609060101010101" pitchFamily="49" charset="-122"/>
                      </a:endParaRPr>
                    </a:p>
                  </a:txBody>
                  <a:tcPr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a:tc>
                <a:tc hMerge="1">
                  <a:tcPr/>
                </a:tc>
              </a:tr>
              <a:tr h="396045">
                <a:tc vMerge="1">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ja-JP" altLang="en-US" sz="1800" b="0" i="0" u="none" strike="noStrike" cap="none" normalizeH="0" baseline="0" dirty="0">
                          <a:ln>
                            <a:noFill/>
                          </a:ln>
                          <a:solidFill>
                            <a:schemeClr val="tx2"/>
                          </a:solidFill>
                          <a:effectLst/>
                          <a:latin typeface="黑体" panose="02010609060101010101" pitchFamily="49" charset="-122"/>
                          <a:ea typeface="黑体" panose="02010609060101010101" pitchFamily="49" charset="-122"/>
                        </a:rPr>
                        <a:t>　　</a:t>
                      </a:r>
                      <a:r>
                        <a:rPr kumimoji="0" lang="zh-CN" altLang="en-US" sz="1800" b="0" i="0" u="none" strike="noStrike" cap="none" normalizeH="0" baseline="0" dirty="0">
                          <a:ln>
                            <a:noFill/>
                          </a:ln>
                          <a:solidFill>
                            <a:schemeClr val="tx2"/>
                          </a:solidFill>
                          <a:effectLst/>
                          <a:latin typeface="黑体" panose="02010609060101010101" pitchFamily="49" charset="-122"/>
                          <a:ea typeface="黑体" panose="02010609060101010101" pitchFamily="49" charset="-122"/>
                        </a:rPr>
                        <a:t>现状水平</a:t>
                      </a:r>
                      <a:endParaRPr kumimoji="0" lang="ja-JP" altLang="en-US" sz="1800" b="0" i="0" u="none" strike="noStrike" cap="none" normalizeH="0" baseline="0" dirty="0">
                        <a:ln>
                          <a:noFill/>
                        </a:ln>
                        <a:solidFill>
                          <a:schemeClr val="tx2"/>
                        </a:solidFill>
                        <a:effectLst/>
                        <a:latin typeface="黑体" panose="02010609060101010101" pitchFamily="49" charset="-122"/>
                        <a:ea typeface="黑体" panose="02010609060101010101" pitchFamily="49" charset="-122"/>
                      </a:endParaRP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ja-JP" altLang="en-US" sz="2000" b="0" i="0" u="none" strike="noStrike" cap="none" normalizeH="0" baseline="0" dirty="0">
                        <a:ln>
                          <a:noFill/>
                        </a:ln>
                        <a:solidFill>
                          <a:schemeClr val="tx2"/>
                        </a:solidFill>
                        <a:effectLst/>
                        <a:latin typeface="黑体" panose="02010609060101010101" pitchFamily="49" charset="-122"/>
                        <a:ea typeface="黑体" panose="02010609060101010101" pitchFamily="49" charset="-122"/>
                      </a:endParaRP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ja-JP" altLang="en-US" sz="2000" b="0" i="0" u="none" strike="noStrike" cap="none" normalizeH="0" baseline="0" dirty="0">
                          <a:ln>
                            <a:noFill/>
                          </a:ln>
                          <a:solidFill>
                            <a:schemeClr val="tx2"/>
                          </a:solidFill>
                          <a:effectLst/>
                          <a:latin typeface="黑体" panose="02010609060101010101" pitchFamily="49" charset="-122"/>
                          <a:ea typeface="黑体" panose="02010609060101010101" pitchFamily="49" charset="-122"/>
                        </a:rPr>
                        <a:t>　</a:t>
                      </a:r>
                      <a:r>
                        <a:rPr kumimoji="0" lang="zh-CN" altLang="en-US" sz="2000" b="0" i="0" u="none" strike="noStrike" cap="none" normalizeH="0" baseline="0" dirty="0">
                          <a:ln>
                            <a:noFill/>
                          </a:ln>
                          <a:solidFill>
                            <a:schemeClr val="tx2"/>
                          </a:solidFill>
                          <a:effectLst/>
                          <a:latin typeface="黑体" panose="02010609060101010101" pitchFamily="49" charset="-122"/>
                          <a:ea typeface="黑体" panose="02010609060101010101" pitchFamily="49" charset="-122"/>
                        </a:rPr>
                        <a:t>实现目标水平</a:t>
                      </a:r>
                      <a:endParaRPr kumimoji="0" lang="ja-JP" altLang="en-US" sz="2000" b="0" i="0" u="none" strike="noStrike" cap="none" normalizeH="0" baseline="0" dirty="0">
                        <a:ln>
                          <a:noFill/>
                        </a:ln>
                        <a:solidFill>
                          <a:schemeClr val="tx2"/>
                        </a:solidFill>
                        <a:effectLst/>
                        <a:latin typeface="黑体" panose="02010609060101010101" pitchFamily="49" charset="-122"/>
                        <a:ea typeface="黑体" panose="02010609060101010101" pitchFamily="49" charset="-122"/>
                      </a:endParaRPr>
                    </a:p>
                  </a:txBody>
                  <a:tcPr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00586">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ja-JP" altLang="en-US" sz="2800" b="0" i="0" u="none" strike="noStrike" cap="none" normalizeH="0" baseline="0" dirty="0">
                        <a:ln>
                          <a:noFill/>
                        </a:ln>
                        <a:solidFill>
                          <a:schemeClr val="tx1"/>
                        </a:solidFill>
                        <a:effectLst>
                          <a:outerShdw blurRad="38100" dist="38100" dir="2700000" algn="tl">
                            <a:srgbClr val="C0C0C0"/>
                          </a:outerShdw>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ja-JP" altLang="en-US" sz="2800" b="0" i="0" u="none" strike="noStrike" cap="none" normalizeH="0" baseline="0" dirty="0">
                        <a:ln>
                          <a:noFill/>
                        </a:ln>
                        <a:solidFill>
                          <a:schemeClr val="tx1"/>
                        </a:solidFill>
                        <a:effectLst>
                          <a:outerShdw blurRad="38100" dist="38100" dir="2700000" algn="tl">
                            <a:srgbClr val="C0C0C0"/>
                          </a:outerShdw>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ja-JP" altLang="en-US" sz="2800" b="0" i="0" u="none" strike="noStrike" cap="none" normalizeH="0" baseline="0" dirty="0">
                        <a:ln>
                          <a:noFill/>
                        </a:ln>
                        <a:solidFill>
                          <a:schemeClr val="tx1"/>
                        </a:solidFill>
                        <a:effectLst>
                          <a:outerShdw blurRad="38100" dist="38100" dir="2700000" algn="tl">
                            <a:srgbClr val="C0C0C0"/>
                          </a:outerShdw>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ja-JP" altLang="en-US" sz="2800" b="0" i="0" u="none" strike="noStrike" cap="none" normalizeH="0" baseline="0" dirty="0">
                        <a:ln>
                          <a:noFill/>
                        </a:ln>
                        <a:solidFill>
                          <a:schemeClr val="tx1"/>
                        </a:solidFill>
                        <a:effectLst>
                          <a:outerShdw blurRad="38100" dist="38100" dir="2700000" algn="tl">
                            <a:srgbClr val="C0C0C0"/>
                          </a:outerShdw>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ja-JP" altLang="en-US" sz="2800" b="0" i="0" u="none" strike="noStrike" cap="none" normalizeH="0" baseline="0" dirty="0">
                        <a:ln>
                          <a:noFill/>
                        </a:ln>
                        <a:solidFill>
                          <a:schemeClr val="tx1"/>
                        </a:solidFill>
                        <a:effectLst>
                          <a:outerShdw blurRad="38100" dist="38100" dir="2700000" algn="tl">
                            <a:srgbClr val="C0C0C0"/>
                          </a:outerShdw>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ja-JP" altLang="en-US" sz="2800" b="0" i="0" u="none" strike="noStrike" cap="none" normalizeH="0" baseline="0" dirty="0">
                        <a:ln>
                          <a:noFill/>
                        </a:ln>
                        <a:solidFill>
                          <a:schemeClr val="tx1"/>
                        </a:solidFill>
                        <a:effectLst>
                          <a:outerShdw blurRad="38100" dist="38100" dir="2700000" algn="tl">
                            <a:srgbClr val="C0C0C0"/>
                          </a:outerShdw>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ja-JP" altLang="en-US" sz="2800" b="0" i="0" u="none" strike="noStrike" cap="none" normalizeH="0" baseline="0" dirty="0">
                        <a:ln>
                          <a:noFill/>
                        </a:ln>
                        <a:solidFill>
                          <a:schemeClr val="tx1"/>
                        </a:solidFill>
                        <a:effectLst>
                          <a:outerShdw blurRad="38100" dist="38100" dir="2700000" algn="tl">
                            <a:srgbClr val="C0C0C0"/>
                          </a:outerShdw>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ja-JP" altLang="en-US" sz="2800" b="0" i="0" u="none" strike="noStrike" cap="none" normalizeH="0" baseline="0" dirty="0">
                        <a:ln>
                          <a:noFill/>
                        </a:ln>
                        <a:solidFill>
                          <a:schemeClr val="tx1"/>
                        </a:solidFill>
                        <a:effectLst>
                          <a:outerShdw blurRad="38100" dist="38100" dir="2700000" algn="tl">
                            <a:srgbClr val="C0C0C0"/>
                          </a:outerShdw>
                        </a:effectLst>
                        <a:latin typeface="黑体" panose="02010609060101010101" pitchFamily="49" charset="-122"/>
                        <a:ea typeface="黑体" panose="02010609060101010101" pitchFamily="49" charset="-122"/>
                      </a:endParaRPr>
                    </a:p>
                  </a:txBody>
                  <a:tcPr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ja-JP" altLang="en-US" sz="2800" b="0" i="0" u="none" strike="noStrike" cap="none" normalizeH="0" baseline="0" dirty="0">
                        <a:ln>
                          <a:noFill/>
                        </a:ln>
                        <a:solidFill>
                          <a:schemeClr val="tx1"/>
                        </a:solidFill>
                        <a:effectLst>
                          <a:outerShdw blurRad="38100" dist="38100" dir="2700000" algn="tl">
                            <a:srgbClr val="C0C0C0"/>
                          </a:outerShdw>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ja-JP" altLang="en-US" sz="2800" b="0" i="0" u="none" strike="noStrike" cap="none" normalizeH="0" baseline="0" dirty="0">
                        <a:ln>
                          <a:noFill/>
                        </a:ln>
                        <a:solidFill>
                          <a:schemeClr val="tx1"/>
                        </a:solidFill>
                        <a:effectLst>
                          <a:outerShdw blurRad="38100" dist="38100" dir="2700000" algn="tl">
                            <a:srgbClr val="C0C0C0"/>
                          </a:outerShdw>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ja-JP" altLang="en-US" sz="2800" b="0" i="0" u="none" strike="noStrike" cap="none" normalizeH="0" baseline="0" dirty="0">
                        <a:ln>
                          <a:noFill/>
                        </a:ln>
                        <a:solidFill>
                          <a:schemeClr val="tx1"/>
                        </a:solidFill>
                        <a:effectLst>
                          <a:outerShdw blurRad="38100" dist="38100" dir="2700000" algn="tl">
                            <a:srgbClr val="C0C0C0"/>
                          </a:outerShdw>
                        </a:effectLst>
                        <a:latin typeface="黑体" panose="02010609060101010101" pitchFamily="49" charset="-122"/>
                        <a:ea typeface="黑体" panose="02010609060101010101" pitchFamily="49" charset="-122"/>
                      </a:endParaRP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ja-JP" altLang="en-US" sz="2800" b="0" i="0" u="none" strike="noStrike" cap="none" normalizeH="0" baseline="0">
                        <a:ln>
                          <a:noFill/>
                        </a:ln>
                        <a:solidFill>
                          <a:schemeClr val="tx1"/>
                        </a:solidFill>
                        <a:effectLst>
                          <a:outerShdw blurRad="38100" dist="38100" dir="2700000" algn="tl">
                            <a:srgbClr val="C0C0C0"/>
                          </a:outerShdw>
                        </a:effectLst>
                        <a:latin typeface="黑体" panose="02010609060101010101" pitchFamily="49" charset="-122"/>
                        <a:ea typeface="黑体" panose="02010609060101010101" pitchFamily="49" charset="-122"/>
                      </a:endParaRP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ja-JP" altLang="en-US" sz="2800" b="0" i="0" u="none" strike="noStrike" cap="none" normalizeH="0" baseline="0" dirty="0">
                        <a:ln>
                          <a:noFill/>
                        </a:ln>
                        <a:solidFill>
                          <a:schemeClr val="tx1"/>
                        </a:solidFill>
                        <a:effectLst>
                          <a:outerShdw blurRad="38100" dist="38100" dir="2700000" algn="tl">
                            <a:srgbClr val="C0C0C0"/>
                          </a:outerShdw>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ja-JP" altLang="en-US" sz="2800" b="0" i="0" u="none" strike="noStrike" cap="none" normalizeH="0" baseline="0" dirty="0">
                        <a:ln>
                          <a:noFill/>
                        </a:ln>
                        <a:solidFill>
                          <a:schemeClr val="tx1"/>
                        </a:solidFill>
                        <a:effectLst>
                          <a:outerShdw blurRad="38100" dist="38100" dir="2700000" algn="tl">
                            <a:srgbClr val="C0C0C0"/>
                          </a:outerShdw>
                        </a:effectLst>
                        <a:latin typeface="黑体" panose="02010609060101010101" pitchFamily="49" charset="-122"/>
                        <a:ea typeface="黑体" panose="02010609060101010101" pitchFamily="49" charset="-122"/>
                      </a:endParaRPr>
                    </a:p>
                  </a:txBody>
                  <a:tcPr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4950" name="Rectangle 22"/>
          <p:cNvSpPr/>
          <p:nvPr/>
        </p:nvSpPr>
        <p:spPr>
          <a:xfrm>
            <a:off x="1225550" y="1949450"/>
            <a:ext cx="1676400" cy="1447800"/>
          </a:xfrm>
          <a:prstGeom prst="rect">
            <a:avLst/>
          </a:prstGeom>
          <a:solidFill>
            <a:schemeClr val="accent1"/>
          </a:solidFill>
          <a:ln w="9525" cap="flat" cmpd="sng">
            <a:solidFill>
              <a:schemeClr val="tx2"/>
            </a:solidFill>
            <a:prstDash val="solid"/>
            <a:miter/>
            <a:headEnd type="none" w="med" len="med"/>
            <a:tailEnd type="none" w="med" len="med"/>
          </a:ln>
        </p:spPr>
        <p:txBody>
          <a:bodyPr wrap="none" anchor="ctr"/>
          <a:lstStyle/>
          <a:p>
            <a:pPr eaLnBrk="1" hangingPunct="1">
              <a:spcBef>
                <a:spcPct val="20000"/>
              </a:spcBef>
              <a:buClr>
                <a:schemeClr val="accent1"/>
              </a:buClr>
              <a:buSzPct val="75000"/>
              <a:buFont typeface="Wingdings" panose="05000000000000000000" pitchFamily="2" charset="2"/>
            </a:pPr>
            <a:r>
              <a:rPr lang="ja-JP" altLang="en-US" sz="1800" dirty="0">
                <a:solidFill>
                  <a:srgbClr val="FF0000"/>
                </a:solidFill>
                <a:latin typeface="黑体" panose="02010609060101010101" pitchFamily="49" charset="-122"/>
                <a:ea typeface="黑体" panose="02010609060101010101" pitchFamily="49" charset="-122"/>
              </a:rPr>
              <a:t>《</a:t>
            </a:r>
            <a:r>
              <a:rPr lang="zh-CN" altLang="en-US" sz="1800" dirty="0">
                <a:solidFill>
                  <a:srgbClr val="FF0000"/>
                </a:solidFill>
                <a:latin typeface="黑体" panose="02010609060101010101" pitchFamily="49" charset="-122"/>
                <a:ea typeface="黑体" panose="02010609060101010101" pitchFamily="49" charset="-122"/>
              </a:rPr>
              <a:t>个别目标</a:t>
            </a:r>
            <a:r>
              <a:rPr lang="ja-JP" altLang="en-US" sz="1800" dirty="0">
                <a:solidFill>
                  <a:srgbClr val="FF0000"/>
                </a:solidFill>
                <a:latin typeface="黑体" panose="02010609060101010101" pitchFamily="49" charset="-122"/>
                <a:ea typeface="黑体" panose="02010609060101010101" pitchFamily="49" charset="-122"/>
              </a:rPr>
              <a:t>》</a:t>
            </a:r>
            <a:endParaRPr lang="ja-JP" altLang="en-US" sz="1800" dirty="0">
              <a:solidFill>
                <a:srgbClr val="FF0000"/>
              </a:solidFill>
              <a:latin typeface="黑体" panose="02010609060101010101" pitchFamily="49" charset="-122"/>
              <a:ea typeface="黑体" panose="02010609060101010101" pitchFamily="49" charset="-122"/>
            </a:endParaRPr>
          </a:p>
          <a:p>
            <a:pPr eaLnBrk="1" hangingPunct="1">
              <a:spcBef>
                <a:spcPct val="20000"/>
              </a:spcBef>
              <a:buClr>
                <a:schemeClr val="accent1"/>
              </a:buClr>
              <a:buSzPct val="75000"/>
              <a:buFont typeface="Wingdings" panose="05000000000000000000" pitchFamily="2" charset="2"/>
            </a:pPr>
            <a:r>
              <a:rPr lang="ja-JP" altLang="en-US" sz="1600" dirty="0">
                <a:solidFill>
                  <a:schemeClr val="bg2"/>
                </a:solidFill>
                <a:latin typeface="黑体" panose="02010609060101010101" pitchFamily="49" charset="-122"/>
                <a:ea typeface="黑体" panose="02010609060101010101" pitchFamily="49" charset="-122"/>
              </a:rPr>
              <a:t>　</a:t>
            </a:r>
            <a:r>
              <a:rPr lang="zh-CN" altLang="en-US" sz="1600" dirty="0">
                <a:latin typeface="黑体" panose="02010609060101010101" pitchFamily="49" charset="-122"/>
                <a:ea typeface="黑体" panose="02010609060101010101" pitchFamily="49" charset="-122"/>
              </a:rPr>
              <a:t>能够正确选择</a:t>
            </a:r>
            <a:endParaRPr lang="ja-JP" altLang="en-US" sz="1600" dirty="0">
              <a:latin typeface="黑体" panose="02010609060101010101" pitchFamily="49" charset="-122"/>
              <a:ea typeface="黑体" panose="02010609060101010101" pitchFamily="49" charset="-122"/>
            </a:endParaRPr>
          </a:p>
          <a:p>
            <a:pPr eaLnBrk="1" hangingPunct="1">
              <a:spcBef>
                <a:spcPct val="20000"/>
              </a:spcBef>
              <a:buClr>
                <a:schemeClr val="accent1"/>
              </a:buClr>
              <a:buSzPct val="75000"/>
              <a:buFont typeface="Wingdings" panose="05000000000000000000" pitchFamily="2" charset="2"/>
            </a:pPr>
            <a:r>
              <a:rPr lang="ja-JP" altLang="en-US" sz="1600" dirty="0">
                <a:latin typeface="黑体" panose="02010609060101010101" pitchFamily="49" charset="-122"/>
                <a:ea typeface="黑体" panose="02010609060101010101" pitchFamily="49" charset="-122"/>
              </a:rPr>
              <a:t>　</a:t>
            </a:r>
            <a:r>
              <a:rPr lang="zh-CN" altLang="en-US" sz="1600" dirty="0">
                <a:latin typeface="黑体" panose="02010609060101010101" pitchFamily="49" charset="-122"/>
                <a:ea typeface="黑体" panose="02010609060101010101" pitchFamily="49" charset="-122"/>
              </a:rPr>
              <a:t>并穿着防护用</a:t>
            </a:r>
            <a:endParaRPr lang="zh-CN" altLang="en-US" sz="1600" dirty="0">
              <a:latin typeface="黑体" panose="02010609060101010101" pitchFamily="49" charset="-122"/>
              <a:ea typeface="黑体" panose="02010609060101010101" pitchFamily="49" charset="-122"/>
            </a:endParaRPr>
          </a:p>
          <a:p>
            <a:pPr eaLnBrk="1" hangingPunct="1">
              <a:spcBef>
                <a:spcPct val="20000"/>
              </a:spcBef>
              <a:buClr>
                <a:schemeClr val="accent1"/>
              </a:buClr>
              <a:buSzPct val="75000"/>
              <a:buFont typeface="Wingdings" panose="05000000000000000000" pitchFamily="2" charset="2"/>
            </a:pPr>
            <a:r>
              <a:rPr lang="zh-CN" altLang="en-US" sz="1600" dirty="0">
                <a:latin typeface="黑体" panose="02010609060101010101" pitchFamily="49" charset="-122"/>
                <a:ea typeface="黑体" panose="02010609060101010101" pitchFamily="49" charset="-122"/>
              </a:rPr>
              <a:t>  品</a:t>
            </a:r>
            <a:endParaRPr lang="ja-JP" altLang="en-US" dirty="0">
              <a:latin typeface="黑体" panose="02010609060101010101" pitchFamily="49" charset="-122"/>
              <a:ea typeface="黑体" panose="02010609060101010101" pitchFamily="49" charset="-122"/>
            </a:endParaRPr>
          </a:p>
        </p:txBody>
      </p:sp>
      <p:sp>
        <p:nvSpPr>
          <p:cNvPr id="124951" name="Rectangle 23"/>
          <p:cNvSpPr/>
          <p:nvPr/>
        </p:nvSpPr>
        <p:spPr>
          <a:xfrm>
            <a:off x="1149350" y="4159250"/>
            <a:ext cx="1752600" cy="1066800"/>
          </a:xfrm>
          <a:prstGeom prst="rect">
            <a:avLst/>
          </a:prstGeom>
          <a:solidFill>
            <a:schemeClr val="accent1"/>
          </a:solidFill>
          <a:ln w="9525" cap="flat" cmpd="sng">
            <a:solidFill>
              <a:schemeClr val="tx2"/>
            </a:solidFill>
            <a:prstDash val="solid"/>
            <a:miter/>
            <a:headEnd type="none" w="med" len="med"/>
            <a:tailEnd type="none" w="med" len="med"/>
          </a:ln>
        </p:spPr>
        <p:txBody>
          <a:bodyPr wrap="none" anchor="ctr"/>
          <a:lstStyle/>
          <a:p>
            <a:pPr eaLnBrk="1" hangingPunct="1">
              <a:spcBef>
                <a:spcPct val="20000"/>
              </a:spcBef>
              <a:buClr>
                <a:schemeClr val="accent1"/>
              </a:buClr>
              <a:buSzPct val="75000"/>
              <a:buFont typeface="Wingdings" panose="05000000000000000000" pitchFamily="2" charset="2"/>
            </a:pPr>
            <a:endParaRPr lang="ja-JP" altLang="en-US" sz="1800" dirty="0">
              <a:latin typeface="黑体" panose="02010609060101010101" pitchFamily="49" charset="-122"/>
              <a:ea typeface="黑体" panose="02010609060101010101" pitchFamily="49" charset="-122"/>
            </a:endParaRPr>
          </a:p>
          <a:p>
            <a:pPr eaLnBrk="1" hangingPunct="1">
              <a:spcBef>
                <a:spcPct val="20000"/>
              </a:spcBef>
              <a:buClr>
                <a:schemeClr val="accent1"/>
              </a:buClr>
              <a:buSzPct val="75000"/>
              <a:buFont typeface="Wingdings" panose="05000000000000000000" pitchFamily="2" charset="2"/>
            </a:pPr>
            <a:r>
              <a:rPr lang="ja-JP" altLang="en-US" sz="1800" dirty="0">
                <a:solidFill>
                  <a:srgbClr val="FF0000"/>
                </a:solidFill>
                <a:latin typeface="黑体" panose="02010609060101010101" pitchFamily="49" charset="-122"/>
                <a:ea typeface="黑体" panose="02010609060101010101" pitchFamily="49" charset="-122"/>
              </a:rPr>
              <a:t>《</a:t>
            </a:r>
            <a:r>
              <a:rPr lang="zh-CN" altLang="en-US" sz="1800" dirty="0">
                <a:solidFill>
                  <a:srgbClr val="FF0000"/>
                </a:solidFill>
                <a:latin typeface="黑体" panose="02010609060101010101" pitchFamily="49" charset="-122"/>
                <a:ea typeface="黑体" panose="02010609060101010101" pitchFamily="49" charset="-122"/>
              </a:rPr>
              <a:t>车间目标</a:t>
            </a:r>
            <a:r>
              <a:rPr lang="ja-JP" altLang="en-US" sz="1800" dirty="0">
                <a:solidFill>
                  <a:srgbClr val="FF0000"/>
                </a:solidFill>
                <a:latin typeface="黑体" panose="02010609060101010101" pitchFamily="49" charset="-122"/>
                <a:ea typeface="黑体" panose="02010609060101010101" pitchFamily="49" charset="-122"/>
              </a:rPr>
              <a:t>》</a:t>
            </a:r>
            <a:endParaRPr lang="ja-JP" altLang="en-US" sz="1800" dirty="0">
              <a:solidFill>
                <a:srgbClr val="FF0000"/>
              </a:solidFill>
              <a:latin typeface="黑体" panose="02010609060101010101" pitchFamily="49" charset="-122"/>
              <a:ea typeface="黑体" panose="02010609060101010101" pitchFamily="49" charset="-122"/>
            </a:endParaRPr>
          </a:p>
          <a:p>
            <a:pPr eaLnBrk="1" hangingPunct="1">
              <a:spcBef>
                <a:spcPct val="20000"/>
              </a:spcBef>
              <a:buClr>
                <a:schemeClr val="accent1"/>
              </a:buClr>
              <a:buSzPct val="75000"/>
              <a:buFont typeface="Wingdings" panose="05000000000000000000" pitchFamily="2" charset="2"/>
            </a:pPr>
            <a:r>
              <a:rPr lang="zh-CN" altLang="en-US" sz="1600" dirty="0">
                <a:solidFill>
                  <a:schemeClr val="bg2"/>
                </a:solidFill>
                <a:latin typeface="黑体" panose="02010609060101010101" pitchFamily="49" charset="-122"/>
                <a:ea typeface="黑体" panose="02010609060101010101" pitchFamily="49" charset="-122"/>
              </a:rPr>
              <a:t>防护用具的佩戴率</a:t>
            </a:r>
            <a:endParaRPr lang="ja-JP" altLang="en-US" sz="1600" dirty="0">
              <a:solidFill>
                <a:schemeClr val="bg2"/>
              </a:solidFill>
              <a:latin typeface="黑体" panose="02010609060101010101" pitchFamily="49" charset="-122"/>
              <a:ea typeface="黑体" panose="02010609060101010101" pitchFamily="49" charset="-122"/>
            </a:endParaRPr>
          </a:p>
          <a:p>
            <a:pPr eaLnBrk="1" hangingPunct="1">
              <a:spcBef>
                <a:spcPct val="20000"/>
              </a:spcBef>
              <a:buClr>
                <a:schemeClr val="accent1"/>
              </a:buClr>
              <a:buSzPct val="75000"/>
              <a:buFont typeface="Wingdings" panose="05000000000000000000" pitchFamily="2" charset="2"/>
            </a:pPr>
            <a:r>
              <a:rPr lang="zh-CN" altLang="en-US" sz="1600" dirty="0">
                <a:solidFill>
                  <a:schemeClr val="bg2"/>
                </a:solidFill>
                <a:latin typeface="黑体" panose="02010609060101010101" pitchFamily="49" charset="-122"/>
                <a:ea typeface="黑体" panose="02010609060101010101" pitchFamily="49" charset="-122"/>
              </a:rPr>
              <a:t>目标为</a:t>
            </a:r>
            <a:r>
              <a:rPr lang="en-US" altLang="zh-CN" sz="1600" dirty="0">
                <a:solidFill>
                  <a:schemeClr val="bg2"/>
                </a:solidFill>
                <a:latin typeface="黑体" panose="02010609060101010101" pitchFamily="49" charset="-122"/>
                <a:ea typeface="黑体" panose="02010609060101010101" pitchFamily="49" charset="-122"/>
              </a:rPr>
              <a:t>100</a:t>
            </a:r>
            <a:r>
              <a:rPr lang="ja-JP" altLang="en-US" sz="1600" dirty="0">
                <a:solidFill>
                  <a:schemeClr val="bg2"/>
                </a:solidFill>
                <a:latin typeface="黑体" panose="02010609060101010101" pitchFamily="49" charset="-122"/>
                <a:ea typeface="黑体" panose="02010609060101010101" pitchFamily="49" charset="-122"/>
              </a:rPr>
              <a:t>％　</a:t>
            </a:r>
            <a:endParaRPr lang="ja-JP" altLang="en-US" sz="1600" dirty="0">
              <a:solidFill>
                <a:schemeClr val="bg2"/>
              </a:solidFill>
              <a:latin typeface="黑体" panose="02010609060101010101" pitchFamily="49" charset="-122"/>
              <a:ea typeface="黑体" panose="02010609060101010101" pitchFamily="49" charset="-122"/>
            </a:endParaRPr>
          </a:p>
          <a:p>
            <a:pPr eaLnBrk="1" hangingPunct="1"/>
            <a:endParaRPr lang="ja-JP" altLang="en-US" dirty="0">
              <a:solidFill>
                <a:schemeClr val="bg2"/>
              </a:solidFill>
              <a:latin typeface="黑体" panose="02010609060101010101" pitchFamily="49" charset="-122"/>
              <a:ea typeface="黑体" panose="02010609060101010101" pitchFamily="49" charset="-122"/>
            </a:endParaRPr>
          </a:p>
        </p:txBody>
      </p:sp>
      <p:sp>
        <p:nvSpPr>
          <p:cNvPr id="124952" name="Rectangle 25"/>
          <p:cNvSpPr/>
          <p:nvPr/>
        </p:nvSpPr>
        <p:spPr>
          <a:xfrm>
            <a:off x="3359150" y="1949450"/>
            <a:ext cx="1752600" cy="1447800"/>
          </a:xfrm>
          <a:prstGeom prst="rect">
            <a:avLst/>
          </a:prstGeom>
          <a:solidFill>
            <a:schemeClr val="accent1"/>
          </a:solidFill>
          <a:ln w="9525" cap="flat" cmpd="sng">
            <a:solidFill>
              <a:schemeClr val="tx2"/>
            </a:solidFill>
            <a:prstDash val="solid"/>
            <a:miter/>
            <a:headEnd type="none" w="med" len="med"/>
            <a:tailEnd type="none" w="med" len="med"/>
          </a:ln>
        </p:spPr>
        <p:txBody>
          <a:bodyPr wrap="none" anchor="ctr"/>
          <a:lstStyle/>
          <a:p>
            <a:pPr eaLnBrk="1" hangingPunct="1">
              <a:spcBef>
                <a:spcPct val="20000"/>
              </a:spcBef>
              <a:buClr>
                <a:schemeClr val="accent1"/>
              </a:buClr>
              <a:buSzPct val="75000"/>
              <a:buFont typeface="Wingdings" panose="05000000000000000000" pitchFamily="2" charset="2"/>
            </a:pPr>
            <a:r>
              <a:rPr lang="ja-JP" altLang="en-US" sz="1800" dirty="0">
                <a:solidFill>
                  <a:srgbClr val="FF0000"/>
                </a:solidFill>
                <a:latin typeface="黑体" panose="02010609060101010101" pitchFamily="49" charset="-122"/>
                <a:ea typeface="黑体" panose="02010609060101010101" pitchFamily="49" charset="-122"/>
              </a:rPr>
              <a:t>《</a:t>
            </a:r>
            <a:r>
              <a:rPr lang="zh-CN" altLang="en-US" sz="1800" dirty="0">
                <a:solidFill>
                  <a:srgbClr val="FF0000"/>
                </a:solidFill>
                <a:latin typeface="黑体" panose="02010609060101010101" pitchFamily="49" charset="-122"/>
                <a:ea typeface="黑体" panose="02010609060101010101" pitchFamily="49" charset="-122"/>
              </a:rPr>
              <a:t>个别目标值</a:t>
            </a:r>
            <a:r>
              <a:rPr lang="ja-JP" altLang="en-US" sz="1800" dirty="0">
                <a:solidFill>
                  <a:srgbClr val="FF0000"/>
                </a:solidFill>
                <a:latin typeface="黑体" panose="02010609060101010101" pitchFamily="49" charset="-122"/>
                <a:ea typeface="黑体" panose="02010609060101010101" pitchFamily="49" charset="-122"/>
              </a:rPr>
              <a:t>》</a:t>
            </a:r>
            <a:endParaRPr lang="ja-JP" altLang="en-US" sz="1800" dirty="0">
              <a:solidFill>
                <a:srgbClr val="FF0000"/>
              </a:solidFill>
              <a:latin typeface="黑体" panose="02010609060101010101" pitchFamily="49" charset="-122"/>
              <a:ea typeface="黑体" panose="02010609060101010101" pitchFamily="49" charset="-122"/>
            </a:endParaRPr>
          </a:p>
          <a:p>
            <a:pPr eaLnBrk="1" hangingPunct="1">
              <a:spcBef>
                <a:spcPct val="20000"/>
              </a:spcBef>
              <a:buClr>
                <a:schemeClr val="accent1"/>
              </a:buClr>
              <a:buSzPct val="75000"/>
              <a:buFont typeface="Arial" panose="020B0604020202020204" pitchFamily="34" charset="0"/>
            </a:pPr>
            <a:r>
              <a:rPr lang="zh-CN" altLang="en-US" sz="1600" dirty="0">
                <a:latin typeface="黑体" panose="02010609060101010101" pitchFamily="49" charset="-122"/>
                <a:ea typeface="黑体" panose="02010609060101010101" pitchFamily="49" charset="-122"/>
              </a:rPr>
              <a:t>选择、穿着防护用</a:t>
            </a:r>
            <a:endParaRPr lang="zh-CN" altLang="en-US" sz="1600" dirty="0">
              <a:latin typeface="黑体" panose="02010609060101010101" pitchFamily="49" charset="-122"/>
              <a:ea typeface="黑体" panose="02010609060101010101" pitchFamily="49" charset="-122"/>
            </a:endParaRPr>
          </a:p>
          <a:p>
            <a:pPr eaLnBrk="1" hangingPunct="1">
              <a:spcBef>
                <a:spcPct val="20000"/>
              </a:spcBef>
              <a:buClr>
                <a:schemeClr val="accent1"/>
              </a:buClr>
              <a:buSzPct val="75000"/>
              <a:buFont typeface="Arial" panose="020B0604020202020204" pitchFamily="34" charset="0"/>
            </a:pPr>
            <a:r>
              <a:rPr lang="zh-CN" altLang="en-US" sz="1600" dirty="0">
                <a:latin typeface="黑体" panose="02010609060101010101" pitchFamily="49" charset="-122"/>
                <a:ea typeface="黑体" panose="02010609060101010101" pitchFamily="49" charset="-122"/>
              </a:rPr>
              <a:t>品的技术水平</a:t>
            </a:r>
            <a:endParaRPr lang="ja-JP" altLang="en-US" sz="1600" dirty="0">
              <a:latin typeface="黑体" panose="02010609060101010101" pitchFamily="49" charset="-122"/>
              <a:ea typeface="黑体" panose="02010609060101010101" pitchFamily="49" charset="-122"/>
            </a:endParaRPr>
          </a:p>
          <a:p>
            <a:pPr eaLnBrk="1" hangingPunct="1">
              <a:spcBef>
                <a:spcPct val="20000"/>
              </a:spcBef>
              <a:buClr>
                <a:schemeClr val="accent1"/>
              </a:buClr>
              <a:buSzPct val="75000"/>
              <a:buFont typeface="Arial" panose="020B0604020202020204" pitchFamily="34" charset="0"/>
            </a:pPr>
            <a:r>
              <a:rPr lang="ja-JP" altLang="en-US" sz="1600" dirty="0">
                <a:latin typeface="黑体" panose="02010609060101010101" pitchFamily="49" charset="-122"/>
                <a:ea typeface="黑体" panose="02010609060101010101" pitchFamily="49" charset="-122"/>
              </a:rPr>
              <a:t>　　　　</a:t>
            </a:r>
            <a:r>
              <a:rPr lang="en-US" altLang="zh-CN" sz="1600" dirty="0">
                <a:latin typeface="黑体" panose="02010609060101010101" pitchFamily="49" charset="-122"/>
                <a:ea typeface="黑体" panose="02010609060101010101" pitchFamily="49" charset="-122"/>
              </a:rPr>
              <a:t>50</a:t>
            </a:r>
            <a:r>
              <a:rPr lang="zh-CN" altLang="en-US" sz="1600" dirty="0">
                <a:latin typeface="黑体" panose="02010609060101010101" pitchFamily="49" charset="-122"/>
                <a:ea typeface="黑体" panose="02010609060101010101" pitchFamily="49" charset="-122"/>
              </a:rPr>
              <a:t>分</a:t>
            </a:r>
            <a:endParaRPr lang="zh-CN" altLang="en-US" sz="1600" dirty="0">
              <a:latin typeface="黑体" panose="02010609060101010101" pitchFamily="49" charset="-122"/>
              <a:ea typeface="黑体" panose="02010609060101010101" pitchFamily="49" charset="-122"/>
            </a:endParaRPr>
          </a:p>
        </p:txBody>
      </p:sp>
      <p:sp>
        <p:nvSpPr>
          <p:cNvPr id="124953" name="Rectangle 26"/>
          <p:cNvSpPr/>
          <p:nvPr/>
        </p:nvSpPr>
        <p:spPr>
          <a:xfrm>
            <a:off x="3435350" y="4159250"/>
            <a:ext cx="1676400" cy="1219200"/>
          </a:xfrm>
          <a:prstGeom prst="rect">
            <a:avLst/>
          </a:prstGeom>
          <a:solidFill>
            <a:schemeClr val="accent1"/>
          </a:solidFill>
          <a:ln w="9525" cap="flat" cmpd="sng">
            <a:solidFill>
              <a:schemeClr val="tx2"/>
            </a:solidFill>
            <a:prstDash val="solid"/>
            <a:miter/>
            <a:headEnd type="none" w="med" len="med"/>
            <a:tailEnd type="none" w="med" len="med"/>
          </a:ln>
        </p:spPr>
        <p:txBody>
          <a:bodyPr wrap="none" anchor="ctr"/>
          <a:lstStyle/>
          <a:p>
            <a:pPr eaLnBrk="1" hangingPunct="1">
              <a:spcBef>
                <a:spcPct val="20000"/>
              </a:spcBef>
              <a:buClr>
                <a:schemeClr val="accent1"/>
              </a:buClr>
              <a:buSzPct val="75000"/>
              <a:buFont typeface="Wingdings" panose="05000000000000000000" pitchFamily="2" charset="2"/>
            </a:pPr>
            <a:r>
              <a:rPr lang="ja-JP" altLang="en-US" sz="1800" dirty="0">
                <a:solidFill>
                  <a:srgbClr val="FF0000"/>
                </a:solidFill>
                <a:latin typeface="黑体" panose="02010609060101010101" pitchFamily="49" charset="-122"/>
                <a:ea typeface="黑体" panose="02010609060101010101" pitchFamily="49" charset="-122"/>
              </a:rPr>
              <a:t>《</a:t>
            </a:r>
            <a:r>
              <a:rPr lang="zh-CN" altLang="en-US" sz="1800" dirty="0">
                <a:solidFill>
                  <a:srgbClr val="FF0000"/>
                </a:solidFill>
                <a:latin typeface="黑体" panose="02010609060101010101" pitchFamily="49" charset="-122"/>
                <a:ea typeface="黑体" panose="02010609060101010101" pitchFamily="49" charset="-122"/>
              </a:rPr>
              <a:t>车间目标值</a:t>
            </a:r>
            <a:r>
              <a:rPr lang="ja-JP" altLang="en-US" sz="1800" dirty="0">
                <a:solidFill>
                  <a:srgbClr val="FF0000"/>
                </a:solidFill>
                <a:latin typeface="黑体" panose="02010609060101010101" pitchFamily="49" charset="-122"/>
                <a:ea typeface="黑体" panose="02010609060101010101" pitchFamily="49" charset="-122"/>
              </a:rPr>
              <a:t>》</a:t>
            </a:r>
            <a:endParaRPr lang="ja-JP" altLang="en-US" sz="1800" dirty="0">
              <a:solidFill>
                <a:srgbClr val="FF0000"/>
              </a:solidFill>
              <a:latin typeface="黑体" panose="02010609060101010101" pitchFamily="49" charset="-122"/>
              <a:ea typeface="黑体" panose="02010609060101010101" pitchFamily="49" charset="-122"/>
            </a:endParaRPr>
          </a:p>
          <a:p>
            <a:pPr eaLnBrk="1" hangingPunct="1">
              <a:spcBef>
                <a:spcPct val="20000"/>
              </a:spcBef>
              <a:buClr>
                <a:schemeClr val="accent1"/>
              </a:buClr>
              <a:buSzPct val="75000"/>
              <a:buFont typeface="Wingdings" panose="05000000000000000000" pitchFamily="2" charset="2"/>
            </a:pPr>
            <a:r>
              <a:rPr lang="zh-CN" altLang="en-US" sz="1600" dirty="0">
                <a:solidFill>
                  <a:schemeClr val="bg2"/>
                </a:solidFill>
                <a:latin typeface="黑体" panose="02010609060101010101" pitchFamily="49" charset="-122"/>
                <a:ea typeface="黑体" panose="02010609060101010101" pitchFamily="49" charset="-122"/>
              </a:rPr>
              <a:t>车间的防护用具</a:t>
            </a:r>
            <a:endParaRPr lang="ja-JP" altLang="en-US" sz="1600" dirty="0">
              <a:solidFill>
                <a:schemeClr val="bg2"/>
              </a:solidFill>
              <a:latin typeface="黑体" panose="02010609060101010101" pitchFamily="49" charset="-122"/>
              <a:ea typeface="黑体" panose="02010609060101010101" pitchFamily="49" charset="-122"/>
            </a:endParaRPr>
          </a:p>
          <a:p>
            <a:pPr eaLnBrk="1" hangingPunct="1">
              <a:spcBef>
                <a:spcPct val="20000"/>
              </a:spcBef>
              <a:buClr>
                <a:schemeClr val="accent1"/>
              </a:buClr>
              <a:buSzPct val="75000"/>
              <a:buFont typeface="Wingdings" panose="05000000000000000000" pitchFamily="2" charset="2"/>
            </a:pPr>
            <a:r>
              <a:rPr lang="zh-CN" altLang="en-US" sz="1600" dirty="0">
                <a:solidFill>
                  <a:schemeClr val="bg2"/>
                </a:solidFill>
                <a:latin typeface="黑体" panose="02010609060101010101" pitchFamily="49" charset="-122"/>
                <a:ea typeface="黑体" panose="02010609060101010101" pitchFamily="49" charset="-122"/>
              </a:rPr>
              <a:t>穿戴率</a:t>
            </a:r>
            <a:endParaRPr lang="ja-JP" altLang="en-US" sz="1600" dirty="0">
              <a:solidFill>
                <a:schemeClr val="bg2"/>
              </a:solidFill>
              <a:latin typeface="黑体" panose="02010609060101010101" pitchFamily="49" charset="-122"/>
              <a:ea typeface="黑体" panose="02010609060101010101" pitchFamily="49" charset="-122"/>
            </a:endParaRPr>
          </a:p>
          <a:p>
            <a:pPr eaLnBrk="1" hangingPunct="1">
              <a:spcBef>
                <a:spcPct val="20000"/>
              </a:spcBef>
              <a:buClr>
                <a:schemeClr val="accent1"/>
              </a:buClr>
              <a:buSzPct val="75000"/>
              <a:buFont typeface="Wingdings" panose="05000000000000000000" pitchFamily="2" charset="2"/>
            </a:pPr>
            <a:r>
              <a:rPr lang="ja-JP" altLang="en-US" sz="1600" dirty="0">
                <a:solidFill>
                  <a:schemeClr val="bg2"/>
                </a:solidFill>
                <a:latin typeface="黑体" panose="02010609060101010101" pitchFamily="49" charset="-122"/>
                <a:ea typeface="黑体" panose="02010609060101010101" pitchFamily="49" charset="-122"/>
              </a:rPr>
              <a:t>　　　　</a:t>
            </a:r>
            <a:r>
              <a:rPr lang="en-US" altLang="zh-CN" sz="1600" dirty="0">
                <a:solidFill>
                  <a:schemeClr val="bg2"/>
                </a:solidFill>
                <a:latin typeface="黑体" panose="02010609060101010101" pitchFamily="49" charset="-122"/>
                <a:ea typeface="黑体" panose="02010609060101010101" pitchFamily="49" charset="-122"/>
              </a:rPr>
              <a:t>50</a:t>
            </a:r>
            <a:r>
              <a:rPr lang="ja-JP" altLang="en-US" sz="1600" dirty="0">
                <a:solidFill>
                  <a:schemeClr val="bg2"/>
                </a:solidFill>
                <a:latin typeface="黑体" panose="02010609060101010101" pitchFamily="49" charset="-122"/>
                <a:ea typeface="黑体" panose="02010609060101010101" pitchFamily="49" charset="-122"/>
              </a:rPr>
              <a:t>％</a:t>
            </a:r>
            <a:endParaRPr lang="ja-JP" altLang="en-US" dirty="0">
              <a:latin typeface="黑体" panose="02010609060101010101" pitchFamily="49" charset="-122"/>
              <a:ea typeface="黑体" panose="02010609060101010101" pitchFamily="49" charset="-122"/>
            </a:endParaRPr>
          </a:p>
        </p:txBody>
      </p:sp>
      <p:sp>
        <p:nvSpPr>
          <p:cNvPr id="124954" name="Rectangle 27"/>
          <p:cNvSpPr/>
          <p:nvPr/>
        </p:nvSpPr>
        <p:spPr>
          <a:xfrm>
            <a:off x="6330950" y="1873250"/>
            <a:ext cx="1828800" cy="1371600"/>
          </a:xfrm>
          <a:prstGeom prst="rect">
            <a:avLst/>
          </a:prstGeom>
          <a:solidFill>
            <a:schemeClr val="accent1"/>
          </a:solidFill>
          <a:ln w="9525" cap="flat" cmpd="sng">
            <a:solidFill>
              <a:schemeClr val="tx2"/>
            </a:solidFill>
            <a:prstDash val="solid"/>
            <a:miter/>
            <a:headEnd type="none" w="med" len="med"/>
            <a:tailEnd type="none" w="med" len="med"/>
          </a:ln>
        </p:spPr>
        <p:txBody>
          <a:bodyPr wrap="none" anchor="ctr"/>
          <a:lstStyle/>
          <a:p>
            <a:pPr eaLnBrk="1" hangingPunct="1">
              <a:spcBef>
                <a:spcPct val="20000"/>
              </a:spcBef>
              <a:buClr>
                <a:schemeClr val="accent1"/>
              </a:buClr>
              <a:buSzPct val="75000"/>
              <a:buFont typeface="Wingdings" panose="05000000000000000000" pitchFamily="2" charset="2"/>
            </a:pPr>
            <a:r>
              <a:rPr lang="ja-JP" altLang="en-US" sz="1800" dirty="0">
                <a:solidFill>
                  <a:srgbClr val="FF0000"/>
                </a:solidFill>
                <a:latin typeface="黑体" panose="02010609060101010101" pitchFamily="49" charset="-122"/>
                <a:ea typeface="黑体" panose="02010609060101010101" pitchFamily="49" charset="-122"/>
              </a:rPr>
              <a:t>《</a:t>
            </a:r>
            <a:r>
              <a:rPr lang="zh-CN" altLang="en-US" sz="1800" dirty="0">
                <a:solidFill>
                  <a:srgbClr val="FF0000"/>
                </a:solidFill>
                <a:latin typeface="黑体" panose="02010609060101010101" pitchFamily="49" charset="-122"/>
                <a:ea typeface="黑体" panose="02010609060101010101" pitchFamily="49" charset="-122"/>
              </a:rPr>
              <a:t>实现目标值</a:t>
            </a:r>
            <a:r>
              <a:rPr lang="ja-JP" altLang="en-US" sz="1800" dirty="0">
                <a:solidFill>
                  <a:srgbClr val="FF0000"/>
                </a:solidFill>
                <a:latin typeface="黑体" panose="02010609060101010101" pitchFamily="49" charset="-122"/>
                <a:ea typeface="黑体" panose="02010609060101010101" pitchFamily="49" charset="-122"/>
              </a:rPr>
              <a:t>》</a:t>
            </a:r>
            <a:endParaRPr lang="ja-JP" altLang="en-US" sz="1800" dirty="0">
              <a:solidFill>
                <a:srgbClr val="FF0000"/>
              </a:solidFill>
              <a:latin typeface="黑体" panose="02010609060101010101" pitchFamily="49" charset="-122"/>
              <a:ea typeface="黑体" panose="02010609060101010101" pitchFamily="49" charset="-122"/>
            </a:endParaRPr>
          </a:p>
          <a:p>
            <a:pPr eaLnBrk="1" hangingPunct="1">
              <a:spcBef>
                <a:spcPct val="20000"/>
              </a:spcBef>
              <a:buClr>
                <a:schemeClr val="accent1"/>
              </a:buClr>
              <a:buSzPct val="75000"/>
              <a:buFont typeface="Wingdings" panose="05000000000000000000" pitchFamily="2" charset="2"/>
            </a:pPr>
            <a:r>
              <a:rPr lang="zh-CN" altLang="en-US" sz="1600" dirty="0">
                <a:latin typeface="黑体" panose="02010609060101010101" pitchFamily="49" charset="-122"/>
                <a:ea typeface="黑体" panose="02010609060101010101" pitchFamily="49" charset="-122"/>
              </a:rPr>
              <a:t>能够正确选择并穿</a:t>
            </a:r>
            <a:endParaRPr lang="ja-JP" altLang="en-US" sz="1600" dirty="0">
              <a:latin typeface="黑体" panose="02010609060101010101" pitchFamily="49" charset="-122"/>
              <a:ea typeface="黑体" panose="02010609060101010101" pitchFamily="49" charset="-122"/>
            </a:endParaRPr>
          </a:p>
          <a:p>
            <a:pPr eaLnBrk="1" hangingPunct="1">
              <a:spcBef>
                <a:spcPct val="20000"/>
              </a:spcBef>
              <a:buClr>
                <a:schemeClr val="accent1"/>
              </a:buClr>
              <a:buSzPct val="75000"/>
              <a:buFont typeface="Wingdings" panose="05000000000000000000" pitchFamily="2" charset="2"/>
            </a:pPr>
            <a:r>
              <a:rPr lang="zh-CN" altLang="en-US" sz="1600" dirty="0">
                <a:latin typeface="黑体" panose="02010609060101010101" pitchFamily="49" charset="-122"/>
                <a:ea typeface="黑体" panose="02010609060101010101" pitchFamily="49" charset="-122"/>
              </a:rPr>
              <a:t>着防护用品的知识</a:t>
            </a:r>
            <a:endParaRPr lang="ja-JP" altLang="en-US" sz="1600" dirty="0">
              <a:latin typeface="黑体" panose="02010609060101010101" pitchFamily="49" charset="-122"/>
              <a:ea typeface="黑体" panose="02010609060101010101" pitchFamily="49" charset="-122"/>
            </a:endParaRPr>
          </a:p>
          <a:p>
            <a:pPr eaLnBrk="1" hangingPunct="1">
              <a:spcBef>
                <a:spcPct val="20000"/>
              </a:spcBef>
              <a:buClr>
                <a:schemeClr val="accent1"/>
              </a:buClr>
              <a:buSzPct val="75000"/>
              <a:buFont typeface="Wingdings" panose="05000000000000000000" pitchFamily="2" charset="2"/>
            </a:pPr>
            <a:r>
              <a:rPr lang="zh-CN" altLang="en-US" sz="1600" dirty="0">
                <a:latin typeface="黑体" panose="02010609060101010101" pitchFamily="49" charset="-122"/>
                <a:ea typeface="黑体" panose="02010609060101010101" pitchFamily="49" charset="-122"/>
              </a:rPr>
              <a:t>水平</a:t>
            </a:r>
            <a:r>
              <a:rPr lang="ja-JP" altLang="en-US" sz="1600" dirty="0">
                <a:latin typeface="黑体" panose="02010609060101010101" pitchFamily="49" charset="-122"/>
                <a:ea typeface="黑体" panose="02010609060101010101" pitchFamily="49" charset="-122"/>
              </a:rPr>
              <a:t>：</a:t>
            </a:r>
            <a:r>
              <a:rPr lang="en-US" altLang="zh-CN" sz="1600" dirty="0">
                <a:latin typeface="黑体" panose="02010609060101010101" pitchFamily="49" charset="-122"/>
                <a:ea typeface="黑体" panose="02010609060101010101" pitchFamily="49" charset="-122"/>
              </a:rPr>
              <a:t>100</a:t>
            </a:r>
            <a:r>
              <a:rPr lang="zh-CN" altLang="en-US" sz="1600" dirty="0">
                <a:latin typeface="黑体" panose="02010609060101010101" pitchFamily="49" charset="-122"/>
                <a:ea typeface="黑体" panose="02010609060101010101" pitchFamily="49" charset="-122"/>
              </a:rPr>
              <a:t>分</a:t>
            </a:r>
            <a:endParaRPr lang="zh-CN" altLang="en-US" sz="1600" dirty="0">
              <a:latin typeface="黑体" panose="02010609060101010101" pitchFamily="49" charset="-122"/>
              <a:ea typeface="黑体" panose="02010609060101010101" pitchFamily="49" charset="-122"/>
            </a:endParaRPr>
          </a:p>
        </p:txBody>
      </p:sp>
      <p:sp>
        <p:nvSpPr>
          <p:cNvPr id="124955" name="Rectangle 28"/>
          <p:cNvSpPr/>
          <p:nvPr/>
        </p:nvSpPr>
        <p:spPr>
          <a:xfrm>
            <a:off x="6330950" y="4083050"/>
            <a:ext cx="1752600" cy="1295400"/>
          </a:xfrm>
          <a:prstGeom prst="rect">
            <a:avLst/>
          </a:prstGeom>
          <a:solidFill>
            <a:schemeClr val="accent1"/>
          </a:solidFill>
          <a:ln w="9525" cap="flat" cmpd="sng">
            <a:solidFill>
              <a:schemeClr val="tx2"/>
            </a:solidFill>
            <a:prstDash val="solid"/>
            <a:miter/>
            <a:headEnd type="none" w="med" len="med"/>
            <a:tailEnd type="none" w="med" len="med"/>
          </a:ln>
        </p:spPr>
        <p:txBody>
          <a:bodyPr wrap="none" anchor="ctr"/>
          <a:lstStyle/>
          <a:p>
            <a:pPr eaLnBrk="1" hangingPunct="1">
              <a:spcBef>
                <a:spcPct val="20000"/>
              </a:spcBef>
              <a:buClr>
                <a:schemeClr val="accent1"/>
              </a:buClr>
              <a:buSzPct val="75000"/>
              <a:buFont typeface="Wingdings" panose="05000000000000000000" pitchFamily="2" charset="2"/>
            </a:pPr>
            <a:r>
              <a:rPr lang="ja-JP" altLang="en-US" sz="1800" dirty="0">
                <a:solidFill>
                  <a:srgbClr val="FF0000"/>
                </a:solidFill>
                <a:latin typeface="黑体" panose="02010609060101010101" pitchFamily="49" charset="-122"/>
                <a:ea typeface="黑体" panose="02010609060101010101" pitchFamily="49" charset="-122"/>
              </a:rPr>
              <a:t>《</a:t>
            </a:r>
            <a:r>
              <a:rPr lang="zh-CN" altLang="en-US" sz="1800" dirty="0">
                <a:solidFill>
                  <a:srgbClr val="FF0000"/>
                </a:solidFill>
                <a:latin typeface="黑体" panose="02010609060101010101" pitchFamily="49" charset="-122"/>
                <a:ea typeface="黑体" panose="02010609060101010101" pitchFamily="49" charset="-122"/>
              </a:rPr>
              <a:t>实现目标值</a:t>
            </a:r>
            <a:r>
              <a:rPr lang="ja-JP" altLang="en-US" sz="1800" dirty="0">
                <a:solidFill>
                  <a:srgbClr val="FF0000"/>
                </a:solidFill>
                <a:latin typeface="黑体" panose="02010609060101010101" pitchFamily="49" charset="-122"/>
                <a:ea typeface="黑体" panose="02010609060101010101" pitchFamily="49" charset="-122"/>
              </a:rPr>
              <a:t>》</a:t>
            </a:r>
            <a:endParaRPr lang="ja-JP" altLang="en-US" sz="1800" dirty="0">
              <a:solidFill>
                <a:srgbClr val="FF0000"/>
              </a:solidFill>
              <a:latin typeface="黑体" panose="02010609060101010101" pitchFamily="49" charset="-122"/>
              <a:ea typeface="黑体" panose="02010609060101010101" pitchFamily="49" charset="-122"/>
            </a:endParaRPr>
          </a:p>
          <a:p>
            <a:pPr eaLnBrk="1" hangingPunct="1">
              <a:spcBef>
                <a:spcPct val="20000"/>
              </a:spcBef>
              <a:buClr>
                <a:schemeClr val="accent1"/>
              </a:buClr>
              <a:buSzPct val="75000"/>
              <a:buFont typeface="Wingdings" panose="05000000000000000000" pitchFamily="2" charset="2"/>
            </a:pPr>
            <a:r>
              <a:rPr lang="ja-JP" altLang="en-US" sz="1800" dirty="0">
                <a:solidFill>
                  <a:schemeClr val="bg2"/>
                </a:solidFill>
                <a:latin typeface="黑体" panose="02010609060101010101" pitchFamily="49" charset="-122"/>
                <a:ea typeface="黑体" panose="02010609060101010101" pitchFamily="49" charset="-122"/>
              </a:rPr>
              <a:t>　</a:t>
            </a:r>
            <a:r>
              <a:rPr lang="zh-CN" altLang="en-US" sz="1600" dirty="0">
                <a:solidFill>
                  <a:schemeClr val="bg2"/>
                </a:solidFill>
                <a:latin typeface="黑体" panose="02010609060101010101" pitchFamily="49" charset="-122"/>
                <a:ea typeface="黑体" panose="02010609060101010101" pitchFamily="49" charset="-122"/>
              </a:rPr>
              <a:t>穿戴率</a:t>
            </a:r>
            <a:r>
              <a:rPr lang="ja-JP" altLang="en-US" sz="1600" dirty="0">
                <a:solidFill>
                  <a:schemeClr val="bg2"/>
                </a:solidFill>
                <a:latin typeface="黑体" panose="02010609060101010101" pitchFamily="49" charset="-122"/>
                <a:ea typeface="黑体" panose="02010609060101010101" pitchFamily="49" charset="-122"/>
              </a:rPr>
              <a:t>：</a:t>
            </a:r>
            <a:r>
              <a:rPr lang="en-US" altLang="zh-CN" sz="1600" dirty="0">
                <a:solidFill>
                  <a:schemeClr val="bg2"/>
                </a:solidFill>
                <a:latin typeface="黑体" panose="02010609060101010101" pitchFamily="49" charset="-122"/>
                <a:ea typeface="黑体" panose="02010609060101010101" pitchFamily="49" charset="-122"/>
              </a:rPr>
              <a:t>100</a:t>
            </a:r>
            <a:r>
              <a:rPr lang="ja-JP" altLang="en-US" sz="1600" dirty="0">
                <a:solidFill>
                  <a:schemeClr val="bg2"/>
                </a:solidFill>
                <a:latin typeface="黑体" panose="02010609060101010101" pitchFamily="49" charset="-122"/>
                <a:ea typeface="黑体" panose="02010609060101010101" pitchFamily="49" charset="-122"/>
              </a:rPr>
              <a:t>％</a:t>
            </a:r>
            <a:endParaRPr lang="ja-JP" altLang="en-US" dirty="0">
              <a:latin typeface="黑体" panose="02010609060101010101" pitchFamily="49" charset="-122"/>
              <a:ea typeface="黑体" panose="02010609060101010101" pitchFamily="49" charset="-122"/>
            </a:endParaRPr>
          </a:p>
        </p:txBody>
      </p:sp>
      <p:sp>
        <p:nvSpPr>
          <p:cNvPr id="124956" name="Rectangle 29"/>
          <p:cNvSpPr/>
          <p:nvPr/>
        </p:nvSpPr>
        <p:spPr>
          <a:xfrm>
            <a:off x="5416550" y="2406650"/>
            <a:ext cx="457200" cy="2133600"/>
          </a:xfrm>
          <a:prstGeom prst="rect">
            <a:avLst/>
          </a:prstGeom>
          <a:solidFill>
            <a:srgbClr val="A2E385"/>
          </a:solidFill>
          <a:ln w="9525" cap="flat" cmpd="sng">
            <a:solidFill>
              <a:schemeClr val="tx2"/>
            </a:solidFill>
            <a:prstDash val="solid"/>
            <a:miter/>
            <a:headEnd type="none" w="med" len="med"/>
            <a:tailEnd type="none" w="med" len="med"/>
          </a:ln>
        </p:spPr>
        <p:txBody>
          <a:bodyPr wrap="none" anchor="ctr"/>
          <a:lstStyle/>
          <a:p>
            <a:pPr eaLnBrk="1" hangingPunct="1"/>
            <a:r>
              <a:rPr lang="zh-CN" altLang="en-US" sz="2000" dirty="0">
                <a:solidFill>
                  <a:schemeClr val="bg2"/>
                </a:solidFill>
                <a:latin typeface="黑体" panose="02010609060101010101" pitchFamily="49" charset="-122"/>
                <a:ea typeface="黑体" panose="02010609060101010101" pitchFamily="49" charset="-122"/>
              </a:rPr>
              <a:t>通</a:t>
            </a:r>
            <a:endParaRPr lang="zh-CN" altLang="en-US" sz="2000" dirty="0">
              <a:solidFill>
                <a:schemeClr val="bg2"/>
              </a:solidFill>
              <a:latin typeface="黑体" panose="02010609060101010101" pitchFamily="49" charset="-122"/>
              <a:ea typeface="黑体" panose="02010609060101010101" pitchFamily="49" charset="-122"/>
            </a:endParaRPr>
          </a:p>
          <a:p>
            <a:pPr eaLnBrk="1" hangingPunct="1"/>
            <a:r>
              <a:rPr lang="zh-CN" altLang="en-US" sz="2000" dirty="0">
                <a:solidFill>
                  <a:schemeClr val="bg2"/>
                </a:solidFill>
                <a:latin typeface="黑体" panose="02010609060101010101" pitchFamily="49" charset="-122"/>
                <a:ea typeface="黑体" panose="02010609060101010101" pitchFamily="49" charset="-122"/>
              </a:rPr>
              <a:t>过</a:t>
            </a:r>
            <a:endParaRPr lang="zh-CN" altLang="en-US" sz="2000" dirty="0">
              <a:solidFill>
                <a:schemeClr val="bg2"/>
              </a:solidFill>
              <a:latin typeface="黑体" panose="02010609060101010101" pitchFamily="49" charset="-122"/>
              <a:ea typeface="黑体" panose="02010609060101010101" pitchFamily="49" charset="-122"/>
            </a:endParaRPr>
          </a:p>
          <a:p>
            <a:pPr eaLnBrk="1" hangingPunct="1"/>
            <a:r>
              <a:rPr lang="zh-CN" altLang="en-US" sz="2000" dirty="0">
                <a:solidFill>
                  <a:schemeClr val="bg2"/>
                </a:solidFill>
                <a:latin typeface="黑体" panose="02010609060101010101" pitchFamily="49" charset="-122"/>
                <a:ea typeface="黑体" panose="02010609060101010101" pitchFamily="49" charset="-122"/>
              </a:rPr>
              <a:t>开</a:t>
            </a:r>
            <a:endParaRPr lang="zh-CN" altLang="en-US" sz="2000" dirty="0">
              <a:solidFill>
                <a:schemeClr val="bg2"/>
              </a:solidFill>
              <a:latin typeface="黑体" panose="02010609060101010101" pitchFamily="49" charset="-122"/>
              <a:ea typeface="黑体" panose="02010609060101010101" pitchFamily="49" charset="-122"/>
            </a:endParaRPr>
          </a:p>
          <a:p>
            <a:pPr eaLnBrk="1" hangingPunct="1"/>
            <a:r>
              <a:rPr lang="zh-CN" altLang="en-US" sz="2000" dirty="0">
                <a:solidFill>
                  <a:schemeClr val="bg2"/>
                </a:solidFill>
                <a:latin typeface="黑体" panose="02010609060101010101" pitchFamily="49" charset="-122"/>
                <a:ea typeface="黑体" panose="02010609060101010101" pitchFamily="49" charset="-122"/>
              </a:rPr>
              <a:t>展</a:t>
            </a:r>
            <a:endParaRPr lang="zh-CN" altLang="en-US" sz="2000" dirty="0">
              <a:solidFill>
                <a:schemeClr val="bg2"/>
              </a:solidFill>
              <a:latin typeface="黑体" panose="02010609060101010101" pitchFamily="49" charset="-122"/>
              <a:ea typeface="黑体" panose="02010609060101010101" pitchFamily="49" charset="-122"/>
            </a:endParaRPr>
          </a:p>
          <a:p>
            <a:pPr eaLnBrk="1" hangingPunct="1"/>
            <a:r>
              <a:rPr lang="zh-CN" altLang="en-US" sz="2000" dirty="0">
                <a:solidFill>
                  <a:schemeClr val="bg2"/>
                </a:solidFill>
                <a:latin typeface="黑体" panose="02010609060101010101" pitchFamily="49" charset="-122"/>
                <a:ea typeface="黑体" panose="02010609060101010101" pitchFamily="49" charset="-122"/>
              </a:rPr>
              <a:t>教</a:t>
            </a:r>
            <a:endParaRPr lang="zh-CN" altLang="en-US" sz="2000" dirty="0">
              <a:solidFill>
                <a:schemeClr val="bg2"/>
              </a:solidFill>
              <a:latin typeface="黑体" panose="02010609060101010101" pitchFamily="49" charset="-122"/>
              <a:ea typeface="黑体" panose="02010609060101010101" pitchFamily="49" charset="-122"/>
            </a:endParaRPr>
          </a:p>
          <a:p>
            <a:pPr eaLnBrk="1" hangingPunct="1"/>
            <a:r>
              <a:rPr lang="zh-CN" altLang="en-US" sz="2000" dirty="0">
                <a:solidFill>
                  <a:schemeClr val="bg2"/>
                </a:solidFill>
                <a:latin typeface="黑体" panose="02010609060101010101" pitchFamily="49" charset="-122"/>
                <a:ea typeface="黑体" panose="02010609060101010101" pitchFamily="49" charset="-122"/>
              </a:rPr>
              <a:t>育</a:t>
            </a:r>
            <a:endParaRPr lang="ja-JP" altLang="en-US" sz="2000" dirty="0">
              <a:solidFill>
                <a:schemeClr val="bg2"/>
              </a:solidFill>
              <a:latin typeface="黑体" panose="02010609060101010101" pitchFamily="49" charset="-122"/>
              <a:ea typeface="黑体" panose="02010609060101010101" pitchFamily="49" charset="-122"/>
            </a:endParaRPr>
          </a:p>
        </p:txBody>
      </p:sp>
      <p:sp>
        <p:nvSpPr>
          <p:cNvPr id="124957" name="Line 30"/>
          <p:cNvSpPr/>
          <p:nvPr/>
        </p:nvSpPr>
        <p:spPr>
          <a:xfrm>
            <a:off x="5111750" y="2101850"/>
            <a:ext cx="1143000" cy="0"/>
          </a:xfrm>
          <a:prstGeom prst="line">
            <a:avLst/>
          </a:prstGeom>
          <a:ln w="57150" cap="flat" cmpd="sng">
            <a:solidFill>
              <a:schemeClr val="tx1"/>
            </a:solidFill>
            <a:prstDash val="solid"/>
            <a:headEnd type="none" w="sm" len="sm"/>
            <a:tailEnd type="triangle" w="sm" len="sm"/>
          </a:ln>
        </p:spPr>
      </p:sp>
      <p:sp>
        <p:nvSpPr>
          <p:cNvPr id="124958" name="Line 31"/>
          <p:cNvSpPr/>
          <p:nvPr/>
        </p:nvSpPr>
        <p:spPr>
          <a:xfrm>
            <a:off x="5187950" y="4768850"/>
            <a:ext cx="1143000" cy="0"/>
          </a:xfrm>
          <a:prstGeom prst="line">
            <a:avLst/>
          </a:prstGeom>
          <a:ln w="57150" cap="flat" cmpd="sng">
            <a:solidFill>
              <a:schemeClr val="tx1"/>
            </a:solidFill>
            <a:prstDash val="solid"/>
            <a:headEnd type="none" w="sm" len="sm"/>
            <a:tailEnd type="triangle" w="sm" len="sm"/>
          </a:ln>
        </p:spPr>
      </p:sp>
      <p:sp>
        <p:nvSpPr>
          <p:cNvPr id="124959" name="Line 32"/>
          <p:cNvSpPr/>
          <p:nvPr/>
        </p:nvSpPr>
        <p:spPr>
          <a:xfrm>
            <a:off x="2901950" y="2178050"/>
            <a:ext cx="457200" cy="0"/>
          </a:xfrm>
          <a:prstGeom prst="line">
            <a:avLst/>
          </a:prstGeom>
          <a:ln w="57150" cap="flat" cmpd="sng">
            <a:solidFill>
              <a:schemeClr val="tx1"/>
            </a:solidFill>
            <a:prstDash val="solid"/>
            <a:headEnd type="none" w="sm" len="sm"/>
            <a:tailEnd type="triangle" w="sm" len="sm"/>
          </a:ln>
        </p:spPr>
      </p:sp>
      <p:sp>
        <p:nvSpPr>
          <p:cNvPr id="124960" name="Line 33"/>
          <p:cNvSpPr/>
          <p:nvPr/>
        </p:nvSpPr>
        <p:spPr>
          <a:xfrm>
            <a:off x="2978150" y="4616450"/>
            <a:ext cx="457200" cy="0"/>
          </a:xfrm>
          <a:prstGeom prst="line">
            <a:avLst/>
          </a:prstGeom>
          <a:ln w="57150" cap="flat" cmpd="sng">
            <a:solidFill>
              <a:schemeClr val="tx1"/>
            </a:solidFill>
            <a:prstDash val="solid"/>
            <a:headEnd type="none" w="sm" len="sm"/>
            <a:tailEnd type="triangle" w="sm" len="sm"/>
          </a:ln>
        </p:spPr>
      </p:sp>
      <p:sp>
        <p:nvSpPr>
          <p:cNvPr id="124961" name="AutoShape 34"/>
          <p:cNvSpPr/>
          <p:nvPr/>
        </p:nvSpPr>
        <p:spPr>
          <a:xfrm>
            <a:off x="539750" y="2178050"/>
            <a:ext cx="609600" cy="2819400"/>
          </a:xfrm>
          <a:prstGeom prst="curvedRightArrow">
            <a:avLst>
              <a:gd name="adj1" fmla="val 92500"/>
              <a:gd name="adj2" fmla="val 185000"/>
              <a:gd name="adj3" fmla="val 33319"/>
            </a:avLst>
          </a:prstGeom>
          <a:solidFill>
            <a:schemeClr val="accent1"/>
          </a:solidFill>
          <a:ln w="12700" cap="flat" cmpd="sng">
            <a:solidFill>
              <a:schemeClr val="tx1"/>
            </a:solidFill>
            <a:prstDash val="solid"/>
            <a:miter/>
            <a:headEnd type="none" w="sm" len="sm"/>
            <a:tailEnd type="none" w="sm" len="sm"/>
          </a:ln>
        </p:spPr>
        <p:txBody>
          <a:bodyPr wrap="none" anchor="ctr"/>
          <a:lstStyle/>
          <a:p>
            <a:pPr eaLnBrk="1" hangingPunct="1"/>
            <a:endParaRPr lang="ja-JP" altLang="en-US" dirty="0">
              <a:latin typeface="黑体" panose="02010609060101010101" pitchFamily="49" charset="-122"/>
              <a:ea typeface="黑体" panose="02010609060101010101" pitchFamily="49" charset="-122"/>
            </a:endParaRPr>
          </a:p>
        </p:txBody>
      </p:sp>
      <p:sp>
        <p:nvSpPr>
          <p:cNvPr id="124962" name="スライド番号プレースホルダ 15"/>
          <p:cNvSpPr txBox="1">
            <a:spLocks noGrp="1"/>
          </p:cNvSpPr>
          <p:nvPr/>
        </p:nvSpPr>
        <p:spPr>
          <a:xfrm>
            <a:off x="6483350" y="6188075"/>
            <a:ext cx="1905000" cy="457200"/>
          </a:xfrm>
          <a:prstGeom prst="rect">
            <a:avLst/>
          </a:prstGeom>
          <a:noFill/>
          <a:ln w="9525">
            <a:noFill/>
          </a:ln>
        </p:spPr>
        <p:txBody>
          <a:bodyPr lIns="92075" tIns="46038" rIns="92075" bIns="46038" anchor="ctr"/>
          <a:lstStyle/>
          <a:p>
            <a:pPr algn="r" eaLnBrk="1" hangingPunct="1"/>
            <a:fld id="{9A0DB2DC-4C9A-4742-B13C-FB6460FD3503}" type="slidenum">
              <a:rPr lang="ja-JP" altLang="en-US" sz="1400" dirty="0">
                <a:latin typeface="黑体" panose="02010609060101010101" pitchFamily="49" charset="-122"/>
                <a:ea typeface="黑体" panose="02010609060101010101" pitchFamily="49" charset="-122"/>
              </a:rPr>
            </a:fld>
            <a:endParaRPr lang="ja-JP" altLang="en-US" sz="1400" dirty="0">
              <a:latin typeface="黑体" panose="02010609060101010101" pitchFamily="49" charset="-122"/>
              <a:ea typeface="黑体" panose="02010609060101010101" pitchFamily="49" charset="-122"/>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5"/>
          <p:cNvSpPr txBox="1"/>
          <p:nvPr/>
        </p:nvSpPr>
        <p:spPr>
          <a:xfrm>
            <a:off x="0" y="0"/>
            <a:ext cx="6624638" cy="457200"/>
          </a:xfrm>
          <a:prstGeom prst="rect">
            <a:avLst/>
          </a:prstGeom>
          <a:noFill/>
          <a:ln w="9525">
            <a:noFill/>
          </a:ln>
        </p:spPr>
        <p:txBody>
          <a:bodyPr>
            <a:spAutoFit/>
          </a:bodyPr>
          <a:lstStyle/>
          <a:p>
            <a:pPr eaLnBrk="1" hangingPunct="1">
              <a:spcBef>
                <a:spcPct val="50000"/>
              </a:spcBef>
            </a:pPr>
            <a:r>
              <a:rPr lang="zh-CN" altLang="en-US" dirty="0">
                <a:latin typeface="黑体" panose="02010609060101010101" pitchFamily="49" charset="-122"/>
                <a:ea typeface="黑体" panose="02010609060101010101" pitchFamily="49" charset="-122"/>
              </a:rPr>
              <a:t>四、班组安全教育的实施程序</a:t>
            </a:r>
            <a:endParaRPr lang="zh-CN" altLang="en-US" dirty="0">
              <a:latin typeface="黑体" panose="02010609060101010101" pitchFamily="49" charset="-122"/>
              <a:ea typeface="黑体" panose="02010609060101010101" pitchFamily="49" charset="-122"/>
            </a:endParaRPr>
          </a:p>
        </p:txBody>
      </p:sp>
      <p:sp>
        <p:nvSpPr>
          <p:cNvPr id="9219" name="Rectangle 3"/>
          <p:cNvSpPr>
            <a:spLocks noChangeArrowheads="1"/>
          </p:cNvSpPr>
          <p:nvPr/>
        </p:nvSpPr>
        <p:spPr bwMode="auto">
          <a:xfrm>
            <a:off x="971550" y="1573213"/>
            <a:ext cx="7543800" cy="3748088"/>
          </a:xfrm>
          <a:prstGeom prst="rect">
            <a:avLst/>
          </a:prstGeom>
          <a:noFill/>
          <a:ln w="9525">
            <a:noFill/>
            <a:miter lim="800000"/>
          </a:ln>
        </p:spPr>
        <p:txBody>
          <a:bodyPr/>
          <a:lstStyle/>
          <a:p>
            <a:pPr marL="342900" marR="0" lvl="0" indent="-342900" algn="l" defTabSz="914400" rtl="0" eaLnBrk="1" fontAlgn="base" latinLnBrk="0" hangingPunct="1">
              <a:lnSpc>
                <a:spcPts val="3500"/>
              </a:lnSpc>
              <a:spcBef>
                <a:spcPct val="2000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第</a:t>
            </a:r>
            <a:r>
              <a:rPr kumimoji="0" lang="en-US" altLang="zh-CN"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1</a:t>
            </a:r>
            <a:r>
              <a:rPr kumimoji="0" lang="ja-JP"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a:t>
            </a:r>
            <a:r>
              <a:rPr kumimoji="0" lang="zh-CN"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为什么需要教育？背景是什么？</a:t>
            </a:r>
            <a:endParaRPr kumimoji="0" lang="ja-JP"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ts val="3500"/>
              </a:lnSpc>
              <a:spcBef>
                <a:spcPct val="20000"/>
              </a:spcBef>
              <a:spcAft>
                <a:spcPct val="0"/>
              </a:spcAft>
              <a:buClrTx/>
              <a:buSzTx/>
              <a:buFontTx/>
              <a:buNone/>
              <a:defRPr/>
            </a:pPr>
            <a:r>
              <a:rPr kumimoji="0" lang="ja-JP" altLang="en-US" sz="2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　　　　　</a:t>
            </a:r>
            <a:r>
              <a:rPr kumimoji="0" lang="ja-JP" altLang="en-US" sz="2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　</a:t>
            </a:r>
            <a:r>
              <a:rPr kumimoji="0" lang="zh-CN" altLang="en-US" sz="2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目的是什么</a:t>
            </a:r>
            <a:r>
              <a:rPr kumimoji="0" lang="ja-JP" altLang="en-US" sz="2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a:t>
            </a:r>
            <a:r>
              <a:rPr kumimoji="0" lang="zh-CN" altLang="en-US" sz="2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必要点是什么</a:t>
            </a:r>
            <a:r>
              <a:rPr kumimoji="0" lang="ja-JP" altLang="en-US" sz="2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a:t>
            </a:r>
            <a:r>
              <a:rPr kumimoji="0" lang="zh-CN" altLang="en-US" sz="2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a:t>
            </a:r>
            <a:endParaRPr kumimoji="0" lang="ja-JP" altLang="en-US" sz="2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ts val="3500"/>
              </a:lnSpc>
              <a:spcBef>
                <a:spcPct val="20000"/>
              </a:spcBef>
              <a:spcAft>
                <a:spcPct val="0"/>
              </a:spcAft>
              <a:buClrTx/>
              <a:buSzTx/>
              <a:buFontTx/>
              <a:buNone/>
              <a:defRPr/>
            </a:pPr>
            <a:r>
              <a:rPr kumimoji="0" lang="ja-JP"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第</a:t>
            </a:r>
            <a:r>
              <a:rPr kumimoji="0" lang="en-US" altLang="zh-CN"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2</a:t>
            </a:r>
            <a:r>
              <a:rPr kumimoji="0" lang="ja-JP"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a:t>
            </a:r>
            <a:r>
              <a:rPr kumimoji="0" lang="zh-CN"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希望员工成为“什么样的员工”？</a:t>
            </a:r>
            <a:endParaRPr kumimoji="0" lang="ja-JP"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ts val="3500"/>
              </a:lnSpc>
              <a:spcBef>
                <a:spcPct val="20000"/>
              </a:spcBef>
              <a:spcAft>
                <a:spcPct val="0"/>
              </a:spcAft>
              <a:buClrTx/>
              <a:buSzTx/>
              <a:buFontTx/>
              <a:buNone/>
              <a:defRPr/>
            </a:pPr>
            <a:r>
              <a:rPr kumimoji="0" lang="ja-JP"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a:t>
            </a:r>
            <a:r>
              <a:rPr kumimoji="0" lang="ja-JP" altLang="zh-CN"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a:t>
            </a:r>
            <a:r>
              <a:rPr kumimoji="0" lang="zh-CN" altLang="zh-CN"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希望车间变成“什么样的车间”？</a:t>
            </a:r>
            <a:r>
              <a:rPr kumimoji="0" lang="ja-JP"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a:t>
            </a:r>
            <a:endParaRPr kumimoji="0" lang="en-US" altLang="ja-JP"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ts val="3500"/>
              </a:lnSpc>
              <a:spcBef>
                <a:spcPct val="20000"/>
              </a:spcBef>
              <a:spcAft>
                <a:spcPct val="0"/>
              </a:spcAft>
              <a:buClrTx/>
              <a:buSzTx/>
              <a:buFontTx/>
              <a:buNone/>
              <a:defRPr/>
            </a:pPr>
            <a:r>
              <a:rPr kumimoji="0" lang="ja-JP" altLang="en-US" sz="2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　　　　</a:t>
            </a:r>
            <a:r>
              <a:rPr kumimoji="0" lang="ja-JP" altLang="en-US" sz="2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　⇒　</a:t>
            </a:r>
            <a:r>
              <a:rPr kumimoji="0" lang="zh-CN" altLang="en-US" sz="2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目标是什么</a:t>
            </a:r>
            <a:r>
              <a:rPr kumimoji="0" lang="ja-JP" altLang="en-US" sz="2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a:t>
            </a:r>
            <a:r>
              <a:rPr kumimoji="0" lang="zh-CN" altLang="en-US" sz="2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应有的状态</a:t>
            </a:r>
            <a:r>
              <a:rPr kumimoji="0" lang="ja-JP" altLang="en-US" sz="2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a:t>
            </a:r>
            <a:r>
              <a:rPr kumimoji="0" lang="ja-JP" altLang="en-US" sz="2400" b="1" i="0" u="none" strike="noStrike" kern="1200" cap="none" spc="0" normalizeH="0" baseline="0" noProof="0" dirty="0">
                <a:ln>
                  <a:noFill/>
                </a:ln>
                <a:solidFill>
                  <a:schemeClr val="folHlink"/>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　</a:t>
            </a:r>
            <a:endParaRPr kumimoji="0" lang="ja-JP" altLang="en-US" sz="2400" b="1" i="0" u="none" strike="noStrike" kern="1200" cap="none" spc="0" normalizeH="0" baseline="0" noProof="0" dirty="0">
              <a:ln>
                <a:noFill/>
              </a:ln>
              <a:solidFill>
                <a:schemeClr val="folHlink"/>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ts val="3500"/>
              </a:lnSpc>
              <a:spcBef>
                <a:spcPct val="20000"/>
              </a:spcBef>
              <a:spcAft>
                <a:spcPct val="0"/>
              </a:spcAft>
              <a:buClrTx/>
              <a:buSzTx/>
              <a:buFontTx/>
              <a:buNone/>
              <a:defRPr/>
            </a:pPr>
            <a:r>
              <a:rPr kumimoji="0" lang="ja-JP"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第</a:t>
            </a:r>
            <a:r>
              <a:rPr kumimoji="0" lang="en-US" altLang="zh-CN"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3</a:t>
            </a:r>
            <a:r>
              <a:rPr kumimoji="0" lang="ja-JP"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a:t>
            </a:r>
            <a:r>
              <a:rPr kumimoji="0" lang="zh-CN"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为了实现目标，应传授些什么？</a:t>
            </a:r>
            <a:endParaRPr kumimoji="0" lang="en-US" altLang="ja-JP"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ts val="3500"/>
              </a:lnSpc>
              <a:spcBef>
                <a:spcPct val="20000"/>
              </a:spcBef>
              <a:spcAft>
                <a:spcPct val="0"/>
              </a:spcAft>
              <a:buClrTx/>
              <a:buSzTx/>
              <a:buFontTx/>
              <a:buNone/>
              <a:defRPr/>
            </a:pPr>
            <a:r>
              <a:rPr kumimoji="0" lang="ja-JP" altLang="en-US" sz="2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　　　　</a:t>
            </a:r>
            <a:r>
              <a:rPr kumimoji="0" lang="ja-JP" altLang="en-US" sz="2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　⇒　</a:t>
            </a:r>
            <a:r>
              <a:rPr kumimoji="0" lang="zh-CN" altLang="en-US" sz="2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手段</a:t>
            </a:r>
            <a:r>
              <a:rPr kumimoji="0" lang="ja-JP" altLang="en-US" sz="2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a:t>
            </a:r>
            <a:r>
              <a:rPr kumimoji="0" lang="zh-CN" altLang="en-US" sz="2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教学计划</a:t>
            </a:r>
            <a:r>
              <a:rPr kumimoji="0" lang="ja-JP" altLang="en-US" sz="2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a:t>
            </a:r>
            <a:r>
              <a:rPr kumimoji="0" lang="zh-CN" altLang="en-US" sz="2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a:t>
            </a:r>
            <a:endParaRPr kumimoji="0" lang="ja-JP" altLang="en-US" sz="2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ts val="3500"/>
              </a:lnSpc>
              <a:spcBef>
                <a:spcPct val="20000"/>
              </a:spcBef>
              <a:spcAft>
                <a:spcPct val="0"/>
              </a:spcAft>
              <a:buClrTx/>
              <a:buSzTx/>
              <a:buFontTx/>
              <a:buNone/>
              <a:defRPr/>
            </a:pPr>
            <a:r>
              <a:rPr kumimoji="0" lang="ja-JP" altLang="en-US" sz="2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　</a:t>
            </a:r>
            <a:r>
              <a:rPr kumimoji="0" lang="ja-JP" altLang="zh-CN" sz="2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 </a:t>
            </a:r>
            <a:r>
              <a:rPr kumimoji="0" lang="ja-JP" altLang="en-US" sz="2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 </a:t>
            </a:r>
            <a:r>
              <a:rPr kumimoji="0" lang="ja-JP" altLang="zh-CN" sz="2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 </a:t>
            </a:r>
            <a:r>
              <a:rPr kumimoji="0" lang="ja-JP" altLang="en-US" sz="2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 </a:t>
            </a:r>
            <a:r>
              <a:rPr kumimoji="0" lang="ja-JP" altLang="zh-CN" sz="2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 </a:t>
            </a:r>
            <a:r>
              <a:rPr kumimoji="0" lang="ja-JP" altLang="en-US" sz="2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 </a:t>
            </a:r>
            <a:r>
              <a:rPr kumimoji="0" lang="ja-JP" altLang="zh-CN" sz="2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 </a:t>
            </a:r>
            <a:r>
              <a:rPr kumimoji="0" lang="ja-JP" altLang="en-US" sz="2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  ⇒　</a:t>
            </a:r>
            <a:r>
              <a:rPr kumimoji="0" lang="zh-CN" altLang="en-US" sz="2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明确</a:t>
            </a:r>
            <a:r>
              <a:rPr kumimoji="0" lang="en-US" altLang="zh-CN" sz="2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5W1H</a:t>
            </a:r>
            <a:endParaRPr kumimoji="0" lang="en-US" altLang="zh-CN" sz="2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ct val="90000"/>
              </a:lnSpc>
              <a:spcBef>
                <a:spcPct val="20000"/>
              </a:spcBef>
              <a:spcAft>
                <a:spcPct val="0"/>
              </a:spcAft>
              <a:buClrTx/>
              <a:buSzTx/>
              <a:buFontTx/>
              <a:buNone/>
              <a:defRPr/>
            </a:pPr>
            <a:endParaRPr kumimoji="0" lang="ja-JP" altLang="en-US" sz="2800" b="1" i="0" u="none" strike="noStrike" kern="1200" cap="none" spc="0" normalizeH="0" baseline="0" noProof="0" dirty="0">
              <a:ln>
                <a:noFill/>
              </a:ln>
              <a:solidFill>
                <a:srgbClr val="CE265E"/>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ct val="90000"/>
              </a:lnSpc>
              <a:spcBef>
                <a:spcPct val="20000"/>
              </a:spcBef>
              <a:spcAft>
                <a:spcPct val="0"/>
              </a:spcAft>
              <a:buClrTx/>
              <a:buSzTx/>
              <a:buFontTx/>
              <a:buNone/>
              <a:defRPr/>
            </a:pPr>
            <a:endParaRPr kumimoji="0" lang="ja-JP" altLang="en-US" sz="2000" b="1" i="0" u="none" strike="noStrike" kern="1200" cap="none" spc="0" normalizeH="0" baseline="0" noProof="0" dirty="0">
              <a:ln>
                <a:noFill/>
              </a:ln>
              <a:solidFill>
                <a:srgbClr val="DC631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
        <p:nvSpPr>
          <p:cNvPr id="125956" name="Text Box 7"/>
          <p:cNvSpPr txBox="1"/>
          <p:nvPr/>
        </p:nvSpPr>
        <p:spPr>
          <a:xfrm>
            <a:off x="2771775" y="857250"/>
            <a:ext cx="2951163" cy="457200"/>
          </a:xfrm>
          <a:prstGeom prst="rect">
            <a:avLst/>
          </a:prstGeom>
          <a:noFill/>
          <a:ln w="9525">
            <a:noFill/>
          </a:ln>
        </p:spPr>
        <p:txBody>
          <a:bodyPr>
            <a:spAutoFit/>
          </a:bodyPr>
          <a:lstStyle/>
          <a:p>
            <a:pPr eaLnBrk="1" hangingPunct="1">
              <a:spcBef>
                <a:spcPct val="50000"/>
              </a:spcBef>
            </a:pPr>
            <a:r>
              <a:rPr lang="zh-CN" altLang="en-US" dirty="0">
                <a:latin typeface="Times New Roman" panose="02020603050405020304" pitchFamily="18" charset="0"/>
                <a:ea typeface="黑体" panose="02010609060101010101" pitchFamily="49" charset="-122"/>
              </a:rPr>
              <a:t>制定教育计划</a:t>
            </a:r>
            <a:endParaRPr lang="zh-CN" altLang="en-US" dirty="0">
              <a:latin typeface="Times New Roman" panose="02020603050405020304" pitchFamily="18" charset="0"/>
              <a:ea typeface="黑体" panose="02010609060101010101" pitchFamily="49" charset="-122"/>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5"/>
          <p:cNvSpPr txBox="1"/>
          <p:nvPr/>
        </p:nvSpPr>
        <p:spPr>
          <a:xfrm>
            <a:off x="0" y="0"/>
            <a:ext cx="6624638" cy="457200"/>
          </a:xfrm>
          <a:prstGeom prst="rect">
            <a:avLst/>
          </a:prstGeom>
          <a:noFill/>
          <a:ln w="9525">
            <a:noFill/>
          </a:ln>
        </p:spPr>
        <p:txBody>
          <a:bodyPr>
            <a:spAutoFit/>
          </a:bodyPr>
          <a:lstStyle/>
          <a:p>
            <a:pPr eaLnBrk="1" hangingPunct="1">
              <a:spcBef>
                <a:spcPct val="50000"/>
              </a:spcBef>
            </a:pPr>
            <a:r>
              <a:rPr lang="zh-CN" altLang="en-US" dirty="0">
                <a:latin typeface="黑体" panose="02010609060101010101" pitchFamily="49" charset="-122"/>
                <a:ea typeface="黑体" panose="02010609060101010101" pitchFamily="49" charset="-122"/>
              </a:rPr>
              <a:t>四、班组安全教育的实施程序</a:t>
            </a:r>
            <a:endParaRPr lang="zh-CN" altLang="en-US" dirty="0">
              <a:latin typeface="黑体" panose="02010609060101010101" pitchFamily="49" charset="-122"/>
              <a:ea typeface="黑体" panose="02010609060101010101" pitchFamily="49" charset="-122"/>
            </a:endParaRPr>
          </a:p>
        </p:txBody>
      </p:sp>
      <p:sp>
        <p:nvSpPr>
          <p:cNvPr id="126979" name="Text Box 6"/>
          <p:cNvSpPr txBox="1"/>
          <p:nvPr/>
        </p:nvSpPr>
        <p:spPr>
          <a:xfrm>
            <a:off x="2555875" y="928688"/>
            <a:ext cx="3816350" cy="1016000"/>
          </a:xfrm>
          <a:prstGeom prst="rect">
            <a:avLst/>
          </a:prstGeom>
          <a:noFill/>
          <a:ln w="9525">
            <a:noFill/>
          </a:ln>
        </p:spPr>
        <p:txBody>
          <a:bodyPr>
            <a:spAutoFit/>
          </a:bodyPr>
          <a:lstStyle/>
          <a:p>
            <a:pPr algn="ctr" eaLnBrk="1" hangingPunct="1">
              <a:spcBef>
                <a:spcPct val="50000"/>
              </a:spcBef>
            </a:pPr>
            <a:r>
              <a:rPr lang="zh-CN" altLang="en-US" dirty="0">
                <a:latin typeface="Times New Roman" panose="02020603050405020304" pitchFamily="18" charset="0"/>
                <a:ea typeface="黑体" panose="02010609060101010101" pitchFamily="49" charset="-122"/>
              </a:rPr>
              <a:t>基于计划做好教育准备</a:t>
            </a:r>
            <a:endParaRPr lang="en-US" altLang="zh-CN" dirty="0">
              <a:latin typeface="Times New Roman" panose="02020603050405020304" pitchFamily="18" charset="0"/>
              <a:ea typeface="黑体" panose="02010609060101010101" pitchFamily="49" charset="-122"/>
            </a:endParaRPr>
          </a:p>
          <a:p>
            <a:pPr algn="ctr" eaLnBrk="1" hangingPunct="1">
              <a:spcBef>
                <a:spcPct val="50000"/>
              </a:spcBef>
            </a:pPr>
            <a:r>
              <a:rPr lang="zh-CN" altLang="en-US" b="1" dirty="0">
                <a:latin typeface="Times New Roman" panose="02020603050405020304" pitchFamily="18" charset="0"/>
                <a:ea typeface="黑体" panose="02010609060101010101" pitchFamily="49" charset="-122"/>
              </a:rPr>
              <a:t>（</a:t>
            </a:r>
            <a:r>
              <a:rPr lang="zh-CN" altLang="en-US" sz="2000" dirty="0">
                <a:latin typeface="Times New Roman" panose="02020603050405020304" pitchFamily="18" charset="0"/>
                <a:ea typeface="黑体" panose="02010609060101010101" pitchFamily="49" charset="-122"/>
              </a:rPr>
              <a:t>优秀教师的三个条件</a:t>
            </a:r>
            <a:r>
              <a:rPr lang="zh-CN" altLang="en-US" b="1" dirty="0">
                <a:latin typeface="Times New Roman" panose="02020603050405020304" pitchFamily="18" charset="0"/>
                <a:ea typeface="黑体" panose="02010609060101010101" pitchFamily="49" charset="-122"/>
              </a:rPr>
              <a:t>）</a:t>
            </a:r>
            <a:endParaRPr lang="zh-CN" altLang="en-US" b="1" dirty="0">
              <a:latin typeface="Times New Roman" panose="02020603050405020304" pitchFamily="18" charset="0"/>
              <a:ea typeface="黑体" panose="02010609060101010101" pitchFamily="49" charset="-122"/>
            </a:endParaRPr>
          </a:p>
        </p:txBody>
      </p:sp>
      <p:graphicFrame>
        <p:nvGraphicFramePr>
          <p:cNvPr id="133149" name="Group 29"/>
          <p:cNvGraphicFramePr>
            <a:graphicFrameLocks noGrp="1"/>
          </p:cNvGraphicFramePr>
          <p:nvPr>
            <p:ph idx="4294967295"/>
          </p:nvPr>
        </p:nvGraphicFramePr>
        <p:xfrm>
          <a:off x="457200" y="2081213"/>
          <a:ext cx="8229600" cy="3009899"/>
        </p:xfrm>
        <a:graphic>
          <a:graphicData uri="http://schemas.openxmlformats.org/drawingml/2006/table">
            <a:tbl>
              <a:tblPr/>
              <a:tblGrid>
                <a:gridCol w="1306513"/>
                <a:gridCol w="3094039"/>
                <a:gridCol w="3829048"/>
              </a:tblGrid>
              <a:tr h="704592">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条件</a:t>
                      </a:r>
                      <a:r>
                        <a:rPr kumimoji="0" lang="en-US" altLang="zh-CN"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1</a:t>
                      </a:r>
                      <a:endParaRPr kumimoji="0" lang="en-US" altLang="zh-CN"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清晰了解传授的内容</a:t>
                      </a:r>
                      <a:endParaRPr kumimoji="0"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传授自己不知道的事情不能教育别人</a:t>
                      </a:r>
                      <a:endParaRPr kumimoji="0"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4241">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条件</a:t>
                      </a:r>
                      <a:r>
                        <a:rPr kumimoji="0" lang="en-US" altLang="zh-CN"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2</a:t>
                      </a:r>
                      <a:endParaRPr kumimoji="0" lang="en-US" altLang="zh-CN"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熟悉教育的技术方法</a:t>
                      </a:r>
                      <a:endParaRPr kumimoji="0"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针对教育的内容，灵活使用讨论法、角色扮演法、事例分析法等</a:t>
                      </a:r>
                      <a:endParaRPr kumimoji="0"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1066">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条件</a:t>
                      </a:r>
                      <a:r>
                        <a:rPr kumimoji="0" lang="en-US" altLang="zh-CN"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3</a:t>
                      </a:r>
                      <a:endParaRPr kumimoji="0" lang="en-US" altLang="zh-CN"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chemeClr val="tx1"/>
                          </a:solidFill>
                          <a:effectLst/>
                          <a:latin typeface="黑体" panose="02010609060101010101" pitchFamily="49" charset="-122"/>
                          <a:ea typeface="黑体" panose="02010609060101010101" pitchFamily="49" charset="-122"/>
                        </a:rPr>
                        <a:t>对教育的工作充满热情</a:t>
                      </a:r>
                      <a:endParaRPr kumimoji="0" lang="zh-CN" altLang="en-US" sz="20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必须抱有无论如何也要实现教育目标的热情</a:t>
                      </a:r>
                      <a:endParaRPr kumimoji="0"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5"/>
          <p:cNvSpPr txBox="1"/>
          <p:nvPr/>
        </p:nvSpPr>
        <p:spPr>
          <a:xfrm>
            <a:off x="0" y="0"/>
            <a:ext cx="6624638" cy="457200"/>
          </a:xfrm>
          <a:prstGeom prst="rect">
            <a:avLst/>
          </a:prstGeom>
          <a:noFill/>
          <a:ln w="9525">
            <a:noFill/>
          </a:ln>
        </p:spPr>
        <p:txBody>
          <a:bodyPr>
            <a:spAutoFit/>
          </a:bodyPr>
          <a:lstStyle/>
          <a:p>
            <a:pPr eaLnBrk="1" hangingPunct="1">
              <a:spcBef>
                <a:spcPct val="50000"/>
              </a:spcBef>
            </a:pPr>
            <a:r>
              <a:rPr lang="zh-CN" altLang="en-US" dirty="0">
                <a:latin typeface="黑体" panose="02010609060101010101" pitchFamily="49" charset="-122"/>
                <a:ea typeface="黑体" panose="02010609060101010101" pitchFamily="49" charset="-122"/>
              </a:rPr>
              <a:t>四、班组安全教育的实施程序</a:t>
            </a:r>
            <a:endParaRPr lang="zh-CN" altLang="en-US" dirty="0">
              <a:latin typeface="黑体" panose="02010609060101010101" pitchFamily="49" charset="-122"/>
              <a:ea typeface="黑体" panose="02010609060101010101" pitchFamily="49" charset="-122"/>
            </a:endParaRPr>
          </a:p>
        </p:txBody>
      </p:sp>
      <p:sp>
        <p:nvSpPr>
          <p:cNvPr id="128003" name="Text Box 6"/>
          <p:cNvSpPr txBox="1"/>
          <p:nvPr/>
        </p:nvSpPr>
        <p:spPr>
          <a:xfrm>
            <a:off x="1763713" y="857250"/>
            <a:ext cx="5759450" cy="457200"/>
          </a:xfrm>
          <a:prstGeom prst="rect">
            <a:avLst/>
          </a:prstGeom>
          <a:noFill/>
          <a:ln w="9525">
            <a:noFill/>
          </a:ln>
        </p:spPr>
        <p:txBody>
          <a:bodyPr>
            <a:spAutoFit/>
          </a:bodyPr>
          <a:lstStyle/>
          <a:p>
            <a:pPr algn="ctr" eaLnBrk="1" hangingPunct="1">
              <a:spcBef>
                <a:spcPct val="50000"/>
              </a:spcBef>
            </a:pPr>
            <a:r>
              <a:rPr lang="zh-CN" altLang="en-US" dirty="0">
                <a:latin typeface="Times New Roman" panose="02020603050405020304" pitchFamily="18" charset="0"/>
                <a:ea typeface="黑体" panose="02010609060101010101" pitchFamily="49" charset="-122"/>
              </a:rPr>
              <a:t>实施教育（良好教授方法的四阶段）</a:t>
            </a:r>
            <a:endParaRPr lang="zh-CN" altLang="en-US" dirty="0">
              <a:latin typeface="Times New Roman" panose="02020603050405020304" pitchFamily="18" charset="0"/>
              <a:ea typeface="黑体" panose="02010609060101010101" pitchFamily="49" charset="-122"/>
            </a:endParaRPr>
          </a:p>
        </p:txBody>
      </p:sp>
      <p:graphicFrame>
        <p:nvGraphicFramePr>
          <p:cNvPr id="134151" name="Group 7"/>
          <p:cNvGraphicFramePr>
            <a:graphicFrameLocks noGrp="1"/>
          </p:cNvGraphicFramePr>
          <p:nvPr>
            <p:ph idx="4294967295"/>
          </p:nvPr>
        </p:nvGraphicFramePr>
        <p:xfrm>
          <a:off x="457200" y="1714500"/>
          <a:ext cx="8229600" cy="3870326"/>
        </p:xfrm>
        <a:graphic>
          <a:graphicData uri="http://schemas.openxmlformats.org/drawingml/2006/table">
            <a:tbl>
              <a:tblPr/>
              <a:tblGrid>
                <a:gridCol w="2659063"/>
                <a:gridCol w="5570537"/>
              </a:tblGrid>
              <a:tr h="967207">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第</a:t>
                      </a:r>
                      <a:r>
                        <a:rPr kumimoji="0" lang="en-US" altLang="zh-CN"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1</a:t>
                      </a:r>
                      <a:r>
                        <a:rPr kumimoji="0"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阶段</a:t>
                      </a:r>
                      <a:endParaRPr kumimoji="0" lang="ja-JP"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ja-JP" altLang="en-US" sz="1800" b="0" i="0" u="none" strike="noStrike" kern="1200" cap="none" normalizeH="0" baseline="0" dirty="0">
                          <a:ln>
                            <a:noFill/>
                          </a:ln>
                          <a:solidFill>
                            <a:srgbClr val="FF0000"/>
                          </a:solidFill>
                          <a:effectLst/>
                          <a:latin typeface="黑体" panose="02010609060101010101" pitchFamily="49" charset="-122"/>
                          <a:ea typeface="黑体" panose="02010609060101010101" pitchFamily="49" charset="-122"/>
                          <a:cs typeface="+mn-cs"/>
                        </a:rPr>
                        <a:t>（</a:t>
                      </a:r>
                      <a:r>
                        <a:rPr kumimoji="0" lang="zh-CN" altLang="en-US" sz="1800" b="0" i="0" u="none" strike="noStrike" kern="1200" cap="none" normalizeH="0" baseline="0" dirty="0">
                          <a:ln>
                            <a:noFill/>
                          </a:ln>
                          <a:solidFill>
                            <a:srgbClr val="FF0000"/>
                          </a:solidFill>
                          <a:effectLst/>
                          <a:latin typeface="黑体" panose="02010609060101010101" pitchFamily="49" charset="-122"/>
                          <a:ea typeface="黑体" panose="02010609060101010101" pitchFamily="49" charset="-122"/>
                          <a:cs typeface="+mn-cs"/>
                        </a:rPr>
                        <a:t>开始、调动积极性</a:t>
                      </a:r>
                      <a:r>
                        <a:rPr kumimoji="0" lang="ja-JP" altLang="en-US" sz="1800" b="0" i="0" u="none" strike="noStrike" kern="1200" cap="none" normalizeH="0" baseline="0" dirty="0">
                          <a:ln>
                            <a:noFill/>
                          </a:ln>
                          <a:solidFill>
                            <a:srgbClr val="FF0000"/>
                          </a:solidFill>
                          <a:effectLst/>
                          <a:latin typeface="黑体" panose="02010609060101010101" pitchFamily="49" charset="-122"/>
                          <a:ea typeface="黑体" panose="02010609060101010101" pitchFamily="49" charset="-122"/>
                          <a:cs typeface="+mn-cs"/>
                        </a:rPr>
                        <a:t>）</a:t>
                      </a:r>
                      <a:endParaRPr kumimoji="0" lang="ja-JP" altLang="en-US" sz="1800" b="0" i="0" u="none" strike="noStrike" kern="1200" cap="none" normalizeH="0" baseline="0" dirty="0">
                        <a:ln>
                          <a:noFill/>
                        </a:ln>
                        <a:solidFill>
                          <a:srgbClr val="FF0000"/>
                        </a:solidFill>
                        <a:effectLst/>
                        <a:latin typeface="黑体" panose="02010609060101010101" pitchFamily="49" charset="-122"/>
                        <a:ea typeface="黑体" panose="02010609060101010101" pitchFamily="49" charset="-122"/>
                        <a:cs typeface="+mn-cs"/>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en-US" altLang="zh-CN"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 让学员理解作业的重要性、意义</a:t>
                      </a:r>
                      <a:r>
                        <a:rPr kumimoji="0" lang="ja-JP"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a:t>
                      </a:r>
                      <a:endParaRPr kumimoji="0" lang="ja-JP"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r>
              <a:tr h="968705">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第</a:t>
                      </a:r>
                      <a:r>
                        <a:rPr kumimoji="0" lang="en-US" altLang="zh-CN"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2</a:t>
                      </a:r>
                      <a:r>
                        <a:rPr kumimoji="0"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阶段</a:t>
                      </a:r>
                      <a:endParaRPr kumimoji="0" lang="ja-JP"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ja-JP" altLang="en-US" sz="1800" b="0" i="0" u="none" strike="noStrike" cap="none" normalizeH="0" baseline="0" dirty="0">
                          <a:ln>
                            <a:noFill/>
                          </a:ln>
                          <a:solidFill>
                            <a:srgbClr val="FF0000"/>
                          </a:solidFill>
                          <a:effectLst/>
                          <a:latin typeface="黑体" panose="02010609060101010101" pitchFamily="49" charset="-122"/>
                          <a:ea typeface="黑体" panose="02010609060101010101" pitchFamily="49" charset="-122"/>
                        </a:rPr>
                        <a:t>（</a:t>
                      </a:r>
                      <a:r>
                        <a:rPr kumimoji="0" lang="zh-CN" altLang="en-US" sz="1800" b="0" i="0" u="none" strike="noStrike" cap="none" normalizeH="0" baseline="0" dirty="0">
                          <a:ln>
                            <a:noFill/>
                          </a:ln>
                          <a:solidFill>
                            <a:srgbClr val="FF0000"/>
                          </a:solidFill>
                          <a:effectLst/>
                          <a:latin typeface="黑体" panose="02010609060101010101" pitchFamily="49" charset="-122"/>
                          <a:ea typeface="黑体" panose="02010609060101010101" pitchFamily="49" charset="-122"/>
                        </a:rPr>
                        <a:t>说明、提示</a:t>
                      </a:r>
                      <a:r>
                        <a:rPr kumimoji="0" lang="ja-JP" altLang="en-US" sz="1800" b="0" i="0" u="none" strike="noStrike" cap="none" normalizeH="0" baseline="0" dirty="0">
                          <a:ln>
                            <a:noFill/>
                          </a:ln>
                          <a:solidFill>
                            <a:srgbClr val="FF0000"/>
                          </a:solidFill>
                          <a:effectLst/>
                          <a:latin typeface="黑体" panose="02010609060101010101" pitchFamily="49" charset="-122"/>
                          <a:ea typeface="黑体" panose="02010609060101010101" pitchFamily="49" charset="-122"/>
                        </a:rPr>
                        <a:t>）</a:t>
                      </a:r>
                      <a:endParaRPr kumimoji="0" lang="ja-JP" altLang="en-US" sz="1800" b="0" i="0" u="none" strike="noStrike" cap="none" normalizeH="0" baseline="0" dirty="0">
                        <a:ln>
                          <a:noFill/>
                        </a:ln>
                        <a:solidFill>
                          <a:srgbClr val="FF0000"/>
                        </a:solidFill>
                        <a:effectLst/>
                        <a:latin typeface="黑体" panose="02010609060101010101" pitchFamily="49" charset="-122"/>
                        <a:ea typeface="黑体" panose="02010609060101010101" pitchFamily="49" charset="-122"/>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  将作业内容分主要步骤说明，使学员理解作业的程序与关键点</a:t>
                      </a:r>
                      <a:r>
                        <a:rPr kumimoji="0" lang="ja-JP"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a:t>
                      </a:r>
                      <a:endParaRPr kumimoji="0" lang="ja-JP"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r>
              <a:tr h="967207">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ja-JP"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第</a:t>
                      </a:r>
                      <a:r>
                        <a:rPr kumimoji="0" lang="en-US" altLang="zh-CN"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3</a:t>
                      </a:r>
                      <a:r>
                        <a:rPr kumimoji="0"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阶段</a:t>
                      </a:r>
                      <a:endParaRPr kumimoji="0" lang="ja-JP"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ja-JP" altLang="en-US" sz="1800" b="0" i="0" u="none" strike="noStrike" kern="1200" cap="none" normalizeH="0" baseline="0" dirty="0">
                          <a:ln>
                            <a:noFill/>
                          </a:ln>
                          <a:solidFill>
                            <a:srgbClr val="FF0000"/>
                          </a:solidFill>
                          <a:effectLst/>
                          <a:latin typeface="黑体" panose="02010609060101010101" pitchFamily="49" charset="-122"/>
                          <a:ea typeface="黑体" panose="02010609060101010101" pitchFamily="49" charset="-122"/>
                          <a:cs typeface="+mn-cs"/>
                        </a:rPr>
                        <a:t>（</a:t>
                      </a:r>
                      <a:r>
                        <a:rPr kumimoji="0" lang="zh-CN" altLang="en-US" sz="1800" b="0" i="0" u="none" strike="noStrike" kern="1200" cap="none" normalizeH="0" baseline="0" dirty="0">
                          <a:ln>
                            <a:noFill/>
                          </a:ln>
                          <a:solidFill>
                            <a:srgbClr val="FF0000"/>
                          </a:solidFill>
                          <a:effectLst/>
                          <a:latin typeface="黑体" panose="02010609060101010101" pitchFamily="49" charset="-122"/>
                          <a:ea typeface="黑体" panose="02010609060101010101" pitchFamily="49" charset="-122"/>
                          <a:cs typeface="+mn-cs"/>
                        </a:rPr>
                        <a:t>让他们做</a:t>
                      </a:r>
                      <a:r>
                        <a:rPr kumimoji="0" lang="ja-JP" altLang="en-US" sz="1800" b="0" i="0" u="none" strike="noStrike" kern="1200" cap="none" normalizeH="0" baseline="0" dirty="0">
                          <a:ln>
                            <a:noFill/>
                          </a:ln>
                          <a:solidFill>
                            <a:srgbClr val="FF0000"/>
                          </a:solidFill>
                          <a:effectLst/>
                          <a:latin typeface="黑体" panose="02010609060101010101" pitchFamily="49" charset="-122"/>
                          <a:ea typeface="黑体" panose="02010609060101010101" pitchFamily="49" charset="-122"/>
                          <a:cs typeface="+mn-cs"/>
                        </a:rPr>
                        <a:t>）</a:t>
                      </a:r>
                      <a:endParaRPr kumimoji="0" lang="ja-JP" altLang="en-US" sz="1800" b="0" i="0" u="none" strike="noStrike" kern="1200" cap="none" normalizeH="0" baseline="0" dirty="0">
                        <a:ln>
                          <a:noFill/>
                        </a:ln>
                        <a:solidFill>
                          <a:srgbClr val="FF0000"/>
                        </a:solidFill>
                        <a:effectLst/>
                        <a:latin typeface="黑体" panose="02010609060101010101" pitchFamily="49" charset="-122"/>
                        <a:ea typeface="黑体" panose="02010609060101010101" pitchFamily="49" charset="-122"/>
                        <a:cs typeface="+mn-cs"/>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  出题让学员讨论。通过他们做，确认是否掌握了学到的东西。</a:t>
                      </a:r>
                      <a:endParaRPr kumimoji="0" lang="ja-JP"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r>
              <a:tr h="967207">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第</a:t>
                      </a:r>
                      <a:r>
                        <a:rPr kumimoji="0" lang="en-US" altLang="zh-CN"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4</a:t>
                      </a:r>
                      <a:r>
                        <a:rPr kumimoji="0"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阶段</a:t>
                      </a:r>
                      <a:endParaRPr kumimoji="0" lang="ja-JP"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ja-JP" altLang="en-US" sz="1800" b="0" i="0" u="none" strike="noStrike" kern="1200" cap="none" normalizeH="0" baseline="0" dirty="0">
                          <a:ln>
                            <a:noFill/>
                          </a:ln>
                          <a:solidFill>
                            <a:srgbClr val="FF0000"/>
                          </a:solidFill>
                          <a:effectLst/>
                          <a:latin typeface="黑体" panose="02010609060101010101" pitchFamily="49" charset="-122"/>
                          <a:ea typeface="黑体" panose="02010609060101010101" pitchFamily="49" charset="-122"/>
                          <a:cs typeface="+mn-cs"/>
                        </a:rPr>
                        <a:t>（</a:t>
                      </a:r>
                      <a:r>
                        <a:rPr kumimoji="0" lang="zh-CN" altLang="en-US" sz="1800" b="0" i="0" u="none" strike="noStrike" kern="1200" cap="none" normalizeH="0" baseline="0" dirty="0">
                          <a:ln>
                            <a:noFill/>
                          </a:ln>
                          <a:solidFill>
                            <a:srgbClr val="FF0000"/>
                          </a:solidFill>
                          <a:effectLst/>
                          <a:latin typeface="黑体" panose="02010609060101010101" pitchFamily="49" charset="-122"/>
                          <a:ea typeface="黑体" panose="02010609060101010101" pitchFamily="49" charset="-122"/>
                          <a:cs typeface="+mn-cs"/>
                        </a:rPr>
                        <a:t>总结、确认</a:t>
                      </a:r>
                      <a:r>
                        <a:rPr kumimoji="0" lang="ja-JP" altLang="en-US" sz="1800" b="0" i="0" u="none" strike="noStrike" kern="1200" cap="none" normalizeH="0" baseline="0" dirty="0">
                          <a:ln>
                            <a:noFill/>
                          </a:ln>
                          <a:solidFill>
                            <a:srgbClr val="FF0000"/>
                          </a:solidFill>
                          <a:effectLst/>
                          <a:latin typeface="黑体" panose="02010609060101010101" pitchFamily="49" charset="-122"/>
                          <a:ea typeface="黑体" panose="02010609060101010101" pitchFamily="49" charset="-122"/>
                          <a:cs typeface="+mn-cs"/>
                        </a:rPr>
                        <a:t>）</a:t>
                      </a:r>
                      <a:endParaRPr kumimoji="0" lang="ja-JP" altLang="en-US" sz="1800" b="0" i="0" u="none" strike="noStrike" kern="1200" cap="none" normalizeH="0" baseline="0" dirty="0">
                        <a:ln>
                          <a:noFill/>
                        </a:ln>
                        <a:solidFill>
                          <a:srgbClr val="FF0000"/>
                        </a:solidFill>
                        <a:effectLst/>
                        <a:latin typeface="黑体" panose="02010609060101010101" pitchFamily="49" charset="-122"/>
                        <a:ea typeface="黑体" panose="02010609060101010101" pitchFamily="49" charset="-122"/>
                        <a:cs typeface="+mn-cs"/>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  后续追踪，直至传授的内容应用于车间。</a:t>
                      </a:r>
                      <a:endParaRPr kumimoji="0" lang="ja-JP"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r>
            </a:tbl>
          </a:graphicData>
        </a:graphic>
      </p:graphicFrame>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p>
            <a:pPr algn="ctr"/>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721350" y="3968750"/>
            <a:ext cx="310769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endParaRPr>
          </a:p>
        </p:txBody>
      </p:sp>
      <p:pic>
        <p:nvPicPr>
          <p:cNvPr id="5" name="图片 4" descr="公众号二维码"/>
          <p:cNvPicPr>
            <a:picLocks noChangeAspect="1"/>
          </p:cNvPicPr>
          <p:nvPr>
            <p:custDataLst>
              <p:tags r:id="rId3"/>
            </p:custDataLst>
          </p:nvPr>
        </p:nvPicPr>
        <p:blipFill>
          <a:blip r:embed="rId4"/>
          <a:stretch>
            <a:fillRect/>
          </a:stretch>
        </p:blipFill>
        <p:spPr>
          <a:xfrm>
            <a:off x="6961346" y="4017161"/>
            <a:ext cx="891000" cy="891000"/>
          </a:xfrm>
          <a:prstGeom prst="rect">
            <a:avLst/>
          </a:prstGeom>
        </p:spPr>
      </p:pic>
      <p:sp>
        <p:nvSpPr>
          <p:cNvPr id="3" name="文本框 2"/>
          <p:cNvSpPr txBox="1"/>
          <p:nvPr>
            <p:custDataLst>
              <p:tags r:id="rId5"/>
            </p:custDataLst>
          </p:nvPr>
        </p:nvSpPr>
        <p:spPr>
          <a:xfrm>
            <a:off x="5880735" y="4215765"/>
            <a:ext cx="1012825" cy="652145"/>
          </a:xfrm>
          <a:prstGeom prst="rect">
            <a:avLst/>
          </a:prstGeom>
          <a:solidFill>
            <a:schemeClr val="lt2"/>
          </a:solidFill>
        </p:spPr>
        <p:txBody>
          <a:bodyPr wrap="square" rtlCol="0">
            <a:noAutofit/>
          </a:bodyPr>
          <a:p>
            <a:pPr algn="ctr" latinLnBrk="0">
              <a:lnSpc>
                <a:spcPct val="100000"/>
              </a:lnSpc>
              <a:spcAft>
                <a:spcPts val="1200"/>
              </a:spcAft>
            </a:pPr>
            <a:r>
              <a:rPr lang="zh-CN" altLang="en-US" sz="1050" dirty="0">
                <a:solidFill>
                  <a:schemeClr val="bg1"/>
                </a:solidFill>
                <a:latin typeface="宋体" panose="02010600030101010101" pitchFamily="2" charset="-122"/>
                <a:ea typeface="宋体" panose="02010600030101010101" pitchFamily="2" charset="-122"/>
              </a:rPr>
              <a:t>扫码关注我们</a:t>
            </a:r>
            <a:endParaRPr lang="zh-CN" altLang="en-US" sz="1050" dirty="0">
              <a:solidFill>
                <a:schemeClr val="bg1"/>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bg1"/>
                </a:solidFill>
                <a:latin typeface="微软雅黑" panose="020B0503020204020204" charset="-122"/>
                <a:ea typeface="微软雅黑" panose="020B0503020204020204" charset="-122"/>
              </a:rPr>
              <a:t>获取第一手安全资讯</a:t>
            </a:r>
            <a:endParaRPr lang="zh-CN" altLang="en-US" sz="1050" b="1" dirty="0">
              <a:solidFill>
                <a:schemeClr val="bg1"/>
              </a:solidFill>
              <a:latin typeface="微软雅黑" panose="020B0503020204020204" charset="-122"/>
              <a:ea typeface="微软雅黑" panose="020B0503020204020204" charset="-122"/>
            </a:endParaRPr>
          </a:p>
        </p:txBody>
      </p:sp>
      <p:pic>
        <p:nvPicPr>
          <p:cNvPr id="4" name="图片 3"/>
          <p:cNvPicPr>
            <a:picLocks noChangeAspect="1"/>
          </p:cNvPicPr>
          <p:nvPr>
            <p:custDataLst>
              <p:tags r:id="rId6"/>
            </p:custDataLst>
          </p:nvPr>
        </p:nvPicPr>
        <p:blipFill rotWithShape="1">
          <a:blip r:embed="rId7"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8"/>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custDataLst>
              <p:tags r:id="rId9"/>
            </p:custDataLst>
          </p:nvPr>
        </p:nvSpPr>
        <p:spPr>
          <a:xfrm>
            <a:off x="1593533" y="3104964"/>
            <a:ext cx="2359819" cy="786289"/>
          </a:xfrm>
          <a:prstGeom prst="rect">
            <a:avLst/>
          </a:prstGeom>
          <a:noFill/>
        </p:spPr>
        <p:txBody>
          <a:bodyPr wrap="square" rtlCol="0">
            <a:noAutofit/>
            <a:scene3d>
              <a:camera prst="orthographicFront"/>
              <a:lightRig rig="threePt" dir="t"/>
            </a:scene3d>
          </a:bodyPr>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10"/>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9" name="文本框 8"/>
          <p:cNvSpPr txBox="1"/>
          <p:nvPr>
            <p:custDataLst>
              <p:tags r:id="rId11"/>
            </p:custDataLst>
          </p:nvPr>
        </p:nvSpPr>
        <p:spPr>
          <a:xfrm>
            <a:off x="6961505" y="4907915"/>
            <a:ext cx="796925" cy="218440"/>
          </a:xfrm>
          <a:prstGeom prst="rect">
            <a:avLst/>
          </a:prstGeom>
          <a:noFill/>
        </p:spPr>
        <p:txBody>
          <a:bodyPr wrap="square" rtlCol="0">
            <a:spAutoFit/>
          </a:bodyPr>
          <a:p>
            <a:pPr algn="ctr"/>
            <a:r>
              <a:rPr lang="zh-CN" altLang="en-US" sz="825" dirty="0">
                <a:solidFill>
                  <a:schemeClr val="bg1"/>
                </a:solidFill>
              </a:rPr>
              <a:t>微信公众号</a:t>
            </a:r>
            <a:endParaRPr lang="zh-CN" altLang="en-US" sz="825" dirty="0">
              <a:solidFill>
                <a:schemeClr val="bg1"/>
              </a:solidFill>
            </a:endParaRPr>
          </a:p>
        </p:txBody>
      </p:sp>
      <p:sp>
        <p:nvSpPr>
          <p:cNvPr id="10" name="文本框 9"/>
          <p:cNvSpPr txBox="1"/>
          <p:nvPr>
            <p:custDataLst>
              <p:tags r:id="rId12"/>
            </p:custDataLst>
          </p:nvPr>
        </p:nvSpPr>
        <p:spPr>
          <a:xfrm>
            <a:off x="7942499" y="4907220"/>
            <a:ext cx="702078" cy="218440"/>
          </a:xfrm>
          <a:prstGeom prst="rect">
            <a:avLst/>
          </a:prstGeom>
          <a:noFill/>
        </p:spPr>
        <p:txBody>
          <a:bodyPr wrap="square" rtlCol="0">
            <a:spAutoFit/>
          </a:bodyPr>
          <a:p>
            <a:pPr algn="ctr"/>
            <a:r>
              <a:rPr lang="zh-CN" altLang="en-US" sz="825" dirty="0">
                <a:solidFill>
                  <a:schemeClr val="bg1"/>
                </a:solidFill>
              </a:rPr>
              <a:t>抖音</a:t>
            </a:r>
            <a:endParaRPr lang="zh-CN" altLang="en-US" sz="825"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p:nvPr>
        </p:nvSpPr>
        <p:spPr>
          <a:xfrm>
            <a:off x="457200" y="877888"/>
            <a:ext cx="8229600" cy="908050"/>
          </a:xfrm>
        </p:spPr>
        <p:txBody>
          <a:bodyPr vert="horz" wrap="square" lIns="91440" tIns="45720" rIns="91440" bIns="45720" anchor="ctr"/>
          <a:lstStyle/>
          <a:p>
            <a:pPr eaLnBrk="1" hangingPunct="1"/>
            <a:r>
              <a:rPr lang="zh-CN" altLang="en-US" sz="3600" dirty="0">
                <a:latin typeface="黑体" panose="02010609060101010101" pitchFamily="49" charset="-122"/>
                <a:ea typeface="黑体" panose="02010609060101010101" pitchFamily="49" charset="-122"/>
              </a:rPr>
              <a:t>三、班组安全生产活动</a:t>
            </a:r>
            <a:endParaRPr lang="zh-CN" altLang="en-US" dirty="0"/>
          </a:p>
        </p:txBody>
      </p:sp>
      <p:sp>
        <p:nvSpPr>
          <p:cNvPr id="28675" name="Text Box 6"/>
          <p:cNvSpPr>
            <a:spLocks noGrp="1"/>
          </p:cNvSpPr>
          <p:nvPr>
            <p:ph idx="1"/>
          </p:nvPr>
        </p:nvSpPr>
        <p:spPr>
          <a:xfrm>
            <a:off x="2500313" y="2232025"/>
            <a:ext cx="6186487" cy="2735263"/>
          </a:xfrm>
        </p:spPr>
        <p:txBody>
          <a:bodyPr vert="horz" wrap="square" lIns="91440" tIns="45720" rIns="91440" bIns="45720" anchor="t">
            <a:spAutoFit/>
          </a:bodyPr>
          <a:lstStyle/>
          <a:p>
            <a:pPr eaLnBrk="1" hangingPunct="1">
              <a:lnSpc>
                <a:spcPts val="3900"/>
              </a:lnSpc>
              <a:spcBef>
                <a:spcPct val="50000"/>
              </a:spcBef>
              <a:buNone/>
            </a:pPr>
            <a:r>
              <a:rPr lang="en-US" altLang="zh-CN" sz="2800" dirty="0">
                <a:latin typeface="黑体" panose="02010609060101010101" pitchFamily="49" charset="-122"/>
                <a:ea typeface="黑体" panose="02010609060101010101" pitchFamily="49" charset="-122"/>
              </a:rPr>
              <a:t>1.</a:t>
            </a:r>
            <a:r>
              <a:rPr lang="zh-CN" altLang="en-US" sz="2800" dirty="0">
                <a:latin typeface="黑体" panose="02010609060101010101" pitchFamily="49" charset="-122"/>
                <a:ea typeface="黑体" panose="02010609060101010101" pitchFamily="49" charset="-122"/>
              </a:rPr>
              <a:t>作业现场</a:t>
            </a:r>
            <a:r>
              <a:rPr lang="en-US" altLang="zh-CN" sz="2800" dirty="0">
                <a:latin typeface="Times New Roman" panose="02020603050405020304" pitchFamily="18" charset="0"/>
                <a:ea typeface="黑体" panose="02010609060101010101" pitchFamily="49" charset="-122"/>
              </a:rPr>
              <a:t> </a:t>
            </a:r>
            <a:r>
              <a:rPr lang="zh-CN" altLang="en-US" sz="2800" dirty="0">
                <a:latin typeface="Times New Roman" panose="02020603050405020304" pitchFamily="18" charset="0"/>
                <a:ea typeface="黑体" panose="02010609060101010101" pitchFamily="49" charset="-122"/>
              </a:rPr>
              <a:t>“</a:t>
            </a:r>
            <a:r>
              <a:rPr lang="en-US" altLang="zh-CN" sz="2800" dirty="0">
                <a:latin typeface="Times New Roman" panose="02020603050405020304" pitchFamily="18" charset="0"/>
                <a:ea typeface="黑体" panose="02010609060101010101" pitchFamily="49" charset="-122"/>
              </a:rPr>
              <a:t>7</a:t>
            </a:r>
            <a:r>
              <a:rPr lang="en-US" altLang="zh-CN" sz="2800" dirty="0">
                <a:latin typeface="黑体" panose="02010609060101010101" pitchFamily="49" charset="-122"/>
                <a:ea typeface="黑体" panose="02010609060101010101" pitchFamily="49" charset="-122"/>
              </a:rPr>
              <a:t>S</a:t>
            </a:r>
            <a:r>
              <a:rPr lang="zh-CN" altLang="en-US" sz="2800" dirty="0">
                <a:latin typeface="Times New Roman" panose="02020603050405020304" pitchFamily="18" charset="0"/>
                <a:ea typeface="黑体" panose="02010609060101010101" pitchFamily="49" charset="-122"/>
              </a:rPr>
              <a:t>”</a:t>
            </a:r>
            <a:r>
              <a:rPr lang="en-US" altLang="zh-CN" sz="2800" dirty="0">
                <a:latin typeface="Times New Roman" panose="02020603050405020304" pitchFamily="18" charset="0"/>
                <a:ea typeface="黑体" panose="02010609060101010101" pitchFamily="49" charset="-122"/>
              </a:rPr>
              <a:t> </a:t>
            </a:r>
            <a:r>
              <a:rPr lang="zh-CN" altLang="en-US" sz="2800" dirty="0">
                <a:latin typeface="黑体" panose="02010609060101010101" pitchFamily="49" charset="-122"/>
                <a:ea typeface="黑体" panose="02010609060101010101" pitchFamily="49" charset="-122"/>
              </a:rPr>
              <a:t>活动</a:t>
            </a:r>
            <a:endParaRPr lang="en-US" altLang="zh-CN" sz="2800" dirty="0">
              <a:latin typeface="黑体" panose="02010609060101010101" pitchFamily="49" charset="-122"/>
              <a:ea typeface="黑体" panose="02010609060101010101" pitchFamily="49" charset="-122"/>
            </a:endParaRPr>
          </a:p>
          <a:p>
            <a:pPr eaLnBrk="1" hangingPunct="1">
              <a:lnSpc>
                <a:spcPts val="3900"/>
              </a:lnSpc>
              <a:spcBef>
                <a:spcPct val="50000"/>
              </a:spcBef>
              <a:buNone/>
            </a:pPr>
            <a:r>
              <a:rPr lang="en-US" altLang="zh-CN" sz="2800" dirty="0">
                <a:latin typeface="黑体" panose="02010609060101010101" pitchFamily="49" charset="-122"/>
                <a:ea typeface="黑体" panose="02010609060101010101" pitchFamily="49" charset="-122"/>
              </a:rPr>
              <a:t>2.</a:t>
            </a:r>
            <a:r>
              <a:rPr lang="zh-CN" altLang="en-US" sz="2800" dirty="0">
                <a:latin typeface="黑体" panose="02010609060101010101" pitchFamily="49" charset="-122"/>
                <a:ea typeface="黑体" panose="02010609060101010101" pitchFamily="49" charset="-122"/>
              </a:rPr>
              <a:t>隐患排查治理活动</a:t>
            </a:r>
            <a:endParaRPr lang="zh-CN" altLang="en-US" sz="2800" dirty="0">
              <a:latin typeface="黑体" panose="02010609060101010101" pitchFamily="49" charset="-122"/>
              <a:ea typeface="黑体" panose="02010609060101010101" pitchFamily="49" charset="-122"/>
            </a:endParaRPr>
          </a:p>
          <a:p>
            <a:pPr eaLnBrk="1" hangingPunct="1">
              <a:lnSpc>
                <a:spcPts val="3900"/>
              </a:lnSpc>
              <a:spcBef>
                <a:spcPct val="50000"/>
              </a:spcBef>
              <a:buNone/>
            </a:pPr>
            <a:r>
              <a:rPr lang="en-US" altLang="zh-CN" sz="2800" dirty="0">
                <a:latin typeface="黑体" panose="02010609060101010101" pitchFamily="49" charset="-122"/>
                <a:ea typeface="黑体" panose="02010609060101010101" pitchFamily="49" charset="-122"/>
              </a:rPr>
              <a:t>3.</a:t>
            </a:r>
            <a:r>
              <a:rPr lang="zh-CN" altLang="en-US" sz="2800" dirty="0">
                <a:latin typeface="黑体" panose="02010609060101010101" pitchFamily="49" charset="-122"/>
                <a:ea typeface="黑体" panose="02010609060101010101" pitchFamily="49" charset="-122"/>
              </a:rPr>
              <a:t>危险预知训练</a:t>
            </a:r>
            <a:endParaRPr lang="zh-CN" altLang="en-US" sz="2800" dirty="0"/>
          </a:p>
          <a:p>
            <a:pPr eaLnBrk="1" hangingPunct="1">
              <a:spcBef>
                <a:spcPct val="50000"/>
              </a:spcBef>
            </a:pPr>
            <a:endParaRPr lang="zh-CN" altLang="en-US" b="1" dirty="0">
              <a:solidFill>
                <a:srgbClr val="FF0000"/>
              </a:solidFill>
              <a:latin typeface="黑体" panose="02010609060101010101" pitchFamily="49" charset="-122"/>
              <a:ea typeface="黑体" panose="02010609060101010101" pitchFamily="49"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6"/>
          <p:cNvSpPr txBox="1"/>
          <p:nvPr/>
        </p:nvSpPr>
        <p:spPr>
          <a:xfrm>
            <a:off x="684213" y="895350"/>
            <a:ext cx="5545137" cy="461963"/>
          </a:xfrm>
          <a:prstGeom prst="rect">
            <a:avLst/>
          </a:prstGeom>
          <a:noFill/>
          <a:ln w="9525">
            <a:noFill/>
          </a:ln>
        </p:spPr>
        <p:txBody>
          <a:bodyPr>
            <a:spAutoFit/>
          </a:bodyPr>
          <a:lstStyle/>
          <a:p>
            <a:pPr eaLnBrk="1" hangingPunct="1">
              <a:spcBef>
                <a:spcPct val="50000"/>
              </a:spcBef>
            </a:pPr>
            <a:r>
              <a:rPr lang="en-US" altLang="zh-CN" dirty="0">
                <a:latin typeface="黑体" panose="02010609060101010101" pitchFamily="49" charset="-122"/>
                <a:ea typeface="黑体" panose="02010609060101010101" pitchFamily="49" charset="-122"/>
              </a:rPr>
              <a:t>1.</a:t>
            </a:r>
            <a:r>
              <a:rPr lang="zh-CN" altLang="en-US" dirty="0">
                <a:latin typeface="黑体" panose="02010609060101010101" pitchFamily="49" charset="-122"/>
                <a:ea typeface="黑体" panose="02010609060101010101" pitchFamily="49" charset="-122"/>
              </a:rPr>
              <a:t>作业现场“</a:t>
            </a:r>
            <a:r>
              <a:rPr lang="en-US" altLang="zh-CN" dirty="0">
                <a:latin typeface="黑体" panose="02010609060101010101" pitchFamily="49" charset="-122"/>
                <a:ea typeface="黑体" panose="02010609060101010101" pitchFamily="49" charset="-122"/>
              </a:rPr>
              <a:t>4S</a:t>
            </a:r>
            <a:r>
              <a:rPr lang="zh-CN" altLang="en-US" dirty="0">
                <a:latin typeface="黑体" panose="02010609060101010101" pitchFamily="49" charset="-122"/>
                <a:ea typeface="黑体" panose="02010609060101010101" pitchFamily="49" charset="-122"/>
              </a:rPr>
              <a:t>”活动</a:t>
            </a:r>
            <a:endParaRPr lang="zh-CN" altLang="en-US" dirty="0">
              <a:latin typeface="黑体" panose="02010609060101010101" pitchFamily="49" charset="-122"/>
              <a:ea typeface="黑体" panose="02010609060101010101" pitchFamily="49" charset="-122"/>
            </a:endParaRPr>
          </a:p>
        </p:txBody>
      </p:sp>
      <p:sp>
        <p:nvSpPr>
          <p:cNvPr id="29699" name="Text Box 7"/>
          <p:cNvSpPr txBox="1"/>
          <p:nvPr/>
        </p:nvSpPr>
        <p:spPr>
          <a:xfrm>
            <a:off x="857250" y="2166938"/>
            <a:ext cx="7500938" cy="1476375"/>
          </a:xfrm>
          <a:prstGeom prst="rect">
            <a:avLst/>
          </a:prstGeom>
          <a:noFill/>
          <a:ln w="9525">
            <a:noFill/>
          </a:ln>
        </p:spPr>
        <p:txBody>
          <a:bodyPr>
            <a:spAutoFit/>
          </a:bodyPr>
          <a:lstStyle/>
          <a:p>
            <a:pPr marL="342900" indent="-342900" eaLnBrk="1" hangingPunct="1">
              <a:lnSpc>
                <a:spcPct val="150000"/>
              </a:lnSpc>
              <a:spcBef>
                <a:spcPct val="50000"/>
              </a:spcBef>
              <a:spcAft>
                <a:spcPts val="600"/>
              </a:spcAft>
            </a:pPr>
            <a:r>
              <a:rPr lang="en-US" altLang="zh-CN" sz="2000" dirty="0">
                <a:latin typeface="黑体" panose="02010609060101010101" pitchFamily="49" charset="-122"/>
                <a:ea typeface="黑体" panose="02010609060101010101" pitchFamily="49" charset="-122"/>
              </a:rPr>
              <a:t>     </a:t>
            </a:r>
            <a:r>
              <a:rPr lang="en-US" altLang="zh-CN" sz="2000" dirty="0">
                <a:latin typeface="Times New Roman" panose="02020603050405020304" pitchFamily="18" charset="0"/>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4S</a:t>
            </a:r>
            <a:r>
              <a:rPr lang="en-US" altLang="zh-CN" sz="2000" dirty="0">
                <a:latin typeface="Times New Roman" panose="02020603050405020304" pitchFamily="18" charset="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活动是班组安全管理的基本活动，同时又是质量管理</a:t>
            </a:r>
            <a:r>
              <a:rPr lang="en-US" altLang="zh-CN" sz="2000" dirty="0">
                <a:latin typeface="黑体" panose="02010609060101010101" pitchFamily="49" charset="-122"/>
                <a:ea typeface="黑体" panose="02010609060101010101" pitchFamily="49" charset="-122"/>
              </a:rPr>
              <a:t>(QC</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Quality Control)</a:t>
            </a:r>
            <a:r>
              <a:rPr lang="zh-CN" altLang="en-US" sz="2000" dirty="0">
                <a:latin typeface="黑体" panose="02010609060101010101" pitchFamily="49" charset="-122"/>
                <a:ea typeface="黑体" panose="02010609060101010101" pitchFamily="49" charset="-122"/>
              </a:rPr>
              <a:t>、设备维护</a:t>
            </a:r>
            <a:r>
              <a:rPr lang="en-US" altLang="zh-CN" sz="2000" dirty="0">
                <a:latin typeface="黑体" panose="02010609060101010101" pitchFamily="49" charset="-122"/>
                <a:ea typeface="黑体" panose="02010609060101010101" pitchFamily="49" charset="-122"/>
              </a:rPr>
              <a:t>(TPM</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Total Productive Maintenance)</a:t>
            </a:r>
            <a:r>
              <a:rPr lang="zh-CN" altLang="en-US" sz="2000" dirty="0">
                <a:latin typeface="黑体" panose="02010609060101010101" pitchFamily="49" charset="-122"/>
                <a:ea typeface="黑体" panose="02010609060101010101" pitchFamily="49" charset="-122"/>
              </a:rPr>
              <a:t>的重要组成部分。</a:t>
            </a:r>
            <a:endParaRPr lang="zh-CN" altLang="en-US" sz="2000" dirty="0">
              <a:latin typeface="黑体" panose="02010609060101010101" pitchFamily="49" charset="-122"/>
              <a:ea typeface="黑体" panose="02010609060101010101" pitchFamily="49"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6"/>
          <p:cNvSpPr txBox="1"/>
          <p:nvPr/>
        </p:nvSpPr>
        <p:spPr>
          <a:xfrm>
            <a:off x="714375" y="823913"/>
            <a:ext cx="5545138" cy="461962"/>
          </a:xfrm>
          <a:prstGeom prst="rect">
            <a:avLst/>
          </a:prstGeom>
          <a:noFill/>
          <a:ln w="9525">
            <a:noFill/>
          </a:ln>
        </p:spPr>
        <p:txBody>
          <a:bodyPr>
            <a:spAutoFit/>
          </a:bodyPr>
          <a:lstStyle/>
          <a:p>
            <a:pPr eaLnBrk="1" hangingPunct="1">
              <a:spcBef>
                <a:spcPct val="50000"/>
              </a:spcBef>
            </a:pPr>
            <a:r>
              <a:rPr lang="en-US" altLang="zh-CN" dirty="0">
                <a:latin typeface="黑体" panose="02010609060101010101" pitchFamily="49" charset="-122"/>
                <a:ea typeface="黑体" panose="02010609060101010101" pitchFamily="49" charset="-122"/>
              </a:rPr>
              <a:t>1.</a:t>
            </a:r>
            <a:r>
              <a:rPr lang="zh-CN" altLang="en-US" dirty="0">
                <a:latin typeface="黑体" panose="02010609060101010101" pitchFamily="49" charset="-122"/>
                <a:ea typeface="黑体" panose="02010609060101010101" pitchFamily="49" charset="-122"/>
              </a:rPr>
              <a:t>作业现场</a:t>
            </a:r>
            <a:r>
              <a:rPr lang="zh-CN" altLang="en-US" dirty="0">
                <a:latin typeface="Times New Roman" panose="02020603050405020304" pitchFamily="18" charset="0"/>
                <a:ea typeface="黑体" panose="02010609060101010101" pitchFamily="49" charset="-122"/>
              </a:rPr>
              <a:t>”</a:t>
            </a:r>
            <a:r>
              <a:rPr lang="en-US" altLang="zh-CN" dirty="0">
                <a:latin typeface="黑体" panose="02010609060101010101" pitchFamily="49" charset="-122"/>
                <a:ea typeface="黑体" panose="02010609060101010101" pitchFamily="49" charset="-122"/>
              </a:rPr>
              <a:t>4S</a:t>
            </a:r>
            <a:r>
              <a:rPr lang="en-US" altLang="zh-CN" dirty="0">
                <a:latin typeface="Times New Roman" panose="02020603050405020304" pitchFamily="18" charset="0"/>
                <a:ea typeface="黑体" panose="02010609060101010101" pitchFamily="49" charset="-122"/>
              </a:rPr>
              <a:t>”</a:t>
            </a:r>
            <a:r>
              <a:rPr lang="zh-CN" altLang="en-US" dirty="0">
                <a:latin typeface="黑体" panose="02010609060101010101" pitchFamily="49" charset="-122"/>
                <a:ea typeface="黑体" panose="02010609060101010101" pitchFamily="49" charset="-122"/>
              </a:rPr>
              <a:t>活动</a:t>
            </a:r>
            <a:endParaRPr lang="zh-CN" altLang="en-US" dirty="0">
              <a:latin typeface="黑体" panose="02010609060101010101" pitchFamily="49" charset="-122"/>
              <a:ea typeface="黑体" panose="02010609060101010101" pitchFamily="49" charset="-122"/>
            </a:endParaRPr>
          </a:p>
        </p:txBody>
      </p:sp>
      <p:sp>
        <p:nvSpPr>
          <p:cNvPr id="14" name="角丸四角形 13"/>
          <p:cNvSpPr/>
          <p:nvPr/>
        </p:nvSpPr>
        <p:spPr>
          <a:xfrm>
            <a:off x="642938" y="1785938"/>
            <a:ext cx="8181975" cy="4214813"/>
          </a:xfrm>
          <a:prstGeom prst="roundRect">
            <a:avLst>
              <a:gd name="adj" fmla="val 6462"/>
            </a:avLst>
          </a:prstGeom>
        </p:spPr>
        <p:style>
          <a:lnRef idx="1">
            <a:schemeClr val="accent2"/>
          </a:lnRef>
          <a:fillRef idx="2">
            <a:schemeClr val="accent2"/>
          </a:fillRef>
          <a:effectRef idx="1">
            <a:schemeClr val="accent2"/>
          </a:effectRef>
          <a:fontRef idx="minor">
            <a:schemeClr val="dk1"/>
          </a:fontRef>
        </p:style>
        <p:txBody>
          <a:bodyPr anchor="ctr"/>
          <a:lstStyle>
            <a:lvl1pPr marL="0" lvl="0" indent="0" algn="l" defTabSz="91440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ja-JP" altLang="en-US" sz="1600" b="0" i="0" u="none" strike="noStrike" kern="1200" cap="none" spc="0" normalizeH="0" baseline="0" noProof="1">
              <a:ln>
                <a:noFill/>
              </a:ln>
              <a:solidFill>
                <a:srgbClr val="000000"/>
              </a:solidFill>
              <a:effectLst/>
              <a:uLnTx/>
              <a:uFillTx/>
              <a:latin typeface="Perpetua" pitchFamily="18" charset="0"/>
              <a:ea typeface="HG創英ﾌﾟﾚｾﾞﾝｽEB" pitchFamily="17" charset="-128"/>
              <a:cs typeface="+mn-cs"/>
            </a:endParaRPr>
          </a:p>
        </p:txBody>
      </p:sp>
      <p:sp>
        <p:nvSpPr>
          <p:cNvPr id="30724" name="テキスト ボックス 3"/>
          <p:cNvSpPr txBox="1"/>
          <p:nvPr/>
        </p:nvSpPr>
        <p:spPr>
          <a:xfrm>
            <a:off x="684213" y="1928813"/>
            <a:ext cx="1428750" cy="519112"/>
          </a:xfrm>
          <a:prstGeom prst="rect">
            <a:avLst/>
          </a:prstGeom>
          <a:noFill/>
          <a:ln w="9525">
            <a:noFill/>
          </a:ln>
        </p:spPr>
        <p:txBody>
          <a:bodyPr>
            <a:spAutoFit/>
          </a:bodyPr>
          <a:lstStyle/>
          <a:p>
            <a:pPr algn="ctr" eaLnBrk="1" hangingPunct="1"/>
            <a:r>
              <a:rPr lang="zh-CN" altLang="en-US" sz="2800" b="1" dirty="0">
                <a:latin typeface="Lucida Sans Unicode" panose="020B0602030504020204" pitchFamily="34" charset="0"/>
                <a:ea typeface="黑体" panose="02010609060101010101" pitchFamily="49" charset="-122"/>
              </a:rPr>
              <a:t>整理</a:t>
            </a:r>
            <a:endParaRPr lang="ja-JP" altLang="en-US" sz="2800" b="1" dirty="0">
              <a:latin typeface="Lucida Sans Unicode" panose="020B0602030504020204" pitchFamily="34" charset="0"/>
              <a:ea typeface="黑体" panose="02010609060101010101" pitchFamily="49" charset="-122"/>
            </a:endParaRPr>
          </a:p>
        </p:txBody>
      </p:sp>
      <p:sp>
        <p:nvSpPr>
          <p:cNvPr id="30725" name="テキスト ボックス 4"/>
          <p:cNvSpPr txBox="1"/>
          <p:nvPr/>
        </p:nvSpPr>
        <p:spPr>
          <a:xfrm>
            <a:off x="714375" y="3067050"/>
            <a:ext cx="1428750" cy="519113"/>
          </a:xfrm>
          <a:prstGeom prst="rect">
            <a:avLst/>
          </a:prstGeom>
          <a:noFill/>
          <a:ln w="9525">
            <a:noFill/>
          </a:ln>
        </p:spPr>
        <p:txBody>
          <a:bodyPr>
            <a:spAutoFit/>
          </a:bodyPr>
          <a:lstStyle/>
          <a:p>
            <a:pPr algn="ctr" eaLnBrk="1" hangingPunct="1"/>
            <a:r>
              <a:rPr lang="zh-CN" altLang="en-US" sz="2800" b="1" dirty="0">
                <a:latin typeface="Lucida Sans Unicode" panose="020B0602030504020204" pitchFamily="34" charset="0"/>
                <a:ea typeface="黑体" panose="02010609060101010101" pitchFamily="49" charset="-122"/>
              </a:rPr>
              <a:t>整顿</a:t>
            </a:r>
            <a:endParaRPr lang="ja-JP" altLang="en-US" sz="2800" b="1" dirty="0">
              <a:latin typeface="Lucida Sans Unicode" panose="020B0602030504020204" pitchFamily="34" charset="0"/>
              <a:ea typeface="黑体" panose="02010609060101010101" pitchFamily="49" charset="-122"/>
            </a:endParaRPr>
          </a:p>
        </p:txBody>
      </p:sp>
      <p:sp>
        <p:nvSpPr>
          <p:cNvPr id="30726" name="テキスト ボックス 5"/>
          <p:cNvSpPr txBox="1"/>
          <p:nvPr/>
        </p:nvSpPr>
        <p:spPr>
          <a:xfrm>
            <a:off x="714375" y="5154613"/>
            <a:ext cx="1428750" cy="519112"/>
          </a:xfrm>
          <a:prstGeom prst="rect">
            <a:avLst/>
          </a:prstGeom>
          <a:noFill/>
          <a:ln w="9525">
            <a:noFill/>
          </a:ln>
        </p:spPr>
        <p:txBody>
          <a:bodyPr>
            <a:spAutoFit/>
          </a:bodyPr>
          <a:lstStyle/>
          <a:p>
            <a:pPr algn="ctr" eaLnBrk="1" hangingPunct="1"/>
            <a:r>
              <a:rPr lang="zh-CN" altLang="en-US" sz="2800" b="1" dirty="0">
                <a:latin typeface="Lucida Sans Unicode" panose="020B0602030504020204" pitchFamily="34" charset="0"/>
                <a:ea typeface="黑体" panose="02010609060101010101" pitchFamily="49" charset="-122"/>
              </a:rPr>
              <a:t>清洁</a:t>
            </a:r>
            <a:endParaRPr lang="ja-JP" altLang="en-US" sz="2800" b="1" dirty="0">
              <a:latin typeface="Lucida Sans Unicode" panose="020B0602030504020204" pitchFamily="34" charset="0"/>
              <a:ea typeface="黑体" panose="02010609060101010101" pitchFamily="49" charset="-122"/>
            </a:endParaRPr>
          </a:p>
        </p:txBody>
      </p:sp>
      <p:sp>
        <p:nvSpPr>
          <p:cNvPr id="30727" name="テキスト ボックス 6"/>
          <p:cNvSpPr txBox="1"/>
          <p:nvPr/>
        </p:nvSpPr>
        <p:spPr>
          <a:xfrm>
            <a:off x="714375" y="4075113"/>
            <a:ext cx="1428750" cy="519112"/>
          </a:xfrm>
          <a:prstGeom prst="rect">
            <a:avLst/>
          </a:prstGeom>
          <a:noFill/>
          <a:ln w="9525">
            <a:noFill/>
          </a:ln>
        </p:spPr>
        <p:txBody>
          <a:bodyPr>
            <a:spAutoFit/>
          </a:bodyPr>
          <a:lstStyle/>
          <a:p>
            <a:pPr algn="ctr" eaLnBrk="1" hangingPunct="1"/>
            <a:r>
              <a:rPr lang="zh-CN" altLang="en-US" sz="2800" b="1" dirty="0">
                <a:latin typeface="Lucida Sans Unicode" panose="020B0602030504020204" pitchFamily="34" charset="0"/>
                <a:ea typeface="黑体" panose="02010609060101010101" pitchFamily="49" charset="-122"/>
              </a:rPr>
              <a:t>清扫</a:t>
            </a:r>
            <a:endParaRPr lang="ja-JP" altLang="en-US" sz="2800" b="1" dirty="0">
              <a:latin typeface="Lucida Sans Unicode" panose="020B0602030504020204" pitchFamily="34" charset="0"/>
              <a:ea typeface="黑体" panose="02010609060101010101" pitchFamily="49" charset="-122"/>
            </a:endParaRPr>
          </a:p>
        </p:txBody>
      </p:sp>
      <p:sp>
        <p:nvSpPr>
          <p:cNvPr id="8" name="角丸四角形 7"/>
          <p:cNvSpPr/>
          <p:nvPr/>
        </p:nvSpPr>
        <p:spPr>
          <a:xfrm>
            <a:off x="2627313" y="2936875"/>
            <a:ext cx="5786438" cy="85883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lvl1pPr marL="0" lvl="0" indent="0" algn="l" defTabSz="91440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1">
                <a:ln>
                  <a:noFill/>
                </a:ln>
                <a:solidFill>
                  <a:srgbClr val="0070C0"/>
                </a:solidFill>
                <a:effectLst/>
                <a:uLnTx/>
                <a:uFillTx/>
                <a:latin typeface="宋体" panose="02010600030101010101" pitchFamily="2" charset="-122"/>
                <a:ea typeface="宋体" panose="02010600030101010101" pitchFamily="2" charset="-122"/>
                <a:cs typeface="+mn-cs"/>
              </a:rPr>
              <a:t>把需要的东西按照</a:t>
            </a:r>
            <a:r>
              <a:rPr kumimoji="0" lang="zh-CN" altLang="en-US" sz="16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rPr>
              <a:t>便于使用</a:t>
            </a:r>
            <a:r>
              <a:rPr kumimoji="0" lang="ja-JP" altLang="en-US" sz="1600" b="1" i="0" u="none" strike="noStrike" kern="1200" cap="none" spc="0" normalizeH="0" baseline="0" noProof="1">
                <a:ln>
                  <a:noFill/>
                </a:ln>
                <a:solidFill>
                  <a:srgbClr val="FFFF00"/>
                </a:solidFill>
                <a:effectLst/>
                <a:uLnTx/>
                <a:uFillTx/>
                <a:latin typeface="HG創英ﾌﾟﾚｾﾞﾝｽEB" pitchFamily="17" charset="-128"/>
                <a:ea typeface="HG創英ﾌﾟﾚｾﾞﾝｽEB" pitchFamily="17" charset="-128"/>
                <a:cs typeface="+mn-cs"/>
              </a:rPr>
              <a:t>、</a:t>
            </a:r>
            <a:r>
              <a:rPr kumimoji="0" lang="zh-CN" altLang="en-US" sz="16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rPr>
              <a:t>便于取出</a:t>
            </a:r>
            <a:r>
              <a:rPr kumimoji="0" lang="zh-CN" altLang="en-US" sz="1600" b="1" i="0" u="none" strike="noStrike" kern="1200" cap="none" spc="0" normalizeH="0" baseline="0" noProof="1">
                <a:ln>
                  <a:noFill/>
                </a:ln>
                <a:solidFill>
                  <a:srgbClr val="0070C0"/>
                </a:solidFill>
                <a:effectLst/>
                <a:uLnTx/>
                <a:uFillTx/>
                <a:latin typeface="宋体" panose="02010600030101010101" pitchFamily="2" charset="-122"/>
                <a:ea typeface="宋体" panose="02010600030101010101" pitchFamily="2" charset="-122"/>
                <a:cs typeface="+mn-cs"/>
              </a:rPr>
              <a:t>的原则，安全、整齐的放在固定的地方。</a:t>
            </a:r>
            <a:endParaRPr kumimoji="0" lang="ja-JP" altLang="en-US" sz="1600" b="1" i="0" u="none" strike="noStrike" kern="1200" cap="none" spc="0" normalizeH="0" baseline="0" noProof="1">
              <a:ln>
                <a:noFill/>
              </a:ln>
              <a:solidFill>
                <a:srgbClr val="0070C0"/>
              </a:solidFill>
              <a:effectLst/>
              <a:uLnTx/>
              <a:uFillTx/>
              <a:latin typeface="HG創英ﾌﾟﾚｾﾞﾝｽEB" pitchFamily="17" charset="-128"/>
              <a:ea typeface="HG創英ﾌﾟﾚｾﾞﾝｽEB" pitchFamily="17" charset="-128"/>
              <a:cs typeface="+mn-cs"/>
            </a:endParaRPr>
          </a:p>
        </p:txBody>
      </p:sp>
      <p:sp>
        <p:nvSpPr>
          <p:cNvPr id="9" name="角丸四角形 8"/>
          <p:cNvSpPr/>
          <p:nvPr/>
        </p:nvSpPr>
        <p:spPr>
          <a:xfrm>
            <a:off x="2700338" y="1857375"/>
            <a:ext cx="5786438" cy="78581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lvl1pPr marL="0" lvl="0" indent="0" algn="l" defTabSz="91440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1">
                <a:ln>
                  <a:noFill/>
                </a:ln>
                <a:solidFill>
                  <a:srgbClr val="0070C0"/>
                </a:solidFill>
                <a:effectLst/>
                <a:uLnTx/>
                <a:uFillTx/>
                <a:latin typeface="宋体" panose="02010600030101010101" pitchFamily="2" charset="-122"/>
                <a:ea typeface="宋体" panose="02010600030101010101" pitchFamily="2" charset="-122"/>
                <a:cs typeface="+mn-cs"/>
              </a:rPr>
              <a:t>将需要的东西和不需要的东西分开，</a:t>
            </a:r>
            <a:r>
              <a:rPr kumimoji="0" lang="zh-CN" altLang="en-US" sz="16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rPr>
              <a:t>不需要的东西处理掉</a:t>
            </a:r>
            <a:r>
              <a:rPr kumimoji="0" lang="ja-JP" altLang="en-US" sz="1600" b="1" i="0" u="none" strike="noStrike" kern="1200" cap="none" spc="0" normalizeH="0" baseline="0" noProof="1">
                <a:ln>
                  <a:noFill/>
                </a:ln>
                <a:solidFill>
                  <a:srgbClr val="FF0000"/>
                </a:solidFill>
                <a:effectLst/>
                <a:uLnTx/>
                <a:uFillTx/>
                <a:latin typeface="HG創英ﾌﾟﾚｾﾞﾝｽEB" pitchFamily="17" charset="-128"/>
                <a:ea typeface="HG創英ﾌﾟﾚｾﾞﾝｽEB" pitchFamily="17" charset="-128"/>
                <a:cs typeface="+mn-cs"/>
              </a:rPr>
              <a:t>。</a:t>
            </a:r>
            <a:endParaRPr kumimoji="0" lang="ja-JP" altLang="en-US" sz="1600" b="1" i="0" u="none" strike="noStrike" kern="1200" cap="none" spc="0" normalizeH="0" baseline="0" noProof="1">
              <a:ln>
                <a:noFill/>
              </a:ln>
              <a:solidFill>
                <a:srgbClr val="FFFF00"/>
              </a:solidFill>
              <a:effectLst/>
              <a:uLnTx/>
              <a:uFillTx/>
              <a:latin typeface="HG創英ﾌﾟﾚｾﾞﾝｽEB" pitchFamily="17" charset="-128"/>
              <a:ea typeface="HG創英ﾌﾟﾚｾﾞﾝｽEB" pitchFamily="17" charset="-128"/>
              <a:cs typeface="+mn-cs"/>
            </a:endParaRPr>
          </a:p>
        </p:txBody>
      </p:sp>
      <p:sp>
        <p:nvSpPr>
          <p:cNvPr id="10" name="角丸四角形 9"/>
          <p:cNvSpPr/>
          <p:nvPr/>
        </p:nvSpPr>
        <p:spPr>
          <a:xfrm>
            <a:off x="2700338" y="4024313"/>
            <a:ext cx="5786438" cy="78581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lvl1pPr marL="0" lvl="0" indent="0" algn="l" defTabSz="91440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1">
                <a:ln>
                  <a:noFill/>
                </a:ln>
                <a:solidFill>
                  <a:srgbClr val="0070C0"/>
                </a:solidFill>
                <a:effectLst/>
                <a:uLnTx/>
                <a:uFillTx/>
                <a:latin typeface="宋体" panose="02010600030101010101" pitchFamily="2" charset="-122"/>
                <a:ea typeface="宋体" panose="02010600030101010101" pitchFamily="2" charset="-122"/>
                <a:cs typeface="+mn-cs"/>
              </a:rPr>
              <a:t>从机械设备、工卡模具、作业通道、作业地面等整理整顿后，</a:t>
            </a:r>
            <a:r>
              <a:rPr kumimoji="0" lang="zh-CN" altLang="en-US" sz="16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rPr>
              <a:t>打扫干净</a:t>
            </a:r>
            <a:r>
              <a:rPr kumimoji="0" lang="zh-CN" altLang="en-US" sz="1600" b="1" i="0" u="none" strike="noStrike" kern="1200" cap="none" spc="0" normalizeH="0" baseline="0" noProof="1">
                <a:ln>
                  <a:noFill/>
                </a:ln>
                <a:solidFill>
                  <a:srgbClr val="0070C0"/>
                </a:solidFill>
                <a:effectLst/>
                <a:uLnTx/>
                <a:uFillTx/>
                <a:latin typeface="宋体" panose="02010600030101010101" pitchFamily="2" charset="-122"/>
                <a:ea typeface="宋体" panose="02010600030101010101" pitchFamily="2" charset="-122"/>
                <a:cs typeface="+mn-cs"/>
              </a:rPr>
              <a:t>，去除垃圾、碎屑、灰尘等</a:t>
            </a:r>
            <a:r>
              <a:rPr kumimoji="0" lang="ja-JP" altLang="en-US" sz="1600" b="1" i="0" u="none" strike="noStrike" kern="1200" cap="none" spc="0" normalizeH="0" baseline="0" noProof="1">
                <a:ln>
                  <a:noFill/>
                </a:ln>
                <a:solidFill>
                  <a:srgbClr val="0070C0"/>
                </a:solidFill>
                <a:effectLst/>
                <a:uLnTx/>
                <a:uFillTx/>
                <a:latin typeface="HG創英ﾌﾟﾚｾﾞﾝｽEB" pitchFamily="17" charset="-128"/>
                <a:ea typeface="HG創英ﾌﾟﾚｾﾞﾝｽEB" pitchFamily="17" charset="-128"/>
                <a:cs typeface="+mn-cs"/>
              </a:rPr>
              <a:t>。</a:t>
            </a:r>
            <a:endParaRPr kumimoji="0" lang="ja-JP" altLang="en-US" sz="1600" b="1" i="0" u="none" strike="noStrike" kern="1200" cap="none" spc="0" normalizeH="0" baseline="0" noProof="1">
              <a:ln>
                <a:noFill/>
              </a:ln>
              <a:solidFill>
                <a:srgbClr val="0070C0"/>
              </a:solidFill>
              <a:effectLst/>
              <a:uLnTx/>
              <a:uFillTx/>
              <a:latin typeface="HG創英ﾌﾟﾚｾﾞﾝｽEB" pitchFamily="17" charset="-128"/>
              <a:ea typeface="HG創英ﾌﾟﾚｾﾞﾝｽEB" pitchFamily="17" charset="-128"/>
              <a:cs typeface="+mn-cs"/>
            </a:endParaRPr>
          </a:p>
        </p:txBody>
      </p:sp>
      <p:sp>
        <p:nvSpPr>
          <p:cNvPr id="11" name="角丸四角形 10"/>
          <p:cNvSpPr/>
          <p:nvPr/>
        </p:nvSpPr>
        <p:spPr>
          <a:xfrm>
            <a:off x="2627313" y="5026025"/>
            <a:ext cx="5786438" cy="80645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lvl1pPr marL="0" lvl="0" indent="0" algn="l" defTabSz="91440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1">
                <a:ln>
                  <a:noFill/>
                </a:ln>
                <a:solidFill>
                  <a:srgbClr val="0070C0"/>
                </a:solidFill>
                <a:effectLst/>
                <a:uLnTx/>
                <a:uFillTx/>
                <a:latin typeface="宋体" panose="02010600030101010101" pitchFamily="2" charset="-122"/>
                <a:ea typeface="宋体" panose="02010600030101010101" pitchFamily="2" charset="-122"/>
                <a:cs typeface="+mn-cs"/>
              </a:rPr>
              <a:t>防止生产过程中产生的油、水、粉尘、废气等污染作业场所，保持</a:t>
            </a:r>
            <a:r>
              <a:rPr kumimoji="0" lang="zh-CN" altLang="en-US" sz="16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rPr>
              <a:t>洁净的环境</a:t>
            </a:r>
            <a:r>
              <a:rPr kumimoji="0" lang="ja-JP" altLang="en-US" sz="1600" b="1" i="0" u="none" strike="noStrike" kern="1200" cap="none" spc="0" normalizeH="0" baseline="0" noProof="1">
                <a:ln>
                  <a:noFill/>
                </a:ln>
                <a:solidFill>
                  <a:srgbClr val="0070C0"/>
                </a:solidFill>
                <a:effectLst/>
                <a:uLnTx/>
                <a:uFillTx/>
                <a:latin typeface="HG創英ﾌﾟﾚｾﾞﾝｽEB" pitchFamily="17" charset="-128"/>
                <a:ea typeface="HG創英ﾌﾟﾚｾﾞﾝｽEB" pitchFamily="17" charset="-128"/>
                <a:cs typeface="+mn-cs"/>
              </a:rPr>
              <a:t>。</a:t>
            </a:r>
            <a:endParaRPr kumimoji="0" lang="ja-JP" altLang="en-US" sz="1600" b="1" i="0" u="none" strike="noStrike" kern="1200" cap="none" spc="0" normalizeH="0" baseline="0" noProof="1">
              <a:ln>
                <a:noFill/>
              </a:ln>
              <a:solidFill>
                <a:srgbClr val="0070C0"/>
              </a:solidFill>
              <a:effectLst/>
              <a:uLnTx/>
              <a:uFillTx/>
              <a:latin typeface="HG創英ﾌﾟﾚｾﾞﾝｽEB" pitchFamily="17" charset="-128"/>
              <a:ea typeface="HG創英ﾌﾟﾚｾﾞﾝｽEB" pitchFamily="17"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16" dur="10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17" dur="10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24" dur="10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25" dur="10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32" dur="10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33" dur="10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7"/>
          <p:cNvSpPr txBox="1"/>
          <p:nvPr/>
        </p:nvSpPr>
        <p:spPr>
          <a:xfrm>
            <a:off x="539750" y="1143000"/>
            <a:ext cx="8151813" cy="4465638"/>
          </a:xfrm>
          <a:prstGeom prst="rect">
            <a:avLst/>
          </a:prstGeom>
          <a:noFill/>
          <a:ln w="9525">
            <a:noFill/>
          </a:ln>
        </p:spPr>
        <p:txBody>
          <a:bodyPr>
            <a:spAutoFit/>
          </a:bodyPr>
          <a:lstStyle/>
          <a:p>
            <a:pPr marL="342900" indent="-342900" eaLnBrk="1" hangingPunct="1">
              <a:spcBef>
                <a:spcPct val="20000"/>
              </a:spcBef>
            </a:pPr>
            <a:r>
              <a:rPr lang="zh-CN" altLang="en-US" sz="2800" b="1" dirty="0">
                <a:solidFill>
                  <a:srgbClr val="FF0000"/>
                </a:solidFill>
                <a:latin typeface="黑体" panose="02010609060101010101" pitchFamily="49" charset="-122"/>
                <a:ea typeface="黑体" panose="02010609060101010101" pitchFamily="49" charset="-122"/>
              </a:rPr>
              <a:t>为有效地推进</a:t>
            </a:r>
            <a:r>
              <a:rPr lang="en-US" altLang="zh-CN" sz="2800" b="1" dirty="0">
                <a:solidFill>
                  <a:srgbClr val="FF0000"/>
                </a:solidFill>
                <a:latin typeface="黑体" panose="02010609060101010101" pitchFamily="49" charset="-122"/>
                <a:ea typeface="黑体" panose="02010609060101010101" pitchFamily="49" charset="-122"/>
              </a:rPr>
              <a:t>4S</a:t>
            </a:r>
            <a:r>
              <a:rPr lang="zh-CN" altLang="en-US" sz="2800" b="1" dirty="0">
                <a:solidFill>
                  <a:srgbClr val="FF0000"/>
                </a:solidFill>
                <a:latin typeface="黑体" panose="02010609060101010101" pitchFamily="49" charset="-122"/>
                <a:ea typeface="黑体" panose="02010609060101010101" pitchFamily="49" charset="-122"/>
              </a:rPr>
              <a:t>活动，需要注意如下事项：</a:t>
            </a:r>
            <a:endParaRPr lang="zh-CN" altLang="en-US" sz="2800" b="1" dirty="0">
              <a:solidFill>
                <a:srgbClr val="FF0000"/>
              </a:solidFill>
              <a:latin typeface="黑体" panose="02010609060101010101" pitchFamily="49" charset="-122"/>
              <a:ea typeface="黑体" panose="02010609060101010101" pitchFamily="49" charset="-122"/>
            </a:endParaRPr>
          </a:p>
          <a:p>
            <a:pPr marL="342900" indent="-342900" eaLnBrk="1" hangingPunct="1">
              <a:lnSpc>
                <a:spcPct val="150000"/>
              </a:lnSpc>
              <a:spcBef>
                <a:spcPct val="20000"/>
              </a:spcBef>
              <a:spcAft>
                <a:spcPts val="600"/>
              </a:spcAft>
            </a:pPr>
            <a:r>
              <a:rPr lang="zh-CN" altLang="en-US" sz="2800" b="1" dirty="0">
                <a:solidFill>
                  <a:schemeClr val="accent2"/>
                </a:solidFill>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①经营领导层高度重视。</a:t>
            </a:r>
            <a:endParaRPr lang="zh-CN" altLang="en-US" sz="2000" dirty="0">
              <a:latin typeface="黑体" panose="02010609060101010101" pitchFamily="49" charset="-122"/>
              <a:ea typeface="黑体" panose="02010609060101010101" pitchFamily="49" charset="-122"/>
            </a:endParaRPr>
          </a:p>
          <a:p>
            <a:pPr marL="342900" indent="-342900" eaLnBrk="1" hangingPunct="1">
              <a:lnSpc>
                <a:spcPct val="150000"/>
              </a:lnSpc>
              <a:spcBef>
                <a:spcPct val="20000"/>
              </a:spcBef>
              <a:spcAft>
                <a:spcPts val="600"/>
              </a:spcAft>
            </a:pPr>
            <a:r>
              <a:rPr lang="zh-CN" altLang="en-US" sz="2000" dirty="0">
                <a:latin typeface="黑体" panose="02010609060101010101" pitchFamily="49" charset="-122"/>
                <a:ea typeface="黑体" panose="02010609060101010101" pitchFamily="49" charset="-122"/>
              </a:rPr>
              <a:t>    ②在工作现场就</a:t>
            </a:r>
            <a:r>
              <a:rPr lang="en-US" altLang="zh-CN" sz="2000" dirty="0">
                <a:latin typeface="黑体" panose="02010609060101010101" pitchFamily="49" charset="-122"/>
                <a:ea typeface="黑体" panose="02010609060101010101" pitchFamily="49" charset="-122"/>
              </a:rPr>
              <a:t>4S</a:t>
            </a:r>
            <a:r>
              <a:rPr lang="zh-CN" altLang="en-US" sz="2000" dirty="0">
                <a:latin typeface="黑体" panose="02010609060101010101" pitchFamily="49" charset="-122"/>
                <a:ea typeface="黑体" panose="02010609060101010101" pitchFamily="49" charset="-122"/>
              </a:rPr>
              <a:t>的意义和效果进行对话。</a:t>
            </a:r>
            <a:endParaRPr lang="zh-CN" altLang="en-US" sz="2000" dirty="0">
              <a:latin typeface="黑体" panose="02010609060101010101" pitchFamily="49" charset="-122"/>
              <a:ea typeface="黑体" panose="02010609060101010101" pitchFamily="49" charset="-122"/>
            </a:endParaRPr>
          </a:p>
          <a:p>
            <a:pPr marL="342900" indent="-342900" eaLnBrk="1" hangingPunct="1">
              <a:lnSpc>
                <a:spcPct val="150000"/>
              </a:lnSpc>
              <a:spcBef>
                <a:spcPct val="20000"/>
              </a:spcBef>
              <a:spcAft>
                <a:spcPts val="600"/>
              </a:spcAft>
            </a:pPr>
            <a:r>
              <a:rPr lang="zh-CN" altLang="en-US" sz="2000" dirty="0">
                <a:latin typeface="黑体" panose="02010609060101010101" pitchFamily="49" charset="-122"/>
                <a:ea typeface="黑体" panose="02010609060101010101" pitchFamily="49" charset="-122"/>
              </a:rPr>
              <a:t>    ③针对不同的工作场所制定</a:t>
            </a:r>
            <a:r>
              <a:rPr lang="en-US" altLang="zh-CN" sz="2000" dirty="0">
                <a:latin typeface="黑体" panose="02010609060101010101" pitchFamily="49" charset="-122"/>
                <a:ea typeface="黑体" panose="02010609060101010101" pitchFamily="49" charset="-122"/>
              </a:rPr>
              <a:t>4S</a:t>
            </a:r>
            <a:r>
              <a:rPr lang="zh-CN" altLang="en-US" sz="2000" dirty="0">
                <a:latin typeface="黑体" panose="02010609060101010101" pitchFamily="49" charset="-122"/>
                <a:ea typeface="黑体" panose="02010609060101010101" pitchFamily="49" charset="-122"/>
              </a:rPr>
              <a:t>的具体基准。</a:t>
            </a:r>
            <a:endParaRPr lang="zh-CN" altLang="en-US" sz="2000" dirty="0">
              <a:latin typeface="黑体" panose="02010609060101010101" pitchFamily="49" charset="-122"/>
              <a:ea typeface="黑体" panose="02010609060101010101" pitchFamily="49" charset="-122"/>
            </a:endParaRPr>
          </a:p>
          <a:p>
            <a:pPr marL="342900" indent="-342900" eaLnBrk="1" hangingPunct="1">
              <a:lnSpc>
                <a:spcPct val="150000"/>
              </a:lnSpc>
              <a:spcBef>
                <a:spcPct val="20000"/>
              </a:spcBef>
              <a:spcAft>
                <a:spcPts val="600"/>
              </a:spcAft>
            </a:pPr>
            <a:r>
              <a:rPr lang="zh-CN" altLang="en-US" sz="2000" dirty="0">
                <a:latin typeface="黑体" panose="02010609060101010101" pitchFamily="49" charset="-122"/>
                <a:ea typeface="黑体" panose="02010609060101010101" pitchFamily="49" charset="-122"/>
              </a:rPr>
              <a:t>    ④决定工作岗位的每位员工承担的职责。</a:t>
            </a:r>
            <a:endParaRPr lang="zh-CN" altLang="en-US" sz="2000" dirty="0">
              <a:latin typeface="黑体" panose="02010609060101010101" pitchFamily="49" charset="-122"/>
              <a:ea typeface="黑体" panose="02010609060101010101" pitchFamily="49" charset="-122"/>
            </a:endParaRPr>
          </a:p>
          <a:p>
            <a:pPr marL="342900" indent="-342900" eaLnBrk="1" hangingPunct="1">
              <a:lnSpc>
                <a:spcPct val="150000"/>
              </a:lnSpc>
              <a:spcBef>
                <a:spcPct val="20000"/>
              </a:spcBef>
              <a:spcAft>
                <a:spcPts val="600"/>
              </a:spcAft>
            </a:pPr>
            <a:r>
              <a:rPr lang="zh-CN" altLang="en-US" sz="2000" dirty="0">
                <a:latin typeface="黑体" panose="02010609060101010101" pitchFamily="49" charset="-122"/>
                <a:ea typeface="黑体" panose="02010609060101010101" pitchFamily="49" charset="-122"/>
              </a:rPr>
              <a:t>    ⑤班组长要经常确认是否在按基准实施</a:t>
            </a:r>
            <a:r>
              <a:rPr lang="en-US" altLang="zh-CN" sz="2000" dirty="0">
                <a:latin typeface="黑体" panose="02010609060101010101" pitchFamily="49" charset="-122"/>
                <a:ea typeface="黑体" panose="02010609060101010101" pitchFamily="49" charset="-122"/>
              </a:rPr>
              <a:t>4S</a:t>
            </a:r>
            <a:r>
              <a:rPr lang="zh-CN" altLang="en-US" sz="2000" dirty="0">
                <a:latin typeface="黑体" panose="02010609060101010101" pitchFamily="49" charset="-122"/>
                <a:ea typeface="黑体" panose="02010609060101010101" pitchFamily="49" charset="-122"/>
              </a:rPr>
              <a:t>。</a:t>
            </a:r>
            <a:endParaRPr lang="en-US" altLang="zh-CN" sz="2000" dirty="0">
              <a:latin typeface="黑体" panose="02010609060101010101" pitchFamily="49" charset="-122"/>
              <a:ea typeface="黑体" panose="02010609060101010101" pitchFamily="49" charset="-122"/>
            </a:endParaRPr>
          </a:p>
          <a:p>
            <a:pPr marL="342900" indent="-342900" eaLnBrk="1" hangingPunct="1">
              <a:lnSpc>
                <a:spcPct val="150000"/>
              </a:lnSpc>
              <a:spcBef>
                <a:spcPct val="20000"/>
              </a:spcBef>
              <a:spcAft>
                <a:spcPts val="600"/>
              </a:spcAft>
            </a:pPr>
            <a:r>
              <a:rPr lang="zh-CN" altLang="en-US" sz="2000" dirty="0">
                <a:latin typeface="黑体" panose="02010609060101010101" pitchFamily="49" charset="-122"/>
                <a:ea typeface="黑体" panose="02010609060101010101" pitchFamily="49" charset="-122"/>
              </a:rPr>
              <a:t>    ⑥要将确保</a:t>
            </a:r>
            <a:r>
              <a:rPr lang="en-US" altLang="zh-CN" sz="2000" dirty="0">
                <a:latin typeface="黑体" panose="02010609060101010101" pitchFamily="49" charset="-122"/>
                <a:ea typeface="黑体" panose="02010609060101010101" pitchFamily="49" charset="-122"/>
              </a:rPr>
              <a:t>4S</a:t>
            </a:r>
            <a:r>
              <a:rPr lang="zh-CN" altLang="en-US" sz="2000" dirty="0">
                <a:latin typeface="黑体" panose="02010609060101010101" pitchFamily="49" charset="-122"/>
                <a:ea typeface="黑体" panose="02010609060101010101" pitchFamily="49" charset="-122"/>
              </a:rPr>
              <a:t>的业务纳入每天的工作当中。</a:t>
            </a:r>
            <a:r>
              <a:rPr lang="zh-CN" altLang="en-US" sz="2800" b="1" dirty="0">
                <a:solidFill>
                  <a:schemeClr val="accent2"/>
                </a:solidFill>
                <a:latin typeface="黑体" panose="02010609060101010101" pitchFamily="49" charset="-122"/>
                <a:ea typeface="黑体" panose="02010609060101010101" pitchFamily="49" charset="-122"/>
              </a:rPr>
              <a:t> </a:t>
            </a:r>
            <a:endParaRPr lang="zh-CN" altLang="en-US" sz="2800" b="1" dirty="0">
              <a:solidFill>
                <a:schemeClr val="accent2"/>
              </a:solidFill>
              <a:latin typeface="黑体" panose="02010609060101010101" pitchFamily="49" charset="-122"/>
              <a:ea typeface="黑体" panose="02010609060101010101" pitchFamily="49"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p:cNvSpPr/>
          <p:nvPr/>
        </p:nvSpPr>
        <p:spPr>
          <a:xfrm>
            <a:off x="714375" y="785813"/>
            <a:ext cx="6481763" cy="711200"/>
          </a:xfrm>
          <a:prstGeom prst="rect">
            <a:avLst/>
          </a:prstGeom>
          <a:noFill/>
          <a:ln w="9525">
            <a:noFill/>
          </a:ln>
        </p:spPr>
        <p:txBody>
          <a:bodyPr bIns="91440" anchor="b"/>
          <a:lstStyle/>
          <a:p>
            <a:pPr algn="ctr" eaLnBrk="1" hangingPunct="1">
              <a:spcBef>
                <a:spcPct val="50000"/>
              </a:spcBef>
            </a:pPr>
            <a:r>
              <a:rPr lang="en-US" altLang="zh-CN" sz="2800" b="1" dirty="0">
                <a:solidFill>
                  <a:schemeClr val="tx2"/>
                </a:solidFill>
                <a:latin typeface="黑体" panose="02010609060101010101" pitchFamily="49" charset="-122"/>
                <a:ea typeface="黑体" panose="02010609060101010101" pitchFamily="49" charset="-122"/>
              </a:rPr>
              <a:t>4S</a:t>
            </a:r>
            <a:r>
              <a:rPr lang="zh-CN" altLang="en-US" sz="2800" b="1" dirty="0">
                <a:solidFill>
                  <a:schemeClr val="tx2"/>
                </a:solidFill>
                <a:latin typeface="黑体" panose="02010609060101010101" pitchFamily="49" charset="-122"/>
                <a:ea typeface="黑体" panose="02010609060101010101" pitchFamily="49" charset="-122"/>
              </a:rPr>
              <a:t>的注意事项</a:t>
            </a:r>
            <a:endParaRPr lang="ja-JP" altLang="en-US" sz="2800" b="1" dirty="0">
              <a:solidFill>
                <a:schemeClr val="tx2"/>
              </a:solidFill>
              <a:latin typeface="黑体" panose="02010609060101010101" pitchFamily="49" charset="-122"/>
              <a:ea typeface="黑体" panose="02010609060101010101" pitchFamily="49" charset="-122"/>
            </a:endParaRPr>
          </a:p>
        </p:txBody>
      </p:sp>
      <p:sp>
        <p:nvSpPr>
          <p:cNvPr id="3" name="コンテンツ プレースホルダ 2"/>
          <p:cNvSpPr>
            <a:spLocks noGrp="1"/>
          </p:cNvSpPr>
          <p:nvPr>
            <p:ph idx="1"/>
          </p:nvPr>
        </p:nvSpPr>
        <p:spPr>
          <a:xfrm>
            <a:off x="928688" y="1928813"/>
            <a:ext cx="7527925" cy="1373188"/>
          </a:xfrm>
          <a:solidFill>
            <a:srgbClr val="FAC3C2"/>
          </a:solidFill>
          <a:ln>
            <a:solidFill>
              <a:srgbClr val="92D050"/>
            </a:solidFill>
            <a:miter/>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normAutofit/>
          </a:bodyPr>
          <a:lstStyle/>
          <a:p>
            <a:pPr marL="365125" marR="0" lvl="0" indent="-255905" algn="l" defTabSz="914400" rtl="0" eaLnBrk="1" fontAlgn="base" latinLnBrk="0" hangingPunct="1">
              <a:lnSpc>
                <a:spcPct val="100000"/>
              </a:lnSpc>
              <a:spcBef>
                <a:spcPts val="400"/>
              </a:spcBef>
              <a:spcAft>
                <a:spcPct val="0"/>
              </a:spcAft>
              <a:buClrTx/>
              <a:buSzPct val="68000"/>
              <a:buFont typeface="Wingdings 3" pitchFamily="18" charset="2"/>
              <a:buChar char=""/>
              <a:defRPr/>
            </a:pPr>
            <a:r>
              <a:rPr kumimoji="0" lang="zh-CN" altLang="en-US" sz="20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并不是引进了新的设备就能解决问题。</a:t>
            </a:r>
            <a:endParaRPr kumimoji="0" lang="en-US" altLang="ja-JP" sz="20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65125" marR="0" lvl="0" indent="-255905" algn="l" defTabSz="914400" rtl="0" eaLnBrk="1" fontAlgn="base" latinLnBrk="0" hangingPunct="1">
              <a:lnSpc>
                <a:spcPct val="100000"/>
              </a:lnSpc>
              <a:spcBef>
                <a:spcPts val="400"/>
              </a:spcBef>
              <a:spcAft>
                <a:spcPct val="0"/>
              </a:spcAft>
              <a:buClrTx/>
              <a:buSzPct val="68000"/>
              <a:buFont typeface="Wingdings 3" pitchFamily="18" charset="2"/>
              <a:buChar char=""/>
              <a:defRPr/>
            </a:pPr>
            <a:r>
              <a:rPr kumimoji="0" lang="zh-CN" altLang="en-US" sz="20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并不是花了钱就能解决问题。</a:t>
            </a:r>
            <a:endParaRPr kumimoji="0" lang="en-US" altLang="ja-JP" sz="20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65125" marR="0" lvl="0" indent="-255905" algn="l" defTabSz="914400" rtl="0" eaLnBrk="1" fontAlgn="base" latinLnBrk="0" hangingPunct="1">
              <a:lnSpc>
                <a:spcPct val="100000"/>
              </a:lnSpc>
              <a:spcBef>
                <a:spcPts val="400"/>
              </a:spcBef>
              <a:spcAft>
                <a:spcPct val="0"/>
              </a:spcAft>
              <a:buClrTx/>
              <a:buSzPct val="68000"/>
              <a:buFont typeface="Wingdings 3" pitchFamily="18" charset="2"/>
              <a:buChar char=""/>
              <a:defRPr/>
            </a:pPr>
            <a:r>
              <a:rPr kumimoji="0" lang="zh-CN" altLang="en-US" sz="20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并不是张贴了</a:t>
            </a:r>
            <a:r>
              <a:rPr kumimoji="0" lang="en-US" altLang="ja-JP" sz="20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4</a:t>
            </a:r>
            <a:r>
              <a:rPr kumimoji="0" lang="en-US" altLang="zh-CN" sz="20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s</a:t>
            </a:r>
            <a:r>
              <a:rPr kumimoji="0" lang="zh-CN" altLang="en-US" sz="20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的宣传画就可以了。</a:t>
            </a:r>
            <a:endParaRPr kumimoji="0" lang="ja-JP" altLang="en-US" sz="20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4" name="コンテンツ プレースホルダ 2"/>
          <p:cNvSpPr txBox="1"/>
          <p:nvPr/>
        </p:nvSpPr>
        <p:spPr>
          <a:xfrm>
            <a:off x="1000125" y="3857625"/>
            <a:ext cx="7286625" cy="1419225"/>
          </a:xfrm>
          <a:prstGeom prst="rect">
            <a:avLst/>
          </a:prstGeom>
          <a:solidFill>
            <a:srgbClr val="FAC3C2"/>
          </a:solidFill>
          <a:ln>
            <a:solidFill>
              <a:srgbClr val="92D050"/>
            </a:solidFill>
          </a:ln>
        </p:spPr>
        <p:style>
          <a:lnRef idx="3">
            <a:schemeClr val="lt1"/>
          </a:lnRef>
          <a:fillRef idx="1">
            <a:schemeClr val="accent4"/>
          </a:fillRef>
          <a:effectRef idx="1">
            <a:schemeClr val="accent4"/>
          </a:effectRef>
          <a:fontRef idx="minor">
            <a:schemeClr val="lt1"/>
          </a:fontRef>
        </p:style>
        <p:txBody>
          <a:bodyPr anchor="ctr">
            <a:normAutofit/>
          </a:bodyPr>
          <a:lstStyle/>
          <a:p>
            <a:pPr marL="365125" marR="0" lvl="0" indent="-255905" algn="l" defTabSz="914400" rtl="0" eaLnBrk="1" fontAlgn="base" latinLnBrk="0" hangingPunct="1">
              <a:lnSpc>
                <a:spcPct val="100000"/>
              </a:lnSpc>
              <a:spcBef>
                <a:spcPts val="400"/>
              </a:spcBef>
              <a:spcAft>
                <a:spcPct val="0"/>
              </a:spcAft>
              <a:buClr>
                <a:schemeClr val="accent1"/>
              </a:buClr>
              <a:buSzPct val="68000"/>
              <a:buFont typeface="Wingdings 3" pitchFamily="18" charset="2"/>
              <a:buChar char=""/>
              <a:defRPr/>
            </a:pPr>
            <a:r>
              <a:rPr kumimoji="1" lang="zh-CN" altLang="en-US" sz="20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是否创造了</a:t>
            </a:r>
            <a:r>
              <a:rPr kumimoji="1" lang="zh-CN" altLang="en-US" sz="20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便于操作的、安全的作业环境</a:t>
            </a:r>
            <a:r>
              <a:rPr kumimoji="1" lang="zh-CN" altLang="en-US" sz="20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才是最重要的。</a:t>
            </a:r>
            <a:endParaRPr kumimoji="1" lang="en-US" altLang="ja-JP" sz="20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65125" marR="0" lvl="0" indent="-255905" algn="l" defTabSz="914400" rtl="0" eaLnBrk="1" fontAlgn="base" latinLnBrk="0" hangingPunct="1">
              <a:lnSpc>
                <a:spcPct val="100000"/>
              </a:lnSpc>
              <a:spcBef>
                <a:spcPts val="400"/>
              </a:spcBef>
              <a:spcAft>
                <a:spcPct val="0"/>
              </a:spcAft>
              <a:buClr>
                <a:schemeClr val="accent1"/>
              </a:buClr>
              <a:buSzPct val="68000"/>
              <a:buFont typeface="Wingdings 3" pitchFamily="18" charset="2"/>
              <a:buChar char=""/>
              <a:defRPr/>
            </a:pPr>
            <a:r>
              <a:rPr kumimoji="1" lang="zh-CN" altLang="en-US" sz="20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应</a:t>
            </a:r>
            <a:r>
              <a:rPr kumimoji="1" lang="zh-CN" altLang="en-US" sz="20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根据作业内容不断改善</a:t>
            </a:r>
            <a:r>
              <a:rPr kumimoji="1" lang="zh-CN" altLang="en-US" sz="20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a:t>
            </a:r>
            <a:endParaRPr kumimoji="1" lang="en-US" altLang="ja-JP" sz="20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65125" marR="0" lvl="0" indent="-255905" algn="l" defTabSz="914400" rtl="0" eaLnBrk="1" fontAlgn="base" latinLnBrk="0" hangingPunct="1">
              <a:lnSpc>
                <a:spcPct val="100000"/>
              </a:lnSpc>
              <a:spcBef>
                <a:spcPts val="400"/>
              </a:spcBef>
              <a:spcAft>
                <a:spcPct val="0"/>
              </a:spcAft>
              <a:buClr>
                <a:schemeClr val="accent1"/>
              </a:buClr>
              <a:buSzPct val="68000"/>
              <a:buFont typeface="Wingdings 3" pitchFamily="18" charset="2"/>
              <a:buChar char=""/>
              <a:defRPr/>
            </a:pPr>
            <a:r>
              <a:rPr kumimoji="1" lang="zh-CN" altLang="en-US" sz="20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只有不断改善，才能推动</a:t>
            </a:r>
            <a:r>
              <a:rPr kumimoji="1" lang="ja-JP" altLang="en-US" sz="20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４Ｓ</a:t>
            </a:r>
            <a:r>
              <a:rPr kumimoji="1" lang="zh-CN" altLang="en-US" sz="20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的开展。</a:t>
            </a:r>
            <a:endParaRPr kumimoji="1" lang="ja-JP" altLang="en-US" sz="20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2"/>
          <p:cNvSpPr/>
          <p:nvPr/>
        </p:nvSpPr>
        <p:spPr>
          <a:xfrm>
            <a:off x="684213" y="714375"/>
            <a:ext cx="7772400" cy="1143000"/>
          </a:xfrm>
          <a:prstGeom prst="rect">
            <a:avLst/>
          </a:prstGeom>
          <a:noFill/>
          <a:ln w="9525">
            <a:noFill/>
          </a:ln>
        </p:spPr>
        <p:txBody>
          <a:bodyPr bIns="91440" anchor="b"/>
          <a:lstStyle/>
          <a:p>
            <a:pPr algn="ctr" eaLnBrk="1" hangingPunct="1">
              <a:spcBef>
                <a:spcPct val="50000"/>
              </a:spcBef>
            </a:pPr>
            <a:r>
              <a:rPr lang="en-US" altLang="zh-CN" sz="2800" b="1" dirty="0">
                <a:solidFill>
                  <a:schemeClr val="tx2"/>
                </a:solidFill>
                <a:latin typeface="黑体" panose="02010609060101010101" pitchFamily="49" charset="-122"/>
                <a:ea typeface="黑体" panose="02010609060101010101" pitchFamily="49" charset="-122"/>
              </a:rPr>
              <a:t>4S</a:t>
            </a:r>
            <a:r>
              <a:rPr lang="zh-CN" altLang="en-US" sz="2800" b="1" dirty="0">
                <a:solidFill>
                  <a:schemeClr val="tx2"/>
                </a:solidFill>
                <a:latin typeface="黑体" panose="02010609060101010101" pitchFamily="49" charset="-122"/>
                <a:ea typeface="黑体" panose="02010609060101010101" pitchFamily="49" charset="-122"/>
              </a:rPr>
              <a:t>的推进方式</a:t>
            </a:r>
            <a:endParaRPr lang="zh-CN" altLang="en-US" sz="2800" b="1" dirty="0">
              <a:solidFill>
                <a:schemeClr val="tx2"/>
              </a:solidFill>
              <a:latin typeface="黑体" panose="02010609060101010101" pitchFamily="49" charset="-122"/>
              <a:ea typeface="黑体" panose="02010609060101010101" pitchFamily="49" charset="-122"/>
            </a:endParaRPr>
          </a:p>
        </p:txBody>
      </p:sp>
      <p:sp>
        <p:nvSpPr>
          <p:cNvPr id="2" name="コンテンツ プレースホルダ 1"/>
          <p:cNvSpPr>
            <a:spLocks noGrp="1"/>
          </p:cNvSpPr>
          <p:nvPr>
            <p:ph idx="1"/>
          </p:nvPr>
        </p:nvSpPr>
        <p:spPr bwMode="auto">
          <a:xfrm>
            <a:off x="739747" y="2214555"/>
            <a:ext cx="7975656" cy="3286148"/>
          </a:xfrm>
          <a:prstGeom prst="rect">
            <a:avLst/>
          </a:prstGeom>
          <a:solidFill>
            <a:srgbClr val="FAC3C2"/>
          </a:solidFill>
          <a:ln w="57150" cap="flat" cmpd="sng" algn="ctr">
            <a:solidFill>
              <a:srgbClr val="92D050"/>
            </a:solidFill>
            <a:prstDash val="solid"/>
            <a:miter lim="800000"/>
          </a:ln>
          <a:effectLst>
            <a:glow rad="101600">
              <a:schemeClr val="accent1">
                <a:satMod val="175000"/>
                <a:alpha val="40000"/>
              </a:schemeClr>
            </a:glow>
            <a:outerShdw blurRad="50800" dist="38100" dir="5400000" rotWithShape="0">
              <a:srgbClr val="000000">
                <a:alpha val="35000"/>
              </a:srgbClr>
            </a:outerShdw>
          </a:effectLst>
          <a:scene3d>
            <a:camera prst="orthographicFront"/>
            <a:lightRig rig="balanced" dir="t"/>
          </a:scene3d>
          <a:sp3d prstMaterial="plastic"/>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noAutofit/>
          </a:bodyPr>
          <a:lstStyle/>
          <a:p>
            <a:pPr marL="449580" marR="0" lvl="0" indent="-339725" algn="l" defTabSz="914400" rtl="0" eaLnBrk="1" fontAlgn="base" latinLnBrk="0" hangingPunct="1">
              <a:lnSpc>
                <a:spcPct val="150000"/>
              </a:lnSpc>
              <a:spcBef>
                <a:spcPts val="1200"/>
              </a:spcBef>
              <a:spcAft>
                <a:spcPts val="1200"/>
              </a:spcAft>
              <a:buClr>
                <a:schemeClr val="accent1"/>
              </a:buClr>
              <a:buSzPct val="85000"/>
              <a:buFont typeface="Lucida Sans Unicode" panose="020B0602030504020204" pitchFamily="34" charset="0"/>
              <a:buAutoNum type="alphaUcParenR"/>
              <a:tabLst>
                <a:tab pos="896620" algn="l"/>
              </a:tabLst>
              <a:defRPr/>
            </a:pPr>
            <a:r>
              <a:rPr kumimoji="1" lang="ja-JP"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a:t>
            </a:r>
            <a:r>
              <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在车间大家一起讨论</a:t>
            </a:r>
            <a:r>
              <a:rPr kumimoji="1" lang="ja-JP"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４Ｓ</a:t>
            </a:r>
            <a:r>
              <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的问题点</a:t>
            </a:r>
            <a:r>
              <a:rPr kumimoji="1" lang="ja-JP"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a:t>
            </a:r>
            <a:endParaRPr kumimoji="1" lang="en-US" altLang="ja-JP"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449580" marR="0" lvl="0" indent="-339725" algn="l" defTabSz="914400" rtl="0" eaLnBrk="1" fontAlgn="base" latinLnBrk="0" hangingPunct="1">
              <a:lnSpc>
                <a:spcPct val="150000"/>
              </a:lnSpc>
              <a:spcBef>
                <a:spcPts val="1200"/>
              </a:spcBef>
              <a:spcAft>
                <a:spcPts val="1200"/>
              </a:spcAft>
              <a:buClr>
                <a:schemeClr val="accent1"/>
              </a:buClr>
              <a:buSzPct val="85000"/>
              <a:buFont typeface="Lucida Sans Unicode" panose="020B0602030504020204" pitchFamily="34" charset="0"/>
              <a:buAutoNum type="alphaUcParenR"/>
              <a:tabLst>
                <a:tab pos="896620" algn="l"/>
              </a:tabLst>
              <a:defRPr/>
            </a:pPr>
            <a:r>
              <a:rPr kumimoji="1" lang="ja-JP"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a:t>
            </a:r>
            <a:r>
              <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以问题为中心，</a:t>
            </a:r>
            <a:r>
              <a:rPr kumimoji="1" lang="zh-CN" altLang="en-US" sz="2400" b="0" i="0" u="none" strike="noStrike" kern="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编制</a:t>
            </a:r>
            <a:r>
              <a:rPr kumimoji="1" lang="ja-JP" altLang="en-US" sz="2400" b="0" i="0" u="none" strike="noStrike" kern="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４Ｓ</a:t>
            </a:r>
            <a:r>
              <a:rPr kumimoji="1" lang="zh-CN" altLang="en-US" sz="2400" b="0" i="0" u="none" strike="noStrike" kern="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的具体标准</a:t>
            </a:r>
            <a:r>
              <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，张贴在车间容易看得到的地方</a:t>
            </a:r>
            <a:r>
              <a:rPr kumimoji="1" lang="ja-JP"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a:t>
            </a:r>
            <a:endParaRPr kumimoji="1" lang="en-US" altLang="ja-JP"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449580" marR="0" lvl="0" indent="-339725" algn="l" defTabSz="914400" rtl="0" eaLnBrk="1" fontAlgn="base" latinLnBrk="0" hangingPunct="1">
              <a:lnSpc>
                <a:spcPct val="150000"/>
              </a:lnSpc>
              <a:spcBef>
                <a:spcPts val="1200"/>
              </a:spcBef>
              <a:spcAft>
                <a:spcPts val="1200"/>
              </a:spcAft>
              <a:buClr>
                <a:schemeClr val="accent1"/>
              </a:buClr>
              <a:buSzPct val="85000"/>
              <a:buFont typeface="Lucida Sans Unicode" panose="020B0602030504020204" pitchFamily="34" charset="0"/>
              <a:buAutoNum type="alphaUcParenR"/>
              <a:tabLst>
                <a:tab pos="896620" algn="l"/>
              </a:tabLst>
              <a:defRPr/>
            </a:pPr>
            <a:r>
              <a:rPr kumimoji="1" lang="ja-JP"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a:t>
            </a:r>
            <a:r>
              <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监督人员确认是否按</a:t>
            </a:r>
            <a:r>
              <a:rPr kumimoji="1" lang="ja-JP"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４Ｓ</a:t>
            </a:r>
            <a:r>
              <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的标准执行，发现问题立即纠正</a:t>
            </a:r>
            <a:r>
              <a:rPr kumimoji="1" lang="ja-JP"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a:t>
            </a:r>
            <a:endParaRPr kumimoji="1" lang="ja-JP"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p:nvPr/>
        </p:nvSpPr>
        <p:spPr>
          <a:xfrm>
            <a:off x="323850" y="1143000"/>
            <a:ext cx="7772400" cy="1143000"/>
          </a:xfrm>
          <a:prstGeom prst="rect">
            <a:avLst/>
          </a:prstGeom>
          <a:noFill/>
          <a:ln w="9525">
            <a:noFill/>
          </a:ln>
        </p:spPr>
        <p:txBody>
          <a:bodyPr bIns="91440" anchor="b"/>
          <a:lstStyle/>
          <a:p>
            <a:pPr algn="ctr" eaLnBrk="1" hangingPunct="1"/>
            <a:r>
              <a:rPr lang="zh-CN" altLang="en-US" sz="4400" b="1" dirty="0">
                <a:solidFill>
                  <a:schemeClr val="tx2"/>
                </a:solidFill>
                <a:latin typeface="黑体" panose="02010609060101010101" pitchFamily="49" charset="-122"/>
                <a:ea typeface="黑体" panose="02010609060101010101" pitchFamily="49" charset="-122"/>
              </a:rPr>
              <a:t>　</a:t>
            </a:r>
            <a:r>
              <a:rPr lang="zh-CN" altLang="en-US" sz="3200" b="1" dirty="0">
                <a:solidFill>
                  <a:schemeClr val="tx2"/>
                </a:solidFill>
                <a:latin typeface="黑体" panose="02010609060101010101" pitchFamily="49" charset="-122"/>
                <a:ea typeface="黑体" panose="02010609060101010101" pitchFamily="49" charset="-122"/>
              </a:rPr>
              <a:t>推进</a:t>
            </a:r>
            <a:r>
              <a:rPr lang="en-US" altLang="zh-CN" sz="3200" b="1" dirty="0">
                <a:solidFill>
                  <a:schemeClr val="tx2"/>
                </a:solidFill>
                <a:latin typeface="黑体" panose="02010609060101010101" pitchFamily="49" charset="-122"/>
                <a:ea typeface="黑体" panose="02010609060101010101" pitchFamily="49" charset="-122"/>
              </a:rPr>
              <a:t>4S</a:t>
            </a:r>
            <a:r>
              <a:rPr lang="zh-CN" altLang="en-US" sz="3200" b="1" dirty="0">
                <a:solidFill>
                  <a:schemeClr val="tx2"/>
                </a:solidFill>
                <a:latin typeface="黑体" panose="02010609060101010101" pitchFamily="49" charset="-122"/>
                <a:ea typeface="黑体" panose="02010609060101010101" pitchFamily="49" charset="-122"/>
              </a:rPr>
              <a:t>的主要标准</a:t>
            </a:r>
            <a:endParaRPr lang="zh-CN" altLang="en-US" sz="3200" b="1" dirty="0">
              <a:solidFill>
                <a:schemeClr val="tx2"/>
              </a:solidFill>
              <a:latin typeface="黑体" panose="02010609060101010101" pitchFamily="49" charset="-122"/>
              <a:ea typeface="黑体" panose="02010609060101010101" pitchFamily="49" charset="-122"/>
            </a:endParaRPr>
          </a:p>
        </p:txBody>
      </p:sp>
      <p:sp>
        <p:nvSpPr>
          <p:cNvPr id="34819" name="コンテンツ プレースホルダ 6"/>
          <p:cNvSpPr/>
          <p:nvPr/>
        </p:nvSpPr>
        <p:spPr>
          <a:xfrm>
            <a:off x="3013075" y="2714625"/>
            <a:ext cx="4845050" cy="2435225"/>
          </a:xfrm>
          <a:prstGeom prst="rect">
            <a:avLst/>
          </a:prstGeom>
          <a:noFill/>
          <a:ln w="9525">
            <a:noFill/>
          </a:ln>
        </p:spPr>
        <p:txBody>
          <a:bodyPr/>
          <a:lstStyle/>
          <a:p>
            <a:pPr marL="273050" indent="-273050" eaLnBrk="1" hangingPunct="1">
              <a:spcBef>
                <a:spcPct val="20000"/>
              </a:spcBef>
            </a:pPr>
            <a:r>
              <a:rPr lang="en-US" altLang="ja-JP" sz="2800" dirty="0">
                <a:latin typeface="黑体" panose="02010609060101010101" pitchFamily="49" charset="-122"/>
                <a:ea typeface="黑体" panose="02010609060101010101" pitchFamily="49" charset="-122"/>
              </a:rPr>
              <a:t>Ⅰ</a:t>
            </a:r>
            <a:r>
              <a:rPr lang="ja-JP" altLang="en-US" sz="2800" dirty="0">
                <a:latin typeface="黑体" panose="02010609060101010101" pitchFamily="49" charset="-122"/>
                <a:ea typeface="黑体" panose="02010609060101010101" pitchFamily="49" charset="-122"/>
              </a:rPr>
              <a:t>　</a:t>
            </a:r>
            <a:r>
              <a:rPr lang="zh-CN" altLang="en-US" sz="2800" dirty="0">
                <a:latin typeface="黑体" panose="02010609060101010101" pitchFamily="49" charset="-122"/>
                <a:ea typeface="黑体" panose="02010609060101010101" pitchFamily="49" charset="-122"/>
              </a:rPr>
              <a:t>整体性</a:t>
            </a:r>
            <a:endParaRPr lang="zh-CN" altLang="en-US" sz="2800" dirty="0">
              <a:latin typeface="黑体" panose="02010609060101010101" pitchFamily="49" charset="-122"/>
              <a:ea typeface="黑体" panose="02010609060101010101" pitchFamily="49" charset="-122"/>
            </a:endParaRPr>
          </a:p>
          <a:p>
            <a:pPr marL="273050" indent="-273050" eaLnBrk="1" hangingPunct="1">
              <a:spcBef>
                <a:spcPct val="20000"/>
              </a:spcBef>
            </a:pPr>
            <a:r>
              <a:rPr lang="en-US" altLang="ja-JP" sz="2800" dirty="0">
                <a:latin typeface="黑体" panose="02010609060101010101" pitchFamily="49" charset="-122"/>
                <a:ea typeface="黑体" panose="02010609060101010101" pitchFamily="49" charset="-122"/>
              </a:rPr>
              <a:t>Ⅱ</a:t>
            </a:r>
            <a:r>
              <a:rPr lang="ja-JP" altLang="en-US" sz="2800" dirty="0">
                <a:latin typeface="黑体" panose="02010609060101010101" pitchFamily="49" charset="-122"/>
                <a:ea typeface="黑体" panose="02010609060101010101" pitchFamily="49" charset="-122"/>
              </a:rPr>
              <a:t>　</a:t>
            </a:r>
            <a:r>
              <a:rPr lang="zh-CN" altLang="en-US" sz="2800" dirty="0">
                <a:latin typeface="黑体" panose="02010609060101010101" pitchFamily="49" charset="-122"/>
                <a:ea typeface="黑体" panose="02010609060101010101" pitchFamily="49" charset="-122"/>
              </a:rPr>
              <a:t>物品处理</a:t>
            </a:r>
            <a:endParaRPr lang="zh-CN" altLang="en-US" sz="2800" dirty="0">
              <a:latin typeface="黑体" panose="02010609060101010101" pitchFamily="49" charset="-122"/>
              <a:ea typeface="黑体" panose="02010609060101010101" pitchFamily="49" charset="-122"/>
            </a:endParaRPr>
          </a:p>
          <a:p>
            <a:pPr marL="273050" indent="-273050" eaLnBrk="1" hangingPunct="1">
              <a:spcBef>
                <a:spcPct val="20000"/>
              </a:spcBef>
            </a:pPr>
            <a:r>
              <a:rPr lang="en-US" altLang="ja-JP" sz="2800" dirty="0">
                <a:latin typeface="黑体" panose="02010609060101010101" pitchFamily="49" charset="-122"/>
                <a:ea typeface="黑体" panose="02010609060101010101" pitchFamily="49" charset="-122"/>
              </a:rPr>
              <a:t>Ⅲ</a:t>
            </a:r>
            <a:r>
              <a:rPr lang="ja-JP" altLang="en-US" sz="2800" dirty="0">
                <a:latin typeface="黑体" panose="02010609060101010101" pitchFamily="49" charset="-122"/>
                <a:ea typeface="黑体" panose="02010609060101010101" pitchFamily="49" charset="-122"/>
              </a:rPr>
              <a:t>　</a:t>
            </a:r>
            <a:r>
              <a:rPr lang="zh-CN" altLang="en-US" sz="2800" dirty="0">
                <a:latin typeface="黑体" panose="02010609060101010101" pitchFamily="49" charset="-122"/>
                <a:ea typeface="黑体" panose="02010609060101010101" pitchFamily="49" charset="-122"/>
              </a:rPr>
              <a:t>作业通道</a:t>
            </a:r>
            <a:endParaRPr lang="zh-CN" altLang="en-US" sz="2800" dirty="0">
              <a:latin typeface="黑体" panose="02010609060101010101" pitchFamily="49" charset="-122"/>
              <a:ea typeface="黑体" panose="02010609060101010101" pitchFamily="49" charset="-122"/>
            </a:endParaRPr>
          </a:p>
          <a:p>
            <a:pPr marL="273050" indent="-273050" eaLnBrk="1" hangingPunct="1">
              <a:spcBef>
                <a:spcPct val="20000"/>
              </a:spcBef>
            </a:pPr>
            <a:r>
              <a:rPr lang="en-US" altLang="ja-JP" sz="2800" dirty="0">
                <a:latin typeface="黑体" panose="02010609060101010101" pitchFamily="49" charset="-122"/>
                <a:ea typeface="黑体" panose="02010609060101010101" pitchFamily="49" charset="-122"/>
              </a:rPr>
              <a:t>Ⅳ</a:t>
            </a:r>
            <a:r>
              <a:rPr lang="ja-JP" altLang="en-US" sz="2800" dirty="0">
                <a:latin typeface="黑体" panose="02010609060101010101" pitchFamily="49" charset="-122"/>
                <a:ea typeface="黑体" panose="02010609060101010101" pitchFamily="49" charset="-122"/>
              </a:rPr>
              <a:t>　</a:t>
            </a:r>
            <a:r>
              <a:rPr lang="zh-CN" altLang="en-US" sz="2800" dirty="0">
                <a:latin typeface="黑体" panose="02010609060101010101" pitchFamily="49" charset="-122"/>
                <a:ea typeface="黑体" panose="02010609060101010101" pitchFamily="49" charset="-122"/>
              </a:rPr>
              <a:t>机械设备</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7"/>
          <p:cNvSpPr txBox="1"/>
          <p:nvPr/>
        </p:nvSpPr>
        <p:spPr>
          <a:xfrm>
            <a:off x="2555875" y="571500"/>
            <a:ext cx="3236913" cy="457200"/>
          </a:xfrm>
          <a:prstGeom prst="rect">
            <a:avLst/>
          </a:prstGeom>
          <a:noFill/>
          <a:ln w="9525">
            <a:noFill/>
          </a:ln>
        </p:spPr>
        <p:txBody>
          <a:bodyPr>
            <a:spAutoFit/>
          </a:bodyPr>
          <a:lstStyle/>
          <a:p>
            <a:pPr marL="342900" indent="-342900" eaLnBrk="1" hangingPunct="1">
              <a:spcBef>
                <a:spcPct val="50000"/>
              </a:spcBef>
            </a:pPr>
            <a:r>
              <a:rPr lang="en-US" altLang="ja-JP" b="1" dirty="0">
                <a:solidFill>
                  <a:schemeClr val="tx2"/>
                </a:solidFill>
                <a:latin typeface="Times New Roman" panose="02020603050405020304" pitchFamily="18" charset="0"/>
                <a:ea typeface="黑体" panose="02010609060101010101" pitchFamily="49" charset="-122"/>
              </a:rPr>
              <a:t>Ⅰ</a:t>
            </a:r>
            <a:r>
              <a:rPr lang="ja-JP" altLang="en-US" b="1" dirty="0">
                <a:solidFill>
                  <a:schemeClr val="tx2"/>
                </a:solidFill>
                <a:latin typeface="Times New Roman" panose="02020603050405020304" pitchFamily="18" charset="0"/>
                <a:ea typeface="黑体" panose="02010609060101010101" pitchFamily="49" charset="-122"/>
              </a:rPr>
              <a:t>　</a:t>
            </a:r>
            <a:r>
              <a:rPr lang="zh-CN" altLang="en-US" b="1" dirty="0">
                <a:solidFill>
                  <a:schemeClr val="tx2"/>
                </a:solidFill>
                <a:latin typeface="Times New Roman" panose="02020603050405020304" pitchFamily="18" charset="0"/>
                <a:ea typeface="黑体" panose="02010609060101010101" pitchFamily="49" charset="-122"/>
              </a:rPr>
              <a:t>整体性</a:t>
            </a:r>
            <a:endParaRPr lang="zh-CN" altLang="en-US" b="1" dirty="0">
              <a:solidFill>
                <a:schemeClr val="tx2"/>
              </a:solidFill>
              <a:latin typeface="Times New Roman" panose="02020603050405020304" pitchFamily="18" charset="0"/>
              <a:ea typeface="黑体" panose="02010609060101010101" pitchFamily="49" charset="-122"/>
            </a:endParaRPr>
          </a:p>
        </p:txBody>
      </p:sp>
      <p:sp>
        <p:nvSpPr>
          <p:cNvPr id="35843" name="Text Box 8"/>
          <p:cNvSpPr txBox="1"/>
          <p:nvPr/>
        </p:nvSpPr>
        <p:spPr>
          <a:xfrm>
            <a:off x="571500" y="1146175"/>
            <a:ext cx="8361363" cy="5186363"/>
          </a:xfrm>
          <a:prstGeom prst="rect">
            <a:avLst/>
          </a:prstGeom>
          <a:noFill/>
          <a:ln w="9525">
            <a:noFill/>
          </a:ln>
        </p:spPr>
        <p:txBody>
          <a:bodyPr>
            <a:spAutoFit/>
          </a:bodyPr>
          <a:lstStyle/>
          <a:p>
            <a:pPr marL="342900" indent="-342900" eaLnBrk="1" hangingPunct="1">
              <a:lnSpc>
                <a:spcPts val="3000"/>
              </a:lnSpc>
              <a:spcBef>
                <a:spcPct val="20000"/>
              </a:spcBef>
              <a:spcAft>
                <a:spcPts val="600"/>
              </a:spcAft>
            </a:pPr>
            <a:r>
              <a:rPr lang="en-US" altLang="zh-CN" sz="2000" dirty="0">
                <a:solidFill>
                  <a:schemeClr val="tx2"/>
                </a:solidFill>
                <a:latin typeface="黑体" panose="02010609060101010101" pitchFamily="49" charset="-122"/>
                <a:ea typeface="黑体" panose="02010609060101010101" pitchFamily="49" charset="-122"/>
              </a:rPr>
              <a:t>①</a:t>
            </a:r>
            <a:r>
              <a:rPr lang="zh-CN" altLang="en-US" sz="2000" dirty="0">
                <a:solidFill>
                  <a:schemeClr val="tx2"/>
                </a:solidFill>
                <a:latin typeface="黑体" panose="02010609060101010101" pitchFamily="49" charset="-122"/>
                <a:ea typeface="黑体" panose="02010609060101010101" pitchFamily="49" charset="-122"/>
              </a:rPr>
              <a:t>确定</a:t>
            </a:r>
            <a:r>
              <a:rPr lang="en-US" altLang="zh-CN" sz="2000" dirty="0">
                <a:solidFill>
                  <a:schemeClr val="tx2"/>
                </a:solidFill>
                <a:latin typeface="黑体" panose="02010609060101010101" pitchFamily="49" charset="-122"/>
                <a:ea typeface="黑体" panose="02010609060101010101" pitchFamily="49" charset="-122"/>
              </a:rPr>
              <a:t>4S</a:t>
            </a:r>
            <a:r>
              <a:rPr lang="zh-CN" altLang="en-US" sz="2000" dirty="0">
                <a:solidFill>
                  <a:schemeClr val="tx2"/>
                </a:solidFill>
                <a:latin typeface="黑体" panose="02010609060101010101" pitchFamily="49" charset="-122"/>
                <a:ea typeface="黑体" panose="02010609060101010101" pitchFamily="49" charset="-122"/>
              </a:rPr>
              <a:t>的负责人和职权范围。</a:t>
            </a:r>
            <a:endParaRPr lang="zh-CN" altLang="en-US" sz="2000" dirty="0">
              <a:solidFill>
                <a:schemeClr val="tx2"/>
              </a:solidFill>
              <a:latin typeface="黑体" panose="02010609060101010101" pitchFamily="49" charset="-122"/>
              <a:ea typeface="黑体" panose="02010609060101010101" pitchFamily="49" charset="-122"/>
            </a:endParaRPr>
          </a:p>
          <a:p>
            <a:pPr marL="342900" indent="-342900" eaLnBrk="1" hangingPunct="1">
              <a:lnSpc>
                <a:spcPts val="3000"/>
              </a:lnSpc>
              <a:spcBef>
                <a:spcPct val="20000"/>
              </a:spcBef>
              <a:spcAft>
                <a:spcPts val="600"/>
              </a:spcAft>
            </a:pPr>
            <a:r>
              <a:rPr lang="zh-CN" altLang="en-US" sz="2000" dirty="0">
                <a:solidFill>
                  <a:schemeClr val="tx2"/>
                </a:solidFill>
                <a:latin typeface="黑体" panose="02010609060101010101" pitchFamily="49" charset="-122"/>
                <a:ea typeface="黑体" panose="02010609060101010101" pitchFamily="49" charset="-122"/>
              </a:rPr>
              <a:t>②废弃物要尽快回收、及时处理。</a:t>
            </a:r>
            <a:endParaRPr lang="zh-CN" altLang="en-US" sz="2000" dirty="0">
              <a:solidFill>
                <a:schemeClr val="tx2"/>
              </a:solidFill>
              <a:latin typeface="黑体" panose="02010609060101010101" pitchFamily="49" charset="-122"/>
              <a:ea typeface="黑体" panose="02010609060101010101" pitchFamily="49" charset="-122"/>
            </a:endParaRPr>
          </a:p>
          <a:p>
            <a:pPr marL="342900" indent="-342900" eaLnBrk="1" hangingPunct="1">
              <a:lnSpc>
                <a:spcPts val="3000"/>
              </a:lnSpc>
              <a:spcBef>
                <a:spcPct val="20000"/>
              </a:spcBef>
              <a:spcAft>
                <a:spcPts val="600"/>
              </a:spcAft>
            </a:pPr>
            <a:r>
              <a:rPr lang="zh-CN" altLang="en-US" sz="2000" dirty="0">
                <a:solidFill>
                  <a:schemeClr val="tx2"/>
                </a:solidFill>
                <a:latin typeface="黑体" panose="02010609060101010101" pitchFamily="49" charset="-122"/>
                <a:ea typeface="黑体" panose="02010609060101010101" pitchFamily="49" charset="-122"/>
              </a:rPr>
              <a:t>③规定物品摆放场所，进行整顿以便容易使用。</a:t>
            </a:r>
            <a:endParaRPr lang="zh-CN" altLang="en-US" sz="2000" dirty="0">
              <a:solidFill>
                <a:schemeClr val="tx2"/>
              </a:solidFill>
              <a:latin typeface="黑体" panose="02010609060101010101" pitchFamily="49" charset="-122"/>
              <a:ea typeface="黑体" panose="02010609060101010101" pitchFamily="49" charset="-122"/>
            </a:endParaRPr>
          </a:p>
          <a:p>
            <a:pPr marL="342900" indent="-342900" eaLnBrk="1" hangingPunct="1">
              <a:lnSpc>
                <a:spcPts val="3000"/>
              </a:lnSpc>
              <a:spcBef>
                <a:spcPct val="20000"/>
              </a:spcBef>
              <a:spcAft>
                <a:spcPts val="600"/>
              </a:spcAft>
            </a:pPr>
            <a:r>
              <a:rPr lang="zh-CN" altLang="en-US" sz="2000" dirty="0">
                <a:solidFill>
                  <a:schemeClr val="tx2"/>
                </a:solidFill>
                <a:latin typeface="黑体" panose="02010609060101010101" pitchFamily="49" charset="-122"/>
                <a:ea typeface="黑体" panose="02010609060101010101" pitchFamily="49" charset="-122"/>
              </a:rPr>
              <a:t>④在清洁方面多下工夫。将废弃物整齐地收入容器之中。</a:t>
            </a:r>
            <a:endParaRPr lang="zh-CN" altLang="en-US" sz="2000" dirty="0">
              <a:solidFill>
                <a:schemeClr val="tx2"/>
              </a:solidFill>
              <a:latin typeface="黑体" panose="02010609060101010101" pitchFamily="49" charset="-122"/>
              <a:ea typeface="黑体" panose="02010609060101010101" pitchFamily="49" charset="-122"/>
            </a:endParaRPr>
          </a:p>
          <a:p>
            <a:pPr marL="342900" indent="-342900" eaLnBrk="1" hangingPunct="1">
              <a:lnSpc>
                <a:spcPts val="3000"/>
              </a:lnSpc>
              <a:spcBef>
                <a:spcPct val="20000"/>
              </a:spcBef>
              <a:spcAft>
                <a:spcPts val="600"/>
              </a:spcAft>
            </a:pPr>
            <a:r>
              <a:rPr lang="zh-CN" altLang="en-US" sz="2000" dirty="0">
                <a:solidFill>
                  <a:schemeClr val="tx2"/>
                </a:solidFill>
                <a:latin typeface="黑体" panose="02010609060101010101" pitchFamily="49" charset="-122"/>
                <a:ea typeface="黑体" panose="02010609060101010101" pitchFamily="49" charset="-122"/>
              </a:rPr>
              <a:t>⑤工具等的收放要易放易取。</a:t>
            </a:r>
            <a:endParaRPr lang="zh-CN" altLang="en-US" sz="2000" dirty="0">
              <a:solidFill>
                <a:schemeClr val="tx2"/>
              </a:solidFill>
              <a:latin typeface="黑体" panose="02010609060101010101" pitchFamily="49" charset="-122"/>
              <a:ea typeface="黑体" panose="02010609060101010101" pitchFamily="49" charset="-122"/>
            </a:endParaRPr>
          </a:p>
          <a:p>
            <a:pPr marL="342900" indent="-342900" eaLnBrk="1" hangingPunct="1">
              <a:lnSpc>
                <a:spcPts val="3000"/>
              </a:lnSpc>
              <a:spcBef>
                <a:spcPct val="20000"/>
              </a:spcBef>
              <a:spcAft>
                <a:spcPts val="600"/>
              </a:spcAft>
            </a:pPr>
            <a:r>
              <a:rPr lang="zh-CN" altLang="en-US" sz="2000" dirty="0">
                <a:solidFill>
                  <a:schemeClr val="tx2"/>
                </a:solidFill>
                <a:latin typeface="黑体" panose="02010609060101010101" pitchFamily="49" charset="-122"/>
                <a:ea typeface="黑体" panose="02010609060101010101" pitchFamily="49" charset="-122"/>
              </a:rPr>
              <a:t>⑥标识、表示清楚、易看。</a:t>
            </a:r>
            <a:endParaRPr lang="zh-CN" altLang="en-US" sz="2000" dirty="0">
              <a:solidFill>
                <a:schemeClr val="tx2"/>
              </a:solidFill>
              <a:latin typeface="黑体" panose="02010609060101010101" pitchFamily="49" charset="-122"/>
              <a:ea typeface="黑体" panose="02010609060101010101" pitchFamily="49" charset="-122"/>
            </a:endParaRPr>
          </a:p>
          <a:p>
            <a:pPr marL="342900" indent="-342900" eaLnBrk="1" hangingPunct="1">
              <a:lnSpc>
                <a:spcPts val="3000"/>
              </a:lnSpc>
              <a:spcBef>
                <a:spcPct val="20000"/>
              </a:spcBef>
              <a:spcAft>
                <a:spcPts val="600"/>
              </a:spcAft>
            </a:pPr>
            <a:r>
              <a:rPr lang="zh-CN" altLang="en-US" sz="2000" dirty="0">
                <a:solidFill>
                  <a:schemeClr val="tx2"/>
                </a:solidFill>
                <a:latin typeface="黑体" panose="02010609060101010101" pitchFamily="49" charset="-122"/>
                <a:ea typeface="黑体" panose="02010609060101010101" pitchFamily="49" charset="-122"/>
              </a:rPr>
              <a:t>⑦对于防护用具的</a:t>
            </a:r>
            <a:r>
              <a:rPr lang="en-US" altLang="zh-CN" sz="2000" dirty="0">
                <a:solidFill>
                  <a:schemeClr val="tx2"/>
                </a:solidFill>
                <a:latin typeface="黑体" panose="02010609060101010101" pitchFamily="49" charset="-122"/>
                <a:ea typeface="黑体" panose="02010609060101010101" pitchFamily="49" charset="-122"/>
              </a:rPr>
              <a:t>4S</a:t>
            </a:r>
            <a:r>
              <a:rPr lang="zh-CN" altLang="en-US" sz="2000" dirty="0">
                <a:solidFill>
                  <a:schemeClr val="tx2"/>
                </a:solidFill>
                <a:latin typeface="黑体" panose="02010609060101010101" pitchFamily="49" charset="-122"/>
                <a:ea typeface="黑体" panose="02010609060101010101" pitchFamily="49" charset="-122"/>
              </a:rPr>
              <a:t>要特别注意清洁，归整收放于特定的场所。</a:t>
            </a:r>
            <a:endParaRPr lang="zh-CN" altLang="en-US" sz="2000" dirty="0">
              <a:solidFill>
                <a:schemeClr val="tx2"/>
              </a:solidFill>
              <a:latin typeface="黑体" panose="02010609060101010101" pitchFamily="49" charset="-122"/>
              <a:ea typeface="黑体" panose="02010609060101010101" pitchFamily="49" charset="-122"/>
            </a:endParaRPr>
          </a:p>
          <a:p>
            <a:pPr marL="342900" indent="-342900" eaLnBrk="1" hangingPunct="1">
              <a:lnSpc>
                <a:spcPts val="3000"/>
              </a:lnSpc>
              <a:spcBef>
                <a:spcPct val="20000"/>
              </a:spcBef>
              <a:spcAft>
                <a:spcPts val="600"/>
              </a:spcAft>
            </a:pPr>
            <a:r>
              <a:rPr lang="zh-CN" altLang="en-US" sz="2000" dirty="0">
                <a:solidFill>
                  <a:schemeClr val="tx2"/>
                </a:solidFill>
                <a:latin typeface="黑体" panose="02010609060101010101" pitchFamily="49" charset="-122"/>
                <a:ea typeface="黑体" panose="02010609060101010101" pitchFamily="49" charset="-122"/>
              </a:rPr>
              <a:t>⑧在作业完成时还要在全体人员中实施</a:t>
            </a:r>
            <a:r>
              <a:rPr lang="en-US" altLang="zh-CN" sz="2000" dirty="0">
                <a:solidFill>
                  <a:schemeClr val="tx2"/>
                </a:solidFill>
                <a:latin typeface="黑体" panose="02010609060101010101" pitchFamily="49" charset="-122"/>
                <a:ea typeface="黑体" panose="02010609060101010101" pitchFamily="49" charset="-122"/>
              </a:rPr>
              <a:t>4S</a:t>
            </a:r>
            <a:r>
              <a:rPr lang="zh-CN" altLang="en-US" sz="2000" dirty="0">
                <a:solidFill>
                  <a:schemeClr val="tx2"/>
                </a:solidFill>
                <a:latin typeface="黑体" panose="02010609060101010101" pitchFamily="49" charset="-122"/>
                <a:ea typeface="黑体" panose="02010609060101010101" pitchFamily="49" charset="-122"/>
              </a:rPr>
              <a:t>。</a:t>
            </a:r>
            <a:endParaRPr lang="zh-CN" altLang="en-US" sz="2000" dirty="0">
              <a:solidFill>
                <a:schemeClr val="tx2"/>
              </a:solidFill>
              <a:latin typeface="黑体" panose="02010609060101010101" pitchFamily="49" charset="-122"/>
              <a:ea typeface="黑体" panose="02010609060101010101" pitchFamily="49" charset="-122"/>
            </a:endParaRPr>
          </a:p>
          <a:p>
            <a:pPr marL="342900" indent="-342900" eaLnBrk="1" hangingPunct="1">
              <a:lnSpc>
                <a:spcPts val="3000"/>
              </a:lnSpc>
              <a:spcBef>
                <a:spcPct val="20000"/>
              </a:spcBef>
              <a:spcAft>
                <a:spcPts val="600"/>
              </a:spcAft>
            </a:pPr>
            <a:r>
              <a:rPr lang="zh-CN" altLang="en-US" sz="2000" dirty="0">
                <a:solidFill>
                  <a:schemeClr val="tx2"/>
                </a:solidFill>
                <a:latin typeface="黑体" panose="02010609060101010101" pitchFamily="49" charset="-122"/>
                <a:ea typeface="黑体" panose="02010609060101010101" pitchFamily="49" charset="-122"/>
              </a:rPr>
              <a:t>⑨每周或每个月实施相互检查，从不同角度检查和改善</a:t>
            </a:r>
            <a:r>
              <a:rPr lang="en-US" altLang="zh-CN" sz="2000" dirty="0">
                <a:solidFill>
                  <a:schemeClr val="tx2"/>
                </a:solidFill>
                <a:latin typeface="黑体" panose="02010609060101010101" pitchFamily="49" charset="-122"/>
                <a:ea typeface="黑体" panose="02010609060101010101" pitchFamily="49" charset="-122"/>
              </a:rPr>
              <a:t>4S</a:t>
            </a:r>
            <a:r>
              <a:rPr lang="zh-CN" altLang="en-US" sz="2000" dirty="0">
                <a:solidFill>
                  <a:schemeClr val="tx2"/>
                </a:solidFill>
                <a:latin typeface="黑体" panose="02010609060101010101" pitchFamily="49" charset="-122"/>
                <a:ea typeface="黑体" panose="02010609060101010101" pitchFamily="49" charset="-122"/>
              </a:rPr>
              <a:t>。</a:t>
            </a:r>
            <a:endParaRPr lang="zh-CN" altLang="en-US" sz="2000" dirty="0">
              <a:solidFill>
                <a:schemeClr val="tx2"/>
              </a:solidFill>
              <a:latin typeface="黑体" panose="02010609060101010101" pitchFamily="49" charset="-122"/>
              <a:ea typeface="黑体" panose="02010609060101010101" pitchFamily="49" charset="-122"/>
            </a:endParaRPr>
          </a:p>
          <a:p>
            <a:pPr marL="342900" indent="-342900" eaLnBrk="1" hangingPunct="1">
              <a:lnSpc>
                <a:spcPts val="3000"/>
              </a:lnSpc>
              <a:spcBef>
                <a:spcPct val="20000"/>
              </a:spcBef>
              <a:spcAft>
                <a:spcPts val="600"/>
              </a:spcAft>
            </a:pPr>
            <a:r>
              <a:rPr lang="zh-CN" altLang="en-US" sz="2000" dirty="0">
                <a:solidFill>
                  <a:schemeClr val="tx2"/>
                </a:solidFill>
                <a:latin typeface="黑体" panose="02010609060101010101" pitchFamily="49" charset="-122"/>
                <a:ea typeface="黑体" panose="02010609060101010101" pitchFamily="49" charset="-122"/>
              </a:rPr>
              <a:t>⑩在非常规作业时，尤其要进行事后整理，防止忘记收放用具、工具等。 </a:t>
            </a:r>
            <a:endParaRPr lang="zh-CN" altLang="en-US" sz="2000" dirty="0">
              <a:solidFill>
                <a:schemeClr val="tx2"/>
              </a:solidFill>
              <a:latin typeface="黑体" panose="02010609060101010101" pitchFamily="49" charset="-122"/>
              <a:ea typeface="黑体" panose="02010609060101010101" pitchFamily="49"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タイトル 1"/>
          <p:cNvSpPr/>
          <p:nvPr/>
        </p:nvSpPr>
        <p:spPr>
          <a:xfrm>
            <a:off x="684213" y="274638"/>
            <a:ext cx="4786312" cy="796925"/>
          </a:xfrm>
          <a:prstGeom prst="rect">
            <a:avLst/>
          </a:prstGeom>
          <a:noFill/>
          <a:ln w="9525">
            <a:noFill/>
          </a:ln>
        </p:spPr>
        <p:txBody>
          <a:bodyPr bIns="91440" anchor="b"/>
          <a:lstStyle/>
          <a:p>
            <a:pPr algn="ctr" eaLnBrk="1" hangingPunct="1"/>
            <a:r>
              <a:rPr lang="en-US" altLang="ja-JP" sz="3200" b="1" dirty="0">
                <a:solidFill>
                  <a:schemeClr val="tx2"/>
                </a:solidFill>
                <a:latin typeface="黑体" panose="02010609060101010101" pitchFamily="49" charset="-122"/>
                <a:ea typeface="黑体" panose="02010609060101010101" pitchFamily="49" charset="-122"/>
              </a:rPr>
              <a:t>Ⅱ </a:t>
            </a:r>
            <a:r>
              <a:rPr lang="ja-JP" altLang="en-US" sz="3200" b="1" dirty="0">
                <a:solidFill>
                  <a:schemeClr val="tx2"/>
                </a:solidFill>
                <a:latin typeface="黑体" panose="02010609060101010101" pitchFamily="49" charset="-122"/>
                <a:ea typeface="黑体" panose="02010609060101010101" pitchFamily="49" charset="-122"/>
              </a:rPr>
              <a:t>　</a:t>
            </a:r>
            <a:r>
              <a:rPr lang="zh-CN" altLang="en-US" sz="3200" b="1" dirty="0">
                <a:solidFill>
                  <a:schemeClr val="tx2"/>
                </a:solidFill>
                <a:latin typeface="黑体" panose="02010609060101010101" pitchFamily="49" charset="-122"/>
                <a:ea typeface="黑体" panose="02010609060101010101" pitchFamily="49" charset="-122"/>
              </a:rPr>
              <a:t>物品处理　</a:t>
            </a:r>
            <a:endParaRPr lang="ja-JP" altLang="en-US" sz="3200" b="1" dirty="0">
              <a:solidFill>
                <a:schemeClr val="tx2"/>
              </a:solidFill>
              <a:latin typeface="黑体" panose="02010609060101010101" pitchFamily="49" charset="-122"/>
              <a:ea typeface="黑体" panose="02010609060101010101" pitchFamily="49" charset="-122"/>
            </a:endParaRPr>
          </a:p>
        </p:txBody>
      </p:sp>
      <p:sp>
        <p:nvSpPr>
          <p:cNvPr id="4" name="コンテンツ プレースホルダ 3"/>
          <p:cNvSpPr/>
          <p:nvPr/>
        </p:nvSpPr>
        <p:spPr bwMode="auto">
          <a:xfrm>
            <a:off x="684213" y="1428750"/>
            <a:ext cx="8143875" cy="5000625"/>
          </a:xfrm>
          <a:prstGeom prst="rect">
            <a:avLst/>
          </a:prstGeom>
          <a:noFill/>
          <a:ln w="9525">
            <a:noFill/>
            <a:miter lim="800000"/>
          </a:ln>
        </p:spPr>
        <p:txBody>
          <a:bodyPr/>
          <a:lstStyle/>
          <a:p>
            <a:pPr marL="273050" marR="0" lvl="0" indent="-273050" algn="l" defTabSz="914400" rtl="0" eaLnBrk="1" fontAlgn="base" latinLnBrk="0" hangingPunct="1">
              <a:lnSpc>
                <a:spcPct val="100000"/>
              </a:lnSpc>
              <a:spcBef>
                <a:spcPct val="20000"/>
              </a:spcBef>
              <a:spcAft>
                <a:spcPct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材料存放与搬运的三个目标：</a:t>
            </a:r>
            <a:endParaRPr kumimoji="0"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273050" marR="0" lvl="0" indent="-273050" algn="l" defTabSz="914400" rtl="0" eaLnBrk="1" fontAlgn="base" latinLnBrk="0" hangingPunct="1">
              <a:lnSpc>
                <a:spcPct val="100000"/>
              </a:lnSpc>
              <a:spcBef>
                <a:spcPct val="20000"/>
              </a:spcBef>
              <a:spcAft>
                <a:spcPct val="0"/>
              </a:spcAft>
              <a:buClrTx/>
              <a:buSzTx/>
              <a:buFont typeface="Franklin Gothic Book" pitchFamily="34" charset="0"/>
              <a:buAutoNum type="arabicPeriod"/>
              <a:defRPr/>
            </a:pPr>
            <a:r>
              <a:rPr kumimoji="0" lang="ja-JP"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合理的存放</a:t>
            </a:r>
            <a:endParaRPr kumimoji="0" lang="ja-JP"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273050" marR="0" lvl="0" indent="-2730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kumimoji="0" lang="zh-CN" altLang="en-US" sz="2000" b="0" i="0" u="none" strike="noStrike" kern="1200" cap="none" spc="0" normalizeH="0" baseline="0" noProof="0" dirty="0">
                <a:ln>
                  <a:noFill/>
                </a:ln>
                <a:solidFill>
                  <a:schemeClr val="tx1"/>
                </a:solidFill>
                <a:effectLst/>
                <a:uLnTx/>
                <a:uFillTx/>
                <a:latin typeface="+mn-ea"/>
                <a:ea typeface="+mn-ea"/>
                <a:cs typeface="+mn-cs"/>
              </a:rPr>
              <a:t>搬走不需要的材料及产品</a:t>
            </a:r>
            <a:endParaRPr kumimoji="0" lang="ja-JP" altLang="en-US" sz="2000" b="0" i="0" u="none" strike="noStrike" kern="1200" cap="none" spc="0" normalizeH="0" baseline="0" noProof="0" dirty="0">
              <a:ln>
                <a:noFill/>
              </a:ln>
              <a:solidFill>
                <a:schemeClr val="tx1"/>
              </a:solidFill>
              <a:effectLst/>
              <a:uLnTx/>
              <a:uFillTx/>
              <a:latin typeface="+mn-ea"/>
              <a:ea typeface="+mn-ea"/>
              <a:cs typeface="+mn-cs"/>
            </a:endParaRPr>
          </a:p>
          <a:p>
            <a:pPr marL="273050" marR="0" lvl="0" indent="-2730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kumimoji="0" lang="zh-CN" altLang="en-US" sz="2000" b="0" i="0" u="none" strike="noStrike" kern="1200" cap="none" spc="0" normalizeH="0" baseline="0" noProof="0" dirty="0">
                <a:ln>
                  <a:noFill/>
                </a:ln>
                <a:solidFill>
                  <a:schemeClr val="tx1"/>
                </a:solidFill>
                <a:effectLst/>
                <a:uLnTx/>
                <a:uFillTx/>
                <a:latin typeface="+mn-ea"/>
                <a:ea typeface="+mn-ea"/>
                <a:cs typeface="+mn-cs"/>
              </a:rPr>
              <a:t>避免在地面摆放材料，而是存放在专门的地方</a:t>
            </a:r>
            <a:endParaRPr kumimoji="0" lang="ja-JP" altLang="en-US" sz="2000" b="0" i="0" u="none" strike="noStrike" kern="1200" cap="none" spc="0" normalizeH="0" baseline="0" noProof="0" dirty="0">
              <a:ln>
                <a:noFill/>
              </a:ln>
              <a:solidFill>
                <a:schemeClr val="tx1"/>
              </a:solidFill>
              <a:effectLst/>
              <a:uLnTx/>
              <a:uFillTx/>
              <a:latin typeface="+mn-ea"/>
              <a:ea typeface="+mn-ea"/>
              <a:cs typeface="+mn-cs"/>
            </a:endParaRPr>
          </a:p>
          <a:p>
            <a:pPr marL="273050" marR="0" lvl="0" indent="-2730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kumimoji="0" lang="zh-CN" altLang="en-US" sz="2000" b="0" i="0" u="none" strike="noStrike" kern="1200" cap="none" spc="0" normalizeH="0" baseline="0" noProof="0" dirty="0">
                <a:ln>
                  <a:noFill/>
                </a:ln>
                <a:solidFill>
                  <a:schemeClr val="tx1"/>
                </a:solidFill>
                <a:effectLst/>
                <a:uLnTx/>
                <a:uFillTx/>
                <a:latin typeface="+mn-ea"/>
                <a:ea typeface="+mn-ea"/>
                <a:cs typeface="+mn-cs"/>
              </a:rPr>
              <a:t>采用多层货架</a:t>
            </a:r>
            <a:endParaRPr kumimoji="0" lang="ja-JP" altLang="en-US" sz="2000" b="0" i="0" u="none" strike="noStrike" kern="1200" cap="none" spc="0" normalizeH="0" baseline="0" noProof="0" dirty="0">
              <a:ln>
                <a:noFill/>
              </a:ln>
              <a:solidFill>
                <a:schemeClr val="tx1"/>
              </a:solidFill>
              <a:effectLst/>
              <a:uLnTx/>
              <a:uFillTx/>
              <a:latin typeface="+mn-ea"/>
              <a:ea typeface="+mn-ea"/>
              <a:cs typeface="+mn-cs"/>
            </a:endParaRPr>
          </a:p>
          <a:p>
            <a:pPr marL="273050" marR="0" lvl="0" indent="-2730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kumimoji="0" lang="zh-CN" altLang="en-US" sz="2000" b="0" i="0" u="none" strike="noStrike" kern="1200" cap="none" spc="0" normalizeH="0" baseline="0" noProof="0" dirty="0">
                <a:ln>
                  <a:noFill/>
                </a:ln>
                <a:solidFill>
                  <a:schemeClr val="tx1"/>
                </a:solidFill>
                <a:effectLst/>
                <a:uLnTx/>
                <a:uFillTx/>
                <a:latin typeface="+mn-ea"/>
                <a:ea typeface="+mn-ea"/>
                <a:cs typeface="+mn-cs"/>
              </a:rPr>
              <a:t>为每件工具和加工件找一个</a:t>
            </a:r>
            <a:r>
              <a:rPr kumimoji="0" lang="en-US" sz="2000" b="0" i="0" u="none" strike="noStrike" kern="1200" cap="none" spc="0" normalizeH="0" baseline="0" noProof="0" dirty="0">
                <a:ln>
                  <a:noFill/>
                </a:ln>
                <a:solidFill>
                  <a:schemeClr val="tx1"/>
                </a:solidFill>
                <a:effectLst/>
                <a:uLnTx/>
                <a:uFillTx/>
                <a:latin typeface="+mn-ea"/>
                <a:ea typeface="+mn-ea"/>
                <a:cs typeface="+mn-cs"/>
              </a:rPr>
              <a:t>“</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栖息地</a:t>
            </a:r>
            <a:r>
              <a:rPr kumimoji="0" lang="en-US" sz="2000" b="0" i="0" u="none" strike="noStrike" kern="1200" cap="none" spc="0" normalizeH="0" baseline="0" noProof="0" dirty="0">
                <a:ln>
                  <a:noFill/>
                </a:ln>
                <a:solidFill>
                  <a:schemeClr val="tx1"/>
                </a:solidFill>
                <a:effectLst/>
                <a:uLnTx/>
                <a:uFillTx/>
                <a:latin typeface="+mn-ea"/>
                <a:ea typeface="+mn-ea"/>
                <a:cs typeface="+mn-cs"/>
              </a:rPr>
              <a:t>”</a:t>
            </a:r>
            <a:endParaRPr kumimoji="0" lang="en-US" sz="2000" b="0" i="0" u="none" strike="noStrike" kern="1200" cap="none" spc="0" normalizeH="0" baseline="0" noProof="0" dirty="0">
              <a:ln>
                <a:noFill/>
              </a:ln>
              <a:solidFill>
                <a:schemeClr val="tx1"/>
              </a:solidFill>
              <a:effectLst/>
              <a:uLnTx/>
              <a:uFillTx/>
              <a:latin typeface="+mn-ea"/>
              <a:ea typeface="+mn-ea"/>
              <a:cs typeface="+mn-cs"/>
            </a:endParaRPr>
          </a:p>
          <a:p>
            <a:pPr marL="273050" marR="0" lvl="0" indent="-273050" algn="l" defTabSz="914400" rtl="0" eaLnBrk="1" fontAlgn="base" latinLnBrk="0" hangingPunct="1">
              <a:lnSpc>
                <a:spcPct val="100000"/>
              </a:lnSpc>
              <a:spcBef>
                <a:spcPct val="20000"/>
              </a:spcBef>
              <a:spcAft>
                <a:spcPct val="0"/>
              </a:spcAft>
              <a:buClrTx/>
              <a:buSzTx/>
              <a:buFont typeface="Franklin Gothic Book" pitchFamily="34" charset="0"/>
              <a:buAutoNum type="arabicPeriod" startAt="2"/>
              <a:defRPr/>
            </a:pPr>
            <a:r>
              <a:rPr kumimoji="0" lang="ja-JP" altLang="en-US" sz="20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减少和缩短运输和搬运操作</a:t>
            </a:r>
            <a:endParaRPr kumimoji="0" lang="ja-JP" altLang="en-US" sz="20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273050" marR="0" lvl="0" indent="-2730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kumimoji="0" lang="zh-CN" altLang="en-US" sz="2000" b="0" i="0" u="none" strike="noStrike" kern="1200" cap="none" spc="0" normalizeH="0" baseline="0" noProof="0" dirty="0">
                <a:ln>
                  <a:noFill/>
                </a:ln>
                <a:solidFill>
                  <a:schemeClr val="tx1"/>
                </a:solidFill>
                <a:effectLst/>
                <a:uLnTx/>
                <a:uFillTx/>
                <a:latin typeface="+mn-ea"/>
                <a:ea typeface="+mn-ea"/>
                <a:cs typeface="+mn-cs"/>
              </a:rPr>
              <a:t>使用得越频繁，摆放得应该越近</a:t>
            </a:r>
            <a:endParaRPr kumimoji="0" lang="ja-JP" altLang="en-US" sz="2000" b="0" i="0" u="none" strike="noStrike" kern="1200" cap="none" spc="0" normalizeH="0" baseline="0" noProof="0" dirty="0">
              <a:ln>
                <a:noFill/>
              </a:ln>
              <a:solidFill>
                <a:schemeClr val="tx1"/>
              </a:solidFill>
              <a:effectLst/>
              <a:uLnTx/>
              <a:uFillTx/>
              <a:latin typeface="+mn-ea"/>
              <a:ea typeface="+mn-ea"/>
              <a:cs typeface="+mn-cs"/>
            </a:endParaRPr>
          </a:p>
          <a:p>
            <a:pPr marL="273050" marR="0" lvl="0" indent="-2730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kumimoji="0" lang="zh-CN" altLang="en-US" sz="2000" b="0" i="0" u="none" strike="noStrike" kern="1200" cap="none" spc="0" normalizeH="0" baseline="0" noProof="0" dirty="0">
                <a:ln>
                  <a:noFill/>
                </a:ln>
                <a:solidFill>
                  <a:schemeClr val="tx1"/>
                </a:solidFill>
                <a:effectLst/>
                <a:uLnTx/>
                <a:uFillTx/>
                <a:latin typeface="+mn-ea"/>
                <a:ea typeface="+mn-ea"/>
                <a:cs typeface="+mn-cs"/>
              </a:rPr>
              <a:t>使用移动货架</a:t>
            </a:r>
            <a:endParaRPr kumimoji="0" lang="ja-JP" altLang="en-US" sz="2000" b="0" i="0" u="none" strike="noStrike" kern="1200" cap="none" spc="0" normalizeH="0" baseline="0" noProof="0" dirty="0">
              <a:ln>
                <a:noFill/>
              </a:ln>
              <a:solidFill>
                <a:schemeClr val="tx1"/>
              </a:solidFill>
              <a:effectLst/>
              <a:uLnTx/>
              <a:uFillTx/>
              <a:latin typeface="+mn-ea"/>
              <a:ea typeface="+mn-ea"/>
              <a:cs typeface="+mn-cs"/>
            </a:endParaRPr>
          </a:p>
          <a:p>
            <a:pPr marL="273050" marR="0" lvl="0" indent="-2730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kumimoji="0" lang="zh-CN" altLang="en-US" sz="2000" b="0" i="0" u="none" strike="noStrike" kern="1200" cap="none" spc="0" normalizeH="0" baseline="0" noProof="0" dirty="0">
                <a:ln>
                  <a:noFill/>
                </a:ln>
                <a:solidFill>
                  <a:schemeClr val="tx1"/>
                </a:solidFill>
                <a:effectLst/>
                <a:uLnTx/>
                <a:uFillTx/>
                <a:latin typeface="+mn-ea"/>
                <a:ea typeface="+mn-ea"/>
                <a:cs typeface="+mn-cs"/>
              </a:rPr>
              <a:t>使用手推式设备</a:t>
            </a:r>
            <a:endParaRPr kumimoji="0" lang="ja-JP" altLang="en-US" sz="2000" b="0" i="0" u="none" strike="noStrike" kern="1200" cap="none" spc="0" normalizeH="0" baseline="0" noProof="0" dirty="0">
              <a:ln>
                <a:noFill/>
              </a:ln>
              <a:solidFill>
                <a:schemeClr val="tx1"/>
              </a:solidFill>
              <a:effectLst/>
              <a:uLnTx/>
              <a:uFillTx/>
              <a:latin typeface="+mn-ea"/>
              <a:ea typeface="+mn-ea"/>
              <a:cs typeface="+mn-cs"/>
            </a:endParaRPr>
          </a:p>
          <a:p>
            <a:pPr marL="273050" marR="0" lvl="0" indent="-2730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kumimoji="0" lang="zh-CN" altLang="en-US" sz="2000" b="0" i="0" u="none" strike="noStrike" kern="1200" cap="none" spc="0" normalizeH="0" baseline="0" noProof="0" dirty="0">
                <a:ln>
                  <a:noFill/>
                </a:ln>
                <a:solidFill>
                  <a:schemeClr val="tx1"/>
                </a:solidFill>
                <a:effectLst/>
                <a:uLnTx/>
                <a:uFillTx/>
                <a:latin typeface="+mn-ea"/>
                <a:ea typeface="+mn-ea"/>
                <a:cs typeface="+mn-cs"/>
              </a:rPr>
              <a:t>给工具架、搬运箱、工作台和其他设备按上轮子</a:t>
            </a:r>
            <a:endParaRPr kumimoji="0" lang="ja-JP" altLang="en-US" sz="2000" b="0" i="0" u="none" strike="noStrike" kern="1200" cap="none" spc="0" normalizeH="0" baseline="0" noProof="0" dirty="0">
              <a:ln>
                <a:noFill/>
              </a:ln>
              <a:solidFill>
                <a:schemeClr val="tx1"/>
              </a:solidFill>
              <a:effectLst/>
              <a:uLnTx/>
              <a:uFillTx/>
              <a:latin typeface="+mn-ea"/>
              <a:ea typeface="+mn-ea"/>
              <a:cs typeface="+mn-cs"/>
            </a:endParaRPr>
          </a:p>
          <a:p>
            <a:pPr marL="273050" marR="0" lvl="0" indent="-273050" algn="l" defTabSz="914400" rtl="0" eaLnBrk="1" fontAlgn="base" latinLnBrk="0" hangingPunct="1">
              <a:lnSpc>
                <a:spcPct val="100000"/>
              </a:lnSpc>
              <a:spcBef>
                <a:spcPct val="20000"/>
              </a:spcBef>
              <a:spcAft>
                <a:spcPct val="0"/>
              </a:spcAft>
              <a:buClrTx/>
              <a:buSzTx/>
              <a:buFontTx/>
              <a:buNone/>
              <a:defRPr/>
            </a:pPr>
            <a:r>
              <a:rPr kumimoji="0" lang="en-US" sz="2000" b="0" i="0" u="none" strike="noStrike" kern="1200" cap="none" spc="0" normalizeH="0" baseline="0" noProof="0" dirty="0">
                <a:ln>
                  <a:noFill/>
                </a:ln>
                <a:solidFill>
                  <a:schemeClr val="tx1"/>
                </a:solidFill>
                <a:effectLst/>
                <a:uLnTx/>
                <a:uFillTx/>
                <a:latin typeface="+mn-ea"/>
                <a:ea typeface="+mn-ea"/>
                <a:cs typeface="+mn-cs"/>
              </a:rPr>
              <a:t> </a:t>
            </a:r>
            <a:endParaRPr kumimoji="0" lang="ja-JP" altLang="en-US" sz="2000" b="0" i="0" u="none" strike="noStrike" kern="1200" cap="none" spc="0" normalizeH="0" baseline="0" noProof="0" dirty="0">
              <a:ln>
                <a:noFill/>
              </a:ln>
              <a:solidFill>
                <a:schemeClr val="tx1"/>
              </a:solidFill>
              <a:effectLst/>
              <a:uLnTx/>
              <a:uFillTx/>
              <a:latin typeface="+mn-ea"/>
              <a:ea typeface="+mn-ea"/>
              <a:cs typeface="+mn-cs"/>
            </a:endParaRPr>
          </a:p>
          <a:p>
            <a:pPr marL="273050" marR="0" lvl="0" indent="-273050" algn="l" defTabSz="914400" rtl="0" eaLnBrk="1" fontAlgn="base" latinLnBrk="0" hangingPunct="1">
              <a:lnSpc>
                <a:spcPct val="100000"/>
              </a:lnSpc>
              <a:spcBef>
                <a:spcPct val="20000"/>
              </a:spcBef>
              <a:spcAft>
                <a:spcPct val="0"/>
              </a:spcAft>
              <a:buClrTx/>
              <a:buSzTx/>
              <a:buFontTx/>
              <a:buNone/>
              <a:defRPr/>
            </a:pPr>
            <a:endParaRPr kumimoji="0" lang="ja-JP"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pic>
        <p:nvPicPr>
          <p:cNvPr id="36868" name="Picture 2" descr="5"/>
          <p:cNvPicPr>
            <a:picLocks noChangeAspect="1"/>
          </p:cNvPicPr>
          <p:nvPr/>
        </p:nvPicPr>
        <p:blipFill>
          <a:blip r:embed="rId1"/>
          <a:srcRect l="5742" t="49258" r="42584" b="14775"/>
          <a:stretch>
            <a:fillRect/>
          </a:stretch>
        </p:blipFill>
        <p:spPr>
          <a:xfrm>
            <a:off x="6786563" y="857250"/>
            <a:ext cx="1957387" cy="2000250"/>
          </a:xfrm>
          <a:prstGeom prst="rect">
            <a:avLst/>
          </a:prstGeom>
          <a:noFill/>
          <a:ln w="9525">
            <a:noFill/>
          </a:ln>
        </p:spPr>
      </p:pic>
      <p:pic>
        <p:nvPicPr>
          <p:cNvPr id="36869" name="図 4" descr="ガスボンベ　移動.jpg"/>
          <p:cNvPicPr>
            <a:picLocks noChangeAspect="1"/>
          </p:cNvPicPr>
          <p:nvPr/>
        </p:nvPicPr>
        <p:blipFill>
          <a:blip r:embed="rId2"/>
          <a:stretch>
            <a:fillRect/>
          </a:stretch>
        </p:blipFill>
        <p:spPr>
          <a:xfrm>
            <a:off x="6881813" y="3214688"/>
            <a:ext cx="2262187" cy="2713037"/>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7000" y="1714500"/>
            <a:ext cx="5973445"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98880"/>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9856" y="332581"/>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p:nvPr/>
        </p:nvSpPr>
        <p:spPr>
          <a:xfrm>
            <a:off x="1285875" y="857250"/>
            <a:ext cx="5392738" cy="796925"/>
          </a:xfrm>
          <a:prstGeom prst="rect">
            <a:avLst/>
          </a:prstGeom>
          <a:noFill/>
          <a:ln w="9525">
            <a:noFill/>
          </a:ln>
        </p:spPr>
        <p:txBody>
          <a:bodyPr bIns="91440" anchor="b"/>
          <a:lstStyle/>
          <a:p>
            <a:pPr algn="ctr" eaLnBrk="1" hangingPunct="1"/>
            <a:r>
              <a:rPr lang="en-US" altLang="ja-JP" sz="3200" b="1" dirty="0">
                <a:solidFill>
                  <a:schemeClr val="tx2"/>
                </a:solidFill>
                <a:latin typeface="黑体" panose="02010609060101010101" pitchFamily="49" charset="-122"/>
                <a:ea typeface="黑体" panose="02010609060101010101" pitchFamily="49" charset="-122"/>
              </a:rPr>
              <a:t>Ⅱ </a:t>
            </a:r>
            <a:r>
              <a:rPr lang="ja-JP" altLang="en-US" sz="3200" b="1" dirty="0">
                <a:solidFill>
                  <a:schemeClr val="tx2"/>
                </a:solidFill>
                <a:latin typeface="黑体" panose="02010609060101010101" pitchFamily="49" charset="-122"/>
                <a:ea typeface="黑体" panose="02010609060101010101" pitchFamily="49" charset="-122"/>
              </a:rPr>
              <a:t>　</a:t>
            </a:r>
            <a:r>
              <a:rPr lang="zh-CN" altLang="en-US" sz="3200" b="1" dirty="0">
                <a:solidFill>
                  <a:schemeClr val="tx2"/>
                </a:solidFill>
                <a:latin typeface="黑体" panose="02010609060101010101" pitchFamily="49" charset="-122"/>
                <a:ea typeface="黑体" panose="02010609060101010101" pitchFamily="49" charset="-122"/>
              </a:rPr>
              <a:t>物品处理</a:t>
            </a:r>
            <a:endParaRPr lang="ja-JP" altLang="en-US" sz="3200" b="1" dirty="0">
              <a:solidFill>
                <a:schemeClr val="tx2"/>
              </a:solidFill>
              <a:latin typeface="黑体" panose="02010609060101010101" pitchFamily="49" charset="-122"/>
              <a:ea typeface="黑体" panose="02010609060101010101" pitchFamily="49" charset="-122"/>
            </a:endParaRPr>
          </a:p>
        </p:txBody>
      </p:sp>
      <p:sp>
        <p:nvSpPr>
          <p:cNvPr id="4" name="コンテンツ プレースホルダ 3"/>
          <p:cNvSpPr/>
          <p:nvPr/>
        </p:nvSpPr>
        <p:spPr bwMode="auto">
          <a:xfrm>
            <a:off x="642938" y="1857375"/>
            <a:ext cx="8072438" cy="2952750"/>
          </a:xfrm>
          <a:prstGeom prst="rect">
            <a:avLst/>
          </a:prstGeom>
          <a:noFill/>
          <a:ln w="9525">
            <a:noFill/>
            <a:miter lim="800000"/>
          </a:ln>
        </p:spPr>
        <p:txBody>
          <a:bodyPr/>
          <a:lstStyle/>
          <a:p>
            <a:pPr marL="273050" marR="0" lvl="0" indent="-273050" algn="l" defTabSz="914400" rtl="0" eaLnBrk="1" fontAlgn="base" latinLnBrk="0" hangingPunct="1">
              <a:lnSpc>
                <a:spcPct val="100000"/>
              </a:lnSpc>
              <a:spcBef>
                <a:spcPct val="2000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材料存放与搬运的三个目标：</a:t>
            </a:r>
            <a:endParaRPr kumimoji="0" lang="ja-JP" altLang="en-US" sz="20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273050" marR="0" lvl="0" indent="-273050" algn="l" defTabSz="914400" rtl="0" eaLnBrk="1" fontAlgn="base" latinLnBrk="0" hangingPunct="1">
              <a:lnSpc>
                <a:spcPct val="100000"/>
              </a:lnSpc>
              <a:spcBef>
                <a:spcPct val="20000"/>
              </a:spcBef>
              <a:spcAft>
                <a:spcPct val="0"/>
              </a:spcAft>
              <a:buClrTx/>
              <a:buSzTx/>
              <a:buFont typeface="Franklin Gothic Book" pitchFamily="34" charset="0"/>
              <a:buAutoNum type="arabicPeriod" startAt="3"/>
              <a:defRPr/>
            </a:pPr>
            <a:r>
              <a:rPr kumimoji="0" lang="ja-JP" altLang="en-US" sz="20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减少并有效地进行起重操作</a:t>
            </a:r>
            <a:endParaRPr kumimoji="0" lang="ja-JP" altLang="en-US" sz="20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273050" marR="0" lvl="0" indent="-273050" algn="l" defTabSz="914400" rtl="0" eaLnBrk="1" fontAlgn="base" latinLnBrk="0" hangingPunct="1">
              <a:lnSpc>
                <a:spcPct val="150000"/>
              </a:lnSpc>
              <a:spcBef>
                <a:spcPct val="20000"/>
              </a:spcBef>
              <a:spcAft>
                <a:spcPct val="0"/>
              </a:spcAft>
              <a:buClrTx/>
              <a:buSzTx/>
              <a:buFont typeface="Arial" panose="020B0604020202020204" pitchFamily="34" charset="0"/>
              <a:buChar char="•"/>
              <a:defRPr/>
            </a:pPr>
            <a:r>
              <a:rPr kumimoji="0" lang="zh-CN" altLang="en-US" sz="2000" b="0" i="0" u="none" strike="noStrike" kern="1200" cap="none" spc="0" normalizeH="0" baseline="0" noProof="0" dirty="0">
                <a:ln>
                  <a:noFill/>
                </a:ln>
                <a:solidFill>
                  <a:schemeClr val="tx1"/>
                </a:solidFill>
                <a:effectLst/>
                <a:uLnTx/>
                <a:uFillTx/>
                <a:latin typeface="+mn-ea"/>
                <a:ea typeface="+mn-ea"/>
                <a:cs typeface="+mn-cs"/>
              </a:rPr>
              <a:t>起重物体不超过必要高度</a:t>
            </a:r>
            <a:endParaRPr kumimoji="0" lang="ja-JP" altLang="en-US" sz="2000" b="0" i="0" u="none" strike="noStrike" kern="1200" cap="none" spc="0" normalizeH="0" baseline="0" noProof="0" dirty="0">
              <a:ln>
                <a:noFill/>
              </a:ln>
              <a:solidFill>
                <a:schemeClr val="tx1"/>
              </a:solidFill>
              <a:effectLst/>
              <a:uLnTx/>
              <a:uFillTx/>
              <a:latin typeface="+mn-ea"/>
              <a:ea typeface="+mn-ea"/>
              <a:cs typeface="+mn-cs"/>
            </a:endParaRPr>
          </a:p>
          <a:p>
            <a:pPr marL="273050" marR="0" lvl="0" indent="-273050" algn="l" defTabSz="914400" rtl="0" eaLnBrk="1" fontAlgn="base" latinLnBrk="0" hangingPunct="1">
              <a:lnSpc>
                <a:spcPct val="150000"/>
              </a:lnSpc>
              <a:spcBef>
                <a:spcPct val="20000"/>
              </a:spcBef>
              <a:spcAft>
                <a:spcPct val="0"/>
              </a:spcAft>
              <a:buClrTx/>
              <a:buSzTx/>
              <a:buFont typeface="Arial" panose="020B0604020202020204" pitchFamily="34" charset="0"/>
              <a:buChar char="•"/>
              <a:defRPr/>
            </a:pPr>
            <a:r>
              <a:rPr kumimoji="0" lang="zh-CN" altLang="en-US" sz="2000" b="0" i="0" u="none" strike="noStrike" kern="1200" cap="none" spc="0" normalizeH="0" baseline="0" noProof="0" dirty="0">
                <a:ln>
                  <a:noFill/>
                </a:ln>
                <a:solidFill>
                  <a:schemeClr val="tx1"/>
                </a:solidFill>
                <a:effectLst/>
                <a:uLnTx/>
                <a:uFillTx/>
                <a:latin typeface="+mn-ea"/>
                <a:ea typeface="+mn-ea"/>
                <a:cs typeface="+mn-cs"/>
              </a:rPr>
              <a:t>在便于操作的高度移动材料</a:t>
            </a:r>
            <a:endParaRPr kumimoji="0" lang="ja-JP" altLang="en-US" sz="2000" b="0" i="0" u="none" strike="noStrike" kern="1200" cap="none" spc="0" normalizeH="0" baseline="0" noProof="0" dirty="0">
              <a:ln>
                <a:noFill/>
              </a:ln>
              <a:solidFill>
                <a:schemeClr val="tx1"/>
              </a:solidFill>
              <a:effectLst/>
              <a:uLnTx/>
              <a:uFillTx/>
              <a:latin typeface="+mn-ea"/>
              <a:ea typeface="+mn-ea"/>
              <a:cs typeface="+mn-cs"/>
            </a:endParaRPr>
          </a:p>
          <a:p>
            <a:pPr marL="273050" marR="0" lvl="0" indent="-273050" algn="l" defTabSz="914400" rtl="0" eaLnBrk="1" fontAlgn="base" latinLnBrk="0" hangingPunct="1">
              <a:lnSpc>
                <a:spcPct val="150000"/>
              </a:lnSpc>
              <a:spcBef>
                <a:spcPct val="20000"/>
              </a:spcBef>
              <a:spcAft>
                <a:spcPct val="0"/>
              </a:spcAft>
              <a:buClrTx/>
              <a:buSzTx/>
              <a:buFont typeface="Arial" panose="020B0604020202020204" pitchFamily="34" charset="0"/>
              <a:buChar char="•"/>
              <a:defRPr/>
            </a:pPr>
            <a:r>
              <a:rPr kumimoji="0" lang="zh-CN" altLang="en-US" sz="2000" b="0" i="0" u="none" strike="noStrike" kern="1200" cap="none" spc="0" normalizeH="0" baseline="0" noProof="0" dirty="0">
                <a:ln>
                  <a:noFill/>
                </a:ln>
                <a:solidFill>
                  <a:schemeClr val="tx1"/>
                </a:solidFill>
                <a:effectLst/>
                <a:uLnTx/>
                <a:uFillTx/>
                <a:latin typeface="+mn-ea"/>
                <a:ea typeface="+mn-ea"/>
                <a:cs typeface="+mn-cs"/>
              </a:rPr>
              <a:t>使用机械起重装置进行更安全有效的起重作业</a:t>
            </a:r>
            <a:endParaRPr kumimoji="0" lang="ja-JP" altLang="en-US" sz="2000" b="0" i="0" u="none" strike="noStrike" kern="1200" cap="none" spc="0" normalizeH="0" baseline="0" noProof="0" dirty="0">
              <a:ln>
                <a:noFill/>
              </a:ln>
              <a:solidFill>
                <a:schemeClr val="tx1"/>
              </a:solidFill>
              <a:effectLst/>
              <a:uLnTx/>
              <a:uFillTx/>
              <a:latin typeface="+mn-ea"/>
              <a:ea typeface="+mn-ea"/>
              <a:cs typeface="+mn-cs"/>
            </a:endParaRPr>
          </a:p>
          <a:p>
            <a:pPr marL="273050" marR="0" lvl="0" indent="-273050" algn="l" defTabSz="914400" rtl="0" eaLnBrk="1" fontAlgn="base" latinLnBrk="0" hangingPunct="1">
              <a:lnSpc>
                <a:spcPct val="150000"/>
              </a:lnSpc>
              <a:spcBef>
                <a:spcPct val="20000"/>
              </a:spcBef>
              <a:spcAft>
                <a:spcPct val="0"/>
              </a:spcAft>
              <a:buClrTx/>
              <a:buSzTx/>
              <a:buFont typeface="Arial" panose="020B0604020202020204" pitchFamily="34" charset="0"/>
              <a:buChar char="•"/>
              <a:defRPr/>
            </a:pPr>
            <a:r>
              <a:rPr kumimoji="0" lang="zh-CN" altLang="en-US" sz="2000" b="0" i="0" u="none" strike="noStrike" kern="1200" cap="none" spc="0" normalizeH="0" baseline="0" noProof="0" dirty="0">
                <a:ln>
                  <a:noFill/>
                </a:ln>
                <a:solidFill>
                  <a:schemeClr val="tx1"/>
                </a:solidFill>
                <a:effectLst/>
                <a:uLnTx/>
                <a:uFillTx/>
                <a:latin typeface="+mn-ea"/>
                <a:ea typeface="+mn-ea"/>
                <a:cs typeface="+mn-cs"/>
              </a:rPr>
              <a:t>举重物时，保持后背挺直并利用腿部肌肉的力量</a:t>
            </a:r>
            <a:endParaRPr kumimoji="0" lang="ja-JP" altLang="en-US" sz="2000" b="0" i="0" u="none" strike="noStrike" kern="1200" cap="none" spc="0" normalizeH="0" baseline="0" noProof="0" dirty="0">
              <a:ln>
                <a:noFill/>
              </a:ln>
              <a:solidFill>
                <a:schemeClr val="tx1"/>
              </a:solidFill>
              <a:effectLst/>
              <a:uLnTx/>
              <a:uFillTx/>
              <a:latin typeface="+mn-ea"/>
              <a:ea typeface="+mn-ea"/>
              <a:cs typeface="+mn-cs"/>
            </a:endParaRPr>
          </a:p>
          <a:p>
            <a:pPr marL="273050" marR="0" lvl="0" indent="-273050" algn="l" defTabSz="914400" rtl="0" eaLnBrk="1" fontAlgn="base" latinLnBrk="0" hangingPunct="1">
              <a:lnSpc>
                <a:spcPct val="100000"/>
              </a:lnSpc>
              <a:spcBef>
                <a:spcPct val="20000"/>
              </a:spcBef>
              <a:spcAft>
                <a:spcPct val="0"/>
              </a:spcAft>
              <a:buClrTx/>
              <a:buSzTx/>
              <a:buFont typeface="Wingdings" panose="05000000000000000000" pitchFamily="2" charset="2"/>
              <a:buChar char="l"/>
              <a:defRPr/>
            </a:pPr>
            <a:endParaRPr kumimoji="0" lang="ja-JP"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7"/>
          <p:cNvSpPr txBox="1"/>
          <p:nvPr/>
        </p:nvSpPr>
        <p:spPr>
          <a:xfrm>
            <a:off x="285750" y="1143000"/>
            <a:ext cx="8748713" cy="4908550"/>
          </a:xfrm>
          <a:prstGeom prst="rect">
            <a:avLst/>
          </a:prstGeom>
          <a:noFill/>
          <a:ln w="9525">
            <a:noFill/>
          </a:ln>
        </p:spPr>
        <p:txBody>
          <a:bodyPr>
            <a:spAutoFit/>
          </a:bodyPr>
          <a:lstStyle/>
          <a:p>
            <a:pPr marL="342900" indent="-342900" eaLnBrk="1" hangingPunct="1">
              <a:lnSpc>
                <a:spcPts val="3000"/>
              </a:lnSpc>
              <a:spcBef>
                <a:spcPct val="20000"/>
              </a:spcBef>
              <a:spcAft>
                <a:spcPts val="600"/>
              </a:spcAft>
            </a:pPr>
            <a:r>
              <a:rPr lang="en-US" altLang="zh-CN" sz="2000" dirty="0">
                <a:solidFill>
                  <a:schemeClr val="tx2"/>
                </a:solidFill>
                <a:latin typeface="黑体" panose="02010609060101010101" pitchFamily="49" charset="-122"/>
                <a:ea typeface="黑体" panose="02010609060101010101" pitchFamily="49" charset="-122"/>
              </a:rPr>
              <a:t>①</a:t>
            </a:r>
            <a:r>
              <a:rPr lang="zh-CN" altLang="en-US" sz="2000" dirty="0">
                <a:solidFill>
                  <a:schemeClr val="tx2"/>
                </a:solidFill>
                <a:latin typeface="黑体" panose="02010609060101010101" pitchFamily="49" charset="-122"/>
                <a:ea typeface="黑体" panose="02010609060101010101" pitchFamily="49" charset="-122"/>
              </a:rPr>
              <a:t>要确保适合用途宽度的安全通道，并明确标示出来。</a:t>
            </a:r>
            <a:endParaRPr lang="zh-CN" altLang="en-US" sz="2000" dirty="0">
              <a:solidFill>
                <a:schemeClr val="tx2"/>
              </a:solidFill>
              <a:latin typeface="黑体" panose="02010609060101010101" pitchFamily="49" charset="-122"/>
              <a:ea typeface="黑体" panose="02010609060101010101" pitchFamily="49" charset="-122"/>
            </a:endParaRPr>
          </a:p>
          <a:p>
            <a:pPr marL="342900" indent="-342900" eaLnBrk="1" hangingPunct="1">
              <a:lnSpc>
                <a:spcPts val="3000"/>
              </a:lnSpc>
              <a:spcBef>
                <a:spcPct val="20000"/>
              </a:spcBef>
              <a:spcAft>
                <a:spcPts val="600"/>
              </a:spcAft>
            </a:pPr>
            <a:r>
              <a:rPr lang="zh-CN" altLang="en-US" sz="2000" dirty="0">
                <a:solidFill>
                  <a:schemeClr val="tx2"/>
                </a:solidFill>
                <a:latin typeface="黑体" panose="02010609060101010101" pitchFamily="49" charset="-122"/>
                <a:ea typeface="黑体" panose="02010609060101010101" pitchFamily="49" charset="-122"/>
              </a:rPr>
              <a:t>②机械之间、机械与其他设备之间的通道宽度要在</a:t>
            </a:r>
            <a:r>
              <a:rPr lang="en-US" altLang="zh-CN" sz="2000" dirty="0">
                <a:solidFill>
                  <a:schemeClr val="tx2"/>
                </a:solidFill>
                <a:latin typeface="黑体" panose="02010609060101010101" pitchFamily="49" charset="-122"/>
                <a:ea typeface="黑体" panose="02010609060101010101" pitchFamily="49" charset="-122"/>
              </a:rPr>
              <a:t>80cm</a:t>
            </a:r>
            <a:r>
              <a:rPr lang="zh-CN" altLang="en-US" sz="2000" dirty="0">
                <a:solidFill>
                  <a:schemeClr val="tx2"/>
                </a:solidFill>
                <a:latin typeface="黑体" panose="02010609060101010101" pitchFamily="49" charset="-122"/>
                <a:ea typeface="黑体" panose="02010609060101010101" pitchFamily="49" charset="-122"/>
              </a:rPr>
              <a:t>以上。</a:t>
            </a:r>
            <a:endParaRPr lang="zh-CN" altLang="en-US" sz="2000" dirty="0">
              <a:solidFill>
                <a:schemeClr val="tx2"/>
              </a:solidFill>
              <a:latin typeface="黑体" panose="02010609060101010101" pitchFamily="49" charset="-122"/>
              <a:ea typeface="黑体" panose="02010609060101010101" pitchFamily="49" charset="-122"/>
            </a:endParaRPr>
          </a:p>
          <a:p>
            <a:pPr marL="342900" indent="-342900" eaLnBrk="1" hangingPunct="1">
              <a:lnSpc>
                <a:spcPts val="3000"/>
              </a:lnSpc>
              <a:spcBef>
                <a:spcPct val="20000"/>
              </a:spcBef>
              <a:spcAft>
                <a:spcPts val="600"/>
              </a:spcAft>
            </a:pPr>
            <a:r>
              <a:rPr lang="zh-CN" altLang="en-US" sz="2000" dirty="0">
                <a:solidFill>
                  <a:schemeClr val="tx2"/>
                </a:solidFill>
                <a:latin typeface="黑体" panose="02010609060101010101" pitchFamily="49" charset="-122"/>
                <a:ea typeface="黑体" panose="02010609060101010101" pitchFamily="49" charset="-122"/>
              </a:rPr>
              <a:t>③不要在通道上摆放物品、将物品伸到通道上，保持平坦，要撤去或用结实的罩子盖上横跨通道的电气线路或气体管道，或用坚固的支柱等将之吊起。</a:t>
            </a:r>
            <a:endParaRPr lang="zh-CN" altLang="en-US" sz="2000" dirty="0">
              <a:solidFill>
                <a:schemeClr val="tx2"/>
              </a:solidFill>
              <a:latin typeface="黑体" panose="02010609060101010101" pitchFamily="49" charset="-122"/>
              <a:ea typeface="黑体" panose="02010609060101010101" pitchFamily="49" charset="-122"/>
            </a:endParaRPr>
          </a:p>
          <a:p>
            <a:pPr marL="342900" indent="-342900" eaLnBrk="1" hangingPunct="1">
              <a:lnSpc>
                <a:spcPts val="3000"/>
              </a:lnSpc>
              <a:spcBef>
                <a:spcPct val="20000"/>
              </a:spcBef>
              <a:spcAft>
                <a:spcPts val="600"/>
              </a:spcAft>
            </a:pPr>
            <a:r>
              <a:rPr lang="zh-CN" altLang="en-US" sz="2000" dirty="0">
                <a:solidFill>
                  <a:schemeClr val="tx2"/>
                </a:solidFill>
                <a:latin typeface="黑体" panose="02010609060101010101" pitchFamily="49" charset="-122"/>
                <a:ea typeface="黑体" panose="02010609060101010101" pitchFamily="49" charset="-122"/>
              </a:rPr>
              <a:t>④清除和清扫油、水或切削屑等，清扫通道上的垃圾和灰尘。</a:t>
            </a:r>
            <a:endParaRPr lang="zh-CN" altLang="en-US" sz="2000" dirty="0">
              <a:solidFill>
                <a:schemeClr val="tx2"/>
              </a:solidFill>
              <a:latin typeface="黑体" panose="02010609060101010101" pitchFamily="49" charset="-122"/>
              <a:ea typeface="黑体" panose="02010609060101010101" pitchFamily="49" charset="-122"/>
            </a:endParaRPr>
          </a:p>
          <a:p>
            <a:pPr marL="342900" indent="-342900" eaLnBrk="1" hangingPunct="1">
              <a:lnSpc>
                <a:spcPts val="3000"/>
              </a:lnSpc>
              <a:spcBef>
                <a:spcPct val="20000"/>
              </a:spcBef>
              <a:spcAft>
                <a:spcPts val="600"/>
              </a:spcAft>
            </a:pPr>
            <a:r>
              <a:rPr lang="zh-CN" altLang="en-US" sz="2000" dirty="0">
                <a:solidFill>
                  <a:schemeClr val="tx2"/>
                </a:solidFill>
                <a:latin typeface="黑体" panose="02010609060101010101" pitchFamily="49" charset="-122"/>
                <a:ea typeface="黑体" panose="02010609060101010101" pitchFamily="49" charset="-122"/>
              </a:rPr>
              <a:t>⑤要对通道上的竖井、排水沟进行覆盖，或不在其中存放垃圾、灰尘和油等。</a:t>
            </a:r>
            <a:endParaRPr lang="zh-CN" altLang="en-US" sz="2000" dirty="0">
              <a:solidFill>
                <a:schemeClr val="tx2"/>
              </a:solidFill>
              <a:latin typeface="黑体" panose="02010609060101010101" pitchFamily="49" charset="-122"/>
              <a:ea typeface="黑体" panose="02010609060101010101" pitchFamily="49" charset="-122"/>
            </a:endParaRPr>
          </a:p>
          <a:p>
            <a:pPr marL="342900" indent="-342900" eaLnBrk="1" hangingPunct="1">
              <a:lnSpc>
                <a:spcPts val="3000"/>
              </a:lnSpc>
              <a:spcBef>
                <a:spcPct val="20000"/>
              </a:spcBef>
              <a:spcAft>
                <a:spcPts val="600"/>
              </a:spcAft>
            </a:pPr>
            <a:r>
              <a:rPr lang="zh-CN" altLang="en-US" sz="2000" dirty="0">
                <a:solidFill>
                  <a:schemeClr val="tx2"/>
                </a:solidFill>
                <a:latin typeface="黑体" panose="02010609060101010101" pitchFamily="49" charset="-122"/>
                <a:ea typeface="黑体" panose="02010609060101010101" pitchFamily="49" charset="-122"/>
              </a:rPr>
              <a:t>⑥确认竖井、排水沟中没有瓦斯和蒸汽贮留。</a:t>
            </a:r>
            <a:endParaRPr lang="zh-CN" altLang="en-US" sz="2000" dirty="0">
              <a:solidFill>
                <a:schemeClr val="tx2"/>
              </a:solidFill>
              <a:latin typeface="黑体" panose="02010609060101010101" pitchFamily="49" charset="-122"/>
              <a:ea typeface="黑体" panose="02010609060101010101" pitchFamily="49" charset="-122"/>
            </a:endParaRPr>
          </a:p>
          <a:p>
            <a:pPr marL="342900" indent="-342900" eaLnBrk="1" hangingPunct="1">
              <a:lnSpc>
                <a:spcPts val="3000"/>
              </a:lnSpc>
              <a:spcBef>
                <a:spcPct val="20000"/>
              </a:spcBef>
              <a:spcAft>
                <a:spcPts val="600"/>
              </a:spcAft>
            </a:pPr>
            <a:r>
              <a:rPr lang="zh-CN" altLang="en-US" sz="2000" dirty="0">
                <a:solidFill>
                  <a:schemeClr val="tx2"/>
                </a:solidFill>
                <a:latin typeface="黑体" panose="02010609060101010101" pitchFamily="49" charset="-122"/>
                <a:ea typeface="黑体" panose="02010609060101010101" pitchFamily="49" charset="-122"/>
              </a:rPr>
              <a:t>⑦处于高处的通道和作业地面上，尤其不能遗放工具、材料，不要将物品伸入通道内。</a:t>
            </a:r>
            <a:endParaRPr lang="zh-CN" altLang="en-US" sz="2000" dirty="0">
              <a:solidFill>
                <a:schemeClr val="tx2"/>
              </a:solidFill>
              <a:latin typeface="黑体" panose="02010609060101010101" pitchFamily="49" charset="-122"/>
              <a:ea typeface="黑体" panose="02010609060101010101" pitchFamily="49" charset="-122"/>
            </a:endParaRPr>
          </a:p>
          <a:p>
            <a:pPr marL="342900" indent="-342900" eaLnBrk="1" hangingPunct="1">
              <a:lnSpc>
                <a:spcPts val="3000"/>
              </a:lnSpc>
              <a:spcBef>
                <a:spcPct val="20000"/>
              </a:spcBef>
              <a:spcAft>
                <a:spcPts val="600"/>
              </a:spcAft>
            </a:pPr>
            <a:r>
              <a:rPr lang="zh-CN" altLang="en-US" sz="2000" dirty="0">
                <a:solidFill>
                  <a:schemeClr val="tx2"/>
                </a:solidFill>
                <a:latin typeface="黑体" panose="02010609060101010101" pitchFamily="49" charset="-122"/>
                <a:ea typeface="黑体" panose="02010609060101010101" pitchFamily="49" charset="-122"/>
              </a:rPr>
              <a:t>⑧划分自动搬运机的通道和作业人员的通道。 </a:t>
            </a:r>
            <a:endParaRPr lang="zh-CN" altLang="en-US" sz="2000" dirty="0">
              <a:solidFill>
                <a:schemeClr val="tx2"/>
              </a:solidFill>
              <a:latin typeface="黑体" panose="02010609060101010101" pitchFamily="49" charset="-122"/>
              <a:ea typeface="黑体" panose="02010609060101010101" pitchFamily="49" charset="-122"/>
            </a:endParaRPr>
          </a:p>
        </p:txBody>
      </p:sp>
      <p:sp>
        <p:nvSpPr>
          <p:cNvPr id="38915" name="Text Box 8"/>
          <p:cNvSpPr txBox="1"/>
          <p:nvPr/>
        </p:nvSpPr>
        <p:spPr>
          <a:xfrm>
            <a:off x="2555875" y="500063"/>
            <a:ext cx="3236913" cy="457200"/>
          </a:xfrm>
          <a:prstGeom prst="rect">
            <a:avLst/>
          </a:prstGeom>
          <a:noFill/>
          <a:ln w="9525">
            <a:noFill/>
          </a:ln>
        </p:spPr>
        <p:txBody>
          <a:bodyPr>
            <a:spAutoFit/>
          </a:bodyPr>
          <a:lstStyle/>
          <a:p>
            <a:pPr marL="342900" indent="-342900" eaLnBrk="1" hangingPunct="1">
              <a:spcBef>
                <a:spcPct val="50000"/>
              </a:spcBef>
            </a:pPr>
            <a:r>
              <a:rPr lang="en-US" altLang="ja-JP" dirty="0">
                <a:solidFill>
                  <a:schemeClr val="tx2"/>
                </a:solidFill>
                <a:latin typeface="黑体" panose="02010609060101010101" pitchFamily="49" charset="-122"/>
                <a:ea typeface="黑体" panose="02010609060101010101" pitchFamily="49" charset="-122"/>
              </a:rPr>
              <a:t>Ⅲ</a:t>
            </a:r>
            <a:r>
              <a:rPr lang="ja-JP" altLang="en-US" dirty="0">
                <a:solidFill>
                  <a:schemeClr val="tx2"/>
                </a:solidFill>
                <a:latin typeface="黑体" panose="02010609060101010101" pitchFamily="49" charset="-122"/>
                <a:ea typeface="黑体" panose="02010609060101010101" pitchFamily="49" charset="-122"/>
              </a:rPr>
              <a:t>　</a:t>
            </a:r>
            <a:r>
              <a:rPr lang="zh-CN" altLang="en-US" dirty="0">
                <a:solidFill>
                  <a:schemeClr val="tx2"/>
                </a:solidFill>
                <a:latin typeface="黑体" panose="02010609060101010101" pitchFamily="49" charset="-122"/>
                <a:ea typeface="黑体" panose="02010609060101010101" pitchFamily="49" charset="-122"/>
              </a:rPr>
              <a:t>作业通道</a:t>
            </a:r>
            <a:endParaRPr lang="zh-CN" altLang="en-US" dirty="0">
              <a:solidFill>
                <a:schemeClr val="tx2"/>
              </a:solidFill>
              <a:latin typeface="黑体" panose="02010609060101010101" pitchFamily="49" charset="-122"/>
              <a:ea typeface="黑体" panose="02010609060101010101" pitchFamily="49"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7"/>
          <p:cNvSpPr txBox="1"/>
          <p:nvPr/>
        </p:nvSpPr>
        <p:spPr>
          <a:xfrm>
            <a:off x="3203575" y="571500"/>
            <a:ext cx="2757488" cy="396875"/>
          </a:xfrm>
          <a:prstGeom prst="rect">
            <a:avLst/>
          </a:prstGeom>
          <a:noFill/>
          <a:ln w="9525">
            <a:noFill/>
          </a:ln>
        </p:spPr>
        <p:txBody>
          <a:bodyPr>
            <a:spAutoFit/>
          </a:bodyPr>
          <a:lstStyle/>
          <a:p>
            <a:pPr marL="342900" indent="-342900" eaLnBrk="1" hangingPunct="1">
              <a:spcBef>
                <a:spcPct val="50000"/>
              </a:spcBef>
            </a:pPr>
            <a:r>
              <a:rPr lang="en-US" altLang="ja-JP" sz="2000" dirty="0">
                <a:solidFill>
                  <a:schemeClr val="tx2"/>
                </a:solidFill>
                <a:latin typeface="Times New Roman" panose="02020603050405020304" pitchFamily="18" charset="0"/>
                <a:ea typeface="黑体" panose="02010609060101010101" pitchFamily="49" charset="-122"/>
              </a:rPr>
              <a:t>Ⅳ</a:t>
            </a:r>
            <a:r>
              <a:rPr lang="ja-JP" altLang="en-US" sz="2000" dirty="0">
                <a:solidFill>
                  <a:schemeClr val="tx2"/>
                </a:solidFill>
                <a:latin typeface="Times New Roman" panose="02020603050405020304" pitchFamily="18" charset="0"/>
                <a:ea typeface="黑体" panose="02010609060101010101" pitchFamily="49" charset="-122"/>
              </a:rPr>
              <a:t>　</a:t>
            </a:r>
            <a:r>
              <a:rPr lang="zh-CN" altLang="en-US" sz="2000" dirty="0">
                <a:solidFill>
                  <a:schemeClr val="tx2"/>
                </a:solidFill>
                <a:latin typeface="Times New Roman" panose="02020603050405020304" pitchFamily="18" charset="0"/>
                <a:ea typeface="黑体" panose="02010609060101010101" pitchFamily="49" charset="-122"/>
              </a:rPr>
              <a:t>机械设备</a:t>
            </a:r>
            <a:endParaRPr lang="zh-CN" altLang="en-US" sz="2000" dirty="0">
              <a:solidFill>
                <a:schemeClr val="tx2"/>
              </a:solidFill>
              <a:latin typeface="Times New Roman" panose="02020603050405020304" pitchFamily="18" charset="0"/>
              <a:ea typeface="黑体" panose="02010609060101010101" pitchFamily="49" charset="-122"/>
            </a:endParaRPr>
          </a:p>
        </p:txBody>
      </p:sp>
      <p:sp>
        <p:nvSpPr>
          <p:cNvPr id="39939" name="Text Box 8"/>
          <p:cNvSpPr txBox="1"/>
          <p:nvPr/>
        </p:nvSpPr>
        <p:spPr>
          <a:xfrm>
            <a:off x="357188" y="1071563"/>
            <a:ext cx="8786812" cy="5491162"/>
          </a:xfrm>
          <a:prstGeom prst="rect">
            <a:avLst/>
          </a:prstGeom>
          <a:noFill/>
          <a:ln w="9525">
            <a:noFill/>
          </a:ln>
        </p:spPr>
        <p:txBody>
          <a:bodyPr>
            <a:spAutoFit/>
          </a:bodyPr>
          <a:lstStyle/>
          <a:p>
            <a:pPr marL="342900" indent="-342900" eaLnBrk="1" hangingPunct="1">
              <a:lnSpc>
                <a:spcPts val="2500"/>
              </a:lnSpc>
              <a:spcBef>
                <a:spcPts val="600"/>
              </a:spcBef>
              <a:spcAft>
                <a:spcPts val="600"/>
              </a:spcAft>
            </a:pPr>
            <a:r>
              <a:rPr lang="en-US" altLang="zh-CN" sz="2000" dirty="0">
                <a:latin typeface="宋体" panose="02010600030101010101" pitchFamily="2" charset="-122"/>
              </a:rPr>
              <a:t>①</a:t>
            </a:r>
            <a:r>
              <a:rPr lang="zh-CN" altLang="en-US" sz="2000" dirty="0">
                <a:latin typeface="宋体" panose="02010600030101010101" pitchFamily="2" charset="-122"/>
              </a:rPr>
              <a:t>靠近机械的驱动部位</a:t>
            </a:r>
            <a:r>
              <a:rPr lang="en-US" altLang="zh-CN" sz="2000" dirty="0">
                <a:latin typeface="宋体" panose="02010600030101010101" pitchFamily="2" charset="-122"/>
              </a:rPr>
              <a:t>(</a:t>
            </a:r>
            <a:r>
              <a:rPr lang="zh-CN" altLang="en-US" sz="2000" dirty="0">
                <a:latin typeface="宋体" panose="02010600030101010101" pitchFamily="2" charset="-122"/>
              </a:rPr>
              <a:t>包括有刃的部分</a:t>
            </a:r>
            <a:r>
              <a:rPr lang="en-US" altLang="zh-CN" sz="2000" dirty="0">
                <a:latin typeface="宋体" panose="02010600030101010101" pitchFamily="2" charset="-122"/>
              </a:rPr>
              <a:t>)</a:t>
            </a:r>
            <a:r>
              <a:rPr lang="zh-CN" altLang="en-US" sz="2000" dirty="0">
                <a:latin typeface="宋体" panose="02010600030101010101" pitchFamily="2" charset="-122"/>
              </a:rPr>
              <a:t>的场所，不能放置工具、材料和作业用具等，要收放于安全场所。</a:t>
            </a:r>
            <a:endParaRPr lang="zh-CN" altLang="en-US" sz="2000" dirty="0">
              <a:latin typeface="宋体" panose="02010600030101010101" pitchFamily="2" charset="-122"/>
            </a:endParaRPr>
          </a:p>
          <a:p>
            <a:pPr marL="342900" indent="-342900" eaLnBrk="1" hangingPunct="1">
              <a:lnSpc>
                <a:spcPts val="2500"/>
              </a:lnSpc>
              <a:spcBef>
                <a:spcPts val="600"/>
              </a:spcBef>
              <a:spcAft>
                <a:spcPts val="600"/>
              </a:spcAft>
            </a:pPr>
            <a:r>
              <a:rPr lang="zh-CN" altLang="en-US" sz="2000" dirty="0">
                <a:latin typeface="宋体" panose="02010600030101010101" pitchFamily="2" charset="-122"/>
              </a:rPr>
              <a:t>②要对机械设备及周边进行清扫，防止滑倒或绊倒。</a:t>
            </a:r>
            <a:endParaRPr lang="zh-CN" altLang="en-US" sz="2000" dirty="0">
              <a:latin typeface="宋体" panose="02010600030101010101" pitchFamily="2" charset="-122"/>
            </a:endParaRPr>
          </a:p>
          <a:p>
            <a:pPr marL="342900" indent="-342900" eaLnBrk="1" hangingPunct="1">
              <a:lnSpc>
                <a:spcPts val="2500"/>
              </a:lnSpc>
              <a:spcBef>
                <a:spcPts val="600"/>
              </a:spcBef>
              <a:spcAft>
                <a:spcPts val="600"/>
              </a:spcAft>
            </a:pPr>
            <a:r>
              <a:rPr lang="zh-CN" altLang="en-US" sz="2000" dirty="0">
                <a:latin typeface="宋体" panose="02010600030101010101" pitchFamily="2" charset="-122"/>
              </a:rPr>
              <a:t>③防止切削油和水等的飞溅或漏出。</a:t>
            </a:r>
            <a:endParaRPr lang="zh-CN" altLang="en-US" sz="2000" dirty="0">
              <a:latin typeface="宋体" panose="02010600030101010101" pitchFamily="2" charset="-122"/>
            </a:endParaRPr>
          </a:p>
          <a:p>
            <a:pPr marL="342900" indent="-342900" eaLnBrk="1" hangingPunct="1">
              <a:lnSpc>
                <a:spcPts val="2500"/>
              </a:lnSpc>
              <a:spcBef>
                <a:spcPts val="600"/>
              </a:spcBef>
              <a:spcAft>
                <a:spcPts val="600"/>
              </a:spcAft>
            </a:pPr>
            <a:r>
              <a:rPr lang="zh-CN" altLang="en-US" sz="2000" dirty="0">
                <a:latin typeface="宋体" panose="02010600030101010101" pitchFamily="2" charset="-122"/>
              </a:rPr>
              <a:t>④切削粉末和废料等不能散放于机械设备及其周围。</a:t>
            </a:r>
            <a:endParaRPr lang="zh-CN" altLang="en-US" sz="2000" dirty="0">
              <a:latin typeface="宋体" panose="02010600030101010101" pitchFamily="2" charset="-122"/>
            </a:endParaRPr>
          </a:p>
          <a:p>
            <a:pPr marL="342900" indent="-342900" eaLnBrk="1" hangingPunct="1">
              <a:lnSpc>
                <a:spcPts val="2500"/>
              </a:lnSpc>
              <a:spcBef>
                <a:spcPts val="600"/>
              </a:spcBef>
              <a:spcAft>
                <a:spcPts val="600"/>
              </a:spcAft>
            </a:pPr>
            <a:r>
              <a:rPr lang="zh-CN" altLang="en-US" sz="2000" dirty="0">
                <a:latin typeface="宋体" panose="02010600030101010101" pitchFamily="2" charset="-122"/>
              </a:rPr>
              <a:t>⑤清除照明器具上的污物，提高照明效率。</a:t>
            </a:r>
            <a:endParaRPr lang="zh-CN" altLang="en-US" sz="2000" dirty="0">
              <a:latin typeface="宋体" panose="02010600030101010101" pitchFamily="2" charset="-122"/>
            </a:endParaRPr>
          </a:p>
          <a:p>
            <a:pPr marL="342900" indent="-342900" eaLnBrk="1" hangingPunct="1">
              <a:lnSpc>
                <a:spcPts val="2500"/>
              </a:lnSpc>
              <a:spcBef>
                <a:spcPts val="600"/>
              </a:spcBef>
              <a:spcAft>
                <a:spcPts val="600"/>
              </a:spcAft>
            </a:pPr>
            <a:r>
              <a:rPr lang="zh-CN" altLang="en-US" sz="2000" dirty="0">
                <a:latin typeface="宋体" panose="02010600030101010101" pitchFamily="2" charset="-122"/>
              </a:rPr>
              <a:t>⑥不要使电气线路、瓦斯和空气管道妨碍作业。</a:t>
            </a:r>
            <a:endParaRPr lang="zh-CN" altLang="en-US" sz="2000" dirty="0">
              <a:latin typeface="宋体" panose="02010600030101010101" pitchFamily="2" charset="-122"/>
            </a:endParaRPr>
          </a:p>
          <a:p>
            <a:pPr marL="342900" indent="-342900" eaLnBrk="1" hangingPunct="1">
              <a:lnSpc>
                <a:spcPts val="2500"/>
              </a:lnSpc>
              <a:spcBef>
                <a:spcPts val="600"/>
              </a:spcBef>
              <a:spcAft>
                <a:spcPts val="600"/>
              </a:spcAft>
            </a:pPr>
            <a:r>
              <a:rPr lang="zh-CN" altLang="en-US" sz="2000" dirty="0">
                <a:latin typeface="宋体" panose="02010600030101010101" pitchFamily="2" charset="-122"/>
              </a:rPr>
              <a:t>⑦在操作盘、配电盘的前、上、中间不能放置物体。要将盘上文字擦拭至鲜明易看。</a:t>
            </a:r>
            <a:endParaRPr lang="zh-CN" altLang="en-US" sz="2000" dirty="0">
              <a:latin typeface="宋体" panose="02010600030101010101" pitchFamily="2" charset="-122"/>
            </a:endParaRPr>
          </a:p>
          <a:p>
            <a:pPr marL="342900" indent="-342900" eaLnBrk="1" hangingPunct="1">
              <a:lnSpc>
                <a:spcPts val="2500"/>
              </a:lnSpc>
              <a:spcBef>
                <a:spcPts val="600"/>
              </a:spcBef>
              <a:spcAft>
                <a:spcPts val="600"/>
              </a:spcAft>
            </a:pPr>
            <a:r>
              <a:rPr lang="zh-CN" altLang="en-US" sz="2000" dirty="0">
                <a:latin typeface="宋体" panose="02010600030101010101" pitchFamily="2" charset="-122"/>
              </a:rPr>
              <a:t>⑧使用过危险有害物的设备和罐体等，要进行清扫，内部不留残留物。同时要确认溶剂和药品等是否有流出和蒸发。</a:t>
            </a:r>
            <a:endParaRPr lang="zh-CN" altLang="en-US" sz="2000" dirty="0">
              <a:latin typeface="宋体" panose="02010600030101010101" pitchFamily="2" charset="-122"/>
            </a:endParaRPr>
          </a:p>
          <a:p>
            <a:pPr marL="342900" indent="-342900" eaLnBrk="1" hangingPunct="1">
              <a:lnSpc>
                <a:spcPts val="2500"/>
              </a:lnSpc>
              <a:spcBef>
                <a:spcPts val="600"/>
              </a:spcBef>
              <a:spcAft>
                <a:spcPts val="600"/>
              </a:spcAft>
            </a:pPr>
            <a:r>
              <a:rPr lang="zh-CN" altLang="en-US" sz="2000" dirty="0">
                <a:latin typeface="宋体" panose="02010600030101010101" pitchFamily="2" charset="-122"/>
              </a:rPr>
              <a:t>⑨局部通风设备等除进行定期检查维护外，还要随时检查有无污物并进行清扫，提高通风效率</a:t>
            </a:r>
            <a:r>
              <a:rPr lang="zh-CN" altLang="en-US" sz="2000" dirty="0">
                <a:latin typeface="黑体" panose="02010609060101010101" pitchFamily="49" charset="-122"/>
                <a:ea typeface="黑体" panose="02010609060101010101" pitchFamily="49" charset="-122"/>
              </a:rPr>
              <a:t>。 </a:t>
            </a:r>
            <a:endParaRPr lang="zh-CN" altLang="en-US" sz="2000" dirty="0">
              <a:latin typeface="黑体" panose="02010609060101010101" pitchFamily="49" charset="-122"/>
              <a:ea typeface="黑体" panose="02010609060101010101" pitchFamily="49"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6"/>
          <p:cNvSpPr txBox="1"/>
          <p:nvPr/>
        </p:nvSpPr>
        <p:spPr>
          <a:xfrm>
            <a:off x="684213" y="620713"/>
            <a:ext cx="5545137" cy="461962"/>
          </a:xfrm>
          <a:prstGeom prst="rect">
            <a:avLst/>
          </a:prstGeom>
          <a:noFill/>
          <a:ln w="9525">
            <a:noFill/>
          </a:ln>
        </p:spPr>
        <p:txBody>
          <a:bodyPr>
            <a:spAutoFit/>
          </a:bodyPr>
          <a:lstStyle/>
          <a:p>
            <a:pPr eaLnBrk="1" hangingPunct="1">
              <a:spcBef>
                <a:spcPct val="50000"/>
              </a:spcBef>
            </a:pPr>
            <a:r>
              <a:rPr lang="en-US" altLang="zh-CN"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隐患排查治理活动</a:t>
            </a:r>
            <a:r>
              <a:rPr lang="en-US" altLang="zh-CN" dirty="0">
                <a:latin typeface="Times New Roman" panose="02020603050405020304" pitchFamily="18" charset="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1</a:t>
            </a:r>
            <a:r>
              <a:rPr lang="zh-CN" altLang="en-US" sz="2000"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重要性</a:t>
            </a:r>
            <a:endParaRPr lang="zh-CN" altLang="en-US" dirty="0">
              <a:latin typeface="黑体" panose="02010609060101010101" pitchFamily="49" charset="-122"/>
              <a:ea typeface="黑体" panose="02010609060101010101" pitchFamily="49" charset="-122"/>
            </a:endParaRPr>
          </a:p>
        </p:txBody>
      </p:sp>
      <p:sp>
        <p:nvSpPr>
          <p:cNvPr id="62" name="正方形/長方形 61"/>
          <p:cNvSpPr/>
          <p:nvPr/>
        </p:nvSpPr>
        <p:spPr>
          <a:xfrm>
            <a:off x="3487738" y="1428750"/>
            <a:ext cx="1428750" cy="2428875"/>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发生事故</a:t>
            </a:r>
            <a:endParaRPr kumimoji="1" lang="ja-JP"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1" name="正方形/長方形 60"/>
          <p:cNvSpPr/>
          <p:nvPr/>
        </p:nvSpPr>
        <p:spPr>
          <a:xfrm>
            <a:off x="6130925" y="1428750"/>
            <a:ext cx="2571750" cy="4421188"/>
          </a:xfrm>
          <a:prstGeom prst="rect">
            <a:avLst/>
          </a:prstGeom>
          <a:solidFill>
            <a:srgbClr val="E1F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2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事故结果</a:t>
            </a:r>
            <a:endParaRPr kumimoji="1" lang="ja-JP" altLang="en-US" sz="32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40965" name="AutoShape 23"/>
          <p:cNvSpPr/>
          <p:nvPr/>
        </p:nvSpPr>
        <p:spPr>
          <a:xfrm>
            <a:off x="2844800" y="2071688"/>
            <a:ext cx="2214563" cy="1857375"/>
          </a:xfrm>
          <a:prstGeom prst="roundRect">
            <a:avLst>
              <a:gd name="adj" fmla="val 65"/>
            </a:avLst>
          </a:prstGeom>
          <a:solidFill>
            <a:srgbClr val="FFFF99">
              <a:alpha val="34901"/>
            </a:srgbClr>
          </a:solidFill>
          <a:ln w="12700" cap="flat" cmpd="sng">
            <a:solidFill>
              <a:schemeClr val="tx1"/>
            </a:solidFill>
            <a:prstDash val="dash"/>
            <a:miter/>
            <a:headEnd type="none" w="med" len="med"/>
            <a:tailEnd type="none" w="med" len="med"/>
          </a:ln>
        </p:spPr>
        <p:txBody>
          <a:bodyPr wrap="none" lIns="82945" tIns="41473" rIns="82945" bIns="41473" anchor="ctr"/>
          <a:lstStyle/>
          <a:p>
            <a:pPr eaLnBrk="1" hangingPunct="1"/>
            <a:endParaRPr lang="ja-JP" altLang="en-US" sz="1800" dirty="0">
              <a:latin typeface="黑体" panose="02010609060101010101" pitchFamily="49" charset="-122"/>
              <a:ea typeface="黑体" panose="02010609060101010101" pitchFamily="49" charset="-122"/>
            </a:endParaRPr>
          </a:p>
        </p:txBody>
      </p:sp>
      <p:sp>
        <p:nvSpPr>
          <p:cNvPr id="40966" name="AutoShape 26"/>
          <p:cNvSpPr/>
          <p:nvPr/>
        </p:nvSpPr>
        <p:spPr>
          <a:xfrm>
            <a:off x="3487738" y="2000250"/>
            <a:ext cx="1428750" cy="3714750"/>
          </a:xfrm>
          <a:prstGeom prst="roundRect">
            <a:avLst>
              <a:gd name="adj" fmla="val 0"/>
            </a:avLst>
          </a:prstGeom>
          <a:solidFill>
            <a:srgbClr val="0047FF">
              <a:alpha val="14902"/>
            </a:srgbClr>
          </a:solidFill>
          <a:ln w="12700" cap="flat" cmpd="sng">
            <a:solidFill>
              <a:schemeClr val="tx1"/>
            </a:solidFill>
            <a:prstDash val="dash"/>
            <a:miter/>
            <a:headEnd type="none" w="med" len="med"/>
            <a:tailEnd type="none" w="med" len="med"/>
          </a:ln>
        </p:spPr>
        <p:txBody>
          <a:bodyPr wrap="none" lIns="82945" tIns="41473" rIns="82945" bIns="41473" anchor="ctr"/>
          <a:lstStyle/>
          <a:p>
            <a:pPr eaLnBrk="1" hangingPunct="1"/>
            <a:endParaRPr lang="ja-JP" altLang="en-US" sz="1800" dirty="0">
              <a:latin typeface="黑体" panose="02010609060101010101" pitchFamily="49" charset="-122"/>
              <a:ea typeface="黑体" panose="02010609060101010101" pitchFamily="49" charset="-122"/>
            </a:endParaRPr>
          </a:p>
        </p:txBody>
      </p:sp>
      <p:sp>
        <p:nvSpPr>
          <p:cNvPr id="40967" name="AutoShape 19"/>
          <p:cNvSpPr/>
          <p:nvPr/>
        </p:nvSpPr>
        <p:spPr>
          <a:xfrm>
            <a:off x="1050925" y="4929188"/>
            <a:ext cx="1436688" cy="642937"/>
          </a:xfrm>
          <a:prstGeom prst="roundRect">
            <a:avLst>
              <a:gd name="adj" fmla="val 218"/>
            </a:avLst>
          </a:prstGeom>
          <a:solidFill>
            <a:srgbClr val="FFD1D1"/>
          </a:solidFill>
          <a:ln w="36000" cap="flat" cmpd="sng">
            <a:solidFill>
              <a:srgbClr val="FF8181"/>
            </a:solidFill>
            <a:prstDash val="solid"/>
            <a:miter/>
            <a:headEnd type="none" w="med" len="med"/>
            <a:tailEnd type="none" w="med" len="med"/>
          </a:ln>
        </p:spPr>
        <p:txBody>
          <a:bodyPr wrap="none" lIns="82945" tIns="41473" rIns="82945" bIns="41473" anchor="ctr"/>
          <a:lstStyle/>
          <a:p>
            <a:pPr eaLnBrk="1" hangingPunct="1"/>
            <a:r>
              <a:rPr lang="en-GB" altLang="zh-CN" sz="1800" dirty="0">
                <a:solidFill>
                  <a:srgbClr val="000000"/>
                </a:solidFill>
                <a:latin typeface="黑体" panose="02010609060101010101" pitchFamily="49" charset="-122"/>
                <a:ea typeface="黑体" panose="02010609060101010101" pitchFamily="49" charset="-122"/>
              </a:rPr>
              <a:t>不安全行为</a:t>
            </a:r>
            <a:endParaRPr lang="ja-JP" altLang="en-US" sz="1800" dirty="0">
              <a:latin typeface="黑体" panose="02010609060101010101" pitchFamily="49" charset="-122"/>
              <a:ea typeface="黑体" panose="02010609060101010101" pitchFamily="49" charset="-122"/>
            </a:endParaRPr>
          </a:p>
        </p:txBody>
      </p:sp>
      <p:sp>
        <p:nvSpPr>
          <p:cNvPr id="8" name="AutoShape 18"/>
          <p:cNvSpPr>
            <a:spLocks noChangeArrowheads="1"/>
          </p:cNvSpPr>
          <p:nvPr/>
        </p:nvSpPr>
        <p:spPr bwMode="auto">
          <a:xfrm>
            <a:off x="987425" y="2500313"/>
            <a:ext cx="1436688" cy="642938"/>
          </a:xfrm>
          <a:prstGeom prst="roundRect">
            <a:avLst>
              <a:gd name="adj" fmla="val 218"/>
            </a:avLst>
          </a:prstGeom>
          <a:solidFill>
            <a:schemeClr val="accent5">
              <a:lumMod val="40000"/>
              <a:lumOff val="60000"/>
            </a:schemeClr>
          </a:solidFill>
          <a:ln w="36000">
            <a:solidFill>
              <a:srgbClr val="0000FF"/>
            </a:solidFill>
            <a:miter lim="800000"/>
          </a:ln>
          <a:effectLst/>
        </p:spPr>
        <p:txBody>
          <a:bodyPr wrap="none" lIns="82945" tIns="41473" rIns="82945" bIns="41473"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GB" sz="1800" b="0" i="0" u="none" strike="noStrike" kern="1200" cap="none" spc="0" normalizeH="0" baseline="0" noProof="0">
                <a:ln>
                  <a:noFill/>
                </a:ln>
                <a:solidFill>
                  <a:srgbClr val="000000"/>
                </a:solidFill>
                <a:effectLst/>
                <a:uLnTx/>
                <a:uFillTx/>
                <a:latin typeface="黑体" panose="02010609060101010101" pitchFamily="49" charset="-122"/>
                <a:ea typeface="黑体" panose="02010609060101010101" pitchFamily="49" charset="-122"/>
                <a:cs typeface="+mn-cs"/>
              </a:rPr>
              <a:t>不安全状态</a:t>
            </a:r>
            <a:endParaRPr kumimoji="1" lang="en-GB" sz="1800" b="0" i="0" u="none" strike="noStrike" kern="1200" cap="none" spc="0" normalizeH="0" baseline="0" noProof="0">
              <a:ln>
                <a:noFill/>
              </a:ln>
              <a:solidFill>
                <a:srgbClr val="000000"/>
              </a:solidFill>
              <a:effectLst/>
              <a:uLnTx/>
              <a:uFillTx/>
              <a:latin typeface="黑体" panose="02010609060101010101" pitchFamily="49" charset="-122"/>
              <a:ea typeface="黑体" panose="02010609060101010101" pitchFamily="49" charset="-122"/>
              <a:cs typeface="+mn-cs"/>
            </a:endParaRPr>
          </a:p>
        </p:txBody>
      </p:sp>
      <p:grpSp>
        <p:nvGrpSpPr>
          <p:cNvPr id="40969" name="Group 3"/>
          <p:cNvGrpSpPr/>
          <p:nvPr/>
        </p:nvGrpSpPr>
        <p:grpSpPr>
          <a:xfrm>
            <a:off x="3559175" y="2143125"/>
            <a:ext cx="1304925" cy="1403350"/>
            <a:chOff x="4547" y="1485"/>
            <a:chExt cx="783" cy="876"/>
          </a:xfrm>
        </p:grpSpPr>
        <p:sp>
          <p:nvSpPr>
            <p:cNvPr id="40985" name="AutoShape 4"/>
            <p:cNvSpPr/>
            <p:nvPr/>
          </p:nvSpPr>
          <p:spPr>
            <a:xfrm>
              <a:off x="4547" y="1485"/>
              <a:ext cx="783" cy="876"/>
            </a:xfrm>
            <a:prstGeom prst="diamond">
              <a:avLst/>
            </a:prstGeom>
            <a:solidFill>
              <a:srgbClr val="FFFFFF"/>
            </a:solidFill>
            <a:ln w="9360" cap="flat" cmpd="sng">
              <a:solidFill>
                <a:srgbClr val="000000"/>
              </a:solidFill>
              <a:prstDash val="solid"/>
              <a:miter/>
              <a:headEnd type="none" w="med" len="med"/>
              <a:tailEnd type="none" w="med" len="med"/>
            </a:ln>
          </p:spPr>
          <p:txBody>
            <a:bodyPr wrap="none" anchor="ctr"/>
            <a:lstStyle/>
            <a:p>
              <a:pPr eaLnBrk="1" hangingPunct="1"/>
              <a:endParaRPr lang="ja-JP" altLang="en-US" sz="1800" dirty="0">
                <a:latin typeface="黑体" panose="02010609060101010101" pitchFamily="49" charset="-122"/>
                <a:ea typeface="黑体" panose="02010609060101010101" pitchFamily="49" charset="-122"/>
              </a:endParaRPr>
            </a:p>
          </p:txBody>
        </p:sp>
        <p:sp>
          <p:nvSpPr>
            <p:cNvPr id="40986" name="Text Box 5"/>
            <p:cNvSpPr txBox="1"/>
            <p:nvPr/>
          </p:nvSpPr>
          <p:spPr>
            <a:xfrm>
              <a:off x="4547" y="1708"/>
              <a:ext cx="758" cy="405"/>
            </a:xfrm>
            <a:prstGeom prst="rect">
              <a:avLst/>
            </a:prstGeom>
            <a:noFill/>
            <a:ln w="9525">
              <a:noFill/>
            </a:ln>
          </p:spPr>
          <p:txBody>
            <a:bodyPr lIns="90000" tIns="46800" rIns="90000" bIns="46800">
              <a:spAutoFit/>
            </a:bodyPr>
            <a:lstStyle/>
            <a:p>
              <a:pPr algn="ctr" defTabSz="0" eaLnBrk="1" hangingPunct="1">
                <a:tabLst>
                  <a:tab pos="0" algn="l"/>
                  <a:tab pos="405130" algn="l"/>
                  <a:tab pos="812800" algn="l"/>
                  <a:tab pos="1221105" algn="l"/>
                  <a:tab pos="1627505" algn="l"/>
                  <a:tab pos="2035175" algn="l"/>
                  <a:tab pos="2443480" algn="l"/>
                  <a:tab pos="2851150" algn="l"/>
                  <a:tab pos="3257550" algn="l"/>
                  <a:tab pos="3665855" algn="l"/>
                  <a:tab pos="4073525" algn="l"/>
                  <a:tab pos="4479925" algn="l"/>
                  <a:tab pos="4888230" algn="l"/>
                  <a:tab pos="5295900" algn="l"/>
                  <a:tab pos="5704205" algn="l"/>
                  <a:tab pos="6110605" algn="l"/>
                  <a:tab pos="6518275" algn="l"/>
                  <a:tab pos="6926580" algn="l"/>
                  <a:tab pos="7332980" algn="l"/>
                  <a:tab pos="7740650" algn="l"/>
                  <a:tab pos="8148955" algn="l"/>
                </a:tabLst>
              </a:pPr>
              <a:r>
                <a:rPr lang="en-GB" altLang="zh-CN" sz="1800" dirty="0">
                  <a:solidFill>
                    <a:srgbClr val="000000"/>
                  </a:solidFill>
                  <a:latin typeface="黑体" panose="02010609060101010101" pitchFamily="49" charset="-122"/>
                  <a:ea typeface="黑体" panose="02010609060101010101" pitchFamily="49" charset="-122"/>
                </a:rPr>
                <a:t>事故</a:t>
              </a:r>
              <a:endParaRPr lang="en-GB" altLang="zh-CN" sz="1800" dirty="0">
                <a:solidFill>
                  <a:srgbClr val="000000"/>
                </a:solidFill>
                <a:latin typeface="黑体" panose="02010609060101010101" pitchFamily="49" charset="-122"/>
                <a:ea typeface="黑体" panose="02010609060101010101" pitchFamily="49" charset="-122"/>
              </a:endParaRPr>
            </a:p>
            <a:p>
              <a:pPr algn="ctr" defTabSz="0" eaLnBrk="1" hangingPunct="1">
                <a:tabLst>
                  <a:tab pos="0" algn="l"/>
                  <a:tab pos="405130" algn="l"/>
                  <a:tab pos="812800" algn="l"/>
                  <a:tab pos="1221105" algn="l"/>
                  <a:tab pos="1627505" algn="l"/>
                  <a:tab pos="2035175" algn="l"/>
                  <a:tab pos="2443480" algn="l"/>
                  <a:tab pos="2851150" algn="l"/>
                  <a:tab pos="3257550" algn="l"/>
                  <a:tab pos="3665855" algn="l"/>
                  <a:tab pos="4073525" algn="l"/>
                  <a:tab pos="4479925" algn="l"/>
                  <a:tab pos="4888230" algn="l"/>
                  <a:tab pos="5295900" algn="l"/>
                  <a:tab pos="5704205" algn="l"/>
                  <a:tab pos="6110605" algn="l"/>
                  <a:tab pos="6518275" algn="l"/>
                  <a:tab pos="6926580" algn="l"/>
                  <a:tab pos="7332980" algn="l"/>
                  <a:tab pos="7740650" algn="l"/>
                  <a:tab pos="8148955" algn="l"/>
                </a:tabLst>
              </a:pPr>
              <a:r>
                <a:rPr lang="en-GB" altLang="ja-JP" sz="1800" dirty="0">
                  <a:solidFill>
                    <a:srgbClr val="000000"/>
                  </a:solidFill>
                  <a:latin typeface="黑体" panose="02010609060101010101" pitchFamily="49" charset="-122"/>
                  <a:ea typeface="黑体" panose="02010609060101010101" pitchFamily="49" charset="-122"/>
                </a:rPr>
                <a:t>(</a:t>
              </a:r>
              <a:r>
                <a:rPr lang="zh-CN" altLang="en-GB" sz="1800" dirty="0">
                  <a:solidFill>
                    <a:srgbClr val="000000"/>
                  </a:solidFill>
                  <a:latin typeface="黑体" panose="02010609060101010101" pitchFamily="49" charset="-122"/>
                  <a:ea typeface="黑体" panose="02010609060101010101" pitchFamily="49" charset="-122"/>
                </a:rPr>
                <a:t>事件</a:t>
              </a:r>
              <a:r>
                <a:rPr lang="en-GB" altLang="ja-JP" sz="1800" dirty="0">
                  <a:solidFill>
                    <a:srgbClr val="000000"/>
                  </a:solidFill>
                  <a:latin typeface="黑体" panose="02010609060101010101" pitchFamily="49" charset="-122"/>
                  <a:ea typeface="黑体" panose="02010609060101010101" pitchFamily="49" charset="-122"/>
                </a:rPr>
                <a:t>)</a:t>
              </a:r>
              <a:endParaRPr lang="en-GB" altLang="ja-JP" sz="1800" dirty="0">
                <a:solidFill>
                  <a:srgbClr val="000000"/>
                </a:solidFill>
                <a:latin typeface="黑体" panose="02010609060101010101" pitchFamily="49" charset="-122"/>
                <a:ea typeface="黑体" panose="02010609060101010101" pitchFamily="49" charset="-122"/>
              </a:endParaRPr>
            </a:p>
          </p:txBody>
        </p:sp>
      </p:grpSp>
      <p:sp>
        <p:nvSpPr>
          <p:cNvPr id="40970" name="Text Box 22"/>
          <p:cNvSpPr txBox="1"/>
          <p:nvPr/>
        </p:nvSpPr>
        <p:spPr>
          <a:xfrm>
            <a:off x="4416425" y="3086100"/>
            <a:ext cx="500063" cy="684213"/>
          </a:xfrm>
          <a:prstGeom prst="rect">
            <a:avLst/>
          </a:prstGeom>
          <a:noFill/>
          <a:ln w="9525">
            <a:noFill/>
          </a:ln>
        </p:spPr>
        <p:txBody>
          <a:bodyPr lIns="65311" tIns="91436" rIns="65311" bIns="24492" anchor="ctr" anchorCtr="1">
            <a:spAutoFit/>
          </a:bodyPr>
          <a:lstStyle/>
          <a:p>
            <a:pPr defTabSz="0" eaLnBrk="1" hangingPunct="1">
              <a:lnSpc>
                <a:spcPct val="93000"/>
              </a:lnSpc>
              <a:tabLst>
                <a:tab pos="0" algn="l"/>
                <a:tab pos="405130" algn="l"/>
                <a:tab pos="812800" algn="l"/>
                <a:tab pos="1221105" algn="l"/>
                <a:tab pos="1627505" algn="l"/>
                <a:tab pos="2035175" algn="l"/>
                <a:tab pos="2443480" algn="l"/>
                <a:tab pos="2851150" algn="l"/>
                <a:tab pos="3257550" algn="l"/>
                <a:tab pos="3665855" algn="l"/>
                <a:tab pos="4073525" algn="l"/>
                <a:tab pos="4479925" algn="l"/>
                <a:tab pos="4888230" algn="l"/>
                <a:tab pos="5295900" algn="l"/>
                <a:tab pos="5704205" algn="l"/>
                <a:tab pos="6110605" algn="l"/>
                <a:tab pos="6518275" algn="l"/>
                <a:tab pos="6926580" algn="l"/>
                <a:tab pos="7332980" algn="l"/>
                <a:tab pos="7740650" algn="l"/>
                <a:tab pos="8148955" algn="l"/>
              </a:tabLst>
            </a:pPr>
            <a:r>
              <a:rPr lang="en-GB" altLang="zh-CN" sz="2000" dirty="0">
                <a:solidFill>
                  <a:srgbClr val="000000"/>
                </a:solidFill>
                <a:latin typeface="黑体" panose="02010609060101010101" pitchFamily="49" charset="-122"/>
                <a:ea typeface="黑体" panose="02010609060101010101" pitchFamily="49" charset="-122"/>
              </a:rPr>
              <a:t>接</a:t>
            </a:r>
            <a:endParaRPr lang="en-GB" altLang="zh-CN" sz="2000" dirty="0">
              <a:solidFill>
                <a:srgbClr val="000000"/>
              </a:solidFill>
              <a:latin typeface="黑体" panose="02010609060101010101" pitchFamily="49" charset="-122"/>
              <a:ea typeface="黑体" panose="02010609060101010101" pitchFamily="49" charset="-122"/>
            </a:endParaRPr>
          </a:p>
          <a:p>
            <a:pPr defTabSz="0" eaLnBrk="1" hangingPunct="1">
              <a:lnSpc>
                <a:spcPct val="93000"/>
              </a:lnSpc>
              <a:tabLst>
                <a:tab pos="0" algn="l"/>
                <a:tab pos="405130" algn="l"/>
                <a:tab pos="812800" algn="l"/>
                <a:tab pos="1221105" algn="l"/>
                <a:tab pos="1627505" algn="l"/>
                <a:tab pos="2035175" algn="l"/>
                <a:tab pos="2443480" algn="l"/>
                <a:tab pos="2851150" algn="l"/>
                <a:tab pos="3257550" algn="l"/>
                <a:tab pos="3665855" algn="l"/>
                <a:tab pos="4073525" algn="l"/>
                <a:tab pos="4479925" algn="l"/>
                <a:tab pos="4888230" algn="l"/>
                <a:tab pos="5295900" algn="l"/>
                <a:tab pos="5704205" algn="l"/>
                <a:tab pos="6110605" algn="l"/>
                <a:tab pos="6518275" algn="l"/>
                <a:tab pos="6926580" algn="l"/>
                <a:tab pos="7332980" algn="l"/>
                <a:tab pos="7740650" algn="l"/>
                <a:tab pos="8148955" algn="l"/>
              </a:tabLst>
            </a:pPr>
            <a:r>
              <a:rPr lang="en-GB" altLang="zh-CN" sz="2000" dirty="0">
                <a:solidFill>
                  <a:srgbClr val="000000"/>
                </a:solidFill>
                <a:latin typeface="黑体" panose="02010609060101010101" pitchFamily="49" charset="-122"/>
                <a:ea typeface="黑体" panose="02010609060101010101" pitchFamily="49" charset="-122"/>
              </a:rPr>
              <a:t>触</a:t>
            </a:r>
            <a:endParaRPr lang="en-GB" altLang="zh-CN" sz="2000" dirty="0">
              <a:solidFill>
                <a:srgbClr val="000000"/>
              </a:solidFill>
              <a:latin typeface="黑体" panose="02010609060101010101" pitchFamily="49" charset="-122"/>
              <a:ea typeface="黑体" panose="02010609060101010101" pitchFamily="49" charset="-122"/>
            </a:endParaRPr>
          </a:p>
        </p:txBody>
      </p:sp>
      <p:sp>
        <p:nvSpPr>
          <p:cNvPr id="40971" name="Text Box 24"/>
          <p:cNvSpPr txBox="1"/>
          <p:nvPr/>
        </p:nvSpPr>
        <p:spPr>
          <a:xfrm>
            <a:off x="3702050" y="4929188"/>
            <a:ext cx="1006475" cy="665162"/>
          </a:xfrm>
          <a:prstGeom prst="rect">
            <a:avLst/>
          </a:prstGeom>
          <a:solidFill>
            <a:srgbClr val="CCFFFF"/>
          </a:solidFill>
          <a:ln w="12600" cap="flat" cmpd="sng">
            <a:solidFill>
              <a:srgbClr val="000000"/>
            </a:solidFill>
            <a:prstDash val="solid"/>
            <a:miter/>
            <a:headEnd type="none" w="med" len="med"/>
            <a:tailEnd type="none" w="med" len="med"/>
          </a:ln>
        </p:spPr>
        <p:txBody>
          <a:bodyPr lIns="81639" tIns="42452" rIns="81639" bIns="42452">
            <a:spAutoFit/>
          </a:bodyPr>
          <a:lstStyle/>
          <a:p>
            <a:pPr algn="ctr" defTabSz="0" eaLnBrk="1" hangingPunct="1">
              <a:lnSpc>
                <a:spcPct val="93000"/>
              </a:lnSpc>
              <a:spcBef>
                <a:spcPts val="800"/>
              </a:spcBef>
              <a:tabLst>
                <a:tab pos="0" algn="l"/>
                <a:tab pos="405130" algn="l"/>
                <a:tab pos="812800" algn="l"/>
                <a:tab pos="1221105" algn="l"/>
                <a:tab pos="1627505" algn="l"/>
                <a:tab pos="2035175" algn="l"/>
                <a:tab pos="2443480" algn="l"/>
                <a:tab pos="2851150" algn="l"/>
                <a:tab pos="3257550" algn="l"/>
                <a:tab pos="3665855" algn="l"/>
                <a:tab pos="4073525" algn="l"/>
                <a:tab pos="4479925" algn="l"/>
                <a:tab pos="4888230" algn="l"/>
                <a:tab pos="5295900" algn="l"/>
                <a:tab pos="5704205" algn="l"/>
                <a:tab pos="6110605" algn="l"/>
                <a:tab pos="6518275" algn="l"/>
                <a:tab pos="6926580" algn="l"/>
                <a:tab pos="7332980" algn="l"/>
                <a:tab pos="7740650" algn="l"/>
                <a:tab pos="8148955" algn="l"/>
              </a:tabLst>
            </a:pPr>
            <a:r>
              <a:rPr lang="en-GB" altLang="zh-CN" sz="4000" dirty="0">
                <a:solidFill>
                  <a:srgbClr val="000000"/>
                </a:solidFill>
                <a:latin typeface="黑体" panose="02010609060101010101" pitchFamily="49" charset="-122"/>
                <a:ea typeface="黑体" panose="02010609060101010101" pitchFamily="49" charset="-122"/>
              </a:rPr>
              <a:t>人</a:t>
            </a:r>
            <a:endParaRPr lang="en-GB" altLang="zh-CN" sz="4000" dirty="0">
              <a:solidFill>
                <a:srgbClr val="000000"/>
              </a:solidFill>
              <a:latin typeface="黑体" panose="02010609060101010101" pitchFamily="49" charset="-122"/>
              <a:ea typeface="黑体" panose="02010609060101010101" pitchFamily="49" charset="-122"/>
            </a:endParaRPr>
          </a:p>
        </p:txBody>
      </p:sp>
      <p:sp>
        <p:nvSpPr>
          <p:cNvPr id="40972" name="Text Box 30"/>
          <p:cNvSpPr txBox="1"/>
          <p:nvPr/>
        </p:nvSpPr>
        <p:spPr>
          <a:xfrm>
            <a:off x="2844800" y="3286125"/>
            <a:ext cx="714375" cy="414338"/>
          </a:xfrm>
          <a:prstGeom prst="rect">
            <a:avLst/>
          </a:prstGeom>
          <a:noFill/>
          <a:ln w="9525">
            <a:noFill/>
          </a:ln>
        </p:spPr>
        <p:txBody>
          <a:bodyPr lIns="72000" tIns="100800" rIns="72000" bIns="27000" anchor="ctr" anchorCtr="1">
            <a:spAutoFit/>
          </a:bodyPr>
          <a:lstStyle/>
          <a:p>
            <a:pPr defTabSz="0" eaLnBrk="1" hangingPunct="1">
              <a:lnSpc>
                <a:spcPct val="93000"/>
              </a:lnSpc>
              <a:tabLst>
                <a:tab pos="0" algn="l"/>
                <a:tab pos="405130" algn="l"/>
                <a:tab pos="812800" algn="l"/>
                <a:tab pos="1221105" algn="l"/>
                <a:tab pos="1627505" algn="l"/>
                <a:tab pos="2035175" algn="l"/>
                <a:tab pos="2443480" algn="l"/>
                <a:tab pos="2851150" algn="l"/>
                <a:tab pos="3257550" algn="l"/>
                <a:tab pos="3665855" algn="l"/>
                <a:tab pos="4073525" algn="l"/>
                <a:tab pos="4479925" algn="l"/>
                <a:tab pos="4888230" algn="l"/>
                <a:tab pos="5295900" algn="l"/>
                <a:tab pos="5704205" algn="l"/>
                <a:tab pos="6110605" algn="l"/>
                <a:tab pos="6518275" algn="l"/>
                <a:tab pos="6926580" algn="l"/>
                <a:tab pos="7332980" algn="l"/>
                <a:tab pos="7740650" algn="l"/>
                <a:tab pos="8148955" algn="l"/>
              </a:tabLst>
            </a:pPr>
            <a:r>
              <a:rPr lang="en-GB" altLang="zh-CN" sz="2000" dirty="0">
                <a:solidFill>
                  <a:srgbClr val="000000"/>
                </a:solidFill>
                <a:latin typeface="黑体" panose="02010609060101010101" pitchFamily="49" charset="-122"/>
                <a:ea typeface="黑体" panose="02010609060101010101" pitchFamily="49" charset="-122"/>
              </a:rPr>
              <a:t>物体</a:t>
            </a:r>
            <a:endParaRPr lang="en-GB" altLang="zh-CN" sz="2000" dirty="0">
              <a:solidFill>
                <a:srgbClr val="000000"/>
              </a:solidFill>
              <a:latin typeface="黑体" panose="02010609060101010101" pitchFamily="49" charset="-122"/>
              <a:ea typeface="黑体" panose="02010609060101010101" pitchFamily="49" charset="-122"/>
            </a:endParaRPr>
          </a:p>
        </p:txBody>
      </p:sp>
      <p:cxnSp>
        <p:nvCxnSpPr>
          <p:cNvPr id="19" name="直線矢印コネクタ 18"/>
          <p:cNvCxnSpPr>
            <a:stCxn id="40967" idx="3"/>
            <a:endCxn id="40971" idx="1"/>
          </p:cNvCxnSpPr>
          <p:nvPr/>
        </p:nvCxnSpPr>
        <p:spPr>
          <a:xfrm>
            <a:off x="2505075" y="5251450"/>
            <a:ext cx="1196975" cy="11113"/>
          </a:xfrm>
          <a:prstGeom prst="straightConnector1">
            <a:avLst/>
          </a:prstGeom>
          <a:ln w="76200" cmpd="dbl">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a:stCxn id="8" idx="3"/>
            <a:endCxn id="40971" idx="1"/>
          </p:cNvCxnSpPr>
          <p:nvPr/>
        </p:nvCxnSpPr>
        <p:spPr>
          <a:xfrm>
            <a:off x="2441575" y="2822575"/>
            <a:ext cx="1117600" cy="22225"/>
          </a:xfrm>
          <a:prstGeom prst="straightConnector1">
            <a:avLst/>
          </a:prstGeom>
          <a:ln w="76200" cmpd="dbl">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3" name="下矢印 22"/>
          <p:cNvSpPr/>
          <p:nvPr/>
        </p:nvSpPr>
        <p:spPr>
          <a:xfrm>
            <a:off x="1416050" y="4286250"/>
            <a:ext cx="536575" cy="642938"/>
          </a:xfrm>
          <a:prstGeom prst="downArrow">
            <a:avLst/>
          </a:prstGeom>
          <a:solidFill>
            <a:srgbClr val="FFD1D1"/>
          </a:solidFill>
          <a:ln>
            <a:solidFill>
              <a:srgbClr val="FF818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rgbClr val="FFFFFF"/>
              </a:solidFill>
              <a:effectLst/>
              <a:uLnTx/>
              <a:uFillTx/>
              <a:latin typeface="黑体" panose="02010609060101010101" pitchFamily="49" charset="-122"/>
              <a:ea typeface="黑体" panose="02010609060101010101" pitchFamily="49" charset="-122"/>
              <a:cs typeface="+mn-cs"/>
            </a:endParaRPr>
          </a:p>
        </p:txBody>
      </p:sp>
      <p:sp>
        <p:nvSpPr>
          <p:cNvPr id="40976" name="下矢印 23"/>
          <p:cNvSpPr/>
          <p:nvPr/>
        </p:nvSpPr>
        <p:spPr>
          <a:xfrm rot="10800000">
            <a:off x="1416050" y="3214688"/>
            <a:ext cx="536575" cy="642937"/>
          </a:xfrm>
          <a:prstGeom prst="downArrow">
            <a:avLst>
              <a:gd name="adj1" fmla="val 50000"/>
              <a:gd name="adj2" fmla="val 49981"/>
            </a:avLst>
          </a:prstGeom>
          <a:solidFill>
            <a:schemeClr val="accent1"/>
          </a:solidFill>
          <a:ln w="25400" cap="flat" cmpd="sng">
            <a:solidFill>
              <a:srgbClr val="89A4A7"/>
            </a:solidFill>
            <a:prstDash val="solid"/>
            <a:miter/>
            <a:headEnd type="none" w="med" len="med"/>
            <a:tailEnd type="none" w="med" len="med"/>
          </a:ln>
        </p:spPr>
        <p:txBody>
          <a:bodyPr rot="10800000" anchor="ctr"/>
          <a:lstStyle/>
          <a:p>
            <a:pPr algn="ctr" eaLnBrk="1" hangingPunct="1"/>
            <a:endParaRPr lang="ja-JP" altLang="en-US" sz="1800" dirty="0">
              <a:solidFill>
                <a:srgbClr val="FFFFFF"/>
              </a:solidFill>
              <a:latin typeface="黑体" panose="02010609060101010101" pitchFamily="49" charset="-122"/>
              <a:ea typeface="黑体" panose="02010609060101010101" pitchFamily="49" charset="-122"/>
            </a:endParaRPr>
          </a:p>
        </p:txBody>
      </p:sp>
      <p:sp>
        <p:nvSpPr>
          <p:cNvPr id="40977" name="Text Box 13"/>
          <p:cNvSpPr txBox="1"/>
          <p:nvPr/>
        </p:nvSpPr>
        <p:spPr>
          <a:xfrm>
            <a:off x="915988" y="3714750"/>
            <a:ext cx="1857375" cy="642938"/>
          </a:xfrm>
          <a:prstGeom prst="rect">
            <a:avLst/>
          </a:prstGeom>
          <a:solidFill>
            <a:schemeClr val="bg1"/>
          </a:solidFill>
          <a:ln w="9525">
            <a:noFill/>
          </a:ln>
        </p:spPr>
        <p:txBody>
          <a:bodyPr lIns="81639" tIns="42452" rIns="81639" bIns="42452" anchor="ctr"/>
          <a:lstStyle/>
          <a:p>
            <a:pPr defTabSz="0" eaLnBrk="1" hangingPunct="1">
              <a:lnSpc>
                <a:spcPct val="93000"/>
              </a:lnSpc>
              <a:tabLst>
                <a:tab pos="0" algn="l"/>
                <a:tab pos="405130" algn="l"/>
                <a:tab pos="812800" algn="l"/>
                <a:tab pos="1221105" algn="l"/>
                <a:tab pos="1627505" algn="l"/>
                <a:tab pos="2035175" algn="l"/>
                <a:tab pos="2443480" algn="l"/>
                <a:tab pos="2851150" algn="l"/>
                <a:tab pos="3257550" algn="l"/>
                <a:tab pos="3665855" algn="l"/>
                <a:tab pos="4073525" algn="l"/>
                <a:tab pos="4479925" algn="l"/>
                <a:tab pos="4888230" algn="l"/>
                <a:tab pos="5295900" algn="l"/>
                <a:tab pos="5704205" algn="l"/>
                <a:tab pos="6110605" algn="l"/>
                <a:tab pos="6518275" algn="l"/>
                <a:tab pos="6926580" algn="l"/>
                <a:tab pos="7332980" algn="l"/>
                <a:tab pos="7740650" algn="l"/>
                <a:tab pos="8148955" algn="l"/>
              </a:tabLst>
            </a:pPr>
            <a:r>
              <a:rPr lang="zh-CN" altLang="en-GB" sz="1600" dirty="0">
                <a:solidFill>
                  <a:srgbClr val="000000"/>
                </a:solidFill>
                <a:latin typeface="黑体" panose="02010609060101010101" pitchFamily="49" charset="-122"/>
                <a:ea typeface="黑体" panose="02010609060101010101" pitchFamily="49" charset="-122"/>
              </a:rPr>
              <a:t>安全管理缺陷</a:t>
            </a:r>
            <a:endParaRPr lang="zh-CN" altLang="en-GB" sz="1600" dirty="0">
              <a:solidFill>
                <a:srgbClr val="000000"/>
              </a:solidFill>
              <a:latin typeface="黑体" panose="02010609060101010101" pitchFamily="49" charset="-122"/>
              <a:ea typeface="黑体" panose="02010609060101010101" pitchFamily="49" charset="-122"/>
            </a:endParaRPr>
          </a:p>
        </p:txBody>
      </p:sp>
      <p:cxnSp>
        <p:nvCxnSpPr>
          <p:cNvPr id="40978" name="直線矢印コネクタ 25"/>
          <p:cNvCxnSpPr>
            <a:stCxn id="40971" idx="0"/>
            <a:endCxn id="40971" idx="1"/>
          </p:cNvCxnSpPr>
          <p:nvPr/>
        </p:nvCxnSpPr>
        <p:spPr>
          <a:xfrm flipV="1">
            <a:off x="4205288" y="3546475"/>
            <a:ext cx="6350" cy="1382713"/>
          </a:xfrm>
          <a:prstGeom prst="straightConnector1">
            <a:avLst/>
          </a:prstGeom>
          <a:ln w="76200" cap="flat" cmpd="dbl">
            <a:solidFill>
              <a:schemeClr val="tx1"/>
            </a:solidFill>
            <a:prstDash val="solid"/>
            <a:headEnd type="none" w="med" len="med"/>
            <a:tailEnd type="stealth" w="med" len="med"/>
          </a:ln>
        </p:spPr>
      </p:cxnSp>
      <p:sp>
        <p:nvSpPr>
          <p:cNvPr id="57" name="角丸四角形 56"/>
          <p:cNvSpPr/>
          <p:nvPr/>
        </p:nvSpPr>
        <p:spPr>
          <a:xfrm>
            <a:off x="6345238" y="2214563"/>
            <a:ext cx="2214563" cy="35718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8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死亡事故</a:t>
            </a:r>
            <a:endParaRPr kumimoji="1" lang="en-US" altLang="ja-JP" sz="18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8" name="角丸四角形 57"/>
          <p:cNvSpPr/>
          <p:nvPr/>
        </p:nvSpPr>
        <p:spPr>
          <a:xfrm>
            <a:off x="6345238" y="3143250"/>
            <a:ext cx="2214563" cy="1000125"/>
          </a:xfrm>
          <a:prstGeom prst="roundRect">
            <a:avLst/>
          </a:prstGeom>
          <a:solidFill>
            <a:srgbClr val="FFD9D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8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轻伤事故</a:t>
            </a:r>
            <a:endParaRPr kumimoji="1" lang="ja-JP" altLang="en-US" sz="18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9" name="角丸四角形 58"/>
          <p:cNvSpPr/>
          <p:nvPr/>
        </p:nvSpPr>
        <p:spPr>
          <a:xfrm>
            <a:off x="6345238" y="4214813"/>
            <a:ext cx="2214563" cy="1500188"/>
          </a:xfrm>
          <a:prstGeom prst="roundRect">
            <a:avLst/>
          </a:prstGeom>
          <a:solidFill>
            <a:srgbClr val="FFF7F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8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未发生</a:t>
            </a:r>
            <a:endParaRPr kumimoji="1" lang="zh-CN" altLang="en-US" sz="18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8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人员伤亡的事故</a:t>
            </a:r>
            <a:endParaRPr kumimoji="1" lang="en-US" altLang="ja-JP" sz="18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0" name="角丸四角形 59"/>
          <p:cNvSpPr/>
          <p:nvPr/>
        </p:nvSpPr>
        <p:spPr>
          <a:xfrm>
            <a:off x="6345238" y="2643188"/>
            <a:ext cx="2214563" cy="428625"/>
          </a:xfrm>
          <a:prstGeom prst="roundRect">
            <a:avLst/>
          </a:prstGeom>
          <a:solidFill>
            <a:srgbClr val="FFA7A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8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重伤事故</a:t>
            </a:r>
            <a:endParaRPr kumimoji="1" lang="ja-JP" altLang="en-US" sz="18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3" name="右矢印 62"/>
          <p:cNvSpPr/>
          <p:nvPr/>
        </p:nvSpPr>
        <p:spPr>
          <a:xfrm>
            <a:off x="4987925" y="1643063"/>
            <a:ext cx="1071563" cy="357188"/>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rgbClr val="FFFFFF"/>
              </a:solidFill>
              <a:effectLst/>
              <a:uLnTx/>
              <a:uFillTx/>
              <a:latin typeface="黑体" panose="02010609060101010101" pitchFamily="49" charset="-122"/>
              <a:ea typeface="黑体" panose="02010609060101010101" pitchFamily="49" charset="-122"/>
              <a:cs typeface="+mn-cs"/>
            </a:endParaRPr>
          </a:p>
        </p:txBody>
      </p:sp>
      <p:sp>
        <p:nvSpPr>
          <p:cNvPr id="40984" name="テキスト ボックス 63"/>
          <p:cNvSpPr txBox="1"/>
          <p:nvPr/>
        </p:nvSpPr>
        <p:spPr>
          <a:xfrm>
            <a:off x="5273675" y="2500313"/>
            <a:ext cx="642938" cy="1357312"/>
          </a:xfrm>
          <a:prstGeom prst="rect">
            <a:avLst/>
          </a:prstGeom>
          <a:solidFill>
            <a:srgbClr val="D1D1F0"/>
          </a:solidFill>
          <a:ln w="9525" cap="flat" cmpd="sng">
            <a:solidFill>
              <a:srgbClr val="19194D"/>
            </a:solidFill>
            <a:prstDash val="solid"/>
            <a:round/>
            <a:headEnd type="none" w="med" len="med"/>
            <a:tailEnd type="none" w="med" len="med"/>
          </a:ln>
        </p:spPr>
        <p:txBody>
          <a:bodyPr vert="eaVert" anchor="ctr"/>
          <a:lstStyle/>
          <a:p>
            <a:pPr algn="ctr" eaLnBrk="1" hangingPunct="1"/>
            <a:r>
              <a:rPr lang="zh-CN" altLang="en-US" sz="1800" dirty="0">
                <a:latin typeface="黑体" panose="02010609060101010101" pitchFamily="49" charset="-122"/>
                <a:ea typeface="黑体" panose="02010609060101010101" pitchFamily="49" charset="-122"/>
              </a:rPr>
              <a:t>防护用具</a:t>
            </a:r>
            <a:endParaRPr lang="ja-JP" altLang="en-US" sz="1800" dirty="0">
              <a:latin typeface="黑体" panose="02010609060101010101" pitchFamily="49" charset="-122"/>
              <a:ea typeface="黑体" panose="02010609060101010101" pitchFamily="49"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31"/>
          <p:cNvSpPr txBox="1"/>
          <p:nvPr/>
        </p:nvSpPr>
        <p:spPr>
          <a:xfrm>
            <a:off x="684213" y="620713"/>
            <a:ext cx="5545137" cy="461962"/>
          </a:xfrm>
          <a:prstGeom prst="rect">
            <a:avLst/>
          </a:prstGeom>
          <a:noFill/>
          <a:ln w="9525">
            <a:noFill/>
          </a:ln>
        </p:spPr>
        <p:txBody>
          <a:bodyPr>
            <a:spAutoFit/>
          </a:bodyPr>
          <a:lstStyle/>
          <a:p>
            <a:pPr eaLnBrk="1" hangingPunct="1">
              <a:spcBef>
                <a:spcPct val="50000"/>
              </a:spcBef>
            </a:pPr>
            <a:r>
              <a:rPr lang="en-US" altLang="zh-CN"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隐患排查治理活动</a:t>
            </a:r>
            <a:r>
              <a:rPr lang="en-US" altLang="zh-CN" dirty="0">
                <a:latin typeface="Times New Roman" panose="02020603050405020304" pitchFamily="18" charset="0"/>
                <a:ea typeface="黑体" panose="02010609060101010101" pitchFamily="49" charset="-122"/>
              </a:rPr>
              <a:t>—</a:t>
            </a:r>
            <a:r>
              <a:rPr lang="zh-CN" altLang="en-US" dirty="0">
                <a:latin typeface="Times New Roman" panose="02020603050405020304" pitchFamily="18" charset="0"/>
                <a:ea typeface="黑体" panose="02010609060101010101" pitchFamily="49" charset="-122"/>
              </a:rPr>
              <a:t>（</a:t>
            </a:r>
            <a:r>
              <a:rPr lang="en-US" altLang="zh-CN" dirty="0">
                <a:latin typeface="Times New Roman" panose="02020603050405020304" pitchFamily="18" charset="0"/>
                <a:ea typeface="黑体" panose="02010609060101010101" pitchFamily="49" charset="-122"/>
              </a:rPr>
              <a:t>1</a:t>
            </a:r>
            <a:r>
              <a:rPr lang="zh-CN" altLang="en-US" dirty="0">
                <a:latin typeface="Times New Roman" panose="02020603050405020304" pitchFamily="18" charset="0"/>
                <a:ea typeface="黑体" panose="02010609060101010101" pitchFamily="49" charset="-122"/>
              </a:rPr>
              <a:t>）</a:t>
            </a:r>
            <a:r>
              <a:rPr lang="zh-CN" altLang="en-US" dirty="0">
                <a:latin typeface="黑体" panose="02010609060101010101" pitchFamily="49" charset="-122"/>
                <a:ea typeface="黑体" panose="02010609060101010101" pitchFamily="49" charset="-122"/>
              </a:rPr>
              <a:t>重要性</a:t>
            </a:r>
            <a:endParaRPr lang="zh-CN" altLang="en-US" dirty="0">
              <a:latin typeface="黑体" panose="02010609060101010101" pitchFamily="49" charset="-122"/>
              <a:ea typeface="黑体" panose="02010609060101010101" pitchFamily="49" charset="-122"/>
            </a:endParaRPr>
          </a:p>
        </p:txBody>
      </p:sp>
      <p:sp>
        <p:nvSpPr>
          <p:cNvPr id="41987" name="Rectangle 35"/>
          <p:cNvSpPr/>
          <p:nvPr/>
        </p:nvSpPr>
        <p:spPr>
          <a:xfrm>
            <a:off x="1403350" y="1500188"/>
            <a:ext cx="6337300" cy="720725"/>
          </a:xfrm>
          <a:prstGeom prst="rect">
            <a:avLst/>
          </a:prstGeom>
          <a:solidFill>
            <a:schemeClr val="hlink"/>
          </a:solidFill>
          <a:ln w="9525" cap="flat" cmpd="sng">
            <a:solidFill>
              <a:schemeClr val="tx1"/>
            </a:solidFill>
            <a:prstDash val="solid"/>
            <a:miter/>
            <a:headEnd type="none" w="med" len="med"/>
            <a:tailEnd type="none" w="med" len="med"/>
          </a:ln>
        </p:spPr>
        <p:txBody>
          <a:bodyPr wrap="none" anchor="ctr"/>
          <a:lstStyle/>
          <a:p>
            <a:pPr algn="ctr" eaLnBrk="1" hangingPunct="1"/>
            <a:r>
              <a:rPr lang="zh-CN" altLang="en-US" sz="2000" dirty="0">
                <a:solidFill>
                  <a:schemeClr val="bg1"/>
                </a:solidFill>
                <a:latin typeface="Times New Roman" panose="02020603050405020304" pitchFamily="18" charset="0"/>
                <a:ea typeface="黑体" panose="02010609060101010101" pitchFamily="49" charset="-122"/>
              </a:rPr>
              <a:t>隐患排查治理（风险评价）是企业</a:t>
            </a:r>
            <a:endParaRPr lang="zh-CN" altLang="en-US" sz="2000" dirty="0">
              <a:solidFill>
                <a:schemeClr val="bg1"/>
              </a:solidFill>
              <a:latin typeface="Times New Roman" panose="02020603050405020304" pitchFamily="18" charset="0"/>
              <a:ea typeface="黑体" panose="02010609060101010101" pitchFamily="49" charset="-122"/>
            </a:endParaRPr>
          </a:p>
          <a:p>
            <a:pPr algn="ctr" eaLnBrk="1" hangingPunct="1"/>
            <a:r>
              <a:rPr lang="zh-CN" altLang="en-US" sz="2000" dirty="0">
                <a:solidFill>
                  <a:schemeClr val="bg1"/>
                </a:solidFill>
                <a:latin typeface="Times New Roman" panose="02020603050405020304" pitchFamily="18" charset="0"/>
                <a:ea typeface="黑体" panose="02010609060101010101" pitchFamily="49" charset="-122"/>
              </a:rPr>
              <a:t>有效开展安全生产管理的基本途径</a:t>
            </a:r>
            <a:endParaRPr lang="zh-CN" altLang="en-US" sz="2000" dirty="0">
              <a:solidFill>
                <a:schemeClr val="bg1"/>
              </a:solidFill>
              <a:latin typeface="Times New Roman" panose="02020603050405020304" pitchFamily="18" charset="0"/>
              <a:ea typeface="黑体" panose="02010609060101010101" pitchFamily="49" charset="-122"/>
            </a:endParaRPr>
          </a:p>
        </p:txBody>
      </p:sp>
      <p:sp>
        <p:nvSpPr>
          <p:cNvPr id="41988" name="AutoShape 3"/>
          <p:cNvSpPr/>
          <p:nvPr/>
        </p:nvSpPr>
        <p:spPr>
          <a:xfrm>
            <a:off x="1447800" y="2438400"/>
            <a:ext cx="5486400" cy="2667000"/>
          </a:xfrm>
          <a:prstGeom prst="triangle">
            <a:avLst>
              <a:gd name="adj" fmla="val 50000"/>
            </a:avLst>
          </a:prstGeom>
          <a:solidFill>
            <a:srgbClr val="CCCCFF"/>
          </a:solidFill>
          <a:ln w="9525" cap="flat" cmpd="sng">
            <a:solidFill>
              <a:schemeClr val="tx1"/>
            </a:solidFill>
            <a:prstDash val="solid"/>
            <a:miter/>
            <a:headEnd type="none" w="med" len="med"/>
            <a:tailEnd type="none" w="med" len="med"/>
          </a:ln>
          <a:effectLst>
            <a:outerShdw dist="107763" dir="2699999" algn="ctr" rotWithShape="0">
              <a:schemeClr val="bg2"/>
            </a:outerShdw>
          </a:effectLst>
        </p:spPr>
        <p:txBody>
          <a:bodyPr wrap="none" anchor="ctr"/>
          <a:lstStyle/>
          <a:p>
            <a:pPr algn="ctr" eaLnBrk="1" hangingPunct="1"/>
            <a:endParaRPr lang="ja-JP" altLang="ja-JP" sz="3200" dirty="0">
              <a:latin typeface="Times New Roman" panose="02020603050405020304" pitchFamily="18" charset="0"/>
              <a:ea typeface="MS PGothic" panose="020B0600070205080204" pitchFamily="34" charset="-128"/>
            </a:endParaRPr>
          </a:p>
        </p:txBody>
      </p:sp>
      <p:sp>
        <p:nvSpPr>
          <p:cNvPr id="41989" name="Line 4"/>
          <p:cNvSpPr/>
          <p:nvPr/>
        </p:nvSpPr>
        <p:spPr>
          <a:xfrm>
            <a:off x="3429000" y="3200400"/>
            <a:ext cx="1524000" cy="0"/>
          </a:xfrm>
          <a:prstGeom prst="line">
            <a:avLst/>
          </a:prstGeom>
          <a:ln w="9525" cap="flat" cmpd="sng">
            <a:solidFill>
              <a:schemeClr val="tx1"/>
            </a:solidFill>
            <a:prstDash val="solid"/>
            <a:headEnd type="none" w="med" len="med"/>
            <a:tailEnd type="none" w="med" len="med"/>
          </a:ln>
        </p:spPr>
      </p:sp>
      <p:sp>
        <p:nvSpPr>
          <p:cNvPr id="41990" name="Text Box 7"/>
          <p:cNvSpPr txBox="1"/>
          <p:nvPr/>
        </p:nvSpPr>
        <p:spPr>
          <a:xfrm>
            <a:off x="4038600" y="2667000"/>
            <a:ext cx="381000" cy="579438"/>
          </a:xfrm>
          <a:prstGeom prst="rect">
            <a:avLst/>
          </a:prstGeom>
          <a:noFill/>
          <a:ln w="9525">
            <a:noFill/>
          </a:ln>
        </p:spPr>
        <p:txBody>
          <a:bodyPr>
            <a:spAutoFit/>
          </a:bodyPr>
          <a:lstStyle/>
          <a:p>
            <a:pPr eaLnBrk="1" hangingPunct="1">
              <a:spcBef>
                <a:spcPct val="50000"/>
              </a:spcBef>
            </a:pPr>
            <a:r>
              <a:rPr lang="en-US" altLang="ja-JP" sz="3200" dirty="0">
                <a:latin typeface="Times New Roman" panose="02020603050405020304" pitchFamily="18" charset="0"/>
                <a:ea typeface="MS PGothic" panose="020B0600070205080204" pitchFamily="34" charset="-128"/>
              </a:rPr>
              <a:t>1</a:t>
            </a:r>
            <a:endParaRPr lang="en-US" altLang="ja-JP" sz="3200" dirty="0">
              <a:latin typeface="Times New Roman" panose="02020603050405020304" pitchFamily="18" charset="0"/>
              <a:ea typeface="MS PGothic" panose="020B0600070205080204" pitchFamily="34" charset="-128"/>
            </a:endParaRPr>
          </a:p>
        </p:txBody>
      </p:sp>
      <p:sp>
        <p:nvSpPr>
          <p:cNvPr id="41991" name="Text Box 8"/>
          <p:cNvSpPr txBox="1"/>
          <p:nvPr/>
        </p:nvSpPr>
        <p:spPr>
          <a:xfrm>
            <a:off x="3886200" y="3230563"/>
            <a:ext cx="685800" cy="579437"/>
          </a:xfrm>
          <a:prstGeom prst="rect">
            <a:avLst/>
          </a:prstGeom>
          <a:noFill/>
          <a:ln w="9525">
            <a:noFill/>
          </a:ln>
        </p:spPr>
        <p:txBody>
          <a:bodyPr>
            <a:spAutoFit/>
          </a:bodyPr>
          <a:lstStyle/>
          <a:p>
            <a:pPr eaLnBrk="1" hangingPunct="1">
              <a:spcBef>
                <a:spcPct val="50000"/>
              </a:spcBef>
            </a:pPr>
            <a:r>
              <a:rPr lang="en-US" altLang="ja-JP" sz="3200" dirty="0">
                <a:latin typeface="Times New Roman" panose="02020603050405020304" pitchFamily="18" charset="0"/>
                <a:ea typeface="MS PGothic" panose="020B0600070205080204" pitchFamily="34" charset="-128"/>
              </a:rPr>
              <a:t>10</a:t>
            </a:r>
            <a:endParaRPr lang="en-US" altLang="ja-JP" sz="3200" dirty="0">
              <a:latin typeface="Times New Roman" panose="02020603050405020304" pitchFamily="18" charset="0"/>
              <a:ea typeface="MS PGothic" panose="020B0600070205080204" pitchFamily="34" charset="-128"/>
            </a:endParaRPr>
          </a:p>
        </p:txBody>
      </p:sp>
      <p:sp>
        <p:nvSpPr>
          <p:cNvPr id="41992" name="Text Box 9"/>
          <p:cNvSpPr txBox="1"/>
          <p:nvPr/>
        </p:nvSpPr>
        <p:spPr>
          <a:xfrm>
            <a:off x="3886200" y="3886200"/>
            <a:ext cx="685800" cy="579438"/>
          </a:xfrm>
          <a:prstGeom prst="rect">
            <a:avLst/>
          </a:prstGeom>
          <a:noFill/>
          <a:ln w="9525">
            <a:noFill/>
          </a:ln>
        </p:spPr>
        <p:txBody>
          <a:bodyPr>
            <a:spAutoFit/>
          </a:bodyPr>
          <a:lstStyle/>
          <a:p>
            <a:pPr eaLnBrk="1" hangingPunct="1">
              <a:spcBef>
                <a:spcPct val="50000"/>
              </a:spcBef>
            </a:pPr>
            <a:r>
              <a:rPr lang="en-US" altLang="ja-JP" sz="3200" dirty="0">
                <a:latin typeface="Times New Roman" panose="02020603050405020304" pitchFamily="18" charset="0"/>
                <a:ea typeface="MS PGothic" panose="020B0600070205080204" pitchFamily="34" charset="-128"/>
              </a:rPr>
              <a:t>30</a:t>
            </a:r>
            <a:endParaRPr lang="en-US" altLang="ja-JP" sz="3200" dirty="0">
              <a:latin typeface="Times New Roman" panose="02020603050405020304" pitchFamily="18" charset="0"/>
              <a:ea typeface="MS PGothic" panose="020B0600070205080204" pitchFamily="34" charset="-128"/>
            </a:endParaRPr>
          </a:p>
        </p:txBody>
      </p:sp>
      <p:sp>
        <p:nvSpPr>
          <p:cNvPr id="41993" name="Text Box 10"/>
          <p:cNvSpPr txBox="1"/>
          <p:nvPr/>
        </p:nvSpPr>
        <p:spPr>
          <a:xfrm>
            <a:off x="3810000" y="4525963"/>
            <a:ext cx="914400" cy="579437"/>
          </a:xfrm>
          <a:prstGeom prst="rect">
            <a:avLst/>
          </a:prstGeom>
          <a:noFill/>
          <a:ln w="9525">
            <a:noFill/>
          </a:ln>
        </p:spPr>
        <p:txBody>
          <a:bodyPr>
            <a:spAutoFit/>
          </a:bodyPr>
          <a:lstStyle/>
          <a:p>
            <a:pPr eaLnBrk="1" hangingPunct="1">
              <a:spcBef>
                <a:spcPct val="50000"/>
              </a:spcBef>
            </a:pPr>
            <a:r>
              <a:rPr lang="en-US" altLang="ja-JP" sz="3200" dirty="0">
                <a:latin typeface="Times New Roman" panose="02020603050405020304" pitchFamily="18" charset="0"/>
                <a:ea typeface="MS PGothic" panose="020B0600070205080204" pitchFamily="34" charset="-128"/>
              </a:rPr>
              <a:t>600</a:t>
            </a:r>
            <a:endParaRPr lang="en-US" altLang="ja-JP" sz="3200" dirty="0">
              <a:latin typeface="Times New Roman" panose="02020603050405020304" pitchFamily="18" charset="0"/>
              <a:ea typeface="MS PGothic" panose="020B0600070205080204" pitchFamily="34" charset="-128"/>
            </a:endParaRPr>
          </a:p>
        </p:txBody>
      </p:sp>
      <p:sp>
        <p:nvSpPr>
          <p:cNvPr id="41994" name="Text Box 11"/>
          <p:cNvSpPr txBox="1"/>
          <p:nvPr/>
        </p:nvSpPr>
        <p:spPr>
          <a:xfrm>
            <a:off x="4643438" y="2624138"/>
            <a:ext cx="1757362" cy="457200"/>
          </a:xfrm>
          <a:prstGeom prst="rect">
            <a:avLst/>
          </a:prstGeom>
          <a:noFill/>
          <a:ln w="9525">
            <a:noFill/>
          </a:ln>
        </p:spPr>
        <p:txBody>
          <a:bodyPr>
            <a:spAutoFit/>
          </a:bodyPr>
          <a:lstStyle/>
          <a:p>
            <a:pPr eaLnBrk="1" hangingPunct="1">
              <a:spcBef>
                <a:spcPct val="50000"/>
              </a:spcBef>
            </a:pPr>
            <a:r>
              <a:rPr lang="zh-CN" altLang="en-US" dirty="0">
                <a:latin typeface="Times New Roman" panose="02020603050405020304" pitchFamily="18" charset="0"/>
              </a:rPr>
              <a:t>重伤与残废</a:t>
            </a:r>
            <a:endParaRPr lang="ja-JP" altLang="en-US" dirty="0">
              <a:latin typeface="Times New Roman" panose="02020603050405020304" pitchFamily="18" charset="0"/>
              <a:ea typeface="MS PGothic" panose="020B0600070205080204" pitchFamily="34" charset="-128"/>
            </a:endParaRPr>
          </a:p>
        </p:txBody>
      </p:sp>
      <p:sp>
        <p:nvSpPr>
          <p:cNvPr id="41995" name="Text Box 12"/>
          <p:cNvSpPr txBox="1"/>
          <p:nvPr/>
        </p:nvSpPr>
        <p:spPr>
          <a:xfrm>
            <a:off x="5435600" y="3271838"/>
            <a:ext cx="936625" cy="457200"/>
          </a:xfrm>
          <a:prstGeom prst="rect">
            <a:avLst/>
          </a:prstGeom>
          <a:noFill/>
          <a:ln w="9525">
            <a:noFill/>
          </a:ln>
        </p:spPr>
        <p:txBody>
          <a:bodyPr>
            <a:spAutoFit/>
          </a:bodyPr>
          <a:lstStyle/>
          <a:p>
            <a:pPr eaLnBrk="1" hangingPunct="1">
              <a:spcBef>
                <a:spcPct val="50000"/>
              </a:spcBef>
            </a:pPr>
            <a:r>
              <a:rPr lang="zh-CN" altLang="en-US" dirty="0">
                <a:latin typeface="Times New Roman" panose="02020603050405020304" pitchFamily="18" charset="0"/>
              </a:rPr>
              <a:t>伤害</a:t>
            </a:r>
            <a:endParaRPr lang="ja-JP" altLang="en-US" dirty="0">
              <a:latin typeface="Times New Roman" panose="02020603050405020304" pitchFamily="18" charset="0"/>
            </a:endParaRPr>
          </a:p>
        </p:txBody>
      </p:sp>
      <p:sp>
        <p:nvSpPr>
          <p:cNvPr id="41996" name="Text Box 13"/>
          <p:cNvSpPr txBox="1"/>
          <p:nvPr/>
        </p:nvSpPr>
        <p:spPr>
          <a:xfrm>
            <a:off x="5292725" y="3919538"/>
            <a:ext cx="3546475" cy="457200"/>
          </a:xfrm>
          <a:prstGeom prst="rect">
            <a:avLst/>
          </a:prstGeom>
          <a:noFill/>
          <a:ln w="9525">
            <a:noFill/>
          </a:ln>
        </p:spPr>
        <p:txBody>
          <a:bodyPr>
            <a:spAutoFit/>
          </a:bodyPr>
          <a:lstStyle/>
          <a:p>
            <a:pPr eaLnBrk="1" hangingPunct="1">
              <a:spcBef>
                <a:spcPct val="50000"/>
              </a:spcBef>
            </a:pPr>
            <a:r>
              <a:rPr lang="zh-CN" altLang="en-US" dirty="0">
                <a:latin typeface="Times New Roman" panose="02020603050405020304" pitchFamily="18" charset="0"/>
              </a:rPr>
              <a:t>仅造成物品损坏的事故</a:t>
            </a:r>
            <a:endParaRPr lang="ja-JP" altLang="en-US" dirty="0">
              <a:latin typeface="Times New Roman" panose="02020603050405020304" pitchFamily="18" charset="0"/>
              <a:ea typeface="MS PGothic" panose="020B0600070205080204" pitchFamily="34" charset="-128"/>
            </a:endParaRPr>
          </a:p>
        </p:txBody>
      </p:sp>
      <p:sp>
        <p:nvSpPr>
          <p:cNvPr id="41997" name="Text Box 15"/>
          <p:cNvSpPr txBox="1"/>
          <p:nvPr/>
        </p:nvSpPr>
        <p:spPr>
          <a:xfrm>
            <a:off x="5003800" y="4597400"/>
            <a:ext cx="3429000" cy="457200"/>
          </a:xfrm>
          <a:prstGeom prst="rect">
            <a:avLst/>
          </a:prstGeom>
          <a:noFill/>
          <a:ln w="9525">
            <a:noFill/>
          </a:ln>
        </p:spPr>
        <p:txBody>
          <a:bodyPr>
            <a:spAutoFit/>
          </a:bodyPr>
          <a:lstStyle/>
          <a:p>
            <a:pPr algn="ctr" eaLnBrk="1" hangingPunct="1">
              <a:spcBef>
                <a:spcPct val="50000"/>
              </a:spcBef>
            </a:pPr>
            <a:r>
              <a:rPr lang="ja-JP" altLang="en-US" dirty="0">
                <a:latin typeface="Times New Roman" panose="02020603050405020304" pitchFamily="18" charset="0"/>
                <a:ea typeface="MS PGothic" panose="020B0600070205080204" pitchFamily="34" charset="-128"/>
              </a:rPr>
              <a:t>　（</a:t>
            </a:r>
            <a:r>
              <a:rPr lang="zh-CN" altLang="en-US" dirty="0">
                <a:latin typeface="Times New Roman" panose="02020603050405020304" pitchFamily="18" charset="0"/>
              </a:rPr>
              <a:t>险情</a:t>
            </a:r>
            <a:r>
              <a:rPr lang="ja-JP" altLang="en-US" dirty="0">
                <a:latin typeface="Times New Roman" panose="02020603050405020304" pitchFamily="18" charset="0"/>
              </a:rPr>
              <a:t>事故</a:t>
            </a:r>
            <a:r>
              <a:rPr lang="ja-JP" altLang="en-US" dirty="0">
                <a:latin typeface="Times New Roman" panose="02020603050405020304" pitchFamily="18" charset="0"/>
                <a:ea typeface="MS PGothic" panose="020B0600070205080204" pitchFamily="34" charset="-128"/>
              </a:rPr>
              <a:t>＊）</a:t>
            </a:r>
            <a:endParaRPr lang="ja-JP" altLang="en-US" dirty="0">
              <a:latin typeface="Times New Roman" panose="02020603050405020304" pitchFamily="18" charset="0"/>
              <a:ea typeface="MS PGothic" panose="020B0600070205080204" pitchFamily="34" charset="-128"/>
            </a:endParaRPr>
          </a:p>
        </p:txBody>
      </p:sp>
      <p:sp>
        <p:nvSpPr>
          <p:cNvPr id="41998" name="Rectangle 16"/>
          <p:cNvSpPr/>
          <p:nvPr/>
        </p:nvSpPr>
        <p:spPr>
          <a:xfrm>
            <a:off x="609600" y="5286375"/>
            <a:ext cx="8153400" cy="485775"/>
          </a:xfrm>
          <a:prstGeom prst="rect">
            <a:avLst/>
          </a:prstGeom>
          <a:solidFill>
            <a:srgbClr val="FF99CC">
              <a:alpha val="50195"/>
            </a:srgbClr>
          </a:solidFill>
          <a:ln w="9525" cap="flat" cmpd="sng">
            <a:solidFill>
              <a:schemeClr val="tx1"/>
            </a:solidFill>
            <a:prstDash val="solid"/>
            <a:miter/>
            <a:headEnd type="none" w="med" len="med"/>
            <a:tailEnd type="none" w="med" len="med"/>
          </a:ln>
          <a:effectLst>
            <a:outerShdw dist="107763" dir="2699999" algn="ctr" rotWithShape="0">
              <a:schemeClr val="bg2"/>
            </a:outerShdw>
          </a:effectLst>
        </p:spPr>
        <p:txBody>
          <a:bodyPr wrap="none" anchor="ctr"/>
          <a:lstStyle/>
          <a:p>
            <a:pPr algn="ctr" eaLnBrk="1" hangingPunct="1"/>
            <a:r>
              <a:rPr lang="zh-CN" altLang="en-US" sz="2000" dirty="0">
                <a:latin typeface="Times New Roman" panose="02020603050405020304" pitchFamily="18" charset="0"/>
              </a:rPr>
              <a:t>无数的不安全状态与不安全行为</a:t>
            </a:r>
            <a:r>
              <a:rPr lang="ja-JP" altLang="en-US" sz="2000" dirty="0">
                <a:latin typeface="Times New Roman" panose="02020603050405020304" pitchFamily="18" charset="0"/>
                <a:ea typeface="MS PGothic" panose="020B0600070205080204" pitchFamily="34" charset="-128"/>
              </a:rPr>
              <a:t>　＊</a:t>
            </a:r>
            <a:endParaRPr lang="ja-JP" altLang="en-US" sz="2000" dirty="0">
              <a:latin typeface="Times New Roman" panose="02020603050405020304" pitchFamily="18" charset="0"/>
              <a:ea typeface="MS PGothic" panose="020B0600070205080204" pitchFamily="34" charset="-128"/>
            </a:endParaRPr>
          </a:p>
        </p:txBody>
      </p:sp>
      <p:sp>
        <p:nvSpPr>
          <p:cNvPr id="41999" name="Line 5"/>
          <p:cNvSpPr/>
          <p:nvPr/>
        </p:nvSpPr>
        <p:spPr>
          <a:xfrm>
            <a:off x="2743200" y="3838575"/>
            <a:ext cx="2819400" cy="0"/>
          </a:xfrm>
          <a:prstGeom prst="line">
            <a:avLst/>
          </a:prstGeom>
          <a:ln w="9525" cap="flat" cmpd="sng">
            <a:solidFill>
              <a:schemeClr val="tx1"/>
            </a:solidFill>
            <a:prstDash val="solid"/>
            <a:headEnd type="none" w="med" len="med"/>
            <a:tailEnd type="none" w="med" len="med"/>
          </a:ln>
        </p:spPr>
      </p:sp>
      <p:sp>
        <p:nvSpPr>
          <p:cNvPr id="42000" name="Line 6"/>
          <p:cNvSpPr/>
          <p:nvPr/>
        </p:nvSpPr>
        <p:spPr>
          <a:xfrm>
            <a:off x="2057400" y="4524375"/>
            <a:ext cx="4267200" cy="0"/>
          </a:xfrm>
          <a:prstGeom prst="line">
            <a:avLst/>
          </a:prstGeom>
          <a:ln w="9525" cap="flat" cmpd="sng">
            <a:solidFill>
              <a:schemeClr val="tx1"/>
            </a:solidFill>
            <a:prstDash val="solid"/>
            <a:headEnd type="none" w="med" len="med"/>
            <a:tailEnd type="none" w="med" len="med"/>
          </a:ln>
        </p:spPr>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5"/>
          <p:cNvSpPr txBox="1"/>
          <p:nvPr/>
        </p:nvSpPr>
        <p:spPr>
          <a:xfrm>
            <a:off x="684213" y="895350"/>
            <a:ext cx="5545137" cy="461963"/>
          </a:xfrm>
          <a:prstGeom prst="rect">
            <a:avLst/>
          </a:prstGeom>
          <a:noFill/>
          <a:ln w="9525">
            <a:noFill/>
          </a:ln>
        </p:spPr>
        <p:txBody>
          <a:bodyPr>
            <a:spAutoFit/>
          </a:bodyPr>
          <a:lstStyle/>
          <a:p>
            <a:pPr eaLnBrk="1" hangingPunct="1">
              <a:spcBef>
                <a:spcPct val="50000"/>
              </a:spcBef>
            </a:pPr>
            <a:r>
              <a:rPr lang="en-US" altLang="zh-CN"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隐患排查治理活动</a:t>
            </a:r>
            <a:r>
              <a:rPr lang="en-US" altLang="zh-CN" dirty="0">
                <a:latin typeface="Times New Roman" panose="02020603050405020304" pitchFamily="18" charset="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2</a:t>
            </a:r>
            <a:r>
              <a:rPr lang="zh-CN" altLang="en-US" sz="2000"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概念</a:t>
            </a:r>
            <a:endParaRPr lang="zh-CN" altLang="en-US" dirty="0">
              <a:latin typeface="黑体" panose="02010609060101010101" pitchFamily="49" charset="-122"/>
              <a:ea typeface="黑体" panose="02010609060101010101" pitchFamily="49" charset="-122"/>
            </a:endParaRPr>
          </a:p>
        </p:txBody>
      </p:sp>
      <p:sp>
        <p:nvSpPr>
          <p:cNvPr id="43011" name="Text Box 6"/>
          <p:cNvSpPr txBox="1"/>
          <p:nvPr/>
        </p:nvSpPr>
        <p:spPr>
          <a:xfrm>
            <a:off x="974725" y="1870075"/>
            <a:ext cx="7073900" cy="2586038"/>
          </a:xfrm>
          <a:prstGeom prst="rect">
            <a:avLst/>
          </a:prstGeom>
          <a:noFill/>
          <a:ln w="9525">
            <a:noFill/>
          </a:ln>
        </p:spPr>
        <p:txBody>
          <a:bodyPr>
            <a:spAutoFit/>
          </a:bodyPr>
          <a:lstStyle/>
          <a:p>
            <a:pPr marL="342900" indent="-342900" eaLnBrk="1" hangingPunct="1">
              <a:lnSpc>
                <a:spcPct val="150000"/>
              </a:lnSpc>
              <a:spcBef>
                <a:spcPct val="50000"/>
              </a:spcBef>
              <a:spcAft>
                <a:spcPts val="1200"/>
              </a:spcAft>
            </a:pPr>
            <a:r>
              <a:rPr lang="en-US" altLang="zh-CN" sz="2800" b="1" dirty="0">
                <a:solidFill>
                  <a:srgbClr val="FF0000"/>
                </a:solidFill>
                <a:latin typeface="黑体" panose="02010609060101010101" pitchFamily="49" charset="-122"/>
                <a:ea typeface="黑体" panose="02010609060101010101" pitchFamily="49" charset="-122"/>
              </a:rPr>
              <a:t>     </a:t>
            </a:r>
            <a:r>
              <a:rPr lang="en-US" altLang="zh-CN" sz="2000" dirty="0">
                <a:solidFill>
                  <a:srgbClr val="FF0000"/>
                </a:solidFill>
                <a:latin typeface="Times New Roman" panose="02020603050405020304" pitchFamily="18" charset="0"/>
                <a:ea typeface="黑体" panose="02010609060101010101" pitchFamily="49" charset="-122"/>
              </a:rPr>
              <a:t>“</a:t>
            </a:r>
            <a:r>
              <a:rPr lang="zh-CN" altLang="en-US" sz="2000" dirty="0">
                <a:solidFill>
                  <a:srgbClr val="FF0000"/>
                </a:solidFill>
                <a:latin typeface="黑体" panose="02010609060101010101" pitchFamily="49" charset="-122"/>
                <a:ea typeface="黑体" panose="02010609060101010101" pitchFamily="49" charset="-122"/>
              </a:rPr>
              <a:t>隐患排查治理</a:t>
            </a:r>
            <a:r>
              <a:rPr lang="zh-CN" altLang="en-US" sz="2000" dirty="0">
                <a:solidFill>
                  <a:srgbClr val="FF0000"/>
                </a:solidFill>
                <a:latin typeface="Times New Roman" panose="02020603050405020304" pitchFamily="18" charset="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是指排查作业现场存在的隐患（危险源），并</a:t>
            </a:r>
            <a:r>
              <a:rPr lang="zh-CN" altLang="en-US" sz="2000" dirty="0">
                <a:solidFill>
                  <a:srgbClr val="FFFF00"/>
                </a:solidFill>
                <a:latin typeface="黑体" panose="02010609060101010101" pitchFamily="49" charset="-122"/>
                <a:ea typeface="黑体" panose="02010609060101010101" pitchFamily="49" charset="-122"/>
              </a:rPr>
              <a:t>将隐患导致事故的严重程度与可能性进行组合来评价事故隐患风险</a:t>
            </a:r>
            <a:r>
              <a:rPr lang="zh-CN" altLang="en-US" sz="2000" dirty="0">
                <a:latin typeface="黑体" panose="02010609060101010101" pitchFamily="49" charset="-122"/>
                <a:ea typeface="黑体" panose="02010609060101010101" pitchFamily="49" charset="-122"/>
              </a:rPr>
              <a:t>，然后基于事故隐患风险的大小来</a:t>
            </a:r>
            <a:r>
              <a:rPr lang="zh-CN" altLang="en-US" sz="2000" dirty="0">
                <a:solidFill>
                  <a:srgbClr val="FFFF00"/>
                </a:solidFill>
                <a:latin typeface="黑体" panose="02010609060101010101" pitchFamily="49" charset="-122"/>
                <a:ea typeface="黑体" panose="02010609060101010101" pitchFamily="49" charset="-122"/>
              </a:rPr>
              <a:t>决定对策措施的优先度</a:t>
            </a:r>
            <a:r>
              <a:rPr lang="zh-CN" altLang="en-US" sz="2000" dirty="0">
                <a:latin typeface="黑体" panose="02010609060101010101" pitchFamily="49" charset="-122"/>
                <a:ea typeface="黑体" panose="02010609060101010101" pitchFamily="49" charset="-122"/>
              </a:rPr>
              <a:t>，并</a:t>
            </a:r>
            <a:r>
              <a:rPr lang="zh-CN" altLang="en-US" sz="2000" dirty="0">
                <a:solidFill>
                  <a:srgbClr val="FFFF00"/>
                </a:solidFill>
                <a:latin typeface="黑体" panose="02010609060101010101" pitchFamily="49" charset="-122"/>
                <a:ea typeface="黑体" panose="02010609060101010101" pitchFamily="49" charset="-122"/>
              </a:rPr>
              <a:t>制定消除或降低风险的安全措施</a:t>
            </a:r>
            <a:r>
              <a:rPr lang="zh-CN" altLang="en-US" sz="2000" dirty="0">
                <a:latin typeface="黑体" panose="02010609060101010101" pitchFamily="49" charset="-122"/>
                <a:ea typeface="黑体" panose="02010609060101010101" pitchFamily="49" charset="-122"/>
              </a:rPr>
              <a:t>，并</a:t>
            </a:r>
            <a:r>
              <a:rPr lang="zh-CN" altLang="en-US" sz="2000" dirty="0">
                <a:solidFill>
                  <a:srgbClr val="FFFF00"/>
                </a:solidFill>
                <a:latin typeface="黑体" panose="02010609060101010101" pitchFamily="49" charset="-122"/>
                <a:ea typeface="黑体" panose="02010609060101010101" pitchFamily="49" charset="-122"/>
              </a:rPr>
              <a:t>记录其整体过程实施结果</a:t>
            </a:r>
            <a:r>
              <a:rPr lang="zh-CN" altLang="en-US" sz="2000" dirty="0">
                <a:latin typeface="黑体" panose="02010609060101010101" pitchFamily="49" charset="-122"/>
                <a:ea typeface="黑体" panose="02010609060101010101" pitchFamily="49" charset="-122"/>
              </a:rPr>
              <a:t>的一系列</a:t>
            </a:r>
            <a:r>
              <a:rPr lang="zh-CN" altLang="en-US" sz="2000" dirty="0">
                <a:solidFill>
                  <a:srgbClr val="FF0000"/>
                </a:solidFill>
                <a:latin typeface="黑体" panose="02010609060101010101" pitchFamily="49" charset="-122"/>
                <a:ea typeface="黑体" panose="02010609060101010101" pitchFamily="49" charset="-122"/>
              </a:rPr>
              <a:t>方法</a:t>
            </a:r>
            <a:r>
              <a:rPr lang="zh-CN" altLang="en-US" sz="2000" dirty="0">
                <a:latin typeface="黑体" panose="02010609060101010101" pitchFamily="49" charset="-122"/>
                <a:ea typeface="黑体" panose="02010609060101010101" pitchFamily="49" charset="-122"/>
              </a:rPr>
              <a:t>。</a:t>
            </a:r>
            <a:endParaRPr lang="zh-CN" altLang="en-US" sz="2000" dirty="0">
              <a:latin typeface="黑体" panose="02010609060101010101" pitchFamily="49" charset="-122"/>
              <a:ea typeface="黑体" panose="02010609060101010101" pitchFamily="49"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6"/>
          <p:cNvSpPr txBox="1"/>
          <p:nvPr/>
        </p:nvSpPr>
        <p:spPr>
          <a:xfrm>
            <a:off x="611188" y="1195388"/>
            <a:ext cx="5545137" cy="460375"/>
          </a:xfrm>
          <a:prstGeom prst="rect">
            <a:avLst/>
          </a:prstGeom>
          <a:noFill/>
          <a:ln w="9525">
            <a:noFill/>
          </a:ln>
        </p:spPr>
        <p:txBody>
          <a:bodyPr>
            <a:spAutoFit/>
          </a:bodyPr>
          <a:lstStyle/>
          <a:p>
            <a:pPr eaLnBrk="1" hangingPunct="1">
              <a:spcBef>
                <a:spcPct val="50000"/>
              </a:spcBef>
            </a:pPr>
            <a:r>
              <a:rPr lang="en-US" altLang="zh-CN"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隐患排查治理活动</a:t>
            </a:r>
            <a:r>
              <a:rPr lang="en-US" altLang="zh-CN" dirty="0">
                <a:latin typeface="Times New Roman" panose="02020603050405020304" pitchFamily="18" charset="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3</a:t>
            </a:r>
            <a:r>
              <a:rPr lang="zh-CN" altLang="en-US" sz="2000"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目的</a:t>
            </a:r>
            <a:endParaRPr lang="zh-CN" altLang="en-US" dirty="0">
              <a:latin typeface="黑体" panose="02010609060101010101" pitchFamily="49" charset="-122"/>
              <a:ea typeface="黑体" panose="02010609060101010101" pitchFamily="49" charset="-122"/>
            </a:endParaRPr>
          </a:p>
        </p:txBody>
      </p:sp>
      <p:sp>
        <p:nvSpPr>
          <p:cNvPr id="44035" name="Text Box 7"/>
          <p:cNvSpPr txBox="1"/>
          <p:nvPr/>
        </p:nvSpPr>
        <p:spPr>
          <a:xfrm>
            <a:off x="898525" y="2003425"/>
            <a:ext cx="7345363" cy="3367088"/>
          </a:xfrm>
          <a:prstGeom prst="rect">
            <a:avLst/>
          </a:prstGeom>
          <a:noFill/>
          <a:ln w="9525">
            <a:noFill/>
          </a:ln>
        </p:spPr>
        <p:txBody>
          <a:bodyPr>
            <a:spAutoFit/>
          </a:bodyPr>
          <a:lstStyle/>
          <a:p>
            <a:pPr eaLnBrk="1" hangingPunct="1">
              <a:lnSpc>
                <a:spcPct val="120000"/>
              </a:lnSpc>
            </a:pPr>
            <a:r>
              <a:rPr lang="zh-CN" altLang="en-US" sz="2000" dirty="0">
                <a:latin typeface="宋体" panose="02010600030101010101" pitchFamily="2" charset="-122"/>
              </a:rPr>
              <a:t>（</a:t>
            </a:r>
            <a:r>
              <a:rPr lang="en-US" altLang="zh-CN" sz="2000" dirty="0">
                <a:latin typeface="宋体" panose="02010600030101010101" pitchFamily="2" charset="-122"/>
              </a:rPr>
              <a:t>1</a:t>
            </a:r>
            <a:r>
              <a:rPr lang="zh-CN" altLang="en-US" sz="2000" dirty="0">
                <a:latin typeface="宋体" panose="02010600030101010101" pitchFamily="2" charset="-122"/>
              </a:rPr>
              <a:t>）是班组安全管理中</a:t>
            </a:r>
            <a:r>
              <a:rPr lang="zh-CN" altLang="en-US" sz="2000" dirty="0">
                <a:latin typeface="黑体" panose="02010609060101010101" pitchFamily="49" charset="-122"/>
                <a:ea typeface="黑体" panose="02010609060101010101" pitchFamily="49" charset="-122"/>
              </a:rPr>
              <a:t>制定年度安全生产工作目标与计划的基础和依据；</a:t>
            </a:r>
            <a:endParaRPr lang="zh-CN" altLang="en-US" sz="2000" dirty="0">
              <a:latin typeface="黑体" panose="02010609060101010101" pitchFamily="49" charset="-122"/>
              <a:ea typeface="黑体" panose="02010609060101010101" pitchFamily="49" charset="-122"/>
            </a:endParaRPr>
          </a:p>
          <a:p>
            <a:pPr eaLnBrk="1" hangingPunct="1">
              <a:lnSpc>
                <a:spcPct val="120000"/>
              </a:lnSpc>
            </a:pPr>
            <a:r>
              <a:rPr lang="zh-CN" altLang="en-US" sz="2000" dirty="0">
                <a:latin typeface="宋体" panose="02010600030101010101" pitchFamily="2" charset="-122"/>
              </a:rPr>
              <a:t>（</a:t>
            </a:r>
            <a:r>
              <a:rPr lang="en-US" altLang="zh-CN" sz="2000" dirty="0">
                <a:latin typeface="宋体" panose="02010600030101010101" pitchFamily="2" charset="-122"/>
              </a:rPr>
              <a:t>2</a:t>
            </a:r>
            <a:r>
              <a:rPr lang="zh-CN" altLang="en-US" sz="2000" dirty="0">
                <a:latin typeface="宋体" panose="02010600030101010101" pitchFamily="2" charset="-122"/>
              </a:rPr>
              <a:t>）</a:t>
            </a:r>
            <a:r>
              <a:rPr lang="zh-CN" altLang="en-US" sz="2000" dirty="0">
                <a:latin typeface="黑体" panose="02010609060101010101" pitchFamily="49" charset="-122"/>
                <a:ea typeface="黑体" panose="02010609060101010101" pitchFamily="49" charset="-122"/>
              </a:rPr>
              <a:t>促进班组立足于“事前预防”</a:t>
            </a:r>
            <a:r>
              <a:rPr lang="zh-CN" altLang="en-US" sz="2000" dirty="0">
                <a:latin typeface="宋体" panose="02010600030101010101" pitchFamily="2" charset="-122"/>
              </a:rPr>
              <a:t>的思想，使作业人员具有对现场整体安全生产风险的共同认识；</a:t>
            </a:r>
            <a:endParaRPr lang="en-US" altLang="zh-CN" sz="2000" dirty="0">
              <a:latin typeface="宋体" panose="02010600030101010101" pitchFamily="2" charset="-122"/>
            </a:endParaRPr>
          </a:p>
          <a:p>
            <a:pPr eaLnBrk="1" hangingPunct="1">
              <a:lnSpc>
                <a:spcPct val="120000"/>
              </a:lnSpc>
            </a:pPr>
            <a:endParaRPr lang="zh-CN" altLang="en-US" sz="2000" dirty="0">
              <a:latin typeface="宋体" panose="02010600030101010101" pitchFamily="2" charset="-122"/>
            </a:endParaRPr>
          </a:p>
          <a:p>
            <a:pPr eaLnBrk="1" hangingPunct="1">
              <a:lnSpc>
                <a:spcPct val="120000"/>
              </a:lnSpc>
            </a:pPr>
            <a:r>
              <a:rPr lang="zh-CN" altLang="en-US" sz="2000" dirty="0">
                <a:latin typeface="宋体" panose="02010600030101010101" pitchFamily="2" charset="-122"/>
              </a:rPr>
              <a:t>（</a:t>
            </a:r>
            <a:r>
              <a:rPr lang="en-US" altLang="zh-CN" sz="2000" dirty="0">
                <a:latin typeface="宋体" panose="02010600030101010101" pitchFamily="2" charset="-122"/>
              </a:rPr>
              <a:t>3</a:t>
            </a:r>
            <a:r>
              <a:rPr lang="zh-CN" altLang="en-US" sz="2000" dirty="0">
                <a:latin typeface="宋体" panose="02010600030101010101" pitchFamily="2" charset="-122"/>
              </a:rPr>
              <a:t>）促进班</a:t>
            </a:r>
            <a:r>
              <a:rPr lang="zh-CN" altLang="en-US" sz="2000" dirty="0">
                <a:latin typeface="黑体" panose="02010609060101010101" pitchFamily="49" charset="-122"/>
                <a:ea typeface="黑体" panose="02010609060101010101" pitchFamily="49" charset="-122"/>
              </a:rPr>
              <a:t>组着眼于降低事故发生</a:t>
            </a:r>
            <a:r>
              <a:rPr lang="zh-CN" altLang="en-US" sz="2000" dirty="0">
                <a:latin typeface="宋体" panose="02010600030101010101" pitchFamily="2" charset="-122"/>
              </a:rPr>
              <a:t>的“风险水平”，采取以本质安全为着眼点的降低风险型技术措施，确保企业持续改进安全生产绩效； </a:t>
            </a:r>
            <a:endParaRPr lang="zh-CN" altLang="en-US" sz="2000" dirty="0">
              <a:latin typeface="宋体" panose="02010600030101010101" pitchFamily="2" charset="-122"/>
            </a:endParaRPr>
          </a:p>
          <a:p>
            <a:pPr eaLnBrk="1" hangingPunct="1">
              <a:lnSpc>
                <a:spcPct val="120000"/>
              </a:lnSpc>
            </a:pPr>
            <a:r>
              <a:rPr lang="zh-CN" altLang="en-US" sz="2000" dirty="0">
                <a:latin typeface="宋体" panose="02010600030101010101" pitchFamily="2" charset="-122"/>
              </a:rPr>
              <a:t>（</a:t>
            </a:r>
            <a:r>
              <a:rPr lang="en-US" altLang="zh-CN" sz="2000" dirty="0">
                <a:latin typeface="宋体" panose="02010600030101010101" pitchFamily="2" charset="-122"/>
              </a:rPr>
              <a:t>4</a:t>
            </a:r>
            <a:r>
              <a:rPr lang="zh-CN" altLang="en-US" sz="2000" dirty="0">
                <a:latin typeface="宋体" panose="02010600030101010101" pitchFamily="2" charset="-122"/>
              </a:rPr>
              <a:t>）强化班组针对于“残留风险”的管理型措施的执行力度。</a:t>
            </a:r>
            <a:endParaRPr lang="zh-CN" altLang="en-US" sz="2000" dirty="0">
              <a:latin typeface="宋体" panose="0201060003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6"/>
          <p:cNvSpPr txBox="1"/>
          <p:nvPr/>
        </p:nvSpPr>
        <p:spPr>
          <a:xfrm>
            <a:off x="611188" y="620713"/>
            <a:ext cx="6175375" cy="461962"/>
          </a:xfrm>
          <a:prstGeom prst="rect">
            <a:avLst/>
          </a:prstGeom>
          <a:noFill/>
          <a:ln w="9525">
            <a:noFill/>
          </a:ln>
        </p:spPr>
        <p:txBody>
          <a:bodyPr>
            <a:spAutoFit/>
          </a:bodyPr>
          <a:lstStyle/>
          <a:p>
            <a:pPr eaLnBrk="1" hangingPunct="1">
              <a:spcBef>
                <a:spcPct val="50000"/>
              </a:spcBef>
            </a:pPr>
            <a:r>
              <a:rPr lang="en-US" altLang="zh-CN"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隐患排查治理活动</a:t>
            </a:r>
            <a:r>
              <a:rPr lang="en-US" altLang="zh-CN" dirty="0">
                <a:latin typeface="Times New Roman" panose="02020603050405020304" pitchFamily="18" charset="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4</a:t>
            </a:r>
            <a:r>
              <a:rPr lang="zh-CN" altLang="en-US" sz="2000" dirty="0">
                <a:latin typeface="黑体" panose="02010609060101010101" pitchFamily="49" charset="-122"/>
                <a:ea typeface="黑体" panose="02010609060101010101" pitchFamily="49" charset="-122"/>
              </a:rPr>
              <a:t>）相关术语和定义</a:t>
            </a:r>
            <a:endParaRPr lang="zh-CN" altLang="en-US" sz="2000" dirty="0">
              <a:latin typeface="黑体" panose="02010609060101010101" pitchFamily="49" charset="-122"/>
              <a:ea typeface="黑体" panose="02010609060101010101" pitchFamily="49" charset="-122"/>
            </a:endParaRPr>
          </a:p>
        </p:txBody>
      </p:sp>
      <p:sp>
        <p:nvSpPr>
          <p:cNvPr id="45059" name="Text Box 7"/>
          <p:cNvSpPr txBox="1"/>
          <p:nvPr/>
        </p:nvSpPr>
        <p:spPr>
          <a:xfrm>
            <a:off x="1042988" y="1428750"/>
            <a:ext cx="7200900" cy="3246438"/>
          </a:xfrm>
          <a:prstGeom prst="rect">
            <a:avLst/>
          </a:prstGeom>
          <a:noFill/>
          <a:ln w="9525">
            <a:noFill/>
          </a:ln>
        </p:spPr>
        <p:txBody>
          <a:bodyPr>
            <a:spAutoFit/>
          </a:bodyPr>
          <a:lstStyle/>
          <a:p>
            <a:pPr eaLnBrk="1" hangingPunct="1">
              <a:lnSpc>
                <a:spcPts val="3000"/>
              </a:lnSpc>
              <a:spcBef>
                <a:spcPct val="50000"/>
              </a:spcBef>
              <a:spcAft>
                <a:spcPts val="600"/>
              </a:spcAft>
            </a:pP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1</a:t>
            </a:r>
            <a:r>
              <a:rPr lang="zh-CN" altLang="en-US" sz="2000" dirty="0">
                <a:latin typeface="黑体" panose="02010609060101010101" pitchFamily="49" charset="-122"/>
                <a:ea typeface="黑体" panose="02010609060101010101" pitchFamily="49" charset="-122"/>
              </a:rPr>
              <a:t>）事故隐患：</a:t>
            </a:r>
            <a:r>
              <a:rPr lang="zh-CN" altLang="en-US" sz="2000" dirty="0">
                <a:latin typeface="宋体" panose="02010600030101010101" pitchFamily="2" charset="-122"/>
              </a:rPr>
              <a:t>生产经营单位违反安全生产法律、法规、规章、标准、规程和安全生产管理制度的规定，或者因其他因素在生产经营活动中存在可能导致事故发生的物的危险状态、人的不安全行为和管理上的缺陷。</a:t>
            </a:r>
            <a:r>
              <a:rPr lang="zh-CN" altLang="en-US" sz="2000" dirty="0">
                <a:latin typeface="黑体" panose="02010609060101010101" pitchFamily="49" charset="-122"/>
                <a:ea typeface="黑体" panose="02010609060101010101" pitchFamily="49" charset="-122"/>
              </a:rPr>
              <a:t> </a:t>
            </a:r>
            <a:endParaRPr lang="zh-CN" altLang="en-US" sz="2000" dirty="0">
              <a:latin typeface="黑体" panose="02010609060101010101" pitchFamily="49" charset="-122"/>
              <a:ea typeface="黑体" panose="02010609060101010101" pitchFamily="49" charset="-122"/>
            </a:endParaRPr>
          </a:p>
          <a:p>
            <a:pPr eaLnBrk="1" hangingPunct="1">
              <a:lnSpc>
                <a:spcPts val="3000"/>
              </a:lnSpc>
              <a:spcBef>
                <a:spcPct val="50000"/>
              </a:spcBef>
              <a:spcAft>
                <a:spcPts val="600"/>
              </a:spcAft>
            </a:pP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2</a:t>
            </a:r>
            <a:r>
              <a:rPr lang="zh-CN" altLang="en-US" sz="2000" dirty="0">
                <a:latin typeface="黑体" panose="02010609060101010101" pitchFamily="49" charset="-122"/>
                <a:ea typeface="黑体" panose="02010609060101010101" pitchFamily="49" charset="-122"/>
              </a:rPr>
              <a:t>）事故隐患排查：</a:t>
            </a:r>
            <a:r>
              <a:rPr lang="zh-CN" altLang="en-US" sz="2000" dirty="0">
                <a:latin typeface="宋体" panose="02010600030101010101" pitchFamily="2" charset="-122"/>
              </a:rPr>
              <a:t>识别事故隐患的存在并确定其特性的过程 </a:t>
            </a:r>
            <a:endParaRPr lang="zh-CN" altLang="en-US" sz="2000" dirty="0">
              <a:latin typeface="宋体" panose="02010600030101010101" pitchFamily="2" charset="-122"/>
            </a:endParaRPr>
          </a:p>
          <a:p>
            <a:pPr eaLnBrk="1" hangingPunct="1">
              <a:lnSpc>
                <a:spcPts val="3000"/>
              </a:lnSpc>
              <a:spcBef>
                <a:spcPct val="50000"/>
              </a:spcBef>
              <a:spcAft>
                <a:spcPts val="600"/>
              </a:spcAft>
            </a:pP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3</a:t>
            </a:r>
            <a:r>
              <a:rPr lang="zh-CN" altLang="en-US" sz="2000" dirty="0">
                <a:latin typeface="黑体" panose="02010609060101010101" pitchFamily="49" charset="-122"/>
                <a:ea typeface="黑体" panose="02010609060101010101" pitchFamily="49" charset="-122"/>
              </a:rPr>
              <a:t>）事故隐患风险：</a:t>
            </a:r>
            <a:r>
              <a:rPr lang="zh-CN" altLang="en-US" sz="2000" dirty="0">
                <a:latin typeface="宋体" panose="02010600030101010101" pitchFamily="2" charset="-122"/>
              </a:rPr>
              <a:t>事故隐患所致某一特定事故发生的可能性及其对作业人员伤害严重程度的组合。 </a:t>
            </a:r>
            <a:endParaRPr lang="zh-CN" altLang="en-US" sz="2000" dirty="0">
              <a:latin typeface="宋体" panose="0201060003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6"/>
          <p:cNvSpPr txBox="1"/>
          <p:nvPr/>
        </p:nvSpPr>
        <p:spPr>
          <a:xfrm>
            <a:off x="684213" y="752475"/>
            <a:ext cx="6173787" cy="461963"/>
          </a:xfrm>
          <a:prstGeom prst="rect">
            <a:avLst/>
          </a:prstGeom>
          <a:noFill/>
          <a:ln w="9525">
            <a:noFill/>
          </a:ln>
        </p:spPr>
        <p:txBody>
          <a:bodyPr>
            <a:spAutoFit/>
          </a:bodyPr>
          <a:lstStyle/>
          <a:p>
            <a:pPr eaLnBrk="1" hangingPunct="1">
              <a:spcBef>
                <a:spcPct val="50000"/>
              </a:spcBef>
            </a:pPr>
            <a:r>
              <a:rPr lang="en-US" altLang="zh-CN"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隐患排查治理活动</a:t>
            </a:r>
            <a:r>
              <a:rPr lang="en-US" altLang="zh-CN" dirty="0">
                <a:latin typeface="Times New Roman" panose="02020603050405020304" pitchFamily="18" charset="0"/>
              </a:rPr>
              <a:t>—</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4</a:t>
            </a:r>
            <a:r>
              <a:rPr lang="zh-CN" altLang="en-US" sz="2000" dirty="0">
                <a:latin typeface="黑体" panose="02010609060101010101" pitchFamily="49" charset="-122"/>
                <a:ea typeface="黑体" panose="02010609060101010101" pitchFamily="49" charset="-122"/>
              </a:rPr>
              <a:t>）相关术语和定义</a:t>
            </a:r>
            <a:endParaRPr lang="zh-CN" altLang="en-US" sz="2000" dirty="0">
              <a:latin typeface="黑体" panose="02010609060101010101" pitchFamily="49" charset="-122"/>
              <a:ea typeface="黑体" panose="02010609060101010101" pitchFamily="49" charset="-122"/>
            </a:endParaRPr>
          </a:p>
        </p:txBody>
      </p:sp>
      <p:sp>
        <p:nvSpPr>
          <p:cNvPr id="46083" name="Text Box 7"/>
          <p:cNvSpPr txBox="1"/>
          <p:nvPr/>
        </p:nvSpPr>
        <p:spPr>
          <a:xfrm>
            <a:off x="1331913" y="1447800"/>
            <a:ext cx="6740525" cy="2574925"/>
          </a:xfrm>
          <a:prstGeom prst="rect">
            <a:avLst/>
          </a:prstGeom>
          <a:noFill/>
          <a:ln w="9525">
            <a:noFill/>
          </a:ln>
        </p:spPr>
        <p:txBody>
          <a:bodyPr>
            <a:spAutoFit/>
          </a:bodyPr>
          <a:lstStyle/>
          <a:p>
            <a:pPr eaLnBrk="1" hangingPunct="1">
              <a:lnSpc>
                <a:spcPts val="3500"/>
              </a:lnSpc>
              <a:spcBef>
                <a:spcPct val="50000"/>
              </a:spcBef>
              <a:spcAft>
                <a:spcPts val="1200"/>
              </a:spcAft>
            </a:pP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4</a:t>
            </a:r>
            <a:r>
              <a:rPr lang="zh-CN" altLang="en-US" sz="2000" dirty="0">
                <a:latin typeface="黑体" panose="02010609060101010101" pitchFamily="49" charset="-122"/>
                <a:ea typeface="黑体" panose="02010609060101010101" pitchFamily="49" charset="-122"/>
              </a:rPr>
              <a:t>）事故隐患风险评估 ：</a:t>
            </a:r>
            <a:r>
              <a:rPr lang="zh-CN" altLang="en-US" sz="2000" dirty="0">
                <a:latin typeface="宋体" panose="02010600030101010101" pitchFamily="2" charset="-122"/>
              </a:rPr>
              <a:t>评估事故隐患风险的大小以及确定事故隐患风险是否可接受并予以分级的全过程。</a:t>
            </a:r>
            <a:r>
              <a:rPr lang="zh-CN" altLang="en-US" sz="2000" dirty="0">
                <a:latin typeface="黑体" panose="02010609060101010101" pitchFamily="49" charset="-122"/>
                <a:ea typeface="黑体" panose="02010609060101010101" pitchFamily="49" charset="-122"/>
              </a:rPr>
              <a:t> </a:t>
            </a:r>
            <a:endParaRPr lang="zh-CN" altLang="en-US" sz="2000" dirty="0">
              <a:latin typeface="黑体" panose="02010609060101010101" pitchFamily="49" charset="-122"/>
              <a:ea typeface="黑体" panose="02010609060101010101" pitchFamily="49" charset="-122"/>
            </a:endParaRPr>
          </a:p>
          <a:p>
            <a:pPr eaLnBrk="1" hangingPunct="1">
              <a:lnSpc>
                <a:spcPts val="3500"/>
              </a:lnSpc>
              <a:spcBef>
                <a:spcPct val="50000"/>
              </a:spcBef>
              <a:spcAft>
                <a:spcPts val="1200"/>
              </a:spcAft>
            </a:pP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5</a:t>
            </a:r>
            <a:r>
              <a:rPr lang="zh-CN" altLang="en-US" sz="2000" dirty="0">
                <a:latin typeface="黑体" panose="02010609060101010101" pitchFamily="49" charset="-122"/>
                <a:ea typeface="黑体" panose="02010609060101010101" pitchFamily="49" charset="-122"/>
              </a:rPr>
              <a:t>）事故隐患治理 ：</a:t>
            </a:r>
            <a:r>
              <a:rPr lang="zh-CN" altLang="en-US" sz="2000" dirty="0">
                <a:latin typeface="宋体" panose="02010600030101010101" pitchFamily="2" charset="-122"/>
              </a:rPr>
              <a:t>针对不同级别的事故隐患，依照事前确定的原则和方法制定和实施事故隐患整改措施和方案，从而消除或降低事故隐患风险的过程。 </a:t>
            </a:r>
            <a:endParaRPr lang="zh-CN" altLang="en-US" sz="2000" dirty="0">
              <a:latin typeface="宋体" panose="0201060003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9"/>
          <p:cNvSpPr txBox="1"/>
          <p:nvPr/>
        </p:nvSpPr>
        <p:spPr>
          <a:xfrm>
            <a:off x="684213" y="620713"/>
            <a:ext cx="5545137" cy="461962"/>
          </a:xfrm>
          <a:prstGeom prst="rect">
            <a:avLst/>
          </a:prstGeom>
          <a:noFill/>
          <a:ln w="9525">
            <a:noFill/>
          </a:ln>
        </p:spPr>
        <p:txBody>
          <a:bodyPr>
            <a:spAutoFit/>
          </a:bodyPr>
          <a:lstStyle/>
          <a:p>
            <a:pPr eaLnBrk="1" hangingPunct="1">
              <a:spcBef>
                <a:spcPct val="50000"/>
              </a:spcBef>
            </a:pPr>
            <a:r>
              <a:rPr lang="en-US" altLang="zh-CN" b="1" dirty="0">
                <a:latin typeface="黑体" panose="02010609060101010101" pitchFamily="49" charset="-122"/>
                <a:ea typeface="黑体" panose="02010609060101010101" pitchFamily="49" charset="-122"/>
              </a:rPr>
              <a:t>2.</a:t>
            </a:r>
            <a:r>
              <a:rPr lang="zh-CN" altLang="en-US" b="1" dirty="0">
                <a:latin typeface="黑体" panose="02010609060101010101" pitchFamily="49" charset="-122"/>
                <a:ea typeface="黑体" panose="02010609060101010101" pitchFamily="49" charset="-122"/>
              </a:rPr>
              <a:t>隐患排查治理活动</a:t>
            </a:r>
            <a:r>
              <a:rPr lang="en-US" altLang="zh-CN" b="1" dirty="0">
                <a:latin typeface="Times New Roman" panose="02020603050405020304" pitchFamily="18" charset="0"/>
                <a:ea typeface="黑体" panose="02010609060101010101" pitchFamily="49" charset="-122"/>
              </a:rPr>
              <a:t>—</a:t>
            </a:r>
            <a:r>
              <a:rPr lang="zh-CN" altLang="en-US" sz="2000" dirty="0">
                <a:latin typeface="Times New Roman" panose="02020603050405020304" pitchFamily="18" charset="0"/>
                <a:ea typeface="黑体" panose="02010609060101010101" pitchFamily="49" charset="-122"/>
              </a:rPr>
              <a:t>（</a:t>
            </a:r>
            <a:r>
              <a:rPr lang="en-US" altLang="zh-CN" sz="2000" dirty="0">
                <a:latin typeface="Times New Roman" panose="02020603050405020304" pitchFamily="18" charset="0"/>
                <a:ea typeface="黑体" panose="02010609060101010101" pitchFamily="49" charset="-122"/>
              </a:rPr>
              <a:t>5</a:t>
            </a:r>
            <a:r>
              <a:rPr lang="zh-CN" altLang="en-US" sz="2000" dirty="0">
                <a:latin typeface="Times New Roman" panose="02020603050405020304" pitchFamily="18" charset="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实施方法</a:t>
            </a:r>
            <a:endParaRPr lang="zh-CN" altLang="en-US" sz="2000" dirty="0">
              <a:latin typeface="黑体" panose="02010609060101010101" pitchFamily="49" charset="-122"/>
              <a:ea typeface="黑体" panose="02010609060101010101" pitchFamily="49" charset="-122"/>
            </a:endParaRPr>
          </a:p>
        </p:txBody>
      </p:sp>
      <p:sp>
        <p:nvSpPr>
          <p:cNvPr id="47107" name="Text Box 4"/>
          <p:cNvSpPr txBox="1"/>
          <p:nvPr/>
        </p:nvSpPr>
        <p:spPr>
          <a:xfrm>
            <a:off x="1692275" y="2419350"/>
            <a:ext cx="4538663" cy="466725"/>
          </a:xfrm>
          <a:prstGeom prst="rect">
            <a:avLst/>
          </a:prstGeom>
          <a:solidFill>
            <a:schemeClr val="accent1">
              <a:alpha val="50195"/>
            </a:schemeClr>
          </a:solidFill>
          <a:ln w="9525" cap="flat" cmpd="sng">
            <a:solidFill>
              <a:schemeClr val="tx1"/>
            </a:solidFill>
            <a:prstDash val="solid"/>
            <a:miter/>
            <a:headEnd type="none" w="med" len="med"/>
            <a:tailEnd type="none" w="med" len="med"/>
          </a:ln>
        </p:spPr>
        <p:txBody>
          <a:bodyPr>
            <a:spAutoFit/>
          </a:bodyPr>
          <a:lstStyle/>
          <a:p>
            <a:pPr algn="ctr" eaLnBrk="1" hangingPunct="1">
              <a:spcBef>
                <a:spcPct val="50000"/>
              </a:spcBef>
            </a:pPr>
            <a:endParaRPr lang="ja-JP" altLang="ja-JP" dirty="0">
              <a:latin typeface="Times New Roman" panose="02020603050405020304" pitchFamily="18" charset="0"/>
              <a:ea typeface="MS PGothic" panose="020B0600070205080204" pitchFamily="34" charset="-128"/>
            </a:endParaRPr>
          </a:p>
        </p:txBody>
      </p:sp>
      <p:sp>
        <p:nvSpPr>
          <p:cNvPr id="47108" name="Text Box 5"/>
          <p:cNvSpPr txBox="1"/>
          <p:nvPr/>
        </p:nvSpPr>
        <p:spPr>
          <a:xfrm>
            <a:off x="1692275" y="3141663"/>
            <a:ext cx="4537075" cy="466725"/>
          </a:xfrm>
          <a:prstGeom prst="rect">
            <a:avLst/>
          </a:prstGeom>
          <a:solidFill>
            <a:schemeClr val="accent1">
              <a:alpha val="50195"/>
            </a:schemeClr>
          </a:solidFill>
          <a:ln w="9525" cap="flat" cmpd="sng">
            <a:solidFill>
              <a:schemeClr val="tx1"/>
            </a:solidFill>
            <a:prstDash val="solid"/>
            <a:miter/>
            <a:headEnd type="none" w="med" len="med"/>
            <a:tailEnd type="none" w="med" len="med"/>
          </a:ln>
        </p:spPr>
        <p:txBody>
          <a:bodyPr>
            <a:spAutoFit/>
          </a:bodyPr>
          <a:lstStyle/>
          <a:p>
            <a:pPr algn="ctr" eaLnBrk="1" hangingPunct="1">
              <a:spcBef>
                <a:spcPct val="50000"/>
              </a:spcBef>
            </a:pPr>
            <a:endParaRPr lang="ja-JP" altLang="ja-JP" dirty="0">
              <a:latin typeface="Times New Roman" panose="02020603050405020304" pitchFamily="18" charset="0"/>
              <a:ea typeface="MS PGothic" panose="020B0600070205080204" pitchFamily="34" charset="-128"/>
            </a:endParaRPr>
          </a:p>
        </p:txBody>
      </p:sp>
      <p:sp>
        <p:nvSpPr>
          <p:cNvPr id="47109" name="AutoShape 3"/>
          <p:cNvSpPr/>
          <p:nvPr/>
        </p:nvSpPr>
        <p:spPr>
          <a:xfrm>
            <a:off x="2341563" y="1571625"/>
            <a:ext cx="3022600" cy="381000"/>
          </a:xfrm>
          <a:prstGeom prst="flowChartTerminator">
            <a:avLst/>
          </a:prstGeom>
          <a:solidFill>
            <a:srgbClr val="FF66CC">
              <a:alpha val="50195"/>
            </a:srgbClr>
          </a:solidFill>
          <a:ln w="9525" cap="flat" cmpd="sng">
            <a:solidFill>
              <a:schemeClr val="tx1"/>
            </a:solidFill>
            <a:prstDash val="solid"/>
            <a:miter/>
            <a:headEnd type="none" w="med" len="med"/>
            <a:tailEnd type="none" w="med" len="med"/>
          </a:ln>
        </p:spPr>
        <p:txBody>
          <a:bodyPr wrap="none" anchor="ctr"/>
          <a:lstStyle/>
          <a:p>
            <a:pPr algn="ctr" eaLnBrk="1" hangingPunct="1"/>
            <a:r>
              <a:rPr lang="zh-CN" altLang="en-US" b="1" dirty="0">
                <a:latin typeface="Times New Roman" panose="02020603050405020304" pitchFamily="18" charset="0"/>
              </a:rPr>
              <a:t>隐患排查治理</a:t>
            </a:r>
            <a:endParaRPr lang="zh-CN" altLang="en-US" b="1" dirty="0">
              <a:latin typeface="Times New Roman" panose="02020603050405020304" pitchFamily="18" charset="0"/>
            </a:endParaRPr>
          </a:p>
        </p:txBody>
      </p:sp>
      <p:sp>
        <p:nvSpPr>
          <p:cNvPr id="47110" name="Text Box 6"/>
          <p:cNvSpPr txBox="1"/>
          <p:nvPr/>
        </p:nvSpPr>
        <p:spPr>
          <a:xfrm>
            <a:off x="1692275" y="3933825"/>
            <a:ext cx="4538663" cy="863600"/>
          </a:xfrm>
          <a:prstGeom prst="rect">
            <a:avLst/>
          </a:prstGeom>
          <a:solidFill>
            <a:schemeClr val="accent1">
              <a:alpha val="50195"/>
            </a:schemeClr>
          </a:solidFill>
          <a:ln w="9525" cap="flat" cmpd="sng">
            <a:solidFill>
              <a:schemeClr val="tx1"/>
            </a:solidFill>
            <a:prstDash val="solid"/>
            <a:miter/>
            <a:headEnd type="none" w="med" len="med"/>
            <a:tailEnd type="none" w="med" len="med"/>
          </a:ln>
        </p:spPr>
        <p:txBody>
          <a:bodyPr>
            <a:spAutoFit/>
          </a:bodyPr>
          <a:lstStyle/>
          <a:p>
            <a:pPr algn="ctr" eaLnBrk="1" hangingPunct="1">
              <a:spcBef>
                <a:spcPct val="50000"/>
              </a:spcBef>
            </a:pPr>
            <a:r>
              <a:rPr lang="zh-CN" altLang="en-US" sz="2000" b="1" dirty="0">
                <a:latin typeface="Arial" panose="020B0604020202020204" pitchFamily="34" charset="0"/>
              </a:rPr>
              <a:t>确定降低风险的优先程度</a:t>
            </a:r>
            <a:endParaRPr lang="zh-CN" altLang="en-US" sz="2000" b="1" dirty="0">
              <a:latin typeface="Arial" panose="020B0604020202020204" pitchFamily="34" charset="0"/>
            </a:endParaRPr>
          </a:p>
          <a:p>
            <a:pPr algn="ctr" eaLnBrk="1" hangingPunct="1">
              <a:spcBef>
                <a:spcPct val="50000"/>
              </a:spcBef>
            </a:pPr>
            <a:r>
              <a:rPr lang="zh-CN" altLang="en-US" sz="2000" b="1" dirty="0">
                <a:latin typeface="Arial" panose="020B0604020202020204" pitchFamily="34" charset="0"/>
              </a:rPr>
              <a:t>研究降低风险的措施内容</a:t>
            </a:r>
            <a:endParaRPr lang="ja-JP" altLang="en-US" sz="2000" b="1" dirty="0">
              <a:latin typeface="Arial" panose="020B0604020202020204" pitchFamily="34" charset="0"/>
            </a:endParaRPr>
          </a:p>
        </p:txBody>
      </p:sp>
      <p:sp>
        <p:nvSpPr>
          <p:cNvPr id="47111" name="Text Box 7"/>
          <p:cNvSpPr txBox="1"/>
          <p:nvPr/>
        </p:nvSpPr>
        <p:spPr>
          <a:xfrm>
            <a:off x="1692275" y="5157788"/>
            <a:ext cx="4538663" cy="466725"/>
          </a:xfrm>
          <a:prstGeom prst="rect">
            <a:avLst/>
          </a:prstGeom>
          <a:solidFill>
            <a:schemeClr val="accent1">
              <a:alpha val="50195"/>
            </a:schemeClr>
          </a:solidFill>
          <a:ln w="9525" cap="flat" cmpd="sng">
            <a:solidFill>
              <a:schemeClr val="tx1"/>
            </a:solidFill>
            <a:prstDash val="solid"/>
            <a:miter/>
            <a:headEnd type="none" w="med" len="med"/>
            <a:tailEnd type="none" w="med" len="med"/>
          </a:ln>
        </p:spPr>
        <p:txBody>
          <a:bodyPr>
            <a:spAutoFit/>
          </a:bodyPr>
          <a:lstStyle/>
          <a:p>
            <a:pPr algn="ctr" eaLnBrk="1" hangingPunct="1">
              <a:spcBef>
                <a:spcPct val="50000"/>
              </a:spcBef>
            </a:pPr>
            <a:r>
              <a:rPr lang="zh-CN" altLang="en-US" b="1" dirty="0">
                <a:latin typeface="Times New Roman" panose="02020603050405020304" pitchFamily="18" charset="0"/>
              </a:rPr>
              <a:t>采取降低风险的措施</a:t>
            </a:r>
            <a:endParaRPr lang="ja-JP" altLang="en-US" b="1" dirty="0">
              <a:latin typeface="Times New Roman" panose="02020603050405020304" pitchFamily="18" charset="0"/>
              <a:ea typeface="MS PGothic" panose="020B0600070205080204" pitchFamily="34" charset="-128"/>
            </a:endParaRPr>
          </a:p>
        </p:txBody>
      </p:sp>
      <p:sp>
        <p:nvSpPr>
          <p:cNvPr id="47112" name="Text Box 8"/>
          <p:cNvSpPr txBox="1"/>
          <p:nvPr/>
        </p:nvSpPr>
        <p:spPr>
          <a:xfrm>
            <a:off x="6445250" y="2333625"/>
            <a:ext cx="1011238" cy="396875"/>
          </a:xfrm>
          <a:prstGeom prst="rect">
            <a:avLst/>
          </a:prstGeom>
          <a:noFill/>
          <a:ln w="9525">
            <a:noFill/>
          </a:ln>
        </p:spPr>
        <p:txBody>
          <a:bodyPr>
            <a:spAutoFit/>
          </a:bodyPr>
          <a:lstStyle/>
          <a:p>
            <a:pPr algn="ctr" eaLnBrk="1" hangingPunct="1">
              <a:spcBef>
                <a:spcPct val="50000"/>
              </a:spcBef>
            </a:pPr>
            <a:r>
              <a:rPr lang="zh-CN" altLang="en-US" sz="2000" b="1" dirty="0">
                <a:latin typeface="Times New Roman" panose="02020603050405020304" pitchFamily="18" charset="0"/>
              </a:rPr>
              <a:t>程序</a:t>
            </a:r>
            <a:r>
              <a:rPr lang="ja-JP" altLang="en-US" sz="2000" b="1" dirty="0">
                <a:latin typeface="Times New Roman" panose="02020603050405020304" pitchFamily="18" charset="0"/>
              </a:rPr>
              <a:t>１</a:t>
            </a:r>
            <a:endParaRPr lang="ja-JP" altLang="en-US" sz="2000" b="1" dirty="0">
              <a:latin typeface="Times New Roman" panose="02020603050405020304" pitchFamily="18" charset="0"/>
            </a:endParaRPr>
          </a:p>
        </p:txBody>
      </p:sp>
      <p:sp>
        <p:nvSpPr>
          <p:cNvPr id="47113" name="Rectangle 9"/>
          <p:cNvSpPr/>
          <p:nvPr/>
        </p:nvSpPr>
        <p:spPr>
          <a:xfrm>
            <a:off x="6389688" y="3213100"/>
            <a:ext cx="1001712" cy="396875"/>
          </a:xfrm>
          <a:prstGeom prst="rect">
            <a:avLst/>
          </a:prstGeom>
          <a:noFill/>
          <a:ln w="9525">
            <a:noFill/>
          </a:ln>
        </p:spPr>
        <p:txBody>
          <a:bodyPr>
            <a:spAutoFit/>
          </a:bodyPr>
          <a:lstStyle/>
          <a:p>
            <a:pPr algn="ctr" eaLnBrk="1" hangingPunct="1">
              <a:spcBef>
                <a:spcPct val="50000"/>
              </a:spcBef>
            </a:pPr>
            <a:r>
              <a:rPr lang="zh-CN" altLang="en-US" sz="2000" b="1" dirty="0">
                <a:latin typeface="Times New Roman" panose="02020603050405020304" pitchFamily="18" charset="0"/>
              </a:rPr>
              <a:t>程序</a:t>
            </a:r>
            <a:r>
              <a:rPr lang="ja-JP" altLang="en-US" sz="2000" b="1" dirty="0">
                <a:latin typeface="Times New Roman" panose="02020603050405020304" pitchFamily="18" charset="0"/>
              </a:rPr>
              <a:t>２</a:t>
            </a:r>
            <a:endParaRPr lang="ja-JP" altLang="en-US" sz="2000" b="1" dirty="0">
              <a:latin typeface="Times New Roman" panose="02020603050405020304" pitchFamily="18" charset="0"/>
            </a:endParaRPr>
          </a:p>
        </p:txBody>
      </p:sp>
      <p:sp>
        <p:nvSpPr>
          <p:cNvPr id="47114" name="Rectangle 10"/>
          <p:cNvSpPr/>
          <p:nvPr/>
        </p:nvSpPr>
        <p:spPr>
          <a:xfrm>
            <a:off x="6373813" y="4005263"/>
            <a:ext cx="1001712" cy="396875"/>
          </a:xfrm>
          <a:prstGeom prst="rect">
            <a:avLst/>
          </a:prstGeom>
          <a:noFill/>
          <a:ln w="9525">
            <a:noFill/>
          </a:ln>
        </p:spPr>
        <p:txBody>
          <a:bodyPr>
            <a:spAutoFit/>
          </a:bodyPr>
          <a:lstStyle/>
          <a:p>
            <a:pPr algn="ctr" eaLnBrk="1" hangingPunct="1">
              <a:spcBef>
                <a:spcPct val="50000"/>
              </a:spcBef>
            </a:pPr>
            <a:r>
              <a:rPr lang="zh-CN" altLang="en-US" sz="2000" b="1" dirty="0">
                <a:latin typeface="宋体" panose="02010600030101010101" pitchFamily="2" charset="-122"/>
              </a:rPr>
              <a:t>程序</a:t>
            </a:r>
            <a:r>
              <a:rPr lang="en-US" altLang="zh-CN" sz="2000" b="1" dirty="0">
                <a:latin typeface="宋体" panose="02010600030101010101" pitchFamily="2" charset="-122"/>
              </a:rPr>
              <a:t>3</a:t>
            </a:r>
            <a:endParaRPr lang="en-US" altLang="zh-CN" sz="2000" b="1" dirty="0">
              <a:latin typeface="宋体" panose="02010600030101010101" pitchFamily="2" charset="-122"/>
            </a:endParaRPr>
          </a:p>
        </p:txBody>
      </p:sp>
      <p:sp>
        <p:nvSpPr>
          <p:cNvPr id="47115" name="Rectangle 11"/>
          <p:cNvSpPr/>
          <p:nvPr/>
        </p:nvSpPr>
        <p:spPr>
          <a:xfrm>
            <a:off x="6400800" y="5157788"/>
            <a:ext cx="1231900" cy="396875"/>
          </a:xfrm>
          <a:prstGeom prst="rect">
            <a:avLst/>
          </a:prstGeom>
          <a:noFill/>
          <a:ln w="9525">
            <a:noFill/>
          </a:ln>
        </p:spPr>
        <p:txBody>
          <a:bodyPr>
            <a:spAutoFit/>
          </a:bodyPr>
          <a:lstStyle/>
          <a:p>
            <a:pPr algn="ctr" eaLnBrk="1" hangingPunct="1">
              <a:spcBef>
                <a:spcPct val="50000"/>
              </a:spcBef>
            </a:pPr>
            <a:r>
              <a:rPr lang="zh-CN" altLang="en-US" sz="2000" b="1" dirty="0">
                <a:latin typeface="Times New Roman" panose="02020603050405020304" pitchFamily="18" charset="0"/>
              </a:rPr>
              <a:t>程序</a:t>
            </a:r>
            <a:r>
              <a:rPr lang="ja-JP" altLang="en-US" sz="2000" b="1" dirty="0">
                <a:latin typeface="Times New Roman" panose="02020603050405020304" pitchFamily="18" charset="0"/>
              </a:rPr>
              <a:t>４</a:t>
            </a:r>
            <a:endParaRPr lang="ja-JP" altLang="en-US" sz="2000" b="1" dirty="0">
              <a:latin typeface="Times New Roman" panose="02020603050405020304" pitchFamily="18" charset="0"/>
            </a:endParaRPr>
          </a:p>
        </p:txBody>
      </p:sp>
      <p:cxnSp>
        <p:nvCxnSpPr>
          <p:cNvPr id="47116" name="AutoShape 12"/>
          <p:cNvCxnSpPr/>
          <p:nvPr/>
        </p:nvCxnSpPr>
        <p:spPr>
          <a:xfrm>
            <a:off x="3924300" y="1917700"/>
            <a:ext cx="0" cy="468313"/>
          </a:xfrm>
          <a:prstGeom prst="straightConnector1">
            <a:avLst/>
          </a:prstGeom>
          <a:ln w="25400" cap="flat" cmpd="sng">
            <a:solidFill>
              <a:schemeClr val="tx1"/>
            </a:solidFill>
            <a:prstDash val="solid"/>
            <a:headEnd type="none" w="med" len="med"/>
            <a:tailEnd type="arrow" w="lg" len="med"/>
          </a:ln>
        </p:spPr>
      </p:cxnSp>
      <p:cxnSp>
        <p:nvCxnSpPr>
          <p:cNvPr id="47117" name="AutoShape 13"/>
          <p:cNvCxnSpPr/>
          <p:nvPr/>
        </p:nvCxnSpPr>
        <p:spPr>
          <a:xfrm flipH="1">
            <a:off x="3924300" y="3646488"/>
            <a:ext cx="1588" cy="327025"/>
          </a:xfrm>
          <a:prstGeom prst="straightConnector1">
            <a:avLst/>
          </a:prstGeom>
          <a:ln w="25400" cap="flat" cmpd="sng">
            <a:solidFill>
              <a:schemeClr val="tx1"/>
            </a:solidFill>
            <a:prstDash val="solid"/>
            <a:headEnd type="none" w="med" len="med"/>
            <a:tailEnd type="arrow" w="lg" len="med"/>
          </a:ln>
        </p:spPr>
      </p:cxnSp>
      <p:sp>
        <p:nvSpPr>
          <p:cNvPr id="47118" name="Text Box 14"/>
          <p:cNvSpPr txBox="1"/>
          <p:nvPr/>
        </p:nvSpPr>
        <p:spPr>
          <a:xfrm>
            <a:off x="1692275" y="2420938"/>
            <a:ext cx="4105275" cy="427037"/>
          </a:xfrm>
          <a:prstGeom prst="rect">
            <a:avLst/>
          </a:prstGeom>
          <a:noFill/>
          <a:ln w="9525">
            <a:noFill/>
          </a:ln>
        </p:spPr>
        <p:txBody>
          <a:bodyPr>
            <a:spAutoFit/>
          </a:bodyPr>
          <a:lstStyle/>
          <a:p>
            <a:pPr eaLnBrk="1" hangingPunct="1">
              <a:spcBef>
                <a:spcPct val="50000"/>
              </a:spcBef>
            </a:pPr>
            <a:r>
              <a:rPr lang="en-US" altLang="ja-JP" sz="2200" b="1" dirty="0">
                <a:latin typeface="Times New Roman" panose="02020603050405020304" pitchFamily="18" charset="0"/>
                <a:ea typeface="MS PGothic" panose="020B0600070205080204" pitchFamily="34" charset="-128"/>
              </a:rPr>
              <a:t>        </a:t>
            </a:r>
            <a:r>
              <a:rPr lang="zh-CN" altLang="en-US" sz="2200" b="1" dirty="0">
                <a:latin typeface="Times New Roman" panose="02020603050405020304" pitchFamily="18" charset="0"/>
              </a:rPr>
              <a:t>排查隐患（危险源）</a:t>
            </a:r>
            <a:endParaRPr lang="en-US" altLang="ja-JP" sz="2200" b="1" dirty="0">
              <a:latin typeface="Times New Roman" panose="02020603050405020304" pitchFamily="18" charset="0"/>
            </a:endParaRPr>
          </a:p>
        </p:txBody>
      </p:sp>
      <p:sp>
        <p:nvSpPr>
          <p:cNvPr id="47119" name="Text Box 15"/>
          <p:cNvSpPr txBox="1"/>
          <p:nvPr/>
        </p:nvSpPr>
        <p:spPr>
          <a:xfrm>
            <a:off x="1741488" y="3141663"/>
            <a:ext cx="4414837" cy="396875"/>
          </a:xfrm>
          <a:prstGeom prst="rect">
            <a:avLst/>
          </a:prstGeom>
          <a:noFill/>
          <a:ln w="9525">
            <a:noFill/>
          </a:ln>
        </p:spPr>
        <p:txBody>
          <a:bodyPr>
            <a:spAutoFit/>
          </a:bodyPr>
          <a:lstStyle/>
          <a:p>
            <a:pPr algn="ctr" eaLnBrk="1" hangingPunct="1">
              <a:spcBef>
                <a:spcPct val="50000"/>
              </a:spcBef>
            </a:pPr>
            <a:r>
              <a:rPr lang="en-US" altLang="ja-JP" sz="2000" b="1" dirty="0">
                <a:latin typeface="MS PGothic" panose="020B0600070205080204" pitchFamily="34" charset="-128"/>
                <a:ea typeface="MS PGothic" panose="020B0600070205080204" pitchFamily="34" charset="-128"/>
              </a:rPr>
              <a:t> </a:t>
            </a:r>
            <a:r>
              <a:rPr lang="zh-CN" altLang="en-US" sz="2000" b="1" dirty="0">
                <a:latin typeface="MS PGothic" panose="020B0600070205080204" pitchFamily="34" charset="-128"/>
              </a:rPr>
              <a:t>评估每一项隐患的风险</a:t>
            </a:r>
            <a:endParaRPr lang="ja-JP" altLang="en-US" sz="2000" b="1" dirty="0">
              <a:latin typeface="Times New Roman" panose="02020603050405020304" pitchFamily="18" charset="0"/>
              <a:ea typeface="MS PGothic" panose="020B0600070205080204" pitchFamily="34" charset="-128"/>
            </a:endParaRPr>
          </a:p>
        </p:txBody>
      </p:sp>
      <p:sp>
        <p:nvSpPr>
          <p:cNvPr id="47120" name="Line 21"/>
          <p:cNvSpPr/>
          <p:nvPr/>
        </p:nvSpPr>
        <p:spPr>
          <a:xfrm>
            <a:off x="3924300" y="4797425"/>
            <a:ext cx="0" cy="360363"/>
          </a:xfrm>
          <a:prstGeom prst="line">
            <a:avLst/>
          </a:prstGeom>
          <a:ln w="28575" cap="flat" cmpd="sng">
            <a:solidFill>
              <a:schemeClr val="tx1"/>
            </a:solidFill>
            <a:prstDash val="solid"/>
            <a:headEnd type="none" w="med" len="med"/>
            <a:tailEnd type="triangle" w="med" len="med"/>
          </a:ln>
        </p:spPr>
      </p:sp>
      <p:sp>
        <p:nvSpPr>
          <p:cNvPr id="47121" name="Line 22"/>
          <p:cNvSpPr/>
          <p:nvPr/>
        </p:nvSpPr>
        <p:spPr>
          <a:xfrm>
            <a:off x="3924300" y="2854325"/>
            <a:ext cx="0" cy="287338"/>
          </a:xfrm>
          <a:prstGeom prst="line">
            <a:avLst/>
          </a:prstGeom>
          <a:ln w="28575" cap="flat" cmpd="sng">
            <a:solidFill>
              <a:schemeClr val="tx1"/>
            </a:solidFill>
            <a:prstDash val="solid"/>
            <a:headEnd type="none" w="med" len="med"/>
            <a:tailEnd type="triangle" w="med" len="med"/>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p:txBody>
          <a:bodyPr/>
          <a:lstStyle/>
          <a:p>
            <a:r>
              <a:rPr lang="zh-CN" altLang="en-US"/>
              <a:t>纲 要</a:t>
            </a:r>
            <a:endParaRPr lang="zh-CN" altLang="en-US"/>
          </a:p>
        </p:txBody>
      </p:sp>
      <p:sp>
        <p:nvSpPr>
          <p:cNvPr id="18435" name="Rectangle 3"/>
          <p:cNvSpPr>
            <a:spLocks noGrp="1"/>
          </p:cNvSpPr>
          <p:nvPr>
            <p:ph idx="1"/>
          </p:nvPr>
        </p:nvSpPr>
        <p:spPr/>
        <p:txBody>
          <a:bodyPr/>
          <a:lstStyle/>
          <a:p>
            <a:r>
              <a:rPr lang="zh-CN" altLang="en-US"/>
              <a:t>第一讲  安全生产</a:t>
            </a:r>
            <a:endParaRPr lang="zh-CN" altLang="en-US"/>
          </a:p>
          <a:p>
            <a:r>
              <a:rPr lang="zh-CN" altLang="en-US"/>
              <a:t>第二讲  环境安全</a:t>
            </a:r>
            <a:endParaRPr lang="zh-CN" altLang="en-US"/>
          </a:p>
          <a:p>
            <a:r>
              <a:rPr lang="zh-CN" altLang="en-US"/>
              <a:t>第三讲  安全检查</a:t>
            </a:r>
            <a:endParaRPr lang="zh-CN" altLang="en-US"/>
          </a:p>
          <a:p>
            <a:r>
              <a:rPr lang="zh-CN" altLang="en-US"/>
              <a:t>第四讲  班组安全教育</a:t>
            </a:r>
            <a:endParaRPr lang="zh-CN" altLang="en-US"/>
          </a:p>
        </p:txBody>
      </p:sp>
      <p:sp>
        <p:nvSpPr>
          <p:cNvPr id="18436" name="Line 4"/>
          <p:cNvSpPr/>
          <p:nvPr/>
        </p:nvSpPr>
        <p:spPr>
          <a:xfrm>
            <a:off x="0" y="1628775"/>
            <a:ext cx="9144000" cy="0"/>
          </a:xfrm>
          <a:prstGeom prst="line">
            <a:avLst/>
          </a:prstGeom>
          <a:ln w="38100" cap="flat" cmpd="sng">
            <a:solidFill>
              <a:srgbClr val="FF0000"/>
            </a:solidFill>
            <a:prstDash val="solid"/>
            <a:headEnd type="none" w="med" len="med"/>
            <a:tailEnd type="none" w="med" len="med"/>
          </a:ln>
        </p:spPr>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6"/>
          <p:cNvSpPr txBox="1"/>
          <p:nvPr/>
        </p:nvSpPr>
        <p:spPr>
          <a:xfrm>
            <a:off x="684213" y="620713"/>
            <a:ext cx="5545137" cy="461962"/>
          </a:xfrm>
          <a:prstGeom prst="rect">
            <a:avLst/>
          </a:prstGeom>
          <a:noFill/>
          <a:ln w="9525">
            <a:noFill/>
          </a:ln>
        </p:spPr>
        <p:txBody>
          <a:bodyPr>
            <a:spAutoFit/>
          </a:bodyPr>
          <a:lstStyle/>
          <a:p>
            <a:pPr eaLnBrk="1" hangingPunct="1">
              <a:spcBef>
                <a:spcPct val="50000"/>
              </a:spcBef>
            </a:pPr>
            <a:r>
              <a:rPr lang="en-US" altLang="zh-CN"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隐患排查治理活动</a:t>
            </a:r>
            <a:r>
              <a:rPr lang="en-US" altLang="zh-CN" dirty="0">
                <a:latin typeface="Times New Roman" panose="02020603050405020304" pitchFamily="18" charset="0"/>
                <a:ea typeface="黑体" panose="02010609060101010101" pitchFamily="49" charset="-122"/>
              </a:rPr>
              <a:t>—</a:t>
            </a:r>
            <a:r>
              <a:rPr lang="zh-CN" altLang="en-US"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6</a:t>
            </a:r>
            <a:r>
              <a:rPr lang="zh-CN" altLang="en-US" sz="2000" dirty="0">
                <a:latin typeface="黑体" panose="02010609060101010101" pitchFamily="49" charset="-122"/>
                <a:ea typeface="黑体" panose="02010609060101010101" pitchFamily="49" charset="-122"/>
              </a:rPr>
              <a:t>）隐患排查</a:t>
            </a:r>
            <a:endParaRPr lang="zh-CN" altLang="en-US" sz="2000" dirty="0">
              <a:latin typeface="黑体" panose="02010609060101010101" pitchFamily="49" charset="-122"/>
              <a:ea typeface="黑体" panose="02010609060101010101" pitchFamily="49" charset="-122"/>
            </a:endParaRPr>
          </a:p>
        </p:txBody>
      </p:sp>
      <p:sp>
        <p:nvSpPr>
          <p:cNvPr id="48131" name="Text Box 7"/>
          <p:cNvSpPr txBox="1"/>
          <p:nvPr/>
        </p:nvSpPr>
        <p:spPr>
          <a:xfrm>
            <a:off x="1187450" y="1428750"/>
            <a:ext cx="6911975" cy="3786188"/>
          </a:xfrm>
          <a:prstGeom prst="rect">
            <a:avLst/>
          </a:prstGeom>
          <a:noFill/>
          <a:ln w="9525">
            <a:noFill/>
          </a:ln>
        </p:spPr>
        <p:txBody>
          <a:bodyPr>
            <a:spAutoFit/>
          </a:bodyPr>
          <a:lstStyle/>
          <a:p>
            <a:pPr eaLnBrk="1" hangingPunct="1">
              <a:lnSpc>
                <a:spcPct val="120000"/>
              </a:lnSpc>
            </a:pPr>
            <a:r>
              <a:rPr lang="zh-CN" altLang="en-US" sz="2000" dirty="0">
                <a:solidFill>
                  <a:srgbClr val="FF0000"/>
                </a:solidFill>
                <a:latin typeface="黑体" panose="02010609060101010101" pitchFamily="49" charset="-122"/>
                <a:ea typeface="黑体" panose="02010609060101010101" pitchFamily="49" charset="-122"/>
              </a:rPr>
              <a:t>（</a:t>
            </a:r>
            <a:r>
              <a:rPr lang="en-US" altLang="zh-CN" sz="2000" dirty="0">
                <a:solidFill>
                  <a:srgbClr val="FF0000"/>
                </a:solidFill>
                <a:latin typeface="黑体" panose="02010609060101010101" pitchFamily="49" charset="-122"/>
                <a:ea typeface="黑体" panose="02010609060101010101" pitchFamily="49" charset="-122"/>
              </a:rPr>
              <a:t>1</a:t>
            </a:r>
            <a:r>
              <a:rPr lang="zh-CN" altLang="en-US" sz="2000" dirty="0">
                <a:solidFill>
                  <a:srgbClr val="FF0000"/>
                </a:solidFill>
                <a:latin typeface="黑体" panose="02010609060101010101" pitchFamily="49" charset="-122"/>
                <a:ea typeface="黑体" panose="02010609060101010101" pitchFamily="49" charset="-122"/>
              </a:rPr>
              <a:t>）优先选择可以合理预见存在事故隐患风险的作业，</a:t>
            </a:r>
            <a:r>
              <a:rPr lang="zh-CN" altLang="en-US" sz="2000" dirty="0">
                <a:latin typeface="宋体" panose="02010600030101010101" pitchFamily="2" charset="-122"/>
              </a:rPr>
              <a:t>如过去发生过安全生产事故的作业、发生过未遂事故的作业、日常安全检查发现存在问题的作业以及在其它生产经营单位发生过安全生产事故的作业等，作为班组事故隐患排查治理的实施对象。</a:t>
            </a:r>
            <a:endParaRPr lang="en-US" altLang="zh-CN" sz="2000" dirty="0">
              <a:latin typeface="宋体" panose="02010600030101010101" pitchFamily="2" charset="-122"/>
            </a:endParaRPr>
          </a:p>
          <a:p>
            <a:pPr eaLnBrk="1" hangingPunct="1">
              <a:lnSpc>
                <a:spcPct val="120000"/>
              </a:lnSpc>
            </a:pPr>
            <a:r>
              <a:rPr lang="en-US" altLang="zh-CN" sz="2000" dirty="0">
                <a:latin typeface="宋体" panose="02010600030101010101" pitchFamily="2" charset="-122"/>
              </a:rPr>
              <a:t>   </a:t>
            </a:r>
            <a:r>
              <a:rPr lang="zh-CN" altLang="en-US" sz="2000" dirty="0">
                <a:latin typeface="黑体" panose="02010609060101010101" pitchFamily="49" charset="-122"/>
                <a:ea typeface="黑体" panose="02010609060101010101" pitchFamily="49" charset="-122"/>
              </a:rPr>
              <a:t>针对选定的对象作业，根据其作业标准或操作规程等，按照事先确定的事故隐患分类，识别该项作业中存在的事故隐患。</a:t>
            </a:r>
            <a:endParaRPr lang="zh-CN" altLang="en-US" sz="2000" dirty="0">
              <a:latin typeface="黑体" panose="02010609060101010101" pitchFamily="49" charset="-122"/>
              <a:ea typeface="黑体" panose="02010609060101010101" pitchFamily="49" charset="-122"/>
            </a:endParaRPr>
          </a:p>
          <a:p>
            <a:pPr eaLnBrk="1" hangingPunct="1">
              <a:lnSpc>
                <a:spcPct val="120000"/>
              </a:lnSpc>
            </a:pPr>
            <a:r>
              <a:rPr lang="zh-CN" altLang="en-US" sz="2000" dirty="0">
                <a:solidFill>
                  <a:srgbClr val="FF0000"/>
                </a:solidFill>
                <a:latin typeface="黑体" panose="02010609060101010101" pitchFamily="49" charset="-122"/>
                <a:ea typeface="黑体" panose="02010609060101010101" pitchFamily="49" charset="-122"/>
              </a:rPr>
              <a:t>（</a:t>
            </a:r>
            <a:r>
              <a:rPr lang="en-US" altLang="zh-CN" sz="2000" dirty="0">
                <a:solidFill>
                  <a:srgbClr val="FF0000"/>
                </a:solidFill>
                <a:latin typeface="黑体" panose="02010609060101010101" pitchFamily="49" charset="-122"/>
                <a:ea typeface="黑体" panose="02010609060101010101" pitchFamily="49" charset="-122"/>
              </a:rPr>
              <a:t>2</a:t>
            </a:r>
            <a:r>
              <a:rPr lang="zh-CN" altLang="en-US" sz="2000" dirty="0">
                <a:solidFill>
                  <a:srgbClr val="FF0000"/>
                </a:solidFill>
                <a:latin typeface="黑体" panose="02010609060101010101" pitchFamily="49" charset="-122"/>
                <a:ea typeface="黑体" panose="02010609060101010101" pitchFamily="49" charset="-122"/>
              </a:rPr>
              <a:t>）针对识别的每一事故隐患，应确定其所影响的人员或人体部位，以及该事故隐患可能导致事故发生时的过程。 </a:t>
            </a:r>
            <a:endParaRPr lang="zh-CN" altLang="en-US" sz="2000" dirty="0">
              <a:solidFill>
                <a:srgbClr val="FF0000"/>
              </a:solidFill>
              <a:latin typeface="黑体" panose="02010609060101010101" pitchFamily="49" charset="-122"/>
              <a:ea typeface="黑体" panose="02010609060101010101" pitchFamily="49"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5"/>
          <p:cNvSpPr txBox="1"/>
          <p:nvPr/>
        </p:nvSpPr>
        <p:spPr>
          <a:xfrm>
            <a:off x="684213" y="620713"/>
            <a:ext cx="5545137" cy="461962"/>
          </a:xfrm>
          <a:prstGeom prst="rect">
            <a:avLst/>
          </a:prstGeom>
          <a:noFill/>
          <a:ln w="9525">
            <a:noFill/>
          </a:ln>
        </p:spPr>
        <p:txBody>
          <a:bodyPr>
            <a:spAutoFit/>
          </a:bodyPr>
          <a:lstStyle/>
          <a:p>
            <a:pPr eaLnBrk="1" hangingPunct="1">
              <a:spcBef>
                <a:spcPct val="50000"/>
              </a:spcBef>
            </a:pPr>
            <a:r>
              <a:rPr lang="en-US" altLang="zh-CN"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隐患排查治理活动</a:t>
            </a:r>
            <a:r>
              <a:rPr lang="en-US" altLang="zh-CN" dirty="0">
                <a:latin typeface="Times New Roman" panose="02020603050405020304" pitchFamily="18" charset="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6</a:t>
            </a:r>
            <a:r>
              <a:rPr lang="zh-CN" altLang="en-US" sz="2000" dirty="0">
                <a:latin typeface="黑体" panose="02010609060101010101" pitchFamily="49" charset="-122"/>
                <a:ea typeface="黑体" panose="02010609060101010101" pitchFamily="49" charset="-122"/>
              </a:rPr>
              <a:t>）隐患排查</a:t>
            </a:r>
            <a:endParaRPr lang="zh-CN" altLang="en-US" sz="2000" dirty="0">
              <a:latin typeface="黑体" panose="02010609060101010101" pitchFamily="49" charset="-122"/>
              <a:ea typeface="黑体" panose="02010609060101010101" pitchFamily="49" charset="-122"/>
            </a:endParaRPr>
          </a:p>
        </p:txBody>
      </p:sp>
      <p:sp>
        <p:nvSpPr>
          <p:cNvPr id="1252355" name="Rectangle 3"/>
          <p:cNvSpPr>
            <a:spLocks noChangeArrowheads="1"/>
          </p:cNvSpPr>
          <p:nvPr/>
        </p:nvSpPr>
        <p:spPr bwMode="auto">
          <a:xfrm>
            <a:off x="409575" y="1893888"/>
            <a:ext cx="2057400" cy="533400"/>
          </a:xfrm>
          <a:prstGeom prst="rect">
            <a:avLst/>
          </a:prstGeom>
          <a:noFill/>
          <a:ln w="9525">
            <a:noFill/>
            <a:miter lim="800000"/>
          </a:ln>
          <a:effectLst/>
        </p:spPr>
        <p:txBody>
          <a:bodyPr/>
          <a:lstStyle/>
          <a:p>
            <a:pPr marL="571500" marR="0" lvl="0" indent="0" algn="l" defTabSz="914400" rtl="0" eaLnBrk="1" fontAlgn="base" latinLnBrk="0" hangingPunct="1">
              <a:lnSpc>
                <a:spcPct val="100000"/>
              </a:lnSpc>
              <a:spcBef>
                <a:spcPct val="20000"/>
              </a:spcBef>
              <a:spcAft>
                <a:spcPct val="0"/>
              </a:spcAft>
              <a:buClrTx/>
              <a:buSzTx/>
              <a:buFontTx/>
              <a:buNone/>
              <a:defRPr/>
            </a:pPr>
            <a:r>
              <a:rPr kumimoji="1" lang="zh-CN" alt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事故案</a:t>
            </a:r>
            <a:r>
              <a:rPr kumimoji="1" lang="ja-JP" alt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例　</a:t>
            </a:r>
            <a:r>
              <a:rPr kumimoji="1" lang="ja-JP" alt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S PGothic" panose="020B0600070205080204" pitchFamily="34" charset="-128"/>
                <a:cs typeface="+mn-cs"/>
              </a:rPr>
              <a:t>　　</a:t>
            </a:r>
            <a:endParaRPr kumimoji="1" lang="ja-JP" alt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S PGothic" panose="020B0600070205080204" pitchFamily="34" charset="-128"/>
              <a:cs typeface="+mn-cs"/>
            </a:endParaRPr>
          </a:p>
          <a:p>
            <a:pPr marL="57150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defRPr/>
            </a:pPr>
            <a:endParaRPr kumimoji="1" lang="ja-JP" alt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S PGothic" panose="020B0600070205080204" pitchFamily="34" charset="-128"/>
              <a:cs typeface="+mn-cs"/>
            </a:endParaRPr>
          </a:p>
          <a:p>
            <a:pPr marL="57150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defRPr/>
            </a:pPr>
            <a:endParaRPr kumimoji="1" lang="en-US" altLang="ja-JP"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S PGothic" panose="020B0600070205080204" pitchFamily="34" charset="-128"/>
              <a:cs typeface="+mn-cs"/>
            </a:endParaRPr>
          </a:p>
        </p:txBody>
      </p:sp>
      <p:sp>
        <p:nvSpPr>
          <p:cNvPr id="49156" name="AutoShape 5"/>
          <p:cNvSpPr/>
          <p:nvPr/>
        </p:nvSpPr>
        <p:spPr>
          <a:xfrm>
            <a:off x="860425" y="2473325"/>
            <a:ext cx="1425575" cy="3581400"/>
          </a:xfrm>
          <a:prstGeom prst="roundRect">
            <a:avLst>
              <a:gd name="adj" fmla="val 33630"/>
            </a:avLst>
          </a:prstGeom>
          <a:solidFill>
            <a:srgbClr val="FFFF99"/>
          </a:solidFill>
          <a:ln w="1587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1252358" name="Rectangle 6"/>
          <p:cNvSpPr>
            <a:spLocks noChangeArrowheads="1"/>
          </p:cNvSpPr>
          <p:nvPr/>
        </p:nvSpPr>
        <p:spPr bwMode="auto">
          <a:xfrm>
            <a:off x="6475413" y="1895475"/>
            <a:ext cx="1462088" cy="396875"/>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作业程序书</a:t>
            </a:r>
            <a:endParaRPr kumimoji="1" lang="ja-JP"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MS PGothic" panose="020B0600070205080204" pitchFamily="34" charset="-128"/>
              <a:cs typeface="+mn-cs"/>
            </a:endParaRPr>
          </a:p>
        </p:txBody>
      </p:sp>
      <p:sp>
        <p:nvSpPr>
          <p:cNvPr id="1252359" name="Rectangle 7"/>
          <p:cNvSpPr>
            <a:spLocks noChangeArrowheads="1"/>
          </p:cNvSpPr>
          <p:nvPr/>
        </p:nvSpPr>
        <p:spPr bwMode="auto">
          <a:xfrm>
            <a:off x="4572000" y="1893888"/>
            <a:ext cx="1600200" cy="396875"/>
          </a:xfrm>
          <a:prstGeom prst="rect">
            <a:avLst/>
          </a:prstGeom>
          <a:noFill/>
          <a:ln w="9525">
            <a:noFill/>
            <a:miter lim="800000"/>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检查的结果</a:t>
            </a:r>
            <a:endParaRPr kumimoji="1" lang="en-US" altLang="ja-JP"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S PGothic" panose="020B0600070205080204" pitchFamily="34" charset="-128"/>
              <a:cs typeface="+mn-cs"/>
            </a:endParaRPr>
          </a:p>
        </p:txBody>
      </p:sp>
      <p:sp>
        <p:nvSpPr>
          <p:cNvPr id="1252360" name="Rectangle 8"/>
          <p:cNvSpPr>
            <a:spLocks noChangeArrowheads="1"/>
          </p:cNvSpPr>
          <p:nvPr/>
        </p:nvSpPr>
        <p:spPr bwMode="auto">
          <a:xfrm>
            <a:off x="2700338" y="1924050"/>
            <a:ext cx="1414463" cy="396875"/>
          </a:xfrm>
          <a:prstGeom prst="rect">
            <a:avLst/>
          </a:prstGeom>
          <a:noFill/>
          <a:ln w="9525">
            <a:noFill/>
            <a:miter lim="800000"/>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险情报告</a:t>
            </a:r>
            <a:r>
              <a:rPr kumimoji="1" lang="ja-JP" alt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S PGothic" panose="020B0600070205080204" pitchFamily="34" charset="-128"/>
                <a:cs typeface="+mn-cs"/>
              </a:rPr>
              <a:t>　</a:t>
            </a:r>
            <a:endParaRPr kumimoji="1" lang="ja-JP" altLang="en-US" sz="2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S PGothic" panose="020B0600070205080204" pitchFamily="34" charset="-128"/>
              <a:cs typeface="+mn-cs"/>
            </a:endParaRPr>
          </a:p>
        </p:txBody>
      </p:sp>
      <p:sp>
        <p:nvSpPr>
          <p:cNvPr id="49160" name="AutoShape 9"/>
          <p:cNvSpPr/>
          <p:nvPr/>
        </p:nvSpPr>
        <p:spPr>
          <a:xfrm>
            <a:off x="2765425" y="2473325"/>
            <a:ext cx="1425575" cy="3581400"/>
          </a:xfrm>
          <a:prstGeom prst="roundRect">
            <a:avLst>
              <a:gd name="adj" fmla="val 33630"/>
            </a:avLst>
          </a:prstGeom>
          <a:solidFill>
            <a:srgbClr val="FFFF99"/>
          </a:solidFill>
          <a:ln w="1587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161" name="AutoShape 10"/>
          <p:cNvSpPr/>
          <p:nvPr/>
        </p:nvSpPr>
        <p:spPr>
          <a:xfrm>
            <a:off x="4670425" y="2473325"/>
            <a:ext cx="1425575" cy="3581400"/>
          </a:xfrm>
          <a:prstGeom prst="roundRect">
            <a:avLst>
              <a:gd name="adj" fmla="val 33630"/>
            </a:avLst>
          </a:prstGeom>
          <a:solidFill>
            <a:srgbClr val="FFFF99"/>
          </a:solidFill>
          <a:ln w="1587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162" name="AutoShape 11"/>
          <p:cNvSpPr/>
          <p:nvPr/>
        </p:nvSpPr>
        <p:spPr>
          <a:xfrm>
            <a:off x="6553200" y="2473325"/>
            <a:ext cx="1425575" cy="3581400"/>
          </a:xfrm>
          <a:prstGeom prst="roundRect">
            <a:avLst>
              <a:gd name="adj" fmla="val 33630"/>
            </a:avLst>
          </a:prstGeom>
          <a:solidFill>
            <a:srgbClr val="FFFF99"/>
          </a:solidFill>
          <a:ln w="1587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163" name="Text Box 14"/>
          <p:cNvSpPr txBox="1"/>
          <p:nvPr/>
        </p:nvSpPr>
        <p:spPr>
          <a:xfrm>
            <a:off x="2411413" y="1143000"/>
            <a:ext cx="3671887" cy="461963"/>
          </a:xfrm>
          <a:prstGeom prst="rect">
            <a:avLst/>
          </a:prstGeom>
          <a:noFill/>
          <a:ln w="9525">
            <a:noFill/>
          </a:ln>
        </p:spPr>
        <p:txBody>
          <a:bodyPr>
            <a:spAutoFit/>
          </a:bodyPr>
          <a:lstStyle/>
          <a:p>
            <a:pPr eaLnBrk="1" hangingPunct="1">
              <a:spcBef>
                <a:spcPct val="50000"/>
              </a:spcBef>
            </a:pPr>
            <a:r>
              <a:rPr lang="zh-CN" altLang="en-US" b="1" dirty="0">
                <a:solidFill>
                  <a:srgbClr val="003399"/>
                </a:solidFill>
                <a:latin typeface="黑体" panose="02010609060101010101" pitchFamily="49" charset="-122"/>
                <a:ea typeface="黑体" panose="02010609060101010101" pitchFamily="49" charset="-122"/>
              </a:rPr>
              <a:t>事故隐患排查的方法 </a:t>
            </a:r>
            <a:endParaRPr lang="zh-CN" altLang="en-US" b="1" dirty="0">
              <a:solidFill>
                <a:srgbClr val="003399"/>
              </a:solidFill>
              <a:latin typeface="黑体" panose="02010609060101010101" pitchFamily="49" charset="-122"/>
              <a:ea typeface="黑体" panose="02010609060101010101" pitchFamily="49" charset="-122"/>
            </a:endParaRPr>
          </a:p>
        </p:txBody>
      </p:sp>
      <p:sp>
        <p:nvSpPr>
          <p:cNvPr id="49164" name="AutoShape 10"/>
          <p:cNvSpPr/>
          <p:nvPr/>
        </p:nvSpPr>
        <p:spPr>
          <a:xfrm>
            <a:off x="4670425" y="2473325"/>
            <a:ext cx="1425575" cy="3581400"/>
          </a:xfrm>
          <a:prstGeom prst="roundRect">
            <a:avLst>
              <a:gd name="adj" fmla="val 33630"/>
            </a:avLst>
          </a:prstGeom>
          <a:solidFill>
            <a:srgbClr val="FFFF99"/>
          </a:solidFill>
          <a:ln w="1587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165" name="Oval 12"/>
          <p:cNvSpPr/>
          <p:nvPr/>
        </p:nvSpPr>
        <p:spPr>
          <a:xfrm>
            <a:off x="1233488" y="3263900"/>
            <a:ext cx="374650" cy="360363"/>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166" name="Oval 13"/>
          <p:cNvSpPr/>
          <p:nvPr/>
        </p:nvSpPr>
        <p:spPr>
          <a:xfrm>
            <a:off x="1524000" y="4759325"/>
            <a:ext cx="374650" cy="360363"/>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167" name="Oval 14"/>
          <p:cNvSpPr/>
          <p:nvPr/>
        </p:nvSpPr>
        <p:spPr>
          <a:xfrm>
            <a:off x="3271838" y="2887663"/>
            <a:ext cx="236537" cy="241300"/>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168" name="Oval 15"/>
          <p:cNvSpPr/>
          <p:nvPr/>
        </p:nvSpPr>
        <p:spPr>
          <a:xfrm>
            <a:off x="3048000" y="3692525"/>
            <a:ext cx="236538" cy="241300"/>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169" name="Oval 16"/>
          <p:cNvSpPr/>
          <p:nvPr/>
        </p:nvSpPr>
        <p:spPr>
          <a:xfrm>
            <a:off x="3802063" y="4213225"/>
            <a:ext cx="236537" cy="241300"/>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170" name="Oval 17"/>
          <p:cNvSpPr/>
          <p:nvPr/>
        </p:nvSpPr>
        <p:spPr>
          <a:xfrm>
            <a:off x="3276600" y="4746625"/>
            <a:ext cx="236538" cy="241300"/>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171" name="Oval 18"/>
          <p:cNvSpPr/>
          <p:nvPr/>
        </p:nvSpPr>
        <p:spPr>
          <a:xfrm>
            <a:off x="3649663" y="5521325"/>
            <a:ext cx="236537" cy="241300"/>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172" name="Oval 19"/>
          <p:cNvSpPr/>
          <p:nvPr/>
        </p:nvSpPr>
        <p:spPr>
          <a:xfrm>
            <a:off x="4873625" y="2865438"/>
            <a:ext cx="141288" cy="119062"/>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173" name="Oval 20"/>
          <p:cNvSpPr/>
          <p:nvPr/>
        </p:nvSpPr>
        <p:spPr>
          <a:xfrm>
            <a:off x="7010400" y="2854325"/>
            <a:ext cx="74613" cy="74613"/>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174" name="Oval 21"/>
          <p:cNvSpPr/>
          <p:nvPr/>
        </p:nvSpPr>
        <p:spPr>
          <a:xfrm>
            <a:off x="5715000" y="5326063"/>
            <a:ext cx="141288" cy="119062"/>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175" name="Oval 22"/>
          <p:cNvSpPr/>
          <p:nvPr/>
        </p:nvSpPr>
        <p:spPr>
          <a:xfrm>
            <a:off x="5178425" y="5021263"/>
            <a:ext cx="141288" cy="119062"/>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176" name="Oval 23"/>
          <p:cNvSpPr/>
          <p:nvPr/>
        </p:nvSpPr>
        <p:spPr>
          <a:xfrm>
            <a:off x="5726113" y="2887663"/>
            <a:ext cx="141287" cy="119062"/>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177" name="Oval 24"/>
          <p:cNvSpPr/>
          <p:nvPr/>
        </p:nvSpPr>
        <p:spPr>
          <a:xfrm>
            <a:off x="4953000" y="5630863"/>
            <a:ext cx="141288" cy="119062"/>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178" name="Oval 25"/>
          <p:cNvSpPr/>
          <p:nvPr/>
        </p:nvSpPr>
        <p:spPr>
          <a:xfrm>
            <a:off x="4953000" y="4564063"/>
            <a:ext cx="141288" cy="119062"/>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179" name="Oval 26"/>
          <p:cNvSpPr/>
          <p:nvPr/>
        </p:nvSpPr>
        <p:spPr>
          <a:xfrm>
            <a:off x="5638800" y="4564063"/>
            <a:ext cx="141288" cy="119062"/>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180" name="Oval 27"/>
          <p:cNvSpPr/>
          <p:nvPr/>
        </p:nvSpPr>
        <p:spPr>
          <a:xfrm>
            <a:off x="5026025" y="4073525"/>
            <a:ext cx="141288" cy="119063"/>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181" name="Oval 28"/>
          <p:cNvSpPr/>
          <p:nvPr/>
        </p:nvSpPr>
        <p:spPr>
          <a:xfrm>
            <a:off x="5497513" y="4183063"/>
            <a:ext cx="141287" cy="119062"/>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182" name="Oval 29"/>
          <p:cNvSpPr/>
          <p:nvPr/>
        </p:nvSpPr>
        <p:spPr>
          <a:xfrm>
            <a:off x="5726113" y="3573463"/>
            <a:ext cx="141287" cy="119062"/>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183" name="Oval 30"/>
          <p:cNvSpPr/>
          <p:nvPr/>
        </p:nvSpPr>
        <p:spPr>
          <a:xfrm>
            <a:off x="5026025" y="3573463"/>
            <a:ext cx="141288" cy="119062"/>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184" name="Oval 31"/>
          <p:cNvSpPr/>
          <p:nvPr/>
        </p:nvSpPr>
        <p:spPr>
          <a:xfrm>
            <a:off x="5345113" y="3192463"/>
            <a:ext cx="141287" cy="119062"/>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185" name="Oval 32"/>
          <p:cNvSpPr/>
          <p:nvPr/>
        </p:nvSpPr>
        <p:spPr>
          <a:xfrm>
            <a:off x="7239000" y="3159125"/>
            <a:ext cx="74613" cy="74613"/>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186" name="Oval 33"/>
          <p:cNvSpPr/>
          <p:nvPr/>
        </p:nvSpPr>
        <p:spPr>
          <a:xfrm>
            <a:off x="7543800" y="3082925"/>
            <a:ext cx="74613" cy="74613"/>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187" name="Oval 34"/>
          <p:cNvSpPr/>
          <p:nvPr/>
        </p:nvSpPr>
        <p:spPr>
          <a:xfrm>
            <a:off x="7315200" y="3463925"/>
            <a:ext cx="74613" cy="74613"/>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188" name="Oval 35"/>
          <p:cNvSpPr/>
          <p:nvPr/>
        </p:nvSpPr>
        <p:spPr>
          <a:xfrm>
            <a:off x="6934200" y="3311525"/>
            <a:ext cx="74613" cy="74613"/>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189" name="Oval 36"/>
          <p:cNvSpPr/>
          <p:nvPr/>
        </p:nvSpPr>
        <p:spPr>
          <a:xfrm>
            <a:off x="7010400" y="3616325"/>
            <a:ext cx="74613" cy="74613"/>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190" name="Oval 37"/>
          <p:cNvSpPr/>
          <p:nvPr/>
        </p:nvSpPr>
        <p:spPr>
          <a:xfrm>
            <a:off x="7239000" y="3844925"/>
            <a:ext cx="74613" cy="74613"/>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191" name="Oval 38"/>
          <p:cNvSpPr/>
          <p:nvPr/>
        </p:nvSpPr>
        <p:spPr>
          <a:xfrm>
            <a:off x="7077075" y="4227513"/>
            <a:ext cx="74613" cy="74612"/>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192" name="Oval 39"/>
          <p:cNvSpPr/>
          <p:nvPr/>
        </p:nvSpPr>
        <p:spPr>
          <a:xfrm>
            <a:off x="7696200" y="3389313"/>
            <a:ext cx="74613" cy="74612"/>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193" name="Oval 40"/>
          <p:cNvSpPr/>
          <p:nvPr/>
        </p:nvSpPr>
        <p:spPr>
          <a:xfrm>
            <a:off x="7697788" y="3768725"/>
            <a:ext cx="74612" cy="74613"/>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194" name="Oval 41"/>
          <p:cNvSpPr/>
          <p:nvPr/>
        </p:nvSpPr>
        <p:spPr>
          <a:xfrm>
            <a:off x="6781800" y="3922713"/>
            <a:ext cx="74613" cy="74612"/>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195" name="Oval 42"/>
          <p:cNvSpPr/>
          <p:nvPr/>
        </p:nvSpPr>
        <p:spPr>
          <a:xfrm>
            <a:off x="7543800" y="4073525"/>
            <a:ext cx="74613" cy="74613"/>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196" name="Oval 43"/>
          <p:cNvSpPr/>
          <p:nvPr/>
        </p:nvSpPr>
        <p:spPr>
          <a:xfrm>
            <a:off x="6781800" y="4225925"/>
            <a:ext cx="74613" cy="74613"/>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197" name="Oval 44"/>
          <p:cNvSpPr/>
          <p:nvPr/>
        </p:nvSpPr>
        <p:spPr>
          <a:xfrm>
            <a:off x="7391400" y="4378325"/>
            <a:ext cx="74613" cy="74613"/>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198" name="Oval 45"/>
          <p:cNvSpPr/>
          <p:nvPr/>
        </p:nvSpPr>
        <p:spPr>
          <a:xfrm>
            <a:off x="7077075" y="4532313"/>
            <a:ext cx="74613" cy="74612"/>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199" name="Oval 46"/>
          <p:cNvSpPr/>
          <p:nvPr/>
        </p:nvSpPr>
        <p:spPr>
          <a:xfrm>
            <a:off x="7696200" y="4378325"/>
            <a:ext cx="74613" cy="74613"/>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200" name="Oval 47"/>
          <p:cNvSpPr/>
          <p:nvPr/>
        </p:nvSpPr>
        <p:spPr>
          <a:xfrm>
            <a:off x="6781800" y="4608513"/>
            <a:ext cx="74613" cy="74612"/>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201" name="Oval 48"/>
          <p:cNvSpPr/>
          <p:nvPr/>
        </p:nvSpPr>
        <p:spPr>
          <a:xfrm>
            <a:off x="7545388" y="4684713"/>
            <a:ext cx="74612" cy="74612"/>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202" name="Oval 49"/>
          <p:cNvSpPr/>
          <p:nvPr/>
        </p:nvSpPr>
        <p:spPr>
          <a:xfrm>
            <a:off x="7010400" y="4837113"/>
            <a:ext cx="74613" cy="74612"/>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203" name="Oval 50"/>
          <p:cNvSpPr/>
          <p:nvPr/>
        </p:nvSpPr>
        <p:spPr>
          <a:xfrm>
            <a:off x="7316788" y="4987925"/>
            <a:ext cx="74612" cy="74613"/>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204" name="Oval 51"/>
          <p:cNvSpPr/>
          <p:nvPr/>
        </p:nvSpPr>
        <p:spPr>
          <a:xfrm>
            <a:off x="6858000" y="5141913"/>
            <a:ext cx="74613" cy="74612"/>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205" name="Oval 52"/>
          <p:cNvSpPr/>
          <p:nvPr/>
        </p:nvSpPr>
        <p:spPr>
          <a:xfrm>
            <a:off x="7773988" y="4911725"/>
            <a:ext cx="74612" cy="74613"/>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206" name="Oval 53"/>
          <p:cNvSpPr/>
          <p:nvPr/>
        </p:nvSpPr>
        <p:spPr>
          <a:xfrm>
            <a:off x="7543800" y="5216525"/>
            <a:ext cx="74613" cy="74613"/>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207" name="Oval 54"/>
          <p:cNvSpPr/>
          <p:nvPr/>
        </p:nvSpPr>
        <p:spPr>
          <a:xfrm>
            <a:off x="7240588" y="5370513"/>
            <a:ext cx="74612" cy="74612"/>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208" name="Oval 55"/>
          <p:cNvSpPr/>
          <p:nvPr/>
        </p:nvSpPr>
        <p:spPr>
          <a:xfrm>
            <a:off x="6935788" y="5522913"/>
            <a:ext cx="74612" cy="74612"/>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209" name="Oval 56"/>
          <p:cNvSpPr/>
          <p:nvPr/>
        </p:nvSpPr>
        <p:spPr>
          <a:xfrm>
            <a:off x="7467600" y="5522913"/>
            <a:ext cx="74613" cy="74612"/>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210" name="Oval 57"/>
          <p:cNvSpPr/>
          <p:nvPr/>
        </p:nvSpPr>
        <p:spPr>
          <a:xfrm>
            <a:off x="7164388" y="5749925"/>
            <a:ext cx="74612" cy="74613"/>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211" name="Oval 58"/>
          <p:cNvSpPr/>
          <p:nvPr/>
        </p:nvSpPr>
        <p:spPr>
          <a:xfrm>
            <a:off x="7620000" y="5751513"/>
            <a:ext cx="74613" cy="74612"/>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212" name="Oval 59"/>
          <p:cNvSpPr/>
          <p:nvPr/>
        </p:nvSpPr>
        <p:spPr>
          <a:xfrm>
            <a:off x="7621588" y="2778125"/>
            <a:ext cx="74612" cy="74613"/>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49213" name="Oval 60"/>
          <p:cNvSpPr/>
          <p:nvPr/>
        </p:nvSpPr>
        <p:spPr>
          <a:xfrm>
            <a:off x="7316788" y="2703513"/>
            <a:ext cx="74612" cy="74612"/>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6"/>
          <p:cNvSpPr txBox="1"/>
          <p:nvPr/>
        </p:nvSpPr>
        <p:spPr>
          <a:xfrm>
            <a:off x="684213" y="549275"/>
            <a:ext cx="5545137" cy="461963"/>
          </a:xfrm>
          <a:prstGeom prst="rect">
            <a:avLst/>
          </a:prstGeom>
          <a:noFill/>
          <a:ln w="9525">
            <a:noFill/>
          </a:ln>
        </p:spPr>
        <p:txBody>
          <a:bodyPr>
            <a:spAutoFit/>
          </a:bodyPr>
          <a:lstStyle/>
          <a:p>
            <a:pPr eaLnBrk="1" hangingPunct="1">
              <a:spcBef>
                <a:spcPct val="50000"/>
              </a:spcBef>
            </a:pPr>
            <a:r>
              <a:rPr lang="en-US" altLang="zh-CN"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隐患排查治理活动</a:t>
            </a:r>
            <a:r>
              <a:rPr lang="en-US" altLang="zh-CN" dirty="0">
                <a:latin typeface="Times New Roman" panose="02020603050405020304" pitchFamily="18" charset="0"/>
                <a:ea typeface="黑体" panose="02010609060101010101" pitchFamily="49" charset="-122"/>
              </a:rPr>
              <a:t>—</a:t>
            </a:r>
            <a:r>
              <a:rPr lang="zh-CN" altLang="en-US" sz="2000" dirty="0">
                <a:latin typeface="Times New Roman" panose="02020603050405020304" pitchFamily="18" charset="0"/>
                <a:ea typeface="黑体" panose="02010609060101010101" pitchFamily="49" charset="-122"/>
              </a:rPr>
              <a:t>（</a:t>
            </a:r>
            <a:r>
              <a:rPr lang="en-US" altLang="zh-CN" sz="2000" dirty="0">
                <a:latin typeface="Times New Roman" panose="02020603050405020304" pitchFamily="18" charset="0"/>
                <a:ea typeface="黑体" panose="02010609060101010101" pitchFamily="49" charset="-122"/>
              </a:rPr>
              <a:t>6</a:t>
            </a:r>
            <a:r>
              <a:rPr lang="zh-CN" altLang="en-US" sz="2000" dirty="0">
                <a:latin typeface="Times New Roman" panose="02020603050405020304" pitchFamily="18" charset="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隐患排查</a:t>
            </a:r>
            <a:endParaRPr lang="zh-CN" altLang="en-US" sz="2000" dirty="0">
              <a:latin typeface="黑体" panose="02010609060101010101" pitchFamily="49" charset="-122"/>
              <a:ea typeface="黑体" panose="02010609060101010101" pitchFamily="49" charset="-122"/>
            </a:endParaRPr>
          </a:p>
        </p:txBody>
      </p:sp>
      <p:sp>
        <p:nvSpPr>
          <p:cNvPr id="50179" name="スライド番号プレースホルダ 3"/>
          <p:cNvSpPr txBox="1">
            <a:spLocks noGrp="1"/>
          </p:cNvSpPr>
          <p:nvPr/>
        </p:nvSpPr>
        <p:spPr>
          <a:xfrm>
            <a:off x="6553200" y="6442075"/>
            <a:ext cx="1905000" cy="457200"/>
          </a:xfrm>
          <a:prstGeom prst="rect">
            <a:avLst/>
          </a:prstGeom>
          <a:noFill/>
          <a:ln w="9525">
            <a:noFill/>
          </a:ln>
        </p:spPr>
        <p:txBody>
          <a:bodyPr/>
          <a:lstStyle/>
          <a:p>
            <a:pPr algn="r" eaLnBrk="1" hangingPunct="1"/>
            <a:fld id="{9A0DB2DC-4C9A-4742-B13C-FB6460FD3503}" type="slidenum">
              <a:rPr lang="en-US" altLang="ja-JP" sz="1400" dirty="0">
                <a:latin typeface="Times New Roman" panose="02020603050405020304" pitchFamily="18" charset="0"/>
                <a:ea typeface="MS PGothic" panose="020B0600070205080204" pitchFamily="34" charset="-128"/>
              </a:rPr>
            </a:fld>
            <a:endParaRPr lang="en-US" altLang="ja-JP" sz="1400" dirty="0">
              <a:latin typeface="Times New Roman" panose="02020603050405020304" pitchFamily="18" charset="0"/>
              <a:ea typeface="MS PGothic" panose="020B0600070205080204" pitchFamily="34" charset="-128"/>
            </a:endParaRPr>
          </a:p>
        </p:txBody>
      </p:sp>
      <p:sp>
        <p:nvSpPr>
          <p:cNvPr id="50180" name="Rectangle 3"/>
          <p:cNvSpPr/>
          <p:nvPr/>
        </p:nvSpPr>
        <p:spPr>
          <a:xfrm>
            <a:off x="611188" y="1571625"/>
            <a:ext cx="3673475" cy="357188"/>
          </a:xfrm>
          <a:prstGeom prst="rect">
            <a:avLst/>
          </a:prstGeom>
          <a:solidFill>
            <a:srgbClr val="FF0000">
              <a:alpha val="20000"/>
            </a:srgbClr>
          </a:solidFill>
          <a:ln w="9525" cap="flat" cmpd="sng">
            <a:solidFill>
              <a:schemeClr val="tx1"/>
            </a:solidFill>
            <a:prstDash val="solid"/>
            <a:miter/>
            <a:headEnd type="none" w="med" len="med"/>
            <a:tailEnd type="none" w="med" len="med"/>
          </a:ln>
        </p:spPr>
        <p:txBody>
          <a:bodyPr anchor="ctr">
            <a:spAutoFit/>
          </a:bodyPr>
          <a:lstStyle/>
          <a:p>
            <a:pPr algn="ctr" eaLnBrk="1" hangingPunct="1">
              <a:lnSpc>
                <a:spcPct val="70000"/>
              </a:lnSpc>
              <a:spcBef>
                <a:spcPct val="50000"/>
              </a:spcBef>
            </a:pPr>
            <a:r>
              <a:rPr lang="zh-CN" altLang="en-US" b="1" dirty="0">
                <a:latin typeface="Times New Roman" panose="02020603050405020304" pitchFamily="18" charset="0"/>
              </a:rPr>
              <a:t>危险源</a:t>
            </a:r>
            <a:r>
              <a:rPr lang="ja-JP" altLang="en-US" b="1" dirty="0">
                <a:latin typeface="Times New Roman" panose="02020603050405020304" pitchFamily="18" charset="0"/>
              </a:rPr>
              <a:t>（</a:t>
            </a:r>
            <a:r>
              <a:rPr lang="zh-CN" altLang="en-US" b="1" dirty="0">
                <a:latin typeface="Times New Roman" panose="02020603050405020304" pitchFamily="18" charset="0"/>
              </a:rPr>
              <a:t>隐患</a:t>
            </a:r>
            <a:r>
              <a:rPr lang="ja-JP" altLang="en-US" b="1" dirty="0">
                <a:latin typeface="Times New Roman" panose="02020603050405020304" pitchFamily="18" charset="0"/>
              </a:rPr>
              <a:t>）</a:t>
            </a:r>
            <a:endParaRPr lang="ja-JP" altLang="en-US" b="1" dirty="0">
              <a:latin typeface="Times New Roman" panose="02020603050405020304" pitchFamily="18" charset="0"/>
            </a:endParaRPr>
          </a:p>
        </p:txBody>
      </p:sp>
      <p:sp>
        <p:nvSpPr>
          <p:cNvPr id="50181" name="Rectangle 4"/>
          <p:cNvSpPr/>
          <p:nvPr/>
        </p:nvSpPr>
        <p:spPr>
          <a:xfrm>
            <a:off x="4945063" y="1571625"/>
            <a:ext cx="3227387" cy="357188"/>
          </a:xfrm>
          <a:prstGeom prst="rect">
            <a:avLst/>
          </a:prstGeom>
          <a:solidFill>
            <a:srgbClr val="99CCFF"/>
          </a:solidFill>
          <a:ln w="9525" cap="flat" cmpd="sng">
            <a:solidFill>
              <a:schemeClr val="tx1"/>
            </a:solidFill>
            <a:prstDash val="solid"/>
            <a:miter/>
            <a:headEnd type="none" w="med" len="med"/>
            <a:tailEnd type="none" w="med" len="med"/>
          </a:ln>
        </p:spPr>
        <p:txBody>
          <a:bodyPr anchor="ctr">
            <a:spAutoFit/>
          </a:bodyPr>
          <a:lstStyle/>
          <a:p>
            <a:pPr algn="ctr" eaLnBrk="1" hangingPunct="1">
              <a:lnSpc>
                <a:spcPct val="70000"/>
              </a:lnSpc>
              <a:spcBef>
                <a:spcPct val="50000"/>
              </a:spcBef>
            </a:pPr>
            <a:r>
              <a:rPr lang="zh-CN" altLang="en-US" b="1" dirty="0">
                <a:latin typeface="Times New Roman" panose="02020603050405020304" pitchFamily="18" charset="0"/>
              </a:rPr>
              <a:t>人体部位</a:t>
            </a:r>
            <a:endParaRPr lang="ja-JP" altLang="en-US" b="1" dirty="0">
              <a:latin typeface="Times New Roman" panose="02020603050405020304" pitchFamily="18" charset="0"/>
            </a:endParaRPr>
          </a:p>
        </p:txBody>
      </p:sp>
      <p:sp>
        <p:nvSpPr>
          <p:cNvPr id="50182" name="Rectangle 5"/>
          <p:cNvSpPr/>
          <p:nvPr/>
        </p:nvSpPr>
        <p:spPr>
          <a:xfrm>
            <a:off x="2878138" y="2833688"/>
            <a:ext cx="3227387" cy="357187"/>
          </a:xfrm>
          <a:prstGeom prst="rect">
            <a:avLst/>
          </a:prstGeom>
          <a:solidFill>
            <a:srgbClr val="FF0000">
              <a:alpha val="50195"/>
            </a:srgbClr>
          </a:solidFill>
          <a:ln w="9525" cap="flat" cmpd="sng">
            <a:solidFill>
              <a:schemeClr val="tx1"/>
            </a:solidFill>
            <a:prstDash val="solid"/>
            <a:miter/>
            <a:headEnd type="none" w="med" len="med"/>
            <a:tailEnd type="none" w="med" len="med"/>
          </a:ln>
        </p:spPr>
        <p:txBody>
          <a:bodyPr anchor="ctr">
            <a:spAutoFit/>
          </a:bodyPr>
          <a:lstStyle/>
          <a:p>
            <a:pPr algn="ctr" eaLnBrk="1" hangingPunct="1">
              <a:lnSpc>
                <a:spcPct val="70000"/>
              </a:lnSpc>
              <a:spcBef>
                <a:spcPct val="50000"/>
              </a:spcBef>
            </a:pPr>
            <a:r>
              <a:rPr lang="zh-CN" altLang="en-US" b="1" dirty="0">
                <a:latin typeface="Times New Roman" panose="02020603050405020304" pitchFamily="18" charset="0"/>
              </a:rPr>
              <a:t>危险状态</a:t>
            </a:r>
            <a:endParaRPr lang="ja-JP" altLang="en-US" b="1" dirty="0">
              <a:latin typeface="Times New Roman" panose="02020603050405020304" pitchFamily="18" charset="0"/>
              <a:ea typeface="MS PGothic" panose="020B0600070205080204" pitchFamily="34" charset="-128"/>
            </a:endParaRPr>
          </a:p>
        </p:txBody>
      </p:sp>
      <p:sp>
        <p:nvSpPr>
          <p:cNvPr id="50183" name="Rectangle 6"/>
          <p:cNvSpPr/>
          <p:nvPr/>
        </p:nvSpPr>
        <p:spPr>
          <a:xfrm>
            <a:off x="1547813" y="3659188"/>
            <a:ext cx="5903912" cy="357187"/>
          </a:xfrm>
          <a:prstGeom prst="rect">
            <a:avLst/>
          </a:prstGeom>
          <a:solidFill>
            <a:srgbClr val="FFFF99"/>
          </a:solidFill>
          <a:ln w="9525" cap="flat" cmpd="sng">
            <a:solidFill>
              <a:schemeClr val="tx1"/>
            </a:solidFill>
            <a:prstDash val="solid"/>
            <a:miter/>
            <a:headEnd type="none" w="med" len="med"/>
            <a:tailEnd type="none" w="med" len="med"/>
          </a:ln>
        </p:spPr>
        <p:txBody>
          <a:bodyPr anchor="ctr">
            <a:spAutoFit/>
          </a:bodyPr>
          <a:lstStyle/>
          <a:p>
            <a:pPr algn="ctr" eaLnBrk="1" hangingPunct="1">
              <a:lnSpc>
                <a:spcPct val="70000"/>
              </a:lnSpc>
              <a:spcBef>
                <a:spcPct val="50000"/>
              </a:spcBef>
            </a:pPr>
            <a:r>
              <a:rPr lang="ja-JP" altLang="en-US" b="1" dirty="0">
                <a:latin typeface="Times New Roman" panose="02020603050405020304" pitchFamily="18" charset="0"/>
              </a:rPr>
              <a:t>安全</a:t>
            </a:r>
            <a:r>
              <a:rPr lang="zh-CN" altLang="en-US" b="1" dirty="0">
                <a:latin typeface="Times New Roman" panose="02020603050405020304" pitchFamily="18" charset="0"/>
              </a:rPr>
              <a:t>卫生措施不够、不妥、</a:t>
            </a:r>
            <a:r>
              <a:rPr lang="ja-JP" altLang="en-US" b="1" dirty="0">
                <a:latin typeface="Times New Roman" panose="02020603050405020304" pitchFamily="18" charset="0"/>
              </a:rPr>
              <a:t>不</a:t>
            </a:r>
            <a:r>
              <a:rPr lang="zh-CN" altLang="en-US" b="1" dirty="0">
                <a:latin typeface="Times New Roman" panose="02020603050405020304" pitchFamily="18" charset="0"/>
              </a:rPr>
              <a:t>到位</a:t>
            </a:r>
            <a:endParaRPr lang="ja-JP" altLang="en-US" b="1" dirty="0">
              <a:latin typeface="Times New Roman" panose="02020603050405020304" pitchFamily="18" charset="0"/>
            </a:endParaRPr>
          </a:p>
        </p:txBody>
      </p:sp>
      <p:sp>
        <p:nvSpPr>
          <p:cNvPr id="50184" name="Rectangle 7"/>
          <p:cNvSpPr/>
          <p:nvPr/>
        </p:nvSpPr>
        <p:spPr>
          <a:xfrm>
            <a:off x="2878138" y="4506913"/>
            <a:ext cx="3227387" cy="357187"/>
          </a:xfrm>
          <a:prstGeom prst="rect">
            <a:avLst/>
          </a:prstGeom>
          <a:solidFill>
            <a:srgbClr val="FFCC99"/>
          </a:solidFill>
          <a:ln w="9525" cap="flat" cmpd="sng">
            <a:solidFill>
              <a:schemeClr val="tx1"/>
            </a:solidFill>
            <a:prstDash val="solid"/>
            <a:miter/>
            <a:headEnd type="none" w="med" len="med"/>
            <a:tailEnd type="none" w="med" len="med"/>
          </a:ln>
        </p:spPr>
        <p:txBody>
          <a:bodyPr anchor="ctr">
            <a:spAutoFit/>
          </a:bodyPr>
          <a:lstStyle/>
          <a:p>
            <a:pPr algn="ctr" eaLnBrk="1" hangingPunct="1">
              <a:lnSpc>
                <a:spcPct val="70000"/>
              </a:lnSpc>
              <a:spcBef>
                <a:spcPct val="50000"/>
              </a:spcBef>
            </a:pPr>
            <a:r>
              <a:rPr lang="zh-CN" altLang="en-US" b="1" dirty="0">
                <a:latin typeface="Times New Roman" panose="02020603050405020304" pitchFamily="18" charset="0"/>
              </a:rPr>
              <a:t>危险事件与现象</a:t>
            </a:r>
            <a:endParaRPr lang="ja-JP" altLang="en-US" b="1" dirty="0">
              <a:latin typeface="Times New Roman" panose="02020603050405020304" pitchFamily="18" charset="0"/>
              <a:ea typeface="MS PGothic" panose="020B0600070205080204" pitchFamily="34" charset="-128"/>
            </a:endParaRPr>
          </a:p>
        </p:txBody>
      </p:sp>
      <p:sp>
        <p:nvSpPr>
          <p:cNvPr id="50185" name="Rectangle 8"/>
          <p:cNvSpPr/>
          <p:nvPr/>
        </p:nvSpPr>
        <p:spPr>
          <a:xfrm>
            <a:off x="2878138" y="5386388"/>
            <a:ext cx="3227387" cy="357187"/>
          </a:xfrm>
          <a:prstGeom prst="rect">
            <a:avLst/>
          </a:prstGeom>
          <a:solidFill>
            <a:srgbClr val="FF0000">
              <a:alpha val="74901"/>
            </a:srgbClr>
          </a:solidFill>
          <a:ln w="9525" cap="flat" cmpd="sng">
            <a:solidFill>
              <a:schemeClr val="tx1"/>
            </a:solidFill>
            <a:prstDash val="solid"/>
            <a:miter/>
            <a:headEnd type="none" w="med" len="med"/>
            <a:tailEnd type="none" w="med" len="med"/>
          </a:ln>
        </p:spPr>
        <p:txBody>
          <a:bodyPr anchor="ctr">
            <a:spAutoFit/>
          </a:bodyPr>
          <a:lstStyle/>
          <a:p>
            <a:pPr algn="ctr" eaLnBrk="1" hangingPunct="1">
              <a:lnSpc>
                <a:spcPct val="70000"/>
              </a:lnSpc>
              <a:spcBef>
                <a:spcPct val="50000"/>
              </a:spcBef>
            </a:pPr>
            <a:r>
              <a:rPr lang="zh-CN" altLang="en-US" b="1" dirty="0">
                <a:latin typeface="Times New Roman" panose="02020603050405020304" pitchFamily="18" charset="0"/>
              </a:rPr>
              <a:t>受伤、患病</a:t>
            </a:r>
            <a:endParaRPr lang="ja-JP" altLang="en-US" b="1" dirty="0">
              <a:latin typeface="Times New Roman" panose="02020603050405020304" pitchFamily="18" charset="0"/>
              <a:ea typeface="MS PGothic" panose="020B0600070205080204" pitchFamily="34" charset="-128"/>
            </a:endParaRPr>
          </a:p>
        </p:txBody>
      </p:sp>
      <p:sp>
        <p:nvSpPr>
          <p:cNvPr id="50186" name="Line 9"/>
          <p:cNvSpPr/>
          <p:nvPr/>
        </p:nvSpPr>
        <p:spPr>
          <a:xfrm>
            <a:off x="2413000" y="1931988"/>
            <a:ext cx="0" cy="576262"/>
          </a:xfrm>
          <a:prstGeom prst="line">
            <a:avLst/>
          </a:prstGeom>
          <a:ln w="9525" cap="flat" cmpd="sng">
            <a:solidFill>
              <a:schemeClr val="tx1"/>
            </a:solidFill>
            <a:prstDash val="solid"/>
            <a:headEnd type="none" w="med" len="med"/>
            <a:tailEnd type="none" w="med" len="med"/>
          </a:ln>
        </p:spPr>
      </p:sp>
      <p:sp>
        <p:nvSpPr>
          <p:cNvPr id="50187" name="Line 10"/>
          <p:cNvSpPr/>
          <p:nvPr/>
        </p:nvSpPr>
        <p:spPr>
          <a:xfrm>
            <a:off x="6588125" y="1931988"/>
            <a:ext cx="0" cy="576262"/>
          </a:xfrm>
          <a:prstGeom prst="line">
            <a:avLst/>
          </a:prstGeom>
          <a:ln w="9525" cap="flat" cmpd="sng">
            <a:solidFill>
              <a:schemeClr val="tx1"/>
            </a:solidFill>
            <a:prstDash val="solid"/>
            <a:headEnd type="none" w="med" len="med"/>
            <a:tailEnd type="none" w="med" len="med"/>
          </a:ln>
        </p:spPr>
      </p:sp>
      <p:sp>
        <p:nvSpPr>
          <p:cNvPr id="50188" name="Line 11"/>
          <p:cNvSpPr/>
          <p:nvPr/>
        </p:nvSpPr>
        <p:spPr>
          <a:xfrm>
            <a:off x="2411413" y="2508250"/>
            <a:ext cx="4176712" cy="0"/>
          </a:xfrm>
          <a:prstGeom prst="line">
            <a:avLst/>
          </a:prstGeom>
          <a:ln w="9525" cap="flat" cmpd="sng">
            <a:solidFill>
              <a:schemeClr val="tx1"/>
            </a:solidFill>
            <a:prstDash val="solid"/>
            <a:headEnd type="none" w="med" len="med"/>
            <a:tailEnd type="none" w="med" len="med"/>
          </a:ln>
        </p:spPr>
      </p:sp>
      <p:sp>
        <p:nvSpPr>
          <p:cNvPr id="50189" name="Line 12"/>
          <p:cNvSpPr/>
          <p:nvPr/>
        </p:nvSpPr>
        <p:spPr>
          <a:xfrm>
            <a:off x="4500563" y="2508250"/>
            <a:ext cx="0" cy="287338"/>
          </a:xfrm>
          <a:prstGeom prst="line">
            <a:avLst/>
          </a:prstGeom>
          <a:ln w="9525" cap="flat" cmpd="sng">
            <a:solidFill>
              <a:schemeClr val="tx1"/>
            </a:solidFill>
            <a:prstDash val="solid"/>
            <a:headEnd type="none" w="med" len="med"/>
            <a:tailEnd type="triangle" w="med" len="med"/>
          </a:ln>
        </p:spPr>
      </p:sp>
      <p:sp>
        <p:nvSpPr>
          <p:cNvPr id="50190" name="Line 13"/>
          <p:cNvSpPr/>
          <p:nvPr/>
        </p:nvSpPr>
        <p:spPr>
          <a:xfrm>
            <a:off x="4500563" y="3176588"/>
            <a:ext cx="0" cy="482600"/>
          </a:xfrm>
          <a:prstGeom prst="line">
            <a:avLst/>
          </a:prstGeom>
          <a:ln w="9525" cap="flat" cmpd="sng">
            <a:solidFill>
              <a:schemeClr val="tx1"/>
            </a:solidFill>
            <a:prstDash val="solid"/>
            <a:headEnd type="none" w="med" len="med"/>
            <a:tailEnd type="triangle" w="med" len="med"/>
          </a:ln>
        </p:spPr>
      </p:sp>
      <p:sp>
        <p:nvSpPr>
          <p:cNvPr id="50191" name="Line 14"/>
          <p:cNvSpPr/>
          <p:nvPr/>
        </p:nvSpPr>
        <p:spPr>
          <a:xfrm>
            <a:off x="4500563" y="4006850"/>
            <a:ext cx="0" cy="482600"/>
          </a:xfrm>
          <a:prstGeom prst="line">
            <a:avLst/>
          </a:prstGeom>
          <a:ln w="9525" cap="flat" cmpd="sng">
            <a:solidFill>
              <a:schemeClr val="tx1"/>
            </a:solidFill>
            <a:prstDash val="solid"/>
            <a:headEnd type="none" w="med" len="med"/>
            <a:tailEnd type="triangle" w="med" len="med"/>
          </a:ln>
        </p:spPr>
      </p:sp>
      <p:sp>
        <p:nvSpPr>
          <p:cNvPr id="50192" name="Line 15"/>
          <p:cNvSpPr/>
          <p:nvPr/>
        </p:nvSpPr>
        <p:spPr>
          <a:xfrm>
            <a:off x="4500563" y="4846638"/>
            <a:ext cx="0" cy="482600"/>
          </a:xfrm>
          <a:prstGeom prst="line">
            <a:avLst/>
          </a:prstGeom>
          <a:ln w="9525" cap="flat" cmpd="sng">
            <a:solidFill>
              <a:schemeClr val="tx1"/>
            </a:solidFill>
            <a:prstDash val="solid"/>
            <a:headEnd type="none" w="med" len="med"/>
            <a:tailEnd type="triangle" w="med" len="med"/>
          </a:ln>
        </p:spPr>
      </p:sp>
      <p:sp>
        <p:nvSpPr>
          <p:cNvPr id="50193" name="AutoShape 22"/>
          <p:cNvSpPr/>
          <p:nvPr/>
        </p:nvSpPr>
        <p:spPr>
          <a:xfrm>
            <a:off x="1187450" y="2003425"/>
            <a:ext cx="504825" cy="504825"/>
          </a:xfrm>
          <a:prstGeom prst="wedgeEllipseCallout">
            <a:avLst>
              <a:gd name="adj1" fmla="val 56287"/>
              <a:gd name="adj2" fmla="val -56917"/>
            </a:avLst>
          </a:prstGeom>
          <a:solidFill>
            <a:srgbClr val="FFCC99">
              <a:alpha val="27058"/>
            </a:srgbClr>
          </a:solidFill>
          <a:ln w="9525" cap="flat" cmpd="sng">
            <a:solidFill>
              <a:schemeClr val="tx1"/>
            </a:solidFill>
            <a:prstDash val="solid"/>
            <a:miter/>
            <a:headEnd type="none" w="med" len="med"/>
            <a:tailEnd type="none" w="med" len="med"/>
          </a:ln>
        </p:spPr>
        <p:txBody>
          <a:bodyPr anchor="ctr" anchorCtr="1"/>
          <a:lstStyle/>
          <a:p>
            <a:pPr algn="ctr" eaLnBrk="1" hangingPunct="1"/>
            <a:r>
              <a:rPr lang="ja-JP" altLang="en-US" sz="3200" b="1" dirty="0">
                <a:solidFill>
                  <a:srgbClr val="0000CC"/>
                </a:solidFill>
                <a:latin typeface="Times New Roman" panose="02020603050405020304" pitchFamily="18" charset="0"/>
                <a:ea typeface="MS PGothic" panose="020B0600070205080204" pitchFamily="34" charset="-128"/>
              </a:rPr>
              <a:t>１</a:t>
            </a:r>
            <a:endParaRPr lang="ja-JP" altLang="en-US" sz="3200" b="1" dirty="0">
              <a:solidFill>
                <a:srgbClr val="0000CC"/>
              </a:solidFill>
              <a:latin typeface="Times New Roman" panose="02020603050405020304" pitchFamily="18" charset="0"/>
              <a:ea typeface="MS PGothic" panose="020B0600070205080204" pitchFamily="34" charset="-128"/>
            </a:endParaRPr>
          </a:p>
        </p:txBody>
      </p:sp>
      <p:sp>
        <p:nvSpPr>
          <p:cNvPr id="50194" name="AutoShape 23"/>
          <p:cNvSpPr/>
          <p:nvPr/>
        </p:nvSpPr>
        <p:spPr>
          <a:xfrm>
            <a:off x="7164388" y="2003425"/>
            <a:ext cx="503237" cy="503238"/>
          </a:xfrm>
          <a:prstGeom prst="wedgeEllipseCallout">
            <a:avLst>
              <a:gd name="adj1" fmla="val -52523"/>
              <a:gd name="adj2" fmla="val -61986"/>
            </a:avLst>
          </a:prstGeom>
          <a:solidFill>
            <a:srgbClr val="FFFF99">
              <a:alpha val="27058"/>
            </a:srgbClr>
          </a:solidFill>
          <a:ln w="9525" cap="flat" cmpd="sng">
            <a:solidFill>
              <a:schemeClr val="tx1"/>
            </a:solidFill>
            <a:prstDash val="solid"/>
            <a:miter/>
            <a:headEnd type="none" w="med" len="med"/>
            <a:tailEnd type="none" w="med" len="med"/>
          </a:ln>
        </p:spPr>
        <p:txBody>
          <a:bodyPr anchor="ctr" anchorCtr="1"/>
          <a:lstStyle/>
          <a:p>
            <a:pPr algn="ctr" eaLnBrk="1" hangingPunct="1"/>
            <a:r>
              <a:rPr lang="en-US" altLang="ja-JP" sz="3200" b="1" dirty="0">
                <a:solidFill>
                  <a:srgbClr val="0000CC"/>
                </a:solidFill>
                <a:latin typeface="Times New Roman" panose="02020603050405020304" pitchFamily="18" charset="0"/>
                <a:ea typeface="MS PGothic" panose="020B0600070205080204" pitchFamily="34" charset="-128"/>
              </a:rPr>
              <a:t>2</a:t>
            </a:r>
            <a:endParaRPr lang="en-US" altLang="ja-JP" sz="3200" b="1" dirty="0">
              <a:solidFill>
                <a:srgbClr val="0000CC"/>
              </a:solidFill>
              <a:latin typeface="Times New Roman" panose="02020603050405020304" pitchFamily="18" charset="0"/>
              <a:ea typeface="MS PGothic" panose="020B0600070205080204" pitchFamily="34" charset="-128"/>
            </a:endParaRPr>
          </a:p>
        </p:txBody>
      </p:sp>
      <p:sp>
        <p:nvSpPr>
          <p:cNvPr id="50195" name="AutoShape 29"/>
          <p:cNvSpPr/>
          <p:nvPr/>
        </p:nvSpPr>
        <p:spPr>
          <a:xfrm>
            <a:off x="7451725" y="2940050"/>
            <a:ext cx="360363" cy="1800225"/>
          </a:xfrm>
          <a:prstGeom prst="rightBrace">
            <a:avLst>
              <a:gd name="adj1" fmla="val 41560"/>
              <a:gd name="adj2" fmla="val 50000"/>
            </a:avLst>
          </a:prstGeom>
          <a:noFill/>
          <a:ln w="25400" cap="flat" cmpd="sng">
            <a:solidFill>
              <a:srgbClr val="0000FF"/>
            </a:solidFill>
            <a:prstDash val="solid"/>
            <a:headEnd type="none" w="med" len="med"/>
            <a:tailEnd type="none" w="med" len="med"/>
          </a:ln>
        </p:spPr>
        <p:txBody>
          <a:bodyPr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50196" name="Oval 30"/>
          <p:cNvSpPr/>
          <p:nvPr/>
        </p:nvSpPr>
        <p:spPr>
          <a:xfrm>
            <a:off x="7956550" y="3659188"/>
            <a:ext cx="503238" cy="433387"/>
          </a:xfrm>
          <a:prstGeom prst="ellipse">
            <a:avLst/>
          </a:prstGeom>
          <a:solidFill>
            <a:srgbClr val="FFCC99">
              <a:alpha val="65097"/>
            </a:srgbClr>
          </a:solidFill>
          <a:ln w="9525" cap="flat" cmpd="sng">
            <a:solidFill>
              <a:schemeClr val="tx1"/>
            </a:solidFill>
            <a:prstDash val="solid"/>
            <a:headEnd type="none" w="med" len="med"/>
            <a:tailEnd type="none" w="med" len="med"/>
          </a:ln>
        </p:spPr>
        <p:txBody>
          <a:bodyPr wrap="none" anchor="ctr"/>
          <a:lstStyle/>
          <a:p>
            <a:pPr algn="ctr" eaLnBrk="1" hangingPunct="1"/>
            <a:r>
              <a:rPr lang="en-US" altLang="ja-JP" sz="3200" b="1" dirty="0">
                <a:solidFill>
                  <a:srgbClr val="0000CC"/>
                </a:solidFill>
                <a:latin typeface="Times New Roman" panose="02020603050405020304" pitchFamily="18" charset="0"/>
                <a:ea typeface="MS PGothic" panose="020B0600070205080204" pitchFamily="34" charset="-128"/>
              </a:rPr>
              <a:t>3</a:t>
            </a:r>
            <a:endParaRPr lang="en-US" altLang="ja-JP" sz="3200" b="1" dirty="0">
              <a:solidFill>
                <a:srgbClr val="0000CC"/>
              </a:solidFill>
              <a:latin typeface="Times New Roman" panose="02020603050405020304" pitchFamily="18" charset="0"/>
              <a:ea typeface="MS PGothic" panose="020B0600070205080204" pitchFamily="34" charset="-128"/>
            </a:endParaRPr>
          </a:p>
        </p:txBody>
      </p:sp>
      <p:sp>
        <p:nvSpPr>
          <p:cNvPr id="50197" name="Text Box 31"/>
          <p:cNvSpPr txBox="1"/>
          <p:nvPr/>
        </p:nvSpPr>
        <p:spPr>
          <a:xfrm>
            <a:off x="7561263" y="4270375"/>
            <a:ext cx="1582737" cy="457200"/>
          </a:xfrm>
          <a:prstGeom prst="rect">
            <a:avLst/>
          </a:prstGeom>
          <a:noFill/>
          <a:ln w="9525">
            <a:noFill/>
          </a:ln>
        </p:spPr>
        <p:txBody>
          <a:bodyPr>
            <a:spAutoFit/>
          </a:bodyPr>
          <a:lstStyle/>
          <a:p>
            <a:pPr algn="ctr" eaLnBrk="1" hangingPunct="1"/>
            <a:r>
              <a:rPr lang="ja-JP" altLang="en-US" b="1" dirty="0">
                <a:solidFill>
                  <a:srgbClr val="0000CC"/>
                </a:solidFill>
                <a:latin typeface="Times New Roman" panose="02020603050405020304" pitchFamily="18" charset="0"/>
                <a:ea typeface="MS PGothic" panose="020B0600070205080204" pitchFamily="34" charset="-128"/>
              </a:rPr>
              <a:t>（</a:t>
            </a:r>
            <a:r>
              <a:rPr lang="zh-CN" altLang="en-US" b="1" dirty="0">
                <a:solidFill>
                  <a:srgbClr val="0000CC"/>
                </a:solidFill>
                <a:latin typeface="Times New Roman" panose="02020603050405020304" pitchFamily="18" charset="0"/>
              </a:rPr>
              <a:t>过程</a:t>
            </a:r>
            <a:r>
              <a:rPr lang="ja-JP" altLang="en-US" b="1" dirty="0">
                <a:solidFill>
                  <a:srgbClr val="0000CC"/>
                </a:solidFill>
                <a:latin typeface="Times New Roman" panose="02020603050405020304" pitchFamily="18" charset="0"/>
                <a:ea typeface="MS PGothic" panose="020B0600070205080204" pitchFamily="34" charset="-128"/>
              </a:rPr>
              <a:t>）</a:t>
            </a:r>
            <a:endParaRPr lang="ja-JP" altLang="en-US" b="1" dirty="0">
              <a:solidFill>
                <a:srgbClr val="0000CC"/>
              </a:solidFill>
              <a:latin typeface="Times New Roman" panose="02020603050405020304" pitchFamily="18" charset="0"/>
              <a:ea typeface="MS PGothic" panose="020B0600070205080204" pitchFamily="34" charset="-12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6"/>
          <p:cNvSpPr txBox="1"/>
          <p:nvPr/>
        </p:nvSpPr>
        <p:spPr>
          <a:xfrm>
            <a:off x="684213" y="549275"/>
            <a:ext cx="5545137" cy="461963"/>
          </a:xfrm>
          <a:prstGeom prst="rect">
            <a:avLst/>
          </a:prstGeom>
          <a:noFill/>
          <a:ln w="9525">
            <a:noFill/>
          </a:ln>
        </p:spPr>
        <p:txBody>
          <a:bodyPr>
            <a:spAutoFit/>
          </a:bodyPr>
          <a:lstStyle/>
          <a:p>
            <a:pPr eaLnBrk="1" hangingPunct="1">
              <a:spcBef>
                <a:spcPct val="50000"/>
              </a:spcBef>
            </a:pPr>
            <a:r>
              <a:rPr lang="en-US" altLang="zh-CN"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隐患排查治理活动</a:t>
            </a:r>
            <a:r>
              <a:rPr lang="en-US" altLang="zh-CN" dirty="0">
                <a:latin typeface="Times New Roman" panose="02020603050405020304" pitchFamily="18" charset="0"/>
              </a:rPr>
              <a:t>—</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6</a:t>
            </a:r>
            <a:r>
              <a:rPr lang="zh-CN" altLang="en-US" sz="2000" dirty="0">
                <a:latin typeface="黑体" panose="02010609060101010101" pitchFamily="49" charset="-122"/>
                <a:ea typeface="黑体" panose="02010609060101010101" pitchFamily="49" charset="-122"/>
              </a:rPr>
              <a:t>）隐患排查</a:t>
            </a:r>
            <a:endParaRPr lang="zh-CN" altLang="en-US" sz="2000" dirty="0">
              <a:latin typeface="黑体" panose="02010609060101010101" pitchFamily="49" charset="-122"/>
              <a:ea typeface="黑体" panose="02010609060101010101" pitchFamily="49" charset="-122"/>
            </a:endParaRPr>
          </a:p>
        </p:txBody>
      </p:sp>
      <p:sp>
        <p:nvSpPr>
          <p:cNvPr id="51203" name="スライド番号プレースホルダ 4"/>
          <p:cNvSpPr txBox="1">
            <a:spLocks noGrp="1"/>
          </p:cNvSpPr>
          <p:nvPr/>
        </p:nvSpPr>
        <p:spPr>
          <a:xfrm>
            <a:off x="6553200" y="6227763"/>
            <a:ext cx="1495425" cy="333375"/>
          </a:xfrm>
          <a:prstGeom prst="rect">
            <a:avLst/>
          </a:prstGeom>
          <a:noFill/>
          <a:ln w="9525">
            <a:noFill/>
          </a:ln>
        </p:spPr>
        <p:txBody>
          <a:bodyPr/>
          <a:lstStyle/>
          <a:p>
            <a:pPr algn="r" eaLnBrk="1" hangingPunct="1"/>
            <a:fld id="{9A0DB2DC-4C9A-4742-B13C-FB6460FD3503}" type="slidenum">
              <a:rPr lang="en-US" altLang="ja-JP" sz="1400" dirty="0">
                <a:latin typeface="Times New Roman" panose="02020603050405020304" pitchFamily="18" charset="0"/>
                <a:ea typeface="MS PGothic" panose="020B0600070205080204" pitchFamily="34" charset="-128"/>
              </a:rPr>
            </a:fld>
            <a:endParaRPr lang="en-US" altLang="ja-JP" sz="1400" dirty="0">
              <a:latin typeface="Times New Roman" panose="02020603050405020304" pitchFamily="18" charset="0"/>
              <a:ea typeface="MS PGothic" panose="020B0600070205080204" pitchFamily="34" charset="-128"/>
            </a:endParaRPr>
          </a:p>
        </p:txBody>
      </p:sp>
      <p:pic>
        <p:nvPicPr>
          <p:cNvPr id="51204" name="Picture 2" descr="無題"/>
          <p:cNvPicPr>
            <a:picLocks noChangeAspect="1"/>
          </p:cNvPicPr>
          <p:nvPr/>
        </p:nvPicPr>
        <p:blipFill>
          <a:blip r:embed="rId1"/>
          <a:stretch>
            <a:fillRect/>
          </a:stretch>
        </p:blipFill>
        <p:spPr>
          <a:xfrm>
            <a:off x="1619250" y="1500188"/>
            <a:ext cx="5545138" cy="4562475"/>
          </a:xfrm>
          <a:prstGeom prst="rect">
            <a:avLst/>
          </a:prstGeom>
          <a:noFill/>
          <a:ln w="9525">
            <a:noFill/>
          </a:ln>
        </p:spPr>
      </p:pic>
      <p:sp>
        <p:nvSpPr>
          <p:cNvPr id="51205" name="Line 3"/>
          <p:cNvSpPr/>
          <p:nvPr/>
        </p:nvSpPr>
        <p:spPr>
          <a:xfrm>
            <a:off x="1692275" y="1931988"/>
            <a:ext cx="587375" cy="106362"/>
          </a:xfrm>
          <a:prstGeom prst="line">
            <a:avLst/>
          </a:prstGeom>
          <a:ln w="57150" cap="flat" cmpd="sng">
            <a:solidFill>
              <a:schemeClr val="tx1"/>
            </a:solidFill>
            <a:prstDash val="solid"/>
            <a:headEnd type="none" w="med" len="med"/>
            <a:tailEnd type="triangle" w="med" len="med"/>
          </a:ln>
        </p:spPr>
      </p:sp>
      <p:sp>
        <p:nvSpPr>
          <p:cNvPr id="51206" name="Text Box 4"/>
          <p:cNvSpPr txBox="1"/>
          <p:nvPr/>
        </p:nvSpPr>
        <p:spPr>
          <a:xfrm>
            <a:off x="684213" y="1643063"/>
            <a:ext cx="790575" cy="701675"/>
          </a:xfrm>
          <a:prstGeom prst="rect">
            <a:avLst/>
          </a:prstGeom>
          <a:noFill/>
          <a:ln w="9525">
            <a:noFill/>
          </a:ln>
        </p:spPr>
        <p:txBody>
          <a:bodyPr>
            <a:spAutoFit/>
          </a:bodyPr>
          <a:lstStyle/>
          <a:p>
            <a:pPr algn="ctr" eaLnBrk="1" hangingPunct="1">
              <a:spcBef>
                <a:spcPct val="50000"/>
              </a:spcBef>
            </a:pPr>
            <a:r>
              <a:rPr lang="zh-CN" altLang="en-US" sz="2000" b="1" dirty="0">
                <a:latin typeface="Arial" panose="020B0604020202020204" pitchFamily="34" charset="0"/>
              </a:rPr>
              <a:t>调节</a:t>
            </a:r>
            <a:r>
              <a:rPr lang="ja-JP" altLang="en-US" sz="2000" b="1" dirty="0">
                <a:latin typeface="Arial" panose="020B0604020202020204" pitchFamily="34" charset="0"/>
              </a:rPr>
              <a:t>片</a:t>
            </a:r>
            <a:endParaRPr lang="ja-JP" altLang="en-US" sz="2000" b="1" dirty="0">
              <a:latin typeface="Arial" panose="020B0604020202020204" pitchFamily="34" charset="0"/>
            </a:endParaRPr>
          </a:p>
        </p:txBody>
      </p:sp>
      <p:sp>
        <p:nvSpPr>
          <p:cNvPr id="51207" name="Line 5"/>
          <p:cNvSpPr/>
          <p:nvPr/>
        </p:nvSpPr>
        <p:spPr>
          <a:xfrm flipH="1">
            <a:off x="3203575" y="1716088"/>
            <a:ext cx="565150" cy="420687"/>
          </a:xfrm>
          <a:prstGeom prst="line">
            <a:avLst/>
          </a:prstGeom>
          <a:ln w="57150" cap="flat" cmpd="sng">
            <a:solidFill>
              <a:schemeClr val="tx1"/>
            </a:solidFill>
            <a:prstDash val="solid"/>
            <a:headEnd type="none" w="med" len="med"/>
            <a:tailEnd type="triangle" w="med" len="med"/>
          </a:ln>
        </p:spPr>
      </p:sp>
      <p:sp>
        <p:nvSpPr>
          <p:cNvPr id="51208" name="Text Box 6"/>
          <p:cNvSpPr txBox="1"/>
          <p:nvPr/>
        </p:nvSpPr>
        <p:spPr>
          <a:xfrm>
            <a:off x="3851275" y="1555750"/>
            <a:ext cx="1355725" cy="701675"/>
          </a:xfrm>
          <a:prstGeom prst="rect">
            <a:avLst/>
          </a:prstGeom>
          <a:noFill/>
          <a:ln w="9525">
            <a:noFill/>
          </a:ln>
        </p:spPr>
        <p:txBody>
          <a:bodyPr>
            <a:spAutoFit/>
          </a:bodyPr>
          <a:lstStyle/>
          <a:p>
            <a:pPr algn="ctr" eaLnBrk="1" hangingPunct="1">
              <a:spcBef>
                <a:spcPct val="50000"/>
              </a:spcBef>
            </a:pPr>
            <a:r>
              <a:rPr lang="zh-CN" altLang="en-US" sz="2000" b="1" dirty="0">
                <a:latin typeface="Arial" panose="020B0604020202020204" pitchFamily="34" charset="0"/>
              </a:rPr>
              <a:t>切磨石保护罩</a:t>
            </a:r>
            <a:endParaRPr lang="ja-JP" altLang="en-US" sz="2000" b="1" dirty="0">
              <a:latin typeface="Arial" panose="020B0604020202020204" pitchFamily="34" charset="0"/>
              <a:ea typeface="MS PGothic" panose="020B0600070205080204" pitchFamily="34" charset="-128"/>
            </a:endParaRPr>
          </a:p>
        </p:txBody>
      </p:sp>
      <p:sp>
        <p:nvSpPr>
          <p:cNvPr id="51209" name="Line 7"/>
          <p:cNvSpPr/>
          <p:nvPr/>
        </p:nvSpPr>
        <p:spPr>
          <a:xfrm flipH="1">
            <a:off x="5940425" y="2147888"/>
            <a:ext cx="657225" cy="1222375"/>
          </a:xfrm>
          <a:prstGeom prst="line">
            <a:avLst/>
          </a:prstGeom>
          <a:ln w="57150" cap="flat" cmpd="sng">
            <a:solidFill>
              <a:srgbClr val="FF6600"/>
            </a:solidFill>
            <a:prstDash val="solid"/>
            <a:headEnd type="none" w="med" len="med"/>
            <a:tailEnd type="triangle" w="med" len="med"/>
          </a:ln>
        </p:spPr>
      </p:sp>
      <p:sp>
        <p:nvSpPr>
          <p:cNvPr id="51210" name="Text Box 8"/>
          <p:cNvSpPr txBox="1"/>
          <p:nvPr/>
        </p:nvSpPr>
        <p:spPr>
          <a:xfrm>
            <a:off x="6084888" y="1751013"/>
            <a:ext cx="2665412" cy="396875"/>
          </a:xfrm>
          <a:prstGeom prst="rect">
            <a:avLst/>
          </a:prstGeom>
          <a:noFill/>
          <a:ln w="9525">
            <a:noFill/>
          </a:ln>
        </p:spPr>
        <p:txBody>
          <a:bodyPr>
            <a:spAutoFit/>
          </a:bodyPr>
          <a:lstStyle/>
          <a:p>
            <a:pPr algn="ctr" eaLnBrk="1" hangingPunct="1">
              <a:spcBef>
                <a:spcPct val="50000"/>
              </a:spcBef>
            </a:pPr>
            <a:r>
              <a:rPr lang="zh-CN" altLang="en-US" sz="2000" b="1" dirty="0">
                <a:solidFill>
                  <a:srgbClr val="FF6600"/>
                </a:solidFill>
                <a:latin typeface="Arial" panose="020B0604020202020204" pitchFamily="34" charset="0"/>
              </a:rPr>
              <a:t>切磨石</a:t>
            </a:r>
            <a:r>
              <a:rPr lang="ja-JP" altLang="en-US" sz="2000" b="1" dirty="0">
                <a:solidFill>
                  <a:srgbClr val="FF6600"/>
                </a:solidFill>
                <a:latin typeface="Arial" panose="020B0604020202020204" pitchFamily="34" charset="0"/>
              </a:rPr>
              <a:t>（</a:t>
            </a:r>
            <a:r>
              <a:rPr lang="zh-CN" altLang="en-US" sz="2000" b="1" dirty="0">
                <a:solidFill>
                  <a:srgbClr val="FF6600"/>
                </a:solidFill>
                <a:latin typeface="Arial" panose="020B0604020202020204" pitchFamily="34" charset="0"/>
              </a:rPr>
              <a:t>高速旋转</a:t>
            </a:r>
            <a:r>
              <a:rPr lang="ja-JP" altLang="en-US" sz="2000" b="1" dirty="0">
                <a:solidFill>
                  <a:srgbClr val="FF6600"/>
                </a:solidFill>
                <a:latin typeface="Arial" panose="020B0604020202020204" pitchFamily="34" charset="0"/>
              </a:rPr>
              <a:t>）</a:t>
            </a:r>
            <a:endParaRPr lang="ja-JP" altLang="en-US" sz="2000" b="1" dirty="0">
              <a:solidFill>
                <a:srgbClr val="FF6600"/>
              </a:solidFill>
              <a:latin typeface="Arial" panose="020B0604020202020204" pitchFamily="34" charset="0"/>
            </a:endParaRPr>
          </a:p>
        </p:txBody>
      </p:sp>
      <p:sp>
        <p:nvSpPr>
          <p:cNvPr id="51211" name="Line 9"/>
          <p:cNvSpPr/>
          <p:nvPr/>
        </p:nvSpPr>
        <p:spPr>
          <a:xfrm flipH="1" flipV="1">
            <a:off x="6011863" y="4451350"/>
            <a:ext cx="777875" cy="1166813"/>
          </a:xfrm>
          <a:prstGeom prst="line">
            <a:avLst/>
          </a:prstGeom>
          <a:ln w="57150" cap="flat" cmpd="sng">
            <a:solidFill>
              <a:srgbClr val="FF6600"/>
            </a:solidFill>
            <a:prstDash val="solid"/>
            <a:headEnd type="none" w="med" len="med"/>
            <a:tailEnd type="triangle" w="med" len="med"/>
          </a:ln>
        </p:spPr>
      </p:sp>
      <p:sp>
        <p:nvSpPr>
          <p:cNvPr id="51212" name="Text Box 10"/>
          <p:cNvSpPr txBox="1"/>
          <p:nvPr/>
        </p:nvSpPr>
        <p:spPr>
          <a:xfrm>
            <a:off x="6659563" y="5532438"/>
            <a:ext cx="1187450" cy="396875"/>
          </a:xfrm>
          <a:prstGeom prst="rect">
            <a:avLst/>
          </a:prstGeom>
          <a:noFill/>
          <a:ln w="9525">
            <a:noFill/>
          </a:ln>
        </p:spPr>
        <p:txBody>
          <a:bodyPr>
            <a:spAutoFit/>
          </a:bodyPr>
          <a:lstStyle/>
          <a:p>
            <a:pPr algn="ctr" eaLnBrk="1" hangingPunct="1">
              <a:spcBef>
                <a:spcPct val="50000"/>
              </a:spcBef>
            </a:pPr>
            <a:r>
              <a:rPr lang="zh-CN" altLang="en-US" sz="2000" b="1" dirty="0">
                <a:solidFill>
                  <a:srgbClr val="FF6600"/>
                </a:solidFill>
                <a:latin typeface="Arial" panose="020B0604020202020204" pitchFamily="34" charset="0"/>
              </a:rPr>
              <a:t>放置台</a:t>
            </a:r>
            <a:endParaRPr lang="ja-JP" altLang="en-US" sz="2000" b="1" dirty="0">
              <a:solidFill>
                <a:srgbClr val="FF6600"/>
              </a:solidFill>
              <a:latin typeface="Arial" panose="020B0604020202020204" pitchFamily="34" charset="0"/>
              <a:ea typeface="MS PGothic" panose="020B0600070205080204" pitchFamily="34" charset="-128"/>
            </a:endParaRPr>
          </a:p>
        </p:txBody>
      </p:sp>
      <p:sp>
        <p:nvSpPr>
          <p:cNvPr id="51213" name="Line 11"/>
          <p:cNvSpPr/>
          <p:nvPr/>
        </p:nvSpPr>
        <p:spPr>
          <a:xfrm flipV="1">
            <a:off x="3203575" y="4900613"/>
            <a:ext cx="790575" cy="631825"/>
          </a:xfrm>
          <a:prstGeom prst="line">
            <a:avLst/>
          </a:prstGeom>
          <a:ln w="57150" cap="flat" cmpd="sng">
            <a:solidFill>
              <a:schemeClr val="tx1"/>
            </a:solidFill>
            <a:prstDash val="solid"/>
            <a:headEnd type="none" w="med" len="med"/>
            <a:tailEnd type="triangle" w="med" len="med"/>
          </a:ln>
        </p:spPr>
      </p:sp>
      <p:sp>
        <p:nvSpPr>
          <p:cNvPr id="51214" name="Text Box 12"/>
          <p:cNvSpPr txBox="1"/>
          <p:nvPr/>
        </p:nvSpPr>
        <p:spPr>
          <a:xfrm>
            <a:off x="2484438" y="5567363"/>
            <a:ext cx="903287" cy="396875"/>
          </a:xfrm>
          <a:prstGeom prst="rect">
            <a:avLst/>
          </a:prstGeom>
          <a:noFill/>
          <a:ln w="9525">
            <a:noFill/>
          </a:ln>
        </p:spPr>
        <p:txBody>
          <a:bodyPr>
            <a:spAutoFit/>
          </a:bodyPr>
          <a:lstStyle/>
          <a:p>
            <a:pPr algn="ctr" eaLnBrk="1" hangingPunct="1">
              <a:spcBef>
                <a:spcPct val="50000"/>
              </a:spcBef>
            </a:pPr>
            <a:r>
              <a:rPr lang="zh-CN" altLang="en-US" sz="2000" b="1" dirty="0">
                <a:latin typeface="Arial" panose="020B0604020202020204" pitchFamily="34" charset="0"/>
              </a:rPr>
              <a:t>开关</a:t>
            </a:r>
            <a:endParaRPr lang="ja-JP" altLang="en-US" sz="2000" b="1" dirty="0">
              <a:latin typeface="Arial" panose="020B0604020202020204" pitchFamily="34" charset="0"/>
              <a:ea typeface="MS PGothic" panose="020B0600070205080204" pitchFamily="34" charset="-128"/>
            </a:endParaRPr>
          </a:p>
        </p:txBody>
      </p:sp>
      <p:sp>
        <p:nvSpPr>
          <p:cNvPr id="1126415" name="Text Box 15"/>
          <p:cNvSpPr txBox="1">
            <a:spLocks noChangeArrowheads="1"/>
          </p:cNvSpPr>
          <p:nvPr/>
        </p:nvSpPr>
        <p:spPr bwMode="auto">
          <a:xfrm>
            <a:off x="7308850" y="2170113"/>
            <a:ext cx="611188" cy="3001963"/>
          </a:xfrm>
          <a:prstGeom prst="rect">
            <a:avLst/>
          </a:prstGeom>
          <a:noFill/>
          <a:ln w="9525">
            <a:noFill/>
            <a:miter lim="800000"/>
          </a:ln>
          <a:effectLst/>
        </p:spPr>
        <p:txBody>
          <a:bodyPr vert="eaVert">
            <a:spAutoFit/>
          </a:bodyPr>
          <a:lstStyle/>
          <a:p>
            <a:pPr marR="0" algn="ctr" defTabSz="914400" eaLnBrk="1" hangingPunct="1">
              <a:spcBef>
                <a:spcPct val="50000"/>
              </a:spcBef>
              <a:buClrTx/>
              <a:buSzTx/>
              <a:buFontTx/>
              <a:buNone/>
              <a:defRPr/>
            </a:pPr>
            <a:r>
              <a:rPr kumimoji="1" lang="zh-CN" altLang="en-US" sz="28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夹住、卷入</a:t>
            </a:r>
            <a:endParaRPr kumimoji="1" lang="ja-JP" altLang="en-US" sz="28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MS PGothic" panose="020B0600070205080204" pitchFamily="34" charset="-128"/>
              <a:cs typeface="+mn-cs"/>
            </a:endParaRPr>
          </a:p>
        </p:txBody>
      </p:sp>
      <p:sp>
        <p:nvSpPr>
          <p:cNvPr id="51216" name="Freeform 18"/>
          <p:cNvSpPr/>
          <p:nvPr/>
        </p:nvSpPr>
        <p:spPr>
          <a:xfrm>
            <a:off x="5795963" y="3624263"/>
            <a:ext cx="1435100" cy="611187"/>
          </a:xfrm>
          <a:custGeom>
            <a:avLst/>
            <a:gdLst/>
            <a:ahLst/>
            <a:cxnLst>
              <a:cxn ang="0">
                <a:pos x="1435100" y="53147"/>
              </a:cxn>
              <a:cxn ang="0">
                <a:pos x="478367" y="93007"/>
              </a:cxn>
              <a:cxn ang="0">
                <a:pos x="0" y="611187"/>
              </a:cxn>
            </a:cxnLst>
            <a:rect l="0" t="0" r="0" b="0"/>
            <a:pathLst>
              <a:path w="1152" h="736">
                <a:moveTo>
                  <a:pt x="1152" y="64"/>
                </a:moveTo>
                <a:cubicBezTo>
                  <a:pt x="864" y="32"/>
                  <a:pt x="576" y="0"/>
                  <a:pt x="384" y="112"/>
                </a:cubicBezTo>
                <a:cubicBezTo>
                  <a:pt x="192" y="224"/>
                  <a:pt x="64" y="632"/>
                  <a:pt x="0" y="736"/>
                </a:cubicBezTo>
              </a:path>
            </a:pathLst>
          </a:custGeom>
          <a:noFill/>
          <a:ln w="76200" cap="flat" cmpd="sng">
            <a:solidFill>
              <a:srgbClr val="CC0066">
                <a:alpha val="100000"/>
              </a:srgbClr>
            </a:solidFill>
            <a:prstDash val="solid"/>
            <a:round/>
            <a:headEnd type="none" w="med" len="med"/>
            <a:tailEnd type="triangle" w="med" len="med"/>
          </a:ln>
        </p:spPr>
        <p:txBody>
          <a:bodyPr/>
          <a:lstStyle/>
          <a:p>
            <a:endParaRPr lang="zh-CN" altLang="en-US"/>
          </a:p>
        </p:txBody>
      </p:sp>
      <p:sp>
        <p:nvSpPr>
          <p:cNvPr id="51217" name="Line 19"/>
          <p:cNvSpPr/>
          <p:nvPr/>
        </p:nvSpPr>
        <p:spPr>
          <a:xfrm flipH="1">
            <a:off x="1565275" y="3235325"/>
            <a:ext cx="957263" cy="611188"/>
          </a:xfrm>
          <a:prstGeom prst="line">
            <a:avLst/>
          </a:prstGeom>
          <a:ln w="38100" cap="flat" cmpd="dbl">
            <a:solidFill>
              <a:srgbClr val="FF0000"/>
            </a:solidFill>
            <a:prstDash val="solid"/>
            <a:headEnd type="none" w="med" len="med"/>
            <a:tailEnd type="arrow" w="med" len="med"/>
          </a:ln>
        </p:spPr>
      </p:sp>
      <p:sp>
        <p:nvSpPr>
          <p:cNvPr id="1126420" name="Text Box 20"/>
          <p:cNvSpPr txBox="1">
            <a:spLocks noChangeArrowheads="1"/>
          </p:cNvSpPr>
          <p:nvPr/>
        </p:nvSpPr>
        <p:spPr bwMode="auto">
          <a:xfrm>
            <a:off x="827088" y="3587750"/>
            <a:ext cx="611188" cy="1946275"/>
          </a:xfrm>
          <a:prstGeom prst="rect">
            <a:avLst/>
          </a:prstGeom>
          <a:noFill/>
          <a:ln w="9525">
            <a:noFill/>
            <a:miter lim="800000"/>
          </a:ln>
          <a:effectLst/>
        </p:spPr>
        <p:txBody>
          <a:bodyPr vert="eaVert">
            <a:spAutoFit/>
          </a:bodyPr>
          <a:lstStyle/>
          <a:p>
            <a:pPr marR="0" algn="ctr" defTabSz="914400" eaLnBrk="1" hangingPunct="1">
              <a:spcBef>
                <a:spcPct val="50000"/>
              </a:spcBef>
              <a:buClrTx/>
              <a:buSzTx/>
              <a:buFontTx/>
              <a:buNone/>
              <a:defRPr/>
            </a:pPr>
            <a:r>
              <a:rPr kumimoji="1" lang="zh-CN" altLang="en-US" sz="28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碎裂、飞溅</a:t>
            </a:r>
            <a:endParaRPr kumimoji="1" lang="ja-JP" altLang="en-US" sz="28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MS PGothic" panose="020B0600070205080204" pitchFamily="34" charset="-128"/>
              <a:cs typeface="+mn-cs"/>
            </a:endParaRPr>
          </a:p>
        </p:txBody>
      </p:sp>
      <p:sp>
        <p:nvSpPr>
          <p:cNvPr id="51219" name="Line 21"/>
          <p:cNvSpPr/>
          <p:nvPr/>
        </p:nvSpPr>
        <p:spPr>
          <a:xfrm flipH="1">
            <a:off x="1582738" y="2428875"/>
            <a:ext cx="896937" cy="277813"/>
          </a:xfrm>
          <a:prstGeom prst="line">
            <a:avLst/>
          </a:prstGeom>
          <a:ln w="38100" cap="flat" cmpd="dbl">
            <a:solidFill>
              <a:srgbClr val="FF0000"/>
            </a:solidFill>
            <a:prstDash val="solid"/>
            <a:headEnd type="none" w="med" len="med"/>
            <a:tailEnd type="arrow" w="med" len="med"/>
          </a:ln>
        </p:spPr>
      </p:sp>
      <p:sp>
        <p:nvSpPr>
          <p:cNvPr id="51220" name="Line 22"/>
          <p:cNvSpPr/>
          <p:nvPr/>
        </p:nvSpPr>
        <p:spPr>
          <a:xfrm flipH="1">
            <a:off x="1717675" y="3379788"/>
            <a:ext cx="838200" cy="1000125"/>
          </a:xfrm>
          <a:prstGeom prst="line">
            <a:avLst/>
          </a:prstGeom>
          <a:ln w="38100" cap="flat" cmpd="dbl">
            <a:solidFill>
              <a:srgbClr val="FF0000"/>
            </a:solidFill>
            <a:prstDash val="solid"/>
            <a:headEnd type="none" w="med" len="med"/>
            <a:tailEnd type="arrow" w="med" len="med"/>
          </a:ln>
        </p:spPr>
      </p:sp>
      <p:sp>
        <p:nvSpPr>
          <p:cNvPr id="51221" name="Line 23"/>
          <p:cNvSpPr/>
          <p:nvPr/>
        </p:nvSpPr>
        <p:spPr>
          <a:xfrm flipH="1">
            <a:off x="1658938" y="2511425"/>
            <a:ext cx="896937" cy="500063"/>
          </a:xfrm>
          <a:prstGeom prst="line">
            <a:avLst/>
          </a:prstGeom>
          <a:ln w="38100" cap="flat" cmpd="dbl">
            <a:solidFill>
              <a:srgbClr val="FF0000"/>
            </a:solidFill>
            <a:prstDash val="solid"/>
            <a:headEnd type="none" w="med" len="med"/>
            <a:tailEnd type="arrow" w="med" len="med"/>
          </a:ln>
        </p:spPr>
      </p:sp>
      <p:sp>
        <p:nvSpPr>
          <p:cNvPr id="1126424" name="Text Box 24"/>
          <p:cNvSpPr txBox="1">
            <a:spLocks noChangeArrowheads="1"/>
          </p:cNvSpPr>
          <p:nvPr/>
        </p:nvSpPr>
        <p:spPr bwMode="auto">
          <a:xfrm>
            <a:off x="468313" y="2290763"/>
            <a:ext cx="1038225" cy="1111250"/>
          </a:xfrm>
          <a:prstGeom prst="rect">
            <a:avLst/>
          </a:prstGeom>
          <a:noFill/>
          <a:ln w="9525">
            <a:noFill/>
            <a:miter lim="800000"/>
          </a:ln>
          <a:effectLst/>
        </p:spPr>
        <p:txBody>
          <a:bodyPr vert="eaVert">
            <a:spAutoFit/>
          </a:bodyPr>
          <a:lstStyle/>
          <a:p>
            <a:pPr marR="0" algn="ctr" defTabSz="914400" eaLnBrk="1" hangingPunct="1">
              <a:spcBef>
                <a:spcPct val="50000"/>
              </a:spcBef>
              <a:buClrTx/>
              <a:buSzTx/>
              <a:buFontTx/>
              <a:buNone/>
              <a:defRPr/>
            </a:pPr>
            <a:r>
              <a:rPr kumimoji="1" lang="zh-CN" altLang="en-US" sz="28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粉尘飞溅</a:t>
            </a:r>
            <a:endParaRPr kumimoji="1" lang="ja-JP" altLang="en-US" sz="28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MS PGothic" panose="020B0600070205080204" pitchFamily="34" charset="-128"/>
              <a:cs typeface="+mn-cs"/>
            </a:endParaRPr>
          </a:p>
        </p:txBody>
      </p:sp>
      <p:sp>
        <p:nvSpPr>
          <p:cNvPr id="51223" name="Line 25"/>
          <p:cNvSpPr/>
          <p:nvPr/>
        </p:nvSpPr>
        <p:spPr>
          <a:xfrm flipH="1">
            <a:off x="5364163" y="4449763"/>
            <a:ext cx="239712" cy="722312"/>
          </a:xfrm>
          <a:prstGeom prst="line">
            <a:avLst/>
          </a:prstGeom>
          <a:ln w="38100" cap="flat" cmpd="dbl">
            <a:solidFill>
              <a:srgbClr val="FF0000"/>
            </a:solidFill>
            <a:prstDash val="solid"/>
            <a:headEnd type="none" w="med" len="med"/>
            <a:tailEnd type="arrow" w="med" len="med"/>
          </a:ln>
        </p:spPr>
      </p:sp>
      <p:sp>
        <p:nvSpPr>
          <p:cNvPr id="51224" name="Line 26"/>
          <p:cNvSpPr/>
          <p:nvPr/>
        </p:nvSpPr>
        <p:spPr>
          <a:xfrm flipH="1">
            <a:off x="5745163" y="4449763"/>
            <a:ext cx="1587" cy="722312"/>
          </a:xfrm>
          <a:prstGeom prst="line">
            <a:avLst/>
          </a:prstGeom>
          <a:ln w="38100" cap="flat" cmpd="dbl">
            <a:solidFill>
              <a:srgbClr val="FF0000"/>
            </a:solidFill>
            <a:prstDash val="solid"/>
            <a:headEnd type="none" w="med" len="med"/>
            <a:tailEnd type="arrow" w="med" len="med"/>
          </a:ln>
        </p:spPr>
      </p:sp>
      <p:sp>
        <p:nvSpPr>
          <p:cNvPr id="51225" name="Text Box 29"/>
          <p:cNvSpPr txBox="1"/>
          <p:nvPr/>
        </p:nvSpPr>
        <p:spPr>
          <a:xfrm>
            <a:off x="4716463" y="5229225"/>
            <a:ext cx="1792287" cy="519113"/>
          </a:xfrm>
          <a:prstGeom prst="rect">
            <a:avLst/>
          </a:prstGeom>
          <a:noFill/>
          <a:ln w="9525">
            <a:noFill/>
          </a:ln>
        </p:spPr>
        <p:txBody>
          <a:bodyPr>
            <a:spAutoFit/>
          </a:bodyPr>
          <a:lstStyle/>
          <a:p>
            <a:pPr algn="ctr" eaLnBrk="1" hangingPunct="1">
              <a:spcBef>
                <a:spcPct val="50000"/>
              </a:spcBef>
            </a:pPr>
            <a:r>
              <a:rPr lang="ja-JP" altLang="en-US" sz="2800" b="1" dirty="0">
                <a:solidFill>
                  <a:srgbClr val="FF0000"/>
                </a:solidFill>
                <a:latin typeface="Arial" panose="020B0604020202020204" pitchFamily="34" charset="0"/>
              </a:rPr>
              <a:t>火花</a:t>
            </a:r>
            <a:r>
              <a:rPr lang="zh-CN" altLang="en-US" sz="2800" b="1" dirty="0">
                <a:solidFill>
                  <a:srgbClr val="FF0000"/>
                </a:solidFill>
                <a:latin typeface="Arial" panose="020B0604020202020204" pitchFamily="34" charset="0"/>
              </a:rPr>
              <a:t>飞溅</a:t>
            </a:r>
            <a:endParaRPr lang="ja-JP" altLang="en-US" sz="2800" b="1" dirty="0">
              <a:solidFill>
                <a:srgbClr val="FF0000"/>
              </a:solidFill>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136" name="Group 56"/>
          <p:cNvGraphicFramePr>
            <a:graphicFrameLocks noGrp="1"/>
          </p:cNvGraphicFramePr>
          <p:nvPr>
            <p:ph type="tbl" idx="4294967295"/>
          </p:nvPr>
        </p:nvGraphicFramePr>
        <p:xfrm>
          <a:off x="179388" y="1357313"/>
          <a:ext cx="8785225" cy="1014412"/>
        </p:xfrm>
        <a:graphic>
          <a:graphicData uri="http://schemas.openxmlformats.org/drawingml/2006/table">
            <a:tbl>
              <a:tblPr/>
              <a:tblGrid>
                <a:gridCol w="1460500"/>
                <a:gridCol w="2932112"/>
                <a:gridCol w="1152525"/>
                <a:gridCol w="765175"/>
                <a:gridCol w="2474913"/>
              </a:tblGrid>
              <a:tr h="338370">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实施日期</a:t>
                      </a:r>
                      <a:endParaRPr kumimoji="0" lang="ja-JP"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90000" marR="90000" marT="46832" marB="46832"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ja-JP" sz="16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2016</a:t>
                      </a:r>
                      <a:r>
                        <a:rPr kumimoji="0" lang="ja-JP" altLang="en-US" sz="16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年</a:t>
                      </a:r>
                      <a:r>
                        <a:rPr kumimoji="0" lang="en-US" altLang="ja-JP" sz="16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2</a:t>
                      </a:r>
                      <a:r>
                        <a:rPr kumimoji="0" lang="ja-JP" altLang="en-US" sz="16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月</a:t>
                      </a:r>
                      <a:r>
                        <a:rPr kumimoji="0" lang="en-US" altLang="ja-JP" sz="16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29</a:t>
                      </a:r>
                      <a:r>
                        <a:rPr kumimoji="0" lang="ja-JP" altLang="en-US" sz="16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日</a:t>
                      </a:r>
                      <a:endParaRPr kumimoji="0" lang="ja-JP" altLang="en-US" sz="16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90000" marR="90000" marT="46832" marB="4683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实施人员</a:t>
                      </a:r>
                      <a:endParaRPr kumimoji="0" lang="ja-JP"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90000" marR="90000" marT="46832" marB="4683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所属</a:t>
                      </a:r>
                      <a:endParaRPr kumimoji="0" lang="ja-JP"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90000" marR="90000" marT="46832" marB="4683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ja-JP" altLang="en-US" sz="16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90000" marR="90000" marT="46832" marB="46832"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7672">
                <a:tc vMerge="1">
                  <a:tcPr/>
                </a:tc>
                <a:tc vMerge="1">
                  <a:tcPr/>
                </a:tc>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姓名</a:t>
                      </a:r>
                      <a:endParaRPr kumimoji="0" lang="ja-JP"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90000" marR="90000" marT="46832" marB="4683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ja-JP" sz="1600" b="1" i="0" u="none" strike="noStrike" cap="none" normalizeH="0" baseline="0">
                          <a:ln>
                            <a:noFill/>
                          </a:ln>
                          <a:solidFill>
                            <a:schemeClr val="tx1"/>
                          </a:solidFill>
                          <a:effectLst/>
                          <a:latin typeface="Arial" panose="020B0604020202020204" pitchFamily="34" charset="0"/>
                          <a:ea typeface="宋体" panose="02010600030101010101" pitchFamily="2" charset="-122"/>
                        </a:rPr>
                        <a:t>○○○○</a:t>
                      </a:r>
                      <a:endParaRPr kumimoji="0" lang="en-US" altLang="ja-JP" sz="16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90000" marR="90000" marT="46832" marB="46832"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37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车间</a:t>
                      </a:r>
                      <a:endParaRPr kumimoji="0" lang="ja-JP"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90000" marR="90000" marT="46832" marB="46832"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a:ln>
                            <a:noFill/>
                          </a:ln>
                          <a:solidFill>
                            <a:schemeClr val="tx1"/>
                          </a:solidFill>
                          <a:effectLst/>
                          <a:latin typeface="Arial" panose="020B0604020202020204" pitchFamily="34" charset="0"/>
                          <a:ea typeface="宋体" panose="02010600030101010101" pitchFamily="2" charset="-122"/>
                        </a:rPr>
                        <a:t>某车间</a:t>
                      </a:r>
                      <a:endParaRPr kumimoji="0" lang="ja-JP" altLang="en-US" sz="16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90000" marR="90000" marT="46832" marB="4683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操作</a:t>
                      </a:r>
                      <a:endParaRPr kumimoji="0" lang="ja-JP"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90000" marR="90000" marT="46832" marB="4683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66"/>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车刀</a:t>
                      </a:r>
                      <a:r>
                        <a:rPr kumimoji="0" lang="ja-JP" altLang="en-US" sz="16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a:t>
                      </a:r>
                      <a:r>
                        <a:rPr kumimoji="0" lang="zh-CN" altLang="en-US" sz="16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刀</a:t>
                      </a:r>
                      <a:r>
                        <a:rPr kumimoji="0" lang="ja-JP" altLang="en-US" sz="16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刃）</a:t>
                      </a:r>
                      <a:r>
                        <a:rPr kumimoji="0" lang="zh-CN" altLang="en-US" sz="16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打磨操作</a:t>
                      </a:r>
                      <a:endParaRPr kumimoji="0" lang="ja-JP" altLang="en-US" sz="16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90000" marR="90000" marT="46832" marB="46832"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cPr/>
                </a:tc>
              </a:tr>
            </a:tbl>
          </a:graphicData>
        </a:graphic>
      </p:graphicFrame>
      <p:graphicFrame>
        <p:nvGraphicFramePr>
          <p:cNvPr id="46154" name="Group 74"/>
          <p:cNvGraphicFramePr>
            <a:graphicFrameLocks noGrp="1"/>
          </p:cNvGraphicFramePr>
          <p:nvPr/>
        </p:nvGraphicFramePr>
        <p:xfrm>
          <a:off x="179388" y="2428875"/>
          <a:ext cx="8785225" cy="3740150"/>
        </p:xfrm>
        <a:graphic>
          <a:graphicData uri="http://schemas.openxmlformats.org/drawingml/2006/table">
            <a:tbl>
              <a:tblPr/>
              <a:tblGrid>
                <a:gridCol w="5545137"/>
                <a:gridCol w="3240088"/>
              </a:tblGrid>
              <a:tr h="338281">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ja-JP"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①</a:t>
                      </a:r>
                      <a:r>
                        <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危险源</a:t>
                      </a:r>
                      <a:endParaRPr kumimoji="0" lang="ja-JP"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90000" marR="90000" marT="46820" marB="468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ja-JP"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②</a:t>
                      </a:r>
                      <a:r>
                        <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人体部位</a:t>
                      </a:r>
                      <a:endParaRPr kumimoji="0" lang="ja-JP"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90000" marR="90000" marT="46820" marB="468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642512">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rPr>
                        <a:t>切磨石和放置台之间间隙过大</a:t>
                      </a:r>
                      <a:br>
                        <a:rPr kumimoji="0" lang="ja-JP" altLang="en-US" sz="1800" b="1" i="0" u="none" strike="noStrike" cap="none" normalizeH="0" baseline="0">
                          <a:ln>
                            <a:noFill/>
                          </a:ln>
                          <a:solidFill>
                            <a:schemeClr val="tx1"/>
                          </a:solidFill>
                          <a:effectLst/>
                          <a:latin typeface="Arial" panose="020B0604020202020204" pitchFamily="34" charset="0"/>
                          <a:ea typeface="HG丸ｺﾞｼｯｸM-PRO" pitchFamily="49" charset="-128"/>
                        </a:rPr>
                      </a:br>
                      <a:r>
                        <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rPr>
                        <a:t>高速旋转的切磨石</a:t>
                      </a:r>
                      <a:endParaRPr kumimoji="0" lang="ja-JP" altLang="en-US" sz="1800" b="1" i="0" u="none" strike="noStrike" cap="none" normalizeH="0" baseline="0">
                        <a:ln>
                          <a:noFill/>
                        </a:ln>
                        <a:solidFill>
                          <a:schemeClr val="tx1"/>
                        </a:solidFill>
                        <a:effectLst/>
                        <a:latin typeface="Arial" panose="020B0604020202020204" pitchFamily="34" charset="0"/>
                        <a:ea typeface="HG丸ｺﾞｼｯｸM-PRO" pitchFamily="49" charset="-128"/>
                      </a:endParaRPr>
                    </a:p>
                  </a:txBody>
                  <a:tcPr marL="90000" marR="90000" marT="46820" marB="468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rPr>
                        <a:t>打磨操作人员的指尖</a:t>
                      </a:r>
                      <a:endParaRPr kumimoji="0" lang="ja-JP" altLang="en-US" sz="1800" b="1" i="0" u="none" strike="noStrike" cap="none" normalizeH="0" baseline="0">
                        <a:ln>
                          <a:noFill/>
                        </a:ln>
                        <a:solidFill>
                          <a:schemeClr val="tx1"/>
                        </a:solidFill>
                        <a:effectLst/>
                        <a:latin typeface="Arial" panose="020B0604020202020204" pitchFamily="34" charset="0"/>
                        <a:ea typeface="HG丸ｺﾞｼｯｸM-PRO" pitchFamily="49" charset="-128"/>
                      </a:endParaRPr>
                    </a:p>
                  </a:txBody>
                  <a:tcPr marL="90000" marR="90000" marT="46820" marB="468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281">
                <a:tc grid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ja-JP"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③</a:t>
                      </a:r>
                      <a:r>
                        <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危险状态</a:t>
                      </a:r>
                      <a:r>
                        <a:rPr kumimoji="0" lang="ja-JP"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a:t>
                      </a:r>
                      <a:r>
                        <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人与危险性或有害性的接触状态</a:t>
                      </a:r>
                      <a:r>
                        <a:rPr kumimoji="0" lang="ja-JP"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a:t>
                      </a:r>
                      <a:endParaRPr kumimoji="0" lang="ja-JP"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90000" marR="90000" marT="46820" marB="468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cPr/>
                </a:tc>
              </a:tr>
              <a:tr h="417690">
                <a:tc grid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rPr>
                        <a:t>拿着车刀的手指尖碰到切磨石</a:t>
                      </a:r>
                      <a:endParaRPr kumimoji="0" lang="ja-JP" altLang="en-US" sz="1800" b="1" i="0" u="none" strike="noStrike" cap="none" normalizeH="0" baseline="0">
                        <a:ln>
                          <a:noFill/>
                        </a:ln>
                        <a:solidFill>
                          <a:schemeClr val="tx1"/>
                        </a:solidFill>
                        <a:effectLst/>
                        <a:latin typeface="Arial" panose="020B0604020202020204" pitchFamily="34" charset="0"/>
                        <a:ea typeface="HG丸ｺﾞｼｯｸM-PRO" pitchFamily="49" charset="-128"/>
                      </a:endParaRPr>
                    </a:p>
                  </a:txBody>
                  <a:tcPr marL="90000" marR="90000" marT="46820" marB="468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r>
              <a:tr h="337583">
                <a:tc grid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ja-JP"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④</a:t>
                      </a:r>
                      <a:r>
                        <a:rPr kumimoji="0" lang="ja-JP"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安全</a:t>
                      </a:r>
                      <a:r>
                        <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措施欠缺</a:t>
                      </a:r>
                      <a:r>
                        <a:rPr kumimoji="0" lang="ja-JP"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、不</a:t>
                      </a:r>
                      <a:r>
                        <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妥当或不成功</a:t>
                      </a:r>
                      <a:endParaRPr kumimoji="0" lang="ja-JP"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90000" marR="90000" marT="46820" marB="468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cPr/>
                </a:tc>
              </a:tr>
              <a:tr h="428806">
                <a:tc grid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rPr>
                        <a:t>切磨石与放置台之间的间隙扩大。看着旁边的操作人员，讲解打磨方法</a:t>
                      </a:r>
                      <a:r>
                        <a:rPr kumimoji="0" lang="ja-JP" altLang="en-US" sz="1800" b="1" i="0" u="none" strike="noStrike" cap="none" normalizeH="0" baseline="0">
                          <a:ln>
                            <a:noFill/>
                          </a:ln>
                          <a:solidFill>
                            <a:schemeClr val="tx1"/>
                          </a:solidFill>
                          <a:effectLst/>
                          <a:latin typeface="Arial" panose="020B0604020202020204" pitchFamily="34" charset="0"/>
                          <a:ea typeface="HG丸ｺﾞｼｯｸM-PRO" pitchFamily="49" charset="-128"/>
                        </a:rPr>
                        <a:t>。</a:t>
                      </a:r>
                      <a:endParaRPr kumimoji="0" lang="ja-JP" altLang="en-US" sz="1800" b="1" i="0" u="none" strike="noStrike" cap="none" normalizeH="0" baseline="0">
                        <a:ln>
                          <a:noFill/>
                        </a:ln>
                        <a:solidFill>
                          <a:schemeClr val="tx1"/>
                        </a:solidFill>
                        <a:effectLst/>
                        <a:latin typeface="Arial" panose="020B0604020202020204" pitchFamily="34" charset="0"/>
                        <a:ea typeface="HG丸ｺﾞｼｯｸM-PRO" pitchFamily="49" charset="-128"/>
                      </a:endParaRPr>
                    </a:p>
                  </a:txBody>
                  <a:tcPr marL="90000" marR="90000" marT="46820" marB="468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r>
              <a:tr h="630315">
                <a:tc grid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ja-JP"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⑤</a:t>
                      </a:r>
                      <a:r>
                        <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危险事件及现象</a:t>
                      </a:r>
                      <a:r>
                        <a:rPr kumimoji="0" lang="ja-JP"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a:t>
                      </a:r>
                      <a:r>
                        <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受伤、患病等不可避免的状态</a:t>
                      </a:r>
                      <a:r>
                        <a:rPr kumimoji="0" lang="ja-JP"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a:t>
                      </a:r>
                      <a:r>
                        <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有可能发生</a:t>
                      </a:r>
                      <a:r>
                        <a:rPr kumimoji="0" lang="ja-JP"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a:t>
                      </a:r>
                      <a:endParaRPr kumimoji="0" lang="ja-JP"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ja-JP"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⑥</a:t>
                      </a:r>
                      <a:r>
                        <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受伤、患病等</a:t>
                      </a:r>
                      <a:r>
                        <a:rPr kumimoji="0" lang="ja-JP"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a:t>
                      </a:r>
                      <a:r>
                        <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危险性或有害性</a:t>
                      </a:r>
                      <a:r>
                        <a:rPr kumimoji="0" lang="ja-JP"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a:t>
                      </a:r>
                      <a:r>
                        <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从人与危险性或有害性的接触方式所预想到的</a:t>
                      </a:r>
                      <a:r>
                        <a:rPr kumimoji="0" lang="ja-JP"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a:t>
                      </a:r>
                      <a:endParaRPr kumimoji="0" lang="ja-JP"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90000" marR="90000" marT="46820" marB="468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cPr/>
                </a:tc>
              </a:tr>
              <a:tr h="606682">
                <a:tc grid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车刀卡进切磨石和放置台之间，接着手指尖夹进切磨石和放置台之间，指尖被割</a:t>
                      </a:r>
                      <a:r>
                        <a:rPr kumimoji="0" lang="ja-JP" altLang="en-US" sz="1800" b="1" i="0" u="none" strike="noStrike" cap="none" normalizeH="0" baseline="0" dirty="0">
                          <a:ln>
                            <a:noFill/>
                          </a:ln>
                          <a:solidFill>
                            <a:schemeClr val="tx1"/>
                          </a:solidFill>
                          <a:effectLst/>
                          <a:latin typeface="Arial" panose="020B0604020202020204" pitchFamily="34" charset="0"/>
                          <a:ea typeface="HG丸ｺﾞｼｯｸM-PRO" pitchFamily="49" charset="-128"/>
                        </a:rPr>
                        <a:t>。</a:t>
                      </a:r>
                      <a:endParaRPr kumimoji="0" lang="ja-JP" altLang="en-US" sz="1800" b="1" i="0" u="none" strike="noStrike" cap="none" normalizeH="0" baseline="0" dirty="0">
                        <a:ln>
                          <a:noFill/>
                        </a:ln>
                        <a:solidFill>
                          <a:schemeClr val="tx1"/>
                        </a:solidFill>
                        <a:effectLst/>
                        <a:latin typeface="Arial" panose="020B0604020202020204" pitchFamily="34" charset="0"/>
                        <a:ea typeface="HG丸ｺﾞｼｯｸM-PRO" pitchFamily="49" charset="-128"/>
                      </a:endParaRPr>
                    </a:p>
                  </a:txBody>
                  <a:tcPr marL="90000" marR="90000" marT="46820" marB="468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cPr/>
                </a:tc>
              </a:tr>
            </a:tbl>
          </a:graphicData>
        </a:graphic>
      </p:graphicFrame>
      <p:sp>
        <p:nvSpPr>
          <p:cNvPr id="52271" name="Text Box 54"/>
          <p:cNvSpPr txBox="1"/>
          <p:nvPr/>
        </p:nvSpPr>
        <p:spPr>
          <a:xfrm>
            <a:off x="611188" y="552450"/>
            <a:ext cx="5545137" cy="461963"/>
          </a:xfrm>
          <a:prstGeom prst="rect">
            <a:avLst/>
          </a:prstGeom>
          <a:noFill/>
          <a:ln w="9525">
            <a:noFill/>
          </a:ln>
        </p:spPr>
        <p:txBody>
          <a:bodyPr>
            <a:spAutoFit/>
          </a:bodyPr>
          <a:lstStyle/>
          <a:p>
            <a:pPr eaLnBrk="1" hangingPunct="1">
              <a:spcBef>
                <a:spcPct val="50000"/>
              </a:spcBef>
            </a:pPr>
            <a:r>
              <a:rPr lang="en-US" altLang="zh-CN"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隐患排查治理活动</a:t>
            </a:r>
            <a:r>
              <a:rPr lang="en-US" altLang="zh-CN" dirty="0">
                <a:latin typeface="Times New Roman" panose="02020603050405020304" pitchFamily="18" charset="0"/>
              </a:rPr>
              <a:t>—</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6</a:t>
            </a:r>
            <a:r>
              <a:rPr lang="zh-CN" altLang="en-US" sz="2000" dirty="0">
                <a:latin typeface="黑体" panose="02010609060101010101" pitchFamily="49" charset="-122"/>
                <a:ea typeface="黑体" panose="02010609060101010101" pitchFamily="49" charset="-122"/>
              </a:rPr>
              <a:t>）隐患排查</a:t>
            </a:r>
            <a:endParaRPr lang="zh-CN" altLang="en-US" sz="2000" dirty="0">
              <a:latin typeface="黑体" panose="02010609060101010101" pitchFamily="49" charset="-122"/>
              <a:ea typeface="黑体" panose="02010609060101010101" pitchFamily="49"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6"/>
          <p:cNvSpPr txBox="1"/>
          <p:nvPr/>
        </p:nvSpPr>
        <p:spPr>
          <a:xfrm>
            <a:off x="684213" y="549275"/>
            <a:ext cx="5545137" cy="461963"/>
          </a:xfrm>
          <a:prstGeom prst="rect">
            <a:avLst/>
          </a:prstGeom>
          <a:noFill/>
          <a:ln w="9525">
            <a:noFill/>
          </a:ln>
        </p:spPr>
        <p:txBody>
          <a:bodyPr>
            <a:spAutoFit/>
          </a:bodyPr>
          <a:lstStyle/>
          <a:p>
            <a:pPr eaLnBrk="1" hangingPunct="1">
              <a:spcBef>
                <a:spcPct val="50000"/>
              </a:spcBef>
            </a:pPr>
            <a:r>
              <a:rPr lang="en-US" altLang="zh-CN"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隐患排查治理活动</a:t>
            </a:r>
            <a:r>
              <a:rPr lang="en-US" altLang="zh-CN" dirty="0">
                <a:latin typeface="Times New Roman" panose="02020603050405020304" pitchFamily="18" charset="0"/>
              </a:rPr>
              <a:t>—</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6</a:t>
            </a:r>
            <a:r>
              <a:rPr lang="zh-CN" altLang="en-US" sz="2000" dirty="0">
                <a:latin typeface="黑体" panose="02010609060101010101" pitchFamily="49" charset="-122"/>
                <a:ea typeface="黑体" panose="02010609060101010101" pitchFamily="49" charset="-122"/>
              </a:rPr>
              <a:t>）隐患排查</a:t>
            </a:r>
            <a:endParaRPr lang="zh-CN" altLang="en-US" sz="2000" dirty="0">
              <a:latin typeface="黑体" panose="02010609060101010101" pitchFamily="49" charset="-122"/>
              <a:ea typeface="黑体" panose="02010609060101010101" pitchFamily="49" charset="-122"/>
            </a:endParaRPr>
          </a:p>
        </p:txBody>
      </p:sp>
      <p:sp>
        <p:nvSpPr>
          <p:cNvPr id="53251" name="スライド番号プレースホルダ 5"/>
          <p:cNvSpPr txBox="1">
            <a:spLocks noGrp="1"/>
          </p:cNvSpPr>
          <p:nvPr/>
        </p:nvSpPr>
        <p:spPr>
          <a:xfrm>
            <a:off x="6553200" y="5402263"/>
            <a:ext cx="1905000" cy="457200"/>
          </a:xfrm>
          <a:prstGeom prst="rect">
            <a:avLst/>
          </a:prstGeom>
          <a:noFill/>
          <a:ln w="9525">
            <a:noFill/>
          </a:ln>
        </p:spPr>
        <p:txBody>
          <a:bodyPr/>
          <a:lstStyle/>
          <a:p>
            <a:pPr algn="r" eaLnBrk="1" hangingPunct="1"/>
            <a:fld id="{9A0DB2DC-4C9A-4742-B13C-FB6460FD3503}" type="slidenum">
              <a:rPr lang="en-US" altLang="ja-JP" sz="1400" dirty="0">
                <a:latin typeface="Times New Roman" panose="02020603050405020304" pitchFamily="18" charset="0"/>
                <a:ea typeface="MS PGothic" panose="020B0600070205080204" pitchFamily="34" charset="-128"/>
              </a:rPr>
            </a:fld>
            <a:endParaRPr lang="en-US" altLang="ja-JP" sz="1400" dirty="0">
              <a:latin typeface="Times New Roman" panose="02020603050405020304" pitchFamily="18" charset="0"/>
              <a:ea typeface="MS PGothic" panose="020B0600070205080204" pitchFamily="34" charset="-128"/>
            </a:endParaRPr>
          </a:p>
        </p:txBody>
      </p:sp>
      <p:sp>
        <p:nvSpPr>
          <p:cNvPr id="53252" name="Rectangle 2"/>
          <p:cNvSpPr/>
          <p:nvPr/>
        </p:nvSpPr>
        <p:spPr>
          <a:xfrm>
            <a:off x="611188" y="1143000"/>
            <a:ext cx="8064500" cy="4797425"/>
          </a:xfrm>
          <a:prstGeom prst="rect">
            <a:avLst/>
          </a:prstGeom>
          <a:noFill/>
          <a:ln w="9525">
            <a:noFill/>
          </a:ln>
        </p:spPr>
        <p:txBody>
          <a:bodyPr/>
          <a:lstStyle/>
          <a:p>
            <a:pPr marL="342900" indent="-342900" eaLnBrk="1" hangingPunct="1">
              <a:lnSpc>
                <a:spcPts val="3500"/>
              </a:lnSpc>
              <a:spcBef>
                <a:spcPct val="20000"/>
              </a:spcBef>
            </a:pPr>
            <a:r>
              <a:rPr lang="en-US" altLang="zh-CN" sz="2000" dirty="0">
                <a:latin typeface="Arial" panose="020B0604020202020204" pitchFamily="34" charset="0"/>
                <a:ea typeface="黑体" panose="02010609060101010101" pitchFamily="49" charset="-122"/>
              </a:rPr>
              <a:t>                                    </a:t>
            </a:r>
            <a:r>
              <a:rPr lang="zh-CN" altLang="zh-CN" sz="2000" dirty="0">
                <a:latin typeface="Arial" panose="020B0604020202020204" pitchFamily="34" charset="0"/>
                <a:ea typeface="黑体" panose="02010609060101010101" pitchFamily="49" charset="-122"/>
              </a:rPr>
              <a:t>隐患排查要点</a:t>
            </a:r>
            <a:endParaRPr lang="zh-CN" altLang="zh-CN" sz="2000" dirty="0">
              <a:latin typeface="Arial" panose="020B0604020202020204" pitchFamily="34" charset="0"/>
              <a:ea typeface="黑体" panose="02010609060101010101" pitchFamily="49" charset="-122"/>
            </a:endParaRPr>
          </a:p>
          <a:p>
            <a:pPr marL="342900" indent="-342900" eaLnBrk="1" hangingPunct="1">
              <a:lnSpc>
                <a:spcPts val="3500"/>
              </a:lnSpc>
              <a:spcBef>
                <a:spcPct val="20000"/>
              </a:spcBef>
            </a:pPr>
            <a:r>
              <a:rPr lang="ja-JP" altLang="en-US" sz="2000" dirty="0">
                <a:latin typeface="Arial" panose="020B0604020202020204" pitchFamily="34" charset="0"/>
                <a:ea typeface="黑体" panose="02010609060101010101" pitchFamily="49" charset="-122"/>
              </a:rPr>
              <a:t>（１）</a:t>
            </a:r>
            <a:r>
              <a:rPr lang="zh-CN" altLang="en-US" sz="2000" dirty="0">
                <a:latin typeface="Arial" panose="020B0604020202020204" pitchFamily="34" charset="0"/>
                <a:ea typeface="黑体" panose="02010609060101010101" pitchFamily="49" charset="-122"/>
              </a:rPr>
              <a:t>由实际</a:t>
            </a:r>
            <a:r>
              <a:rPr lang="zh-CN" altLang="en-US" sz="2000" dirty="0">
                <a:solidFill>
                  <a:schemeClr val="accent2"/>
                </a:solidFill>
                <a:latin typeface="Arial" panose="020B0604020202020204" pitchFamily="34" charset="0"/>
                <a:ea typeface="黑体" panose="02010609060101010101" pitchFamily="49" charset="-122"/>
              </a:rPr>
              <a:t>进行操作的班组长和操作人员</a:t>
            </a:r>
            <a:r>
              <a:rPr lang="ja-JP" altLang="en-US" sz="2000" dirty="0">
                <a:solidFill>
                  <a:schemeClr val="accent2"/>
                </a:solidFill>
                <a:latin typeface="Arial" panose="020B0604020202020204" pitchFamily="34" charset="0"/>
                <a:ea typeface="黑体" panose="02010609060101010101" pitchFamily="49" charset="-122"/>
              </a:rPr>
              <a:t>（</a:t>
            </a:r>
            <a:r>
              <a:rPr lang="zh-CN" altLang="en-US" sz="2000" dirty="0">
                <a:solidFill>
                  <a:schemeClr val="accent2"/>
                </a:solidFill>
                <a:latin typeface="Arial" panose="020B0604020202020204" pitchFamily="34" charset="0"/>
                <a:ea typeface="黑体" panose="02010609060101010101" pitchFamily="49" charset="-122"/>
              </a:rPr>
              <a:t>包括派遣人员</a:t>
            </a:r>
            <a:r>
              <a:rPr lang="ja-JP" altLang="en-US" sz="2000" dirty="0">
                <a:solidFill>
                  <a:schemeClr val="accent2"/>
                </a:solidFill>
                <a:latin typeface="Arial" panose="020B0604020202020204" pitchFamily="34" charset="0"/>
                <a:ea typeface="黑体" panose="02010609060101010101" pitchFamily="49" charset="-122"/>
              </a:rPr>
              <a:t>）</a:t>
            </a:r>
            <a:r>
              <a:rPr lang="zh-CN" altLang="en-US" sz="2000" dirty="0">
                <a:latin typeface="Arial" panose="020B0604020202020204" pitchFamily="34" charset="0"/>
                <a:ea typeface="黑体" panose="02010609060101010101" pitchFamily="49" charset="-122"/>
              </a:rPr>
              <a:t>来开展</a:t>
            </a:r>
            <a:r>
              <a:rPr lang="ja-JP" altLang="en-US" sz="2000" dirty="0">
                <a:latin typeface="Arial" panose="020B0604020202020204" pitchFamily="34" charset="0"/>
                <a:ea typeface="黑体" panose="02010609060101010101" pitchFamily="49" charset="-122"/>
              </a:rPr>
              <a:t>。</a:t>
            </a:r>
            <a:r>
              <a:rPr lang="zh-CN" altLang="en-US" sz="2000" dirty="0">
                <a:latin typeface="Arial" panose="020B0604020202020204" pitchFamily="34" charset="0"/>
                <a:ea typeface="黑体" panose="02010609060101010101" pitchFamily="49" charset="-122"/>
              </a:rPr>
              <a:t>根据需要，让</a:t>
            </a:r>
            <a:r>
              <a:rPr lang="zh-CN" altLang="en-US" sz="2000" dirty="0">
                <a:solidFill>
                  <a:schemeClr val="accent2"/>
                </a:solidFill>
                <a:latin typeface="Arial" panose="020B0604020202020204" pitchFamily="34" charset="0"/>
                <a:ea typeface="黑体" panose="02010609060101010101" pitchFamily="49" charset="-122"/>
              </a:rPr>
              <a:t>工作伙伴中具备专业知识的人员</a:t>
            </a:r>
            <a:r>
              <a:rPr lang="zh-CN" altLang="en-US" sz="2000" dirty="0">
                <a:latin typeface="Arial" panose="020B0604020202020204" pitchFamily="34" charset="0"/>
                <a:ea typeface="黑体" panose="02010609060101010101" pitchFamily="49" charset="-122"/>
              </a:rPr>
              <a:t>参加。</a:t>
            </a:r>
            <a:endParaRPr lang="ja-JP" altLang="en-US" sz="2000" dirty="0">
              <a:latin typeface="Arial" panose="020B0604020202020204" pitchFamily="34" charset="0"/>
              <a:ea typeface="黑体" panose="02010609060101010101" pitchFamily="49" charset="-122"/>
            </a:endParaRPr>
          </a:p>
          <a:p>
            <a:pPr marL="342900" indent="-342900" eaLnBrk="1" hangingPunct="1">
              <a:lnSpc>
                <a:spcPts val="3500"/>
              </a:lnSpc>
              <a:spcBef>
                <a:spcPct val="20000"/>
              </a:spcBef>
            </a:pPr>
            <a:r>
              <a:rPr lang="ja-JP" altLang="en-US" sz="2000" dirty="0">
                <a:latin typeface="Arial" panose="020B0604020202020204" pitchFamily="34" charset="0"/>
                <a:ea typeface="黑体" panose="02010609060101010101" pitchFamily="49" charset="-122"/>
              </a:rPr>
              <a:t>（２）</a:t>
            </a:r>
            <a:r>
              <a:rPr lang="zh-CN" altLang="en-US" sz="2000" dirty="0">
                <a:latin typeface="Arial" panose="020B0604020202020204" pitchFamily="34" charset="0"/>
                <a:ea typeface="黑体" panose="02010609060101010101" pitchFamily="49" charset="-122"/>
              </a:rPr>
              <a:t>估计存在</a:t>
            </a:r>
            <a:r>
              <a:rPr lang="zh-CN" altLang="en-US" sz="2000" dirty="0">
                <a:solidFill>
                  <a:schemeClr val="accent2"/>
                </a:solidFill>
                <a:latin typeface="Arial" panose="020B0604020202020204" pitchFamily="34" charset="0"/>
                <a:ea typeface="黑体" panose="02010609060101010101" pitchFamily="49" charset="-122"/>
              </a:rPr>
              <a:t>较大风险</a:t>
            </a:r>
            <a:r>
              <a:rPr lang="zh-CN" altLang="en-US" sz="2000" dirty="0">
                <a:latin typeface="Arial" panose="020B0604020202020204" pitchFamily="34" charset="0"/>
                <a:ea typeface="黑体" panose="02010609060101010101" pitchFamily="49" charset="-122"/>
              </a:rPr>
              <a:t>的操作要按照</a:t>
            </a:r>
            <a:r>
              <a:rPr lang="zh-CN" altLang="en-US" sz="2000" dirty="0">
                <a:solidFill>
                  <a:schemeClr val="accent2"/>
                </a:solidFill>
                <a:latin typeface="Arial" panose="020B0604020202020204" pitchFamily="34" charset="0"/>
                <a:ea typeface="黑体" panose="02010609060101010101" pitchFamily="49" charset="-122"/>
              </a:rPr>
              <a:t>操作程序书的每一步</a:t>
            </a:r>
            <a:r>
              <a:rPr lang="zh-CN" altLang="en-US" sz="2000" dirty="0">
                <a:latin typeface="Arial" panose="020B0604020202020204" pitchFamily="34" charset="0"/>
                <a:ea typeface="黑体" panose="02010609060101010101" pitchFamily="49" charset="-122"/>
              </a:rPr>
              <a:t>来进行</a:t>
            </a:r>
            <a:r>
              <a:rPr lang="ja-JP" altLang="en-US" sz="2000" dirty="0">
                <a:latin typeface="Arial" panose="020B0604020202020204" pitchFamily="34" charset="0"/>
                <a:ea typeface="黑体" panose="02010609060101010101" pitchFamily="49" charset="-122"/>
              </a:rPr>
              <a:t>。</a:t>
            </a:r>
            <a:r>
              <a:rPr lang="zh-CN" altLang="en-US" sz="2000" dirty="0">
                <a:latin typeface="Arial" panose="020B0604020202020204" pitchFamily="34" charset="0"/>
                <a:ea typeface="黑体" panose="02010609060101010101" pitchFamily="49" charset="-122"/>
              </a:rPr>
              <a:t>并且要</a:t>
            </a:r>
            <a:r>
              <a:rPr lang="zh-CN" altLang="en-US" sz="2000" dirty="0">
                <a:solidFill>
                  <a:schemeClr val="accent2"/>
                </a:solidFill>
                <a:latin typeface="Arial" panose="020B0604020202020204" pitchFamily="34" charset="0"/>
                <a:ea typeface="黑体" panose="02010609060101010101" pitchFamily="49" charset="-122"/>
              </a:rPr>
              <a:t>经常察看实际操作。</a:t>
            </a:r>
            <a:endParaRPr lang="ja-JP" altLang="en-US" sz="2000" dirty="0">
              <a:latin typeface="Arial" panose="020B0604020202020204" pitchFamily="34" charset="0"/>
              <a:ea typeface="黑体" panose="02010609060101010101" pitchFamily="49" charset="-122"/>
            </a:endParaRPr>
          </a:p>
          <a:p>
            <a:pPr marL="342900" indent="-342900" eaLnBrk="1" hangingPunct="1">
              <a:lnSpc>
                <a:spcPts val="3500"/>
              </a:lnSpc>
              <a:spcBef>
                <a:spcPct val="20000"/>
              </a:spcBef>
            </a:pPr>
            <a:r>
              <a:rPr lang="ja-JP" altLang="en-US" sz="2000" dirty="0">
                <a:latin typeface="Arial" panose="020B0604020202020204" pitchFamily="34" charset="0"/>
                <a:ea typeface="黑体" panose="02010609060101010101" pitchFamily="49" charset="-122"/>
              </a:rPr>
              <a:t>（３）</a:t>
            </a:r>
            <a:r>
              <a:rPr lang="zh-CN" altLang="en-US" sz="2000" dirty="0">
                <a:latin typeface="Arial" panose="020B0604020202020204" pitchFamily="34" charset="0"/>
                <a:ea typeface="黑体" panose="02010609060101010101" pitchFamily="49" charset="-122"/>
              </a:rPr>
              <a:t>从具备了操作程序书的</a:t>
            </a:r>
            <a:r>
              <a:rPr lang="zh-CN" altLang="en-US" sz="2000" dirty="0">
                <a:solidFill>
                  <a:schemeClr val="accent2"/>
                </a:solidFill>
                <a:latin typeface="Arial" panose="020B0604020202020204" pitchFamily="34" charset="0"/>
                <a:ea typeface="黑体" panose="02010609060101010101" pitchFamily="49" charset="-122"/>
              </a:rPr>
              <a:t>常规操作</a:t>
            </a:r>
            <a:r>
              <a:rPr lang="zh-CN" altLang="en-US" sz="2000" dirty="0">
                <a:latin typeface="Arial" panose="020B0604020202020204" pitchFamily="34" charset="0"/>
                <a:ea typeface="黑体" panose="02010609060101010101" pitchFamily="49" charset="-122"/>
              </a:rPr>
              <a:t>开始，毫无遗漏地依次推进到</a:t>
            </a:r>
            <a:r>
              <a:rPr lang="ja-JP" altLang="en-US" sz="2000" dirty="0">
                <a:solidFill>
                  <a:schemeClr val="accent2"/>
                </a:solidFill>
                <a:latin typeface="Arial" panose="020B0604020202020204" pitchFamily="34" charset="0"/>
                <a:ea typeface="黑体" panose="02010609060101010101" pitchFamily="49" charset="-122"/>
              </a:rPr>
              <a:t>非</a:t>
            </a:r>
            <a:r>
              <a:rPr lang="zh-CN" altLang="en-US" sz="2000" dirty="0">
                <a:solidFill>
                  <a:schemeClr val="accent2"/>
                </a:solidFill>
                <a:latin typeface="Arial" panose="020B0604020202020204" pitchFamily="34" charset="0"/>
                <a:ea typeface="黑体" panose="02010609060101010101" pitchFamily="49" charset="-122"/>
              </a:rPr>
              <a:t>常规操作</a:t>
            </a:r>
            <a:r>
              <a:rPr lang="ja-JP" altLang="en-US" sz="2000" dirty="0">
                <a:latin typeface="Arial" panose="020B0604020202020204" pitchFamily="34" charset="0"/>
                <a:ea typeface="黑体" panose="02010609060101010101" pitchFamily="49" charset="-122"/>
              </a:rPr>
              <a:t>。</a:t>
            </a:r>
            <a:endParaRPr lang="ja-JP" altLang="en-US" sz="2000" dirty="0">
              <a:latin typeface="Arial" panose="020B0604020202020204" pitchFamily="34" charset="0"/>
              <a:ea typeface="黑体" panose="02010609060101010101" pitchFamily="49" charset="-122"/>
            </a:endParaRPr>
          </a:p>
          <a:p>
            <a:pPr marL="342900" indent="-342900" eaLnBrk="1" hangingPunct="1">
              <a:lnSpc>
                <a:spcPts val="3500"/>
              </a:lnSpc>
              <a:spcBef>
                <a:spcPct val="20000"/>
              </a:spcBef>
            </a:pPr>
            <a:r>
              <a:rPr lang="ja-JP" altLang="en-US" sz="2000" dirty="0">
                <a:latin typeface="Arial" panose="020B0604020202020204" pitchFamily="34" charset="0"/>
                <a:ea typeface="黑体" panose="02010609060101010101" pitchFamily="49" charset="-122"/>
              </a:rPr>
              <a:t>（４）</a:t>
            </a:r>
            <a:r>
              <a:rPr lang="zh-CN" altLang="en-US" sz="2000" dirty="0">
                <a:latin typeface="Arial" panose="020B0604020202020204" pitchFamily="34" charset="0"/>
                <a:ea typeface="黑体" panose="02010609060101010101" pitchFamily="49" charset="-122"/>
              </a:rPr>
              <a:t>工作现场操作较多的情况下，</a:t>
            </a:r>
            <a:r>
              <a:rPr lang="zh-CN" altLang="en-US" sz="2000" dirty="0">
                <a:solidFill>
                  <a:schemeClr val="accent2"/>
                </a:solidFill>
                <a:latin typeface="Arial" panose="020B0604020202020204" pitchFamily="34" charset="0"/>
                <a:ea typeface="黑体" panose="02010609060101010101" pitchFamily="49" charset="-122"/>
              </a:rPr>
              <a:t>从估计有较大风险的操作开始</a:t>
            </a:r>
            <a:r>
              <a:rPr lang="zh-CN" altLang="en-US" sz="2000" dirty="0">
                <a:latin typeface="Arial" panose="020B0604020202020204" pitchFamily="34" charset="0"/>
                <a:ea typeface="黑体" panose="02010609060101010101" pitchFamily="49" charset="-122"/>
              </a:rPr>
              <a:t>，制定</a:t>
            </a:r>
            <a:r>
              <a:rPr lang="ja-JP" altLang="en-US" sz="2000" dirty="0">
                <a:solidFill>
                  <a:schemeClr val="accent2"/>
                </a:solidFill>
                <a:latin typeface="Arial" panose="020B0604020202020204" pitchFamily="34" charset="0"/>
                <a:ea typeface="黑体" panose="02010609060101010101" pitchFamily="49" charset="-122"/>
              </a:rPr>
              <a:t>２～３年</a:t>
            </a:r>
            <a:r>
              <a:rPr lang="zh-CN" altLang="en-US" sz="2000" dirty="0">
                <a:solidFill>
                  <a:schemeClr val="accent2"/>
                </a:solidFill>
                <a:latin typeface="Arial" panose="020B0604020202020204" pitchFamily="34" charset="0"/>
                <a:ea typeface="黑体" panose="02010609060101010101" pitchFamily="49" charset="-122"/>
              </a:rPr>
              <a:t>的计划</a:t>
            </a:r>
            <a:r>
              <a:rPr lang="zh-CN" altLang="en-US" sz="2000" dirty="0">
                <a:latin typeface="Arial" panose="020B0604020202020204" pitchFamily="34" charset="0"/>
                <a:ea typeface="黑体" panose="02010609060101010101" pitchFamily="49" charset="-122"/>
              </a:rPr>
              <a:t>来开展</a:t>
            </a:r>
            <a:r>
              <a:rPr lang="ja-JP" altLang="en-US" sz="2000" dirty="0">
                <a:latin typeface="Arial" panose="020B0604020202020204" pitchFamily="34" charset="0"/>
                <a:ea typeface="黑体" panose="02010609060101010101" pitchFamily="49" charset="-122"/>
              </a:rPr>
              <a:t>。</a:t>
            </a:r>
            <a:endParaRPr lang="ja-JP" altLang="zh-CN" sz="2000" dirty="0">
              <a:latin typeface="Arial" panose="020B0604020202020204" pitchFamily="34" charset="0"/>
              <a:ea typeface="黑体" panose="02010609060101010101" pitchFamily="49" charset="-122"/>
            </a:endParaRPr>
          </a:p>
          <a:p>
            <a:pPr marL="342900" indent="-342900" eaLnBrk="1" hangingPunct="1">
              <a:lnSpc>
                <a:spcPts val="3500"/>
              </a:lnSpc>
              <a:spcBef>
                <a:spcPct val="20000"/>
              </a:spcBef>
            </a:pPr>
            <a:r>
              <a:rPr lang="ja-JP" altLang="en-US" sz="2000" dirty="0">
                <a:latin typeface="Arial" panose="020B0604020202020204" pitchFamily="34" charset="0"/>
                <a:ea typeface="黑体" panose="02010609060101010101" pitchFamily="49" charset="-122"/>
              </a:rPr>
              <a:t>（５）</a:t>
            </a:r>
            <a:r>
              <a:rPr lang="zh-CN" altLang="en-US" sz="2000" dirty="0">
                <a:solidFill>
                  <a:schemeClr val="accent2"/>
                </a:solidFill>
                <a:latin typeface="宋体" panose="02010600030101010101" pitchFamily="2" charset="-122"/>
              </a:rPr>
              <a:t>弄清事故隐患</a:t>
            </a:r>
            <a:r>
              <a:rPr lang="ja-JP" altLang="en-US" sz="2000" dirty="0">
                <a:latin typeface="宋体" panose="02010600030101010101" pitchFamily="2" charset="-122"/>
              </a:rPr>
              <a:t>（</a:t>
            </a:r>
            <a:r>
              <a:rPr lang="zh-CN" altLang="en-US" sz="2000" dirty="0">
                <a:latin typeface="宋体" panose="02010600030101010101" pitchFamily="2" charset="-122"/>
              </a:rPr>
              <a:t>危险源</a:t>
            </a:r>
            <a:r>
              <a:rPr lang="ja-JP" altLang="en-US" sz="2000" dirty="0">
                <a:latin typeface="宋体" panose="02010600030101010101" pitchFamily="2" charset="-122"/>
              </a:rPr>
              <a:t>）</a:t>
            </a:r>
            <a:r>
              <a:rPr lang="ja-JP" altLang="en-US" sz="2000" dirty="0">
                <a:solidFill>
                  <a:schemeClr val="accent2"/>
                </a:solidFill>
                <a:latin typeface="宋体" panose="02010600030101010101" pitchFamily="2" charset="-122"/>
              </a:rPr>
              <a:t>、</a:t>
            </a:r>
            <a:r>
              <a:rPr lang="zh-CN" altLang="en-US" sz="2000" dirty="0">
                <a:solidFill>
                  <a:schemeClr val="accent2"/>
                </a:solidFill>
                <a:latin typeface="宋体" panose="02010600030101010101" pitchFamily="2" charset="-122"/>
              </a:rPr>
              <a:t>操作者、导致事故的过程等，</a:t>
            </a:r>
            <a:r>
              <a:rPr lang="zh-CN" altLang="en-US" sz="2000" dirty="0">
                <a:latin typeface="宋体" panose="02010600030101010101" pitchFamily="2" charset="-122"/>
              </a:rPr>
              <a:t>按每一项事故隐患</a:t>
            </a:r>
            <a:r>
              <a:rPr lang="en-US" altLang="ja-JP" sz="2000" dirty="0">
                <a:latin typeface="宋体" panose="02010600030101010101" pitchFamily="2" charset="-122"/>
              </a:rPr>
              <a:t>〔</a:t>
            </a:r>
            <a:r>
              <a:rPr lang="zh-CN" altLang="en-US" sz="2000" dirty="0">
                <a:latin typeface="宋体" panose="02010600030101010101" pitchFamily="2" charset="-122"/>
              </a:rPr>
              <a:t>危险源和过程</a:t>
            </a:r>
            <a:r>
              <a:rPr lang="en-US" altLang="ja-JP" sz="2000" dirty="0">
                <a:latin typeface="宋体" panose="02010600030101010101" pitchFamily="2" charset="-122"/>
              </a:rPr>
              <a:t>〕</a:t>
            </a:r>
            <a:r>
              <a:rPr lang="zh-CN" altLang="en-US" sz="2000" dirty="0">
                <a:solidFill>
                  <a:schemeClr val="accent2"/>
                </a:solidFill>
                <a:latin typeface="宋体" panose="02010600030101010101" pitchFamily="2" charset="-122"/>
              </a:rPr>
              <a:t>填写隐患排查表。</a:t>
            </a:r>
            <a:endParaRPr lang="ja-JP" altLang="en-US" sz="2000" dirty="0">
              <a:latin typeface="Arial" panose="020B0604020202020204" pitchFamily="34" charset="0"/>
              <a:ea typeface="黑体" panose="02010609060101010101" pitchFamily="49"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6"/>
          <p:cNvSpPr txBox="1"/>
          <p:nvPr/>
        </p:nvSpPr>
        <p:spPr>
          <a:xfrm>
            <a:off x="684213" y="1038225"/>
            <a:ext cx="7031037" cy="461963"/>
          </a:xfrm>
          <a:prstGeom prst="rect">
            <a:avLst/>
          </a:prstGeom>
          <a:noFill/>
          <a:ln w="9525">
            <a:noFill/>
          </a:ln>
        </p:spPr>
        <p:txBody>
          <a:bodyPr>
            <a:spAutoFit/>
          </a:bodyPr>
          <a:lstStyle/>
          <a:p>
            <a:pPr eaLnBrk="1" hangingPunct="1">
              <a:spcBef>
                <a:spcPct val="50000"/>
              </a:spcBef>
            </a:pPr>
            <a:r>
              <a:rPr lang="en-US" altLang="zh-CN"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隐患排查治理活动</a:t>
            </a:r>
            <a:r>
              <a:rPr lang="en-US" altLang="zh-CN" dirty="0">
                <a:latin typeface="Times New Roman" panose="02020603050405020304" pitchFamily="18" charset="0"/>
              </a:rPr>
              <a:t>—</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7</a:t>
            </a:r>
            <a:r>
              <a:rPr lang="zh-CN" altLang="en-US" sz="2000" dirty="0">
                <a:latin typeface="黑体" panose="02010609060101010101" pitchFamily="49" charset="-122"/>
                <a:ea typeface="黑体" panose="02010609060101010101" pitchFamily="49" charset="-122"/>
              </a:rPr>
              <a:t>）事故隐患风险评估</a:t>
            </a:r>
            <a:endParaRPr lang="zh-CN" altLang="en-US" sz="2000" dirty="0">
              <a:latin typeface="黑体" panose="02010609060101010101" pitchFamily="49" charset="-122"/>
              <a:ea typeface="黑体" panose="02010609060101010101" pitchFamily="49" charset="-122"/>
            </a:endParaRPr>
          </a:p>
        </p:txBody>
      </p:sp>
      <p:graphicFrame>
        <p:nvGraphicFramePr>
          <p:cNvPr id="53289" name="Group 41"/>
          <p:cNvGraphicFramePr>
            <a:graphicFrameLocks noGrp="1"/>
          </p:cNvGraphicFramePr>
          <p:nvPr/>
        </p:nvGraphicFramePr>
        <p:xfrm>
          <a:off x="612775" y="2671763"/>
          <a:ext cx="1914525" cy="719137"/>
        </p:xfrm>
        <a:graphic>
          <a:graphicData uri="http://schemas.openxmlformats.org/drawingml/2006/table">
            <a:tbl>
              <a:tblPr/>
              <a:tblGrid>
                <a:gridCol w="1914525"/>
              </a:tblGrid>
              <a:tr h="719137">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3600" b="1" i="0" u="none" strike="noStrike" cap="none" normalizeH="0" baseline="0" dirty="0">
                          <a:ln>
                            <a:noFill/>
                          </a:ln>
                          <a:solidFill>
                            <a:schemeClr val="tx1"/>
                          </a:solidFill>
                          <a:effectLst/>
                          <a:latin typeface="Arial" panose="020B0604020202020204" pitchFamily="34" charset="0"/>
                          <a:ea typeface="黑体" panose="02010609060101010101" pitchFamily="49" charset="-122"/>
                        </a:rPr>
                        <a:t>风险</a:t>
                      </a:r>
                      <a:endParaRPr kumimoji="0" lang="ja-JP" altLang="en-US" sz="3600" b="1" i="0" u="none" strike="noStrike" cap="none" normalizeH="0" baseline="0" dirty="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graphicFrame>
        <p:nvGraphicFramePr>
          <p:cNvPr id="53291" name="Group 43"/>
          <p:cNvGraphicFramePr>
            <a:graphicFrameLocks noGrp="1"/>
          </p:cNvGraphicFramePr>
          <p:nvPr/>
        </p:nvGraphicFramePr>
        <p:xfrm>
          <a:off x="3421063" y="2455863"/>
          <a:ext cx="1584325" cy="1189037"/>
        </p:xfrm>
        <a:graphic>
          <a:graphicData uri="http://schemas.openxmlformats.org/drawingml/2006/table">
            <a:tbl>
              <a:tblPr/>
              <a:tblGrid>
                <a:gridCol w="1584325"/>
              </a:tblGrid>
              <a:tr h="1189037">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ja-JP" altLang="en-US" sz="3600" b="0" i="0" u="none" strike="noStrike" cap="none" normalizeH="0" baseline="0">
                          <a:ln>
                            <a:noFill/>
                          </a:ln>
                          <a:solidFill>
                            <a:schemeClr val="tx1"/>
                          </a:solidFill>
                          <a:effectLst/>
                          <a:latin typeface="Arial" panose="020B0604020202020204" pitchFamily="34" charset="0"/>
                          <a:ea typeface="黑体" panose="02010609060101010101" pitchFamily="49" charset="-122"/>
                        </a:rPr>
                        <a:t>危害</a:t>
                      </a:r>
                      <a:r>
                        <a:rPr kumimoji="0" lang="zh-CN" altLang="en-US" sz="3600" b="0" i="0" u="none" strike="noStrike" cap="none" normalizeH="0" baseline="0">
                          <a:ln>
                            <a:noFill/>
                          </a:ln>
                          <a:solidFill>
                            <a:schemeClr val="tx1"/>
                          </a:solidFill>
                          <a:effectLst/>
                          <a:latin typeface="Arial" panose="020B0604020202020204" pitchFamily="34" charset="0"/>
                          <a:ea typeface="黑体" panose="02010609060101010101" pitchFamily="49" charset="-122"/>
                        </a:rPr>
                        <a:t>的</a:t>
                      </a:r>
                      <a:r>
                        <a:rPr kumimoji="0" lang="ja-JP" altLang="en-US" sz="3600" b="0" i="0" u="none" strike="noStrike" cap="none" normalizeH="0" baseline="0">
                          <a:ln>
                            <a:noFill/>
                          </a:ln>
                          <a:solidFill>
                            <a:schemeClr val="tx1"/>
                          </a:solidFill>
                          <a:effectLst/>
                          <a:latin typeface="Arial" panose="020B0604020202020204" pitchFamily="34" charset="0"/>
                          <a:ea typeface="黑体" panose="02010609060101010101" pitchFamily="49" charset="-122"/>
                        </a:rPr>
                        <a:t>重大性</a:t>
                      </a:r>
                      <a:endParaRPr kumimoji="0" lang="ja-JP" altLang="en-US" sz="36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a:txBody>
                  <a:tcPr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graphicFrame>
        <p:nvGraphicFramePr>
          <p:cNvPr id="1160260" name="Group 68"/>
          <p:cNvGraphicFramePr>
            <a:graphicFrameLocks noGrp="1"/>
          </p:cNvGraphicFramePr>
          <p:nvPr/>
        </p:nvGraphicFramePr>
        <p:xfrm>
          <a:off x="6372225" y="2455863"/>
          <a:ext cx="1728788" cy="1189037"/>
        </p:xfrm>
        <a:graphic>
          <a:graphicData uri="http://schemas.openxmlformats.org/drawingml/2006/table">
            <a:tbl>
              <a:tblPr/>
              <a:tblGrid>
                <a:gridCol w="1728788"/>
              </a:tblGrid>
              <a:tr h="1189037">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ja-JP" altLang="en-US" sz="3600" b="0" i="0" u="none" strike="noStrike" cap="none" normalizeH="0" baseline="0">
                          <a:ln>
                            <a:noFill/>
                          </a:ln>
                          <a:solidFill>
                            <a:schemeClr val="tx1"/>
                          </a:solidFill>
                          <a:effectLst/>
                          <a:latin typeface="Arial" panose="020B0604020202020204" pitchFamily="34" charset="0"/>
                          <a:ea typeface="黑体" panose="02010609060101010101" pitchFamily="49" charset="-122"/>
                        </a:rPr>
                        <a:t>危害</a:t>
                      </a:r>
                      <a:r>
                        <a:rPr kumimoji="0" lang="zh-CN" altLang="en-US" sz="3600" b="0" i="0" u="none" strike="noStrike" cap="none" normalizeH="0" baseline="0">
                          <a:ln>
                            <a:noFill/>
                          </a:ln>
                          <a:solidFill>
                            <a:schemeClr val="tx1"/>
                          </a:solidFill>
                          <a:effectLst/>
                          <a:latin typeface="Arial" panose="020B0604020202020204" pitchFamily="34" charset="0"/>
                          <a:ea typeface="黑体" panose="02010609060101010101" pitchFamily="49" charset="-122"/>
                        </a:rPr>
                        <a:t>的</a:t>
                      </a:r>
                      <a:r>
                        <a:rPr kumimoji="0" lang="ja-JP" altLang="en-US" sz="3600" b="0" i="0" u="none" strike="noStrike" cap="none" normalizeH="0" baseline="0">
                          <a:ln>
                            <a:noFill/>
                          </a:ln>
                          <a:solidFill>
                            <a:schemeClr val="tx1"/>
                          </a:solidFill>
                          <a:effectLst/>
                          <a:latin typeface="Arial" panose="020B0604020202020204" pitchFamily="34" charset="0"/>
                          <a:ea typeface="黑体" panose="02010609060101010101" pitchFamily="49" charset="-122"/>
                        </a:rPr>
                        <a:t>可能性</a:t>
                      </a:r>
                      <a:endParaRPr kumimoji="0" lang="ja-JP" altLang="en-US" sz="36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a:txBody>
                  <a:tcPr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graphicFrame>
        <p:nvGraphicFramePr>
          <p:cNvPr id="1160214" name="Group 22"/>
          <p:cNvGraphicFramePr>
            <a:graphicFrameLocks noGrp="1"/>
          </p:cNvGraphicFramePr>
          <p:nvPr/>
        </p:nvGraphicFramePr>
        <p:xfrm>
          <a:off x="2662238" y="2727325"/>
          <a:ext cx="766762" cy="701675"/>
        </p:xfrm>
        <a:graphic>
          <a:graphicData uri="http://schemas.openxmlformats.org/drawingml/2006/table">
            <a:tbl>
              <a:tblPr/>
              <a:tblGrid>
                <a:gridCol w="766762"/>
              </a:tblGrid>
              <a:tr h="70167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ja-JP" altLang="en-US" sz="4000" b="0" i="0" u="none" strike="noStrike" cap="none" normalizeH="0" baseline="0" dirty="0">
                          <a:ln>
                            <a:noFill/>
                          </a:ln>
                          <a:solidFill>
                            <a:schemeClr val="tx1"/>
                          </a:solidFill>
                          <a:effectLst/>
                          <a:latin typeface="Arial" panose="020B0604020202020204" pitchFamily="34" charset="0"/>
                          <a:ea typeface="黑体" panose="02010609060101010101" pitchFamily="49" charset="-122"/>
                        </a:rPr>
                        <a:t>＝</a:t>
                      </a:r>
                      <a:endParaRPr kumimoji="0" lang="ja-JP" altLang="en-US" sz="4000" b="0" i="0" u="none" strike="noStrike" cap="none" normalizeH="0" baseline="0" dirty="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graphicFrame>
        <p:nvGraphicFramePr>
          <p:cNvPr id="1160242" name="Group 50"/>
          <p:cNvGraphicFramePr>
            <a:graphicFrameLocks noGrp="1"/>
          </p:cNvGraphicFramePr>
          <p:nvPr/>
        </p:nvGraphicFramePr>
        <p:xfrm>
          <a:off x="5292725" y="2600325"/>
          <a:ext cx="842963" cy="701675"/>
        </p:xfrm>
        <a:graphic>
          <a:graphicData uri="http://schemas.openxmlformats.org/drawingml/2006/table">
            <a:tbl>
              <a:tblPr/>
              <a:tblGrid>
                <a:gridCol w="842963"/>
              </a:tblGrid>
              <a:tr h="70167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ja-JP" sz="4000" b="0" i="0" u="none" strike="noStrike" cap="none" normalizeH="0" baseline="0">
                          <a:ln>
                            <a:noFill/>
                          </a:ln>
                          <a:solidFill>
                            <a:schemeClr val="tx1"/>
                          </a:solidFill>
                          <a:effectLst/>
                          <a:latin typeface="Arial" panose="020B0604020202020204" pitchFamily="34" charset="0"/>
                          <a:ea typeface="黑体" panose="02010609060101010101" pitchFamily="49" charset="-122"/>
                        </a:rPr>
                        <a:t>※</a:t>
                      </a:r>
                      <a:endParaRPr kumimoji="0" lang="en-US" altLang="ja-JP" sz="40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3289"/>
                                        </p:tgtEl>
                                        <p:attrNameLst>
                                          <p:attrName>style.visibility</p:attrName>
                                        </p:attrNameLst>
                                      </p:cBhvr>
                                      <p:to>
                                        <p:strVal val="visible"/>
                                      </p:to>
                                    </p:set>
                                  </p:childTnLst>
                                </p:cTn>
                              </p:par>
                            </p:childTnLst>
                          </p:cTn>
                        </p:par>
                        <p:par>
                          <p:cTn id="7" fill="hold">
                            <p:stCondLst>
                              <p:cond delay="500"/>
                            </p:stCondLst>
                            <p:childTnLst>
                              <p:par>
                                <p:cTn id="8" presetID="3" presetClass="entr" presetSubtype="5" fill="hold" nodeType="afterEffect">
                                  <p:stCondLst>
                                    <p:cond delay="0"/>
                                  </p:stCondLst>
                                  <p:childTnLst>
                                    <p:set>
                                      <p:cBhvr>
                                        <p:cTn id="9" dur="1" fill="hold">
                                          <p:stCondLst>
                                            <p:cond delay="0"/>
                                          </p:stCondLst>
                                        </p:cTn>
                                        <p:tgtEl>
                                          <p:spTgt spid="1160214"/>
                                        </p:tgtEl>
                                        <p:attrNameLst>
                                          <p:attrName>style.visibility</p:attrName>
                                        </p:attrNameLst>
                                      </p:cBhvr>
                                      <p:to>
                                        <p:strVal val="visible"/>
                                      </p:to>
                                    </p:set>
                                    <p:animEffect transition="in" filter="blinds(vertical)">
                                      <p:cBhvr>
                                        <p:cTn id="10" dur="500"/>
                                        <p:tgtEl>
                                          <p:spTgt spid="1160214"/>
                                        </p:tgtEl>
                                      </p:cBhvr>
                                    </p:animEffect>
                                  </p:childTnLst>
                                </p:cTn>
                              </p:par>
                            </p:childTnLst>
                          </p:cTn>
                        </p:par>
                        <p:par>
                          <p:cTn id="11" fill="hold">
                            <p:stCondLst>
                              <p:cond delay="1000"/>
                            </p:stCondLst>
                            <p:childTnLst>
                              <p:par>
                                <p:cTn id="12" presetID="1" presetClass="entr" presetSubtype="0" fill="hold" nodeType="afterEffect">
                                  <p:stCondLst>
                                    <p:cond delay="500"/>
                                  </p:stCondLst>
                                  <p:childTnLst>
                                    <p:set>
                                      <p:cBhvr>
                                        <p:cTn id="13" dur="1" fill="hold">
                                          <p:stCondLst>
                                            <p:cond delay="499"/>
                                          </p:stCondLst>
                                        </p:cTn>
                                        <p:tgtEl>
                                          <p:spTgt spid="53291"/>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nodeType="afterEffect">
                                  <p:stCondLst>
                                    <p:cond delay="500"/>
                                  </p:stCondLst>
                                  <p:childTnLst>
                                    <p:set>
                                      <p:cBhvr>
                                        <p:cTn id="16" dur="1" fill="hold">
                                          <p:stCondLst>
                                            <p:cond delay="499"/>
                                          </p:stCondLst>
                                        </p:cTn>
                                        <p:tgtEl>
                                          <p:spTgt spid="1160260"/>
                                        </p:tgtEl>
                                        <p:attrNameLst>
                                          <p:attrName>style.visibility</p:attrName>
                                        </p:attrNameLst>
                                      </p:cBhvr>
                                      <p:to>
                                        <p:strVal val="visible"/>
                                      </p:to>
                                    </p:set>
                                  </p:childTnLst>
                                </p:cTn>
                              </p:par>
                            </p:childTnLst>
                          </p:cTn>
                        </p:par>
                        <p:par>
                          <p:cTn id="17" fill="hold">
                            <p:stCondLst>
                              <p:cond delay="3000"/>
                            </p:stCondLst>
                            <p:childTnLst>
                              <p:par>
                                <p:cTn id="18" presetID="1" presetClass="entr" presetSubtype="0" fill="hold" nodeType="afterEffect">
                                  <p:stCondLst>
                                    <p:cond delay="500"/>
                                  </p:stCondLst>
                                  <p:childTnLst>
                                    <p:set>
                                      <p:cBhvr>
                                        <p:cTn id="19" dur="1" fill="hold">
                                          <p:stCondLst>
                                            <p:cond delay="499"/>
                                          </p:stCondLst>
                                        </p:cTn>
                                        <p:tgtEl>
                                          <p:spTgt spid="116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6"/>
          <p:cNvSpPr txBox="1"/>
          <p:nvPr/>
        </p:nvSpPr>
        <p:spPr>
          <a:xfrm>
            <a:off x="646113" y="895350"/>
            <a:ext cx="7140575" cy="461963"/>
          </a:xfrm>
          <a:prstGeom prst="rect">
            <a:avLst/>
          </a:prstGeom>
          <a:noFill/>
          <a:ln w="9525">
            <a:noFill/>
          </a:ln>
        </p:spPr>
        <p:txBody>
          <a:bodyPr>
            <a:spAutoFit/>
          </a:bodyPr>
          <a:lstStyle/>
          <a:p>
            <a:pPr eaLnBrk="1" hangingPunct="1">
              <a:spcBef>
                <a:spcPct val="50000"/>
              </a:spcBef>
            </a:pPr>
            <a:r>
              <a:rPr lang="en-US" altLang="zh-CN"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隐患排查治理活动</a:t>
            </a:r>
            <a:r>
              <a:rPr lang="en-US" altLang="zh-CN" dirty="0">
                <a:latin typeface="Times New Roman" panose="02020603050405020304" pitchFamily="18" charset="0"/>
              </a:rPr>
              <a:t>—</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7</a:t>
            </a:r>
            <a:r>
              <a:rPr lang="zh-CN" altLang="en-US" sz="2000" dirty="0">
                <a:latin typeface="黑体" panose="02010609060101010101" pitchFamily="49" charset="-122"/>
                <a:ea typeface="黑体" panose="02010609060101010101" pitchFamily="49" charset="-122"/>
              </a:rPr>
              <a:t>）事故隐患风险评估</a:t>
            </a:r>
            <a:endParaRPr lang="zh-CN" altLang="en-US" sz="2000" dirty="0">
              <a:latin typeface="黑体" panose="02010609060101010101" pitchFamily="49" charset="-122"/>
              <a:ea typeface="黑体" panose="02010609060101010101" pitchFamily="49" charset="-122"/>
            </a:endParaRPr>
          </a:p>
        </p:txBody>
      </p:sp>
      <p:sp>
        <p:nvSpPr>
          <p:cNvPr id="61447" name="Text Box 3"/>
          <p:cNvSpPr>
            <a:spLocks noChangeArrowheads="1"/>
          </p:cNvSpPr>
          <p:nvPr/>
        </p:nvSpPr>
        <p:spPr bwMode="auto">
          <a:xfrm>
            <a:off x="1117600" y="1844675"/>
            <a:ext cx="6983413" cy="3816350"/>
          </a:xfrm>
          <a:prstGeom prst="rect">
            <a:avLst/>
          </a:prstGeom>
          <a:noFill/>
          <a:ln w="9525">
            <a:noFill/>
            <a:miter lim="800000"/>
          </a:ln>
        </p:spPr>
        <p:txBody>
          <a:bodyPr/>
          <a:lstStyle/>
          <a:p>
            <a:pPr marL="714375" marR="0" lvl="0" indent="-714375" algn="l" defTabSz="914400" rtl="0" eaLnBrk="1" fontAlgn="base" latinLnBrk="0" hangingPunct="1">
              <a:lnSpc>
                <a:spcPct val="100000"/>
              </a:lnSpc>
              <a:spcBef>
                <a:spcPct val="20000"/>
              </a:spcBef>
              <a:spcAft>
                <a:spcPct val="0"/>
              </a:spcAft>
              <a:buClrTx/>
              <a:buSzTx/>
              <a:buFontTx/>
              <a:buNone/>
              <a:defRPr/>
            </a:pPr>
            <a:r>
              <a:rPr kumimoji="0" lang="ja-JP" altLang="en-US" sz="2400" b="1"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mn-cs"/>
              </a:rPr>
              <a:t>１．</a:t>
            </a:r>
            <a:r>
              <a:rPr kumimoji="0" lang="zh-CN" altLang="en-US" sz="2400" b="1"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mn-cs"/>
              </a:rPr>
              <a:t>加法</a:t>
            </a:r>
            <a:r>
              <a:rPr kumimoji="0" lang="ja-JP" altLang="en-US" sz="2400" b="1"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mn-cs"/>
              </a:rPr>
              <a:t>式</a:t>
            </a:r>
            <a:endParaRPr kumimoji="0" lang="ja-JP" altLang="en-US" sz="2400" b="1"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mn-cs"/>
            </a:endParaRPr>
          </a:p>
          <a:p>
            <a:pPr marL="714375" marR="0" lvl="0" indent="-714375" algn="l" defTabSz="914400" rtl="0" eaLnBrk="1" fontAlgn="base" latinLnBrk="0" hangingPunct="1">
              <a:lnSpc>
                <a:spcPct val="100000"/>
              </a:lnSpc>
              <a:spcBef>
                <a:spcPct val="20000"/>
              </a:spcBef>
              <a:spcAft>
                <a:spcPct val="0"/>
              </a:spcAft>
              <a:buClrTx/>
              <a:buSzTx/>
              <a:buFontTx/>
              <a:buNone/>
              <a:defRPr/>
            </a:pPr>
            <a:r>
              <a:rPr kumimoji="0" lang="ja-JP" altLang="en-US" sz="2400" b="1"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mn-cs"/>
              </a:rPr>
              <a:t>　①</a:t>
            </a:r>
            <a:r>
              <a:rPr kumimoji="0" lang="ja-JP" altLang="en-US" sz="2400" b="0" i="0" u="none" strike="noStrike" kern="1200" cap="none" spc="0" normalizeH="0" baseline="0" noProof="0" dirty="0">
                <a:ln>
                  <a:noFill/>
                </a:ln>
                <a:solidFill>
                  <a:schemeClr val="tx1"/>
                </a:solidFill>
                <a:effectLst/>
                <a:uLnTx/>
                <a:uFillTx/>
                <a:latin typeface="+mn-ea"/>
                <a:ea typeface="+mn-ea"/>
                <a:cs typeface="+mn-cs"/>
              </a:rPr>
              <a:t>　</a:t>
            </a:r>
            <a:r>
              <a:rPr kumimoji="0" lang="ja-JP" altLang="en-US" sz="2000" b="0" i="0" u="none" strike="noStrike" kern="1200" cap="none" spc="0" normalizeH="0" baseline="0" noProof="0" dirty="0">
                <a:ln>
                  <a:noFill/>
                </a:ln>
                <a:solidFill>
                  <a:schemeClr val="tx1"/>
                </a:solidFill>
                <a:effectLst/>
                <a:uLnTx/>
                <a:uFillTx/>
                <a:latin typeface="+mn-ea"/>
                <a:ea typeface="+mn-ea"/>
                <a:cs typeface="+mn-cs"/>
              </a:rPr>
              <a:t>重大性＋可能性</a:t>
            </a:r>
            <a:endParaRPr kumimoji="0" lang="ja-JP" altLang="en-US" sz="2000" b="0" i="0" u="none" strike="noStrike" kern="1200" cap="none" spc="0" normalizeH="0" baseline="0" noProof="0" dirty="0">
              <a:ln>
                <a:noFill/>
              </a:ln>
              <a:solidFill>
                <a:schemeClr val="tx1"/>
              </a:solidFill>
              <a:effectLst/>
              <a:uLnTx/>
              <a:uFillTx/>
              <a:latin typeface="+mn-ea"/>
              <a:ea typeface="+mn-ea"/>
              <a:cs typeface="+mn-cs"/>
            </a:endParaRPr>
          </a:p>
          <a:p>
            <a:pPr marL="714375" marR="0" lvl="0" indent="-714375" algn="l" defTabSz="914400" rtl="0" eaLnBrk="1" fontAlgn="base" latinLnBrk="0" hangingPunct="1">
              <a:lnSpc>
                <a:spcPct val="100000"/>
              </a:lnSpc>
              <a:spcBef>
                <a:spcPct val="20000"/>
              </a:spcBef>
              <a:spcAft>
                <a:spcPct val="0"/>
              </a:spcAft>
              <a:buClrTx/>
              <a:buSzTx/>
              <a:buFontTx/>
              <a:buNone/>
              <a:defRPr/>
            </a:pPr>
            <a:r>
              <a:rPr kumimoji="0" lang="ja-JP" altLang="en-US" sz="2000" b="0" i="0" u="none" strike="noStrike" kern="1200" cap="none" spc="0" normalizeH="0" baseline="0" noProof="0" dirty="0">
                <a:ln>
                  <a:noFill/>
                </a:ln>
                <a:solidFill>
                  <a:schemeClr val="tx1"/>
                </a:solidFill>
                <a:effectLst/>
                <a:uLnTx/>
                <a:uFillTx/>
                <a:latin typeface="+mn-ea"/>
                <a:ea typeface="+mn-ea"/>
                <a:cs typeface="+mn-cs"/>
              </a:rPr>
              <a:t>　②　重大性＋可能性＋</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接近危险的频度</a:t>
            </a:r>
            <a:endParaRPr kumimoji="0" lang="ja-JP" altLang="en-US" sz="2000" b="0" i="0" u="none" strike="noStrike" kern="1200" cap="none" spc="0" normalizeH="0" baseline="0" noProof="0" dirty="0">
              <a:ln>
                <a:noFill/>
              </a:ln>
              <a:solidFill>
                <a:schemeClr val="tx1"/>
              </a:solidFill>
              <a:effectLst/>
              <a:uLnTx/>
              <a:uFillTx/>
              <a:latin typeface="+mn-ea"/>
              <a:ea typeface="+mn-ea"/>
              <a:cs typeface="+mn-cs"/>
            </a:endParaRPr>
          </a:p>
          <a:p>
            <a:pPr marL="714375" marR="0" lvl="0" indent="-714375" algn="l" defTabSz="914400" rtl="0" eaLnBrk="1" fontAlgn="base" latinLnBrk="0" hangingPunct="1">
              <a:lnSpc>
                <a:spcPct val="100000"/>
              </a:lnSpc>
              <a:spcBef>
                <a:spcPct val="20000"/>
              </a:spcBef>
              <a:spcAft>
                <a:spcPct val="0"/>
              </a:spcAft>
              <a:buClrTx/>
              <a:buSzTx/>
              <a:buFontTx/>
              <a:buNone/>
              <a:defRPr/>
            </a:pPr>
            <a:r>
              <a:rPr kumimoji="0" lang="ja-JP" altLang="en-US" sz="2000" b="0" i="0" u="none" strike="noStrike" kern="1200" cap="none" spc="0" normalizeH="0" baseline="0" noProof="0" dirty="0">
                <a:ln>
                  <a:noFill/>
                </a:ln>
                <a:solidFill>
                  <a:schemeClr val="tx1"/>
                </a:solidFill>
                <a:effectLst/>
                <a:uLnTx/>
                <a:uFillTx/>
                <a:latin typeface="+mn-ea"/>
                <a:ea typeface="+mn-ea"/>
                <a:cs typeface="+mn-cs"/>
              </a:rPr>
              <a:t>　③　②－</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现在的</a:t>
            </a:r>
            <a:r>
              <a:rPr kumimoji="0" lang="ja-JP" altLang="en-US" sz="2000" b="0" i="0" u="none" strike="noStrike" kern="1200" cap="none" spc="0" normalizeH="0" baseline="0" noProof="0" dirty="0">
                <a:ln>
                  <a:noFill/>
                </a:ln>
                <a:solidFill>
                  <a:schemeClr val="tx1"/>
                </a:solidFill>
                <a:effectLst/>
                <a:uLnTx/>
                <a:uFillTx/>
                <a:latin typeface="+mn-ea"/>
                <a:ea typeface="+mn-ea"/>
                <a:cs typeface="+mn-cs"/>
              </a:rPr>
              <a:t>安全</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卫生措施</a:t>
            </a:r>
            <a:endParaRPr kumimoji="0" lang="ja-JP" altLang="en-US" sz="2000" b="0" i="0" u="none" strike="noStrike" kern="1200" cap="none" spc="0" normalizeH="0" baseline="0" noProof="0" dirty="0">
              <a:ln>
                <a:noFill/>
              </a:ln>
              <a:solidFill>
                <a:schemeClr val="tx1"/>
              </a:solidFill>
              <a:effectLst/>
              <a:uLnTx/>
              <a:uFillTx/>
              <a:latin typeface="+mn-ea"/>
              <a:ea typeface="+mn-ea"/>
              <a:cs typeface="+mn-cs"/>
            </a:endParaRPr>
          </a:p>
          <a:p>
            <a:pPr marL="714375" marR="0" lvl="0" indent="-714375" algn="l" defTabSz="914400" rtl="0" eaLnBrk="1" fontAlgn="base" latinLnBrk="0" hangingPunct="1">
              <a:lnSpc>
                <a:spcPct val="100000"/>
              </a:lnSpc>
              <a:spcBef>
                <a:spcPct val="20000"/>
              </a:spcBef>
              <a:spcAft>
                <a:spcPct val="0"/>
              </a:spcAft>
              <a:buClrTx/>
              <a:buSzTx/>
              <a:buFontTx/>
              <a:buNone/>
              <a:defRPr/>
            </a:pPr>
            <a:endParaRPr kumimoji="0" lang="ja-JP" altLang="en-US" sz="2400" b="1"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mn-cs"/>
            </a:endParaRPr>
          </a:p>
          <a:p>
            <a:pPr marL="714375" marR="0" lvl="0" indent="-714375" algn="l" defTabSz="914400" rtl="0" eaLnBrk="1" fontAlgn="base" latinLnBrk="0" hangingPunct="1">
              <a:lnSpc>
                <a:spcPct val="100000"/>
              </a:lnSpc>
              <a:spcBef>
                <a:spcPct val="20000"/>
              </a:spcBef>
              <a:spcAft>
                <a:spcPct val="0"/>
              </a:spcAft>
              <a:buClrTx/>
              <a:buSzTx/>
              <a:buFontTx/>
              <a:buNone/>
              <a:defRPr/>
            </a:pPr>
            <a:r>
              <a:rPr kumimoji="0" lang="ja-JP" altLang="en-US" sz="2400" b="1"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mn-cs"/>
              </a:rPr>
              <a:t>２．</a:t>
            </a:r>
            <a:r>
              <a:rPr kumimoji="0" lang="zh-CN" altLang="en-US" sz="2400" b="1"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mn-cs"/>
              </a:rPr>
              <a:t>乘法</a:t>
            </a:r>
            <a:r>
              <a:rPr kumimoji="0" lang="ja-JP" altLang="en-US" sz="2400" b="1"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mn-cs"/>
              </a:rPr>
              <a:t>式</a:t>
            </a:r>
            <a:endParaRPr kumimoji="0" lang="ja-JP" altLang="en-US" sz="2400" b="1"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mn-cs"/>
            </a:endParaRPr>
          </a:p>
          <a:p>
            <a:pPr marL="714375" marR="0" lvl="0" indent="-714375" algn="l" defTabSz="914400" rtl="0" eaLnBrk="1" fontAlgn="base" latinLnBrk="0" hangingPunct="1">
              <a:lnSpc>
                <a:spcPct val="100000"/>
              </a:lnSpc>
              <a:spcBef>
                <a:spcPct val="20000"/>
              </a:spcBef>
              <a:spcAft>
                <a:spcPct val="0"/>
              </a:spcAft>
              <a:buClrTx/>
              <a:buSzTx/>
              <a:buFontTx/>
              <a:buNone/>
              <a:defRPr/>
            </a:pPr>
            <a:r>
              <a:rPr kumimoji="0" lang="ja-JP" altLang="en-US" sz="2400" b="1"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mn-cs"/>
              </a:rPr>
              <a:t>　①　</a:t>
            </a:r>
            <a:r>
              <a:rPr kumimoji="0" lang="ja-JP" altLang="en-US" sz="2000" b="0" i="0" u="none" strike="noStrike" kern="1200" cap="none" spc="0" normalizeH="0" baseline="0" noProof="0" dirty="0">
                <a:ln>
                  <a:noFill/>
                </a:ln>
                <a:solidFill>
                  <a:schemeClr val="tx1"/>
                </a:solidFill>
                <a:effectLst/>
                <a:uLnTx/>
                <a:uFillTx/>
                <a:latin typeface="+mn-ea"/>
                <a:ea typeface="+mn-ea"/>
                <a:cs typeface="+mn-cs"/>
              </a:rPr>
              <a:t>重大性</a:t>
            </a:r>
            <a:r>
              <a:rPr kumimoji="0" lang="en-US" altLang="ja-JP" sz="2000" b="0" i="0" u="none" strike="noStrike" kern="1200" cap="none" spc="0" normalizeH="0" baseline="0" noProof="0" dirty="0">
                <a:ln>
                  <a:noFill/>
                </a:ln>
                <a:solidFill>
                  <a:schemeClr val="tx1"/>
                </a:solidFill>
                <a:effectLst/>
                <a:uLnTx/>
                <a:uFillTx/>
                <a:latin typeface="+mn-ea"/>
                <a:ea typeface="+mn-ea"/>
                <a:cs typeface="+mn-cs"/>
              </a:rPr>
              <a:t>×</a:t>
            </a:r>
            <a:r>
              <a:rPr kumimoji="0" lang="ja-JP" altLang="en-US" sz="2000" b="0" i="0" u="none" strike="noStrike" kern="1200" cap="none" spc="0" normalizeH="0" baseline="0" noProof="0" dirty="0">
                <a:ln>
                  <a:noFill/>
                </a:ln>
                <a:solidFill>
                  <a:schemeClr val="tx1"/>
                </a:solidFill>
                <a:effectLst/>
                <a:uLnTx/>
                <a:uFillTx/>
                <a:latin typeface="+mn-ea"/>
                <a:ea typeface="+mn-ea"/>
                <a:cs typeface="+mn-cs"/>
              </a:rPr>
              <a:t>可能性</a:t>
            </a:r>
            <a:endParaRPr kumimoji="0" lang="ja-JP" altLang="en-US" sz="2000" b="0" i="0" u="none" strike="noStrike" kern="1200" cap="none" spc="0" normalizeH="0" baseline="0" noProof="0" dirty="0">
              <a:ln>
                <a:noFill/>
              </a:ln>
              <a:solidFill>
                <a:schemeClr val="tx1"/>
              </a:solidFill>
              <a:effectLst/>
              <a:uLnTx/>
              <a:uFillTx/>
              <a:latin typeface="+mn-ea"/>
              <a:ea typeface="+mn-ea"/>
              <a:cs typeface="+mn-cs"/>
            </a:endParaRPr>
          </a:p>
          <a:p>
            <a:pPr marL="714375" marR="0" lvl="0" indent="-714375" algn="l" defTabSz="914400" rtl="0" eaLnBrk="1" fontAlgn="base" latinLnBrk="0" hangingPunct="1">
              <a:lnSpc>
                <a:spcPct val="100000"/>
              </a:lnSpc>
              <a:spcBef>
                <a:spcPct val="20000"/>
              </a:spcBef>
              <a:spcAft>
                <a:spcPct val="0"/>
              </a:spcAft>
              <a:buClrTx/>
              <a:buSzTx/>
              <a:buFontTx/>
              <a:buNone/>
              <a:defRPr/>
            </a:pPr>
            <a:r>
              <a:rPr kumimoji="0" lang="ja-JP" altLang="en-US" sz="2000" b="0" i="0" u="none" strike="noStrike" kern="1200" cap="none" spc="0" normalizeH="0" baseline="0" noProof="0" dirty="0">
                <a:ln>
                  <a:noFill/>
                </a:ln>
                <a:solidFill>
                  <a:schemeClr val="tx1"/>
                </a:solidFill>
                <a:effectLst/>
                <a:uLnTx/>
                <a:uFillTx/>
                <a:latin typeface="+mn-ea"/>
                <a:ea typeface="+mn-ea"/>
                <a:cs typeface="+mn-cs"/>
              </a:rPr>
              <a:t>　②　重大性</a:t>
            </a:r>
            <a:r>
              <a:rPr kumimoji="0" lang="en-US" altLang="ja-JP" sz="2000" b="0" i="0" u="none" strike="noStrike" kern="1200" cap="none" spc="0" normalizeH="0" baseline="0" noProof="0" dirty="0">
                <a:ln>
                  <a:noFill/>
                </a:ln>
                <a:solidFill>
                  <a:schemeClr val="tx1"/>
                </a:solidFill>
                <a:effectLst/>
                <a:uLnTx/>
                <a:uFillTx/>
                <a:latin typeface="+mn-ea"/>
                <a:ea typeface="+mn-ea"/>
                <a:cs typeface="+mn-cs"/>
              </a:rPr>
              <a:t>×</a:t>
            </a:r>
            <a:r>
              <a:rPr kumimoji="0" lang="ja-JP" altLang="en-US" sz="2000" b="0" i="0" u="none" strike="noStrike" kern="1200" cap="none" spc="0" normalizeH="0" baseline="0" noProof="0" dirty="0">
                <a:ln>
                  <a:noFill/>
                </a:ln>
                <a:solidFill>
                  <a:schemeClr val="tx1"/>
                </a:solidFill>
                <a:effectLst/>
                <a:uLnTx/>
                <a:uFillTx/>
                <a:latin typeface="+mn-ea"/>
                <a:ea typeface="+mn-ea"/>
                <a:cs typeface="+mn-cs"/>
              </a:rPr>
              <a:t>（可能性＋</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接近危险的频度</a:t>
            </a:r>
            <a:r>
              <a:rPr kumimoji="0" lang="ja-JP" altLang="en-US" sz="2000" b="0" i="0" u="none" strike="noStrike" kern="1200" cap="none" spc="0" normalizeH="0" baseline="0" noProof="0" dirty="0">
                <a:ln>
                  <a:noFill/>
                </a:ln>
                <a:solidFill>
                  <a:schemeClr val="tx1"/>
                </a:solidFill>
                <a:effectLst/>
                <a:uLnTx/>
                <a:uFillTx/>
                <a:latin typeface="+mn-ea"/>
                <a:ea typeface="+mn-ea"/>
                <a:cs typeface="+mn-cs"/>
              </a:rPr>
              <a:t>）</a:t>
            </a:r>
            <a:endParaRPr kumimoji="0" lang="ja-JP" altLang="en-US" sz="2000" b="0" i="0" u="none" strike="noStrike" kern="1200" cap="none" spc="0" normalizeH="0" baseline="0" noProof="0" dirty="0">
              <a:ln>
                <a:noFill/>
              </a:ln>
              <a:solidFill>
                <a:schemeClr val="tx1"/>
              </a:solidFill>
              <a:effectLst/>
              <a:uLnTx/>
              <a:uFillTx/>
              <a:latin typeface="+mn-ea"/>
              <a:ea typeface="+mn-ea"/>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3"/>
          <p:cNvSpPr txBox="1"/>
          <p:nvPr/>
        </p:nvSpPr>
        <p:spPr>
          <a:xfrm>
            <a:off x="1476375" y="3286125"/>
            <a:ext cx="7667625" cy="350838"/>
          </a:xfrm>
          <a:prstGeom prst="rect">
            <a:avLst/>
          </a:prstGeom>
          <a:noFill/>
          <a:ln w="9525">
            <a:noFill/>
          </a:ln>
        </p:spPr>
        <p:txBody>
          <a:bodyPr>
            <a:spAutoFit/>
          </a:bodyPr>
          <a:lstStyle/>
          <a:p>
            <a:pPr algn="ctr" eaLnBrk="1" hangingPunct="1">
              <a:spcBef>
                <a:spcPct val="50000"/>
              </a:spcBef>
            </a:pPr>
            <a:r>
              <a:rPr lang="zh-CN" altLang="en-US" sz="1700" b="1" dirty="0">
                <a:latin typeface="Times New Roman" panose="02020603050405020304" pitchFamily="18" charset="0"/>
              </a:rPr>
              <a:t>风险积分</a:t>
            </a:r>
            <a:r>
              <a:rPr lang="ja-JP" altLang="en-US" sz="1700" b="1" dirty="0">
                <a:latin typeface="Times New Roman" panose="02020603050405020304" pitchFamily="18" charset="0"/>
                <a:ea typeface="MS PGothic" panose="020B0600070205080204" pitchFamily="34" charset="-128"/>
              </a:rPr>
              <a:t> ＝ 危害</a:t>
            </a:r>
            <a:r>
              <a:rPr lang="zh-CN" altLang="en-US" sz="1700" b="1" dirty="0">
                <a:latin typeface="Times New Roman" panose="02020603050405020304" pitchFamily="18" charset="0"/>
              </a:rPr>
              <a:t>的</a:t>
            </a:r>
            <a:r>
              <a:rPr lang="ja-JP" altLang="en-US" sz="1700" b="1" dirty="0">
                <a:latin typeface="Times New Roman" panose="02020603050405020304" pitchFamily="18" charset="0"/>
                <a:ea typeface="MS PGothic" panose="020B0600070205080204" pitchFamily="34" charset="-128"/>
              </a:rPr>
              <a:t>重大性 ＋ </a:t>
            </a:r>
            <a:r>
              <a:rPr lang="zh-CN" altLang="en-US" sz="1700" b="1" dirty="0">
                <a:latin typeface="Times New Roman" panose="02020603050405020304" pitchFamily="18" charset="0"/>
              </a:rPr>
              <a:t>接近危险状态的频度</a:t>
            </a:r>
            <a:r>
              <a:rPr lang="ja-JP" altLang="en-US" sz="1700" b="1" dirty="0">
                <a:latin typeface="Times New Roman" panose="02020603050405020304" pitchFamily="18" charset="0"/>
                <a:ea typeface="MS PGothic" panose="020B0600070205080204" pitchFamily="34" charset="-128"/>
              </a:rPr>
              <a:t> ＋</a:t>
            </a:r>
            <a:r>
              <a:rPr lang="zh-CN" altLang="en-US" sz="1700" b="1" dirty="0">
                <a:latin typeface="Times New Roman" panose="02020603050405020304" pitchFamily="18" charset="0"/>
              </a:rPr>
              <a:t>接近时受伤的</a:t>
            </a:r>
            <a:r>
              <a:rPr lang="ja-JP" altLang="en-US" sz="1700" b="1" dirty="0">
                <a:latin typeface="Times New Roman" panose="02020603050405020304" pitchFamily="18" charset="0"/>
                <a:ea typeface="MS PGothic" panose="020B0600070205080204" pitchFamily="34" charset="-128"/>
              </a:rPr>
              <a:t>可能性</a:t>
            </a:r>
            <a:endParaRPr lang="ja-JP" altLang="en-US" sz="1700" b="1" dirty="0">
              <a:latin typeface="Times New Roman" panose="02020603050405020304" pitchFamily="18" charset="0"/>
              <a:ea typeface="MS PGothic" panose="020B0600070205080204" pitchFamily="34" charset="-128"/>
            </a:endParaRPr>
          </a:p>
        </p:txBody>
      </p:sp>
      <p:graphicFrame>
        <p:nvGraphicFramePr>
          <p:cNvPr id="62473" name="Group 9"/>
          <p:cNvGraphicFramePr>
            <a:graphicFrameLocks noGrp="1"/>
          </p:cNvGraphicFramePr>
          <p:nvPr/>
        </p:nvGraphicFramePr>
        <p:xfrm>
          <a:off x="304800" y="785813"/>
          <a:ext cx="8458200" cy="2443164"/>
        </p:xfrm>
        <a:graphic>
          <a:graphicData uri="http://schemas.openxmlformats.org/drawingml/2006/table">
            <a:tbl>
              <a:tblPr/>
              <a:tblGrid>
                <a:gridCol w="1447800"/>
                <a:gridCol w="914400"/>
                <a:gridCol w="533400"/>
                <a:gridCol w="1371600"/>
                <a:gridCol w="914400"/>
                <a:gridCol w="533400"/>
                <a:gridCol w="1752600"/>
                <a:gridCol w="990600"/>
              </a:tblGrid>
              <a:tr h="657224">
                <a:tc grid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400" b="1" i="0" u="none" strike="noStrike" cap="none" normalizeH="0" baseline="0">
                          <a:ln>
                            <a:noFill/>
                          </a:ln>
                          <a:solidFill>
                            <a:schemeClr val="tx1"/>
                          </a:solidFill>
                          <a:effectLst/>
                          <a:latin typeface="宋体" panose="02010600030101010101" pitchFamily="2" charset="-122"/>
                          <a:ea typeface="宋体" panose="02010600030101010101" pitchFamily="2" charset="-122"/>
                        </a:rPr>
                        <a:t>1</a:t>
                      </a:r>
                      <a:r>
                        <a:rPr kumimoji="0" lang="zh-CN" altLang="en-US" sz="1400" b="1" i="0" u="none" strike="noStrike" cap="none" normalizeH="0" baseline="0">
                          <a:ln>
                            <a:noFill/>
                          </a:ln>
                          <a:solidFill>
                            <a:schemeClr val="tx1"/>
                          </a:solidFill>
                          <a:effectLst/>
                          <a:latin typeface="宋体" panose="02010600030101010101" pitchFamily="2" charset="-122"/>
                          <a:ea typeface="宋体" panose="02010600030101010101" pitchFamily="2" charset="-122"/>
                        </a:rPr>
                        <a:t>）危害的重大性</a:t>
                      </a:r>
                      <a:endParaRPr kumimoji="0" lang="zh-CN" altLang="en-US" sz="14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a:ln>
                            <a:noFill/>
                          </a:ln>
                          <a:solidFill>
                            <a:schemeClr val="tx1"/>
                          </a:solidFill>
                          <a:effectLst/>
                          <a:latin typeface="宋体" panose="02010600030101010101" pitchFamily="2" charset="-122"/>
                          <a:ea typeface="宋体" panose="02010600030101010101" pitchFamily="2" charset="-122"/>
                        </a:rPr>
                        <a:t>（受伤的轻重）</a:t>
                      </a:r>
                      <a:endParaRPr kumimoji="0" lang="zh-CN" altLang="en-US" sz="14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h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4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400" b="1" i="0" u="none" strike="noStrike" cap="none" normalizeH="0" baseline="0">
                          <a:ln>
                            <a:noFill/>
                          </a:ln>
                          <a:solidFill>
                            <a:schemeClr val="tx1"/>
                          </a:solidFill>
                          <a:effectLst/>
                          <a:latin typeface="宋体" panose="02010600030101010101" pitchFamily="2" charset="-122"/>
                          <a:ea typeface="宋体" panose="02010600030101010101" pitchFamily="2" charset="-122"/>
                        </a:rPr>
                        <a:t>2</a:t>
                      </a:r>
                      <a:r>
                        <a:rPr kumimoji="0" lang="zh-CN" altLang="en-US" sz="1400" b="1" i="0" u="none" strike="noStrike" cap="none" normalizeH="0" baseline="0">
                          <a:ln>
                            <a:noFill/>
                          </a:ln>
                          <a:solidFill>
                            <a:schemeClr val="tx1"/>
                          </a:solidFill>
                          <a:effectLst/>
                          <a:latin typeface="宋体" panose="02010600030101010101" pitchFamily="2" charset="-122"/>
                          <a:ea typeface="宋体" panose="02010600030101010101" pitchFamily="2" charset="-122"/>
                        </a:rPr>
                        <a:t>）操作者接近危险状态的频度</a:t>
                      </a:r>
                      <a:endParaRPr kumimoji="0" lang="zh-CN" altLang="en-US" sz="14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h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4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400" b="1" i="0" u="none" strike="noStrike" cap="none" normalizeH="0" baseline="0">
                          <a:ln>
                            <a:noFill/>
                          </a:ln>
                          <a:solidFill>
                            <a:schemeClr val="tx1"/>
                          </a:solidFill>
                          <a:effectLst/>
                          <a:latin typeface="宋体" panose="02010600030101010101" pitchFamily="2" charset="-122"/>
                          <a:ea typeface="宋体" panose="02010600030101010101" pitchFamily="2" charset="-122"/>
                        </a:rPr>
                        <a:t>3</a:t>
                      </a:r>
                      <a:r>
                        <a:rPr kumimoji="0" lang="zh-CN" altLang="en-US" sz="1400" b="1" i="0" u="none" strike="noStrike" cap="none" normalizeH="0" baseline="0">
                          <a:ln>
                            <a:noFill/>
                          </a:ln>
                          <a:solidFill>
                            <a:schemeClr val="tx1"/>
                          </a:solidFill>
                          <a:effectLst/>
                          <a:latin typeface="宋体" panose="02010600030101010101" pitchFamily="2" charset="-122"/>
                          <a:ea typeface="宋体" panose="02010600030101010101" pitchFamily="2" charset="-122"/>
                        </a:rPr>
                        <a:t>）接近危险状态时的受伤可能性</a:t>
                      </a:r>
                      <a:endParaRPr kumimoji="0" lang="zh-CN" altLang="en-US" sz="14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hMerge="1">
                  <a:tcPr/>
                </a:tc>
              </a:tr>
              <a:tr h="357188">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a:ln>
                            <a:noFill/>
                          </a:ln>
                          <a:solidFill>
                            <a:schemeClr val="tx1"/>
                          </a:solidFill>
                          <a:effectLst/>
                          <a:latin typeface="宋体" panose="02010600030101010101" pitchFamily="2" charset="-122"/>
                          <a:ea typeface="宋体" panose="02010600030101010101" pitchFamily="2" charset="-122"/>
                        </a:rPr>
                        <a:t>重大性</a:t>
                      </a:r>
                      <a:endParaRPr kumimoji="0" lang="zh-CN" altLang="en-US" sz="14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a:ln>
                            <a:noFill/>
                          </a:ln>
                          <a:solidFill>
                            <a:schemeClr val="tx1"/>
                          </a:solidFill>
                          <a:effectLst/>
                          <a:latin typeface="宋体" panose="02010600030101010101" pitchFamily="2" charset="-122"/>
                          <a:ea typeface="宋体" panose="02010600030101010101" pitchFamily="2" charset="-122"/>
                        </a:rPr>
                        <a:t>分数</a:t>
                      </a:r>
                      <a:endParaRPr kumimoji="0" lang="zh-CN" altLang="en-US" sz="14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4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a:ln>
                            <a:noFill/>
                          </a:ln>
                          <a:solidFill>
                            <a:schemeClr val="tx1"/>
                          </a:solidFill>
                          <a:effectLst/>
                          <a:latin typeface="宋体" panose="02010600030101010101" pitchFamily="2" charset="-122"/>
                          <a:ea typeface="宋体" panose="02010600030101010101" pitchFamily="2" charset="-122"/>
                        </a:rPr>
                        <a:t>频度</a:t>
                      </a:r>
                      <a:endParaRPr kumimoji="0" lang="zh-CN" altLang="en-US" sz="14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a:ln>
                            <a:noFill/>
                          </a:ln>
                          <a:solidFill>
                            <a:schemeClr val="tx1"/>
                          </a:solidFill>
                          <a:effectLst/>
                          <a:latin typeface="宋体" panose="02010600030101010101" pitchFamily="2" charset="-122"/>
                          <a:ea typeface="宋体" panose="02010600030101010101" pitchFamily="2" charset="-122"/>
                        </a:rPr>
                        <a:t>分数</a:t>
                      </a:r>
                      <a:endParaRPr kumimoji="0" lang="zh-CN" altLang="en-US" sz="14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4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a:ln>
                            <a:noFill/>
                          </a:ln>
                          <a:solidFill>
                            <a:schemeClr val="tx1"/>
                          </a:solidFill>
                          <a:effectLst/>
                          <a:latin typeface="宋体" panose="02010600030101010101" pitchFamily="2" charset="-122"/>
                          <a:ea typeface="宋体" panose="02010600030101010101" pitchFamily="2" charset="-122"/>
                        </a:rPr>
                        <a:t>可能性</a:t>
                      </a:r>
                      <a:endParaRPr kumimoji="0" lang="zh-CN" altLang="en-US" sz="14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a:ln>
                            <a:noFill/>
                          </a:ln>
                          <a:solidFill>
                            <a:schemeClr val="tx1"/>
                          </a:solidFill>
                          <a:effectLst/>
                          <a:latin typeface="宋体" panose="02010600030101010101" pitchFamily="2" charset="-122"/>
                          <a:ea typeface="宋体" panose="02010600030101010101" pitchFamily="2" charset="-122"/>
                        </a:rPr>
                        <a:t>分数</a:t>
                      </a:r>
                      <a:endParaRPr kumimoji="0" lang="zh-CN" altLang="en-US" sz="14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188">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a:ln>
                            <a:noFill/>
                          </a:ln>
                          <a:solidFill>
                            <a:schemeClr val="tx1"/>
                          </a:solidFill>
                          <a:effectLst/>
                          <a:latin typeface="宋体" panose="02010600030101010101" pitchFamily="2" charset="-122"/>
                          <a:ea typeface="宋体" panose="02010600030101010101" pitchFamily="2" charset="-122"/>
                        </a:rPr>
                        <a:t>死亡、重伤</a:t>
                      </a:r>
                      <a:endParaRPr kumimoji="0" lang="zh-CN" altLang="en-US" sz="14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62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1" i="0" u="none" strike="noStrike" cap="none" normalizeH="0" baseline="0">
                          <a:ln>
                            <a:noFill/>
                          </a:ln>
                          <a:solidFill>
                            <a:schemeClr val="tx1"/>
                          </a:solidFill>
                          <a:effectLst/>
                          <a:latin typeface="宋体" panose="02010600030101010101" pitchFamily="2" charset="-122"/>
                          <a:ea typeface="宋体" panose="02010600030101010101" pitchFamily="2" charset="-122"/>
                        </a:rPr>
                        <a:t>10</a:t>
                      </a:r>
                      <a:endParaRPr kumimoji="0" lang="en-US" altLang="zh-CN" sz="14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62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4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a:ln>
                            <a:noFill/>
                          </a:ln>
                          <a:solidFill>
                            <a:schemeClr val="tx1"/>
                          </a:solidFill>
                          <a:effectLst/>
                          <a:latin typeface="宋体" panose="02010600030101010101" pitchFamily="2" charset="-122"/>
                          <a:ea typeface="宋体" panose="02010600030101010101" pitchFamily="2" charset="-122"/>
                        </a:rPr>
                        <a:t>频繁</a:t>
                      </a:r>
                      <a:endParaRPr kumimoji="0" lang="zh-CN" altLang="en-US" sz="14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33"/>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1" i="0" u="none" strike="noStrike" cap="none" normalizeH="0" baseline="0">
                          <a:ln>
                            <a:noFill/>
                          </a:ln>
                          <a:solidFill>
                            <a:schemeClr val="tx1"/>
                          </a:solidFill>
                          <a:effectLst/>
                          <a:latin typeface="宋体" panose="02010600030101010101" pitchFamily="2" charset="-122"/>
                          <a:ea typeface="宋体" panose="02010600030101010101" pitchFamily="2" charset="-122"/>
                        </a:rPr>
                        <a:t>4</a:t>
                      </a:r>
                      <a:endParaRPr kumimoji="0" lang="en-US" altLang="zh-CN" sz="14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4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a:ln>
                            <a:noFill/>
                          </a:ln>
                          <a:solidFill>
                            <a:schemeClr val="tx1"/>
                          </a:solidFill>
                          <a:effectLst/>
                          <a:latin typeface="宋体" panose="02010600030101010101" pitchFamily="2" charset="-122"/>
                          <a:ea typeface="宋体" panose="02010600030101010101" pitchFamily="2" charset="-122"/>
                        </a:rPr>
                        <a:t>毫无疑问</a:t>
                      </a:r>
                      <a:endParaRPr kumimoji="0" lang="zh-CN" altLang="en-US" sz="14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1" i="0" u="none" strike="noStrike" cap="none" normalizeH="0" baseline="0">
                          <a:ln>
                            <a:noFill/>
                          </a:ln>
                          <a:solidFill>
                            <a:schemeClr val="tx1"/>
                          </a:solidFill>
                          <a:effectLst/>
                          <a:latin typeface="宋体" panose="02010600030101010101" pitchFamily="2" charset="-122"/>
                          <a:ea typeface="宋体" panose="02010600030101010101" pitchFamily="2" charset="-122"/>
                        </a:rPr>
                        <a:t>6</a:t>
                      </a:r>
                      <a:endParaRPr kumimoji="0" lang="en-US" altLang="zh-CN" sz="14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33"/>
                    </a:solidFill>
                  </a:tcPr>
                </a:tc>
              </a:tr>
              <a:tr h="357188">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a:ln>
                            <a:noFill/>
                          </a:ln>
                          <a:solidFill>
                            <a:schemeClr val="tx1"/>
                          </a:solidFill>
                          <a:effectLst/>
                          <a:latin typeface="宋体" panose="02010600030101010101" pitchFamily="2" charset="-122"/>
                          <a:ea typeface="宋体" panose="02010600030101010101" pitchFamily="2" charset="-122"/>
                        </a:rPr>
                        <a:t>休工事故</a:t>
                      </a:r>
                      <a:endParaRPr kumimoji="0" lang="zh-CN" altLang="en-US" sz="14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68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1" i="0" u="none" strike="noStrike" cap="none" normalizeH="0" baseline="0">
                          <a:ln>
                            <a:noFill/>
                          </a:ln>
                          <a:solidFill>
                            <a:schemeClr val="tx1"/>
                          </a:solidFill>
                          <a:effectLst/>
                          <a:latin typeface="宋体" panose="02010600030101010101" pitchFamily="2" charset="-122"/>
                          <a:ea typeface="宋体" panose="02010600030101010101" pitchFamily="2" charset="-122"/>
                        </a:rPr>
                        <a:t>6</a:t>
                      </a:r>
                      <a:endParaRPr kumimoji="0" lang="en-US" altLang="zh-CN" sz="14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68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4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vMerge="1">
                  <a:tcPr/>
                </a:tc>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4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a:ln>
                            <a:noFill/>
                          </a:ln>
                          <a:solidFill>
                            <a:schemeClr val="tx1"/>
                          </a:solidFill>
                          <a:effectLst/>
                          <a:latin typeface="宋体" panose="02010600030101010101" pitchFamily="2" charset="-122"/>
                          <a:ea typeface="宋体" panose="02010600030101010101" pitchFamily="2" charset="-122"/>
                        </a:rPr>
                        <a:t>可能性很大</a:t>
                      </a:r>
                      <a:endParaRPr kumimoji="0" lang="zh-CN" altLang="en-US" sz="14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1" i="0" u="none" strike="noStrike" cap="none" normalizeH="0" baseline="0">
                          <a:ln>
                            <a:noFill/>
                          </a:ln>
                          <a:solidFill>
                            <a:schemeClr val="tx1"/>
                          </a:solidFill>
                          <a:effectLst/>
                          <a:latin typeface="宋体" panose="02010600030101010101" pitchFamily="2" charset="-122"/>
                          <a:ea typeface="宋体" panose="02010600030101010101" pitchFamily="2" charset="-122"/>
                        </a:rPr>
                        <a:t>4</a:t>
                      </a:r>
                      <a:endParaRPr kumimoji="0" lang="en-US" altLang="zh-CN" sz="14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357188">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a:ln>
                            <a:noFill/>
                          </a:ln>
                          <a:solidFill>
                            <a:schemeClr val="tx1"/>
                          </a:solidFill>
                          <a:effectLst/>
                          <a:latin typeface="宋体" panose="02010600030101010101" pitchFamily="2" charset="-122"/>
                          <a:ea typeface="宋体" panose="02010600030101010101" pitchFamily="2" charset="-122"/>
                        </a:rPr>
                        <a:t>非休工事故</a:t>
                      </a:r>
                      <a:endParaRPr kumimoji="0" lang="zh-CN" altLang="en-US" sz="14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5D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1" i="0" u="none" strike="noStrike" cap="none" normalizeH="0" baseline="0">
                          <a:ln>
                            <a:noFill/>
                          </a:ln>
                          <a:solidFill>
                            <a:schemeClr val="tx1"/>
                          </a:solidFill>
                          <a:effectLst/>
                          <a:latin typeface="宋体" panose="02010600030101010101" pitchFamily="2" charset="-122"/>
                          <a:ea typeface="宋体" panose="02010600030101010101" pitchFamily="2" charset="-122"/>
                        </a:rPr>
                        <a:t>3</a:t>
                      </a:r>
                      <a:endParaRPr kumimoji="0" lang="en-US" altLang="zh-CN" sz="14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5D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4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a:ln>
                            <a:noFill/>
                          </a:ln>
                          <a:solidFill>
                            <a:schemeClr val="tx1"/>
                          </a:solidFill>
                          <a:effectLst/>
                          <a:latin typeface="宋体" panose="02010600030101010101" pitchFamily="2" charset="-122"/>
                          <a:ea typeface="宋体" panose="02010600030101010101" pitchFamily="2" charset="-122"/>
                        </a:rPr>
                        <a:t>有时候</a:t>
                      </a:r>
                      <a:endParaRPr kumimoji="0" lang="zh-CN" altLang="en-US" sz="14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5D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1" i="0" u="none" strike="noStrike" cap="none" normalizeH="0" baseline="0">
                          <a:ln>
                            <a:noFill/>
                          </a:ln>
                          <a:solidFill>
                            <a:schemeClr val="tx1"/>
                          </a:solidFill>
                          <a:effectLst/>
                          <a:latin typeface="宋体" panose="02010600030101010101" pitchFamily="2" charset="-122"/>
                          <a:ea typeface="宋体" panose="02010600030101010101" pitchFamily="2" charset="-122"/>
                        </a:rPr>
                        <a:t>2</a:t>
                      </a:r>
                      <a:endParaRPr kumimoji="0" lang="en-US" altLang="zh-CN" sz="14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5D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4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a:ln>
                            <a:noFill/>
                          </a:ln>
                          <a:solidFill>
                            <a:schemeClr val="tx1"/>
                          </a:solidFill>
                          <a:effectLst/>
                          <a:latin typeface="宋体" panose="02010600030101010101" pitchFamily="2" charset="-122"/>
                          <a:ea typeface="宋体" panose="02010600030101010101" pitchFamily="2" charset="-122"/>
                        </a:rPr>
                        <a:t>有可能</a:t>
                      </a:r>
                      <a:endParaRPr kumimoji="0" lang="zh-CN" altLang="en-US" sz="14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5D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1" i="0" u="none" strike="noStrike" cap="none" normalizeH="0" baseline="0">
                          <a:ln>
                            <a:noFill/>
                          </a:ln>
                          <a:solidFill>
                            <a:schemeClr val="tx1"/>
                          </a:solidFill>
                          <a:effectLst/>
                          <a:latin typeface="宋体" panose="02010600030101010101" pitchFamily="2" charset="-122"/>
                          <a:ea typeface="宋体" panose="02010600030101010101" pitchFamily="2" charset="-122"/>
                        </a:rPr>
                        <a:t>2</a:t>
                      </a:r>
                      <a:endParaRPr kumimoji="0" lang="en-US" altLang="zh-CN" sz="14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5D3"/>
                    </a:solidFill>
                  </a:tcPr>
                </a:tc>
              </a:tr>
              <a:tr h="357188">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a:ln>
                            <a:noFill/>
                          </a:ln>
                          <a:solidFill>
                            <a:schemeClr val="tx1"/>
                          </a:solidFill>
                          <a:effectLst/>
                          <a:latin typeface="宋体" panose="02010600030101010101" pitchFamily="2" charset="-122"/>
                          <a:ea typeface="宋体" panose="02010600030101010101" pitchFamily="2" charset="-122"/>
                        </a:rPr>
                        <a:t>小伤</a:t>
                      </a:r>
                      <a:endParaRPr kumimoji="0" lang="zh-CN" altLang="en-US" sz="14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1" i="0" u="none" strike="noStrike" cap="none" normalizeH="0" baseline="0">
                          <a:ln>
                            <a:noFill/>
                          </a:ln>
                          <a:solidFill>
                            <a:schemeClr val="tx1"/>
                          </a:solidFill>
                          <a:effectLst/>
                          <a:latin typeface="宋体" panose="02010600030101010101" pitchFamily="2" charset="-122"/>
                          <a:ea typeface="宋体" panose="02010600030101010101" pitchFamily="2" charset="-122"/>
                        </a:rPr>
                        <a:t>1</a:t>
                      </a:r>
                      <a:endParaRPr kumimoji="0" lang="en-US" altLang="zh-CN" sz="14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4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a:ln>
                            <a:noFill/>
                          </a:ln>
                          <a:solidFill>
                            <a:schemeClr val="tx1"/>
                          </a:solidFill>
                          <a:effectLst/>
                          <a:latin typeface="宋体" panose="02010600030101010101" pitchFamily="2" charset="-122"/>
                          <a:ea typeface="宋体" panose="02010600030101010101" pitchFamily="2" charset="-122"/>
                        </a:rPr>
                        <a:t>几乎没有</a:t>
                      </a:r>
                      <a:endParaRPr kumimoji="0" lang="zh-CN" altLang="en-US" sz="14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1" i="0" u="none" strike="noStrike" cap="none" normalizeH="0" baseline="0">
                          <a:ln>
                            <a:noFill/>
                          </a:ln>
                          <a:solidFill>
                            <a:schemeClr val="tx1"/>
                          </a:solidFill>
                          <a:effectLst/>
                          <a:latin typeface="宋体" panose="02010600030101010101" pitchFamily="2" charset="-122"/>
                          <a:ea typeface="宋体" panose="02010600030101010101" pitchFamily="2" charset="-122"/>
                        </a:rPr>
                        <a:t>1</a:t>
                      </a:r>
                      <a:endParaRPr kumimoji="0" lang="en-US" altLang="zh-CN" sz="14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4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a:ln>
                            <a:noFill/>
                          </a:ln>
                          <a:solidFill>
                            <a:schemeClr val="tx1"/>
                          </a:solidFill>
                          <a:effectLst/>
                          <a:latin typeface="宋体" panose="02010600030101010101" pitchFamily="2" charset="-122"/>
                          <a:ea typeface="宋体" panose="02010600030101010101" pitchFamily="2" charset="-122"/>
                        </a:rPr>
                        <a:t>几乎不可能</a:t>
                      </a:r>
                      <a:endParaRPr kumimoji="0" lang="zh-CN" altLang="en-US" sz="14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1" i="0" u="none" strike="noStrike" cap="none" normalizeH="0" baseline="0">
                          <a:ln>
                            <a:noFill/>
                          </a:ln>
                          <a:solidFill>
                            <a:schemeClr val="tx1"/>
                          </a:solidFill>
                          <a:effectLst/>
                          <a:latin typeface="宋体" panose="02010600030101010101" pitchFamily="2" charset="-122"/>
                          <a:ea typeface="宋体" panose="02010600030101010101" pitchFamily="2" charset="-122"/>
                        </a:rPr>
                        <a:t>1</a:t>
                      </a:r>
                      <a:endParaRPr kumimoji="0" lang="en-US" altLang="zh-CN" sz="14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568" name="Group 376"/>
          <p:cNvGraphicFramePr>
            <a:graphicFrameLocks noGrp="1"/>
          </p:cNvGraphicFramePr>
          <p:nvPr/>
        </p:nvGraphicFramePr>
        <p:xfrm>
          <a:off x="304800" y="3657600"/>
          <a:ext cx="8482013" cy="2549525"/>
        </p:xfrm>
        <a:graphic>
          <a:graphicData uri="http://schemas.openxmlformats.org/drawingml/2006/table">
            <a:tbl>
              <a:tblPr/>
              <a:tblGrid>
                <a:gridCol w="1142996"/>
                <a:gridCol w="1219196"/>
                <a:gridCol w="6119821"/>
              </a:tblGrid>
              <a:tr h="30483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dirty="0">
                          <a:ln>
                            <a:noFill/>
                          </a:ln>
                          <a:solidFill>
                            <a:schemeClr val="tx1"/>
                          </a:solidFill>
                          <a:effectLst/>
                          <a:latin typeface="宋体" panose="02010600030101010101" pitchFamily="2" charset="-122"/>
                          <a:ea typeface="宋体" panose="02010600030101010101" pitchFamily="2" charset="-122"/>
                        </a:rPr>
                        <a:t>风险等级</a:t>
                      </a:r>
                      <a:endParaRPr kumimoji="0" lang="zh-CN" altLang="en-US" sz="1400" b="1"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风险积分</a:t>
                      </a:r>
                      <a:endParaRPr kumimoji="0" lang="zh-CN" altLang="en-US" sz="14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rPr>
                        <a:t>风险等级的评估</a:t>
                      </a:r>
                      <a:r>
                        <a:rPr kumimoji="0" lang="zh-CN" altLang="en-US" sz="1400" b="1" i="0" u="none" strike="noStrike" cap="none" normalizeH="0" baseline="0">
                          <a:ln>
                            <a:noFill/>
                          </a:ln>
                          <a:solidFill>
                            <a:schemeClr val="tx1"/>
                          </a:solidFill>
                          <a:effectLst/>
                          <a:latin typeface="宋体" panose="02010600030101010101" pitchFamily="2" charset="-122"/>
                          <a:ea typeface="宋体" panose="02010600030101010101" pitchFamily="2" charset="-122"/>
                        </a:rPr>
                        <a:t>╱</a:t>
                      </a:r>
                      <a:r>
                        <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rPr>
                        <a:t>降低风险的优先程度</a:t>
                      </a:r>
                      <a:endPar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0888">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1" i="0" u="none" strike="noStrike" cap="none" normalizeH="0" baseline="0">
                          <a:ln>
                            <a:noFill/>
                          </a:ln>
                          <a:solidFill>
                            <a:schemeClr val="tx1"/>
                          </a:solidFill>
                          <a:effectLst/>
                          <a:latin typeface="宋体" panose="02010600030101010101" pitchFamily="2" charset="-122"/>
                          <a:ea typeface="宋体" panose="02010600030101010101" pitchFamily="2" charset="-122"/>
                        </a:rPr>
                        <a:t>Ⅳ</a:t>
                      </a:r>
                      <a:endParaRPr kumimoji="0" lang="en-US" altLang="zh-CN" sz="14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1" i="0" u="none" strike="noStrike" cap="none" normalizeH="0" baseline="0">
                          <a:ln>
                            <a:noFill/>
                          </a:ln>
                          <a:solidFill>
                            <a:schemeClr val="tx1"/>
                          </a:solidFill>
                          <a:effectLst/>
                          <a:latin typeface="Arial" panose="020B0604020202020204" pitchFamily="34" charset="0"/>
                          <a:ea typeface="宋体" panose="02010600030101010101" pitchFamily="2" charset="-122"/>
                        </a:rPr>
                        <a:t>14~20</a:t>
                      </a:r>
                      <a:endParaRPr kumimoji="0" lang="en-US" altLang="zh-CN" sz="1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安全卫生上存在重大问题</a:t>
                      </a:r>
                      <a:endParaRPr kumimoji="0" lang="zh-CN" altLang="en-US" sz="14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立即采取降低风险的措施</a:t>
                      </a:r>
                      <a:r>
                        <a:rPr kumimoji="0" lang="zh-CN" altLang="en-US" sz="1400" b="1" i="0" u="none" strike="noStrike" cap="none" normalizeH="0" baseline="0" dirty="0">
                          <a:ln>
                            <a:noFill/>
                          </a:ln>
                          <a:solidFill>
                            <a:schemeClr val="tx1"/>
                          </a:solidFill>
                          <a:effectLst/>
                          <a:latin typeface="宋体" panose="02010600030101010101" pitchFamily="2" charset="-122"/>
                          <a:ea typeface="宋体" panose="02010600030101010101" pitchFamily="2" charset="-122"/>
                        </a:rPr>
                        <a:t>╱采取措施前停止操作</a:t>
                      </a:r>
                      <a:endParaRPr kumimoji="0" lang="zh-CN" altLang="en-US" sz="1400" b="1"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33"/>
                    </a:solidFill>
                  </a:tcPr>
                </a:tc>
              </a:tr>
              <a:tr h="562031">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1" i="0" u="none" strike="noStrike" cap="none" normalizeH="0" baseline="0">
                          <a:ln>
                            <a:noFill/>
                          </a:ln>
                          <a:solidFill>
                            <a:schemeClr val="tx1"/>
                          </a:solidFill>
                          <a:effectLst/>
                          <a:latin typeface="宋体" panose="02010600030101010101" pitchFamily="2" charset="-122"/>
                          <a:ea typeface="宋体" panose="02010600030101010101" pitchFamily="2" charset="-122"/>
                        </a:rPr>
                        <a:t>Ⅲ</a:t>
                      </a:r>
                      <a:endParaRPr kumimoji="0" lang="en-US" altLang="zh-CN" sz="1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zh-CN" sz="1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1" i="0" u="none" strike="noStrike" cap="none" normalizeH="0" baseline="0">
                          <a:ln>
                            <a:noFill/>
                          </a:ln>
                          <a:solidFill>
                            <a:schemeClr val="tx1"/>
                          </a:solidFill>
                          <a:effectLst/>
                          <a:latin typeface="Arial" panose="020B0604020202020204" pitchFamily="34" charset="0"/>
                          <a:ea typeface="宋体" panose="02010600030101010101" pitchFamily="2" charset="-122"/>
                        </a:rPr>
                        <a:t>11~13</a:t>
                      </a:r>
                      <a:endParaRPr kumimoji="0" lang="en-US" altLang="zh-CN" sz="1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rPr>
                        <a:t>安全卫生上存在问题</a:t>
                      </a:r>
                      <a:endPar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rPr>
                        <a:t>迅速采取降低风险的措施</a:t>
                      </a:r>
                      <a:r>
                        <a:rPr kumimoji="0" lang="zh-CN" altLang="en-US" sz="1400" b="1" i="0" u="none" strike="noStrike" cap="none" normalizeH="0" baseline="0">
                          <a:ln>
                            <a:noFill/>
                          </a:ln>
                          <a:solidFill>
                            <a:schemeClr val="tx1"/>
                          </a:solidFill>
                          <a:effectLst/>
                          <a:latin typeface="宋体" panose="02010600030101010101" pitchFamily="2" charset="-122"/>
                          <a:ea typeface="宋体" panose="02010600030101010101" pitchFamily="2" charset="-122"/>
                        </a:rPr>
                        <a:t>╱采取措施前最好停止使用</a:t>
                      </a:r>
                      <a:endPar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560888">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1" i="0" u="none" strike="noStrike" cap="none" normalizeH="0" baseline="0">
                          <a:ln>
                            <a:noFill/>
                          </a:ln>
                          <a:solidFill>
                            <a:schemeClr val="tx1"/>
                          </a:solidFill>
                          <a:effectLst/>
                          <a:latin typeface="宋体" panose="02010600030101010101" pitchFamily="2" charset="-122"/>
                          <a:ea typeface="宋体" panose="02010600030101010101" pitchFamily="2" charset="-122"/>
                        </a:rPr>
                        <a:t>Ⅱ</a:t>
                      </a:r>
                      <a:endParaRPr kumimoji="0" lang="en-US" altLang="zh-CN" sz="14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5D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1" i="0" u="none" strike="noStrike" cap="none" normalizeH="0" baseline="0">
                          <a:ln>
                            <a:noFill/>
                          </a:ln>
                          <a:solidFill>
                            <a:schemeClr val="tx1"/>
                          </a:solidFill>
                          <a:effectLst/>
                          <a:latin typeface="Arial" panose="020B0604020202020204" pitchFamily="34" charset="0"/>
                          <a:ea typeface="宋体" panose="02010600030101010101" pitchFamily="2" charset="-122"/>
                        </a:rPr>
                        <a:t>7~10</a:t>
                      </a:r>
                      <a:endParaRPr kumimoji="0" lang="en-US" altLang="zh-CN" sz="1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5D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rPr>
                        <a:t>安全卫生上多少存在一些问题</a:t>
                      </a:r>
                      <a:endPar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rPr>
                        <a:t>有计划地采取降低风险的措施</a:t>
                      </a:r>
                      <a:r>
                        <a:rPr kumimoji="0" lang="zh-CN" altLang="en-US" sz="1400" b="1" i="0" u="none" strike="noStrike" cap="none" normalizeH="0" baseline="0">
                          <a:ln>
                            <a:noFill/>
                          </a:ln>
                          <a:solidFill>
                            <a:schemeClr val="tx1"/>
                          </a:solidFill>
                          <a:effectLst/>
                          <a:latin typeface="宋体" panose="02010600030101010101" pitchFamily="2" charset="-122"/>
                          <a:ea typeface="宋体" panose="02010600030101010101" pitchFamily="2" charset="-122"/>
                        </a:rPr>
                        <a:t>╱采取措施之前进行恰当的管理</a:t>
                      </a:r>
                      <a:endPar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5D3"/>
                    </a:solidFill>
                  </a:tcPr>
                </a:tc>
              </a:tr>
              <a:tr h="560888">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1" i="0" u="none" strike="noStrike" cap="none" normalizeH="0" baseline="0">
                          <a:ln>
                            <a:noFill/>
                          </a:ln>
                          <a:solidFill>
                            <a:schemeClr val="tx1"/>
                          </a:solidFill>
                          <a:effectLst/>
                          <a:latin typeface="宋体" panose="02010600030101010101" pitchFamily="2" charset="-122"/>
                          <a:ea typeface="宋体" panose="02010600030101010101" pitchFamily="2" charset="-122"/>
                        </a:rPr>
                        <a:t>Ⅰ</a:t>
                      </a:r>
                      <a:endParaRPr kumimoji="0" lang="en-US" altLang="zh-CN" sz="1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3~6</a:t>
                      </a:r>
                      <a:endParaRPr kumimoji="0" lang="en-US" altLang="zh-CN" sz="14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安全卫生上几乎没有问题</a:t>
                      </a:r>
                      <a:endParaRPr kumimoji="0" lang="zh-CN" altLang="en-US" sz="14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对比费用与效果，采取降低风险的措施</a:t>
                      </a:r>
                      <a:endParaRPr kumimoji="0" lang="zh-CN" altLang="en-US" sz="14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6419" name="Text Box 353"/>
          <p:cNvSpPr txBox="1"/>
          <p:nvPr/>
        </p:nvSpPr>
        <p:spPr>
          <a:xfrm>
            <a:off x="304800" y="3276600"/>
            <a:ext cx="2514600" cy="304800"/>
          </a:xfrm>
          <a:prstGeom prst="rect">
            <a:avLst/>
          </a:prstGeom>
          <a:noFill/>
          <a:ln w="9525">
            <a:noFill/>
          </a:ln>
        </p:spPr>
        <p:txBody>
          <a:bodyPr>
            <a:spAutoFit/>
          </a:bodyPr>
          <a:lstStyle/>
          <a:p>
            <a:pPr eaLnBrk="1" hangingPunct="1">
              <a:spcBef>
                <a:spcPct val="50000"/>
              </a:spcBef>
            </a:pPr>
            <a:r>
              <a:rPr lang="en-US" altLang="zh-CN" sz="1400" b="1" dirty="0">
                <a:latin typeface="宋体" panose="02010600030101010101" pitchFamily="2" charset="-122"/>
              </a:rPr>
              <a:t>4</a:t>
            </a:r>
            <a:r>
              <a:rPr lang="zh-CN" altLang="en-US" sz="1400" b="1" dirty="0">
                <a:latin typeface="宋体" panose="02010600030101010101" pitchFamily="2" charset="-122"/>
              </a:rPr>
              <a:t>）风险等级</a:t>
            </a:r>
            <a:endParaRPr lang="zh-CN" altLang="en-US" sz="1400" b="1" dirty="0">
              <a:latin typeface="宋体" panose="02010600030101010101" pitchFamily="2" charset="-122"/>
            </a:endParaRPr>
          </a:p>
        </p:txBody>
      </p:sp>
      <p:sp>
        <p:nvSpPr>
          <p:cNvPr id="56420" name="Text Box 6"/>
          <p:cNvSpPr txBox="1"/>
          <p:nvPr/>
        </p:nvSpPr>
        <p:spPr>
          <a:xfrm>
            <a:off x="-71437" y="0"/>
            <a:ext cx="7140575" cy="461963"/>
          </a:xfrm>
          <a:prstGeom prst="rect">
            <a:avLst/>
          </a:prstGeom>
          <a:noFill/>
          <a:ln w="9525">
            <a:noFill/>
          </a:ln>
        </p:spPr>
        <p:txBody>
          <a:bodyPr>
            <a:spAutoFit/>
          </a:bodyPr>
          <a:lstStyle/>
          <a:p>
            <a:pPr eaLnBrk="1" hangingPunct="1">
              <a:spcBef>
                <a:spcPct val="50000"/>
              </a:spcBef>
            </a:pPr>
            <a:r>
              <a:rPr lang="en-US" altLang="zh-CN"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隐患排查治理活动</a:t>
            </a:r>
            <a:r>
              <a:rPr lang="en-US" altLang="zh-CN" dirty="0">
                <a:latin typeface="Times New Roman" panose="02020603050405020304" pitchFamily="18" charset="0"/>
              </a:rPr>
              <a:t>—</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7</a:t>
            </a:r>
            <a:r>
              <a:rPr lang="zh-CN" altLang="en-US" sz="2000" dirty="0">
                <a:latin typeface="黑体" panose="02010609060101010101" pitchFamily="49" charset="-122"/>
                <a:ea typeface="黑体" panose="02010609060101010101" pitchFamily="49" charset="-122"/>
              </a:rPr>
              <a:t>）事故隐患风险评估</a:t>
            </a:r>
            <a:endParaRPr lang="zh-CN" altLang="en-US" sz="2000" dirty="0">
              <a:latin typeface="黑体" panose="02010609060101010101" pitchFamily="49" charset="-122"/>
              <a:ea typeface="黑体" panose="02010609060101010101" pitchFamily="49"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5"/>
          <p:cNvSpPr txBox="1"/>
          <p:nvPr/>
        </p:nvSpPr>
        <p:spPr>
          <a:xfrm>
            <a:off x="684213" y="549275"/>
            <a:ext cx="5942012" cy="461963"/>
          </a:xfrm>
          <a:prstGeom prst="rect">
            <a:avLst/>
          </a:prstGeom>
          <a:noFill/>
          <a:ln w="9525">
            <a:noFill/>
          </a:ln>
        </p:spPr>
        <p:txBody>
          <a:bodyPr>
            <a:spAutoFit/>
          </a:bodyPr>
          <a:lstStyle/>
          <a:p>
            <a:pPr eaLnBrk="1" hangingPunct="1">
              <a:spcBef>
                <a:spcPct val="50000"/>
              </a:spcBef>
            </a:pPr>
            <a:r>
              <a:rPr lang="en-US" altLang="zh-CN"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隐患排查治理活动</a:t>
            </a:r>
            <a:r>
              <a:rPr lang="en-US" altLang="zh-CN" dirty="0">
                <a:latin typeface="Times New Roman" panose="02020603050405020304" pitchFamily="18" charset="0"/>
              </a:rPr>
              <a:t>—</a:t>
            </a:r>
            <a:r>
              <a:rPr lang="zh-CN" altLang="en-US" dirty="0">
                <a:latin typeface="Times New Roman" panose="02020603050405020304" pitchFamily="18" charset="0"/>
              </a:rPr>
              <a:t>事故隐患风险评估</a:t>
            </a:r>
            <a:endParaRPr lang="zh-CN" altLang="en-US" dirty="0">
              <a:latin typeface="Times New Roman" panose="02020603050405020304" pitchFamily="18" charset="0"/>
            </a:endParaRPr>
          </a:p>
        </p:txBody>
      </p:sp>
      <p:sp>
        <p:nvSpPr>
          <p:cNvPr id="70662" name="Text Box 6"/>
          <p:cNvSpPr txBox="1">
            <a:spLocks noChangeArrowheads="1"/>
          </p:cNvSpPr>
          <p:nvPr/>
        </p:nvSpPr>
        <p:spPr bwMode="auto">
          <a:xfrm>
            <a:off x="2124075" y="1285875"/>
            <a:ext cx="4465638" cy="457200"/>
          </a:xfrm>
          <a:prstGeom prst="rect">
            <a:avLst/>
          </a:prstGeom>
          <a:noFill/>
          <a:ln w="9525">
            <a:noFill/>
            <a:miter lim="800000"/>
          </a:ln>
          <a:effectLst/>
        </p:spPr>
        <p:txBody>
          <a:bodyPr>
            <a:spAutoFit/>
          </a:bodyPr>
          <a:lstStyle/>
          <a:p>
            <a:pPr marR="0" defTabSz="914400" eaLnBrk="1" hangingPunct="1">
              <a:spcBef>
                <a:spcPct val="50000"/>
              </a:spcBef>
              <a:buClrTx/>
              <a:buSzTx/>
              <a:buFontTx/>
              <a:buNone/>
              <a:defRPr/>
            </a:pPr>
            <a:r>
              <a:rPr kumimoji="1" lang="zh-CN" altLang="en-US" kern="1200" cap="none" spc="0" normalizeH="0" baseline="0" noProof="0" dirty="0">
                <a:latin typeface="Times New Roman" panose="02020603050405020304" pitchFamily="18" charset="0"/>
                <a:ea typeface="黑体" panose="02010609060101010101" pitchFamily="49" charset="-122"/>
                <a:cs typeface="+mn-cs"/>
              </a:rPr>
              <a:t>事故隐患</a:t>
            </a:r>
            <a:r>
              <a:rPr kumimoji="1" lang="zh-CN" altLang="en-US"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风险评估的要点</a:t>
            </a:r>
            <a:endParaRPr kumimoji="1" lang="zh-CN" altLang="en-US"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sp>
        <p:nvSpPr>
          <p:cNvPr id="1128451" name="Text Box 3"/>
          <p:cNvSpPr txBox="1">
            <a:spLocks noChangeArrowheads="1"/>
          </p:cNvSpPr>
          <p:nvPr/>
        </p:nvSpPr>
        <p:spPr bwMode="auto">
          <a:xfrm>
            <a:off x="468313" y="1862138"/>
            <a:ext cx="8316913" cy="4414838"/>
          </a:xfrm>
          <a:prstGeom prst="rect">
            <a:avLst/>
          </a:prstGeom>
          <a:noFill/>
          <a:ln w="9525">
            <a:noFill/>
            <a:miter lim="800000"/>
          </a:ln>
          <a:effectLst/>
        </p:spPr>
        <p:txBody>
          <a:bodyPr>
            <a:spAutoFit/>
          </a:bodyPr>
          <a:lstStyle/>
          <a:p>
            <a:pPr marL="624205" marR="0" indent="-624205" defTabSz="914400" eaLnBrk="1" hangingPunct="1">
              <a:lnSpc>
                <a:spcPts val="2500"/>
              </a:lnSpc>
              <a:spcBef>
                <a:spcPct val="50000"/>
              </a:spcBef>
              <a:spcAft>
                <a:spcPts val="600"/>
              </a:spcAft>
              <a:buClrTx/>
              <a:buSzTx/>
              <a:buFontTx/>
              <a:buNone/>
              <a:defRPr/>
            </a:pPr>
            <a:r>
              <a:rPr kumimoji="1" lang="ja-JP" altLang="en-US" sz="2000" kern="1200" cap="none" spc="0" normalizeH="0" baseline="0" noProof="0" dirty="0">
                <a:latin typeface="宋体" panose="02010600030101010101" pitchFamily="2" charset="-122"/>
                <a:ea typeface="宋体" panose="02010600030101010101" pitchFamily="2" charset="-122"/>
                <a:cs typeface="+mn-cs"/>
              </a:rPr>
              <a:t>（１）</a:t>
            </a:r>
            <a:r>
              <a:rPr kumimoji="1" lang="zh-CN" altLang="en-US" sz="2000" kern="1200" cap="none" spc="0" normalizeH="0" baseline="0" noProof="0" dirty="0">
                <a:latin typeface="宋体" panose="02010600030101010101" pitchFamily="2" charset="-122"/>
                <a:ea typeface="宋体" panose="02010600030101010101" pitchFamily="2" charset="-122"/>
                <a:cs typeface="+mn-cs"/>
              </a:rPr>
              <a:t>按照查明的每一项隐患（危险源）进行评估。</a:t>
            </a:r>
            <a:endParaRPr kumimoji="1" lang="ja-JP" altLang="en-US" sz="2000" kern="1200" cap="none" spc="0" normalizeH="0" baseline="0" noProof="0" dirty="0">
              <a:latin typeface="宋体" panose="02010600030101010101" pitchFamily="2" charset="-122"/>
              <a:ea typeface="宋体" panose="02010600030101010101" pitchFamily="2" charset="-122"/>
              <a:cs typeface="+mn-cs"/>
            </a:endParaRPr>
          </a:p>
          <a:p>
            <a:pPr marL="624205" marR="0" indent="-624205" defTabSz="914400" eaLnBrk="1" hangingPunct="1">
              <a:lnSpc>
                <a:spcPts val="2500"/>
              </a:lnSpc>
              <a:spcBef>
                <a:spcPct val="50000"/>
              </a:spcBef>
              <a:spcAft>
                <a:spcPts val="600"/>
              </a:spcAft>
              <a:buClrTx/>
              <a:buSzTx/>
              <a:buFontTx/>
              <a:buNone/>
              <a:defRPr/>
            </a:pPr>
            <a:r>
              <a:rPr kumimoji="1" lang="ja-JP" altLang="en-US" sz="2000" kern="1200" cap="none" spc="0" normalizeH="0" baseline="0" noProof="0" dirty="0">
                <a:latin typeface="宋体" panose="02010600030101010101" pitchFamily="2" charset="-122"/>
                <a:ea typeface="宋体" panose="02010600030101010101" pitchFamily="2" charset="-122"/>
                <a:cs typeface="+mn-cs"/>
              </a:rPr>
              <a:t>（２）</a:t>
            </a:r>
            <a:r>
              <a:rPr kumimoji="1" lang="zh-CN" altLang="en-US" sz="2000" kern="1200" cap="none" spc="0" normalizeH="0" baseline="0" noProof="0" dirty="0">
                <a:latin typeface="Times New Roman" panose="02020603050405020304" pitchFamily="18" charset="0"/>
                <a:ea typeface="宋体" panose="02010600030101010101" pitchFamily="2" charset="-122"/>
                <a:cs typeface="+mn-cs"/>
              </a:rPr>
              <a:t>以</a:t>
            </a:r>
            <a:r>
              <a:rPr kumimoji="1" lang="zh-CN" altLang="en-US" sz="2000" kern="1200" cap="none" spc="0" normalizeH="0" baseline="0" noProof="0" dirty="0">
                <a:solidFill>
                  <a:srgbClr val="FF0000"/>
                </a:solidFill>
                <a:latin typeface="Times New Roman" panose="02020603050405020304" pitchFamily="18" charset="0"/>
                <a:ea typeface="宋体" panose="02010600030101010101" pitchFamily="2" charset="-122"/>
                <a:cs typeface="+mn-cs"/>
              </a:rPr>
              <a:t>现场负责人员和操作人员为主进行，</a:t>
            </a:r>
            <a:r>
              <a:rPr kumimoji="1" lang="zh-CN" altLang="en-US" sz="2000" kern="1200" cap="none" spc="0" normalizeH="0" baseline="0" noProof="0" dirty="0">
                <a:latin typeface="Times New Roman" panose="02020603050405020304" pitchFamily="18" charset="0"/>
                <a:ea typeface="宋体" panose="02010600030101010101" pitchFamily="2" charset="-122"/>
                <a:cs typeface="+mn-cs"/>
              </a:rPr>
              <a:t>并根据情况，让管理人员参与实施。</a:t>
            </a:r>
            <a:endParaRPr kumimoji="1" lang="ja-JP" altLang="zh-CN" sz="2000" kern="1200" cap="none" spc="0" normalizeH="0" baseline="0" noProof="0" dirty="0">
              <a:latin typeface="宋体" panose="02010600030101010101" pitchFamily="2" charset="-122"/>
              <a:ea typeface="宋体" panose="02010600030101010101" pitchFamily="2" charset="-122"/>
              <a:cs typeface="+mn-cs"/>
            </a:endParaRPr>
          </a:p>
          <a:p>
            <a:pPr marL="624205" marR="0" indent="-624205" defTabSz="914400" eaLnBrk="1" hangingPunct="1">
              <a:lnSpc>
                <a:spcPts val="2500"/>
              </a:lnSpc>
              <a:spcBef>
                <a:spcPct val="50000"/>
              </a:spcBef>
              <a:spcAft>
                <a:spcPts val="600"/>
              </a:spcAft>
              <a:buClrTx/>
              <a:buSzTx/>
              <a:buFontTx/>
              <a:buNone/>
              <a:defRPr/>
            </a:pPr>
            <a:r>
              <a:rPr kumimoji="1" lang="zh-CN" altLang="en-US" sz="2000" kern="1200" cap="none" spc="0" normalizeH="0" baseline="0" noProof="0" dirty="0">
                <a:latin typeface="宋体" panose="02010600030101010101" pitchFamily="2" charset="-122"/>
                <a:ea typeface="宋体" panose="02010600030101010101" pitchFamily="2" charset="-122"/>
                <a:cs typeface="+mn-cs"/>
              </a:rPr>
              <a:t>（</a:t>
            </a:r>
            <a:r>
              <a:rPr kumimoji="1" lang="en-US" altLang="zh-CN" sz="2000" kern="1200" cap="none" spc="0" normalizeH="0" baseline="0" noProof="0" dirty="0">
                <a:latin typeface="宋体" panose="02010600030101010101" pitchFamily="2" charset="-122"/>
                <a:ea typeface="宋体" panose="02010600030101010101" pitchFamily="2" charset="-122"/>
                <a:cs typeface="+mn-cs"/>
              </a:rPr>
              <a:t>3</a:t>
            </a:r>
            <a:r>
              <a:rPr kumimoji="1" lang="zh-CN" altLang="en-US" sz="2000" kern="1200" cap="none" spc="0" normalizeH="0" baseline="0" noProof="0" dirty="0">
                <a:latin typeface="宋体" panose="02010600030101010101" pitchFamily="2" charset="-122"/>
                <a:ea typeface="宋体" panose="02010600030101010101" pitchFamily="2" charset="-122"/>
                <a:cs typeface="+mn-cs"/>
              </a:rPr>
              <a:t>）通过事故的</a:t>
            </a:r>
            <a:r>
              <a:rPr kumimoji="1" lang="ja-JP" altLang="en-US" sz="2000" kern="1200" cap="none" spc="0" normalizeH="0" baseline="0" noProof="0" dirty="0">
                <a:solidFill>
                  <a:srgbClr val="FF3300"/>
                </a:solidFill>
                <a:latin typeface="宋体" panose="02010600030101010101" pitchFamily="2" charset="-122"/>
                <a:ea typeface="宋体" panose="02010600030101010101" pitchFamily="2" charset="-122"/>
                <a:cs typeface="+mn-cs"/>
              </a:rPr>
              <a:t>重大性</a:t>
            </a:r>
            <a:r>
              <a:rPr kumimoji="1" lang="en-US" altLang="ja-JP" sz="2000" kern="1200" cap="none" spc="0" normalizeH="0" baseline="0" noProof="0" dirty="0">
                <a:latin typeface="宋体" panose="02010600030101010101" pitchFamily="2" charset="-122"/>
                <a:ea typeface="宋体" panose="02010600030101010101" pitchFamily="2" charset="-122"/>
                <a:cs typeface="+mn-cs"/>
              </a:rPr>
              <a:t>､</a:t>
            </a:r>
            <a:r>
              <a:rPr kumimoji="1" lang="zh-CN" altLang="en-US" sz="2000" kern="1200" cap="none" spc="0" normalizeH="0" baseline="0" noProof="0" dirty="0">
                <a:solidFill>
                  <a:srgbClr val="FF3300"/>
                </a:solidFill>
                <a:effectLst>
                  <a:outerShdw blurRad="38100" dist="38100" dir="2700000" algn="tl">
                    <a:srgbClr val="C0C0C0"/>
                  </a:outerShdw>
                </a:effectLst>
                <a:latin typeface="宋体" panose="02010600030101010101" pitchFamily="2" charset="-122"/>
                <a:ea typeface="宋体" panose="02010600030101010101" pitchFamily="2" charset="-122"/>
                <a:cs typeface="+mn-cs"/>
              </a:rPr>
              <a:t>接近危险性及有害性的频度</a:t>
            </a:r>
            <a:r>
              <a:rPr kumimoji="1" lang="en-US" altLang="ja-JP" sz="2000" kern="1200" cap="none" spc="0" normalizeH="0" baseline="0" noProof="0" dirty="0">
                <a:latin typeface="宋体" panose="02010600030101010101" pitchFamily="2" charset="-122"/>
                <a:ea typeface="宋体" panose="02010600030101010101" pitchFamily="2" charset="-122"/>
                <a:cs typeface="+mn-cs"/>
              </a:rPr>
              <a:t>､</a:t>
            </a:r>
            <a:r>
              <a:rPr kumimoji="1" lang="zh-CN" altLang="en-US" sz="2000" kern="1200" cap="none" spc="0" normalizeH="0" baseline="0" noProof="0" dirty="0">
                <a:latin typeface="宋体" panose="02010600030101010101" pitchFamily="2" charset="-122"/>
                <a:ea typeface="宋体" panose="02010600030101010101" pitchFamily="2" charset="-122"/>
                <a:cs typeface="+mn-cs"/>
              </a:rPr>
              <a:t>接近时致伤的</a:t>
            </a:r>
            <a:r>
              <a:rPr kumimoji="1" lang="ja-JP" altLang="en-US" sz="2000" kern="1200" cap="none" spc="0" normalizeH="0" baseline="0" noProof="0" dirty="0">
                <a:solidFill>
                  <a:srgbClr val="FF0000"/>
                </a:solidFill>
                <a:effectLst>
                  <a:outerShdw blurRad="38100" dist="38100" dir="2700000" algn="tl">
                    <a:srgbClr val="C0C0C0"/>
                  </a:outerShdw>
                </a:effectLst>
                <a:latin typeface="宋体" panose="02010600030101010101" pitchFamily="2" charset="-122"/>
                <a:ea typeface="宋体" panose="02010600030101010101" pitchFamily="2" charset="-122"/>
                <a:cs typeface="+mn-cs"/>
              </a:rPr>
              <a:t>可能性</a:t>
            </a:r>
            <a:r>
              <a:rPr kumimoji="1" lang="zh-CN" altLang="en-US" sz="2000" kern="1200" cap="none" spc="0" normalizeH="0" baseline="0" noProof="0" dirty="0">
                <a:latin typeface="宋体" panose="02010600030101010101" pitchFamily="2" charset="-122"/>
                <a:ea typeface="宋体" panose="02010600030101010101" pitchFamily="2" charset="-122"/>
                <a:cs typeface="+mn-cs"/>
              </a:rPr>
              <a:t>进行评估的时候：</a:t>
            </a:r>
            <a:endParaRPr kumimoji="1" lang="ja-JP" altLang="en-US" sz="2000" kern="1200" cap="none" spc="0" normalizeH="0" baseline="0" noProof="0" dirty="0">
              <a:latin typeface="宋体" panose="02010600030101010101" pitchFamily="2" charset="-122"/>
              <a:ea typeface="宋体" panose="02010600030101010101" pitchFamily="2" charset="-122"/>
              <a:cs typeface="+mn-cs"/>
            </a:endParaRPr>
          </a:p>
          <a:p>
            <a:pPr marL="624205" marR="0" indent="-624205" defTabSz="914400" eaLnBrk="1" hangingPunct="1">
              <a:lnSpc>
                <a:spcPts val="2500"/>
              </a:lnSpc>
              <a:spcBef>
                <a:spcPct val="50000"/>
              </a:spcBef>
              <a:spcAft>
                <a:spcPts val="600"/>
              </a:spcAft>
              <a:buClrTx/>
              <a:buSzTx/>
              <a:buFontTx/>
              <a:buNone/>
              <a:defRPr/>
            </a:pPr>
            <a:r>
              <a:rPr kumimoji="1" lang="ja-JP" altLang="en-US" sz="2000" kern="1200" cap="none" spc="0" normalizeH="0" baseline="0" noProof="0" dirty="0">
                <a:latin typeface="宋体" panose="02010600030101010101" pitchFamily="2" charset="-122"/>
                <a:ea typeface="宋体" panose="02010600030101010101" pitchFamily="2" charset="-122"/>
                <a:cs typeface="+mn-cs"/>
              </a:rPr>
              <a:t>　① </a:t>
            </a:r>
            <a:r>
              <a:rPr kumimoji="1" lang="zh-CN" altLang="en-US" sz="2000" kern="1200" cap="none" spc="0" normalizeH="0" baseline="0" noProof="0" dirty="0">
                <a:solidFill>
                  <a:srgbClr val="FF0000"/>
                </a:solidFill>
                <a:effectLst>
                  <a:outerShdw blurRad="38100" dist="38100" dir="2700000" algn="tl">
                    <a:srgbClr val="C0C0C0"/>
                  </a:outerShdw>
                </a:effectLst>
                <a:latin typeface="宋体" panose="02010600030101010101" pitchFamily="2" charset="-122"/>
                <a:ea typeface="宋体" panose="02010600030101010101" pitchFamily="2" charset="-122"/>
                <a:cs typeface="+mn-cs"/>
              </a:rPr>
              <a:t>频度</a:t>
            </a:r>
            <a:r>
              <a:rPr kumimoji="1" lang="zh-CN" altLang="en-US" sz="2000" kern="1200" cap="none" spc="0" normalizeH="0" baseline="0" noProof="0" dirty="0">
                <a:latin typeface="宋体" panose="02010600030101010101" pitchFamily="2" charset="-122"/>
                <a:ea typeface="宋体" panose="02010600030101010101" pitchFamily="2" charset="-122"/>
                <a:cs typeface="+mn-cs"/>
              </a:rPr>
              <a:t>不是操作的频度，而是通过人接近危险性、有害性的</a:t>
            </a:r>
            <a:r>
              <a:rPr kumimoji="1" lang="zh-CN" altLang="en-US" sz="2000" kern="1200" cap="none" spc="0" normalizeH="0" baseline="0" noProof="0" dirty="0">
                <a:solidFill>
                  <a:srgbClr val="FF0000"/>
                </a:solidFill>
                <a:latin typeface="宋体" panose="02010600030101010101" pitchFamily="2" charset="-122"/>
                <a:ea typeface="宋体" panose="02010600030101010101" pitchFamily="2" charset="-122"/>
                <a:cs typeface="+mn-cs"/>
              </a:rPr>
              <a:t>危险状态产生的容易程度等</a:t>
            </a:r>
            <a:r>
              <a:rPr kumimoji="1" lang="zh-CN" altLang="en-US" sz="2000" kern="1200" cap="none" spc="0" normalizeH="0" baseline="0" noProof="0" dirty="0">
                <a:latin typeface="宋体" panose="02010600030101010101" pitchFamily="2" charset="-122"/>
                <a:ea typeface="宋体" panose="02010600030101010101" pitchFamily="2" charset="-122"/>
                <a:cs typeface="+mn-cs"/>
              </a:rPr>
              <a:t>来评估</a:t>
            </a:r>
            <a:r>
              <a:rPr kumimoji="1" lang="ja-JP" altLang="en-US" sz="2000" kern="1200" cap="none" spc="0" normalizeH="0" baseline="0" noProof="0" dirty="0">
                <a:latin typeface="宋体" panose="02010600030101010101" pitchFamily="2" charset="-122"/>
                <a:ea typeface="宋体" panose="02010600030101010101" pitchFamily="2" charset="-122"/>
                <a:cs typeface="+mn-cs"/>
              </a:rPr>
              <a:t>。</a:t>
            </a:r>
            <a:endParaRPr kumimoji="1" lang="ja-JP" altLang="en-US" sz="2000" kern="1200" cap="none" spc="0" normalizeH="0" baseline="0" noProof="0" dirty="0">
              <a:latin typeface="宋体" panose="02010600030101010101" pitchFamily="2" charset="-122"/>
              <a:ea typeface="宋体" panose="02010600030101010101" pitchFamily="2" charset="-122"/>
              <a:cs typeface="+mn-cs"/>
            </a:endParaRPr>
          </a:p>
          <a:p>
            <a:pPr marL="624205" marR="0" indent="-624205" defTabSz="914400" eaLnBrk="1" hangingPunct="1">
              <a:lnSpc>
                <a:spcPts val="2500"/>
              </a:lnSpc>
              <a:spcBef>
                <a:spcPct val="50000"/>
              </a:spcBef>
              <a:spcAft>
                <a:spcPts val="600"/>
              </a:spcAft>
              <a:buClrTx/>
              <a:buSzTx/>
              <a:buFontTx/>
              <a:buNone/>
              <a:defRPr/>
            </a:pPr>
            <a:r>
              <a:rPr kumimoji="1" lang="ja-JP" altLang="en-US" sz="2000" kern="1200" cap="none" spc="0" normalizeH="0" baseline="0" noProof="0" dirty="0">
                <a:latin typeface="宋体" panose="02010600030101010101" pitchFamily="2" charset="-122"/>
                <a:ea typeface="宋体" panose="02010600030101010101" pitchFamily="2" charset="-122"/>
                <a:cs typeface="+mn-cs"/>
              </a:rPr>
              <a:t>　② </a:t>
            </a:r>
            <a:r>
              <a:rPr kumimoji="1" lang="ja-JP" altLang="en-US" sz="2000" kern="1200" cap="none" spc="0" normalizeH="0" baseline="0" noProof="0" dirty="0">
                <a:solidFill>
                  <a:srgbClr val="FF0000"/>
                </a:solidFill>
                <a:effectLst>
                  <a:outerShdw blurRad="38100" dist="38100" dir="2700000" algn="tl">
                    <a:srgbClr val="C0C0C0"/>
                  </a:outerShdw>
                </a:effectLst>
                <a:latin typeface="宋体" panose="02010600030101010101" pitchFamily="2" charset="-122"/>
                <a:ea typeface="宋体" panose="02010600030101010101" pitchFamily="2" charset="-122"/>
                <a:cs typeface="+mn-cs"/>
              </a:rPr>
              <a:t>可能性</a:t>
            </a:r>
            <a:r>
              <a:rPr kumimoji="1" lang="zh-CN" altLang="en-US" sz="2000" kern="1200" cap="none" spc="0" normalizeH="0" baseline="0" noProof="0" dirty="0">
                <a:latin typeface="宋体" panose="02010600030101010101" pitchFamily="2" charset="-122"/>
                <a:ea typeface="宋体" panose="02010600030101010101" pitchFamily="2" charset="-122"/>
                <a:cs typeface="+mn-cs"/>
              </a:rPr>
              <a:t>是通过安全措施状况和操作人员的行为来判断</a:t>
            </a:r>
            <a:r>
              <a:rPr kumimoji="1" lang="zh-CN" altLang="en-US" sz="2000" kern="1200" cap="none" spc="0" normalizeH="0" baseline="0" noProof="0" dirty="0">
                <a:solidFill>
                  <a:srgbClr val="FF0000"/>
                </a:solidFill>
                <a:latin typeface="宋体" panose="02010600030101010101" pitchFamily="2" charset="-122"/>
                <a:ea typeface="宋体" panose="02010600030101010101" pitchFamily="2" charset="-122"/>
                <a:cs typeface="+mn-cs"/>
              </a:rPr>
              <a:t>出现危险状态时是否可以避免工伤事故。</a:t>
            </a:r>
            <a:endParaRPr kumimoji="1" lang="ja-JP" altLang="en-US" sz="2000" kern="1200" cap="none" spc="0" normalizeH="0" baseline="0" noProof="0" dirty="0">
              <a:latin typeface="宋体" panose="02010600030101010101" pitchFamily="2" charset="-122"/>
              <a:ea typeface="宋体" panose="02010600030101010101" pitchFamily="2" charset="-122"/>
              <a:cs typeface="+mn-cs"/>
            </a:endParaRPr>
          </a:p>
          <a:p>
            <a:pPr marL="624205" marR="0" indent="-624205" defTabSz="914400" eaLnBrk="1" hangingPunct="1">
              <a:lnSpc>
                <a:spcPts val="2500"/>
              </a:lnSpc>
              <a:spcBef>
                <a:spcPct val="50000"/>
              </a:spcBef>
              <a:spcAft>
                <a:spcPts val="600"/>
              </a:spcAft>
              <a:buClrTx/>
              <a:buSzTx/>
              <a:buFontTx/>
              <a:buNone/>
              <a:defRPr/>
            </a:pPr>
            <a:r>
              <a:rPr kumimoji="1" lang="ja-JP" altLang="en-US" sz="2000" kern="1200" cap="none" spc="0" normalizeH="0" baseline="0" noProof="0" dirty="0">
                <a:latin typeface="宋体" panose="02010600030101010101" pitchFamily="2" charset="-122"/>
                <a:ea typeface="宋体" panose="02010600030101010101" pitchFamily="2" charset="-122"/>
                <a:cs typeface="+mn-cs"/>
              </a:rPr>
              <a:t>　③ </a:t>
            </a:r>
            <a:r>
              <a:rPr kumimoji="1" lang="ja-JP" altLang="en-US" sz="2000" kern="1200" cap="none" spc="0" normalizeH="0" baseline="0" noProof="0" dirty="0">
                <a:solidFill>
                  <a:srgbClr val="FF0000"/>
                </a:solidFill>
                <a:latin typeface="宋体" panose="02010600030101010101" pitchFamily="2" charset="-122"/>
                <a:ea typeface="宋体" panose="02010600030101010101" pitchFamily="2" charset="-122"/>
                <a:cs typeface="+mn-cs"/>
              </a:rPr>
              <a:t>重大性</a:t>
            </a:r>
            <a:r>
              <a:rPr kumimoji="1" lang="zh-CN" altLang="en-US" sz="2000" kern="1200" cap="none" spc="0" normalizeH="0" baseline="0" noProof="0" dirty="0">
                <a:latin typeface="宋体" panose="02010600030101010101" pitchFamily="2" charset="-122"/>
                <a:ea typeface="宋体" panose="02010600030101010101" pitchFamily="2" charset="-122"/>
                <a:cs typeface="+mn-cs"/>
              </a:rPr>
              <a:t>是指</a:t>
            </a:r>
            <a:r>
              <a:rPr kumimoji="1" lang="ja-JP" altLang="en-US" sz="2000" kern="1200" cap="none" spc="0" normalizeH="0" baseline="0" noProof="0" dirty="0">
                <a:solidFill>
                  <a:srgbClr val="FF0000"/>
                </a:solidFill>
                <a:latin typeface="宋体" panose="02010600030101010101" pitchFamily="2" charset="-122"/>
                <a:ea typeface="宋体" panose="02010600030101010101" pitchFamily="2" charset="-122"/>
                <a:cs typeface="+mn-cs"/>
              </a:rPr>
              <a:t>通常</a:t>
            </a:r>
            <a:r>
              <a:rPr kumimoji="1" lang="zh-CN" altLang="en-US" sz="2000" kern="1200" cap="none" spc="0" normalizeH="0" baseline="0" noProof="0" dirty="0">
                <a:solidFill>
                  <a:srgbClr val="FF0000"/>
                </a:solidFill>
                <a:latin typeface="宋体" panose="02010600030101010101" pitchFamily="2" charset="-122"/>
                <a:ea typeface="宋体" panose="02010600030101010101" pitchFamily="2" charset="-122"/>
                <a:cs typeface="+mn-cs"/>
              </a:rPr>
              <a:t>想到的</a:t>
            </a:r>
            <a:r>
              <a:rPr kumimoji="1" lang="ja-JP" altLang="en-US" sz="2000" kern="1200" cap="none" spc="0" normalizeH="0" baseline="0" noProof="0" dirty="0">
                <a:solidFill>
                  <a:srgbClr val="FF0000"/>
                </a:solidFill>
                <a:latin typeface="宋体" panose="02010600030101010101" pitchFamily="2" charset="-122"/>
                <a:ea typeface="宋体" panose="02010600030101010101" pitchFamily="2" charset="-122"/>
                <a:cs typeface="+mn-cs"/>
              </a:rPr>
              <a:t>最</a:t>
            </a:r>
            <a:r>
              <a:rPr kumimoji="1" lang="zh-CN" altLang="en-US" sz="2000" kern="1200" cap="none" spc="0" normalizeH="0" baseline="0" noProof="0" dirty="0">
                <a:solidFill>
                  <a:srgbClr val="FF0000"/>
                </a:solidFill>
                <a:latin typeface="宋体" panose="02010600030101010101" pitchFamily="2" charset="-122"/>
                <a:ea typeface="宋体" panose="02010600030101010101" pitchFamily="2" charset="-122"/>
                <a:cs typeface="+mn-cs"/>
              </a:rPr>
              <a:t>严重的伤害和严重疾病。</a:t>
            </a:r>
            <a:endParaRPr kumimoji="1" lang="ja-JP" altLang="en-US" sz="2000" kern="1200" cap="none" spc="0" normalizeH="0" baseline="0" noProof="0" dirty="0">
              <a:solidFill>
                <a:srgbClr val="FF0000"/>
              </a:solidFill>
              <a:latin typeface="宋体" panose="02010600030101010101" pitchFamily="2" charset="-122"/>
              <a:ea typeface="宋体" panose="02010600030101010101" pitchFamily="2" charset="-122"/>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a:xfrm>
            <a:off x="457200" y="1020763"/>
            <a:ext cx="8229600" cy="908050"/>
          </a:xfrm>
        </p:spPr>
        <p:txBody>
          <a:bodyPr vert="horz" wrap="square" lIns="91440" tIns="45720" rIns="91440" bIns="45720" anchor="ctr"/>
          <a:lstStyle/>
          <a:p>
            <a:pPr eaLnBrk="1" hangingPunct="1"/>
            <a:r>
              <a:rPr lang="zh-CN" altLang="en-US" sz="3200" dirty="0">
                <a:latin typeface="黑体" panose="02010609060101010101" pitchFamily="49" charset="-122"/>
                <a:ea typeface="黑体" panose="02010609060101010101" pitchFamily="49" charset="-122"/>
              </a:rPr>
              <a:t>第一讲  安全生产</a:t>
            </a:r>
            <a:endParaRPr lang="zh-CN" altLang="en-US" sz="3200" dirty="0">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1857375" y="2214563"/>
            <a:ext cx="6800850" cy="2643188"/>
          </a:xfrm>
          <a:ln>
            <a:miter/>
          </a:ln>
        </p:spPr>
        <p:txBody>
          <a:bodyPr vert="horz" wrap="square" lIns="91440" tIns="45720" rIns="91440" bIns="45720" numCol="1" anchor="t" anchorCtr="0" compatLnSpc="1"/>
          <a:lstStyle/>
          <a:p>
            <a:pPr marL="571500" marR="0" lvl="0" indent="-571500" algn="l" defTabSz="914400" rtl="0" eaLnBrk="1" fontAlgn="base" latinLnBrk="0" hangingPunct="1">
              <a:lnSpc>
                <a:spcPct val="100000"/>
              </a:lnSpc>
              <a:spcBef>
                <a:spcPct val="20000"/>
              </a:spcBef>
              <a:spcAft>
                <a:spcPct val="0"/>
              </a:spcAft>
              <a:buClrTx/>
              <a:buSzTx/>
              <a:buFont typeface="+mj-ea"/>
              <a:buAutoNum type="ea1JpnChsDbPeriod"/>
              <a:defRPr/>
            </a:pPr>
            <a:r>
              <a:rPr kumimoji="0" lang="zh-CN" altLang="en-US" sz="28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班组</a:t>
            </a:r>
            <a:r>
              <a:rPr kumimoji="0" lang="zh-CN" altLang="en-US" sz="2800" b="0" i="0" u="none" strike="noStrike" kern="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生产活动与安全生产</a:t>
            </a:r>
            <a:endParaRPr kumimoji="0" lang="en-US" altLang="zh-CN" sz="2800" b="0" i="0" u="none" strike="noStrike" kern="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endParaRPr>
          </a:p>
          <a:p>
            <a:pPr marL="571500" marR="0" lvl="0" indent="-571500" algn="l" defTabSz="914400" rtl="0" eaLnBrk="1" fontAlgn="base" latinLnBrk="0" hangingPunct="1">
              <a:lnSpc>
                <a:spcPct val="100000"/>
              </a:lnSpc>
              <a:spcBef>
                <a:spcPct val="50000"/>
              </a:spcBef>
              <a:spcAft>
                <a:spcPct val="0"/>
              </a:spcAft>
              <a:buClrTx/>
              <a:buSzTx/>
              <a:buFont typeface="+mj-ea"/>
              <a:buAutoNum type="ea1JpnChsDbPeriod"/>
              <a:defRPr/>
            </a:pPr>
            <a:r>
              <a:rPr kumimoji="0" lang="zh-CN" altLang="en-US" sz="28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班组长的</a:t>
            </a:r>
            <a:r>
              <a:rPr kumimoji="0" lang="zh-CN" altLang="en-US" sz="2800" b="0" i="0" u="none" strike="noStrike" kern="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职责与作用</a:t>
            </a:r>
            <a:endParaRPr kumimoji="0" lang="en-US" altLang="zh-CN" sz="2800" b="0" i="0" u="none" strike="noStrike" kern="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endParaRPr>
          </a:p>
          <a:p>
            <a:pPr marL="571500" marR="0" lvl="0" indent="-571500" algn="l" defTabSz="914400" rtl="0" eaLnBrk="1" fontAlgn="base" latinLnBrk="0" hangingPunct="1">
              <a:lnSpc>
                <a:spcPct val="100000"/>
              </a:lnSpc>
              <a:spcBef>
                <a:spcPct val="50000"/>
              </a:spcBef>
              <a:spcAft>
                <a:spcPct val="0"/>
              </a:spcAft>
              <a:buClrTx/>
              <a:buSzTx/>
              <a:buFont typeface="+mj-ea"/>
              <a:buAutoNum type="ea1JpnChsDbPeriod"/>
              <a:defRPr/>
            </a:pPr>
            <a:r>
              <a:rPr kumimoji="0" lang="zh-CN" altLang="en-US" sz="28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班组</a:t>
            </a:r>
            <a:r>
              <a:rPr kumimoji="0" lang="zh-CN" altLang="en-US" sz="2800" b="0" i="0" u="none" strike="noStrike" kern="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安全生产活动</a:t>
            </a:r>
            <a:endParaRPr kumimoji="0" lang="zh-CN" altLang="en-US" sz="2800" b="0" i="0" u="none" strike="noStrike" kern="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endParaRPr kumimoji="0" lang="zh-CN" alt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5"/>
          <p:cNvSpPr txBox="1"/>
          <p:nvPr/>
        </p:nvSpPr>
        <p:spPr>
          <a:xfrm>
            <a:off x="428625" y="785813"/>
            <a:ext cx="6858000" cy="461962"/>
          </a:xfrm>
          <a:prstGeom prst="rect">
            <a:avLst/>
          </a:prstGeom>
          <a:noFill/>
          <a:ln w="9525">
            <a:noFill/>
          </a:ln>
        </p:spPr>
        <p:txBody>
          <a:bodyPr>
            <a:spAutoFit/>
          </a:bodyPr>
          <a:lstStyle/>
          <a:p>
            <a:pPr eaLnBrk="1" hangingPunct="1">
              <a:spcBef>
                <a:spcPct val="50000"/>
              </a:spcBef>
            </a:pPr>
            <a:r>
              <a:rPr lang="en-US" altLang="zh-CN"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隐患排查治理活动</a:t>
            </a:r>
            <a:r>
              <a:rPr lang="en-US" altLang="zh-CN" dirty="0">
                <a:latin typeface="Times New Roman" panose="02020603050405020304" pitchFamily="18" charset="0"/>
              </a:rPr>
              <a:t>—</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8</a:t>
            </a:r>
            <a:r>
              <a:rPr lang="zh-CN" altLang="en-US" sz="2000" dirty="0">
                <a:latin typeface="黑体" panose="02010609060101010101" pitchFamily="49" charset="-122"/>
                <a:ea typeface="黑体" panose="02010609060101010101" pitchFamily="49" charset="-122"/>
              </a:rPr>
              <a:t>）事故隐患治理措施</a:t>
            </a:r>
            <a:endParaRPr lang="zh-CN" altLang="en-US" sz="2000" dirty="0">
              <a:latin typeface="黑体" panose="02010609060101010101" pitchFamily="49" charset="-122"/>
              <a:ea typeface="黑体" panose="02010609060101010101" pitchFamily="49" charset="-122"/>
            </a:endParaRPr>
          </a:p>
        </p:txBody>
      </p:sp>
      <p:sp>
        <p:nvSpPr>
          <p:cNvPr id="58371" name="Rectangle 2"/>
          <p:cNvSpPr/>
          <p:nvPr/>
        </p:nvSpPr>
        <p:spPr>
          <a:xfrm>
            <a:off x="285750" y="1630363"/>
            <a:ext cx="6267450" cy="4084637"/>
          </a:xfrm>
          <a:prstGeom prst="rect">
            <a:avLst/>
          </a:prstGeom>
          <a:noFill/>
          <a:ln w="38100" cap="flat" cmpd="sng">
            <a:solidFill>
              <a:srgbClr val="000000"/>
            </a:solidFill>
            <a:prstDash val="solid"/>
            <a:miter/>
            <a:headEnd type="none" w="med" len="med"/>
            <a:tailEnd type="none" w="med" len="med"/>
          </a:ln>
        </p:spPr>
        <p:txBody>
          <a:bodyPr/>
          <a:lstStyle/>
          <a:p>
            <a:pPr marL="342900" indent="-342900" eaLnBrk="1" hangingPunct="1">
              <a:lnSpc>
                <a:spcPct val="80000"/>
              </a:lnSpc>
              <a:spcBef>
                <a:spcPct val="20000"/>
              </a:spcBef>
            </a:pPr>
            <a:endParaRPr lang="en-US" altLang="zh-CN" sz="1800" dirty="0">
              <a:solidFill>
                <a:srgbClr val="FF3300"/>
              </a:solidFill>
              <a:latin typeface="黑体" panose="02010609060101010101" pitchFamily="49" charset="-122"/>
              <a:ea typeface="黑体" panose="02010609060101010101" pitchFamily="49" charset="-122"/>
            </a:endParaRPr>
          </a:p>
          <a:p>
            <a:pPr marL="342900" indent="-342900" eaLnBrk="1" hangingPunct="1">
              <a:lnSpc>
                <a:spcPct val="80000"/>
              </a:lnSpc>
              <a:spcBef>
                <a:spcPct val="20000"/>
              </a:spcBef>
            </a:pPr>
            <a:r>
              <a:rPr lang="zh-CN" altLang="en-US" sz="1800" dirty="0">
                <a:solidFill>
                  <a:srgbClr val="FF3300"/>
                </a:solidFill>
                <a:latin typeface="黑体" panose="02010609060101010101" pitchFamily="49" charset="-122"/>
                <a:ea typeface="黑体" panose="02010609060101010101" pitchFamily="49" charset="-122"/>
              </a:rPr>
              <a:t>风险等级</a:t>
            </a:r>
            <a:r>
              <a:rPr lang="en-US" altLang="ja-JP" sz="1800" dirty="0">
                <a:solidFill>
                  <a:srgbClr val="FF3300"/>
                </a:solidFill>
                <a:latin typeface="黑体" panose="02010609060101010101" pitchFamily="49" charset="-122"/>
                <a:ea typeface="黑体" panose="02010609060101010101" pitchFamily="49" charset="-122"/>
              </a:rPr>
              <a:t>Ⅰ</a:t>
            </a:r>
            <a:r>
              <a:rPr lang="ja-JP" altLang="en-US" sz="1800" dirty="0">
                <a:solidFill>
                  <a:srgbClr val="FF3300"/>
                </a:solidFill>
                <a:latin typeface="黑体" panose="02010609060101010101" pitchFamily="49" charset="-122"/>
                <a:ea typeface="黑体" panose="02010609060101010101" pitchFamily="49" charset="-122"/>
              </a:rPr>
              <a:t>・・・・</a:t>
            </a:r>
            <a:r>
              <a:rPr lang="zh-CN" altLang="en-US" sz="1800" dirty="0">
                <a:latin typeface="黑体" panose="02010609060101010101" pitchFamily="49" charset="-122"/>
                <a:ea typeface="黑体" panose="02010609060101010101" pitchFamily="49" charset="-122"/>
              </a:rPr>
              <a:t>目前予以容许</a:t>
            </a:r>
            <a:endParaRPr lang="ja-JP" altLang="en-US" sz="1800" dirty="0">
              <a:latin typeface="黑体" panose="02010609060101010101" pitchFamily="49" charset="-122"/>
              <a:ea typeface="黑体" panose="02010609060101010101" pitchFamily="49" charset="-122"/>
            </a:endParaRPr>
          </a:p>
          <a:p>
            <a:pPr marL="342900" indent="-342900" eaLnBrk="1" hangingPunct="1">
              <a:lnSpc>
                <a:spcPct val="80000"/>
              </a:lnSpc>
              <a:spcBef>
                <a:spcPct val="20000"/>
              </a:spcBef>
            </a:pPr>
            <a:r>
              <a:rPr lang="ja-JP" altLang="en-US" sz="1800" dirty="0">
                <a:solidFill>
                  <a:srgbClr val="FF3300"/>
                </a:solidFill>
                <a:latin typeface="黑体" panose="02010609060101010101" pitchFamily="49" charset="-122"/>
                <a:ea typeface="黑体" panose="02010609060101010101" pitchFamily="49" charset="-122"/>
              </a:rPr>
              <a:t>　　　  　　 </a:t>
            </a:r>
            <a:r>
              <a:rPr lang="en-US" altLang="ja-JP" sz="1800" dirty="0">
                <a:solidFill>
                  <a:srgbClr val="FF3300"/>
                </a:solidFill>
                <a:latin typeface="黑体" panose="02010609060101010101" pitchFamily="49" charset="-122"/>
                <a:ea typeface="黑体" panose="02010609060101010101" pitchFamily="49" charset="-122"/>
              </a:rPr>
              <a:t>Ⅱ</a:t>
            </a:r>
            <a:r>
              <a:rPr lang="ja-JP" altLang="en-US" sz="1800" dirty="0">
                <a:solidFill>
                  <a:srgbClr val="FF3300"/>
                </a:solidFill>
                <a:latin typeface="黑体" panose="02010609060101010101" pitchFamily="49" charset="-122"/>
                <a:ea typeface="黑体" panose="02010609060101010101" pitchFamily="49" charset="-122"/>
              </a:rPr>
              <a:t>、</a:t>
            </a:r>
            <a:r>
              <a:rPr lang="en-US" altLang="ja-JP" sz="1800" dirty="0">
                <a:solidFill>
                  <a:srgbClr val="FF3300"/>
                </a:solidFill>
                <a:latin typeface="黑体" panose="02010609060101010101" pitchFamily="49" charset="-122"/>
                <a:ea typeface="黑体" panose="02010609060101010101" pitchFamily="49" charset="-122"/>
              </a:rPr>
              <a:t>Ⅲ</a:t>
            </a:r>
            <a:r>
              <a:rPr lang="ja-JP" altLang="en-US" sz="1800" dirty="0">
                <a:solidFill>
                  <a:srgbClr val="FF3300"/>
                </a:solidFill>
                <a:latin typeface="黑体" panose="02010609060101010101" pitchFamily="49" charset="-122"/>
                <a:ea typeface="黑体" panose="02010609060101010101" pitchFamily="49" charset="-122"/>
              </a:rPr>
              <a:t>・・・・</a:t>
            </a:r>
            <a:r>
              <a:rPr lang="zh-CN" altLang="en-US" sz="1800" dirty="0">
                <a:latin typeface="黑体" panose="02010609060101010101" pitchFamily="49" charset="-122"/>
                <a:ea typeface="黑体" panose="02010609060101010101" pitchFamily="49" charset="-122"/>
              </a:rPr>
              <a:t>各科室研究措施</a:t>
            </a:r>
            <a:endParaRPr lang="ja-JP" altLang="en-US" sz="1800" dirty="0">
              <a:latin typeface="黑体" panose="02010609060101010101" pitchFamily="49" charset="-122"/>
              <a:ea typeface="黑体" panose="02010609060101010101" pitchFamily="49" charset="-122"/>
            </a:endParaRPr>
          </a:p>
          <a:p>
            <a:pPr marL="342900" indent="-342900" eaLnBrk="1" hangingPunct="1">
              <a:lnSpc>
                <a:spcPct val="80000"/>
              </a:lnSpc>
              <a:spcBef>
                <a:spcPct val="20000"/>
              </a:spcBef>
            </a:pPr>
            <a:r>
              <a:rPr lang="ja-JP" altLang="en-US" sz="1800" dirty="0">
                <a:latin typeface="黑体" panose="02010609060101010101" pitchFamily="49" charset="-122"/>
                <a:ea typeface="黑体" panose="02010609060101010101" pitchFamily="49" charset="-122"/>
              </a:rPr>
              <a:t>　　　　（</a:t>
            </a:r>
            <a:r>
              <a:rPr lang="zh-CN" altLang="en-US" sz="1800" dirty="0">
                <a:latin typeface="黑体" panose="02010609060101010101" pitchFamily="49" charset="-122"/>
                <a:ea typeface="黑体" panose="02010609060101010101" pitchFamily="49" charset="-122"/>
              </a:rPr>
              <a:t>通过领班、操作人员以及班组活动等予以应对</a:t>
            </a:r>
            <a:r>
              <a:rPr lang="ja-JP" altLang="en-US" sz="1800" dirty="0">
                <a:latin typeface="黑体" panose="02010609060101010101" pitchFamily="49" charset="-122"/>
                <a:ea typeface="黑体" panose="02010609060101010101" pitchFamily="49" charset="-122"/>
              </a:rPr>
              <a:t>）</a:t>
            </a:r>
            <a:endParaRPr lang="ja-JP" altLang="en-US" sz="1800" dirty="0">
              <a:latin typeface="黑体" panose="02010609060101010101" pitchFamily="49" charset="-122"/>
              <a:ea typeface="黑体" panose="02010609060101010101" pitchFamily="49" charset="-122"/>
            </a:endParaRPr>
          </a:p>
          <a:p>
            <a:pPr marL="342900" indent="-342900" eaLnBrk="1" hangingPunct="1">
              <a:lnSpc>
                <a:spcPct val="80000"/>
              </a:lnSpc>
              <a:spcBef>
                <a:spcPct val="20000"/>
              </a:spcBef>
            </a:pPr>
            <a:endParaRPr lang="ja-JP" altLang="en-US" sz="1800" dirty="0">
              <a:latin typeface="黑体" panose="02010609060101010101" pitchFamily="49" charset="-122"/>
              <a:ea typeface="黑体" panose="02010609060101010101" pitchFamily="49" charset="-122"/>
            </a:endParaRPr>
          </a:p>
          <a:p>
            <a:pPr marL="342900" indent="-342900" eaLnBrk="1" hangingPunct="1">
              <a:lnSpc>
                <a:spcPct val="80000"/>
              </a:lnSpc>
              <a:spcBef>
                <a:spcPct val="20000"/>
              </a:spcBef>
            </a:pPr>
            <a:endParaRPr lang="ja-JP" altLang="en-US" sz="1800" dirty="0">
              <a:latin typeface="黑体" panose="02010609060101010101" pitchFamily="49" charset="-122"/>
              <a:ea typeface="黑体" panose="02010609060101010101" pitchFamily="49" charset="-122"/>
            </a:endParaRPr>
          </a:p>
          <a:p>
            <a:pPr marL="342900" indent="-342900" eaLnBrk="1" hangingPunct="1">
              <a:lnSpc>
                <a:spcPct val="80000"/>
              </a:lnSpc>
              <a:spcBef>
                <a:spcPct val="20000"/>
              </a:spcBef>
            </a:pPr>
            <a:r>
              <a:rPr lang="zh-CN" altLang="en-US" sz="1800" dirty="0">
                <a:solidFill>
                  <a:srgbClr val="FF3300"/>
                </a:solidFill>
                <a:latin typeface="黑体" panose="02010609060101010101" pitchFamily="49" charset="-122"/>
                <a:ea typeface="黑体" panose="02010609060101010101" pitchFamily="49" charset="-122"/>
              </a:rPr>
              <a:t>风险等级</a:t>
            </a:r>
            <a:r>
              <a:rPr lang="ja-JP" altLang="en-US" sz="1800" dirty="0">
                <a:solidFill>
                  <a:srgbClr val="FF3300"/>
                </a:solidFill>
                <a:latin typeface="黑体" panose="02010609060101010101" pitchFamily="49" charset="-122"/>
                <a:ea typeface="黑体" panose="02010609060101010101" pitchFamily="49" charset="-122"/>
              </a:rPr>
              <a:t>（</a:t>
            </a:r>
            <a:r>
              <a:rPr lang="en-US" altLang="ja-JP" sz="1800" dirty="0">
                <a:solidFill>
                  <a:srgbClr val="FF3300"/>
                </a:solidFill>
                <a:latin typeface="黑体" panose="02010609060101010101" pitchFamily="49" charset="-122"/>
                <a:ea typeface="黑体" panose="02010609060101010101" pitchFamily="49" charset="-122"/>
              </a:rPr>
              <a:t>Ⅲ</a:t>
            </a:r>
            <a:r>
              <a:rPr lang="ja-JP" altLang="en-US" sz="1800" dirty="0">
                <a:solidFill>
                  <a:srgbClr val="FF3300"/>
                </a:solidFill>
                <a:latin typeface="黑体" panose="02010609060101010101" pitchFamily="49" charset="-122"/>
                <a:ea typeface="黑体" panose="02010609060101010101" pitchFamily="49" charset="-122"/>
              </a:rPr>
              <a:t>）、</a:t>
            </a:r>
            <a:r>
              <a:rPr lang="en-US" altLang="ja-JP" sz="1800" dirty="0">
                <a:solidFill>
                  <a:srgbClr val="FF3300"/>
                </a:solidFill>
                <a:latin typeface="黑体" panose="02010609060101010101" pitchFamily="49" charset="-122"/>
                <a:ea typeface="黑体" panose="02010609060101010101" pitchFamily="49" charset="-122"/>
              </a:rPr>
              <a:t>Ⅳ</a:t>
            </a:r>
            <a:r>
              <a:rPr lang="ja-JP" altLang="en-US" sz="1800" dirty="0">
                <a:solidFill>
                  <a:srgbClr val="FF3300"/>
                </a:solidFill>
                <a:latin typeface="黑体" panose="02010609060101010101" pitchFamily="49" charset="-122"/>
                <a:ea typeface="黑体" panose="02010609060101010101" pitchFamily="49" charset="-122"/>
              </a:rPr>
              <a:t>・・・・</a:t>
            </a:r>
            <a:r>
              <a:rPr lang="zh-CN" altLang="en-US" sz="1800" dirty="0">
                <a:latin typeface="黑体" panose="02010609060101010101" pitchFamily="49" charset="-122"/>
                <a:ea typeface="黑体" panose="02010609060101010101" pitchFamily="49" charset="-122"/>
              </a:rPr>
              <a:t>暂时在科室内研究措施方案</a:t>
            </a:r>
            <a:endParaRPr lang="ja-JP" altLang="en-US" sz="1800" dirty="0">
              <a:latin typeface="黑体" panose="02010609060101010101" pitchFamily="49" charset="-122"/>
              <a:ea typeface="黑体" panose="02010609060101010101" pitchFamily="49" charset="-122"/>
            </a:endParaRPr>
          </a:p>
          <a:p>
            <a:pPr marL="342900" indent="-342900" eaLnBrk="1" hangingPunct="1">
              <a:lnSpc>
                <a:spcPct val="80000"/>
              </a:lnSpc>
              <a:spcBef>
                <a:spcPct val="20000"/>
              </a:spcBef>
            </a:pPr>
            <a:endParaRPr lang="ja-JP" altLang="en-US" sz="1800" dirty="0">
              <a:latin typeface="黑体" panose="02010609060101010101" pitchFamily="49" charset="-122"/>
              <a:ea typeface="黑体" panose="02010609060101010101" pitchFamily="49" charset="-122"/>
            </a:endParaRPr>
          </a:p>
          <a:p>
            <a:pPr marL="342900" indent="-342900" eaLnBrk="1" hangingPunct="1">
              <a:lnSpc>
                <a:spcPct val="80000"/>
              </a:lnSpc>
              <a:spcBef>
                <a:spcPct val="20000"/>
              </a:spcBef>
            </a:pPr>
            <a:r>
              <a:rPr lang="ja-JP" altLang="en-US" sz="1800" dirty="0">
                <a:latin typeface="黑体" panose="02010609060101010101" pitchFamily="49" charset="-122"/>
                <a:ea typeface="黑体" panose="02010609060101010101" pitchFamily="49" charset="-122"/>
              </a:rPr>
              <a:t>　　　　　　　　　　　　</a:t>
            </a:r>
            <a:endParaRPr lang="ja-JP" altLang="en-US" sz="1800" dirty="0">
              <a:solidFill>
                <a:srgbClr val="FF3300"/>
              </a:solidFill>
              <a:latin typeface="黑体" panose="02010609060101010101" pitchFamily="49" charset="-122"/>
              <a:ea typeface="黑体" panose="02010609060101010101" pitchFamily="49" charset="-122"/>
            </a:endParaRPr>
          </a:p>
          <a:p>
            <a:pPr marL="342900" indent="-342900" eaLnBrk="1" hangingPunct="1">
              <a:lnSpc>
                <a:spcPct val="80000"/>
              </a:lnSpc>
              <a:spcBef>
                <a:spcPct val="20000"/>
              </a:spcBef>
            </a:pPr>
            <a:r>
              <a:rPr lang="ja-JP" altLang="en-US" sz="1800" dirty="0">
                <a:latin typeface="黑体" panose="02010609060101010101" pitchFamily="49" charset="-122"/>
                <a:ea typeface="黑体" panose="02010609060101010101" pitchFamily="49" charset="-122"/>
              </a:rPr>
              <a:t>　　　　　　　　　　　　　</a:t>
            </a:r>
            <a:endParaRPr lang="ja-JP" altLang="en-US" sz="1800" dirty="0">
              <a:latin typeface="黑体" panose="02010609060101010101" pitchFamily="49" charset="-122"/>
              <a:ea typeface="黑体" panose="02010609060101010101" pitchFamily="49" charset="-122"/>
            </a:endParaRPr>
          </a:p>
          <a:p>
            <a:pPr marL="342900" indent="-342900" eaLnBrk="1" hangingPunct="1">
              <a:lnSpc>
                <a:spcPct val="80000"/>
              </a:lnSpc>
              <a:spcBef>
                <a:spcPct val="20000"/>
              </a:spcBef>
            </a:pPr>
            <a:r>
              <a:rPr lang="ja-JP" altLang="en-US" sz="1800" dirty="0">
                <a:latin typeface="黑体" panose="02010609060101010101" pitchFamily="49" charset="-122"/>
                <a:ea typeface="黑体" panose="02010609060101010101" pitchFamily="49" charset="-122"/>
              </a:rPr>
              <a:t>　　　　　　</a:t>
            </a:r>
            <a:r>
              <a:rPr lang="zh-CN" altLang="en-US" sz="1800" dirty="0">
                <a:latin typeface="黑体" panose="02010609060101010101" pitchFamily="49" charset="-122"/>
                <a:ea typeface="黑体" panose="02010609060101010101" pitchFamily="49" charset="-122"/>
              </a:rPr>
              <a:t>在工厂内核对等级，决定是否需要采取措施。</a:t>
            </a:r>
            <a:endParaRPr lang="ja-JP" altLang="en-US" sz="1800" dirty="0">
              <a:latin typeface="黑体" panose="02010609060101010101" pitchFamily="49" charset="-122"/>
              <a:ea typeface="黑体" panose="02010609060101010101" pitchFamily="49" charset="-122"/>
            </a:endParaRPr>
          </a:p>
          <a:p>
            <a:pPr marL="342900" indent="-342900" eaLnBrk="1" hangingPunct="1">
              <a:lnSpc>
                <a:spcPct val="80000"/>
              </a:lnSpc>
              <a:spcBef>
                <a:spcPct val="20000"/>
              </a:spcBef>
            </a:pPr>
            <a:r>
              <a:rPr lang="ja-JP" altLang="en-US" sz="1800" dirty="0">
                <a:latin typeface="黑体" panose="02010609060101010101" pitchFamily="49" charset="-122"/>
                <a:ea typeface="黑体" panose="02010609060101010101" pitchFamily="49" charset="-122"/>
              </a:rPr>
              <a:t>　　　　　　　　　　　　　</a:t>
            </a:r>
            <a:endParaRPr lang="ja-JP" altLang="en-US" sz="1800" dirty="0">
              <a:solidFill>
                <a:srgbClr val="FF3300"/>
              </a:solidFill>
              <a:latin typeface="黑体" panose="02010609060101010101" pitchFamily="49" charset="-122"/>
              <a:ea typeface="黑体" panose="02010609060101010101" pitchFamily="49" charset="-122"/>
            </a:endParaRPr>
          </a:p>
          <a:p>
            <a:pPr marL="342900" indent="-342900" eaLnBrk="1" hangingPunct="1">
              <a:lnSpc>
                <a:spcPct val="80000"/>
              </a:lnSpc>
              <a:spcBef>
                <a:spcPct val="20000"/>
              </a:spcBef>
            </a:pPr>
            <a:r>
              <a:rPr lang="ja-JP" altLang="en-US" sz="1800" dirty="0">
                <a:latin typeface="黑体" panose="02010609060101010101" pitchFamily="49" charset="-122"/>
                <a:ea typeface="黑体" panose="02010609060101010101" pitchFamily="49" charset="-122"/>
              </a:rPr>
              <a:t>　　　　　　　安全</a:t>
            </a:r>
            <a:r>
              <a:rPr lang="zh-CN" altLang="en-US" sz="1800" dirty="0">
                <a:latin typeface="黑体" panose="02010609060101010101" pitchFamily="49" charset="-122"/>
                <a:ea typeface="黑体" panose="02010609060101010101" pitchFamily="49" charset="-122"/>
              </a:rPr>
              <a:t>卫生委员会</a:t>
            </a:r>
            <a:r>
              <a:rPr lang="ja-JP" altLang="en-US" sz="1800" dirty="0">
                <a:latin typeface="黑体" panose="02010609060101010101" pitchFamily="49" charset="-122"/>
                <a:ea typeface="黑体" panose="02010609060101010101" pitchFamily="49" charset="-122"/>
              </a:rPr>
              <a:t>→</a:t>
            </a:r>
            <a:r>
              <a:rPr lang="zh-CN" altLang="en-US" sz="1800" dirty="0">
                <a:latin typeface="黑体" panose="02010609060101010101" pitchFamily="49" charset="-122"/>
                <a:ea typeface="黑体" panose="02010609060101010101" pitchFamily="49" charset="-122"/>
              </a:rPr>
              <a:t>采取措施</a:t>
            </a:r>
            <a:endParaRPr lang="ja-JP" altLang="en-US" sz="1800" dirty="0">
              <a:latin typeface="黑体" panose="02010609060101010101" pitchFamily="49" charset="-122"/>
              <a:ea typeface="黑体" panose="02010609060101010101" pitchFamily="49" charset="-122"/>
            </a:endParaRPr>
          </a:p>
        </p:txBody>
      </p:sp>
      <p:sp>
        <p:nvSpPr>
          <p:cNvPr id="58372" name="Line 4"/>
          <p:cNvSpPr/>
          <p:nvPr/>
        </p:nvSpPr>
        <p:spPr>
          <a:xfrm>
            <a:off x="6980238" y="1916113"/>
            <a:ext cx="0" cy="1655762"/>
          </a:xfrm>
          <a:prstGeom prst="line">
            <a:avLst/>
          </a:prstGeom>
          <a:ln w="57150" cap="flat" cmpd="sng">
            <a:solidFill>
              <a:schemeClr val="tx1"/>
            </a:solidFill>
            <a:prstDash val="solid"/>
            <a:headEnd type="none" w="med" len="med"/>
            <a:tailEnd type="triangle" w="med" len="med"/>
          </a:ln>
        </p:spPr>
      </p:sp>
      <p:sp>
        <p:nvSpPr>
          <p:cNvPr id="58373" name="Rectangle 8"/>
          <p:cNvSpPr/>
          <p:nvPr/>
        </p:nvSpPr>
        <p:spPr>
          <a:xfrm>
            <a:off x="7267575" y="1773238"/>
            <a:ext cx="1476375" cy="1727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eaLnBrk="1" hangingPunct="1"/>
            <a:r>
              <a:rPr lang="zh-CN" altLang="en-US" b="1" dirty="0">
                <a:latin typeface="Arial" panose="020B0604020202020204" pitchFamily="34" charset="0"/>
              </a:rPr>
              <a:t>科室、班</a:t>
            </a:r>
            <a:endParaRPr lang="zh-CN" altLang="en-US" b="1" dirty="0">
              <a:latin typeface="Arial" panose="020B0604020202020204" pitchFamily="34" charset="0"/>
            </a:endParaRPr>
          </a:p>
          <a:p>
            <a:pPr algn="ctr" eaLnBrk="1" hangingPunct="1"/>
            <a:r>
              <a:rPr lang="zh-CN" altLang="en-US" b="1" dirty="0">
                <a:latin typeface="Arial" panose="020B0604020202020204" pitchFamily="34" charset="0"/>
              </a:rPr>
              <a:t>组主导</a:t>
            </a:r>
            <a:endParaRPr lang="ja-JP" altLang="en-US" b="1" dirty="0">
              <a:latin typeface="Arial" panose="020B0604020202020204" pitchFamily="34" charset="0"/>
            </a:endParaRPr>
          </a:p>
        </p:txBody>
      </p:sp>
      <p:sp>
        <p:nvSpPr>
          <p:cNvPr id="58374" name="Line 9"/>
          <p:cNvSpPr/>
          <p:nvPr/>
        </p:nvSpPr>
        <p:spPr>
          <a:xfrm flipV="1">
            <a:off x="7196138" y="3213100"/>
            <a:ext cx="0" cy="2736850"/>
          </a:xfrm>
          <a:prstGeom prst="line">
            <a:avLst/>
          </a:prstGeom>
          <a:ln w="57150" cap="flat" cmpd="sng">
            <a:solidFill>
              <a:schemeClr val="tx1"/>
            </a:solidFill>
            <a:prstDash val="solid"/>
            <a:headEnd type="none" w="med" len="med"/>
            <a:tailEnd type="triangle" w="med" len="med"/>
          </a:ln>
        </p:spPr>
      </p:sp>
      <p:sp>
        <p:nvSpPr>
          <p:cNvPr id="58375" name="Rectangle 11"/>
          <p:cNvSpPr/>
          <p:nvPr/>
        </p:nvSpPr>
        <p:spPr>
          <a:xfrm>
            <a:off x="7485063" y="3789363"/>
            <a:ext cx="1087437" cy="1997075"/>
          </a:xfrm>
          <a:prstGeom prst="rect">
            <a:avLst/>
          </a:prstGeom>
          <a:solidFill>
            <a:srgbClr val="00FF00"/>
          </a:solidFill>
          <a:ln w="9525" cap="flat" cmpd="sng">
            <a:solidFill>
              <a:schemeClr val="tx1"/>
            </a:solidFill>
            <a:prstDash val="solid"/>
            <a:miter/>
            <a:headEnd type="none" w="med" len="med"/>
            <a:tailEnd type="none" w="med" len="med"/>
          </a:ln>
        </p:spPr>
        <p:txBody>
          <a:bodyPr wrap="none" anchor="ctr"/>
          <a:lstStyle/>
          <a:p>
            <a:pPr algn="ctr" eaLnBrk="1" hangingPunct="1"/>
            <a:r>
              <a:rPr lang="zh-CN" altLang="en-US" b="1" dirty="0">
                <a:latin typeface="Arial" panose="020B0604020202020204" pitchFamily="34" charset="0"/>
              </a:rPr>
              <a:t>与工厂</a:t>
            </a:r>
            <a:endParaRPr lang="zh-CN" altLang="en-US" b="1" dirty="0">
              <a:latin typeface="Arial" panose="020B0604020202020204" pitchFamily="34" charset="0"/>
            </a:endParaRPr>
          </a:p>
          <a:p>
            <a:pPr algn="ctr" eaLnBrk="1" hangingPunct="1"/>
            <a:r>
              <a:rPr lang="zh-CN" altLang="en-US" b="1" dirty="0">
                <a:latin typeface="Arial" panose="020B0604020202020204" pitchFamily="34" charset="0"/>
              </a:rPr>
              <a:t>的配合</a:t>
            </a:r>
            <a:endParaRPr lang="ja-JP" altLang="en-US" b="1" dirty="0">
              <a:latin typeface="Arial" panose="020B0604020202020204" pitchFamily="34" charset="0"/>
            </a:endParaRPr>
          </a:p>
        </p:txBody>
      </p:sp>
      <p:sp>
        <p:nvSpPr>
          <p:cNvPr id="58376" name="Line 11"/>
          <p:cNvSpPr/>
          <p:nvPr/>
        </p:nvSpPr>
        <p:spPr>
          <a:xfrm>
            <a:off x="3379788" y="3500438"/>
            <a:ext cx="0" cy="433387"/>
          </a:xfrm>
          <a:prstGeom prst="line">
            <a:avLst/>
          </a:prstGeom>
          <a:ln w="38100" cap="flat" cmpd="sng">
            <a:solidFill>
              <a:schemeClr val="tx1"/>
            </a:solidFill>
            <a:prstDash val="solid"/>
            <a:headEnd type="none" w="med" len="med"/>
            <a:tailEnd type="triangle" w="med" len="med"/>
          </a:ln>
        </p:spPr>
      </p:sp>
      <p:sp>
        <p:nvSpPr>
          <p:cNvPr id="58377" name="Line 12"/>
          <p:cNvSpPr/>
          <p:nvPr/>
        </p:nvSpPr>
        <p:spPr>
          <a:xfrm>
            <a:off x="3379788" y="4437063"/>
            <a:ext cx="0" cy="215900"/>
          </a:xfrm>
          <a:prstGeom prst="line">
            <a:avLst/>
          </a:prstGeom>
          <a:ln w="38100" cap="flat" cmpd="sng">
            <a:solidFill>
              <a:schemeClr val="tx1"/>
            </a:solidFill>
            <a:prstDash val="solid"/>
            <a:headEnd type="none" w="med" len="med"/>
            <a:tailEnd type="triangle" w="med" len="med"/>
          </a:ln>
        </p:spPr>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4" name="Group 3"/>
          <p:cNvGrpSpPr/>
          <p:nvPr/>
        </p:nvGrpSpPr>
        <p:grpSpPr>
          <a:xfrm>
            <a:off x="323850" y="765175"/>
            <a:ext cx="8424863" cy="5543550"/>
            <a:chOff x="204" y="1026"/>
            <a:chExt cx="5443" cy="3175"/>
          </a:xfrm>
        </p:grpSpPr>
        <p:sp>
          <p:nvSpPr>
            <p:cNvPr id="1212420" name="AutoShape 4"/>
            <p:cNvSpPr>
              <a:spLocks noChangeArrowheads="1"/>
            </p:cNvSpPr>
            <p:nvPr/>
          </p:nvSpPr>
          <p:spPr bwMode="auto">
            <a:xfrm>
              <a:off x="476" y="1026"/>
              <a:ext cx="4445" cy="318"/>
            </a:xfrm>
            <a:prstGeom prst="flowChartAlternateProcess">
              <a:avLst/>
            </a:prstGeom>
            <a:solidFill>
              <a:srgbClr val="FFCCFF"/>
            </a:soli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a:ln>
                    <a:noFill/>
                  </a:ln>
                  <a:solidFill>
                    <a:srgbClr val="FF3399"/>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法规规定事项的实施</a:t>
              </a:r>
              <a:r>
                <a:rPr kumimoji="1" lang="ja-JP" altLang="en-US" sz="2400" b="1" i="0" u="none" strike="noStrike" kern="1200" cap="none" spc="0" normalizeH="0" baseline="0" noProof="0">
                  <a:ln>
                    <a:noFill/>
                  </a:ln>
                  <a:solidFill>
                    <a:srgbClr val="FF3399"/>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a:t>
              </a:r>
              <a:r>
                <a:rPr kumimoji="1" lang="zh-CN" altLang="en-US" sz="2400" b="1" i="0" u="none" strike="noStrike" kern="1200" cap="none" spc="0" normalizeH="0" baseline="0" noProof="0">
                  <a:ln>
                    <a:noFill/>
                  </a:ln>
                  <a:solidFill>
                    <a:srgbClr val="FF3399"/>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如有符合的事项</a:t>
              </a:r>
              <a:r>
                <a:rPr kumimoji="1" lang="ja-JP" altLang="en-US" sz="2400" b="1" i="0" u="none" strike="noStrike" kern="1200" cap="none" spc="0" normalizeH="0" baseline="0" noProof="0">
                  <a:ln>
                    <a:noFill/>
                  </a:ln>
                  <a:solidFill>
                    <a:srgbClr val="FF3399"/>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a:t>
              </a:r>
              <a:endParaRPr kumimoji="1" lang="ja-JP" altLang="en-US" sz="2400" b="1" i="0" u="none" strike="noStrike" kern="1200" cap="none" spc="0" normalizeH="0" baseline="0" noProof="0">
                <a:ln>
                  <a:noFill/>
                </a:ln>
                <a:solidFill>
                  <a:srgbClr val="FF3399"/>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grpSp>
          <p:nvGrpSpPr>
            <p:cNvPr id="59396" name="Group 5"/>
            <p:cNvGrpSpPr/>
            <p:nvPr/>
          </p:nvGrpSpPr>
          <p:grpSpPr>
            <a:xfrm>
              <a:off x="204" y="1570"/>
              <a:ext cx="4944" cy="545"/>
              <a:chOff x="204" y="1570"/>
              <a:chExt cx="4944" cy="545"/>
            </a:xfrm>
          </p:grpSpPr>
          <p:sp>
            <p:nvSpPr>
              <p:cNvPr id="1212422" name="AutoShape 6"/>
              <p:cNvSpPr>
                <a:spLocks noChangeArrowheads="1"/>
              </p:cNvSpPr>
              <p:nvPr/>
            </p:nvSpPr>
            <p:spPr bwMode="auto">
              <a:xfrm>
                <a:off x="385" y="1752"/>
                <a:ext cx="4763" cy="366"/>
              </a:xfrm>
              <a:prstGeom prst="flowChartAlternateProcess">
                <a:avLst/>
              </a:prstGeom>
              <a:solidFill>
                <a:srgbClr val="CCFFFF"/>
              </a:solidFill>
              <a:ln w="9525">
                <a:solidFill>
                  <a:schemeClr val="tx1"/>
                </a:solidFill>
                <a:miter lim="8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8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危险操作的废除和改变</a:t>
                </a:r>
                <a:r>
                  <a:rPr kumimoji="1" lang="ja-JP" altLang="en-US" sz="18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S PGothic" panose="020B0600070205080204" pitchFamily="34" charset="-128"/>
                    <a:cs typeface="+mn-cs"/>
                  </a:rPr>
                  <a:t>、</a:t>
                </a:r>
                <a:r>
                  <a:rPr kumimoji="1" lang="zh-CN" altLang="en-US" sz="18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替换为危险性或有害性较低的材料、更改为更为安全的实施方法等</a:t>
                </a:r>
                <a:endParaRPr kumimoji="1" lang="ja-JP" altLang="en-US" sz="18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S PGothic" panose="020B0600070205080204" pitchFamily="34" charset="-128"/>
                  <a:cs typeface="+mn-cs"/>
                </a:endParaRPr>
              </a:p>
            </p:txBody>
          </p:sp>
          <p:sp>
            <p:nvSpPr>
              <p:cNvPr id="1212423" name="AutoShape 7"/>
              <p:cNvSpPr>
                <a:spLocks noChangeArrowheads="1"/>
              </p:cNvSpPr>
              <p:nvPr/>
            </p:nvSpPr>
            <p:spPr bwMode="auto">
              <a:xfrm>
                <a:off x="204" y="1570"/>
                <a:ext cx="2677" cy="181"/>
              </a:xfrm>
              <a:prstGeom prst="flowChartAlternateProcess">
                <a:avLst/>
              </a:prstGeom>
              <a:solidFill>
                <a:srgbClr val="FFCCFF"/>
              </a:soli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ja-JP" alt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S PGothic" panose="020B0600070205080204" pitchFamily="34" charset="-128"/>
                    <a:cs typeface="+mn-cs"/>
                  </a:rPr>
                  <a:t>１　</a:t>
                </a:r>
                <a:r>
                  <a:rPr kumimoji="1" lang="zh-CN" alt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设计、规划阶段的措施</a:t>
                </a:r>
                <a:endParaRPr kumimoji="1" lang="ja-JP" alt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S PGothic" panose="020B0600070205080204" pitchFamily="34" charset="-128"/>
                  <a:cs typeface="+mn-cs"/>
                </a:endParaRPr>
              </a:p>
            </p:txBody>
          </p:sp>
        </p:grpSp>
        <p:grpSp>
          <p:nvGrpSpPr>
            <p:cNvPr id="59397" name="Group 8"/>
            <p:cNvGrpSpPr/>
            <p:nvPr/>
          </p:nvGrpSpPr>
          <p:grpSpPr>
            <a:xfrm>
              <a:off x="204" y="2296"/>
              <a:ext cx="4944" cy="499"/>
              <a:chOff x="204" y="2296"/>
              <a:chExt cx="4944" cy="499"/>
            </a:xfrm>
          </p:grpSpPr>
          <p:sp>
            <p:nvSpPr>
              <p:cNvPr id="1212425" name="AutoShape 9"/>
              <p:cNvSpPr>
                <a:spLocks noChangeArrowheads="1"/>
              </p:cNvSpPr>
              <p:nvPr/>
            </p:nvSpPr>
            <p:spPr bwMode="auto">
              <a:xfrm>
                <a:off x="385" y="2433"/>
                <a:ext cx="4763" cy="363"/>
              </a:xfrm>
              <a:prstGeom prst="flowChartAlternateProcess">
                <a:avLst/>
              </a:prstGeom>
              <a:solidFill>
                <a:srgbClr val="CCFFFF"/>
              </a:solidFill>
              <a:ln w="9525">
                <a:solidFill>
                  <a:schemeClr val="tx1"/>
                </a:solidFill>
                <a:miter lim="8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8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防护</a:t>
                </a:r>
                <a:r>
                  <a:rPr kumimoji="1" lang="ja-JP" altLang="en-US" sz="18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a:t>
                </a:r>
                <a:r>
                  <a:rPr kumimoji="1" lang="zh-CN" altLang="en-US" sz="18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内锁</a:t>
                </a:r>
                <a:r>
                  <a:rPr kumimoji="1" lang="ja-JP" altLang="en-US" sz="18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、安全</a:t>
                </a:r>
                <a:r>
                  <a:rPr kumimoji="1" lang="zh-CN" altLang="en-US" sz="18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设备</a:t>
                </a:r>
                <a:r>
                  <a:rPr kumimoji="1" lang="ja-JP" altLang="en-US" sz="18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a:t>
                </a:r>
                <a:r>
                  <a:rPr kumimoji="1" lang="zh-CN" altLang="en-US" sz="18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局部排气设备等</a:t>
                </a:r>
                <a:endParaRPr kumimoji="1" lang="ja-JP" altLang="en-US" sz="18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1212426" name="AutoShape 10"/>
              <p:cNvSpPr>
                <a:spLocks noChangeArrowheads="1"/>
              </p:cNvSpPr>
              <p:nvPr/>
            </p:nvSpPr>
            <p:spPr bwMode="auto">
              <a:xfrm>
                <a:off x="204" y="2296"/>
                <a:ext cx="2677" cy="181"/>
              </a:xfrm>
              <a:prstGeom prst="flowChartAlternateProcess">
                <a:avLst/>
              </a:prstGeom>
              <a:solidFill>
                <a:srgbClr val="FFCCFF"/>
              </a:soli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ja-JP" alt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S PGothic" panose="020B0600070205080204" pitchFamily="34" charset="-128"/>
                    <a:cs typeface="+mn-cs"/>
                  </a:rPr>
                  <a:t>２　</a:t>
                </a:r>
                <a:r>
                  <a:rPr kumimoji="1" lang="zh-CN" alt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工程学措施</a:t>
                </a:r>
                <a:endParaRPr kumimoji="1" lang="ja-JP" alt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S PGothic" panose="020B0600070205080204" pitchFamily="34" charset="-128"/>
                  <a:cs typeface="+mn-cs"/>
                </a:endParaRPr>
              </a:p>
            </p:txBody>
          </p:sp>
        </p:grpSp>
        <p:sp>
          <p:nvSpPr>
            <p:cNvPr id="1212427" name="AutoShape 11"/>
            <p:cNvSpPr>
              <a:spLocks noChangeArrowheads="1"/>
            </p:cNvSpPr>
            <p:nvPr/>
          </p:nvSpPr>
          <p:spPr bwMode="auto">
            <a:xfrm>
              <a:off x="385" y="3113"/>
              <a:ext cx="4763" cy="366"/>
            </a:xfrm>
            <a:prstGeom prst="flowChartAlternateProcess">
              <a:avLst/>
            </a:prstGeom>
            <a:solidFill>
              <a:srgbClr val="CCFFFF"/>
            </a:solidFill>
            <a:ln w="9525">
              <a:solidFill>
                <a:schemeClr val="tx1"/>
              </a:solidFill>
              <a:miter lim="8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8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建立指南</a:t>
              </a:r>
              <a:r>
                <a:rPr kumimoji="1" lang="ja-JP" altLang="en-US" sz="18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a:t>
              </a:r>
              <a:r>
                <a:rPr kumimoji="1" lang="zh-CN" altLang="en-US" sz="18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采取禁入措施</a:t>
              </a:r>
              <a:r>
                <a:rPr kumimoji="1" lang="ja-JP" altLang="en-US" sz="18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a:t>
              </a:r>
              <a:r>
                <a:rPr kumimoji="1" lang="zh-CN" altLang="en-US" sz="18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暴露管理</a:t>
              </a:r>
              <a:r>
                <a:rPr kumimoji="1" lang="ja-JP" altLang="en-US" sz="18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、教育</a:t>
              </a:r>
              <a:r>
                <a:rPr kumimoji="1" lang="zh-CN" altLang="en-US" sz="18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训练</a:t>
              </a:r>
              <a:r>
                <a:rPr kumimoji="1" lang="ja-JP" altLang="en-US" sz="18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等</a:t>
              </a:r>
              <a:endParaRPr kumimoji="1" lang="ja-JP" altLang="en-US" sz="18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1212428" name="AutoShape 12"/>
            <p:cNvSpPr>
              <a:spLocks noChangeArrowheads="1"/>
            </p:cNvSpPr>
            <p:nvPr/>
          </p:nvSpPr>
          <p:spPr bwMode="auto">
            <a:xfrm>
              <a:off x="204" y="2976"/>
              <a:ext cx="2677" cy="181"/>
            </a:xfrm>
            <a:prstGeom prst="flowChartAlternateProcess">
              <a:avLst/>
            </a:prstGeom>
            <a:solidFill>
              <a:srgbClr val="FFCCFF"/>
            </a:soli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ja-JP" alt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S PGothic" panose="020B0600070205080204" pitchFamily="34" charset="-128"/>
                  <a:cs typeface="+mn-cs"/>
                </a:rPr>
                <a:t>３　管理</a:t>
              </a:r>
              <a:r>
                <a:rPr kumimoji="1" lang="zh-CN" alt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措施</a:t>
              </a:r>
              <a:endParaRPr kumimoji="1" lang="ja-JP" alt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S PGothic" panose="020B0600070205080204" pitchFamily="34" charset="-128"/>
                <a:cs typeface="+mn-cs"/>
              </a:endParaRPr>
            </a:p>
          </p:txBody>
        </p:sp>
        <p:sp>
          <p:nvSpPr>
            <p:cNvPr id="1212429" name="AutoShape 13"/>
            <p:cNvSpPr>
              <a:spLocks noChangeArrowheads="1"/>
            </p:cNvSpPr>
            <p:nvPr/>
          </p:nvSpPr>
          <p:spPr bwMode="auto">
            <a:xfrm>
              <a:off x="385" y="3838"/>
              <a:ext cx="4763" cy="363"/>
            </a:xfrm>
            <a:prstGeom prst="flowChartAlternateProcess">
              <a:avLst/>
            </a:prstGeom>
            <a:solidFill>
              <a:srgbClr val="CCFFFF"/>
            </a:solidFill>
            <a:ln w="9525">
              <a:solidFill>
                <a:schemeClr val="tx1"/>
              </a:solidFill>
              <a:miter lim="8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ja-JP" sz="18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S PGothic" panose="020B0600070205080204" pitchFamily="34" charset="-128"/>
                  <a:cs typeface="+mn-cs"/>
                </a:rPr>
                <a:t>☆</a:t>
              </a:r>
              <a:r>
                <a:rPr kumimoji="1" lang="zh-CN" altLang="en-US" sz="18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仅针对采取上述</a:t>
              </a:r>
              <a:r>
                <a:rPr kumimoji="1" lang="ja-JP" altLang="en-US" sz="18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S PGothic" panose="020B0600070205080204" pitchFamily="34" charset="-128"/>
                  <a:cs typeface="+mn-cs"/>
                </a:rPr>
                <a:t>１～３</a:t>
              </a:r>
              <a:r>
                <a:rPr kumimoji="1" lang="zh-CN" altLang="en-US" sz="18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的措施后仍不能完全消除和降低的风险</a:t>
              </a:r>
              <a:r>
                <a:rPr kumimoji="1" lang="ja-JP" altLang="en-US" sz="18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S PGothic" panose="020B0600070205080204" pitchFamily="34" charset="-128"/>
                  <a:cs typeface="+mn-cs"/>
                </a:rPr>
                <a:t>☆</a:t>
              </a:r>
              <a:endParaRPr kumimoji="1" lang="ja-JP" altLang="en-US" sz="18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S PGothic" panose="020B0600070205080204" pitchFamily="34" charset="-128"/>
                <a:cs typeface="+mn-cs"/>
              </a:endParaRPr>
            </a:p>
          </p:txBody>
        </p:sp>
        <p:sp>
          <p:nvSpPr>
            <p:cNvPr id="1212430" name="AutoShape 14"/>
            <p:cNvSpPr>
              <a:spLocks noChangeArrowheads="1"/>
            </p:cNvSpPr>
            <p:nvPr/>
          </p:nvSpPr>
          <p:spPr bwMode="auto">
            <a:xfrm>
              <a:off x="204" y="3657"/>
              <a:ext cx="2677" cy="181"/>
            </a:xfrm>
            <a:prstGeom prst="flowChartAlternateProcess">
              <a:avLst/>
            </a:prstGeom>
            <a:solidFill>
              <a:srgbClr val="FFCCFF"/>
            </a:soli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ja-JP" alt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S PGothic" panose="020B0600070205080204" pitchFamily="34" charset="-128"/>
                  <a:cs typeface="+mn-cs"/>
                </a:rPr>
                <a:t>４　</a:t>
              </a:r>
              <a:r>
                <a:rPr kumimoji="1" lang="zh-CN" alt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使用个人防护器具</a:t>
              </a:r>
              <a:endParaRPr kumimoji="1" lang="ja-JP" altLang="en-US" sz="1800" b="1"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S PGothic" panose="020B0600070205080204" pitchFamily="34" charset="-128"/>
                <a:cs typeface="+mn-cs"/>
              </a:endParaRPr>
            </a:p>
          </p:txBody>
        </p:sp>
        <p:sp>
          <p:nvSpPr>
            <p:cNvPr id="59402" name="AutoShape 15"/>
            <p:cNvSpPr/>
            <p:nvPr/>
          </p:nvSpPr>
          <p:spPr>
            <a:xfrm>
              <a:off x="2517" y="1389"/>
              <a:ext cx="499" cy="136"/>
            </a:xfrm>
            <a:prstGeom prst="downArrow">
              <a:avLst>
                <a:gd name="adj1" fmla="val 50000"/>
                <a:gd name="adj2" fmla="val 25000"/>
              </a:avLst>
            </a:prstGeom>
            <a:solidFill>
              <a:srgbClr val="0000FF"/>
            </a:solidFill>
            <a:ln w="9525" cap="flat" cmpd="sng">
              <a:solidFill>
                <a:schemeClr val="tx1"/>
              </a:solidFill>
              <a:prstDash val="solid"/>
              <a:miter/>
              <a:headEnd type="none" w="med" len="med"/>
              <a:tailEnd type="none" w="med" len="med"/>
            </a:ln>
          </p:spPr>
          <p:txBody>
            <a:bodyPr vert="eaVert"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59403" name="AutoShape 16"/>
            <p:cNvSpPr/>
            <p:nvPr/>
          </p:nvSpPr>
          <p:spPr>
            <a:xfrm>
              <a:off x="2517" y="2160"/>
              <a:ext cx="499" cy="136"/>
            </a:xfrm>
            <a:prstGeom prst="downArrow">
              <a:avLst>
                <a:gd name="adj1" fmla="val 50000"/>
                <a:gd name="adj2" fmla="val 25000"/>
              </a:avLst>
            </a:prstGeom>
            <a:solidFill>
              <a:srgbClr val="0000FF"/>
            </a:solidFill>
            <a:ln w="9525" cap="flat" cmpd="sng">
              <a:solidFill>
                <a:schemeClr val="tx1"/>
              </a:solidFill>
              <a:prstDash val="solid"/>
              <a:miter/>
              <a:headEnd type="none" w="med" len="med"/>
              <a:tailEnd type="none" w="med" len="med"/>
            </a:ln>
          </p:spPr>
          <p:txBody>
            <a:bodyPr vert="eaVert"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59404" name="AutoShape 17"/>
            <p:cNvSpPr/>
            <p:nvPr/>
          </p:nvSpPr>
          <p:spPr>
            <a:xfrm>
              <a:off x="2517" y="2840"/>
              <a:ext cx="499" cy="136"/>
            </a:xfrm>
            <a:prstGeom prst="downArrow">
              <a:avLst>
                <a:gd name="adj1" fmla="val 50000"/>
                <a:gd name="adj2" fmla="val 25000"/>
              </a:avLst>
            </a:prstGeom>
            <a:solidFill>
              <a:srgbClr val="0000FF"/>
            </a:solidFill>
            <a:ln w="9525" cap="flat" cmpd="sng">
              <a:solidFill>
                <a:schemeClr val="tx1"/>
              </a:solidFill>
              <a:prstDash val="solid"/>
              <a:miter/>
              <a:headEnd type="none" w="med" len="med"/>
              <a:tailEnd type="none" w="med" len="med"/>
            </a:ln>
          </p:spPr>
          <p:txBody>
            <a:bodyPr vert="eaVert"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59405" name="AutoShape 18"/>
            <p:cNvSpPr/>
            <p:nvPr/>
          </p:nvSpPr>
          <p:spPr>
            <a:xfrm>
              <a:off x="2517" y="3521"/>
              <a:ext cx="499" cy="136"/>
            </a:xfrm>
            <a:prstGeom prst="downArrow">
              <a:avLst>
                <a:gd name="adj1" fmla="val 50000"/>
                <a:gd name="adj2" fmla="val 25000"/>
              </a:avLst>
            </a:prstGeom>
            <a:solidFill>
              <a:srgbClr val="0000FF"/>
            </a:solidFill>
            <a:ln w="9525" cap="flat" cmpd="sng">
              <a:solidFill>
                <a:schemeClr val="tx1"/>
              </a:solidFill>
              <a:prstDash val="solid"/>
              <a:miter/>
              <a:headEnd type="none" w="med" len="med"/>
              <a:tailEnd type="none" w="med" len="med"/>
            </a:ln>
          </p:spPr>
          <p:txBody>
            <a:bodyPr vert="eaVert" wrap="none" anchor="ctr"/>
            <a:lstStyle/>
            <a:p>
              <a:pPr eaLnBrk="1" hangingPunct="1">
                <a:spcBef>
                  <a:spcPct val="20000"/>
                </a:spcBef>
              </a:pPr>
              <a:endParaRPr lang="ja-JP" altLang="en-US" sz="3200" dirty="0">
                <a:latin typeface="Times New Roman" panose="02020603050405020304" pitchFamily="18" charset="0"/>
                <a:ea typeface="MS PGothic" panose="020B0600070205080204" pitchFamily="34" charset="-128"/>
              </a:endParaRPr>
            </a:p>
          </p:txBody>
        </p:sp>
        <p:sp>
          <p:nvSpPr>
            <p:cNvPr id="59406" name="AutoShape 19"/>
            <p:cNvSpPr/>
            <p:nvPr/>
          </p:nvSpPr>
          <p:spPr>
            <a:xfrm>
              <a:off x="5239" y="1888"/>
              <a:ext cx="408" cy="1996"/>
            </a:xfrm>
            <a:prstGeom prst="downArrow">
              <a:avLst>
                <a:gd name="adj1" fmla="val 50000"/>
                <a:gd name="adj2" fmla="val 122235"/>
              </a:avLst>
            </a:prstGeom>
            <a:solidFill>
              <a:srgbClr val="EFF880"/>
            </a:solidFill>
            <a:ln w="9525" cap="flat" cmpd="sng">
              <a:solidFill>
                <a:schemeClr val="tx1"/>
              </a:solidFill>
              <a:prstDash val="solid"/>
              <a:miter/>
              <a:headEnd type="none" w="med" len="med"/>
              <a:tailEnd type="none" w="med" len="med"/>
            </a:ln>
          </p:spPr>
          <p:txBody>
            <a:bodyPr vert="eaVert" wrap="none" anchor="ctr"/>
            <a:lstStyle/>
            <a:p>
              <a:pPr algn="ctr" eaLnBrk="1" hangingPunct="1"/>
              <a:r>
                <a:rPr lang="zh-CN" altLang="en-US" sz="1800" dirty="0">
                  <a:latin typeface="Arial" panose="020B0604020202020204" pitchFamily="34" charset="0"/>
                </a:rPr>
                <a:t>风险降低措施的优先顺序</a:t>
              </a:r>
              <a:endParaRPr lang="ja-JP" altLang="en-US" sz="1800" dirty="0">
                <a:latin typeface="Arial" panose="020B0604020202020204" pitchFamily="34" charset="0"/>
                <a:ea typeface="MS PGothic" panose="020B0600070205080204" pitchFamily="34" charset="-128"/>
              </a:endParaRPr>
            </a:p>
          </p:txBody>
        </p:sp>
        <p:sp>
          <p:nvSpPr>
            <p:cNvPr id="59407" name="Oval 20"/>
            <p:cNvSpPr/>
            <p:nvPr/>
          </p:nvSpPr>
          <p:spPr>
            <a:xfrm>
              <a:off x="5284" y="1525"/>
              <a:ext cx="318" cy="272"/>
            </a:xfrm>
            <a:prstGeom prst="ellipse">
              <a:avLst/>
            </a:prstGeom>
            <a:solidFill>
              <a:srgbClr val="F6A76C"/>
            </a:solidFill>
            <a:ln w="9525" cap="flat" cmpd="sng">
              <a:solidFill>
                <a:schemeClr val="tx1"/>
              </a:solidFill>
              <a:prstDash val="solid"/>
              <a:headEnd type="none" w="med" len="med"/>
              <a:tailEnd type="none" w="med" len="med"/>
            </a:ln>
          </p:spPr>
          <p:txBody>
            <a:bodyPr wrap="none" anchor="ctr"/>
            <a:lstStyle/>
            <a:p>
              <a:pPr algn="ctr" eaLnBrk="1" hangingPunct="1"/>
              <a:r>
                <a:rPr lang="ja-JP" altLang="en-US" sz="1800" dirty="0">
                  <a:latin typeface="Arial" panose="020B0604020202020204" pitchFamily="34" charset="0"/>
                  <a:ea typeface="MS PGothic" panose="020B0600070205080204" pitchFamily="34" charset="-128"/>
                </a:rPr>
                <a:t>高</a:t>
              </a:r>
              <a:endParaRPr lang="ja-JP" altLang="en-US" sz="1800" dirty="0">
                <a:latin typeface="Arial" panose="020B0604020202020204" pitchFamily="34" charset="0"/>
                <a:ea typeface="MS PGothic" panose="020B0600070205080204" pitchFamily="34" charset="-128"/>
              </a:endParaRPr>
            </a:p>
          </p:txBody>
        </p:sp>
        <p:sp>
          <p:nvSpPr>
            <p:cNvPr id="59408" name="Oval 21"/>
            <p:cNvSpPr/>
            <p:nvPr/>
          </p:nvSpPr>
          <p:spPr>
            <a:xfrm>
              <a:off x="5284" y="3929"/>
              <a:ext cx="318" cy="272"/>
            </a:xfrm>
            <a:prstGeom prst="ellipse">
              <a:avLst/>
            </a:prstGeom>
            <a:solidFill>
              <a:srgbClr val="FBC781"/>
            </a:solidFill>
            <a:ln w="9525" cap="flat" cmpd="sng">
              <a:solidFill>
                <a:schemeClr val="tx1"/>
              </a:solidFill>
              <a:prstDash val="solid"/>
              <a:headEnd type="none" w="med" len="med"/>
              <a:tailEnd type="none" w="med" len="med"/>
            </a:ln>
          </p:spPr>
          <p:txBody>
            <a:bodyPr wrap="none" anchor="ctr"/>
            <a:lstStyle/>
            <a:p>
              <a:pPr algn="ctr" eaLnBrk="1" hangingPunct="1"/>
              <a:r>
                <a:rPr lang="ja-JP" altLang="en-US" sz="1800" dirty="0">
                  <a:latin typeface="Arial" panose="020B0604020202020204" pitchFamily="34" charset="0"/>
                </a:rPr>
                <a:t>低</a:t>
              </a:r>
              <a:endParaRPr lang="ja-JP" altLang="en-US" sz="1800" dirty="0">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5"/>
          <p:cNvSpPr txBox="1"/>
          <p:nvPr/>
        </p:nvSpPr>
        <p:spPr>
          <a:xfrm>
            <a:off x="-71437" y="71438"/>
            <a:ext cx="5942012" cy="400050"/>
          </a:xfrm>
          <a:prstGeom prst="rect">
            <a:avLst/>
          </a:prstGeom>
          <a:noFill/>
          <a:ln w="9525">
            <a:noFill/>
          </a:ln>
        </p:spPr>
        <p:txBody>
          <a:bodyPr>
            <a:spAutoFit/>
          </a:bodyPr>
          <a:lstStyle/>
          <a:p>
            <a:pPr eaLnBrk="1" hangingPunct="1">
              <a:spcBef>
                <a:spcPct val="50000"/>
              </a:spcBef>
            </a:pPr>
            <a:r>
              <a:rPr lang="en-US" altLang="zh-CN" sz="2000" dirty="0">
                <a:latin typeface="黑体" panose="02010609060101010101" pitchFamily="49" charset="-122"/>
                <a:ea typeface="黑体" panose="02010609060101010101" pitchFamily="49" charset="-122"/>
              </a:rPr>
              <a:t>2.</a:t>
            </a:r>
            <a:r>
              <a:rPr lang="zh-CN" altLang="en-US" sz="2000" dirty="0">
                <a:latin typeface="黑体" panose="02010609060101010101" pitchFamily="49" charset="-122"/>
                <a:ea typeface="黑体" panose="02010609060101010101" pitchFamily="49" charset="-122"/>
              </a:rPr>
              <a:t>隐患排查治理活动</a:t>
            </a:r>
            <a:r>
              <a:rPr lang="en-US" altLang="zh-CN" sz="2000" dirty="0">
                <a:latin typeface="Times New Roman" panose="02020603050405020304" pitchFamily="18" charset="0"/>
              </a:rPr>
              <a:t>—</a:t>
            </a:r>
            <a:r>
              <a:rPr lang="zh-CN" altLang="en-US" sz="2000" dirty="0">
                <a:latin typeface="Times New Roman" panose="02020603050405020304" pitchFamily="18" charset="0"/>
              </a:rPr>
              <a:t>（</a:t>
            </a:r>
            <a:r>
              <a:rPr lang="en-US" altLang="zh-CN" sz="2000" dirty="0">
                <a:latin typeface="Times New Roman" panose="02020603050405020304" pitchFamily="18" charset="0"/>
              </a:rPr>
              <a:t>8</a:t>
            </a:r>
            <a:r>
              <a:rPr lang="zh-CN" altLang="en-US" sz="2000" dirty="0">
                <a:latin typeface="Times New Roman" panose="02020603050405020304" pitchFamily="18" charset="0"/>
              </a:rPr>
              <a:t>）事故隐患治理措施</a:t>
            </a:r>
            <a:endParaRPr lang="zh-CN" altLang="en-US" sz="2000" dirty="0">
              <a:latin typeface="Times New Roman" panose="02020603050405020304" pitchFamily="18" charset="0"/>
            </a:endParaRPr>
          </a:p>
        </p:txBody>
      </p:sp>
      <p:graphicFrame>
        <p:nvGraphicFramePr>
          <p:cNvPr id="72880" name="Group 176"/>
          <p:cNvGraphicFramePr>
            <a:graphicFrameLocks noGrp="1"/>
          </p:cNvGraphicFramePr>
          <p:nvPr>
            <p:ph idx="4294967295"/>
          </p:nvPr>
        </p:nvGraphicFramePr>
        <p:xfrm>
          <a:off x="71438" y="500063"/>
          <a:ext cx="9072562" cy="6236549"/>
        </p:xfrm>
        <a:graphic>
          <a:graphicData uri="http://schemas.openxmlformats.org/drawingml/2006/table">
            <a:tbl>
              <a:tblPr/>
              <a:tblGrid>
                <a:gridCol w="1428728"/>
                <a:gridCol w="280659"/>
                <a:gridCol w="2148233"/>
                <a:gridCol w="2247435"/>
                <a:gridCol w="366593"/>
                <a:gridCol w="217808"/>
                <a:gridCol w="2383106"/>
              </a:tblGrid>
              <a:tr h="62778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风险的评价</a:t>
                      </a:r>
                      <a:endParaRPr kumimoji="0" lang="ja-JP"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5712" marB="4571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ja-JP" altLang="ja-JP"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5712" marB="45712"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与风险等级相适应的风险降低措施</a:t>
                      </a:r>
                      <a:endParaRPr kumimoji="0" lang="ja-JP"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5712" marB="45712"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h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ja-JP" altLang="ja-JP"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T="45712" marB="45712"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ja-JP" altLang="ja-JP"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T="45712" marB="4571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采取风险降低措施后</a:t>
                      </a:r>
                      <a:endParaRPr kumimoji="0"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对残余风险的应对</a:t>
                      </a:r>
                      <a:endParaRPr kumimoji="0" lang="ja-JP"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T="45712" marB="45712" horzOverflow="overflow">
                    <a:lnL>
                      <a:noFill/>
                    </a:lnL>
                    <a:lnR>
                      <a:noFill/>
                    </a:lnR>
                    <a:lnT>
                      <a:noFill/>
                    </a:lnT>
                    <a:lnB>
                      <a:noFill/>
                    </a:lnB>
                    <a:lnTlToBr>
                      <a:noFill/>
                    </a:lnTlToBr>
                    <a:lnBlToTr>
                      <a:noFill/>
                    </a:lnBlToTr>
                    <a:noFill/>
                  </a:tcPr>
                </a:tc>
              </a:tr>
              <a:tr h="57902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ja-JP"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风险等级</a:t>
                      </a:r>
                      <a:r>
                        <a:rPr kumimoji="0" lang="en-US" altLang="ja-JP"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endParaRPr kumimoji="0" lang="en-US" altLang="ja-JP"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5712" marB="45712"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ja-JP" altLang="ja-JP"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5712" marB="45712" horzOverflow="overflow">
                    <a:lnL>
                      <a:noFill/>
                    </a:lnL>
                    <a:lnR w="285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ja-JP"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 </a:t>
                      </a:r>
                      <a:r>
                        <a:rPr kumimoji="0"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风险降低措施的种类</a:t>
                      </a:r>
                      <a:endParaRPr kumimoji="0" lang="ja-JP"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ja-JP"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　</a:t>
                      </a:r>
                      <a:r>
                        <a:rPr kumimoji="0"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措施的具体例子</a:t>
                      </a:r>
                      <a:endParaRPr kumimoji="0" lang="ja-JP"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a:ln>
                            <a:noFill/>
                          </a:ln>
                          <a:solidFill>
                            <a:schemeClr val="tx1"/>
                          </a:solidFill>
                          <a:effectLst/>
                          <a:latin typeface="黑体" panose="02010609060101010101" pitchFamily="49" charset="-122"/>
                          <a:ea typeface="黑体" panose="02010609060101010101" pitchFamily="49" charset="-122"/>
                        </a:rPr>
                        <a:t>效果</a:t>
                      </a:r>
                      <a:endParaRPr kumimoji="0" lang="ja-JP" altLang="en-US" sz="16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ja-JP"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T="45712" marB="45712" horzOverflow="overflow">
                    <a:lnL w="285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pPr>
                      <a:endParaRPr kumimoji="0" lang="ja-JP"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T="45712" marB="45712"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r>
              <a:tr h="853861">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不可容忍的风险</a:t>
                      </a:r>
                      <a:endPar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ctr" defTabSz="914400" rtl="0" eaLnBrk="1" fontAlgn="ctr" latinLnBrk="0" hangingPunct="1">
                        <a:lnSpc>
                          <a:spcPct val="100000"/>
                        </a:lnSpc>
                        <a:spcBef>
                          <a:spcPct val="0"/>
                        </a:spcBef>
                        <a:spcAft>
                          <a:spcPct val="0"/>
                        </a:spcAft>
                        <a:buClrTx/>
                        <a:buSzTx/>
                        <a:buFontTx/>
                        <a:buNone/>
                      </a:pPr>
                      <a:r>
                        <a:rPr kumimoji="0" lang="en-US" altLang="ja-JP" sz="12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a:t>
                      </a:r>
                      <a:r>
                        <a:rPr kumimoji="0" lang="ja-JP" altLang="en-US" sz="12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非常</a:t>
                      </a:r>
                      <a:r>
                        <a:rPr kumimoji="0" lang="zh-CN" altLang="en-US" sz="12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危险的操作</a:t>
                      </a:r>
                      <a:r>
                        <a:rPr kumimoji="0" lang="en-US" altLang="ja-JP" sz="12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a:t>
                      </a:r>
                      <a:endParaRPr kumimoji="0" lang="en-US" altLang="ja-JP" sz="12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T="45712" marB="4571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alpha val="50195"/>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ja-JP" altLang="ja-JP"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5712" marB="4571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5">
                        <a:alpha val="50195"/>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ja-JP"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a:t>
                      </a:r>
                      <a:r>
                        <a:rPr kumimoji="0" lang="zh-CN"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使机械设备等从本质上变得安全</a:t>
                      </a:r>
                      <a:endPar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ctr" defTabSz="914400" rtl="0" eaLnBrk="1" fontAlgn="ctr" latinLnBrk="0" hangingPunct="1">
                        <a:lnSpc>
                          <a:spcPct val="100000"/>
                        </a:lnSpc>
                        <a:spcBef>
                          <a:spcPct val="0"/>
                        </a:spcBef>
                        <a:spcAft>
                          <a:spcPct val="0"/>
                        </a:spcAft>
                        <a:buClrTx/>
                        <a:buSzTx/>
                        <a:buFontTx/>
                        <a:buNone/>
                      </a:pPr>
                      <a:r>
                        <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zh-CN"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机械设备的改善</a:t>
                      </a:r>
                      <a:r>
                        <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endPar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alpha val="50195"/>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zh-CN"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去除危险的尖锐边缘</a:t>
                      </a:r>
                      <a:endPar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zh-CN"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将有害材料更改为无害材料</a:t>
                      </a:r>
                      <a:endPar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alpha val="50195"/>
                      </a:schemeClr>
                    </a:solid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不依赖于人的行为</a:t>
                      </a:r>
                      <a:endParaRPr kumimoji="0" lang="ja-JP" altLang="en-US"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ja-JP" altLang="ja-JP"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5712" marB="4571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5">
                        <a:alpha val="50195"/>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zh-CN"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再次研究并采取风险降低措施</a:t>
                      </a:r>
                      <a:r>
                        <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endPar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5712" marB="4571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alpha val="50195"/>
                      </a:schemeClr>
                    </a:solidFill>
                  </a:tcPr>
                </a:tc>
              </a:tr>
              <a:tr h="1066616">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  </a:t>
                      </a:r>
                      <a:r>
                        <a:rPr kumimoji="0" lang="zh-CN"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较大的风险</a:t>
                      </a:r>
                      <a:endPar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1" fontAlgn="ctr" latinLnBrk="0" hangingPunct="1">
                        <a:lnSpc>
                          <a:spcPct val="100000"/>
                        </a:lnSpc>
                        <a:spcBef>
                          <a:spcPct val="0"/>
                        </a:spcBef>
                        <a:spcAft>
                          <a:spcPct val="0"/>
                        </a:spcAft>
                        <a:buClrTx/>
                        <a:buSzTx/>
                        <a:buFontTx/>
                        <a:buNone/>
                      </a:pPr>
                      <a:r>
                        <a:rPr kumimoji="0" lang="en-US" altLang="ja-JP" sz="11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a:t>
                      </a:r>
                      <a:r>
                        <a:rPr kumimoji="0" lang="zh-CN" altLang="en-US" sz="11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危险性较高的操作</a:t>
                      </a:r>
                      <a:r>
                        <a:rPr kumimoji="0" lang="en-US" altLang="ja-JP" sz="11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a:t>
                      </a:r>
                      <a:endParaRPr kumimoji="0" lang="en-US" altLang="ja-JP" sz="11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T="45712" marB="4571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ja-JP" altLang="ja-JP" sz="14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5712" marB="4571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ja-JP"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(b)</a:t>
                      </a:r>
                      <a:r>
                        <a:rPr kumimoji="0"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采取</a:t>
                      </a:r>
                      <a:r>
                        <a:rPr kumimoji="0" lang="ja-JP"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安全</a:t>
                      </a:r>
                      <a:r>
                        <a:rPr kumimoji="0"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防护措施</a:t>
                      </a:r>
                      <a:endParaRPr kumimoji="0" lang="ja-JP"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ja-JP"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机械设备的改善</a:t>
                      </a:r>
                      <a:r>
                        <a:rPr kumimoji="0" lang="ja-JP"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endParaRPr kumimoji="0" lang="ja-JP"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ja-JP"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在机器周围安装防护栏</a:t>
                      </a:r>
                      <a:endParaRPr kumimoji="0" lang="ja-JP"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ja-JP"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使用光线</a:t>
                      </a:r>
                      <a:r>
                        <a:rPr kumimoji="0" lang="ja-JP"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式安全</a:t>
                      </a:r>
                      <a:r>
                        <a:rPr kumimoji="0"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防护装置</a:t>
                      </a:r>
                      <a:endParaRPr kumimoji="0" lang="ja-JP"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ja-JP" altLang="ja-JP" sz="14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T="45712" marB="4571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zh-CN"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再次研究并采取风险降低措施</a:t>
                      </a:r>
                      <a:r>
                        <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endParaRPr kumimoji="0" lang="en-US" altLang="ja-JP"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5712" marB="4571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r>
              <a:tr h="387038">
                <a:tc rowSpan="2">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中等程度的风险</a:t>
                      </a:r>
                      <a:endPar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ctr" defTabSz="914400" rtl="0" eaLnBrk="1" fontAlgn="ctr" latinLnBrk="0" hangingPunct="1">
                        <a:lnSpc>
                          <a:spcPct val="100000"/>
                        </a:lnSpc>
                        <a:spcBef>
                          <a:spcPct val="0"/>
                        </a:spcBef>
                        <a:spcAft>
                          <a:spcPct val="0"/>
                        </a:spcAft>
                        <a:buClrTx/>
                        <a:buSzTx/>
                        <a:buFontTx/>
                        <a:buNone/>
                      </a:pPr>
                      <a:endParaRPr kumimoji="0" lang="ja-JP" altLang="en-US"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1" fontAlgn="ctr" latinLnBrk="0" hangingPunct="1">
                        <a:lnSpc>
                          <a:spcPct val="100000"/>
                        </a:lnSpc>
                        <a:spcBef>
                          <a:spcPct val="0"/>
                        </a:spcBef>
                        <a:spcAft>
                          <a:spcPct val="0"/>
                        </a:spcAft>
                        <a:buClrTx/>
                        <a:buSzTx/>
                        <a:buFontTx/>
                        <a:buNone/>
                      </a:pPr>
                      <a:r>
                        <a:rPr kumimoji="0" lang="ja-JP" altLang="en-US"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a:t>
                      </a:r>
                      <a:r>
                        <a:rPr kumimoji="0" lang="zh-CN" altLang="en-US"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有危险的操作</a:t>
                      </a:r>
                      <a:r>
                        <a:rPr kumimoji="0" lang="ja-JP" altLang="en-US"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a:t>
                      </a:r>
                      <a:endParaRPr kumimoji="0" lang="ja-JP" altLang="en-US"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T="45712" marB="4571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CC"/>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pPr>
                      <a:endParaRPr kumimoji="0" lang="ja-JP" altLang="ja-JP" sz="1600" b="0" i="0" u="none" strike="noStrike" kern="1200"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5712" marB="4571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FFCC"/>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ja-JP"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en-US" altLang="zh-CN"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c</a:t>
                      </a:r>
                      <a:r>
                        <a:rPr kumimoji="0" lang="en-US" altLang="ja-JP"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en-US" altLang="zh-CN"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 </a:t>
                      </a:r>
                      <a:r>
                        <a:rPr kumimoji="0" lang="zh-CN"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采取</a:t>
                      </a:r>
                      <a:r>
                        <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追加安全</a:t>
                      </a:r>
                      <a:r>
                        <a:rPr kumimoji="0" lang="zh-CN"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措施，采用防护器具。</a:t>
                      </a:r>
                      <a:endPar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ctr" defTabSz="914400" rtl="0" eaLnBrk="1" fontAlgn="ctr" latinLnBrk="0" hangingPunct="1">
                        <a:lnSpc>
                          <a:spcPct val="100000"/>
                        </a:lnSpc>
                        <a:spcBef>
                          <a:spcPct val="0"/>
                        </a:spcBef>
                        <a:spcAft>
                          <a:spcPct val="0"/>
                        </a:spcAft>
                        <a:buClrTx/>
                        <a:buSzTx/>
                        <a:buFontTx/>
                        <a:buNone/>
                      </a:pPr>
                      <a:r>
                        <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zh-CN"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降低事故的重大性和发生事故的可能性</a:t>
                      </a:r>
                      <a:r>
                        <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endPar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CC"/>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zh-CN"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安装紧急停止装置</a:t>
                      </a:r>
                      <a:endPar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ctr" defTabSz="914400" rtl="0" eaLnBrk="1" fontAlgn="ctr" latinLnBrk="0" hangingPunct="1">
                        <a:lnSpc>
                          <a:spcPct val="100000"/>
                        </a:lnSpc>
                        <a:spcBef>
                          <a:spcPct val="0"/>
                        </a:spcBef>
                        <a:spcAft>
                          <a:spcPct val="0"/>
                        </a:spcAft>
                        <a:buClrTx/>
                        <a:buSzTx/>
                        <a:buFontTx/>
                        <a:buNone/>
                      </a:pPr>
                      <a:r>
                        <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zh-CN"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佩戴</a:t>
                      </a:r>
                      <a:r>
                        <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安全帽、</a:t>
                      </a:r>
                      <a:r>
                        <a:rPr kumimoji="0" lang="zh-CN"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防护镜等防护器具</a:t>
                      </a:r>
                      <a:endPar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CC"/>
                    </a:solid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依赖于人的行为</a:t>
                      </a:r>
                      <a:endParaRPr kumimoji="0" lang="ja-JP" altLang="en-US"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ja-JP" altLang="ja-JP" sz="14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T="45712" marB="4571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ja-JP"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①</a:t>
                      </a:r>
                      <a:r>
                        <a:rPr kumimoji="0" lang="zh-CN"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佩戴防护器具等</a:t>
                      </a:r>
                      <a:endPar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5712" marB="4571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CC"/>
                    </a:solidFill>
                  </a:tcPr>
                </a:tc>
              </a:tr>
              <a:tr h="923376">
                <a:tc vMerge="1">
                  <a:tcPr/>
                </a:tc>
                <a:tc vMerge="1">
                  <a:tcPr/>
                </a:tc>
                <a:tc vMerge="1">
                  <a:tcPr/>
                </a:tc>
                <a:tc vMerge="1">
                  <a:tcPr/>
                </a:tc>
                <a:tc vMerge="1">
                  <a:tcPr/>
                </a:tc>
                <a:tc rowSpan="2">
                  <a:txBody>
                    <a:bodyPr/>
                    <a:lstStyle/>
                    <a:p>
                      <a:endParaRPr lang="zh-CN" altLang="en-US" sz="1800" dirty="0"/>
                    </a:p>
                  </a:txBody>
                  <a:tcPr marT="45712" marB="4571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ja-JP"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②</a:t>
                      </a:r>
                      <a:r>
                        <a:rPr kumimoji="0" lang="zh-CN"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严格遵守安全操作程序</a:t>
                      </a:r>
                      <a:endPar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③</a:t>
                      </a:r>
                      <a:r>
                        <a:rPr kumimoji="0" lang="zh-CN"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操作的监督、监控</a:t>
                      </a:r>
                      <a:endPar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④相互</a:t>
                      </a:r>
                      <a:r>
                        <a:rPr kumimoji="0" lang="zh-CN"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检查</a:t>
                      </a:r>
                      <a:endPar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⑤</a:t>
                      </a:r>
                      <a:r>
                        <a:rPr kumimoji="0" lang="zh-CN"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危险预知</a:t>
                      </a:r>
                      <a:r>
                        <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en-US" altLang="ja-JP"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KY）</a:t>
                      </a:r>
                      <a:r>
                        <a:rPr kumimoji="0" lang="zh-CN"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活动</a:t>
                      </a:r>
                      <a:endPar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⑥</a:t>
                      </a:r>
                      <a:r>
                        <a:rPr kumimoji="0" lang="zh-CN"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开展教育</a:t>
                      </a:r>
                      <a:r>
                        <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zh-CN"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训练</a:t>
                      </a:r>
                      <a:endPar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⑦</a:t>
                      </a:r>
                      <a:r>
                        <a:rPr kumimoji="0" lang="zh-CN"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危险显示、警告装置的安装</a:t>
                      </a:r>
                      <a:endPar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⑧</a:t>
                      </a:r>
                      <a:r>
                        <a:rPr kumimoji="0" lang="zh-CN"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标语、口号的张贴</a:t>
                      </a:r>
                      <a:endPar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5712" marB="4571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79801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可以容忍的风险</a:t>
                      </a:r>
                      <a:endPar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ctr" defTabSz="914400" rtl="0" eaLnBrk="1" fontAlgn="ctr" latinLnBrk="0" hangingPunct="1">
                        <a:lnSpc>
                          <a:spcPct val="100000"/>
                        </a:lnSpc>
                        <a:spcBef>
                          <a:spcPct val="0"/>
                        </a:spcBef>
                        <a:spcAft>
                          <a:spcPct val="0"/>
                        </a:spcAft>
                        <a:buClrTx/>
                        <a:buSzTx/>
                        <a:buFontTx/>
                        <a:buNone/>
                      </a:pPr>
                      <a:endParaRPr kumimoji="0" lang="ja-JP" altLang="en-US"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1" fontAlgn="ctr" latinLnBrk="0" hangingPunct="1">
                        <a:lnSpc>
                          <a:spcPct val="100000"/>
                        </a:lnSpc>
                        <a:spcBef>
                          <a:spcPct val="0"/>
                        </a:spcBef>
                        <a:spcAft>
                          <a:spcPct val="0"/>
                        </a:spcAft>
                        <a:buClrTx/>
                        <a:buSzTx/>
                        <a:buFontTx/>
                        <a:buNone/>
                      </a:pPr>
                      <a:r>
                        <a:rPr kumimoji="0" lang="en-US" altLang="ja-JP"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a:t>
                      </a:r>
                      <a:r>
                        <a:rPr kumimoji="0" lang="zh-CN" altLang="en-US"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目前现状不具备危险性的操作</a:t>
                      </a:r>
                      <a:r>
                        <a:rPr kumimoji="0" lang="en-US" altLang="ja-JP"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a:t>
                      </a:r>
                      <a:endParaRPr kumimoji="0" lang="en-US" altLang="ja-JP"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T="45712" marB="4571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ja-JP" altLang="ja-JP" sz="14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5712" marB="4571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ja-JP"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(d)</a:t>
                      </a:r>
                      <a:r>
                        <a:rPr kumimoji="0" lang="zh-CN"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根据</a:t>
                      </a:r>
                      <a:r>
                        <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使用</a:t>
                      </a:r>
                      <a:r>
                        <a:rPr kumimoji="0" lang="zh-CN"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方面的信息等，在操作现场防止事故的发生。</a:t>
                      </a:r>
                      <a:endParaRPr kumimoji="0" lang="en-US" altLang="ja-JP"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ja-JP" altLang="en-US"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zh-CN"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在操作程序书上记录</a:t>
                      </a:r>
                      <a:r>
                        <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管理</a:t>
                      </a:r>
                      <a:r>
                        <a:rPr kumimoji="0" lang="zh-CN"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要点，进行</a:t>
                      </a:r>
                      <a:r>
                        <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管理</a:t>
                      </a:r>
                      <a:r>
                        <a:rPr kumimoji="0" lang="zh-CN"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endPar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zh-CN"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开展危险预知</a:t>
                      </a:r>
                      <a:r>
                        <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en-US" altLang="ja-JP"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KY</a:t>
                      </a:r>
                      <a:r>
                        <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zh-CN"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活动</a:t>
                      </a:r>
                      <a:endPar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zh-CN"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开展教育</a:t>
                      </a:r>
                      <a:r>
                        <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zh-CN"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训练</a:t>
                      </a:r>
                      <a:endPar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ja-JP"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zh-CN" altLang="en-US"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对危险状态予以显示和警告。</a:t>
                      </a:r>
                      <a:endParaRPr kumimoji="0" lang="en-US" altLang="ja-JP" sz="1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vMerge="1">
                  <a:tcPr/>
                </a:tc>
                <a:tc vMerge="1">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66FF99">
                        <a:alpha val="50195"/>
                      </a:srgbClr>
                    </a:solidFill>
                  </a:tcPr>
                </a:tc>
                <a:tc vMerge="1">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99">
                        <a:alpha val="50195"/>
                      </a:srgbClr>
                    </a:solidFill>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5"/>
          <p:cNvSpPr txBox="1"/>
          <p:nvPr/>
        </p:nvSpPr>
        <p:spPr>
          <a:xfrm>
            <a:off x="684213" y="823913"/>
            <a:ext cx="7245350" cy="461962"/>
          </a:xfrm>
          <a:prstGeom prst="rect">
            <a:avLst/>
          </a:prstGeom>
          <a:noFill/>
          <a:ln w="9525">
            <a:noFill/>
          </a:ln>
        </p:spPr>
        <p:txBody>
          <a:bodyPr>
            <a:spAutoFit/>
          </a:bodyPr>
          <a:lstStyle/>
          <a:p>
            <a:pPr eaLnBrk="1" hangingPunct="1">
              <a:spcBef>
                <a:spcPct val="50000"/>
              </a:spcBef>
            </a:pPr>
            <a:r>
              <a:rPr lang="en-US" altLang="zh-CN"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隐患排查治理活动</a:t>
            </a:r>
            <a:r>
              <a:rPr lang="en-US" altLang="zh-CN" dirty="0">
                <a:latin typeface="Times New Roman" panose="02020603050405020304" pitchFamily="18" charset="0"/>
              </a:rPr>
              <a:t>—</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9</a:t>
            </a:r>
            <a:r>
              <a:rPr lang="zh-CN" altLang="en-US" sz="2000" dirty="0">
                <a:latin typeface="黑体" panose="02010609060101010101" pitchFamily="49" charset="-122"/>
                <a:ea typeface="黑体" panose="02010609060101010101" pitchFamily="49" charset="-122"/>
              </a:rPr>
              <a:t>）事故隐患排查治理记录</a:t>
            </a:r>
            <a:endParaRPr lang="zh-CN" altLang="en-US" sz="2000" dirty="0">
              <a:latin typeface="黑体" panose="02010609060101010101" pitchFamily="49" charset="-122"/>
              <a:ea typeface="黑体" panose="02010609060101010101" pitchFamily="49" charset="-122"/>
            </a:endParaRPr>
          </a:p>
        </p:txBody>
      </p:sp>
      <p:sp>
        <p:nvSpPr>
          <p:cNvPr id="73734" name="Rectangle 2"/>
          <p:cNvSpPr>
            <a:spLocks noChangeArrowheads="1"/>
          </p:cNvSpPr>
          <p:nvPr/>
        </p:nvSpPr>
        <p:spPr bwMode="auto">
          <a:xfrm>
            <a:off x="857250" y="1714500"/>
            <a:ext cx="7912100" cy="4000500"/>
          </a:xfrm>
          <a:prstGeom prst="rect">
            <a:avLst/>
          </a:prstGeom>
          <a:noFill/>
          <a:ln w="9525">
            <a:noFill/>
            <a:miter lim="800000"/>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ja-JP" altLang="en-US" sz="2000" b="0"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mn-cs"/>
              </a:rPr>
              <a:t>１　</a:t>
            </a: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mn-cs"/>
              </a:rPr>
              <a:t>按每一项措施方案记录</a:t>
            </a:r>
            <a:endParaRPr kumimoji="0" lang="ja-JP" altLang="en-US" sz="2000" b="0"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mn-cs"/>
            </a:endParaRPr>
          </a:p>
          <a:p>
            <a:pPr marL="342900" marR="0" lvl="0" indent="-342900" algn="l" defTabSz="914400" rtl="0" eaLnBrk="1" fontAlgn="base" latinLnBrk="0" hangingPunct="1">
              <a:lnSpc>
                <a:spcPts val="3000"/>
              </a:lnSpc>
              <a:spcBef>
                <a:spcPts val="600"/>
              </a:spcBef>
              <a:spcAft>
                <a:spcPts val="600"/>
              </a:spcAft>
              <a:buClrTx/>
              <a:buSzTx/>
              <a:buFontTx/>
              <a:buNone/>
              <a:defRPr/>
            </a:pPr>
            <a:r>
              <a:rPr kumimoji="0" lang="ja-JP" altLang="en-US" sz="2000" b="0"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mn-cs"/>
              </a:rPr>
              <a:t>　   ①</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可行性</a:t>
            </a:r>
            <a:endParaRPr kumimoji="0" lang="ja-JP" altLang="en-US" sz="2000" b="0" i="0" u="none" strike="noStrike" kern="1200" cap="none" spc="0" normalizeH="0" baseline="0" noProof="0" dirty="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ts val="3000"/>
              </a:lnSpc>
              <a:spcBef>
                <a:spcPts val="600"/>
              </a:spcBef>
              <a:spcAft>
                <a:spcPts val="600"/>
              </a:spcAft>
              <a:buClrTx/>
              <a:buSzTx/>
              <a:buFontTx/>
              <a:buNone/>
              <a:defRPr/>
            </a:pPr>
            <a:r>
              <a:rPr kumimoji="0" lang="ja-JP" altLang="en-US" sz="2000" b="0" i="0" u="none" strike="noStrike" kern="1200" cap="none" spc="0" normalizeH="0" baseline="0" noProof="0" dirty="0">
                <a:ln>
                  <a:noFill/>
                </a:ln>
                <a:solidFill>
                  <a:schemeClr val="tx1"/>
                </a:solidFill>
                <a:effectLst/>
                <a:uLnTx/>
                <a:uFillTx/>
                <a:latin typeface="+mn-ea"/>
                <a:ea typeface="+mn-ea"/>
                <a:cs typeface="+mn-cs"/>
              </a:rPr>
              <a:t>　  ②</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排列优先顺序</a:t>
            </a:r>
            <a:endParaRPr kumimoji="0" lang="ja-JP" altLang="en-US" sz="2000" b="0" i="0" u="none" strike="noStrike" kern="1200" cap="none" spc="0" normalizeH="0" baseline="0" noProof="0" dirty="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ts val="3000"/>
              </a:lnSpc>
              <a:spcBef>
                <a:spcPts val="600"/>
              </a:spcBef>
              <a:spcAft>
                <a:spcPts val="600"/>
              </a:spcAft>
              <a:buClrTx/>
              <a:buSzTx/>
              <a:buFontTx/>
              <a:buNone/>
              <a:defRPr/>
            </a:pPr>
            <a:r>
              <a:rPr kumimoji="0" lang="ja-JP" altLang="en-US" sz="2000" b="0" i="0" u="none" strike="noStrike" kern="1200" cap="none" spc="0" normalizeH="0" baseline="0" noProof="0" dirty="0">
                <a:ln>
                  <a:noFill/>
                </a:ln>
                <a:solidFill>
                  <a:schemeClr val="tx1"/>
                </a:solidFill>
                <a:effectLst/>
                <a:uLnTx/>
                <a:uFillTx/>
                <a:latin typeface="+mn-ea"/>
                <a:ea typeface="+mn-ea"/>
                <a:cs typeface="+mn-cs"/>
              </a:rPr>
              <a:t>　  ③</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是否需要确认法定事项</a:t>
            </a:r>
            <a:endParaRPr kumimoji="0" lang="ja-JP" altLang="en-US" sz="2000" b="0" i="0" u="none" strike="noStrike" kern="1200" cap="none" spc="0" normalizeH="0" baseline="0" noProof="0" dirty="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ts val="3000"/>
              </a:lnSpc>
              <a:spcBef>
                <a:spcPts val="600"/>
              </a:spcBef>
              <a:spcAft>
                <a:spcPts val="600"/>
              </a:spcAft>
              <a:buClrTx/>
              <a:buSzTx/>
              <a:buFontTx/>
              <a:buNone/>
              <a:defRPr/>
            </a:pPr>
            <a:r>
              <a:rPr kumimoji="0" lang="ja-JP" altLang="en-US" sz="2000" b="0" i="0" u="none" strike="noStrike" kern="1200" cap="none" spc="0" normalizeH="0" baseline="0" noProof="0" dirty="0">
                <a:ln>
                  <a:noFill/>
                </a:ln>
                <a:solidFill>
                  <a:schemeClr val="tx1"/>
                </a:solidFill>
                <a:effectLst/>
                <a:uLnTx/>
                <a:uFillTx/>
                <a:latin typeface="+mn-ea"/>
                <a:ea typeface="+mn-ea"/>
                <a:cs typeface="+mn-cs"/>
              </a:rPr>
              <a:t>　  ④</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采取措施的经费预算</a:t>
            </a:r>
            <a:endParaRPr kumimoji="0" lang="ja-JP" altLang="en-US" sz="2000" b="0" i="0" u="none" strike="noStrike" kern="1200" cap="none" spc="0" normalizeH="0" baseline="0" noProof="0" dirty="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ts val="3000"/>
              </a:lnSpc>
              <a:spcBef>
                <a:spcPts val="600"/>
              </a:spcBef>
              <a:spcAft>
                <a:spcPts val="600"/>
              </a:spcAft>
              <a:buClrTx/>
              <a:buSzTx/>
              <a:buFontTx/>
              <a:buNone/>
              <a:defRPr/>
            </a:pPr>
            <a:r>
              <a:rPr kumimoji="0" lang="ja-JP" altLang="en-US" sz="2000" b="0" i="0" u="none" strike="noStrike" kern="1200" cap="none" spc="0" normalizeH="0" baseline="0" noProof="0" dirty="0">
                <a:ln>
                  <a:noFill/>
                </a:ln>
                <a:solidFill>
                  <a:schemeClr val="tx1"/>
                </a:solidFill>
                <a:effectLst/>
                <a:uLnTx/>
                <a:uFillTx/>
                <a:latin typeface="+mn-ea"/>
                <a:ea typeface="+mn-ea"/>
                <a:cs typeface="+mn-cs"/>
              </a:rPr>
              <a:t>　  ⑤</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应对残余风险</a:t>
            </a:r>
            <a:endParaRPr kumimoji="0" lang="ja-JP" altLang="en-US" sz="2000" b="0" i="0" u="none" strike="noStrike" kern="1200" cap="none" spc="0" normalizeH="0" baseline="0" noProof="0" dirty="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endParaRPr kumimoji="0" lang="ja-JP" altLang="en-US" sz="1000" b="1"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ja-JP" altLang="en-US" sz="2000" b="0"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mn-cs"/>
              </a:rPr>
              <a:t>２　</a:t>
            </a: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mn-cs"/>
              </a:rPr>
              <a:t>有无过去发生事故和</a:t>
            </a:r>
            <a:r>
              <a:rPr kumimoji="0" lang="ja-JP" altLang="en-US" sz="2000" b="0"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mn-cs"/>
              </a:rPr>
              <a:t>重大</a:t>
            </a: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mn-cs"/>
              </a:rPr>
              <a:t>未遂事故的摘要？</a:t>
            </a:r>
            <a:endParaRPr kumimoji="0" lang="en-US" altLang="ja-JP" sz="2000" b="0"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5"/>
          <p:cNvSpPr txBox="1"/>
          <p:nvPr/>
        </p:nvSpPr>
        <p:spPr>
          <a:xfrm>
            <a:off x="0" y="-33337"/>
            <a:ext cx="6624638" cy="461962"/>
          </a:xfrm>
          <a:prstGeom prst="rect">
            <a:avLst/>
          </a:prstGeom>
          <a:noFill/>
          <a:ln w="9525">
            <a:noFill/>
          </a:ln>
        </p:spPr>
        <p:txBody>
          <a:bodyPr>
            <a:spAutoFit/>
          </a:bodyPr>
          <a:lstStyle/>
          <a:p>
            <a:pPr eaLnBrk="1" hangingPunct="1">
              <a:spcBef>
                <a:spcPct val="50000"/>
              </a:spcBef>
            </a:pPr>
            <a:r>
              <a:rPr lang="en-US" altLang="zh-CN" dirty="0">
                <a:latin typeface="黑体" panose="02010609060101010101" pitchFamily="49" charset="-122"/>
                <a:ea typeface="黑体" panose="02010609060101010101" pitchFamily="49" charset="-122"/>
              </a:rPr>
              <a:t>2</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隐患排查治理活动</a:t>
            </a:r>
            <a:r>
              <a:rPr lang="en-US" altLang="zh-CN" sz="2000" dirty="0">
                <a:latin typeface="Times New Roman" panose="02020603050405020304" pitchFamily="18" charset="0"/>
              </a:rPr>
              <a:t>—</a:t>
            </a:r>
            <a:r>
              <a:rPr lang="zh-CN" altLang="en-US" sz="2000" dirty="0">
                <a:latin typeface="Times New Roman" panose="02020603050405020304" pitchFamily="18" charset="0"/>
              </a:rPr>
              <a:t>（</a:t>
            </a:r>
            <a:r>
              <a:rPr lang="en-US" altLang="zh-CN" sz="2000" dirty="0">
                <a:latin typeface="Times New Roman" panose="02020603050405020304" pitchFamily="18" charset="0"/>
              </a:rPr>
              <a:t>9</a:t>
            </a:r>
            <a:r>
              <a:rPr lang="zh-CN" altLang="en-US" sz="2000" dirty="0">
                <a:latin typeface="Times New Roman" panose="02020603050405020304" pitchFamily="18" charset="0"/>
              </a:rPr>
              <a:t>）事故隐患排查治理记录</a:t>
            </a:r>
            <a:endParaRPr lang="zh-CN" altLang="en-US" sz="2000" dirty="0">
              <a:latin typeface="Times New Roman" panose="02020603050405020304" pitchFamily="18" charset="0"/>
            </a:endParaRPr>
          </a:p>
        </p:txBody>
      </p:sp>
      <p:sp>
        <p:nvSpPr>
          <p:cNvPr id="63491" name="スライド番号プレースホルダ 3"/>
          <p:cNvSpPr txBox="1">
            <a:spLocks noGrp="1"/>
          </p:cNvSpPr>
          <p:nvPr/>
        </p:nvSpPr>
        <p:spPr>
          <a:xfrm>
            <a:off x="6553200" y="6248400"/>
            <a:ext cx="1905000" cy="457200"/>
          </a:xfrm>
          <a:prstGeom prst="rect">
            <a:avLst/>
          </a:prstGeom>
          <a:noFill/>
          <a:ln w="9525">
            <a:noFill/>
          </a:ln>
        </p:spPr>
        <p:txBody>
          <a:bodyPr/>
          <a:lstStyle/>
          <a:p>
            <a:pPr algn="r" eaLnBrk="1" hangingPunct="1"/>
            <a:fld id="{9A0DB2DC-4C9A-4742-B13C-FB6460FD3503}" type="slidenum">
              <a:rPr lang="en-US" altLang="ja-JP" sz="1400" dirty="0">
                <a:latin typeface="Times New Roman" panose="02020603050405020304" pitchFamily="18" charset="0"/>
                <a:ea typeface="MS PGothic" panose="020B0600070205080204" pitchFamily="34" charset="-128"/>
              </a:rPr>
            </a:fld>
            <a:endParaRPr lang="en-US" altLang="ja-JP" sz="1400" dirty="0">
              <a:latin typeface="Times New Roman" panose="02020603050405020304" pitchFamily="18" charset="0"/>
              <a:ea typeface="MS PGothic" panose="020B0600070205080204" pitchFamily="34" charset="-128"/>
            </a:endParaRPr>
          </a:p>
        </p:txBody>
      </p:sp>
      <p:sp>
        <p:nvSpPr>
          <p:cNvPr id="63492" name="Text Box 7"/>
          <p:cNvSpPr txBox="1"/>
          <p:nvPr/>
        </p:nvSpPr>
        <p:spPr>
          <a:xfrm>
            <a:off x="533400" y="1295400"/>
            <a:ext cx="1981200" cy="304800"/>
          </a:xfrm>
          <a:prstGeom prst="rect">
            <a:avLst/>
          </a:prstGeom>
          <a:noFill/>
          <a:ln w="9525">
            <a:noFill/>
          </a:ln>
        </p:spPr>
        <p:txBody>
          <a:bodyPr>
            <a:spAutoFit/>
          </a:bodyPr>
          <a:lstStyle/>
          <a:p>
            <a:pPr eaLnBrk="1" hangingPunct="1">
              <a:spcBef>
                <a:spcPct val="50000"/>
              </a:spcBef>
            </a:pPr>
            <a:endParaRPr lang="zh-CN" altLang="zh-CN" sz="1400" dirty="0">
              <a:latin typeface="Times New Roman" panose="02020603050405020304" pitchFamily="18" charset="0"/>
              <a:ea typeface="MS PGothic" panose="020B0600070205080204" pitchFamily="34" charset="-128"/>
            </a:endParaRPr>
          </a:p>
        </p:txBody>
      </p:sp>
      <p:sp>
        <p:nvSpPr>
          <p:cNvPr id="63493" name="Text Box 8"/>
          <p:cNvSpPr txBox="1"/>
          <p:nvPr/>
        </p:nvSpPr>
        <p:spPr>
          <a:xfrm>
            <a:off x="0" y="500063"/>
            <a:ext cx="6324600" cy="1190625"/>
          </a:xfrm>
          <a:prstGeom prst="rect">
            <a:avLst/>
          </a:prstGeom>
          <a:solidFill>
            <a:schemeClr val="bg1"/>
          </a:solidFill>
          <a:ln w="9525">
            <a:noFill/>
          </a:ln>
        </p:spPr>
        <p:txBody>
          <a:bodyPr>
            <a:spAutoFit/>
          </a:bodyPr>
          <a:lstStyle/>
          <a:p>
            <a:pPr eaLnBrk="1" hangingPunct="1">
              <a:spcBef>
                <a:spcPct val="50000"/>
              </a:spcBef>
            </a:pPr>
            <a:r>
              <a:rPr lang="zh-CN" altLang="en-US" sz="1200" b="1" dirty="0">
                <a:latin typeface="Times New Roman" panose="02020603050405020304" pitchFamily="18" charset="0"/>
              </a:rPr>
              <a:t>风险评估实施报告书</a:t>
            </a:r>
            <a:endParaRPr lang="zh-CN" altLang="en-US" sz="1200" b="1" dirty="0">
              <a:latin typeface="Times New Roman" panose="02020603050405020304" pitchFamily="18" charset="0"/>
            </a:endParaRPr>
          </a:p>
          <a:p>
            <a:pPr eaLnBrk="1" hangingPunct="1">
              <a:spcBef>
                <a:spcPct val="50000"/>
              </a:spcBef>
            </a:pPr>
            <a:endParaRPr lang="zh-CN" altLang="en-US" sz="800" b="1" dirty="0">
              <a:latin typeface="Times New Roman" panose="02020603050405020304" pitchFamily="18" charset="0"/>
            </a:endParaRPr>
          </a:p>
          <a:p>
            <a:pPr eaLnBrk="1" hangingPunct="1">
              <a:spcBef>
                <a:spcPct val="50000"/>
              </a:spcBef>
            </a:pPr>
            <a:r>
              <a:rPr lang="zh-CN" altLang="en-US" sz="1000" b="1" u="sng" dirty="0">
                <a:latin typeface="Times New Roman" panose="02020603050405020304" pitchFamily="18" charset="0"/>
              </a:rPr>
              <a:t>操作名称</a:t>
            </a:r>
            <a:r>
              <a:rPr lang="zh-CN" altLang="en-US" sz="1000" u="sng" dirty="0">
                <a:latin typeface="Times New Roman" panose="02020603050405020304" pitchFamily="18" charset="0"/>
              </a:rPr>
              <a:t>：第一生产线</a:t>
            </a:r>
            <a:r>
              <a:rPr lang="zh-CN" altLang="en-US" sz="1000" u="sng" dirty="0">
                <a:latin typeface="宋体" panose="02010600030101010101" pitchFamily="2" charset="-122"/>
              </a:rPr>
              <a:t>○○加工工序                   </a:t>
            </a:r>
            <a:r>
              <a:rPr lang="zh-CN" altLang="en-US" sz="1000" dirty="0">
                <a:latin typeface="宋体" panose="02010600030101010101" pitchFamily="2" charset="-122"/>
              </a:rPr>
              <a:t>         </a:t>
            </a:r>
            <a:r>
              <a:rPr lang="zh-CN" altLang="en-US" sz="1000" b="1" u="sng" dirty="0">
                <a:latin typeface="宋体" panose="02010600030101010101" pitchFamily="2" charset="-122"/>
              </a:rPr>
              <a:t>报告书制作日期： ○○年</a:t>
            </a:r>
            <a:r>
              <a:rPr lang="en-US" altLang="zh-CN" sz="1000" b="1" u="sng" dirty="0">
                <a:latin typeface="宋体" panose="02010600030101010101" pitchFamily="2" charset="-122"/>
              </a:rPr>
              <a:t>3</a:t>
            </a:r>
            <a:r>
              <a:rPr lang="zh-CN" altLang="en-US" sz="1000" b="1" u="sng" dirty="0">
                <a:latin typeface="宋体" panose="02010600030101010101" pitchFamily="2" charset="-122"/>
              </a:rPr>
              <a:t>月</a:t>
            </a:r>
            <a:r>
              <a:rPr lang="en-US" altLang="zh-CN" sz="1000" b="1" u="sng" dirty="0">
                <a:latin typeface="宋体" panose="02010600030101010101" pitchFamily="2" charset="-122"/>
              </a:rPr>
              <a:t>3</a:t>
            </a:r>
            <a:r>
              <a:rPr lang="zh-CN" altLang="en-US" sz="1000" b="1" u="sng" dirty="0">
                <a:latin typeface="宋体" panose="02010600030101010101" pitchFamily="2" charset="-122"/>
              </a:rPr>
              <a:t>日</a:t>
            </a:r>
            <a:r>
              <a:rPr lang="zh-CN" altLang="en-US" sz="1000" dirty="0">
                <a:latin typeface="宋体" panose="02010600030101010101" pitchFamily="2" charset="-122"/>
              </a:rPr>
              <a:t> </a:t>
            </a:r>
            <a:endParaRPr lang="zh-CN" altLang="en-US" sz="1000" dirty="0">
              <a:latin typeface="Times New Roman" panose="02020603050405020304" pitchFamily="18" charset="0"/>
            </a:endParaRPr>
          </a:p>
          <a:p>
            <a:pPr eaLnBrk="1" hangingPunct="1">
              <a:spcBef>
                <a:spcPct val="50000"/>
              </a:spcBef>
            </a:pPr>
            <a:r>
              <a:rPr lang="zh-CN" altLang="en-US" sz="1000" b="1" u="sng" dirty="0">
                <a:latin typeface="Times New Roman" panose="02020603050405020304" pitchFamily="18" charset="0"/>
              </a:rPr>
              <a:t>实施年月日</a:t>
            </a:r>
            <a:r>
              <a:rPr lang="zh-CN" altLang="en-US" sz="1000" u="sng" dirty="0">
                <a:latin typeface="Times New Roman" panose="02020603050405020304" pitchFamily="18" charset="0"/>
              </a:rPr>
              <a:t>： </a:t>
            </a:r>
            <a:r>
              <a:rPr lang="zh-CN" altLang="en-US" sz="1000" b="1" u="sng" dirty="0">
                <a:latin typeface="宋体" panose="02010600030101010101" pitchFamily="2" charset="-122"/>
              </a:rPr>
              <a:t>○○年</a:t>
            </a:r>
            <a:r>
              <a:rPr lang="en-US" altLang="zh-CN" sz="1000" b="1" u="sng" dirty="0">
                <a:latin typeface="宋体" panose="02010600030101010101" pitchFamily="2" charset="-122"/>
              </a:rPr>
              <a:t>2</a:t>
            </a:r>
            <a:r>
              <a:rPr lang="zh-CN" altLang="en-US" sz="1000" b="1" u="sng" dirty="0">
                <a:latin typeface="宋体" panose="02010600030101010101" pitchFamily="2" charset="-122"/>
              </a:rPr>
              <a:t>月</a:t>
            </a:r>
            <a:r>
              <a:rPr lang="en-US" altLang="zh-CN" sz="1000" b="1" u="sng" dirty="0">
                <a:latin typeface="宋体" panose="02010600030101010101" pitchFamily="2" charset="-122"/>
              </a:rPr>
              <a:t>3</a:t>
            </a:r>
            <a:r>
              <a:rPr lang="zh-CN" altLang="en-US" sz="1000" b="1" u="sng" dirty="0">
                <a:latin typeface="宋体" panose="02010600030101010101" pitchFamily="2" charset="-122"/>
              </a:rPr>
              <a:t>日</a:t>
            </a:r>
            <a:r>
              <a:rPr lang="en-US" altLang="zh-CN" sz="1000" b="1" u="sng" dirty="0">
                <a:latin typeface="Times New Roman" panose="02020603050405020304" pitchFamily="18" charset="0"/>
              </a:rPr>
              <a:t>~ </a:t>
            </a:r>
            <a:r>
              <a:rPr lang="en-US" altLang="zh-CN" sz="1000" b="1" u="sng" dirty="0">
                <a:latin typeface="宋体" panose="02010600030101010101" pitchFamily="2" charset="-122"/>
              </a:rPr>
              <a:t>○○</a:t>
            </a:r>
            <a:r>
              <a:rPr lang="zh-CN" altLang="en-US" sz="1000" b="1" u="sng" dirty="0">
                <a:latin typeface="宋体" panose="02010600030101010101" pitchFamily="2" charset="-122"/>
              </a:rPr>
              <a:t>年</a:t>
            </a:r>
            <a:r>
              <a:rPr lang="en-US" altLang="zh-CN" sz="1000" b="1" u="sng" dirty="0">
                <a:latin typeface="宋体" panose="02010600030101010101" pitchFamily="2" charset="-122"/>
              </a:rPr>
              <a:t>2</a:t>
            </a:r>
            <a:r>
              <a:rPr lang="zh-CN" altLang="en-US" sz="1000" b="1" u="sng" dirty="0">
                <a:latin typeface="宋体" panose="02010600030101010101" pitchFamily="2" charset="-122"/>
              </a:rPr>
              <a:t>月</a:t>
            </a:r>
            <a:r>
              <a:rPr lang="en-US" altLang="zh-CN" sz="1000" b="1" u="sng" dirty="0">
                <a:latin typeface="宋体" panose="02010600030101010101" pitchFamily="2" charset="-122"/>
              </a:rPr>
              <a:t>24</a:t>
            </a:r>
            <a:r>
              <a:rPr lang="zh-CN" altLang="en-US" sz="1000" b="1" u="sng" dirty="0">
                <a:latin typeface="宋体" panose="02010600030101010101" pitchFamily="2" charset="-122"/>
              </a:rPr>
              <a:t>日            </a:t>
            </a:r>
            <a:r>
              <a:rPr lang="zh-CN" altLang="en-US" sz="1000" dirty="0">
                <a:latin typeface="宋体" panose="02010600030101010101" pitchFamily="2" charset="-122"/>
              </a:rPr>
              <a:t>         </a:t>
            </a:r>
            <a:r>
              <a:rPr lang="zh-CN" altLang="en-US" sz="1000" b="1" u="sng" dirty="0">
                <a:latin typeface="宋体" panose="02010600030101010101" pitchFamily="2" charset="-122"/>
              </a:rPr>
              <a:t>实施人职务姓名： ○○ ○○</a:t>
            </a:r>
            <a:endParaRPr lang="zh-CN" altLang="en-US" sz="1000" b="1" u="sng" dirty="0">
              <a:latin typeface="Times New Roman" panose="02020603050405020304" pitchFamily="18" charset="0"/>
            </a:endParaRPr>
          </a:p>
          <a:p>
            <a:pPr eaLnBrk="1" hangingPunct="1">
              <a:spcBef>
                <a:spcPct val="50000"/>
              </a:spcBef>
            </a:pPr>
            <a:endParaRPr lang="en-US" altLang="zh-CN" sz="1200" b="1" u="sng" dirty="0">
              <a:latin typeface="Times New Roman" panose="02020603050405020304" pitchFamily="18" charset="0"/>
            </a:endParaRPr>
          </a:p>
        </p:txBody>
      </p:sp>
      <p:graphicFrame>
        <p:nvGraphicFramePr>
          <p:cNvPr id="75010" name="Group 258"/>
          <p:cNvGraphicFramePr>
            <a:graphicFrameLocks noGrp="1"/>
          </p:cNvGraphicFramePr>
          <p:nvPr/>
        </p:nvGraphicFramePr>
        <p:xfrm>
          <a:off x="71438" y="1785938"/>
          <a:ext cx="8929687" cy="4573742"/>
        </p:xfrm>
        <a:graphic>
          <a:graphicData uri="http://schemas.openxmlformats.org/drawingml/2006/table">
            <a:tbl>
              <a:tblPr/>
              <a:tblGrid>
                <a:gridCol w="342900"/>
                <a:gridCol w="344487"/>
                <a:gridCol w="514350"/>
                <a:gridCol w="601663"/>
                <a:gridCol w="858837"/>
                <a:gridCol w="342900"/>
                <a:gridCol w="342900"/>
                <a:gridCol w="344488"/>
                <a:gridCol w="342900"/>
                <a:gridCol w="257175"/>
                <a:gridCol w="1289050"/>
                <a:gridCol w="428625"/>
                <a:gridCol w="430212"/>
                <a:gridCol w="600075"/>
                <a:gridCol w="515938"/>
                <a:gridCol w="428625"/>
                <a:gridCol w="428625"/>
                <a:gridCol w="515937"/>
              </a:tblGrid>
              <a:tr h="63332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Arial" panose="020B0604020202020204" pitchFamily="34" charset="0"/>
                          <a:ea typeface="宋体" panose="02010600030101010101" pitchFamily="2" charset="-122"/>
                        </a:rPr>
                        <a:t>序号</a:t>
                      </a:r>
                      <a:endParaRPr kumimoji="0" lang="zh-CN" altLang="en-US" sz="1200" b="0" i="0" u="none" strike="noStrike" cap="none" normalizeH="0" baseline="0">
                        <a:ln>
                          <a:noFill/>
                        </a:ln>
                        <a:solidFill>
                          <a:srgbClr val="FF0000"/>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Arial" panose="020B0604020202020204" pitchFamily="34" charset="0"/>
                          <a:ea typeface="宋体" panose="02010600030101010101" pitchFamily="2" charset="-122"/>
                        </a:rPr>
                        <a:t>操作步骤</a:t>
                      </a:r>
                      <a:endParaRPr kumimoji="0" lang="zh-CN" altLang="en-US" sz="1200" b="0" i="0" u="none" strike="noStrike" cap="none" normalizeH="0" baseline="0">
                        <a:ln>
                          <a:noFill/>
                        </a:ln>
                        <a:solidFill>
                          <a:srgbClr val="FF0000"/>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Arial" panose="020B0604020202020204" pitchFamily="34" charset="0"/>
                          <a:ea typeface="宋体" panose="02010600030101010101" pitchFamily="2" charset="-122"/>
                        </a:rPr>
                        <a:t>操作分类（常规</a:t>
                      </a:r>
                      <a:r>
                        <a:rPr kumimoji="0" lang="en-US" altLang="zh-CN" sz="1200" b="0" i="0" u="none" strike="noStrike" cap="none" normalizeH="0" baseline="0">
                          <a:ln>
                            <a:noFill/>
                          </a:ln>
                          <a:solidFill>
                            <a:srgbClr val="FF0000"/>
                          </a:solidFill>
                          <a:effectLst/>
                          <a:latin typeface="Arial" panose="020B0604020202020204" pitchFamily="34" charset="0"/>
                          <a:ea typeface="宋体" panose="02010600030101010101" pitchFamily="2" charset="-122"/>
                        </a:rPr>
                        <a:t>/</a:t>
                      </a:r>
                      <a:r>
                        <a:rPr kumimoji="0" lang="zh-CN" altLang="en-US" sz="1200" b="0" i="0" u="none" strike="noStrike" cap="none" normalizeH="0" baseline="0">
                          <a:ln>
                            <a:noFill/>
                          </a:ln>
                          <a:solidFill>
                            <a:srgbClr val="FF0000"/>
                          </a:solidFill>
                          <a:effectLst/>
                          <a:latin typeface="Arial" panose="020B0604020202020204" pitchFamily="34" charset="0"/>
                          <a:ea typeface="宋体" panose="02010600030101010101" pitchFamily="2" charset="-122"/>
                        </a:rPr>
                        <a:t>非）</a:t>
                      </a:r>
                      <a:endParaRPr kumimoji="0" lang="zh-CN" altLang="en-US" sz="1200" b="0" i="0" u="none" strike="noStrike" cap="none" normalizeH="0" baseline="0">
                        <a:ln>
                          <a:noFill/>
                        </a:ln>
                        <a:solidFill>
                          <a:srgbClr val="FF0000"/>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Arial" panose="020B0604020202020204" pitchFamily="34" charset="0"/>
                          <a:ea typeface="宋体" panose="02010600030101010101" pitchFamily="2" charset="-122"/>
                        </a:rPr>
                        <a:t>危险性和有害性（危险源）</a:t>
                      </a:r>
                      <a:endParaRPr kumimoji="0" lang="zh-CN" altLang="en-US" sz="1200" b="0" i="0" u="none" strike="noStrike" cap="none" normalizeH="0" baseline="0">
                        <a:ln>
                          <a:noFill/>
                        </a:ln>
                        <a:solidFill>
                          <a:srgbClr val="FF0000"/>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Arial" panose="020B0604020202020204" pitchFamily="34" charset="0"/>
                          <a:ea typeface="宋体" panose="02010600030101010101" pitchFamily="2" charset="-122"/>
                        </a:rPr>
                        <a:t>可能发生的事故</a:t>
                      </a:r>
                      <a:endParaRPr kumimoji="0" lang="zh-CN" altLang="en-US" sz="1200" b="0" i="0" u="none" strike="noStrike" cap="none" normalizeH="0" baseline="0">
                        <a:ln>
                          <a:noFill/>
                        </a:ln>
                        <a:solidFill>
                          <a:srgbClr val="FF0000"/>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Arial" panose="020B0604020202020204" pitchFamily="34" charset="0"/>
                          <a:ea typeface="宋体" panose="02010600030101010101" pitchFamily="2" charset="-122"/>
                        </a:rPr>
                        <a:t>可能性</a:t>
                      </a:r>
                      <a:endParaRPr kumimoji="0" lang="zh-CN" altLang="en-US" sz="1200" b="0" i="0" u="none" strike="noStrike" cap="none" normalizeH="0" baseline="0">
                        <a:ln>
                          <a:noFill/>
                        </a:ln>
                        <a:solidFill>
                          <a:srgbClr val="FF0000"/>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Arial" panose="020B0604020202020204" pitchFamily="34" charset="0"/>
                          <a:ea typeface="宋体" panose="02010600030101010101" pitchFamily="2" charset="-122"/>
                        </a:rPr>
                        <a:t>重大性</a:t>
                      </a:r>
                      <a:endParaRPr kumimoji="0" lang="zh-CN" altLang="en-US" sz="1200" b="0" i="0" u="none" strike="noStrike" cap="none" normalizeH="0" baseline="0">
                        <a:ln>
                          <a:noFill/>
                        </a:ln>
                        <a:solidFill>
                          <a:srgbClr val="FF0000"/>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Arial" panose="020B0604020202020204" pitchFamily="34" charset="0"/>
                          <a:ea typeface="宋体" panose="02010600030101010101" pitchFamily="2" charset="-122"/>
                        </a:rPr>
                        <a:t>风险评分</a:t>
                      </a:r>
                      <a:endParaRPr kumimoji="0" lang="zh-CN" altLang="en-US" sz="1200" b="0" i="0" u="none" strike="noStrike" cap="none" normalizeH="0" baseline="0">
                        <a:ln>
                          <a:noFill/>
                        </a:ln>
                        <a:solidFill>
                          <a:srgbClr val="FF0000"/>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Arial" panose="020B0604020202020204" pitchFamily="34" charset="0"/>
                          <a:ea typeface="宋体" panose="02010600030101010101" pitchFamily="2" charset="-122"/>
                        </a:rPr>
                        <a:t>风险等级</a:t>
                      </a:r>
                      <a:endParaRPr kumimoji="0" lang="zh-CN" altLang="en-US" sz="1200" b="0" i="0" u="none" strike="noStrike" cap="none" normalizeH="0" baseline="0">
                        <a:ln>
                          <a:noFill/>
                        </a:ln>
                        <a:solidFill>
                          <a:srgbClr val="FF0000"/>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Arial" panose="020B0604020202020204" pitchFamily="34" charset="0"/>
                          <a:ea typeface="宋体" panose="02010600030101010101" pitchFamily="2" charset="-122"/>
                        </a:rPr>
                        <a:t>法规</a:t>
                      </a:r>
                      <a:endParaRPr kumimoji="0" lang="zh-CN" altLang="en-US" sz="1200" b="0" i="0" u="none" strike="noStrike" cap="none" normalizeH="0" baseline="0">
                        <a:ln>
                          <a:noFill/>
                        </a:ln>
                        <a:solidFill>
                          <a:srgbClr val="FF0000"/>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Arial" panose="020B0604020202020204" pitchFamily="34" charset="0"/>
                          <a:ea typeface="宋体" panose="02010600030101010101" pitchFamily="2" charset="-122"/>
                        </a:rPr>
                        <a:t>降低风险的措施</a:t>
                      </a:r>
                      <a:endParaRPr kumimoji="0" lang="zh-CN" altLang="en-US" sz="1200" b="0" i="0" u="none" strike="noStrike" cap="none" normalizeH="0" baseline="0">
                        <a:ln>
                          <a:noFill/>
                        </a:ln>
                        <a:solidFill>
                          <a:srgbClr val="FF0000"/>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Arial" panose="020B0604020202020204" pitchFamily="34" charset="0"/>
                          <a:ea typeface="宋体" panose="02010600030101010101" pitchFamily="2" charset="-122"/>
                        </a:rPr>
                        <a:t>改进后的风险等级（假设）</a:t>
                      </a:r>
                      <a:endParaRPr kumimoji="0" lang="zh-CN" altLang="en-US" sz="1200" b="0" i="0" u="none" strike="noStrike" cap="none" normalizeH="0" baseline="0">
                        <a:ln>
                          <a:noFill/>
                        </a:ln>
                        <a:solidFill>
                          <a:srgbClr val="FF0000"/>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a:tc>
                <a:tc hMerge="1">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Arial" panose="020B0604020202020204" pitchFamily="34" charset="0"/>
                          <a:ea typeface="宋体" panose="02010600030101010101" pitchFamily="2" charset="-122"/>
                        </a:rPr>
                        <a:t>措施采取日期</a:t>
                      </a:r>
                      <a:endParaRPr kumimoji="0" lang="zh-CN" altLang="en-US" sz="1200" b="0" i="0" u="none" strike="noStrike" cap="none" normalizeH="0" baseline="0">
                        <a:ln>
                          <a:noFill/>
                        </a:ln>
                        <a:solidFill>
                          <a:srgbClr val="FF0000"/>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Arial" panose="020B0604020202020204" pitchFamily="34" charset="0"/>
                          <a:ea typeface="宋体" panose="02010600030101010101" pitchFamily="2" charset="-122"/>
                        </a:rPr>
                        <a:t>改进后的风险等级（实际）</a:t>
                      </a:r>
                      <a:endParaRPr kumimoji="0" lang="zh-CN" altLang="en-US" sz="1200" b="0" i="0" u="none" strike="noStrike" cap="none" normalizeH="0" baseline="0">
                        <a:ln>
                          <a:noFill/>
                        </a:ln>
                        <a:solidFill>
                          <a:srgbClr val="FF0000"/>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a:tc>
                <a:tc hMerge="1">
                  <a:tcPr/>
                </a:tc>
              </a:tr>
              <a:tr h="993637">
                <a:tc vMerge="1">
                  <a:tcPr/>
                </a:tc>
                <a:tc vMerge="1">
                  <a:tcPr/>
                </a:tc>
                <a:tc vMerge="1">
                  <a:tcPr/>
                </a:tc>
                <a:tc vMerge="1">
                  <a:tcPr/>
                </a:tc>
                <a:tc vMerge="1">
                  <a:tcPr/>
                </a:tc>
                <a:tc vMerge="1">
                  <a:tcPr/>
                </a:tc>
                <a:tc vMerge="1">
                  <a:tcPr/>
                </a:tc>
                <a:tc vMerge="1">
                  <a:tcPr/>
                </a:tc>
                <a:tc vMerge="1">
                  <a:tcPr/>
                </a:tc>
                <a:tc vMerge="1">
                  <a:tcPr/>
                </a:tc>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Arial" panose="020B0604020202020204" pitchFamily="34" charset="0"/>
                          <a:ea typeface="宋体" panose="02010600030101010101" pitchFamily="2" charset="-122"/>
                        </a:rPr>
                        <a:t>可能性</a:t>
                      </a:r>
                      <a:endParaRPr kumimoji="0" lang="zh-CN" altLang="en-US" sz="1200" b="0" i="0" u="none" strike="noStrike" cap="none" normalizeH="0" baseline="0">
                        <a:ln>
                          <a:noFill/>
                        </a:ln>
                        <a:solidFill>
                          <a:srgbClr val="FF0000"/>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Arial" panose="020B0604020202020204" pitchFamily="34" charset="0"/>
                          <a:ea typeface="宋体" panose="02010600030101010101" pitchFamily="2" charset="-122"/>
                        </a:rPr>
                        <a:t>重大性</a:t>
                      </a:r>
                      <a:endParaRPr kumimoji="0" lang="zh-CN" altLang="en-US" sz="1200" b="0" i="0" u="none" strike="noStrike" cap="none" normalizeH="0" baseline="0">
                        <a:ln>
                          <a:noFill/>
                        </a:ln>
                        <a:solidFill>
                          <a:srgbClr val="FF0000"/>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Arial" panose="020B0604020202020204" pitchFamily="34" charset="0"/>
                          <a:ea typeface="宋体" panose="02010600030101010101" pitchFamily="2" charset="-122"/>
                        </a:rPr>
                        <a:t>风险评分</a:t>
                      </a:r>
                      <a:endParaRPr kumimoji="0" lang="zh-CN" altLang="en-US" sz="1200" b="0" i="0" u="none" strike="noStrike" cap="none" normalizeH="0" baseline="0">
                        <a:ln>
                          <a:noFill/>
                        </a:ln>
                        <a:solidFill>
                          <a:srgbClr val="FF0000"/>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Arial" panose="020B0604020202020204" pitchFamily="34" charset="0"/>
                          <a:ea typeface="宋体" panose="02010600030101010101" pitchFamily="2" charset="-122"/>
                        </a:rPr>
                        <a:t>可能性</a:t>
                      </a:r>
                      <a:endParaRPr kumimoji="0" lang="zh-CN" altLang="en-US" sz="1200" b="0" i="0" u="none" strike="noStrike" cap="none" normalizeH="0" baseline="0">
                        <a:ln>
                          <a:noFill/>
                        </a:ln>
                        <a:solidFill>
                          <a:srgbClr val="FF0000"/>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Arial" panose="020B0604020202020204" pitchFamily="34" charset="0"/>
                          <a:ea typeface="宋体" panose="02010600030101010101" pitchFamily="2" charset="-122"/>
                        </a:rPr>
                        <a:t>重大性</a:t>
                      </a:r>
                      <a:endParaRPr kumimoji="0" lang="zh-CN" altLang="en-US" sz="1200" b="0" i="0" u="none" strike="noStrike" cap="none" normalizeH="0" baseline="0">
                        <a:ln>
                          <a:noFill/>
                        </a:ln>
                        <a:solidFill>
                          <a:srgbClr val="FF0000"/>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a:ln>
                            <a:noFill/>
                          </a:ln>
                          <a:solidFill>
                            <a:srgbClr val="FF0000"/>
                          </a:solidFill>
                          <a:effectLst/>
                          <a:latin typeface="Arial" panose="020B0604020202020204" pitchFamily="34" charset="0"/>
                          <a:ea typeface="宋体" panose="02010600030101010101" pitchFamily="2" charset="-122"/>
                        </a:rPr>
                        <a:t>风险评分</a:t>
                      </a:r>
                      <a:endParaRPr kumimoji="0" lang="zh-CN" altLang="en-US" sz="1200" b="0" i="0" u="none" strike="noStrike" cap="none" normalizeH="0" baseline="0">
                        <a:ln>
                          <a:noFill/>
                        </a:ln>
                        <a:solidFill>
                          <a:srgbClr val="FF0000"/>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833322">
                <a:tc rowSpan="4">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1</a:t>
                      </a:r>
                      <a:endPar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材料的放入</a:t>
                      </a:r>
                      <a:endParaRPr kumimoji="0" lang="zh-CN" altLang="en-US" sz="12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常规</a:t>
                      </a:r>
                      <a:endParaRPr kumimoji="0" lang="zh-CN" altLang="en-US" sz="12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进料装置</a:t>
                      </a:r>
                      <a:endParaRPr kumimoji="0" lang="zh-CN" altLang="en-US" sz="12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维护、调节材料时手指卷入机器里</a:t>
                      </a:r>
                      <a:endParaRPr kumimoji="0" lang="zh-CN" altLang="en-US" sz="12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2</a:t>
                      </a:r>
                      <a:endPar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10</a:t>
                      </a:r>
                      <a:endPar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12</a:t>
                      </a:r>
                      <a:endPar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ja-JP" altLang="en-US"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Ⅲ</a:t>
                      </a:r>
                      <a:endPar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solidFill>
                          <a:effectLst/>
                          <a:latin typeface="宋体" panose="02010600030101010101" pitchFamily="2" charset="-122"/>
                          <a:ea typeface="宋体" panose="02010600030101010101" pitchFamily="2" charset="-122"/>
                        </a:rPr>
                        <a:t>○</a:t>
                      </a:r>
                      <a:endParaRPr kumimoji="0" lang="en-US" altLang="zh-CN" sz="12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在进料装置的前面安装安全罩，开口部分控制在可以放入材料的最小程度</a:t>
                      </a:r>
                      <a:endParaRPr kumimoji="0" lang="zh-CN" altLang="en-US" sz="12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1</a:t>
                      </a:r>
                      <a:endPar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3</a:t>
                      </a:r>
                      <a:endPar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4</a:t>
                      </a:r>
                      <a:endPar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2/22</a:t>
                      </a:r>
                      <a:endPar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1</a:t>
                      </a:r>
                      <a:endPar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rPr>
                        <a:t>3</a:t>
                      </a:r>
                      <a:endPar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rPr>
                        <a:t>4</a:t>
                      </a:r>
                      <a:endPar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282">
                <a:tc vMerge="1">
                  <a:tcPr/>
                </a:tc>
                <a:tc vMerge="1">
                  <a:tcPr/>
                </a:tc>
                <a:tc vMerge="1">
                  <a:tcPr/>
                </a:tc>
                <a:tc vMerge="1">
                  <a:tcPr/>
                </a:tc>
                <a:tc vMerge="1">
                  <a:tcPr/>
                </a:tc>
                <a:tc vMerge="1">
                  <a:tcPr/>
                </a:tc>
                <a:tc vMerge="1">
                  <a:tcPr/>
                </a:tc>
                <a:tc vMerge="1">
                  <a:tcPr/>
                </a:tc>
                <a:tc vMerge="1">
                  <a:tcPr/>
                </a:tc>
                <a:tc vMerge="1">
                  <a:tcPr/>
                </a:tc>
                <a:tc vMerge="1">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ja-JP"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Ⅱ</a:t>
                      </a:r>
                      <a:endPar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h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完毕</a:t>
                      </a:r>
                      <a:endParaRPr kumimoji="0" lang="zh-CN" altLang="en-US" sz="12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hMerge="1">
                  <a:tcPr/>
                </a:tc>
              </a:tr>
              <a:tr h="423804">
                <a:tc vMerge="1">
                  <a:tcPr/>
                </a:tc>
                <a:tc vMerge="1">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常规</a:t>
                      </a:r>
                      <a:endParaRPr kumimoji="0" lang="zh-CN" altLang="en-US" sz="12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材料边缘</a:t>
                      </a:r>
                      <a:endParaRPr kumimoji="0" lang="zh-CN" altLang="en-US" sz="12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维护、调节材料时手指被材料边缘所割（割伤）</a:t>
                      </a:r>
                      <a:endParaRPr kumimoji="0" lang="zh-CN" altLang="en-US" sz="12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3</a:t>
                      </a:r>
                      <a:endPar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4</a:t>
                      </a:r>
                      <a:endPar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7</a:t>
                      </a:r>
                      <a:endPar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ja-JP"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Ⅱ</a:t>
                      </a:r>
                      <a:endPar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无</a:t>
                      </a:r>
                      <a:endParaRPr kumimoji="0" lang="zh-CN" altLang="en-US" sz="12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制作并使用材料维护台和夹具</a:t>
                      </a:r>
                      <a:endParaRPr kumimoji="0" lang="zh-CN" altLang="en-US" sz="12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1</a:t>
                      </a:r>
                      <a:endPar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1</a:t>
                      </a:r>
                      <a:endPar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2</a:t>
                      </a:r>
                      <a:endPar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3/15</a:t>
                      </a:r>
                      <a:endPar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896">
                <a:tc vMerge="1">
                  <a:tcPr/>
                </a:tc>
                <a:tc vMerge="1">
                  <a:tcPr/>
                </a:tc>
                <a:tc vMerge="1">
                  <a:tcPr/>
                </a:tc>
                <a:tc vMerge="1">
                  <a:tcPr/>
                </a:tc>
                <a:tc vMerge="1">
                  <a:tcPr/>
                </a:tc>
                <a:tc vMerge="1">
                  <a:tcPr/>
                </a:tc>
                <a:tc vMerge="1">
                  <a:tcPr/>
                </a:tc>
                <a:tc vMerge="1">
                  <a:tcPr/>
                </a:tc>
                <a:tc vMerge="1">
                  <a:tcPr/>
                </a:tc>
                <a:tc vMerge="1">
                  <a:tcPr/>
                </a:tc>
                <a:tc vMerge="1">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ja-JP"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Ⅰ</a:t>
                      </a:r>
                      <a:endParaRPr kumimoji="0" lang="en-US"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h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未定</a:t>
                      </a:r>
                      <a:endParaRPr kumimoji="0" lang="zh-CN" altLang="en-US" sz="12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hMerge="1">
                  <a:tcPr/>
                </a:tc>
              </a:tr>
              <a:tr h="833322">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rPr>
                        <a:t>2</a:t>
                      </a:r>
                      <a:endParaRPr kumimoji="0" lang="en-US"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4" marB="45714"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929"/>
          <p:cNvSpPr/>
          <p:nvPr/>
        </p:nvSpPr>
        <p:spPr>
          <a:xfrm>
            <a:off x="904875" y="4751388"/>
            <a:ext cx="9144000" cy="0"/>
          </a:xfrm>
          <a:prstGeom prst="rect">
            <a:avLst/>
          </a:prstGeom>
          <a:noFill/>
          <a:ln w="9525">
            <a:noFill/>
          </a:ln>
        </p:spPr>
        <p:txBody>
          <a:bodyPr wrap="none" anchor="ctr">
            <a:spAutoFit/>
          </a:bodyPr>
          <a:lstStyle/>
          <a:p>
            <a:pPr eaLnBrk="1" hangingPunct="1"/>
            <a:endParaRPr lang="zh-CN" altLang="zh-CN" dirty="0">
              <a:latin typeface="Times New Roman" panose="02020603050405020304" pitchFamily="18" charset="0"/>
            </a:endParaRPr>
          </a:p>
        </p:txBody>
      </p:sp>
      <p:sp>
        <p:nvSpPr>
          <p:cNvPr id="64515" name="Rectangle 930"/>
          <p:cNvSpPr/>
          <p:nvPr/>
        </p:nvSpPr>
        <p:spPr>
          <a:xfrm>
            <a:off x="904875" y="4751388"/>
            <a:ext cx="9144000" cy="0"/>
          </a:xfrm>
          <a:prstGeom prst="rect">
            <a:avLst/>
          </a:prstGeom>
          <a:noFill/>
          <a:ln w="9525">
            <a:noFill/>
          </a:ln>
        </p:spPr>
        <p:txBody>
          <a:bodyPr wrap="none" anchor="ctr">
            <a:spAutoFit/>
          </a:bodyPr>
          <a:lstStyle/>
          <a:p>
            <a:pPr eaLnBrk="1" hangingPunct="1"/>
            <a:endParaRPr lang="zh-CN" altLang="zh-CN" dirty="0">
              <a:latin typeface="Times New Roman" panose="02020603050405020304" pitchFamily="18" charset="0"/>
            </a:endParaRPr>
          </a:p>
        </p:txBody>
      </p:sp>
      <p:graphicFrame>
        <p:nvGraphicFramePr>
          <p:cNvPr id="144555" name="Group 1195"/>
          <p:cNvGraphicFramePr>
            <a:graphicFrameLocks noGrp="1"/>
          </p:cNvGraphicFramePr>
          <p:nvPr>
            <p:ph idx="4294967295"/>
          </p:nvPr>
        </p:nvGraphicFramePr>
        <p:xfrm>
          <a:off x="457200" y="1125538"/>
          <a:ext cx="8229600" cy="5153025"/>
        </p:xfrm>
        <a:graphic>
          <a:graphicData uri="http://schemas.openxmlformats.org/drawingml/2006/table">
            <a:tbl>
              <a:tblPr/>
              <a:tblGrid>
                <a:gridCol w="347663"/>
                <a:gridCol w="1771650"/>
                <a:gridCol w="852487"/>
                <a:gridCol w="2393950"/>
                <a:gridCol w="2863850"/>
              </a:tblGrid>
              <a:tr h="339654">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en-US"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N</a:t>
                      </a:r>
                      <a:endParaRPr kumimoji="1" lang="en-US"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6316" marB="463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1" lang="zh-CN" altLang="en-US"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程   序</a:t>
                      </a:r>
                      <a:endParaRPr kumimoji="1" lang="zh-CN" altLang="en-US"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6316" marB="463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zh-CN" altLang="en-US"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操作人</a:t>
                      </a:r>
                      <a:endParaRPr kumimoji="1" lang="zh-CN" altLang="en-US"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6316" marB="463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1" lang="zh-CN" altLang="en-US"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关   键</a:t>
                      </a:r>
                      <a:endParaRPr kumimoji="1" lang="zh-CN" altLang="en-US"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6316" marB="463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1" lang="ja-JP" altLang="en-US"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必要</a:t>
                      </a:r>
                      <a:r>
                        <a:rPr kumimoji="1" lang="zh-CN" altLang="en-US"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知识</a:t>
                      </a:r>
                      <a:endParaRPr kumimoji="1" lang="zh-CN" altLang="en-US"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6316" marB="463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63164">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en-US" altLang="ja-JP"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1</a:t>
                      </a:r>
                      <a:endParaRPr kumimoji="1" lang="en-US" altLang="ja-JP"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6316" marB="463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检查手握式电动钢丝刷</a:t>
                      </a:r>
                      <a:endParaRPr kumimoji="1"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6316" marB="463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1" lang="en-US" altLang="ja-JP"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a:t>
                      </a:r>
                      <a:endParaRPr kumimoji="1" lang="en-US" altLang="ja-JP"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6316" marB="463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･两手握举</a:t>
                      </a:r>
                      <a:endParaRPr kumimoji="1"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1"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･拉动金属刷</a:t>
                      </a:r>
                      <a:r>
                        <a:rPr kumimoji="1"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1"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确认是否牢固</a:t>
                      </a:r>
                      <a:r>
                        <a:rPr kumimoji="1"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endParaRPr kumimoji="1"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6316" marB="463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･电线容易受损</a:t>
                      </a:r>
                      <a:r>
                        <a:rPr kumimoji="1"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1"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要从一端到另一端仔细查看</a:t>
                      </a:r>
                      <a:r>
                        <a:rPr kumimoji="1"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endParaRPr kumimoji="1"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6316" marB="463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6090">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en-US" altLang="ja-JP"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2</a:t>
                      </a:r>
                      <a:endParaRPr kumimoji="1" lang="en-US" altLang="ja-JP"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6316" marB="463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用胶条覆盖铁管的养护部位</a:t>
                      </a:r>
                      <a:r>
                        <a:rPr kumimoji="1"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1"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加罩</a:t>
                      </a:r>
                      <a:r>
                        <a:rPr kumimoji="1"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endParaRPr kumimoji="1"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6316" marB="463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1"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a:t>
                      </a:r>
                      <a:endParaRPr kumimoji="1"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6316" marB="463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T="46316" marB="463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T="46316" marB="463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8430">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en-US" altLang="ja-JP"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3</a:t>
                      </a:r>
                      <a:endParaRPr kumimoji="1" lang="en-US" altLang="ja-JP"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6316" marB="463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连接到延伸转筒上</a:t>
                      </a:r>
                      <a:r>
                        <a:rPr kumimoji="1"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1"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打开电源</a:t>
                      </a:r>
                      <a:r>
                        <a:rPr kumimoji="1"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1"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使其空转</a:t>
                      </a:r>
                      <a:r>
                        <a:rPr kumimoji="1"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endParaRPr kumimoji="1"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6316" marB="463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1"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a:t>
                      </a:r>
                      <a:endParaRPr kumimoji="1"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6316" marB="463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･两手握牢</a:t>
                      </a:r>
                      <a:endParaRPr kumimoji="1"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1"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･同时听声音</a:t>
                      </a:r>
                      <a:endParaRPr kumimoji="1"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1" lang="ja-JP"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･脸要离开</a:t>
                      </a:r>
                      <a:r>
                        <a:rPr kumimoji="1" lang="en-US" altLang="ja-JP"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20</a:t>
                      </a:r>
                      <a:r>
                        <a:rPr kumimoji="1" lang="ja-JP"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公分以上</a:t>
                      </a:r>
                      <a:endParaRPr kumimoji="1" lang="ja-JP"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T="46316" marB="463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安装时注意延伸转筒的电线不要横穿安全通道</a:t>
                      </a:r>
                      <a:endParaRPr kumimoji="1"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6316" marB="463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3696">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en-US" altLang="ja-JP" sz="1200" b="0" i="0" u="none" strike="noStrike" cap="none" normalizeH="0" baseline="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4</a:t>
                      </a:r>
                      <a:endParaRPr kumimoji="1" lang="en-US" altLang="ja-JP" sz="1200" b="0" i="0" u="none" strike="noStrike" cap="none" normalizeH="0" baseline="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6316" marB="463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zh-CN" altLang="en-US" sz="1200" b="0" i="0" u="none" strike="noStrike" cap="none" normalizeH="0" baseline="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一条腿固定住放在地上的管子</a:t>
                      </a:r>
                      <a:r>
                        <a:rPr kumimoji="1" lang="en-US" altLang="zh-CN" sz="1200" b="0" i="0" u="none" strike="noStrike" cap="none" normalizeH="0" baseline="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a:t>
                      </a:r>
                      <a:r>
                        <a:rPr kumimoji="1" lang="zh-CN" altLang="en-US" sz="1200" b="0" i="0" u="none" strike="noStrike" cap="none" normalizeH="0" baseline="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一边移动一边打磨管子周围</a:t>
                      </a:r>
                      <a:endParaRPr kumimoji="1" lang="en-US" altLang="zh-CN" sz="1200" b="0" i="0" u="none" strike="noStrike" cap="none" normalizeH="0" baseline="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6316" marB="463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1" lang="en-US" altLang="ja-JP" sz="1200" b="0" i="0" u="none" strike="noStrike" cap="none" normalizeH="0" baseline="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A</a:t>
                      </a:r>
                      <a:endParaRPr kumimoji="1" lang="en-US" altLang="ja-JP" sz="1200" b="0" i="0" u="none" strike="noStrike" cap="none" normalizeH="0" baseline="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6316" marB="463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zh-CN" altLang="en-US" sz="1200" b="0" i="0" u="none" strike="noStrike" cap="none" normalizeH="0" baseline="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･左脚压住打磨表面的反方向边缘</a:t>
                      </a:r>
                      <a:r>
                        <a:rPr kumimoji="1" lang="en-US" altLang="zh-CN" sz="1200" b="0" i="0" u="none" strike="noStrike" cap="none" normalizeH="0" baseline="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a:t>
                      </a:r>
                      <a:r>
                        <a:rPr kumimoji="1" lang="zh-CN" altLang="en-US" sz="1200" b="0" i="0" u="none" strike="noStrike" cap="none" normalizeH="0" baseline="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脚后跟着地</a:t>
                      </a:r>
                      <a:r>
                        <a:rPr kumimoji="1" lang="en-US" altLang="zh-CN" sz="1200" b="0" i="0" u="none" strike="noStrike" cap="none" normalizeH="0" baseline="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a:t>
                      </a:r>
                      <a:endParaRPr kumimoji="1" lang="en-US" altLang="zh-CN" sz="1200" b="0" i="0" u="none" strike="noStrike" cap="none" normalizeH="0" baseline="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1" lang="zh-CN" altLang="en-US" sz="1200" b="0" i="0" u="none" strike="noStrike" cap="none" normalizeH="0" baseline="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･刚开始要轻轻地压住</a:t>
                      </a:r>
                      <a:endParaRPr kumimoji="1" lang="zh-CN" altLang="en-US" sz="1200" b="0" i="0" u="none" strike="noStrike" cap="none" normalizeH="0" baseline="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1" lang="zh-CN" altLang="en-US" sz="1200" b="0" i="0" u="none" strike="noStrike" cap="none" normalizeH="0" baseline="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･脸要距离</a:t>
                      </a:r>
                      <a:r>
                        <a:rPr kumimoji="1" lang="en-US" altLang="zh-CN" sz="1200" b="0" i="0" u="none" strike="noStrike" cap="none" normalizeH="0" baseline="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20</a:t>
                      </a:r>
                      <a:r>
                        <a:rPr kumimoji="1" lang="zh-CN" altLang="en-US" sz="1200" b="0" i="0" u="none" strike="noStrike" cap="none" normalizeH="0" baseline="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公分以上</a:t>
                      </a:r>
                      <a:endParaRPr kumimoji="1" lang="zh-CN" altLang="en-US" sz="1200" b="0" i="0" u="none" strike="noStrike" cap="none" normalizeH="0" baseline="0">
                        <a:ln>
                          <a:noFill/>
                        </a:ln>
                        <a:solidFill>
                          <a:srgbClr val="FF0000"/>
                        </a:solidFill>
                        <a:effectLst/>
                        <a:latin typeface="黑体" panose="02010609060101010101" pitchFamily="49" charset="-122"/>
                        <a:ea typeface="黑体" panose="02010609060101010101" pitchFamily="49" charset="-122"/>
                      </a:endParaRPr>
                    </a:p>
                  </a:txBody>
                  <a:tcPr marT="46316" marB="463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zh-CN" altLang="en-US" sz="1200" b="0" i="0" u="none" strike="noStrike" cap="none" normalizeH="0" baseline="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从操作者这边来看</a:t>
                      </a:r>
                      <a:r>
                        <a:rPr kumimoji="1" lang="en-US" altLang="zh-CN" sz="1200" b="0" i="0" u="none" strike="noStrike" cap="none" normalizeH="0" baseline="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a:t>
                      </a:r>
                      <a:r>
                        <a:rPr kumimoji="1" lang="zh-CN" altLang="en-US" sz="1200" b="0" i="0" u="none" strike="noStrike" cap="none" normalizeH="0" baseline="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钢丝刷是向右旋转的</a:t>
                      </a:r>
                      <a:r>
                        <a:rPr kumimoji="1" lang="en-US" altLang="zh-CN" sz="1200" b="0" i="0" u="none" strike="noStrike" cap="none" normalizeH="0" baseline="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a:t>
                      </a:r>
                      <a:r>
                        <a:rPr kumimoji="1" lang="zh-CN" altLang="en-US" sz="1200" b="0" i="0" u="none" strike="noStrike" cap="none" normalizeH="0" baseline="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左侧会有飞溅的粉尘和钢丝刷的渣滓</a:t>
                      </a:r>
                      <a:r>
                        <a:rPr kumimoji="1" lang="en-US" altLang="zh-CN" sz="1200" b="0" i="0" u="none" strike="noStrike" cap="none" normalizeH="0" baseline="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a:t>
                      </a:r>
                      <a:r>
                        <a:rPr kumimoji="1" lang="zh-CN" altLang="en-US" sz="1200" b="0" i="0" u="none" strike="noStrike" cap="none" normalizeH="0" baseline="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十分危险</a:t>
                      </a:r>
                      <a:r>
                        <a:rPr kumimoji="1" lang="en-US" altLang="zh-CN" sz="1200" b="0" i="0" u="none" strike="noStrike" cap="none" normalizeH="0" baseline="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a:t>
                      </a:r>
                      <a:endParaRPr kumimoji="1" lang="en-US" altLang="zh-CN" sz="1200" b="0" i="0" u="none" strike="noStrike" cap="none" normalizeH="0" baseline="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6316" marB="463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7116">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en-US" altLang="ja-JP"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5</a:t>
                      </a:r>
                      <a:endParaRPr kumimoji="1" lang="en-US" altLang="ja-JP"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6316" marB="463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切断电源</a:t>
                      </a:r>
                      <a:r>
                        <a:rPr kumimoji="1"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1"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放下电动钢丝刷</a:t>
                      </a:r>
                      <a:r>
                        <a:rPr kumimoji="1"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1"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确认打磨的地方</a:t>
                      </a:r>
                      <a:r>
                        <a:rPr kumimoji="1"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endParaRPr kumimoji="1"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6316" marB="463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1" lang="en-US" altLang="ja-JP"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a:t>
                      </a:r>
                      <a:endParaRPr kumimoji="1" lang="en-US" altLang="ja-JP"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6316" marB="463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･用工作手套掸去打磨表面的粉尘</a:t>
                      </a:r>
                      <a:endParaRPr kumimoji="1"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1"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･用记号笔将还没有打磨的地方做上记号</a:t>
                      </a:r>
                      <a:endParaRPr kumimoji="1"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6316" marB="463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6316" marB="463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3696">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6</a:t>
                      </a:r>
                      <a:endParaRPr kumimoji="1"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6316" marB="463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再次打开电源</a:t>
                      </a:r>
                      <a:r>
                        <a:rPr kumimoji="1"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1"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打磨做记号的部位</a:t>
                      </a:r>
                      <a:r>
                        <a:rPr kumimoji="1"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endParaRPr kumimoji="1"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6316" marB="463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1"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a:t>
                      </a:r>
                      <a:endParaRPr kumimoji="1"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6316" marB="463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･左脚压住打磨表面的反方向边缘</a:t>
                      </a:r>
                      <a:r>
                        <a:rPr kumimoji="1"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1"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脚后跟着地</a:t>
                      </a:r>
                      <a:r>
                        <a:rPr kumimoji="1"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endParaRPr kumimoji="1"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1"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･刚开始要轻轻地压住</a:t>
                      </a:r>
                      <a:endParaRPr kumimoji="1"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1"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･脸要距离</a:t>
                      </a:r>
                      <a:r>
                        <a:rPr kumimoji="1"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20</a:t>
                      </a:r>
                      <a:r>
                        <a:rPr kumimoji="1"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公分以上</a:t>
                      </a:r>
                      <a:endParaRPr kumimoji="1"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T="46316" marB="463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6316" marB="463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1179">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en-US" altLang="ja-JP"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7</a:t>
                      </a:r>
                      <a:endParaRPr kumimoji="1" lang="en-US" altLang="ja-JP"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6316" marB="463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切断电源</a:t>
                      </a:r>
                      <a:r>
                        <a:rPr kumimoji="1"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1"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检查电动钢丝刷</a:t>
                      </a:r>
                      <a:r>
                        <a:rPr kumimoji="1"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endParaRPr kumimoji="1" lang="en-US" altLang="zh-CN"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6316" marB="463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1" lang="en-US" altLang="ja-JP"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a:t>
                      </a:r>
                      <a:endParaRPr kumimoji="1" lang="en-US" altLang="ja-JP"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6316" marB="463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･等钢丝刷停止转动以后再检查</a:t>
                      </a:r>
                      <a:endParaRPr kumimoji="1"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1"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･将金属刷缝隙里的渣滓抖落</a:t>
                      </a:r>
                      <a:endParaRPr kumimoji="1"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1" lang="ja-JP"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1"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捆好电源线</a:t>
                      </a:r>
                      <a:endParaRPr kumimoji="1" lang="zh-CN" altLang="en-US" sz="12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6316" marB="463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6316" marB="463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4572" name="Text Box 1196"/>
          <p:cNvSpPr txBox="1"/>
          <p:nvPr/>
        </p:nvSpPr>
        <p:spPr>
          <a:xfrm>
            <a:off x="2700338" y="620713"/>
            <a:ext cx="4103687" cy="396875"/>
          </a:xfrm>
          <a:prstGeom prst="rect">
            <a:avLst/>
          </a:prstGeom>
          <a:noFill/>
          <a:ln w="9525">
            <a:noFill/>
          </a:ln>
        </p:spPr>
        <p:txBody>
          <a:bodyPr>
            <a:spAutoFit/>
          </a:bodyPr>
          <a:lstStyle/>
          <a:p>
            <a:pPr eaLnBrk="1" hangingPunct="1">
              <a:spcBef>
                <a:spcPct val="50000"/>
              </a:spcBef>
            </a:pPr>
            <a:r>
              <a:rPr lang="zh-CN" altLang="en-US" sz="2000" dirty="0">
                <a:latin typeface="黑体" panose="02010609060101010101" pitchFamily="49" charset="-122"/>
                <a:ea typeface="黑体" panose="02010609060101010101" pitchFamily="49" charset="-122"/>
              </a:rPr>
              <a:t>电动钢丝刷除锈操作程序 </a:t>
            </a:r>
            <a:endParaRPr lang="zh-CN" altLang="en-US" sz="2000" dirty="0">
              <a:latin typeface="黑体" panose="02010609060101010101" pitchFamily="49" charset="-122"/>
              <a:ea typeface="黑体" panose="02010609060101010101" pitchFamily="49" charset="-122"/>
            </a:endParaRPr>
          </a:p>
        </p:txBody>
      </p:sp>
      <p:sp>
        <p:nvSpPr>
          <p:cNvPr id="64573" name="Text Box 1197"/>
          <p:cNvSpPr txBox="1"/>
          <p:nvPr/>
        </p:nvSpPr>
        <p:spPr>
          <a:xfrm>
            <a:off x="900113" y="44450"/>
            <a:ext cx="3311525" cy="396875"/>
          </a:xfrm>
          <a:prstGeom prst="rect">
            <a:avLst/>
          </a:prstGeom>
          <a:noFill/>
          <a:ln w="9525">
            <a:noFill/>
          </a:ln>
        </p:spPr>
        <p:txBody>
          <a:bodyPr>
            <a:spAutoFit/>
          </a:bodyPr>
          <a:lstStyle/>
          <a:p>
            <a:pPr eaLnBrk="1" hangingPunct="1">
              <a:spcBef>
                <a:spcPct val="50000"/>
              </a:spcBef>
            </a:pPr>
            <a:r>
              <a:rPr lang="zh-CN" altLang="en-US" sz="2000" dirty="0">
                <a:solidFill>
                  <a:srgbClr val="FF0000"/>
                </a:solidFill>
                <a:latin typeface="Times New Roman" panose="02020603050405020304" pitchFamily="18" charset="0"/>
                <a:ea typeface="黑体" panose="02010609060101010101" pitchFamily="49" charset="-122"/>
              </a:rPr>
              <a:t>隐患排查治理方法事例</a:t>
            </a:r>
            <a:endParaRPr lang="zh-CN" altLang="en-US" sz="2000" dirty="0">
              <a:solidFill>
                <a:srgbClr val="FF0000"/>
              </a:solidFill>
              <a:latin typeface="Times New Roman" panose="02020603050405020304" pitchFamily="18" charset="0"/>
              <a:ea typeface="黑体" panose="02010609060101010101" pitchFamily="49"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434" name="Group 74"/>
          <p:cNvGraphicFramePr>
            <a:graphicFrameLocks noGrp="1"/>
          </p:cNvGraphicFramePr>
          <p:nvPr>
            <p:ph idx="4294967295"/>
          </p:nvPr>
        </p:nvGraphicFramePr>
        <p:xfrm>
          <a:off x="468313" y="765175"/>
          <a:ext cx="8229600" cy="5426181"/>
        </p:xfrm>
        <a:graphic>
          <a:graphicData uri="http://schemas.openxmlformats.org/drawingml/2006/table">
            <a:tbl>
              <a:tblPr/>
              <a:tblGrid>
                <a:gridCol w="1646237"/>
                <a:gridCol w="1646238"/>
                <a:gridCol w="1644650"/>
                <a:gridCol w="1646237"/>
                <a:gridCol w="1646238"/>
              </a:tblGrid>
              <a:tr h="85402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隐患排查</a:t>
                      </a:r>
                      <a:endParaRPr kumimoji="0"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由于用脚固定管子，以至于高速旋转的钢丝刷刷到脚部，导致脚部割伤。</a:t>
                      </a:r>
                      <a:endParaRPr kumimoji="0"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a:tc>
                <a:tc hMerge="1">
                  <a:tcPr/>
                </a:tc>
                <a:tc hMerge="1">
                  <a:tcPr/>
                </a:tc>
              </a:tr>
              <a:tr h="1005781">
                <a:tc rowSpan="2">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chemeClr val="tx1"/>
                          </a:solidFill>
                          <a:effectLst/>
                          <a:latin typeface="黑体" panose="02010609060101010101" pitchFamily="49" charset="-122"/>
                          <a:ea typeface="黑体" panose="02010609060101010101" pitchFamily="49" charset="-122"/>
                        </a:rPr>
                        <a:t>事故隐患风险评估</a:t>
                      </a:r>
                      <a:endParaRPr kumimoji="0" lang="zh-CN" altLang="en-US" sz="20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chemeClr val="tx1"/>
                          </a:solidFill>
                          <a:effectLst/>
                          <a:latin typeface="黑体" panose="02010609060101010101" pitchFamily="49" charset="-122"/>
                          <a:ea typeface="黑体" panose="02010609060101010101" pitchFamily="49" charset="-122"/>
                        </a:rPr>
                        <a:t>（现状）</a:t>
                      </a:r>
                      <a:endParaRPr kumimoji="0" lang="zh-CN" altLang="en-US" sz="20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危险状态出现的频度</a:t>
                      </a:r>
                      <a:endParaRPr kumimoji="0"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出现危险状态时受伤的可能性</a:t>
                      </a:r>
                      <a:endParaRPr kumimoji="0"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chemeClr val="tx1"/>
                          </a:solidFill>
                          <a:effectLst/>
                          <a:latin typeface="黑体" panose="02010609060101010101" pitchFamily="49" charset="-122"/>
                          <a:ea typeface="黑体" panose="02010609060101010101" pitchFamily="49" charset="-122"/>
                        </a:rPr>
                        <a:t>危害的严重度</a:t>
                      </a:r>
                      <a:endParaRPr kumimoji="0" lang="zh-CN" altLang="en-US" sz="20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chemeClr val="tx1"/>
                          </a:solidFill>
                          <a:effectLst/>
                          <a:latin typeface="黑体" panose="02010609060101010101" pitchFamily="49" charset="-122"/>
                          <a:ea typeface="黑体" panose="02010609060101010101" pitchFamily="49" charset="-122"/>
                        </a:rPr>
                        <a:t>风险级别</a:t>
                      </a:r>
                      <a:endParaRPr kumimoji="0" lang="zh-CN" altLang="en-US" sz="20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025">
                <a:tc vMerge="1">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a:ln>
                            <a:noFill/>
                          </a:ln>
                          <a:solidFill>
                            <a:schemeClr val="tx1"/>
                          </a:solidFill>
                          <a:effectLst/>
                          <a:latin typeface="黑体" panose="02010609060101010101" pitchFamily="49" charset="-122"/>
                          <a:ea typeface="黑体" panose="02010609060101010101" pitchFamily="49" charset="-122"/>
                        </a:rPr>
                        <a:t>4</a:t>
                      </a:r>
                      <a:endParaRPr kumimoji="0" lang="en-US" altLang="zh-CN" sz="20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2</a:t>
                      </a:r>
                      <a:endParaRPr kumimoji="0" lang="en-US" altLang="zh-CN"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3</a:t>
                      </a:r>
                      <a:endParaRPr kumimoji="0" lang="en-US" altLang="zh-CN"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ja-JP" sz="2000" b="0" i="0" u="none" strike="noStrike" cap="none" normalizeH="0" baseline="0">
                          <a:ln>
                            <a:noFill/>
                          </a:ln>
                          <a:solidFill>
                            <a:srgbClr val="FF3300"/>
                          </a:solidFill>
                          <a:effectLst/>
                          <a:latin typeface="黑体" panose="02010609060101010101" pitchFamily="49" charset="-122"/>
                          <a:ea typeface="黑体" panose="02010609060101010101" pitchFamily="49" charset="-122"/>
                        </a:rPr>
                        <a:t>Ⅱ</a:t>
                      </a:r>
                      <a:endParaRPr kumimoji="0" lang="en-US" altLang="zh-CN" sz="2000" b="0" i="0" u="none" strike="noStrike" cap="none" normalizeH="0" baseline="0">
                        <a:ln>
                          <a:noFill/>
                        </a:ln>
                        <a:solidFill>
                          <a:srgbClr val="FF3300"/>
                        </a:solidFill>
                        <a:effectLst/>
                        <a:latin typeface="黑体" panose="02010609060101010101" pitchFamily="49" charset="-122"/>
                        <a:ea typeface="黑体" panose="02010609060101010101" pitchFamily="49" charset="-122"/>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2438">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chemeClr val="tx1"/>
                          </a:solidFill>
                          <a:effectLst/>
                          <a:latin typeface="黑体" panose="02010609060101010101" pitchFamily="49" charset="-122"/>
                          <a:ea typeface="黑体" panose="02010609060101010101" pitchFamily="49" charset="-122"/>
                        </a:rPr>
                        <a:t>隐患治理措施</a:t>
                      </a:r>
                      <a:endParaRPr kumimoji="0" lang="zh-CN" altLang="en-US" sz="20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在台上用夹具固定管子，使用钢丝刷除锈。</a:t>
                      </a:r>
                      <a:endParaRPr kumimoji="0"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hMerge="1">
                  <a:tcPr/>
                </a:tc>
                <a:tc hMerge="1">
                  <a:tcPr/>
                </a:tc>
              </a:tr>
              <a:tr h="1005781">
                <a:tc rowSpan="2">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chemeClr val="tx1"/>
                          </a:solidFill>
                          <a:effectLst/>
                          <a:latin typeface="黑体" panose="02010609060101010101" pitchFamily="49" charset="-122"/>
                          <a:ea typeface="黑体" panose="02010609060101010101" pitchFamily="49" charset="-122"/>
                        </a:rPr>
                        <a:t>事故隐患风险评估</a:t>
                      </a:r>
                      <a:endParaRPr kumimoji="0" lang="zh-CN" altLang="en-US" sz="20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chemeClr val="tx1"/>
                          </a:solidFill>
                          <a:effectLst/>
                          <a:latin typeface="黑体" panose="02010609060101010101" pitchFamily="49" charset="-122"/>
                          <a:ea typeface="黑体" panose="02010609060101010101" pitchFamily="49" charset="-122"/>
                        </a:rPr>
                        <a:t>（预测）</a:t>
                      </a:r>
                      <a:endParaRPr kumimoji="0" lang="zh-CN" altLang="en-US" sz="20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chemeClr val="tx1"/>
                          </a:solidFill>
                          <a:effectLst/>
                          <a:latin typeface="黑体" panose="02010609060101010101" pitchFamily="49" charset="-122"/>
                          <a:ea typeface="黑体" panose="02010609060101010101" pitchFamily="49" charset="-122"/>
                        </a:rPr>
                        <a:t>危险状态出现的频度</a:t>
                      </a:r>
                      <a:endParaRPr kumimoji="0" lang="zh-CN" altLang="en-US" sz="20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出现危险状态时受伤的可能性</a:t>
                      </a:r>
                      <a:endParaRPr kumimoji="0"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危害的严重度</a:t>
                      </a:r>
                      <a:endParaRPr kumimoji="0"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a:ln>
                            <a:noFill/>
                          </a:ln>
                          <a:solidFill>
                            <a:schemeClr val="tx1"/>
                          </a:solidFill>
                          <a:effectLst/>
                          <a:latin typeface="黑体" panose="02010609060101010101" pitchFamily="49" charset="-122"/>
                          <a:ea typeface="黑体" panose="02010609060101010101" pitchFamily="49" charset="-122"/>
                        </a:rPr>
                        <a:t>风险级别</a:t>
                      </a:r>
                      <a:endParaRPr kumimoji="0" lang="zh-CN" altLang="en-US" sz="20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025">
                <a:tc vMerge="1">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a:ln>
                            <a:noFill/>
                          </a:ln>
                          <a:solidFill>
                            <a:schemeClr val="tx1"/>
                          </a:solidFill>
                          <a:effectLst/>
                          <a:latin typeface="黑体" panose="02010609060101010101" pitchFamily="49" charset="-122"/>
                          <a:ea typeface="黑体" panose="02010609060101010101" pitchFamily="49" charset="-122"/>
                        </a:rPr>
                        <a:t>1</a:t>
                      </a:r>
                      <a:endParaRPr kumimoji="0" lang="en-US" altLang="zh-CN" sz="20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a:ln>
                            <a:noFill/>
                          </a:ln>
                          <a:solidFill>
                            <a:schemeClr val="tx1"/>
                          </a:solidFill>
                          <a:effectLst/>
                          <a:latin typeface="黑体" panose="02010609060101010101" pitchFamily="49" charset="-122"/>
                          <a:ea typeface="黑体" panose="02010609060101010101" pitchFamily="49" charset="-122"/>
                        </a:rPr>
                        <a:t>2</a:t>
                      </a:r>
                      <a:endParaRPr kumimoji="0" lang="en-US" altLang="zh-CN" sz="20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3</a:t>
                      </a:r>
                      <a:endParaRPr kumimoji="0" lang="en-US" altLang="zh-CN"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ja-JP" sz="2000" b="0" i="0" u="none" strike="noStrike" cap="none" normalizeH="0" baseline="0" dirty="0">
                          <a:ln>
                            <a:noFill/>
                          </a:ln>
                          <a:solidFill>
                            <a:srgbClr val="FF3300"/>
                          </a:solidFill>
                          <a:effectLst/>
                          <a:latin typeface="黑体" panose="02010609060101010101" pitchFamily="49" charset="-122"/>
                          <a:ea typeface="黑体" panose="02010609060101010101" pitchFamily="49" charset="-122"/>
                        </a:rPr>
                        <a:t>Ⅰ</a:t>
                      </a:r>
                      <a:endParaRPr kumimoji="0" lang="en-US" altLang="zh-CN" sz="2000" b="0" i="0" u="none" strike="noStrike" cap="none" normalizeH="0" baseline="0" dirty="0">
                        <a:ln>
                          <a:noFill/>
                        </a:ln>
                        <a:solidFill>
                          <a:srgbClr val="FF3300"/>
                        </a:solidFill>
                        <a:effectLst/>
                        <a:latin typeface="黑体" panose="02010609060101010101" pitchFamily="49" charset="-122"/>
                        <a:ea typeface="黑体" panose="02010609060101010101" pitchFamily="49" charset="-122"/>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5577" name="Text Box 75"/>
          <p:cNvSpPr txBox="1"/>
          <p:nvPr/>
        </p:nvSpPr>
        <p:spPr>
          <a:xfrm>
            <a:off x="900113" y="44450"/>
            <a:ext cx="3311525" cy="396875"/>
          </a:xfrm>
          <a:prstGeom prst="rect">
            <a:avLst/>
          </a:prstGeom>
          <a:noFill/>
          <a:ln w="9525">
            <a:noFill/>
          </a:ln>
        </p:spPr>
        <p:txBody>
          <a:bodyPr>
            <a:spAutoFit/>
          </a:bodyPr>
          <a:lstStyle/>
          <a:p>
            <a:pPr eaLnBrk="1" hangingPunct="1">
              <a:spcBef>
                <a:spcPct val="50000"/>
              </a:spcBef>
            </a:pPr>
            <a:r>
              <a:rPr lang="zh-CN" altLang="en-US" sz="2000" dirty="0">
                <a:solidFill>
                  <a:srgbClr val="FF0000"/>
                </a:solidFill>
                <a:latin typeface="Times New Roman" panose="02020603050405020304" pitchFamily="18" charset="0"/>
                <a:ea typeface="黑体" panose="02010609060101010101" pitchFamily="49" charset="-122"/>
              </a:rPr>
              <a:t>隐患排查治理方法事例</a:t>
            </a:r>
            <a:endParaRPr lang="zh-CN" altLang="en-US" sz="2000" dirty="0">
              <a:solidFill>
                <a:srgbClr val="FF0000"/>
              </a:solidFill>
              <a:latin typeface="Times New Roman" panose="02020603050405020304" pitchFamily="18" charset="0"/>
              <a:ea typeface="黑体" panose="02010609060101010101" pitchFamily="49"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5"/>
          <p:cNvSpPr txBox="1"/>
          <p:nvPr/>
        </p:nvSpPr>
        <p:spPr>
          <a:xfrm>
            <a:off x="684213" y="549275"/>
            <a:ext cx="6624637" cy="461963"/>
          </a:xfrm>
          <a:prstGeom prst="rect">
            <a:avLst/>
          </a:prstGeom>
          <a:noFill/>
          <a:ln w="9525">
            <a:noFill/>
          </a:ln>
        </p:spPr>
        <p:txBody>
          <a:bodyPr>
            <a:spAutoFit/>
          </a:bodyPr>
          <a:lstStyle/>
          <a:p>
            <a:pPr eaLnBrk="1" hangingPunct="1">
              <a:spcBef>
                <a:spcPct val="50000"/>
              </a:spcBef>
            </a:pPr>
            <a:r>
              <a:rPr lang="en-US" altLang="zh-CN" dirty="0">
                <a:latin typeface="黑体" panose="02010609060101010101" pitchFamily="49" charset="-122"/>
                <a:ea typeface="黑体" panose="02010609060101010101" pitchFamily="49" charset="-122"/>
              </a:rPr>
              <a:t>3.</a:t>
            </a:r>
            <a:r>
              <a:rPr lang="zh-CN" altLang="en-US" dirty="0">
                <a:latin typeface="黑体" panose="02010609060101010101" pitchFamily="49" charset="-122"/>
                <a:ea typeface="黑体" panose="02010609060101010101" pitchFamily="49" charset="-122"/>
              </a:rPr>
              <a:t>危险预知训练</a:t>
            </a:r>
            <a:r>
              <a:rPr lang="en-US" altLang="zh-CN" dirty="0">
                <a:latin typeface="Times New Roman" panose="02020603050405020304" pitchFamily="18" charset="0"/>
              </a:rPr>
              <a:t>—</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1</a:t>
            </a:r>
            <a:r>
              <a:rPr lang="zh-CN" altLang="en-US" sz="2000" dirty="0">
                <a:latin typeface="黑体" panose="02010609060101010101" pitchFamily="49" charset="-122"/>
                <a:ea typeface="黑体" panose="02010609060101010101" pitchFamily="49" charset="-122"/>
              </a:rPr>
              <a:t>）不安全行为原因分析</a:t>
            </a:r>
            <a:endParaRPr lang="zh-CN" altLang="en-US" sz="2000" dirty="0">
              <a:latin typeface="黑体" panose="02010609060101010101" pitchFamily="49" charset="-122"/>
              <a:ea typeface="黑体" panose="02010609060101010101" pitchFamily="49" charset="-122"/>
            </a:endParaRPr>
          </a:p>
        </p:txBody>
      </p:sp>
      <p:sp>
        <p:nvSpPr>
          <p:cNvPr id="66563" name="Rectangle 1"/>
          <p:cNvSpPr/>
          <p:nvPr/>
        </p:nvSpPr>
        <p:spPr>
          <a:xfrm>
            <a:off x="2214563" y="2178050"/>
            <a:ext cx="4643437" cy="2870200"/>
          </a:xfrm>
          <a:prstGeom prst="rect">
            <a:avLst/>
          </a:prstGeom>
          <a:solidFill>
            <a:srgbClr val="CCFFCC"/>
          </a:solidFill>
          <a:ln w="9360" cap="flat" cmpd="sng">
            <a:solidFill>
              <a:srgbClr val="000000"/>
            </a:solidFill>
            <a:prstDash val="solid"/>
            <a:miter/>
            <a:headEnd type="none" w="med" len="med"/>
            <a:tailEnd type="none" w="med" len="med"/>
          </a:ln>
        </p:spPr>
        <p:txBody>
          <a:bodyPr wrap="none" anchor="ctr"/>
          <a:lstStyle/>
          <a:p>
            <a:pPr eaLnBrk="1" hangingPunct="1"/>
            <a:endParaRPr lang="ja-JP" altLang="en-US" sz="1800" dirty="0">
              <a:latin typeface="Calibri" panose="020F0502020204030204" charset="0"/>
              <a:ea typeface="MS PGothic" panose="020B0600070205080204" pitchFamily="34" charset="-128"/>
            </a:endParaRPr>
          </a:p>
        </p:txBody>
      </p:sp>
      <p:sp>
        <p:nvSpPr>
          <p:cNvPr id="66564" name="Rectangle 2"/>
          <p:cNvSpPr/>
          <p:nvPr/>
        </p:nvSpPr>
        <p:spPr>
          <a:xfrm>
            <a:off x="2214563" y="4638675"/>
            <a:ext cx="4643437" cy="682625"/>
          </a:xfrm>
          <a:prstGeom prst="rect">
            <a:avLst/>
          </a:prstGeom>
          <a:solidFill>
            <a:srgbClr val="FFFF99"/>
          </a:solidFill>
          <a:ln w="9360" cap="flat" cmpd="sng">
            <a:solidFill>
              <a:srgbClr val="000000"/>
            </a:solidFill>
            <a:prstDash val="solid"/>
            <a:miter/>
            <a:headEnd type="none" w="med" len="med"/>
            <a:tailEnd type="none" w="med" len="med"/>
          </a:ln>
        </p:spPr>
        <p:txBody>
          <a:bodyPr wrap="none" anchor="ctr"/>
          <a:lstStyle/>
          <a:p>
            <a:pPr eaLnBrk="1" hangingPunct="1"/>
            <a:endParaRPr lang="ja-JP" altLang="en-US" sz="1800" dirty="0">
              <a:latin typeface="Calibri" panose="020F0502020204030204" charset="0"/>
              <a:ea typeface="MS PGothic" panose="020B0600070205080204" pitchFamily="34" charset="-128"/>
            </a:endParaRPr>
          </a:p>
        </p:txBody>
      </p:sp>
      <p:sp>
        <p:nvSpPr>
          <p:cNvPr id="66565" name="Rectangle 3"/>
          <p:cNvSpPr/>
          <p:nvPr/>
        </p:nvSpPr>
        <p:spPr>
          <a:xfrm>
            <a:off x="6858000" y="4638675"/>
            <a:ext cx="1357313" cy="682625"/>
          </a:xfrm>
          <a:prstGeom prst="rect">
            <a:avLst/>
          </a:prstGeom>
          <a:solidFill>
            <a:srgbClr val="FF9966">
              <a:alpha val="58823"/>
            </a:srgbClr>
          </a:solidFill>
          <a:ln w="9360" cap="flat" cmpd="sng">
            <a:solidFill>
              <a:srgbClr val="000000"/>
            </a:solidFill>
            <a:prstDash val="solid"/>
            <a:miter/>
            <a:headEnd type="none" w="med" len="med"/>
            <a:tailEnd type="none" w="med" len="med"/>
          </a:ln>
        </p:spPr>
        <p:txBody>
          <a:bodyPr wrap="none" anchor="ctr"/>
          <a:lstStyle/>
          <a:p>
            <a:pPr eaLnBrk="1" hangingPunct="1"/>
            <a:endParaRPr lang="ja-JP" altLang="en-US" sz="1800" dirty="0">
              <a:latin typeface="Calibri" panose="020F0502020204030204" charset="0"/>
              <a:ea typeface="MS PGothic" panose="020B0600070205080204" pitchFamily="34" charset="-128"/>
            </a:endParaRPr>
          </a:p>
        </p:txBody>
      </p:sp>
      <p:sp>
        <p:nvSpPr>
          <p:cNvPr id="7173" name="Text Box 4"/>
          <p:cNvSpPr txBox="1">
            <a:spLocks noChangeArrowheads="1"/>
          </p:cNvSpPr>
          <p:nvPr/>
        </p:nvSpPr>
        <p:spPr bwMode="auto">
          <a:xfrm>
            <a:off x="2286000" y="2519363"/>
            <a:ext cx="4572000" cy="1914525"/>
          </a:xfrm>
          <a:prstGeom prst="rect">
            <a:avLst/>
          </a:prstGeom>
          <a:noFill/>
          <a:ln w="9525">
            <a:noFill/>
            <a:round/>
          </a:ln>
        </p:spPr>
        <p:txBody>
          <a:bodyPr lIns="90000" tIns="46800" rIns="90000" bIns="46800">
            <a:spAutoFit/>
          </a:bodyPr>
          <a:lstStyle/>
          <a:p>
            <a:pPr marR="0" algn="ctr" defTabSz="914400">
              <a:lnSpc>
                <a:spcPct val="80000"/>
              </a:lnSpc>
              <a:spcBef>
                <a:spcPts val="2250"/>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zh-CN" altLang="en-GB" sz="2800" kern="1200" cap="none" spc="0" normalizeH="0" baseline="0" noProof="0" dirty="0">
                <a:solidFill>
                  <a:srgbClr val="000000"/>
                </a:solidFill>
                <a:latin typeface="黑体" panose="02010609060101010101" pitchFamily="49" charset="-122"/>
                <a:ea typeface="黑体" panose="02010609060101010101" pitchFamily="49" charset="-122"/>
                <a:cs typeface="+mn-cs"/>
              </a:rPr>
              <a:t>不安全状态和</a:t>
            </a:r>
            <a:endParaRPr kumimoji="1" lang="zh-CN" altLang="en-GB" sz="2800" kern="1200" cap="none" spc="0" normalizeH="0" baseline="0" noProof="0" dirty="0">
              <a:solidFill>
                <a:srgbClr val="000000"/>
              </a:solidFill>
              <a:latin typeface="黑体" panose="02010609060101010101" pitchFamily="49" charset="-122"/>
              <a:ea typeface="黑体" panose="02010609060101010101" pitchFamily="49" charset="-122"/>
              <a:cs typeface="+mn-cs"/>
            </a:endParaRPr>
          </a:p>
          <a:p>
            <a:pPr marR="0" algn="ctr" defTabSz="914400">
              <a:lnSpc>
                <a:spcPct val="80000"/>
              </a:lnSpc>
              <a:spcBef>
                <a:spcPts val="2250"/>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zh-CN" altLang="en-GB" sz="2800" kern="1200" cap="none" spc="0" normalizeH="0" baseline="0" noProof="0" dirty="0">
                <a:solidFill>
                  <a:srgbClr val="000000"/>
                </a:solidFill>
                <a:latin typeface="黑体" panose="02010609060101010101" pitchFamily="49" charset="-122"/>
                <a:ea typeface="黑体" panose="02010609060101010101" pitchFamily="49" charset="-122"/>
                <a:cs typeface="+mn-cs"/>
              </a:rPr>
              <a:t>不安全行为两方面</a:t>
            </a:r>
            <a:endParaRPr kumimoji="1" lang="ja-JP" altLang="en-GB" sz="2800" kern="1200" cap="none" spc="0" normalizeH="0" baseline="0" noProof="0" dirty="0">
              <a:solidFill>
                <a:srgbClr val="000000"/>
              </a:solidFill>
              <a:latin typeface="黑体" panose="02010609060101010101" pitchFamily="49" charset="-122"/>
              <a:ea typeface="黑体" panose="02010609060101010101" pitchFamily="49" charset="-122"/>
              <a:cs typeface="+mn-cs"/>
            </a:endParaRPr>
          </a:p>
          <a:p>
            <a:pPr marR="0" defTabSz="914400">
              <a:lnSpc>
                <a:spcPct val="80000"/>
              </a:lnSpc>
              <a:spcBef>
                <a:spcPts val="2500"/>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GB" sz="4400" kern="1200" cap="none" spc="0" normalizeH="0" baseline="0" noProof="0" dirty="0">
                <a:solidFill>
                  <a:srgbClr val="000000"/>
                </a:solidFill>
                <a:latin typeface="黑体" panose="02010609060101010101" pitchFamily="49" charset="-122"/>
                <a:ea typeface="黑体" panose="02010609060101010101" pitchFamily="49" charset="-122"/>
                <a:cs typeface="+mn-cs"/>
              </a:rPr>
              <a:t>       </a:t>
            </a:r>
            <a:r>
              <a:rPr kumimoji="1" lang="en-GB" altLang="zh-CN" sz="4400" kern="1200" cap="none" spc="0" normalizeH="0" baseline="0" noProof="0" dirty="0">
                <a:solidFill>
                  <a:srgbClr val="00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80.1%</a:t>
            </a:r>
            <a:endParaRPr kumimoji="1" lang="en-GB" altLang="ja-JP" sz="4400" kern="1200" cap="none" spc="0" normalizeH="0" baseline="0" noProof="0" dirty="0">
              <a:solidFill>
                <a:srgbClr val="00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p:txBody>
      </p:sp>
      <p:sp>
        <p:nvSpPr>
          <p:cNvPr id="66567" name="Text Box 5"/>
          <p:cNvSpPr txBox="1"/>
          <p:nvPr/>
        </p:nvSpPr>
        <p:spPr>
          <a:xfrm>
            <a:off x="2928938" y="4749800"/>
            <a:ext cx="3643312" cy="519113"/>
          </a:xfrm>
          <a:prstGeom prst="rect">
            <a:avLst/>
          </a:prstGeom>
          <a:noFill/>
          <a:ln w="9525">
            <a:noFill/>
          </a:ln>
        </p:spPr>
        <p:txBody>
          <a:bodyPr lIns="90000" tIns="46800" rIns="90000" bIns="46800">
            <a:spAutoFit/>
          </a:bodyPr>
          <a:lstStyle/>
          <a:p>
            <a:pPr defTabSz="0">
              <a:spcBef>
                <a:spcPts val="1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CN" altLang="en-GB" sz="2800" b="1" dirty="0">
                <a:solidFill>
                  <a:srgbClr val="000000"/>
                </a:solidFill>
                <a:latin typeface="黑体" panose="02010609060101010101" pitchFamily="49" charset="-122"/>
                <a:ea typeface="黑体" panose="02010609060101010101" pitchFamily="49" charset="-122"/>
              </a:rPr>
              <a:t>不安全行为</a:t>
            </a:r>
            <a:r>
              <a:rPr lang="zh-CN" altLang="en-GB" sz="1800" dirty="0">
                <a:solidFill>
                  <a:srgbClr val="000000"/>
                </a:solidFill>
                <a:latin typeface="黑体" panose="02010609060101010101" pitchFamily="49" charset="-122"/>
                <a:ea typeface="黑体" panose="02010609060101010101" pitchFamily="49" charset="-122"/>
              </a:rPr>
              <a:t> </a:t>
            </a:r>
            <a:r>
              <a:rPr lang="ja-JP" altLang="en-US" sz="1800" dirty="0">
                <a:solidFill>
                  <a:srgbClr val="000000"/>
                </a:solidFill>
                <a:latin typeface="黑体" panose="02010609060101010101" pitchFamily="49" charset="-122"/>
                <a:ea typeface="黑体" panose="02010609060101010101" pitchFamily="49" charset="-122"/>
              </a:rPr>
              <a:t>　　</a:t>
            </a:r>
            <a:r>
              <a:rPr lang="en-GB" altLang="zh-CN" sz="2800" b="1" dirty="0">
                <a:solidFill>
                  <a:srgbClr val="FF0000"/>
                </a:solidFill>
                <a:latin typeface="黑体" panose="02010609060101010101" pitchFamily="49" charset="-122"/>
                <a:ea typeface="黑体" panose="02010609060101010101" pitchFamily="49" charset="-122"/>
              </a:rPr>
              <a:t>13.9%</a:t>
            </a:r>
            <a:endParaRPr lang="zh-CN" altLang="en-GB" sz="2800" b="1" dirty="0">
              <a:solidFill>
                <a:srgbClr val="FF0000"/>
              </a:solidFill>
              <a:latin typeface="黑体" panose="02010609060101010101" pitchFamily="49" charset="-122"/>
              <a:ea typeface="黑体" panose="02010609060101010101" pitchFamily="49" charset="-122"/>
            </a:endParaRPr>
          </a:p>
        </p:txBody>
      </p:sp>
      <p:sp>
        <p:nvSpPr>
          <p:cNvPr id="66568" name="Rectangle 8"/>
          <p:cNvSpPr/>
          <p:nvPr/>
        </p:nvSpPr>
        <p:spPr>
          <a:xfrm>
            <a:off x="6858000" y="2178050"/>
            <a:ext cx="1357313" cy="2460625"/>
          </a:xfrm>
          <a:prstGeom prst="rect">
            <a:avLst/>
          </a:prstGeom>
          <a:solidFill>
            <a:srgbClr val="FFFF99"/>
          </a:solidFill>
          <a:ln w="9360" cap="flat" cmpd="sng">
            <a:solidFill>
              <a:srgbClr val="000000"/>
            </a:solidFill>
            <a:prstDash val="solid"/>
            <a:miter/>
            <a:headEnd type="none" w="med" len="med"/>
            <a:tailEnd type="none" w="med" len="med"/>
          </a:ln>
        </p:spPr>
        <p:txBody>
          <a:bodyPr wrap="none" lIns="90000" tIns="46800" rIns="90000" bIns="46800" anchor="ctr"/>
          <a:lstStyle/>
          <a:p>
            <a:pPr algn="ctr" defTabSz="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CN" altLang="en-GB" sz="1800" b="1" dirty="0">
                <a:solidFill>
                  <a:srgbClr val="000000"/>
                </a:solidFill>
                <a:latin typeface="黑体" panose="02010609060101010101" pitchFamily="49" charset="-122"/>
                <a:ea typeface="黑体" panose="02010609060101010101" pitchFamily="49" charset="-122"/>
              </a:rPr>
              <a:t>不安全状态</a:t>
            </a:r>
            <a:endParaRPr lang="zh-CN" altLang="en-GB" sz="1800" b="1" dirty="0">
              <a:solidFill>
                <a:srgbClr val="000000"/>
              </a:solidFill>
              <a:latin typeface="黑体" panose="02010609060101010101" pitchFamily="49" charset="-122"/>
              <a:ea typeface="黑体" panose="02010609060101010101" pitchFamily="49" charset="-122"/>
            </a:endParaRPr>
          </a:p>
        </p:txBody>
      </p:sp>
      <p:sp>
        <p:nvSpPr>
          <p:cNvPr id="66569" name="Text Box 9"/>
          <p:cNvSpPr txBox="1"/>
          <p:nvPr/>
        </p:nvSpPr>
        <p:spPr>
          <a:xfrm>
            <a:off x="6858000" y="3749675"/>
            <a:ext cx="1714500" cy="762000"/>
          </a:xfrm>
          <a:prstGeom prst="rect">
            <a:avLst/>
          </a:prstGeom>
          <a:noFill/>
          <a:ln w="9525">
            <a:noFill/>
          </a:ln>
        </p:spPr>
        <p:txBody>
          <a:bodyPr lIns="90000" tIns="46800" rIns="90000" bIns="46800">
            <a:spAutoFit/>
          </a:bodyPr>
          <a:lstStyle/>
          <a:p>
            <a:pPr defTabSz="0">
              <a:spcBef>
                <a:spcPts val="1750"/>
              </a:spcBef>
              <a:buClr>
                <a:srgbClr val="FF0000"/>
              </a:buClr>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4400" b="1" dirty="0">
                <a:solidFill>
                  <a:srgbClr val="FF0000"/>
                </a:solidFill>
                <a:latin typeface="黑体" panose="02010609060101010101" pitchFamily="49" charset="-122"/>
                <a:ea typeface="黑体" panose="02010609060101010101" pitchFamily="49" charset="-122"/>
              </a:rPr>
              <a:t>4.1%</a:t>
            </a:r>
            <a:endParaRPr lang="en-GB" altLang="ja-JP" sz="4400" b="1" dirty="0">
              <a:solidFill>
                <a:srgbClr val="FF0000"/>
              </a:solidFill>
              <a:latin typeface="黑体" panose="02010609060101010101" pitchFamily="49" charset="-122"/>
              <a:ea typeface="黑体" panose="02010609060101010101" pitchFamily="49" charset="-122"/>
            </a:endParaRPr>
          </a:p>
        </p:txBody>
      </p:sp>
      <p:sp>
        <p:nvSpPr>
          <p:cNvPr id="2" name="Text Box 6"/>
          <p:cNvSpPr txBox="1">
            <a:spLocks noChangeArrowheads="1"/>
          </p:cNvSpPr>
          <p:nvPr/>
        </p:nvSpPr>
        <p:spPr bwMode="auto">
          <a:xfrm>
            <a:off x="7072313" y="4749800"/>
            <a:ext cx="1000125" cy="519113"/>
          </a:xfrm>
          <a:prstGeom prst="rect">
            <a:avLst/>
          </a:prstGeom>
          <a:noFill/>
          <a:ln w="9525">
            <a:noFill/>
            <a:round/>
          </a:ln>
          <a:effectLst/>
        </p:spPr>
        <p:txBody>
          <a:bodyPr lIns="90000" tIns="46800" rIns="90000" bIns="46800">
            <a:spAutoFit/>
          </a:bodyPr>
          <a:lstStyle/>
          <a:p>
            <a:pPr marR="0" defTabSz="914400">
              <a:spcBef>
                <a:spcPts val="1750"/>
              </a:spcBef>
              <a:buClr>
                <a:srgbClr val="FF0000"/>
              </a:buClr>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en-GB" altLang="zh-CN" sz="2800" b="1"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1.9%</a:t>
            </a:r>
            <a:endParaRPr kumimoji="1" lang="en-GB" altLang="ja-JP" sz="2800" b="1"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p:txBody>
      </p:sp>
      <p:sp>
        <p:nvSpPr>
          <p:cNvPr id="66571" name="Text Box 10"/>
          <p:cNvSpPr txBox="1"/>
          <p:nvPr/>
        </p:nvSpPr>
        <p:spPr>
          <a:xfrm>
            <a:off x="142875" y="2678113"/>
            <a:ext cx="2209800" cy="955675"/>
          </a:xfrm>
          <a:prstGeom prst="rect">
            <a:avLst/>
          </a:prstGeom>
          <a:noFill/>
          <a:ln w="9525">
            <a:noFill/>
          </a:ln>
        </p:spPr>
        <p:txBody>
          <a:bodyPr lIns="90000" tIns="46800" rIns="90000" bIns="46800">
            <a:spAutoFit/>
          </a:bodyPr>
          <a:lstStyle/>
          <a:p>
            <a:pPr defTabSz="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CN" altLang="en-GB" sz="2800" dirty="0">
                <a:solidFill>
                  <a:srgbClr val="000000"/>
                </a:solidFill>
                <a:latin typeface="黑体" panose="02010609060101010101" pitchFamily="49" charset="-122"/>
                <a:ea typeface="黑体" panose="02010609060101010101" pitchFamily="49" charset="-122"/>
              </a:rPr>
              <a:t>不安全状态导致的事故</a:t>
            </a:r>
            <a:endParaRPr lang="ja-JP" altLang="en-GB" sz="2800" dirty="0">
              <a:solidFill>
                <a:srgbClr val="000000"/>
              </a:solidFill>
              <a:latin typeface="黑体" panose="02010609060101010101" pitchFamily="49" charset="-122"/>
              <a:ea typeface="黑体" panose="02010609060101010101" pitchFamily="49" charset="-122"/>
            </a:endParaRPr>
          </a:p>
        </p:txBody>
      </p:sp>
      <p:sp>
        <p:nvSpPr>
          <p:cNvPr id="7180" name="Text Box 11"/>
          <p:cNvSpPr txBox="1">
            <a:spLocks noChangeArrowheads="1"/>
          </p:cNvSpPr>
          <p:nvPr/>
        </p:nvSpPr>
        <p:spPr bwMode="auto">
          <a:xfrm>
            <a:off x="357188" y="3749675"/>
            <a:ext cx="1643063" cy="762000"/>
          </a:xfrm>
          <a:prstGeom prst="rect">
            <a:avLst/>
          </a:prstGeom>
          <a:noFill/>
          <a:ln w="9525">
            <a:noFill/>
            <a:round/>
          </a:ln>
        </p:spPr>
        <p:txBody>
          <a:bodyPr lIns="90000" tIns="46800" rIns="90000" bIns="46800">
            <a:spAutoFit/>
          </a:bodyPr>
          <a:lstStyle/>
          <a:p>
            <a:pPr marR="0" defTabSz="914400" eaLnBrk="1" hangingPunct="1">
              <a:buClr>
                <a:srgbClr val="FF0000"/>
              </a:buClr>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en-GB" altLang="zh-CN" sz="4400" b="1" kern="1200" cap="none" spc="0" normalizeH="0" baseline="0" noProof="0" dirty="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84.2%</a:t>
            </a:r>
            <a:endParaRPr kumimoji="1" lang="en-GB" altLang="ja-JP" sz="4400" b="1" kern="1200" cap="none" spc="0" normalizeH="0" baseline="0" noProof="0" dirty="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p:txBody>
      </p:sp>
      <p:grpSp>
        <p:nvGrpSpPr>
          <p:cNvPr id="66573" name="グループ化 18"/>
          <p:cNvGrpSpPr/>
          <p:nvPr/>
        </p:nvGrpSpPr>
        <p:grpSpPr>
          <a:xfrm>
            <a:off x="1928813" y="1535113"/>
            <a:ext cx="5624512" cy="587375"/>
            <a:chOff x="1828800" y="1447800"/>
            <a:chExt cx="5624513" cy="586958"/>
          </a:xfrm>
        </p:grpSpPr>
        <p:sp>
          <p:nvSpPr>
            <p:cNvPr id="66576" name="Text Box 12"/>
            <p:cNvSpPr txBox="1"/>
            <p:nvPr/>
          </p:nvSpPr>
          <p:spPr>
            <a:xfrm>
              <a:off x="1828800" y="1447800"/>
              <a:ext cx="4285446" cy="586958"/>
            </a:xfrm>
            <a:prstGeom prst="rect">
              <a:avLst/>
            </a:prstGeom>
            <a:noFill/>
            <a:ln w="9525">
              <a:noFill/>
            </a:ln>
          </p:spPr>
          <p:txBody>
            <a:bodyPr wrap="none" lIns="90000" tIns="46800" rIns="90000" bIns="46800">
              <a:spAutoFit/>
            </a:bodyPr>
            <a:lstStyle/>
            <a:p>
              <a:pPr defTabSz="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CN" altLang="en-GB" sz="3200" dirty="0">
                  <a:solidFill>
                    <a:srgbClr val="000000"/>
                  </a:solidFill>
                  <a:latin typeface="黑体" panose="02010609060101010101" pitchFamily="49" charset="-122"/>
                  <a:ea typeface="黑体" panose="02010609060101010101" pitchFamily="49" charset="-122"/>
                </a:rPr>
                <a:t>不安全行为导致的事故</a:t>
              </a:r>
              <a:endParaRPr lang="zh-CN" altLang="en-GB" sz="3200" dirty="0">
                <a:solidFill>
                  <a:srgbClr val="000000"/>
                </a:solidFill>
                <a:latin typeface="黑体" panose="02010609060101010101" pitchFamily="49" charset="-122"/>
                <a:ea typeface="黑体" panose="02010609060101010101" pitchFamily="49" charset="-122"/>
              </a:endParaRPr>
            </a:p>
          </p:txBody>
        </p:sp>
        <p:sp>
          <p:nvSpPr>
            <p:cNvPr id="66577" name="Text Box 13"/>
            <p:cNvSpPr txBox="1"/>
            <p:nvPr/>
          </p:nvSpPr>
          <p:spPr>
            <a:xfrm>
              <a:off x="6248400" y="1447800"/>
              <a:ext cx="1204913" cy="579438"/>
            </a:xfrm>
            <a:prstGeom prst="rect">
              <a:avLst/>
            </a:prstGeom>
            <a:noFill/>
            <a:ln w="9525">
              <a:noFill/>
            </a:ln>
          </p:spPr>
          <p:txBody>
            <a:bodyPr wrap="none" lIns="90000" tIns="46800" rIns="90000" bIns="46800">
              <a:spAutoFit/>
            </a:bodyPr>
            <a:lstStyle/>
            <a:p>
              <a:pPr defTabSz="0" eaLnBrk="1" hangingPunct="1">
                <a:buClr>
                  <a:srgbClr val="FF0000"/>
                </a:buClr>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3200" b="1" dirty="0">
                  <a:solidFill>
                    <a:srgbClr val="FF0000"/>
                  </a:solidFill>
                  <a:latin typeface="黑体" panose="02010609060101010101" pitchFamily="49" charset="-122"/>
                  <a:ea typeface="黑体" panose="02010609060101010101" pitchFamily="49" charset="-122"/>
                </a:rPr>
                <a:t>94.0%</a:t>
              </a:r>
              <a:endParaRPr lang="en-GB" altLang="ja-JP" sz="3200" b="1" dirty="0">
                <a:solidFill>
                  <a:srgbClr val="FF0000"/>
                </a:solidFill>
                <a:latin typeface="黑体" panose="02010609060101010101" pitchFamily="49" charset="-122"/>
                <a:ea typeface="黑体" panose="02010609060101010101" pitchFamily="49" charset="-122"/>
              </a:endParaRPr>
            </a:p>
          </p:txBody>
        </p:sp>
      </p:grpSp>
      <p:sp>
        <p:nvSpPr>
          <p:cNvPr id="66574" name="Text Box 14"/>
          <p:cNvSpPr txBox="1"/>
          <p:nvPr/>
        </p:nvSpPr>
        <p:spPr>
          <a:xfrm>
            <a:off x="4357688" y="5607050"/>
            <a:ext cx="4643437" cy="709613"/>
          </a:xfrm>
          <a:prstGeom prst="rect">
            <a:avLst/>
          </a:prstGeom>
          <a:noFill/>
          <a:ln w="9525">
            <a:noFill/>
          </a:ln>
        </p:spPr>
        <p:txBody>
          <a:bodyPr lIns="90000" tIns="46800" rIns="90000" bIns="46800">
            <a:spAutoFit/>
          </a:bodyPr>
          <a:lstStyle/>
          <a:p>
            <a:pPr defTabSz="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CN" altLang="en-GB" sz="2000" dirty="0">
                <a:solidFill>
                  <a:srgbClr val="000000"/>
                </a:solidFill>
                <a:latin typeface="黑体" panose="02010609060101010101" pitchFamily="49" charset="-122"/>
                <a:ea typeface="黑体" panose="02010609060101010101" pitchFamily="49" charset="-122"/>
              </a:rPr>
              <a:t>既没有不安全状态，</a:t>
            </a:r>
            <a:endParaRPr lang="zh-CN" altLang="en-US" sz="2000" dirty="0">
              <a:solidFill>
                <a:srgbClr val="000000"/>
              </a:solidFill>
              <a:latin typeface="黑体" panose="02010609060101010101" pitchFamily="49" charset="-122"/>
              <a:ea typeface="黑体" panose="02010609060101010101" pitchFamily="49" charset="-122"/>
            </a:endParaRPr>
          </a:p>
          <a:p>
            <a:pPr defTabSz="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CN" altLang="en-GB" sz="2000" dirty="0">
                <a:solidFill>
                  <a:srgbClr val="000000"/>
                </a:solidFill>
                <a:latin typeface="黑体" panose="02010609060101010101" pitchFamily="49" charset="-122"/>
                <a:ea typeface="黑体" panose="02010609060101010101" pitchFamily="49" charset="-122"/>
              </a:rPr>
              <a:t>也没有不安全行为的事故</a:t>
            </a:r>
            <a:r>
              <a:rPr lang="ja-JP" altLang="en-GB" sz="2000" dirty="0">
                <a:solidFill>
                  <a:srgbClr val="000000"/>
                </a:solidFill>
                <a:latin typeface="黑体" panose="02010609060101010101" pitchFamily="49" charset="-122"/>
                <a:ea typeface="黑体" panose="02010609060101010101" pitchFamily="49" charset="-122"/>
              </a:rPr>
              <a:t>（不可抗力）</a:t>
            </a:r>
            <a:endParaRPr lang="ja-JP" altLang="en-GB" sz="2000" dirty="0">
              <a:solidFill>
                <a:srgbClr val="000000"/>
              </a:solidFill>
              <a:latin typeface="黑体" panose="02010609060101010101" pitchFamily="49" charset="-122"/>
              <a:ea typeface="黑体" panose="02010609060101010101" pitchFamily="49" charset="-122"/>
            </a:endParaRPr>
          </a:p>
        </p:txBody>
      </p:sp>
      <p:sp>
        <p:nvSpPr>
          <p:cNvPr id="66575" name="Line 15"/>
          <p:cNvSpPr/>
          <p:nvPr/>
        </p:nvSpPr>
        <p:spPr>
          <a:xfrm flipV="1">
            <a:off x="6786563" y="5249863"/>
            <a:ext cx="381000" cy="384175"/>
          </a:xfrm>
          <a:prstGeom prst="line">
            <a:avLst/>
          </a:prstGeom>
          <a:ln w="38160" cap="flat" cmpd="sng">
            <a:solidFill>
              <a:srgbClr val="000000"/>
            </a:solidFill>
            <a:prstDash val="solid"/>
            <a:miter/>
            <a:headEnd type="none" w="med" len="med"/>
            <a:tailEnd type="triangle" w="med" len="med"/>
          </a:ln>
        </p:spPr>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5"/>
          <p:cNvSpPr txBox="1"/>
          <p:nvPr/>
        </p:nvSpPr>
        <p:spPr>
          <a:xfrm>
            <a:off x="0" y="0"/>
            <a:ext cx="6624638" cy="461963"/>
          </a:xfrm>
          <a:prstGeom prst="rect">
            <a:avLst/>
          </a:prstGeom>
          <a:noFill/>
          <a:ln w="9525">
            <a:noFill/>
          </a:ln>
        </p:spPr>
        <p:txBody>
          <a:bodyPr>
            <a:spAutoFit/>
          </a:bodyPr>
          <a:lstStyle/>
          <a:p>
            <a:pPr eaLnBrk="1" hangingPunct="1">
              <a:spcBef>
                <a:spcPct val="50000"/>
              </a:spcBef>
            </a:pPr>
            <a:r>
              <a:rPr lang="en-US" altLang="zh-CN" dirty="0">
                <a:latin typeface="黑体" panose="02010609060101010101" pitchFamily="49" charset="-122"/>
                <a:ea typeface="黑体" panose="02010609060101010101" pitchFamily="49" charset="-122"/>
              </a:rPr>
              <a:t>3.</a:t>
            </a:r>
            <a:r>
              <a:rPr lang="zh-CN" altLang="en-US" dirty="0">
                <a:latin typeface="黑体" panose="02010609060101010101" pitchFamily="49" charset="-122"/>
                <a:ea typeface="黑体" panose="02010609060101010101" pitchFamily="49" charset="-122"/>
              </a:rPr>
              <a:t>危险预知训练</a:t>
            </a:r>
            <a:r>
              <a:rPr lang="en-US" altLang="zh-CN" dirty="0">
                <a:latin typeface="Times New Roman" panose="02020603050405020304" pitchFamily="18" charset="0"/>
              </a:rPr>
              <a:t>—</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1</a:t>
            </a:r>
            <a:r>
              <a:rPr lang="zh-CN" altLang="en-US" sz="2000" dirty="0">
                <a:latin typeface="黑体" panose="02010609060101010101" pitchFamily="49" charset="-122"/>
                <a:ea typeface="黑体" panose="02010609060101010101" pitchFamily="49" charset="-122"/>
              </a:rPr>
              <a:t>）不安全行为原因分析</a:t>
            </a:r>
            <a:endParaRPr lang="zh-CN" altLang="en-US" sz="2000" dirty="0">
              <a:latin typeface="黑体" panose="02010609060101010101" pitchFamily="49" charset="-122"/>
              <a:ea typeface="黑体" panose="02010609060101010101" pitchFamily="49" charset="-122"/>
            </a:endParaRPr>
          </a:p>
        </p:txBody>
      </p:sp>
      <p:grpSp>
        <p:nvGrpSpPr>
          <p:cNvPr id="67587" name="グループ化 179"/>
          <p:cNvGrpSpPr/>
          <p:nvPr/>
        </p:nvGrpSpPr>
        <p:grpSpPr>
          <a:xfrm>
            <a:off x="500063" y="785813"/>
            <a:ext cx="7877175" cy="5300662"/>
            <a:chOff x="551837" y="1071546"/>
            <a:chExt cx="7877815" cy="5301385"/>
          </a:xfrm>
        </p:grpSpPr>
        <p:cxnSp>
          <p:nvCxnSpPr>
            <p:cNvPr id="70" name="直線コネクタ 69"/>
            <p:cNvCxnSpPr/>
            <p:nvPr/>
          </p:nvCxnSpPr>
          <p:spPr bwMode="auto">
            <a:xfrm rot="10800000">
              <a:off x="6286353" y="6072853"/>
              <a:ext cx="571546" cy="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直線コネクタ 70"/>
            <p:cNvCxnSpPr/>
            <p:nvPr/>
          </p:nvCxnSpPr>
          <p:spPr bwMode="auto">
            <a:xfrm rot="5400000">
              <a:off x="5787016" y="5571929"/>
              <a:ext cx="1000261" cy="1587"/>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直線コネクタ 71"/>
            <p:cNvCxnSpPr/>
            <p:nvPr/>
          </p:nvCxnSpPr>
          <p:spPr bwMode="auto">
            <a:xfrm rot="10800000">
              <a:off x="6286353" y="5072592"/>
              <a:ext cx="571546" cy="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3" name="直線コネクタ 72"/>
            <p:cNvCxnSpPr/>
            <p:nvPr/>
          </p:nvCxnSpPr>
          <p:spPr bwMode="auto">
            <a:xfrm rot="10800000">
              <a:off x="6286353" y="5358381"/>
              <a:ext cx="571546" cy="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直線コネクタ 73"/>
            <p:cNvCxnSpPr/>
            <p:nvPr/>
          </p:nvCxnSpPr>
          <p:spPr bwMode="auto">
            <a:xfrm rot="10800000">
              <a:off x="6286353" y="5715616"/>
              <a:ext cx="571546" cy="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直線コネクタ 74"/>
            <p:cNvCxnSpPr/>
            <p:nvPr/>
          </p:nvCxnSpPr>
          <p:spPr bwMode="auto">
            <a:xfrm rot="10800000">
              <a:off x="4071610" y="5572722"/>
              <a:ext cx="2214743" cy="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4" name="直線コネクタ 63"/>
            <p:cNvCxnSpPr/>
            <p:nvPr/>
          </p:nvCxnSpPr>
          <p:spPr bwMode="auto">
            <a:xfrm rot="10800000">
              <a:off x="6286353" y="4501014"/>
              <a:ext cx="571546" cy="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直線コネクタ 64"/>
            <p:cNvCxnSpPr/>
            <p:nvPr/>
          </p:nvCxnSpPr>
          <p:spPr bwMode="auto">
            <a:xfrm rot="5400000">
              <a:off x="5787016" y="4000089"/>
              <a:ext cx="1000261" cy="1587"/>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直線コネクタ 65"/>
            <p:cNvCxnSpPr/>
            <p:nvPr/>
          </p:nvCxnSpPr>
          <p:spPr bwMode="auto">
            <a:xfrm rot="10800000">
              <a:off x="6286353" y="3500752"/>
              <a:ext cx="571546" cy="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直線コネクタ 66"/>
            <p:cNvCxnSpPr/>
            <p:nvPr/>
          </p:nvCxnSpPr>
          <p:spPr bwMode="auto">
            <a:xfrm rot="10800000">
              <a:off x="6286353" y="3786541"/>
              <a:ext cx="571546" cy="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直線コネクタ 67"/>
            <p:cNvCxnSpPr/>
            <p:nvPr/>
          </p:nvCxnSpPr>
          <p:spPr bwMode="auto">
            <a:xfrm rot="10800000">
              <a:off x="6286353" y="4143777"/>
              <a:ext cx="571546" cy="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直線コネクタ 68"/>
            <p:cNvCxnSpPr/>
            <p:nvPr/>
          </p:nvCxnSpPr>
          <p:spPr bwMode="auto">
            <a:xfrm rot="10800000">
              <a:off x="4071610" y="4000883"/>
              <a:ext cx="2214743" cy="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2" name="直線コネクタ 61"/>
            <p:cNvCxnSpPr/>
            <p:nvPr/>
          </p:nvCxnSpPr>
          <p:spPr bwMode="auto">
            <a:xfrm rot="5400000">
              <a:off x="3286485" y="4786009"/>
              <a:ext cx="1571839" cy="1588"/>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3" name="直線コネクタ 62"/>
            <p:cNvCxnSpPr/>
            <p:nvPr/>
          </p:nvCxnSpPr>
          <p:spPr bwMode="auto">
            <a:xfrm rot="10800000">
              <a:off x="1428208" y="4786803"/>
              <a:ext cx="2643402" cy="1587"/>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直線コネクタ 75"/>
            <p:cNvCxnSpPr/>
            <p:nvPr/>
          </p:nvCxnSpPr>
          <p:spPr bwMode="auto">
            <a:xfrm rot="5400000">
              <a:off x="-178561" y="3178446"/>
              <a:ext cx="3215126" cy="1587"/>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7603" name="Text Box 6"/>
            <p:cNvSpPr txBox="1"/>
            <p:nvPr/>
          </p:nvSpPr>
          <p:spPr>
            <a:xfrm>
              <a:off x="6572264" y="4929669"/>
              <a:ext cx="1857388" cy="371561"/>
            </a:xfrm>
            <a:prstGeom prst="rect">
              <a:avLst/>
            </a:prstGeom>
            <a:solidFill>
              <a:schemeClr val="bg1"/>
            </a:solidFill>
            <a:ln w="38100" cap="flat" cmpd="sng">
              <a:solidFill>
                <a:srgbClr val="009900"/>
              </a:solidFill>
              <a:prstDash val="solid"/>
              <a:miter/>
              <a:headEnd type="none" w="med" len="med"/>
              <a:tailEnd type="none" w="med" len="med"/>
            </a:ln>
          </p:spPr>
          <p:txBody>
            <a:bodyPr lIns="90000" tIns="46800" rIns="90000" bIns="46800">
              <a:spAutoFit/>
            </a:bodyPr>
            <a:lstStyle/>
            <a:p>
              <a:pPr defTabSz="0" eaLnBrk="1" hangingPunct="1">
                <a:spcBef>
                  <a:spcPts val="1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1800" dirty="0">
                  <a:latin typeface="黑体" panose="02010609060101010101" pitchFamily="49" charset="-122"/>
                  <a:ea typeface="黑体" panose="02010609060101010101" pitchFamily="49" charset="-122"/>
                </a:rPr>
                <a:t>麻烦</a:t>
              </a:r>
              <a:endParaRPr lang="ja-JP" altLang="en-US" sz="1800" dirty="0">
                <a:latin typeface="黑体" panose="02010609060101010101" pitchFamily="49" charset="-122"/>
                <a:ea typeface="黑体" panose="02010609060101010101" pitchFamily="49" charset="-122"/>
              </a:endParaRPr>
            </a:p>
          </p:txBody>
        </p:sp>
        <p:sp>
          <p:nvSpPr>
            <p:cNvPr id="67604" name="Text Box 7"/>
            <p:cNvSpPr txBox="1"/>
            <p:nvPr/>
          </p:nvSpPr>
          <p:spPr>
            <a:xfrm>
              <a:off x="6572264" y="5286903"/>
              <a:ext cx="1857388" cy="371561"/>
            </a:xfrm>
            <a:prstGeom prst="rect">
              <a:avLst/>
            </a:prstGeom>
            <a:solidFill>
              <a:schemeClr val="bg1"/>
            </a:solidFill>
            <a:ln w="38100" cap="flat" cmpd="sng">
              <a:solidFill>
                <a:srgbClr val="009900"/>
              </a:solidFill>
              <a:prstDash val="solid"/>
              <a:miter/>
              <a:headEnd type="none" w="med" len="med"/>
              <a:tailEnd type="none" w="med" len="med"/>
            </a:ln>
          </p:spPr>
          <p:txBody>
            <a:bodyPr lIns="90000" tIns="46800" rIns="90000" bIns="46800">
              <a:spAutoFit/>
            </a:bodyPr>
            <a:lstStyle/>
            <a:p>
              <a:pPr defTabSz="0" eaLnBrk="1" hangingPunct="1">
                <a:spcBef>
                  <a:spcPts val="1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1800" dirty="0">
                  <a:latin typeface="黑体" panose="02010609060101010101" pitchFamily="49" charset="-122"/>
                  <a:ea typeface="黑体" panose="02010609060101010101" pitchFamily="49" charset="-122"/>
                </a:rPr>
                <a:t>应该没事吧</a:t>
              </a:r>
              <a:endParaRPr lang="ja-JP" altLang="en-US" sz="1800" dirty="0">
                <a:latin typeface="黑体" panose="02010609060101010101" pitchFamily="49" charset="-122"/>
                <a:ea typeface="黑体" panose="02010609060101010101" pitchFamily="49" charset="-122"/>
              </a:endParaRPr>
            </a:p>
          </p:txBody>
        </p:sp>
        <p:sp>
          <p:nvSpPr>
            <p:cNvPr id="67605" name="Text Box 8"/>
            <p:cNvSpPr txBox="1"/>
            <p:nvPr/>
          </p:nvSpPr>
          <p:spPr>
            <a:xfrm>
              <a:off x="6572264" y="5644136"/>
              <a:ext cx="1857388" cy="371561"/>
            </a:xfrm>
            <a:prstGeom prst="rect">
              <a:avLst/>
            </a:prstGeom>
            <a:solidFill>
              <a:schemeClr val="bg1"/>
            </a:solidFill>
            <a:ln w="38100" cap="flat" cmpd="sng">
              <a:solidFill>
                <a:srgbClr val="009900"/>
              </a:solidFill>
              <a:prstDash val="solid"/>
              <a:miter/>
              <a:headEnd type="none" w="med" len="med"/>
              <a:tailEnd type="none" w="med" len="med"/>
            </a:ln>
          </p:spPr>
          <p:txBody>
            <a:bodyPr lIns="90000" tIns="46800" rIns="90000" bIns="46800">
              <a:spAutoFit/>
            </a:bodyPr>
            <a:lstStyle/>
            <a:p>
              <a:pPr defTabSz="0" eaLnBrk="1" hangingPunct="1">
                <a:spcBef>
                  <a:spcPts val="1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1800" dirty="0">
                  <a:latin typeface="黑体" panose="02010609060101010101" pitchFamily="49" charset="-122"/>
                  <a:ea typeface="黑体" panose="02010609060101010101" pitchFamily="49" charset="-122"/>
                </a:rPr>
                <a:t>只是一点点</a:t>
              </a:r>
              <a:endParaRPr lang="ja-JP" altLang="en-US" sz="1800" dirty="0">
                <a:latin typeface="黑体" panose="02010609060101010101" pitchFamily="49" charset="-122"/>
                <a:ea typeface="黑体" panose="02010609060101010101" pitchFamily="49" charset="-122"/>
              </a:endParaRPr>
            </a:p>
          </p:txBody>
        </p:sp>
        <p:sp>
          <p:nvSpPr>
            <p:cNvPr id="67606" name="Text Box 9"/>
            <p:cNvSpPr txBox="1"/>
            <p:nvPr/>
          </p:nvSpPr>
          <p:spPr>
            <a:xfrm>
              <a:off x="6572264" y="6001370"/>
              <a:ext cx="1857388" cy="371561"/>
            </a:xfrm>
            <a:prstGeom prst="rect">
              <a:avLst/>
            </a:prstGeom>
            <a:solidFill>
              <a:schemeClr val="bg1"/>
            </a:solidFill>
            <a:ln w="38100" cap="flat" cmpd="sng">
              <a:solidFill>
                <a:srgbClr val="009900"/>
              </a:solidFill>
              <a:prstDash val="solid"/>
              <a:miter/>
              <a:headEnd type="none" w="med" len="med"/>
              <a:tailEnd type="none" w="med" len="med"/>
            </a:ln>
          </p:spPr>
          <p:txBody>
            <a:bodyPr lIns="90000" tIns="46800" rIns="90000" bIns="46800">
              <a:spAutoFit/>
            </a:bodyPr>
            <a:lstStyle/>
            <a:p>
              <a:pPr defTabSz="0" eaLnBrk="1" hangingPunct="1">
                <a:spcBef>
                  <a:spcPts val="1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1800" dirty="0">
                  <a:latin typeface="黑体" panose="02010609060101010101" pitchFamily="49" charset="-122"/>
                  <a:ea typeface="黑体" panose="02010609060101010101" pitchFamily="49" charset="-122"/>
                </a:rPr>
                <a:t>大家都这么做</a:t>
              </a:r>
              <a:endParaRPr lang="ja-JP" altLang="en-US" sz="1800" dirty="0">
                <a:latin typeface="黑体" panose="02010609060101010101" pitchFamily="49" charset="-122"/>
                <a:ea typeface="黑体" panose="02010609060101010101" pitchFamily="49" charset="-122"/>
              </a:endParaRPr>
            </a:p>
          </p:txBody>
        </p:sp>
        <p:sp>
          <p:nvSpPr>
            <p:cNvPr id="67607" name="Text Box 12"/>
            <p:cNvSpPr txBox="1"/>
            <p:nvPr/>
          </p:nvSpPr>
          <p:spPr>
            <a:xfrm>
              <a:off x="4286248" y="5286902"/>
              <a:ext cx="1785950" cy="860537"/>
            </a:xfrm>
            <a:prstGeom prst="rect">
              <a:avLst/>
            </a:prstGeom>
            <a:solidFill>
              <a:schemeClr val="bg1"/>
            </a:solidFill>
            <a:ln w="38100" cap="flat" cmpd="sng">
              <a:solidFill>
                <a:srgbClr val="009900"/>
              </a:solidFill>
              <a:prstDash val="solid"/>
              <a:miter/>
              <a:headEnd type="none" w="med" len="med"/>
              <a:tailEnd type="none" w="med" len="med"/>
            </a:ln>
          </p:spPr>
          <p:txBody>
            <a:bodyPr lIns="90000" tIns="46800" rIns="90000" bIns="46800">
              <a:spAutoFit/>
            </a:bodyPr>
            <a:lstStyle/>
            <a:p>
              <a:pPr eaLnBrk="1" hangingPunct="1"/>
              <a:r>
                <a:rPr lang="ja-JP" altLang="en-US" b="1" dirty="0">
                  <a:latin typeface="Calibri" panose="020F0502020204030204" charset="0"/>
                  <a:ea typeface="MS PGothic" panose="020B0600070205080204" pitchFamily="34" charset="-128"/>
                </a:rPr>
                <a:t>不负责任的</a:t>
              </a:r>
              <a:endParaRPr lang="ja-JP" altLang="en-US" dirty="0">
                <a:latin typeface="Calibri" panose="020F0502020204030204" charset="0"/>
                <a:ea typeface="MS PGothic" panose="020B0600070205080204" pitchFamily="34" charset="-128"/>
              </a:endParaRPr>
            </a:p>
            <a:p>
              <a:pPr algn="ctr" eaLnBrk="1" hangingPunct="1"/>
              <a:r>
                <a:rPr lang="ja-JP" altLang="en-US" b="1" dirty="0">
                  <a:latin typeface="Calibri" panose="020F0502020204030204" charset="0"/>
                  <a:ea typeface="MS PGothic" panose="020B0600070205080204" pitchFamily="34" charset="-128"/>
                </a:rPr>
                <a:t>行为</a:t>
              </a:r>
              <a:endParaRPr lang="ja-JP" altLang="en-US" dirty="0">
                <a:latin typeface="Calibri" panose="020F0502020204030204" charset="0"/>
                <a:ea typeface="MS PGothic" panose="020B0600070205080204" pitchFamily="34" charset="-128"/>
              </a:endParaRPr>
            </a:p>
          </p:txBody>
        </p:sp>
        <p:sp>
          <p:nvSpPr>
            <p:cNvPr id="67608" name="Text Box 10"/>
            <p:cNvSpPr txBox="1"/>
            <p:nvPr/>
          </p:nvSpPr>
          <p:spPr>
            <a:xfrm>
              <a:off x="4286248" y="3572181"/>
              <a:ext cx="1785950" cy="860536"/>
            </a:xfrm>
            <a:prstGeom prst="rect">
              <a:avLst/>
            </a:prstGeom>
            <a:solidFill>
              <a:schemeClr val="bg1"/>
            </a:solidFill>
            <a:ln w="38100" cap="flat" cmpd="sng">
              <a:solidFill>
                <a:srgbClr val="D60093"/>
              </a:solidFill>
              <a:prstDash val="solid"/>
              <a:miter/>
              <a:headEnd type="none" w="med" len="med"/>
              <a:tailEnd type="none" w="med" len="med"/>
            </a:ln>
          </p:spPr>
          <p:txBody>
            <a:bodyPr lIns="90000" tIns="46800" rIns="90000" bIns="46800">
              <a:spAutoFit/>
            </a:bodyPr>
            <a:lstStyle/>
            <a:p>
              <a:pPr algn="ctr" eaLnBrk="1" hangingPunct="1"/>
              <a:r>
                <a:rPr lang="ja-JP" altLang="en-US" b="1" dirty="0">
                  <a:latin typeface="Calibri" panose="020F0502020204030204" charset="0"/>
                  <a:ea typeface="MS PGothic" panose="020B0600070205080204" pitchFamily="34" charset="-128"/>
                </a:rPr>
                <a:t>人的失误</a:t>
              </a:r>
              <a:endParaRPr lang="ja-JP" altLang="en-US" dirty="0">
                <a:latin typeface="Calibri" panose="020F0502020204030204" charset="0"/>
                <a:ea typeface="MS PGothic" panose="020B0600070205080204" pitchFamily="34" charset="-128"/>
              </a:endParaRPr>
            </a:p>
            <a:p>
              <a:pPr algn="ctr" eaLnBrk="1" hangingPunct="1"/>
              <a:r>
                <a:rPr lang="ja-JP" altLang="en-US" b="1" dirty="0">
                  <a:latin typeface="Calibri" panose="020F0502020204030204" charset="0"/>
                  <a:ea typeface="MS PGothic" panose="020B0600070205080204" pitchFamily="34" charset="-128"/>
                </a:rPr>
                <a:t>（不注意）</a:t>
              </a:r>
              <a:endParaRPr lang="ja-JP" altLang="en-US" dirty="0">
                <a:latin typeface="Calibri" panose="020F0502020204030204" charset="0"/>
                <a:ea typeface="MS PGothic" panose="020B0600070205080204" pitchFamily="34" charset="-128"/>
              </a:endParaRPr>
            </a:p>
          </p:txBody>
        </p:sp>
        <p:sp>
          <p:nvSpPr>
            <p:cNvPr id="67609" name="Text Box 2"/>
            <p:cNvSpPr txBox="1"/>
            <p:nvPr/>
          </p:nvSpPr>
          <p:spPr>
            <a:xfrm>
              <a:off x="6572264" y="3357841"/>
              <a:ext cx="1857388" cy="374698"/>
            </a:xfrm>
            <a:prstGeom prst="rect">
              <a:avLst/>
            </a:prstGeom>
            <a:solidFill>
              <a:schemeClr val="bg1"/>
            </a:solidFill>
            <a:ln w="38100" cap="flat" cmpd="sng">
              <a:solidFill>
                <a:srgbClr val="D60093"/>
              </a:solidFill>
              <a:prstDash val="solid"/>
              <a:miter/>
              <a:headEnd type="none" w="med" len="med"/>
              <a:tailEnd type="none" w="med" len="med"/>
            </a:ln>
          </p:spPr>
          <p:txBody>
            <a:bodyPr lIns="90000" tIns="46800" rIns="90000" bIns="46800">
              <a:spAutoFit/>
            </a:bodyPr>
            <a:lstStyle/>
            <a:p>
              <a:pPr defTabSz="0" eaLnBrk="1" hangingPunct="1">
                <a:spcBef>
                  <a:spcPts val="1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1600" b="1" dirty="0">
                  <a:latin typeface="Calibri" panose="020F0502020204030204" charset="0"/>
                  <a:ea typeface="MS PGothic" panose="020B0600070205080204" pitchFamily="34" charset="-128"/>
                </a:rPr>
                <a:t>看错了，听错了</a:t>
              </a:r>
              <a:endParaRPr lang="ja-JP" altLang="en-US" sz="1600" dirty="0">
                <a:latin typeface="Calibri" panose="020F0502020204030204" charset="0"/>
                <a:ea typeface="MS PGothic" panose="020B0600070205080204" pitchFamily="34" charset="-128"/>
              </a:endParaRPr>
            </a:p>
          </p:txBody>
        </p:sp>
        <p:sp>
          <p:nvSpPr>
            <p:cNvPr id="67610" name="Text Box 3"/>
            <p:cNvSpPr txBox="1"/>
            <p:nvPr/>
          </p:nvSpPr>
          <p:spPr>
            <a:xfrm>
              <a:off x="6572264" y="3715075"/>
              <a:ext cx="1857388" cy="374698"/>
            </a:xfrm>
            <a:prstGeom prst="rect">
              <a:avLst/>
            </a:prstGeom>
            <a:solidFill>
              <a:schemeClr val="bg1"/>
            </a:solidFill>
            <a:ln w="38100" cap="flat" cmpd="sng">
              <a:solidFill>
                <a:srgbClr val="D60093"/>
              </a:solidFill>
              <a:prstDash val="solid"/>
              <a:miter/>
              <a:headEnd type="none" w="med" len="med"/>
              <a:tailEnd type="none" w="med" len="med"/>
            </a:ln>
          </p:spPr>
          <p:txBody>
            <a:bodyPr lIns="90000" tIns="46800" rIns="90000" bIns="46800">
              <a:spAutoFit/>
            </a:bodyPr>
            <a:lstStyle/>
            <a:p>
              <a:pPr defTabSz="0" eaLnBrk="1" hangingPunct="1">
                <a:spcBef>
                  <a:spcPts val="1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1600" b="1" dirty="0">
                  <a:latin typeface="Calibri" panose="020F0502020204030204" charset="0"/>
                  <a:ea typeface="MS PGothic" panose="020B0600070205080204" pitchFamily="34" charset="-128"/>
                </a:rPr>
                <a:t>暂时忘了</a:t>
              </a:r>
              <a:endParaRPr lang="ja-JP" altLang="en-US" sz="1600" dirty="0">
                <a:latin typeface="Calibri" panose="020F0502020204030204" charset="0"/>
                <a:ea typeface="MS PGothic" panose="020B0600070205080204" pitchFamily="34" charset="-128"/>
              </a:endParaRPr>
            </a:p>
          </p:txBody>
        </p:sp>
        <p:sp>
          <p:nvSpPr>
            <p:cNvPr id="67611" name="Text Box 4"/>
            <p:cNvSpPr txBox="1"/>
            <p:nvPr/>
          </p:nvSpPr>
          <p:spPr>
            <a:xfrm>
              <a:off x="6572264" y="4072308"/>
              <a:ext cx="1857388" cy="374699"/>
            </a:xfrm>
            <a:prstGeom prst="rect">
              <a:avLst/>
            </a:prstGeom>
            <a:solidFill>
              <a:schemeClr val="bg1"/>
            </a:solidFill>
            <a:ln w="38100" cap="flat" cmpd="sng">
              <a:solidFill>
                <a:srgbClr val="D60093"/>
              </a:solidFill>
              <a:prstDash val="solid"/>
              <a:miter/>
              <a:headEnd type="none" w="med" len="med"/>
              <a:tailEnd type="none" w="med" len="med"/>
            </a:ln>
          </p:spPr>
          <p:txBody>
            <a:bodyPr lIns="90000" tIns="46800" rIns="90000" bIns="46800">
              <a:spAutoFit/>
            </a:bodyPr>
            <a:lstStyle/>
            <a:p>
              <a:pPr defTabSz="0" eaLnBrk="1" hangingPunct="1">
                <a:spcBef>
                  <a:spcPts val="1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1600" b="1" dirty="0">
                  <a:latin typeface="Calibri" panose="020F0502020204030204" charset="0"/>
                  <a:ea typeface="MS PGothic" panose="020B0600070205080204" pitchFamily="34" charset="-128"/>
                </a:rPr>
                <a:t>无意识的动作</a:t>
              </a:r>
              <a:endParaRPr lang="ja-JP" altLang="en-US" sz="1600" dirty="0">
                <a:latin typeface="Calibri" panose="020F0502020204030204" charset="0"/>
                <a:ea typeface="MS PGothic" panose="020B0600070205080204" pitchFamily="34" charset="-128"/>
              </a:endParaRPr>
            </a:p>
          </p:txBody>
        </p:sp>
        <p:sp>
          <p:nvSpPr>
            <p:cNvPr id="67612" name="Text Box 5"/>
            <p:cNvSpPr txBox="1"/>
            <p:nvPr/>
          </p:nvSpPr>
          <p:spPr>
            <a:xfrm>
              <a:off x="6572264" y="4429542"/>
              <a:ext cx="1857388" cy="374698"/>
            </a:xfrm>
            <a:prstGeom prst="rect">
              <a:avLst/>
            </a:prstGeom>
            <a:solidFill>
              <a:schemeClr val="bg1"/>
            </a:solidFill>
            <a:ln w="38100" cap="flat" cmpd="sng">
              <a:solidFill>
                <a:srgbClr val="D60093"/>
              </a:solidFill>
              <a:prstDash val="solid"/>
              <a:miter/>
              <a:headEnd type="none" w="med" len="med"/>
              <a:tailEnd type="none" w="med" len="med"/>
            </a:ln>
          </p:spPr>
          <p:txBody>
            <a:bodyPr lIns="90000" tIns="46800" rIns="90000" bIns="46800">
              <a:spAutoFit/>
            </a:bodyPr>
            <a:lstStyle/>
            <a:p>
              <a:pPr defTabSz="0" eaLnBrk="1" hangingPunct="1">
                <a:spcBef>
                  <a:spcPts val="1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1600" b="1" dirty="0">
                  <a:latin typeface="Calibri" panose="020F0502020204030204" charset="0"/>
                  <a:ea typeface="MS PGothic" panose="020B0600070205080204" pitchFamily="34" charset="-128"/>
                </a:rPr>
                <a:t>不留神、精神恍惚</a:t>
              </a:r>
              <a:endParaRPr lang="ja-JP" altLang="en-US" sz="1600" dirty="0">
                <a:latin typeface="Calibri" panose="020F0502020204030204" charset="0"/>
                <a:ea typeface="MS PGothic" panose="020B0600070205080204" pitchFamily="34" charset="-128"/>
              </a:endParaRPr>
            </a:p>
          </p:txBody>
        </p:sp>
        <p:cxnSp>
          <p:nvCxnSpPr>
            <p:cNvPr id="91" name="直線コネクタ 90"/>
            <p:cNvCxnSpPr/>
            <p:nvPr/>
          </p:nvCxnSpPr>
          <p:spPr bwMode="auto">
            <a:xfrm rot="10800000">
              <a:off x="1428208" y="1571676"/>
              <a:ext cx="5358247" cy="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直線コネクタ 91"/>
            <p:cNvCxnSpPr/>
            <p:nvPr/>
          </p:nvCxnSpPr>
          <p:spPr bwMode="auto">
            <a:xfrm rot="5400000">
              <a:off x="5965634" y="1606607"/>
              <a:ext cx="643026" cy="1587"/>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3" name="直線コネクタ 92"/>
            <p:cNvCxnSpPr/>
            <p:nvPr/>
          </p:nvCxnSpPr>
          <p:spPr bwMode="auto">
            <a:xfrm rot="10800000">
              <a:off x="6286353" y="1285887"/>
              <a:ext cx="285773" cy="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直線コネクタ 93"/>
            <p:cNvCxnSpPr/>
            <p:nvPr/>
          </p:nvCxnSpPr>
          <p:spPr bwMode="auto">
            <a:xfrm rot="10800000">
              <a:off x="6286353" y="1928913"/>
              <a:ext cx="285773" cy="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7617" name="Text Box 10"/>
            <p:cNvSpPr txBox="1"/>
            <p:nvPr/>
          </p:nvSpPr>
          <p:spPr>
            <a:xfrm>
              <a:off x="6572264" y="1071546"/>
              <a:ext cx="1857388" cy="402343"/>
            </a:xfrm>
            <a:prstGeom prst="rect">
              <a:avLst/>
            </a:prstGeom>
            <a:solidFill>
              <a:schemeClr val="bg1"/>
            </a:solidFill>
            <a:ln w="38100" cap="flat" cmpd="sng">
              <a:solidFill>
                <a:srgbClr val="0070C0"/>
              </a:solidFill>
              <a:prstDash val="solid"/>
              <a:miter/>
              <a:headEnd type="none" w="med" len="med"/>
              <a:tailEnd type="none" w="med" len="med"/>
            </a:ln>
          </p:spPr>
          <p:txBody>
            <a:bodyPr lIns="90000" tIns="46800" rIns="90000" bIns="46800">
              <a:spAutoFit/>
            </a:bodyPr>
            <a:lstStyle/>
            <a:p>
              <a:pPr defTabSz="0" eaLnBrk="1" hangingPunct="1">
                <a:spcBef>
                  <a:spcPts val="1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2000" dirty="0">
                  <a:latin typeface="黑体" panose="02010609060101010101" pitchFamily="49" charset="-122"/>
                  <a:ea typeface="黑体" panose="02010609060101010101" pitchFamily="49" charset="-122"/>
                </a:rPr>
                <a:t>没教给我</a:t>
              </a:r>
              <a:endParaRPr lang="ja-JP" altLang="en-US" sz="2000" dirty="0">
                <a:latin typeface="黑体" panose="02010609060101010101" pitchFamily="49" charset="-122"/>
                <a:ea typeface="黑体" panose="02010609060101010101" pitchFamily="49" charset="-122"/>
              </a:endParaRPr>
            </a:p>
          </p:txBody>
        </p:sp>
        <p:sp>
          <p:nvSpPr>
            <p:cNvPr id="67618" name="Text Box 10"/>
            <p:cNvSpPr txBox="1"/>
            <p:nvPr/>
          </p:nvSpPr>
          <p:spPr>
            <a:xfrm>
              <a:off x="6572264" y="1428780"/>
              <a:ext cx="1857388" cy="402343"/>
            </a:xfrm>
            <a:prstGeom prst="rect">
              <a:avLst/>
            </a:prstGeom>
            <a:solidFill>
              <a:schemeClr val="bg1"/>
            </a:solidFill>
            <a:ln w="38100" cap="flat" cmpd="sng">
              <a:solidFill>
                <a:srgbClr val="0070C0"/>
              </a:solidFill>
              <a:prstDash val="solid"/>
              <a:miter/>
              <a:headEnd type="none" w="med" len="med"/>
              <a:tailEnd type="none" w="med" len="med"/>
            </a:ln>
          </p:spPr>
          <p:txBody>
            <a:bodyPr lIns="90000" tIns="46800" rIns="90000" bIns="46800">
              <a:spAutoFit/>
            </a:bodyPr>
            <a:lstStyle/>
            <a:p>
              <a:pPr defTabSz="0" eaLnBrk="1" hangingPunct="1">
                <a:spcBef>
                  <a:spcPts val="1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2000" dirty="0">
                  <a:latin typeface="黑体" panose="02010609060101010101" pitchFamily="49" charset="-122"/>
                  <a:ea typeface="黑体" panose="02010609060101010101" pitchFamily="49" charset="-122"/>
                </a:rPr>
                <a:t>没记住</a:t>
              </a:r>
              <a:endParaRPr lang="ja-JP" altLang="en-US" sz="2000" dirty="0">
                <a:latin typeface="黑体" panose="02010609060101010101" pitchFamily="49" charset="-122"/>
                <a:ea typeface="黑体" panose="02010609060101010101" pitchFamily="49" charset="-122"/>
              </a:endParaRPr>
            </a:p>
          </p:txBody>
        </p:sp>
        <p:sp>
          <p:nvSpPr>
            <p:cNvPr id="67619" name="Text Box 10"/>
            <p:cNvSpPr txBox="1"/>
            <p:nvPr/>
          </p:nvSpPr>
          <p:spPr>
            <a:xfrm>
              <a:off x="6572264" y="1786013"/>
              <a:ext cx="1857388" cy="402343"/>
            </a:xfrm>
            <a:prstGeom prst="rect">
              <a:avLst/>
            </a:prstGeom>
            <a:solidFill>
              <a:schemeClr val="bg1"/>
            </a:solidFill>
            <a:ln w="38100" cap="flat" cmpd="sng">
              <a:solidFill>
                <a:srgbClr val="0070C0"/>
              </a:solidFill>
              <a:prstDash val="solid"/>
              <a:miter/>
              <a:headEnd type="none" w="med" len="med"/>
              <a:tailEnd type="none" w="med" len="med"/>
            </a:ln>
          </p:spPr>
          <p:txBody>
            <a:bodyPr lIns="90000" tIns="46800" rIns="90000" bIns="46800">
              <a:spAutoFit/>
            </a:bodyPr>
            <a:lstStyle/>
            <a:p>
              <a:pPr defTabSz="0" eaLnBrk="1" hangingPunct="1">
                <a:spcBef>
                  <a:spcPts val="1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2000" dirty="0">
                  <a:latin typeface="黑体" panose="02010609060101010101" pitchFamily="49" charset="-122"/>
                  <a:ea typeface="黑体" panose="02010609060101010101" pitchFamily="49" charset="-122"/>
                </a:rPr>
                <a:t>忘了</a:t>
              </a:r>
              <a:endParaRPr lang="ja-JP" altLang="en-US" sz="2000" dirty="0">
                <a:latin typeface="黑体" panose="02010609060101010101" pitchFamily="49" charset="-122"/>
                <a:ea typeface="黑体" panose="02010609060101010101" pitchFamily="49" charset="-122"/>
              </a:endParaRPr>
            </a:p>
          </p:txBody>
        </p:sp>
        <p:sp>
          <p:nvSpPr>
            <p:cNvPr id="67620" name="Text Box 10"/>
            <p:cNvSpPr txBox="1"/>
            <p:nvPr/>
          </p:nvSpPr>
          <p:spPr>
            <a:xfrm>
              <a:off x="1643042" y="1071546"/>
              <a:ext cx="2214578" cy="710159"/>
            </a:xfrm>
            <a:prstGeom prst="rect">
              <a:avLst/>
            </a:prstGeom>
            <a:solidFill>
              <a:schemeClr val="bg1"/>
            </a:solidFill>
            <a:ln w="38100" cap="flat" cmpd="sng">
              <a:solidFill>
                <a:srgbClr val="0070C0"/>
              </a:solidFill>
              <a:prstDash val="solid"/>
              <a:miter/>
              <a:headEnd type="none" w="med" len="med"/>
              <a:tailEnd type="none" w="med" len="med"/>
            </a:ln>
          </p:spPr>
          <p:txBody>
            <a:bodyPr lIns="90000" tIns="46800" rIns="90000" bIns="46800">
              <a:spAutoFit/>
            </a:bodyPr>
            <a:lstStyle/>
            <a:p>
              <a:pPr algn="ctr" eaLnBrk="1" hangingPunct="1"/>
              <a:r>
                <a:rPr lang="ja-JP" altLang="en-US" sz="2000" dirty="0">
                  <a:latin typeface="黑体" panose="02010609060101010101" pitchFamily="49" charset="-122"/>
                  <a:ea typeface="黑体" panose="02010609060101010101" pitchFamily="49" charset="-122"/>
                </a:rPr>
                <a:t>知识不足</a:t>
              </a:r>
              <a:endParaRPr lang="ja-JP" altLang="en-US" sz="2000" dirty="0">
                <a:latin typeface="黑体" panose="02010609060101010101" pitchFamily="49" charset="-122"/>
                <a:ea typeface="黑体" panose="02010609060101010101" pitchFamily="49" charset="-122"/>
              </a:endParaRPr>
            </a:p>
            <a:p>
              <a:pPr algn="ctr" eaLnBrk="1" hangingPunct="1"/>
              <a:r>
                <a:rPr lang="ja-JP" altLang="en-US" sz="2000" dirty="0">
                  <a:latin typeface="黑体" panose="02010609060101010101" pitchFamily="49" charset="-122"/>
                  <a:ea typeface="黑体" panose="02010609060101010101" pitchFamily="49" charset="-122"/>
                </a:rPr>
                <a:t>（不知道）</a:t>
              </a:r>
              <a:endParaRPr lang="ja-JP" altLang="en-US" sz="2000" dirty="0">
                <a:latin typeface="黑体" panose="02010609060101010101" pitchFamily="49" charset="-122"/>
                <a:ea typeface="黑体" panose="02010609060101010101" pitchFamily="49" charset="-122"/>
              </a:endParaRPr>
            </a:p>
          </p:txBody>
        </p:sp>
        <p:cxnSp>
          <p:nvCxnSpPr>
            <p:cNvPr id="101" name="直線コネクタ 100"/>
            <p:cNvCxnSpPr/>
            <p:nvPr/>
          </p:nvCxnSpPr>
          <p:spPr bwMode="auto">
            <a:xfrm rot="10800000">
              <a:off x="1428208" y="2714832"/>
              <a:ext cx="5501134" cy="1588"/>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直線コネクタ 101"/>
            <p:cNvCxnSpPr/>
            <p:nvPr/>
          </p:nvCxnSpPr>
          <p:spPr bwMode="auto">
            <a:xfrm rot="5400000">
              <a:off x="5965634" y="2749763"/>
              <a:ext cx="643026" cy="1587"/>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直線コネクタ 102"/>
            <p:cNvCxnSpPr/>
            <p:nvPr/>
          </p:nvCxnSpPr>
          <p:spPr bwMode="auto">
            <a:xfrm rot="10800000">
              <a:off x="6286353" y="2429043"/>
              <a:ext cx="285773" cy="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直線コネクタ 103"/>
            <p:cNvCxnSpPr/>
            <p:nvPr/>
          </p:nvCxnSpPr>
          <p:spPr bwMode="auto">
            <a:xfrm rot="10800000">
              <a:off x="6286353" y="3072069"/>
              <a:ext cx="285773" cy="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7625" name="Text Box 10"/>
            <p:cNvSpPr txBox="1"/>
            <p:nvPr/>
          </p:nvSpPr>
          <p:spPr>
            <a:xfrm>
              <a:off x="6572264" y="2214694"/>
              <a:ext cx="1857388" cy="371561"/>
            </a:xfrm>
            <a:prstGeom prst="rect">
              <a:avLst/>
            </a:prstGeom>
            <a:solidFill>
              <a:schemeClr val="bg1"/>
            </a:solidFill>
            <a:ln w="38100" cap="flat" cmpd="sng">
              <a:solidFill>
                <a:srgbClr val="7030A0"/>
              </a:solidFill>
              <a:prstDash val="solid"/>
              <a:miter/>
              <a:headEnd type="none" w="med" len="med"/>
              <a:tailEnd type="none" w="med" len="med"/>
            </a:ln>
          </p:spPr>
          <p:txBody>
            <a:bodyPr lIns="90000" tIns="46800" rIns="90000" bIns="46800">
              <a:spAutoFit/>
            </a:bodyPr>
            <a:lstStyle/>
            <a:p>
              <a:pPr defTabSz="0" eaLnBrk="1" hangingPunct="1">
                <a:spcBef>
                  <a:spcPts val="1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1800" dirty="0">
                  <a:latin typeface="黑体" panose="02010609060101010101" pitchFamily="49" charset="-122"/>
                  <a:ea typeface="黑体" panose="02010609060101010101" pitchFamily="49" charset="-122"/>
                </a:rPr>
                <a:t>这项工作太难了</a:t>
              </a:r>
              <a:endParaRPr lang="ja-JP" altLang="en-US" sz="1800" dirty="0">
                <a:latin typeface="黑体" panose="02010609060101010101" pitchFamily="49" charset="-122"/>
                <a:ea typeface="黑体" panose="02010609060101010101" pitchFamily="49" charset="-122"/>
              </a:endParaRPr>
            </a:p>
          </p:txBody>
        </p:sp>
        <p:sp>
          <p:nvSpPr>
            <p:cNvPr id="67626" name="Text Box 10"/>
            <p:cNvSpPr txBox="1"/>
            <p:nvPr/>
          </p:nvSpPr>
          <p:spPr>
            <a:xfrm>
              <a:off x="6572264" y="2571927"/>
              <a:ext cx="1857388" cy="371561"/>
            </a:xfrm>
            <a:prstGeom prst="rect">
              <a:avLst/>
            </a:prstGeom>
            <a:solidFill>
              <a:schemeClr val="bg1"/>
            </a:solidFill>
            <a:ln w="38100" cap="flat" cmpd="sng">
              <a:solidFill>
                <a:srgbClr val="7030A0"/>
              </a:solidFill>
              <a:prstDash val="solid"/>
              <a:miter/>
              <a:headEnd type="none" w="med" len="med"/>
              <a:tailEnd type="none" w="med" len="med"/>
            </a:ln>
          </p:spPr>
          <p:txBody>
            <a:bodyPr lIns="90000" tIns="46800" rIns="90000" bIns="46800">
              <a:spAutoFit/>
            </a:bodyPr>
            <a:lstStyle/>
            <a:p>
              <a:pPr defTabSz="0" eaLnBrk="1" hangingPunct="1">
                <a:spcBef>
                  <a:spcPts val="1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1800" dirty="0">
                  <a:latin typeface="黑体" panose="02010609060101010101" pitchFamily="49" charset="-122"/>
                  <a:ea typeface="黑体" panose="02010609060101010101" pitchFamily="49" charset="-122"/>
                </a:rPr>
                <a:t>技术不成熟</a:t>
              </a:r>
              <a:endParaRPr lang="ja-JP" altLang="en-US" sz="1800" dirty="0">
                <a:latin typeface="黑体" panose="02010609060101010101" pitchFamily="49" charset="-122"/>
                <a:ea typeface="黑体" panose="02010609060101010101" pitchFamily="49" charset="-122"/>
              </a:endParaRPr>
            </a:p>
          </p:txBody>
        </p:sp>
        <p:sp>
          <p:nvSpPr>
            <p:cNvPr id="67627" name="Text Box 10"/>
            <p:cNvSpPr txBox="1"/>
            <p:nvPr/>
          </p:nvSpPr>
          <p:spPr>
            <a:xfrm>
              <a:off x="6572264" y="2928934"/>
              <a:ext cx="1857388" cy="285752"/>
            </a:xfrm>
            <a:prstGeom prst="rect">
              <a:avLst/>
            </a:prstGeom>
            <a:solidFill>
              <a:schemeClr val="bg1"/>
            </a:solidFill>
            <a:ln w="38100" cap="flat" cmpd="sng">
              <a:solidFill>
                <a:srgbClr val="7030A0"/>
              </a:solidFill>
              <a:prstDash val="solid"/>
              <a:miter/>
              <a:headEnd type="none" w="med" len="med"/>
              <a:tailEnd type="none" w="med" len="med"/>
            </a:ln>
          </p:spPr>
          <p:txBody>
            <a:bodyPr lIns="90000" tIns="46800" rIns="90000" bIns="46800"/>
            <a:lstStyle/>
            <a:p>
              <a:pPr defTabSz="0" eaLnBrk="1" hangingPunct="1">
                <a:spcBef>
                  <a:spcPts val="1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1800" dirty="0">
                  <a:latin typeface="黑体" panose="02010609060101010101" pitchFamily="49" charset="-122"/>
                  <a:ea typeface="黑体" panose="02010609060101010101" pitchFamily="49" charset="-122"/>
                </a:rPr>
                <a:t>只是这会儿不会</a:t>
              </a:r>
              <a:endParaRPr lang="ja-JP" altLang="en-US" sz="1800" dirty="0">
                <a:latin typeface="黑体" panose="02010609060101010101" pitchFamily="49" charset="-122"/>
                <a:ea typeface="黑体" panose="02010609060101010101" pitchFamily="49" charset="-122"/>
              </a:endParaRPr>
            </a:p>
          </p:txBody>
        </p:sp>
        <p:sp>
          <p:nvSpPr>
            <p:cNvPr id="67628" name="Text Box 10"/>
            <p:cNvSpPr txBox="1"/>
            <p:nvPr/>
          </p:nvSpPr>
          <p:spPr>
            <a:xfrm>
              <a:off x="1643042" y="2143247"/>
              <a:ext cx="2214578" cy="710159"/>
            </a:xfrm>
            <a:prstGeom prst="rect">
              <a:avLst/>
            </a:prstGeom>
            <a:solidFill>
              <a:schemeClr val="bg1"/>
            </a:solidFill>
            <a:ln w="38100" cap="flat" cmpd="sng">
              <a:solidFill>
                <a:srgbClr val="7030A0"/>
              </a:solidFill>
              <a:prstDash val="solid"/>
              <a:miter/>
              <a:headEnd type="none" w="med" len="med"/>
              <a:tailEnd type="none" w="med" len="med"/>
            </a:ln>
          </p:spPr>
          <p:txBody>
            <a:bodyPr lIns="90000" tIns="46800" rIns="90000" bIns="46800">
              <a:spAutoFit/>
            </a:bodyPr>
            <a:lstStyle/>
            <a:p>
              <a:pPr algn="ctr" eaLnBrk="1" hangingPunct="1"/>
              <a:r>
                <a:rPr lang="ja-JP" altLang="en-US" sz="2000" dirty="0">
                  <a:latin typeface="黑体" panose="02010609060101010101" pitchFamily="49" charset="-122"/>
                  <a:ea typeface="黑体" panose="02010609060101010101" pitchFamily="49" charset="-122"/>
                </a:rPr>
                <a:t>能力不足</a:t>
              </a:r>
              <a:endParaRPr lang="ja-JP" altLang="en-US" sz="2000" dirty="0">
                <a:latin typeface="黑体" panose="02010609060101010101" pitchFamily="49" charset="-122"/>
                <a:ea typeface="黑体" panose="02010609060101010101" pitchFamily="49" charset="-122"/>
              </a:endParaRPr>
            </a:p>
            <a:p>
              <a:pPr algn="ctr" eaLnBrk="1" hangingPunct="1"/>
              <a:r>
                <a:rPr lang="ja-JP" altLang="en-US" sz="2000" dirty="0">
                  <a:latin typeface="黑体" panose="02010609060101010101" pitchFamily="49" charset="-122"/>
                  <a:ea typeface="黑体" panose="02010609060101010101" pitchFamily="49" charset="-122"/>
                </a:rPr>
                <a:t>（不会）</a:t>
              </a:r>
              <a:endParaRPr lang="ja-JP" altLang="en-US" sz="2000" dirty="0">
                <a:latin typeface="黑体" panose="02010609060101010101" pitchFamily="49" charset="-122"/>
                <a:ea typeface="黑体" panose="02010609060101010101" pitchFamily="49" charset="-122"/>
              </a:endParaRPr>
            </a:p>
          </p:txBody>
        </p:sp>
        <p:sp>
          <p:nvSpPr>
            <p:cNvPr id="67629" name="Text Box 10"/>
            <p:cNvSpPr txBox="1"/>
            <p:nvPr/>
          </p:nvSpPr>
          <p:spPr>
            <a:xfrm>
              <a:off x="1643042" y="4286648"/>
              <a:ext cx="2214578" cy="710159"/>
            </a:xfrm>
            <a:prstGeom prst="rect">
              <a:avLst/>
            </a:prstGeom>
            <a:solidFill>
              <a:schemeClr val="bg1"/>
            </a:solidFill>
            <a:ln w="38100" cap="flat" cmpd="sng">
              <a:solidFill>
                <a:srgbClr val="7030A0"/>
              </a:solidFill>
              <a:prstDash val="solid"/>
              <a:miter/>
              <a:headEnd type="none" w="med" len="med"/>
              <a:tailEnd type="none" w="med" len="med"/>
            </a:ln>
          </p:spPr>
          <p:txBody>
            <a:bodyPr lIns="90000" tIns="46800" rIns="90000" bIns="46800">
              <a:spAutoFit/>
            </a:bodyPr>
            <a:lstStyle/>
            <a:p>
              <a:pPr algn="ctr" eaLnBrk="1" hangingPunct="1"/>
              <a:r>
                <a:rPr lang="en-US" altLang="ja-JP" sz="2000" dirty="0">
                  <a:latin typeface="黑体" panose="02010609060101010101" pitchFamily="49" charset="-122"/>
                  <a:ea typeface="黑体" panose="02010609060101010101" pitchFamily="49" charset="-122"/>
                </a:rPr>
                <a:t> </a:t>
              </a:r>
              <a:r>
                <a:rPr lang="ja-JP" altLang="en-US" sz="2000" dirty="0">
                  <a:latin typeface="黑体" panose="02010609060101010101" pitchFamily="49" charset="-122"/>
                  <a:ea typeface="黑体" panose="02010609060101010101" pitchFamily="49" charset="-122"/>
                </a:rPr>
                <a:t>会且有能力</a:t>
              </a:r>
              <a:endParaRPr lang="ja-JP" altLang="en-US" sz="2000" dirty="0">
                <a:latin typeface="黑体" panose="02010609060101010101" pitchFamily="49" charset="-122"/>
                <a:ea typeface="黑体" panose="02010609060101010101" pitchFamily="49" charset="-122"/>
              </a:endParaRPr>
            </a:p>
            <a:p>
              <a:pPr algn="ctr" eaLnBrk="1" hangingPunct="1"/>
              <a:r>
                <a:rPr lang="ja-JP" altLang="en-US" sz="2000" dirty="0">
                  <a:latin typeface="黑体" panose="02010609060101010101" pitchFamily="49" charset="-122"/>
                  <a:ea typeface="黑体" panose="02010609060101010101" pitchFamily="49" charset="-122"/>
                </a:rPr>
                <a:t>但不去做</a:t>
              </a:r>
              <a:endParaRPr lang="ja-JP" altLang="en-US" sz="2000" dirty="0">
                <a:latin typeface="黑体" panose="02010609060101010101" pitchFamily="49" charset="-122"/>
                <a:ea typeface="黑体" panose="02010609060101010101" pitchFamily="49" charset="-122"/>
              </a:endParaRPr>
            </a:p>
          </p:txBody>
        </p:sp>
        <p:cxnSp>
          <p:nvCxnSpPr>
            <p:cNvPr id="67630" name="直線コネクタ 110"/>
            <p:cNvCxnSpPr/>
            <p:nvPr/>
          </p:nvCxnSpPr>
          <p:spPr>
            <a:xfrm>
              <a:off x="1000100" y="3214686"/>
              <a:ext cx="428628" cy="1588"/>
            </a:xfrm>
            <a:prstGeom prst="line">
              <a:avLst/>
            </a:prstGeom>
            <a:ln w="38100" cap="flat" cmpd="sng">
              <a:solidFill>
                <a:schemeClr val="tx1"/>
              </a:solidFill>
              <a:prstDash val="solid"/>
              <a:headEnd type="none" w="med" len="med"/>
              <a:tailEnd type="none" w="med" len="med"/>
            </a:ln>
          </p:spPr>
        </p:cxnSp>
        <p:sp>
          <p:nvSpPr>
            <p:cNvPr id="67631" name="Text Box 11"/>
            <p:cNvSpPr txBox="1"/>
            <p:nvPr/>
          </p:nvSpPr>
          <p:spPr>
            <a:xfrm>
              <a:off x="551837" y="2143247"/>
              <a:ext cx="489537" cy="2143401"/>
            </a:xfrm>
            <a:prstGeom prst="rect">
              <a:avLst/>
            </a:prstGeom>
            <a:solidFill>
              <a:schemeClr val="bg1"/>
            </a:solidFill>
            <a:ln w="38100" cap="flat" cmpd="sng">
              <a:solidFill>
                <a:srgbClr val="000000"/>
              </a:solidFill>
              <a:prstDash val="solid"/>
              <a:miter/>
              <a:headEnd type="none" w="med" len="med"/>
              <a:tailEnd type="none" w="med" len="med"/>
            </a:ln>
          </p:spPr>
          <p:txBody>
            <a:bodyPr vert="eaVert" lIns="90000" tIns="46800" rIns="90000" bIns="46800">
              <a:spAutoFit/>
            </a:bodyPr>
            <a:lstStyle/>
            <a:p>
              <a:pPr algn="ctr" defTabSz="0" eaLnBrk="1" hangingPunct="1">
                <a:spcBef>
                  <a:spcPts val="2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2000" dirty="0">
                  <a:latin typeface="黑体" panose="02010609060101010101" pitchFamily="49" charset="-122"/>
                  <a:ea typeface="黑体" panose="02010609060101010101" pitchFamily="49" charset="-122"/>
                </a:rPr>
                <a:t>不安全行为</a:t>
              </a:r>
              <a:endParaRPr lang="ja-JP" altLang="en-US" sz="2000" dirty="0">
                <a:latin typeface="黑体" panose="02010609060101010101" pitchFamily="49" charset="-122"/>
                <a:ea typeface="黑体" panose="02010609060101010101" pitchFamily="49" charset="-122"/>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5"/>
          <p:cNvSpPr txBox="1"/>
          <p:nvPr/>
        </p:nvSpPr>
        <p:spPr>
          <a:xfrm>
            <a:off x="684213" y="549275"/>
            <a:ext cx="6624637" cy="461963"/>
          </a:xfrm>
          <a:prstGeom prst="rect">
            <a:avLst/>
          </a:prstGeom>
          <a:noFill/>
          <a:ln w="9525">
            <a:noFill/>
          </a:ln>
        </p:spPr>
        <p:txBody>
          <a:bodyPr>
            <a:spAutoFit/>
          </a:bodyPr>
          <a:lstStyle/>
          <a:p>
            <a:pPr eaLnBrk="1" hangingPunct="1">
              <a:spcBef>
                <a:spcPct val="50000"/>
              </a:spcBef>
            </a:pPr>
            <a:r>
              <a:rPr lang="en-US" altLang="zh-CN" dirty="0">
                <a:latin typeface="黑体" panose="02010609060101010101" pitchFamily="49" charset="-122"/>
                <a:ea typeface="黑体" panose="02010609060101010101" pitchFamily="49" charset="-122"/>
              </a:rPr>
              <a:t>3.</a:t>
            </a:r>
            <a:r>
              <a:rPr lang="zh-CN" altLang="en-US" dirty="0">
                <a:latin typeface="黑体" panose="02010609060101010101" pitchFamily="49" charset="-122"/>
                <a:ea typeface="黑体" panose="02010609060101010101" pitchFamily="49" charset="-122"/>
              </a:rPr>
              <a:t>危险预知训练</a:t>
            </a:r>
            <a:r>
              <a:rPr lang="en-US" altLang="zh-CN" dirty="0">
                <a:latin typeface="Times New Roman" panose="02020603050405020304" pitchFamily="18" charset="0"/>
              </a:rPr>
              <a:t>—</a:t>
            </a:r>
            <a:r>
              <a:rPr lang="zh-CN" altLang="en-US" dirty="0">
                <a:latin typeface="黑体" panose="02010609060101010101" pitchFamily="49" charset="-122"/>
                <a:ea typeface="黑体" panose="02010609060101010101" pitchFamily="49" charset="-122"/>
              </a:rPr>
              <a:t>（</a:t>
            </a:r>
            <a:r>
              <a:rPr lang="en-US" altLang="zh-CN" dirty="0">
                <a:latin typeface="黑体" panose="02010609060101010101" pitchFamily="49" charset="-122"/>
                <a:ea typeface="黑体" panose="02010609060101010101" pitchFamily="49" charset="-122"/>
              </a:rPr>
              <a:t>1</a:t>
            </a:r>
            <a:r>
              <a:rPr lang="zh-CN" altLang="en-US"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不安全行为原因分析</a:t>
            </a:r>
            <a:endParaRPr lang="zh-CN" altLang="en-US" sz="2000" dirty="0">
              <a:latin typeface="黑体" panose="02010609060101010101" pitchFamily="49" charset="-122"/>
              <a:ea typeface="黑体" panose="02010609060101010101" pitchFamily="49" charset="-122"/>
            </a:endParaRPr>
          </a:p>
        </p:txBody>
      </p:sp>
      <p:sp>
        <p:nvSpPr>
          <p:cNvPr id="68611" name="Text Box 3"/>
          <p:cNvSpPr txBox="1"/>
          <p:nvPr/>
        </p:nvSpPr>
        <p:spPr>
          <a:xfrm>
            <a:off x="500063" y="1500188"/>
            <a:ext cx="7929562" cy="4033837"/>
          </a:xfrm>
          <a:prstGeom prst="rect">
            <a:avLst/>
          </a:prstGeom>
          <a:noFill/>
          <a:ln w="9525">
            <a:noFill/>
          </a:ln>
        </p:spPr>
        <p:txBody>
          <a:bodyPr lIns="90000" tIns="46800" rIns="90000" bIns="46800">
            <a:spAutoFit/>
          </a:bodyPr>
          <a:lstStyle/>
          <a:p>
            <a:pPr defTabSz="0" eaLnBrk="1" hangingPunct="1">
              <a:buClr>
                <a:srgbClr val="3333CC"/>
              </a:buClr>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CN" altLang="en-GB" sz="2000" b="1" dirty="0">
                <a:solidFill>
                  <a:srgbClr val="000000"/>
                </a:solidFill>
                <a:latin typeface="Calibri" panose="020F0502020204030204" charset="0"/>
                <a:ea typeface="黑体" panose="02010609060101010101" pitchFamily="49" charset="-122"/>
              </a:rPr>
              <a:t>　</a:t>
            </a:r>
            <a:r>
              <a:rPr lang="zh-CN" altLang="en-GB" sz="2000" dirty="0">
                <a:solidFill>
                  <a:srgbClr val="000000"/>
                </a:solidFill>
                <a:latin typeface="宋体" panose="02010600030101010101" pitchFamily="2" charset="-122"/>
              </a:rPr>
              <a:t>　开展安全管理时有一个很重要的问题，职工掌握了作业“知识”，有“技术”，也就是说“知道、会做”，但不按程序做，忽视安全心得，因此发生了事故。</a:t>
            </a:r>
            <a:endParaRPr lang="en-US" altLang="zh-CN" sz="2000" dirty="0">
              <a:solidFill>
                <a:srgbClr val="000000"/>
              </a:solidFill>
              <a:latin typeface="宋体" panose="02010600030101010101" pitchFamily="2" charset="-122"/>
            </a:endParaRPr>
          </a:p>
          <a:p>
            <a:pPr defTabSz="0" eaLnBrk="1" hangingPunct="1">
              <a:buClr>
                <a:srgbClr val="3333CC"/>
              </a:buClr>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zh-CN" altLang="en-GB" dirty="0">
              <a:solidFill>
                <a:srgbClr val="000000"/>
              </a:solidFill>
              <a:latin typeface="宋体" panose="02010600030101010101" pitchFamily="2" charset="-122"/>
            </a:endParaRPr>
          </a:p>
          <a:p>
            <a:pPr defTabSz="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CN" altLang="en-GB" dirty="0">
                <a:solidFill>
                  <a:srgbClr val="000000"/>
                </a:solidFill>
                <a:latin typeface="Calibri" panose="020F0502020204030204" charset="0"/>
                <a:ea typeface="黑体" panose="02010609060101010101" pitchFamily="49" charset="-122"/>
              </a:rPr>
              <a:t>　　</a:t>
            </a:r>
            <a:r>
              <a:rPr lang="zh-CN" altLang="en-GB" dirty="0">
                <a:solidFill>
                  <a:srgbClr val="FF0000"/>
                </a:solidFill>
                <a:latin typeface="Arial" panose="020B0604020202020204" pitchFamily="34" charset="0"/>
                <a:ea typeface="黑体" panose="02010609060101010101" pitchFamily="49" charset="-122"/>
              </a:rPr>
              <a:t>“</a:t>
            </a:r>
            <a:r>
              <a:rPr lang="zh-CN" altLang="en-GB" dirty="0">
                <a:solidFill>
                  <a:srgbClr val="FF0000"/>
                </a:solidFill>
                <a:latin typeface="Calibri" panose="020F0502020204030204" charset="0"/>
                <a:ea typeface="黑体" panose="02010609060101010101" pitchFamily="49" charset="-122"/>
              </a:rPr>
              <a:t>知道、会做，但不做</a:t>
            </a:r>
            <a:r>
              <a:rPr lang="zh-CN" altLang="en-GB" dirty="0">
                <a:solidFill>
                  <a:srgbClr val="FF0000"/>
                </a:solidFill>
                <a:latin typeface="Arial" panose="020B0604020202020204" pitchFamily="34" charset="0"/>
                <a:ea typeface="黑体" panose="02010609060101010101" pitchFamily="49" charset="-122"/>
              </a:rPr>
              <a:t>”</a:t>
            </a:r>
            <a:r>
              <a:rPr lang="zh-CN" altLang="en-GB" dirty="0">
                <a:solidFill>
                  <a:srgbClr val="FF0000"/>
                </a:solidFill>
                <a:latin typeface="Calibri" panose="020F0502020204030204" charset="0"/>
                <a:ea typeface="黑体" panose="02010609060101010101" pitchFamily="49" charset="-122"/>
              </a:rPr>
              <a:t>，这与</a:t>
            </a:r>
            <a:r>
              <a:rPr lang="zh-CN" altLang="en-GB" dirty="0">
                <a:solidFill>
                  <a:srgbClr val="FF0000"/>
                </a:solidFill>
                <a:latin typeface="Arial" panose="020B0604020202020204" pitchFamily="34" charset="0"/>
                <a:ea typeface="黑体" panose="02010609060101010101" pitchFamily="49" charset="-122"/>
              </a:rPr>
              <a:t>“</a:t>
            </a:r>
            <a:r>
              <a:rPr lang="zh-CN" altLang="en-GB" dirty="0">
                <a:solidFill>
                  <a:srgbClr val="FF0000"/>
                </a:solidFill>
                <a:latin typeface="Calibri" panose="020F0502020204030204" charset="0"/>
                <a:ea typeface="黑体" panose="02010609060101010101" pitchFamily="49" charset="-122"/>
              </a:rPr>
              <a:t>人的特性</a:t>
            </a:r>
            <a:r>
              <a:rPr lang="zh-CN" altLang="en-GB" dirty="0">
                <a:solidFill>
                  <a:srgbClr val="FF0000"/>
                </a:solidFill>
                <a:latin typeface="Arial" panose="020B0604020202020204" pitchFamily="34" charset="0"/>
                <a:ea typeface="黑体" panose="02010609060101010101" pitchFamily="49" charset="-122"/>
              </a:rPr>
              <a:t>”</a:t>
            </a:r>
            <a:r>
              <a:rPr lang="zh-CN" altLang="en-GB" dirty="0">
                <a:solidFill>
                  <a:srgbClr val="FF0000"/>
                </a:solidFill>
                <a:latin typeface="Calibri" panose="020F0502020204030204" charset="0"/>
                <a:ea typeface="黑体" panose="02010609060101010101" pitchFamily="49" charset="-122"/>
              </a:rPr>
              <a:t>有着很深的关系。</a:t>
            </a:r>
            <a:endParaRPr lang="ja-JP" altLang="en-GB" dirty="0">
              <a:solidFill>
                <a:srgbClr val="FF0000"/>
              </a:solidFill>
              <a:latin typeface="Calibri" panose="020F0502020204030204" charset="0"/>
              <a:ea typeface="黑体" panose="02010609060101010101" pitchFamily="49" charset="-122"/>
            </a:endParaRPr>
          </a:p>
          <a:p>
            <a:pPr defTabSz="0" eaLnBrk="1" hangingPunct="1">
              <a:buClr>
                <a:srgbClr val="3333CC"/>
              </a:buClr>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CN" altLang="en-GB" b="1" dirty="0">
                <a:solidFill>
                  <a:srgbClr val="3333CC"/>
                </a:solidFill>
                <a:latin typeface="Calibri" panose="020F0502020204030204" charset="0"/>
                <a:ea typeface="黑体" panose="02010609060101010101" pitchFamily="49" charset="-122"/>
              </a:rPr>
              <a:t>为什么没做？</a:t>
            </a:r>
            <a:endParaRPr lang="en-US" altLang="zh-CN" b="1" dirty="0">
              <a:solidFill>
                <a:srgbClr val="3333CC"/>
              </a:solidFill>
              <a:latin typeface="Calibri" panose="020F0502020204030204" charset="0"/>
              <a:ea typeface="黑体" panose="02010609060101010101" pitchFamily="49" charset="-122"/>
            </a:endParaRPr>
          </a:p>
          <a:p>
            <a:pPr defTabSz="0" eaLnBrk="1" hangingPunct="1">
              <a:buClr>
                <a:srgbClr val="3333CC"/>
              </a:buClr>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zh-CN" altLang="en-GB" sz="2000" b="1" dirty="0">
              <a:solidFill>
                <a:srgbClr val="3333CC"/>
              </a:solidFill>
              <a:latin typeface="Calibri" panose="020F0502020204030204" charset="0"/>
              <a:ea typeface="黑体" panose="02010609060101010101" pitchFamily="49" charset="-122"/>
            </a:endParaRPr>
          </a:p>
          <a:p>
            <a:pPr defTabSz="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CN" altLang="en-GB" sz="2000" b="1" dirty="0">
                <a:solidFill>
                  <a:srgbClr val="000000"/>
                </a:solidFill>
                <a:latin typeface="Calibri" panose="020F0502020204030204" charset="0"/>
                <a:ea typeface="黑体" panose="02010609060101010101" pitchFamily="49" charset="-122"/>
              </a:rPr>
              <a:t>　　</a:t>
            </a:r>
            <a:r>
              <a:rPr lang="zh-CN" altLang="en-GB" sz="2000" dirty="0">
                <a:solidFill>
                  <a:srgbClr val="000000"/>
                </a:solidFill>
                <a:latin typeface="宋体" panose="02010600030101010101" pitchFamily="2" charset="-122"/>
              </a:rPr>
              <a:t>开展了知识培训，也进行了技能教育，传授了作业程序和安全心得，应该“知道”，应该“会做”，但为什么“没做”？</a:t>
            </a:r>
            <a:endParaRPr lang="en-US" altLang="zh-CN" sz="2000" dirty="0">
              <a:solidFill>
                <a:srgbClr val="000000"/>
              </a:solidFill>
              <a:latin typeface="宋体" panose="02010600030101010101" pitchFamily="2" charset="-122"/>
            </a:endParaRPr>
          </a:p>
          <a:p>
            <a:pPr defTabSz="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zh-CN" altLang="en-GB" sz="2000" dirty="0">
              <a:solidFill>
                <a:srgbClr val="000000"/>
              </a:solidFill>
              <a:latin typeface="Calibri" panose="020F0502020204030204" charset="0"/>
              <a:ea typeface="黑体" panose="02010609060101010101" pitchFamily="49" charset="-122"/>
            </a:endParaRPr>
          </a:p>
          <a:p>
            <a:pPr defTabSz="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CN" altLang="en-GB" sz="2000" dirty="0">
                <a:solidFill>
                  <a:srgbClr val="000000"/>
                </a:solidFill>
                <a:latin typeface="Calibri" panose="020F0502020204030204" charset="0"/>
                <a:ea typeface="黑体" panose="02010609060101010101" pitchFamily="49" charset="-122"/>
              </a:rPr>
              <a:t>　　</a:t>
            </a:r>
            <a:endParaRPr lang="ja-JP" altLang="en-GB" sz="2000" b="1" dirty="0">
              <a:solidFill>
                <a:srgbClr val="000000"/>
              </a:solidFill>
              <a:latin typeface="Calibri" panose="020F0502020204030204" charset="0"/>
              <a:ea typeface="黑体" panose="02010609060101010101" pitchFamily="49"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p:nvPr/>
        </p:nvSpPr>
        <p:spPr>
          <a:xfrm>
            <a:off x="1979613" y="1428750"/>
            <a:ext cx="5616575" cy="295275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pPr eaLnBrk="1" hangingPunct="1"/>
            <a:endParaRPr lang="zh-CN" altLang="en-US" dirty="0">
              <a:latin typeface="Times New Roman" panose="02020603050405020304" pitchFamily="18" charset="0"/>
            </a:endParaRPr>
          </a:p>
        </p:txBody>
      </p:sp>
      <p:sp>
        <p:nvSpPr>
          <p:cNvPr id="20483" name="Rectangle 8"/>
          <p:cNvSpPr/>
          <p:nvPr/>
        </p:nvSpPr>
        <p:spPr>
          <a:xfrm>
            <a:off x="3521075" y="2909888"/>
            <a:ext cx="1900238" cy="1289050"/>
          </a:xfrm>
          <a:prstGeom prst="rect">
            <a:avLst/>
          </a:prstGeom>
          <a:noFill/>
          <a:ln w="9525" cap="flat" cmpd="sng">
            <a:solidFill>
              <a:srgbClr val="000000"/>
            </a:solidFill>
            <a:prstDash val="solid"/>
            <a:miter/>
            <a:headEnd type="none" w="med" len="med"/>
            <a:tailEnd type="none" w="med" len="med"/>
          </a:ln>
        </p:spPr>
        <p:txBody>
          <a:bodyPr/>
          <a:lstStyle/>
          <a:p>
            <a:pPr eaLnBrk="1" hangingPunct="1"/>
            <a:endParaRPr lang="zh-CN" altLang="en-US" dirty="0">
              <a:latin typeface="Times New Roman" panose="02020603050405020304" pitchFamily="18" charset="0"/>
            </a:endParaRPr>
          </a:p>
        </p:txBody>
      </p:sp>
      <p:sp>
        <p:nvSpPr>
          <p:cNvPr id="20484" name="Text Box 9"/>
          <p:cNvSpPr txBox="1"/>
          <p:nvPr/>
        </p:nvSpPr>
        <p:spPr>
          <a:xfrm>
            <a:off x="4154488" y="1609725"/>
            <a:ext cx="993775" cy="365125"/>
          </a:xfrm>
          <a:prstGeom prst="rect">
            <a:avLst/>
          </a:prstGeom>
          <a:solidFill>
            <a:srgbClr val="DDD8C2"/>
          </a:solidFill>
          <a:ln w="9525" cap="flat" cmpd="sng">
            <a:solidFill>
              <a:srgbClr val="000000"/>
            </a:solidFill>
            <a:prstDash val="solid"/>
            <a:miter/>
            <a:headEnd type="none" w="med" len="med"/>
            <a:tailEnd type="none" w="med" len="med"/>
          </a:ln>
        </p:spPr>
        <p:txBody>
          <a:bodyPr/>
          <a:lstStyle/>
          <a:p>
            <a:pPr algn="ctr" eaLnBrk="1" hangingPunct="1">
              <a:spcBef>
                <a:spcPts val="500"/>
              </a:spcBef>
              <a:spcAft>
                <a:spcPts val="500"/>
              </a:spcAft>
            </a:pPr>
            <a:r>
              <a:rPr lang="zh-CN" altLang="en-US" sz="1400" b="1" dirty="0">
                <a:latin typeface="幼圆" pitchFamily="49" charset="-122"/>
                <a:ea typeface="幼圆" pitchFamily="49" charset="-122"/>
              </a:rPr>
              <a:t>目  标</a:t>
            </a:r>
            <a:endParaRPr lang="zh-CN" altLang="en-US" sz="1400" dirty="0">
              <a:latin typeface="Arial" panose="020B0604020202020204" pitchFamily="34" charset="0"/>
            </a:endParaRPr>
          </a:p>
        </p:txBody>
      </p:sp>
      <p:cxnSp>
        <p:nvCxnSpPr>
          <p:cNvPr id="20485" name="AutoShape 10"/>
          <p:cNvCxnSpPr/>
          <p:nvPr/>
        </p:nvCxnSpPr>
        <p:spPr>
          <a:xfrm>
            <a:off x="4643438" y="1992313"/>
            <a:ext cx="0" cy="269875"/>
          </a:xfrm>
          <a:prstGeom prst="straightConnector1">
            <a:avLst/>
          </a:prstGeom>
          <a:ln w="9525" cap="flat" cmpd="sng">
            <a:solidFill>
              <a:srgbClr val="000000"/>
            </a:solidFill>
            <a:prstDash val="solid"/>
            <a:headEnd type="none" w="med" len="med"/>
            <a:tailEnd type="arrow" w="med" len="med"/>
          </a:ln>
        </p:spPr>
      </p:cxnSp>
      <p:grpSp>
        <p:nvGrpSpPr>
          <p:cNvPr id="20486" name="Group 11"/>
          <p:cNvGrpSpPr/>
          <p:nvPr/>
        </p:nvGrpSpPr>
        <p:grpSpPr>
          <a:xfrm>
            <a:off x="4162425" y="2279650"/>
            <a:ext cx="985838" cy="487363"/>
            <a:chOff x="5343" y="6128"/>
            <a:chExt cx="1220" cy="978"/>
          </a:xfrm>
        </p:grpSpPr>
        <p:sp>
          <p:nvSpPr>
            <p:cNvPr id="20507" name="Text Box 12"/>
            <p:cNvSpPr txBox="1"/>
            <p:nvPr/>
          </p:nvSpPr>
          <p:spPr>
            <a:xfrm>
              <a:off x="5343" y="6128"/>
              <a:ext cx="1220" cy="519"/>
            </a:xfrm>
            <a:prstGeom prst="rect">
              <a:avLst/>
            </a:prstGeom>
            <a:solidFill>
              <a:srgbClr val="DDD8C2"/>
            </a:solidFill>
            <a:ln w="9525" cap="flat" cmpd="sng">
              <a:solidFill>
                <a:srgbClr val="000000"/>
              </a:solidFill>
              <a:prstDash val="solid"/>
              <a:miter/>
              <a:headEnd type="none" w="med" len="med"/>
              <a:tailEnd type="none" w="med" len="med"/>
            </a:ln>
          </p:spPr>
          <p:txBody>
            <a:bodyPr tIns="0" bIns="0"/>
            <a:lstStyle/>
            <a:p>
              <a:pPr algn="ctr" eaLnBrk="1" hangingPunct="1"/>
              <a:r>
                <a:rPr lang="zh-CN" altLang="en-US" sz="1400" b="1" dirty="0">
                  <a:latin typeface="幼圆" pitchFamily="49" charset="-122"/>
                  <a:ea typeface="幼圆" pitchFamily="49" charset="-122"/>
                </a:rPr>
                <a:t>方  针</a:t>
              </a:r>
              <a:endParaRPr lang="zh-CN" altLang="en-US" sz="1400" dirty="0">
                <a:latin typeface="Arial" panose="020B0604020202020204" pitchFamily="34" charset="0"/>
              </a:endParaRPr>
            </a:p>
          </p:txBody>
        </p:sp>
        <p:cxnSp>
          <p:nvCxnSpPr>
            <p:cNvPr id="20508" name="AutoShape 13"/>
            <p:cNvCxnSpPr/>
            <p:nvPr/>
          </p:nvCxnSpPr>
          <p:spPr>
            <a:xfrm>
              <a:off x="5940" y="6596"/>
              <a:ext cx="0" cy="510"/>
            </a:xfrm>
            <a:prstGeom prst="straightConnector1">
              <a:avLst/>
            </a:prstGeom>
            <a:ln w="9525" cap="flat" cmpd="sng">
              <a:solidFill>
                <a:srgbClr val="000000"/>
              </a:solidFill>
              <a:prstDash val="solid"/>
              <a:headEnd type="none" w="med" len="med"/>
              <a:tailEnd type="arrow" w="med" len="med"/>
            </a:ln>
          </p:spPr>
        </p:cxnSp>
      </p:grpSp>
      <p:sp>
        <p:nvSpPr>
          <p:cNvPr id="20487" name="Text Box 14"/>
          <p:cNvSpPr txBox="1"/>
          <p:nvPr/>
        </p:nvSpPr>
        <p:spPr>
          <a:xfrm>
            <a:off x="4125913" y="2747963"/>
            <a:ext cx="985837" cy="288925"/>
          </a:xfrm>
          <a:prstGeom prst="rect">
            <a:avLst/>
          </a:prstGeom>
          <a:solidFill>
            <a:srgbClr val="DDD8C2"/>
          </a:solidFill>
          <a:ln w="9525" cap="flat" cmpd="sng">
            <a:solidFill>
              <a:srgbClr val="000000"/>
            </a:solidFill>
            <a:prstDash val="solid"/>
            <a:miter/>
            <a:headEnd type="none" w="med" len="med"/>
            <a:tailEnd type="none" w="med" len="med"/>
          </a:ln>
        </p:spPr>
        <p:txBody>
          <a:bodyPr/>
          <a:lstStyle/>
          <a:p>
            <a:pPr algn="ctr" eaLnBrk="1" hangingPunct="1"/>
            <a:r>
              <a:rPr lang="zh-CN" altLang="en-US" sz="1400" b="1" dirty="0">
                <a:latin typeface="幼圆" pitchFamily="49" charset="-122"/>
                <a:ea typeface="幼圆" pitchFamily="49" charset="-122"/>
              </a:rPr>
              <a:t>作业计划</a:t>
            </a:r>
            <a:endParaRPr lang="zh-CN" altLang="en-US" sz="1400" dirty="0">
              <a:latin typeface="Arial" panose="020B0604020202020204" pitchFamily="34" charset="0"/>
            </a:endParaRPr>
          </a:p>
        </p:txBody>
      </p:sp>
      <p:sp>
        <p:nvSpPr>
          <p:cNvPr id="20488" name="Text Box 15"/>
          <p:cNvSpPr txBox="1"/>
          <p:nvPr/>
        </p:nvSpPr>
        <p:spPr>
          <a:xfrm>
            <a:off x="2268538" y="2747963"/>
            <a:ext cx="946150" cy="355600"/>
          </a:xfrm>
          <a:prstGeom prst="rect">
            <a:avLst/>
          </a:prstGeom>
          <a:solidFill>
            <a:srgbClr val="DDD8C2"/>
          </a:solidFill>
          <a:ln w="9525" cap="flat" cmpd="sng">
            <a:solidFill>
              <a:srgbClr val="000000"/>
            </a:solidFill>
            <a:prstDash val="solid"/>
            <a:miter/>
            <a:headEnd type="none" w="med" len="med"/>
            <a:tailEnd type="none" w="med" len="med"/>
          </a:ln>
        </p:spPr>
        <p:txBody>
          <a:bodyPr/>
          <a:lstStyle/>
          <a:p>
            <a:pPr algn="ctr" eaLnBrk="1" hangingPunct="1"/>
            <a:r>
              <a:rPr lang="zh-CN" altLang="en-US" sz="1400" b="1" dirty="0">
                <a:latin typeface="幼圆" pitchFamily="49" charset="-122"/>
                <a:ea typeface="幼圆" pitchFamily="49" charset="-122"/>
              </a:rPr>
              <a:t>管理者</a:t>
            </a:r>
            <a:endParaRPr lang="zh-CN" altLang="en-US" sz="1400" dirty="0">
              <a:latin typeface="Arial" panose="020B0604020202020204" pitchFamily="34" charset="0"/>
            </a:endParaRPr>
          </a:p>
        </p:txBody>
      </p:sp>
      <p:cxnSp>
        <p:nvCxnSpPr>
          <p:cNvPr id="20489" name="AutoShape 16"/>
          <p:cNvCxnSpPr>
            <a:stCxn id="20488" idx="2"/>
          </p:cNvCxnSpPr>
          <p:nvPr/>
        </p:nvCxnSpPr>
        <p:spPr>
          <a:xfrm>
            <a:off x="2741613" y="3103563"/>
            <a:ext cx="11112" cy="398462"/>
          </a:xfrm>
          <a:prstGeom prst="straightConnector1">
            <a:avLst/>
          </a:prstGeom>
          <a:ln w="9525" cap="flat" cmpd="sng">
            <a:solidFill>
              <a:srgbClr val="000000"/>
            </a:solidFill>
            <a:prstDash val="solid"/>
            <a:headEnd type="none" w="med" len="med"/>
            <a:tailEnd type="arrow" w="med" len="med"/>
          </a:ln>
        </p:spPr>
      </p:cxnSp>
      <p:sp>
        <p:nvSpPr>
          <p:cNvPr id="20490" name="Text Box 17"/>
          <p:cNvSpPr txBox="1"/>
          <p:nvPr/>
        </p:nvSpPr>
        <p:spPr>
          <a:xfrm>
            <a:off x="2303463" y="3506788"/>
            <a:ext cx="827087" cy="322262"/>
          </a:xfrm>
          <a:prstGeom prst="rect">
            <a:avLst/>
          </a:prstGeom>
          <a:solidFill>
            <a:srgbClr val="FF0000"/>
          </a:solidFill>
          <a:ln w="9525" cap="flat" cmpd="sng">
            <a:solidFill>
              <a:srgbClr val="000000"/>
            </a:solidFill>
            <a:prstDash val="solid"/>
            <a:miter/>
            <a:headEnd type="none" w="med" len="med"/>
            <a:tailEnd type="none" w="med" len="med"/>
          </a:ln>
        </p:spPr>
        <p:txBody>
          <a:bodyPr/>
          <a:lstStyle/>
          <a:p>
            <a:pPr algn="ctr" eaLnBrk="1" hangingPunct="1"/>
            <a:r>
              <a:rPr lang="zh-CN" altLang="en-US" sz="1400" b="1" dirty="0">
                <a:latin typeface="幼圆" pitchFamily="49" charset="-122"/>
                <a:ea typeface="幼圆" pitchFamily="49" charset="-122"/>
              </a:rPr>
              <a:t>管  理</a:t>
            </a:r>
            <a:endParaRPr lang="zh-CN" altLang="en-US" sz="1400" dirty="0">
              <a:latin typeface="Arial" panose="020B0604020202020204" pitchFamily="34" charset="0"/>
            </a:endParaRPr>
          </a:p>
        </p:txBody>
      </p:sp>
      <p:cxnSp>
        <p:nvCxnSpPr>
          <p:cNvPr id="20491" name="AutoShape 18"/>
          <p:cNvCxnSpPr>
            <a:stCxn id="20488" idx="2"/>
          </p:cNvCxnSpPr>
          <p:nvPr/>
        </p:nvCxnSpPr>
        <p:spPr>
          <a:xfrm>
            <a:off x="3127375" y="3611563"/>
            <a:ext cx="396875" cy="0"/>
          </a:xfrm>
          <a:prstGeom prst="straightConnector1">
            <a:avLst/>
          </a:prstGeom>
          <a:ln w="9525" cap="flat" cmpd="sng">
            <a:solidFill>
              <a:srgbClr val="000000"/>
            </a:solidFill>
            <a:prstDash val="solid"/>
            <a:headEnd type="none" w="med" len="med"/>
            <a:tailEnd type="arrow" w="med" len="med"/>
          </a:ln>
        </p:spPr>
      </p:cxnSp>
      <p:sp>
        <p:nvSpPr>
          <p:cNvPr id="20492" name="Text Box 19"/>
          <p:cNvSpPr txBox="1"/>
          <p:nvPr/>
        </p:nvSpPr>
        <p:spPr>
          <a:xfrm>
            <a:off x="4872038" y="3468688"/>
            <a:ext cx="742950" cy="304800"/>
          </a:xfrm>
          <a:prstGeom prst="rect">
            <a:avLst/>
          </a:prstGeom>
          <a:solidFill>
            <a:srgbClr val="FF0000"/>
          </a:solidFill>
          <a:ln w="9525" cap="flat" cmpd="sng">
            <a:solidFill>
              <a:srgbClr val="000000"/>
            </a:solidFill>
            <a:prstDash val="solid"/>
            <a:miter/>
            <a:headEnd type="none" w="med" len="med"/>
            <a:tailEnd type="none" w="med" len="med"/>
          </a:ln>
        </p:spPr>
        <p:txBody>
          <a:bodyPr/>
          <a:lstStyle/>
          <a:p>
            <a:pPr algn="ctr" eaLnBrk="1" hangingPunct="1"/>
            <a:r>
              <a:rPr lang="zh-CN" altLang="en-US" sz="1400" b="1" dirty="0">
                <a:latin typeface="幼圆" pitchFamily="49" charset="-122"/>
                <a:ea typeface="幼圆" pitchFamily="49" charset="-122"/>
              </a:rPr>
              <a:t>程序</a:t>
            </a:r>
            <a:endParaRPr lang="zh-CN" altLang="en-US" sz="1400" dirty="0">
              <a:latin typeface="Arial" panose="020B0604020202020204" pitchFamily="34" charset="0"/>
            </a:endParaRPr>
          </a:p>
        </p:txBody>
      </p:sp>
      <p:sp>
        <p:nvSpPr>
          <p:cNvPr id="20493" name="Text Box 20"/>
          <p:cNvSpPr txBox="1"/>
          <p:nvPr/>
        </p:nvSpPr>
        <p:spPr>
          <a:xfrm>
            <a:off x="6423025" y="3414713"/>
            <a:ext cx="704850" cy="366712"/>
          </a:xfrm>
          <a:prstGeom prst="rect">
            <a:avLst/>
          </a:prstGeom>
          <a:solidFill>
            <a:srgbClr val="DDD8C2"/>
          </a:solidFill>
          <a:ln w="9525" cap="flat" cmpd="sng">
            <a:solidFill>
              <a:srgbClr val="000000"/>
            </a:solidFill>
            <a:prstDash val="solid"/>
            <a:miter/>
            <a:headEnd type="none" w="med" len="med"/>
            <a:tailEnd type="none" w="med" len="med"/>
          </a:ln>
        </p:spPr>
        <p:txBody>
          <a:bodyPr/>
          <a:lstStyle/>
          <a:p>
            <a:pPr algn="ctr" eaLnBrk="1" hangingPunct="1"/>
            <a:r>
              <a:rPr lang="zh-CN" altLang="en-US" sz="1400" b="1" dirty="0">
                <a:latin typeface="幼圆" pitchFamily="49" charset="-122"/>
                <a:ea typeface="幼圆" pitchFamily="49" charset="-122"/>
              </a:rPr>
              <a:t>工作</a:t>
            </a:r>
            <a:endParaRPr lang="zh-CN" altLang="en-US" sz="1400" dirty="0">
              <a:latin typeface="Arial" panose="020B0604020202020204" pitchFamily="34" charset="0"/>
            </a:endParaRPr>
          </a:p>
        </p:txBody>
      </p:sp>
      <p:grpSp>
        <p:nvGrpSpPr>
          <p:cNvPr id="20494" name="Group 21"/>
          <p:cNvGrpSpPr/>
          <p:nvPr/>
        </p:nvGrpSpPr>
        <p:grpSpPr>
          <a:xfrm>
            <a:off x="4125913" y="3262313"/>
            <a:ext cx="192087" cy="620712"/>
            <a:chOff x="5343" y="9185"/>
            <a:chExt cx="327" cy="1270"/>
          </a:xfrm>
        </p:grpSpPr>
        <p:cxnSp>
          <p:nvCxnSpPr>
            <p:cNvPr id="20504" name="AutoShape 22"/>
            <p:cNvCxnSpPr>
              <a:stCxn id="20488" idx="2"/>
            </p:cNvCxnSpPr>
            <p:nvPr/>
          </p:nvCxnSpPr>
          <p:spPr>
            <a:xfrm>
              <a:off x="5343" y="9185"/>
              <a:ext cx="327" cy="0"/>
            </a:xfrm>
            <a:prstGeom prst="straightConnector1">
              <a:avLst/>
            </a:prstGeom>
            <a:ln w="9525" cap="flat" cmpd="sng">
              <a:solidFill>
                <a:srgbClr val="000000"/>
              </a:solidFill>
              <a:prstDash val="dash"/>
              <a:headEnd type="none" w="med" len="med"/>
              <a:tailEnd type="none" w="med" len="med"/>
            </a:ln>
          </p:spPr>
        </p:cxnSp>
        <p:cxnSp>
          <p:nvCxnSpPr>
            <p:cNvPr id="20505" name="AutoShape 23"/>
            <p:cNvCxnSpPr>
              <a:stCxn id="20488" idx="2"/>
            </p:cNvCxnSpPr>
            <p:nvPr/>
          </p:nvCxnSpPr>
          <p:spPr>
            <a:xfrm>
              <a:off x="5343" y="10455"/>
              <a:ext cx="327" cy="0"/>
            </a:xfrm>
            <a:prstGeom prst="straightConnector1">
              <a:avLst/>
            </a:prstGeom>
            <a:ln w="9525" cap="flat" cmpd="sng">
              <a:solidFill>
                <a:srgbClr val="000000"/>
              </a:solidFill>
              <a:prstDash val="dash"/>
              <a:headEnd type="none" w="med" len="med"/>
              <a:tailEnd type="none" w="med" len="med"/>
            </a:ln>
          </p:spPr>
        </p:cxnSp>
        <p:cxnSp>
          <p:nvCxnSpPr>
            <p:cNvPr id="20506" name="AutoShape 24"/>
            <p:cNvCxnSpPr>
              <a:stCxn id="20488" idx="2"/>
            </p:cNvCxnSpPr>
            <p:nvPr/>
          </p:nvCxnSpPr>
          <p:spPr>
            <a:xfrm>
              <a:off x="5670" y="9188"/>
              <a:ext cx="0" cy="1267"/>
            </a:xfrm>
            <a:prstGeom prst="straightConnector1">
              <a:avLst/>
            </a:prstGeom>
            <a:ln w="9525" cap="flat" cmpd="sng">
              <a:solidFill>
                <a:srgbClr val="000000"/>
              </a:solidFill>
              <a:prstDash val="dash"/>
              <a:headEnd type="none" w="med" len="med"/>
              <a:tailEnd type="none" w="med" len="med"/>
            </a:ln>
          </p:spPr>
        </p:cxnSp>
      </p:grpSp>
      <p:cxnSp>
        <p:nvCxnSpPr>
          <p:cNvPr id="20495" name="AutoShape 25"/>
          <p:cNvCxnSpPr>
            <a:stCxn id="20488" idx="2"/>
          </p:cNvCxnSpPr>
          <p:nvPr/>
        </p:nvCxnSpPr>
        <p:spPr>
          <a:xfrm>
            <a:off x="4318000" y="3571875"/>
            <a:ext cx="542925" cy="0"/>
          </a:xfrm>
          <a:prstGeom prst="straightConnector1">
            <a:avLst/>
          </a:prstGeom>
          <a:ln w="9525" cap="flat" cmpd="sng">
            <a:solidFill>
              <a:srgbClr val="000000"/>
            </a:solidFill>
            <a:prstDash val="solid"/>
            <a:headEnd type="none" w="med" len="med"/>
            <a:tailEnd type="arrow" w="med" len="med"/>
          </a:ln>
        </p:spPr>
      </p:cxnSp>
      <p:sp>
        <p:nvSpPr>
          <p:cNvPr id="20496" name="Text Box 26"/>
          <p:cNvSpPr txBox="1"/>
          <p:nvPr/>
        </p:nvSpPr>
        <p:spPr>
          <a:xfrm>
            <a:off x="3662363" y="3179763"/>
            <a:ext cx="488950" cy="298450"/>
          </a:xfrm>
          <a:prstGeom prst="rect">
            <a:avLst/>
          </a:prstGeom>
          <a:solidFill>
            <a:srgbClr val="FF0000"/>
          </a:solidFill>
          <a:ln w="9525" cap="flat" cmpd="sng">
            <a:solidFill>
              <a:srgbClr val="000000"/>
            </a:solidFill>
            <a:prstDash val="solid"/>
            <a:miter/>
            <a:headEnd type="none" w="med" len="med"/>
            <a:tailEnd type="none" w="med" len="med"/>
          </a:ln>
        </p:spPr>
        <p:txBody>
          <a:bodyPr/>
          <a:lstStyle/>
          <a:p>
            <a:pPr algn="ctr" eaLnBrk="1" hangingPunct="1"/>
            <a:r>
              <a:rPr lang="zh-CN" altLang="en-US" sz="1400" b="1" dirty="0">
                <a:latin typeface="幼圆" pitchFamily="49" charset="-122"/>
                <a:ea typeface="幼圆" pitchFamily="49" charset="-122"/>
              </a:rPr>
              <a:t>人</a:t>
            </a:r>
            <a:endParaRPr lang="zh-CN" altLang="en-US" sz="1400" dirty="0">
              <a:latin typeface="Arial" panose="020B0604020202020204" pitchFamily="34" charset="0"/>
            </a:endParaRPr>
          </a:p>
        </p:txBody>
      </p:sp>
      <p:sp>
        <p:nvSpPr>
          <p:cNvPr id="20497" name="Text Box 27"/>
          <p:cNvSpPr txBox="1"/>
          <p:nvPr/>
        </p:nvSpPr>
        <p:spPr>
          <a:xfrm>
            <a:off x="3662363" y="3781425"/>
            <a:ext cx="488950" cy="296863"/>
          </a:xfrm>
          <a:prstGeom prst="rect">
            <a:avLst/>
          </a:prstGeom>
          <a:solidFill>
            <a:srgbClr val="FF0000"/>
          </a:solidFill>
          <a:ln w="9525" cap="flat" cmpd="sng">
            <a:solidFill>
              <a:srgbClr val="000000"/>
            </a:solidFill>
            <a:prstDash val="solid"/>
            <a:miter/>
            <a:headEnd type="none" w="med" len="med"/>
            <a:tailEnd type="none" w="med" len="med"/>
          </a:ln>
        </p:spPr>
        <p:txBody>
          <a:bodyPr/>
          <a:lstStyle/>
          <a:p>
            <a:pPr algn="ctr" eaLnBrk="1" hangingPunct="1"/>
            <a:r>
              <a:rPr lang="zh-CN" altLang="en-US" sz="1400" b="1" dirty="0">
                <a:latin typeface="幼圆" pitchFamily="49" charset="-122"/>
                <a:ea typeface="幼圆" pitchFamily="49" charset="-122"/>
              </a:rPr>
              <a:t>物</a:t>
            </a:r>
            <a:endParaRPr lang="zh-CN" altLang="en-US" sz="1400" dirty="0">
              <a:latin typeface="Arial" panose="020B0604020202020204" pitchFamily="34" charset="0"/>
            </a:endParaRPr>
          </a:p>
        </p:txBody>
      </p:sp>
      <p:sp>
        <p:nvSpPr>
          <p:cNvPr id="20498" name="Line 28"/>
          <p:cNvSpPr/>
          <p:nvPr/>
        </p:nvSpPr>
        <p:spPr>
          <a:xfrm>
            <a:off x="5580063" y="3630613"/>
            <a:ext cx="863600" cy="0"/>
          </a:xfrm>
          <a:prstGeom prst="line">
            <a:avLst/>
          </a:prstGeom>
          <a:ln w="9525" cap="flat" cmpd="sng">
            <a:solidFill>
              <a:schemeClr val="tx1"/>
            </a:solidFill>
            <a:prstDash val="solid"/>
            <a:headEnd type="none" w="med" len="med"/>
            <a:tailEnd type="triangle" w="med" len="med"/>
          </a:ln>
        </p:spPr>
      </p:sp>
      <p:sp>
        <p:nvSpPr>
          <p:cNvPr id="20499" name="AutoShape 3"/>
          <p:cNvSpPr/>
          <p:nvPr/>
        </p:nvSpPr>
        <p:spPr>
          <a:xfrm>
            <a:off x="3995738" y="4381500"/>
            <a:ext cx="1081087" cy="273050"/>
          </a:xfrm>
          <a:prstGeom prst="downArrow">
            <a:avLst>
              <a:gd name="adj1" fmla="val 50000"/>
              <a:gd name="adj2" fmla="val 25000"/>
            </a:avLst>
          </a:prstGeom>
          <a:solidFill>
            <a:srgbClr val="0000CC"/>
          </a:solidFill>
          <a:ln w="9360" cap="flat" cmpd="sng">
            <a:solidFill>
              <a:srgbClr val="000000"/>
            </a:solidFill>
            <a:prstDash val="solid"/>
            <a:miter/>
            <a:headEnd type="none" w="med" len="med"/>
            <a:tailEnd type="none" w="med" len="med"/>
          </a:ln>
        </p:spPr>
        <p:txBody>
          <a:bodyPr wrap="none" anchor="ctr"/>
          <a:lstStyle/>
          <a:p>
            <a:pPr defTabSz="449580" eaLnBrk="1" hangingPunct="1">
              <a:lnSpc>
                <a:spcPct val="95000"/>
              </a:lnSpc>
              <a:buFont typeface="Times New Roman" panose="02020603050405020304" pitchFamily="18" charset="0"/>
            </a:pPr>
            <a:endParaRPr lang="ja-JP" altLang="en-US" dirty="0">
              <a:solidFill>
                <a:schemeClr val="bg1"/>
              </a:solidFill>
              <a:latin typeface="Times New Roman" panose="02020603050405020304" pitchFamily="18" charset="0"/>
              <a:ea typeface="MS PGothic" panose="020B0600070205080204" pitchFamily="34" charset="-128"/>
            </a:endParaRPr>
          </a:p>
        </p:txBody>
      </p:sp>
      <p:sp>
        <p:nvSpPr>
          <p:cNvPr id="20500" name="Text Box 30"/>
          <p:cNvSpPr txBox="1"/>
          <p:nvPr/>
        </p:nvSpPr>
        <p:spPr>
          <a:xfrm>
            <a:off x="1692275" y="4691063"/>
            <a:ext cx="6696075" cy="1187450"/>
          </a:xfrm>
          <a:prstGeom prst="rect">
            <a:avLst/>
          </a:prstGeom>
          <a:solidFill>
            <a:schemeClr val="hlink"/>
          </a:solidFill>
          <a:ln w="9525">
            <a:noFill/>
          </a:ln>
        </p:spPr>
        <p:txBody>
          <a:bodyPr>
            <a:spAutoFit/>
          </a:bodyPr>
          <a:lstStyle/>
          <a:p>
            <a:pPr eaLnBrk="1" hangingPunct="1">
              <a:lnSpc>
                <a:spcPct val="120000"/>
              </a:lnSpc>
              <a:spcBef>
                <a:spcPct val="50000"/>
              </a:spcBef>
            </a:pPr>
            <a:r>
              <a:rPr lang="en-US" altLang="zh-CN" sz="2000" b="1" dirty="0">
                <a:latin typeface="黑体" panose="02010609060101010101" pitchFamily="49" charset="-122"/>
                <a:ea typeface="黑体" panose="02010609060101010101" pitchFamily="49" charset="-122"/>
              </a:rPr>
              <a:t>    </a:t>
            </a:r>
            <a:r>
              <a:rPr lang="zh-CN" altLang="zh-CN" sz="2000" dirty="0">
                <a:solidFill>
                  <a:schemeClr val="bg1"/>
                </a:solidFill>
                <a:latin typeface="黑体" panose="02010609060101010101" pitchFamily="49" charset="-122"/>
                <a:ea typeface="黑体" panose="02010609060101010101" pitchFamily="49" charset="-122"/>
              </a:rPr>
              <a:t>所有安全事故都发生于作业现场，导致现场事故发生的原因，肯定是构成作业任务的</a:t>
            </a:r>
            <a:r>
              <a:rPr lang="zh-CN" altLang="zh-CN" sz="2000" dirty="0">
                <a:solidFill>
                  <a:schemeClr val="bg1"/>
                </a:solidFill>
                <a:latin typeface="Arial" panose="020B0604020202020204" pitchFamily="34" charset="0"/>
                <a:ea typeface="黑体" panose="02010609060101010101" pitchFamily="49" charset="-122"/>
              </a:rPr>
              <a:t>“</a:t>
            </a:r>
            <a:r>
              <a:rPr lang="zh-CN" altLang="en-US" sz="2000" dirty="0">
                <a:solidFill>
                  <a:schemeClr val="bg1"/>
                </a:solidFill>
                <a:latin typeface="黑体" panose="02010609060101010101" pitchFamily="49" charset="-122"/>
                <a:ea typeface="黑体" panose="02010609060101010101" pitchFamily="49" charset="-122"/>
              </a:rPr>
              <a:t>四要素</a:t>
            </a:r>
            <a:r>
              <a:rPr lang="zh-CN" altLang="zh-CN" sz="2000" dirty="0">
                <a:solidFill>
                  <a:schemeClr val="bg1"/>
                </a:solidFill>
                <a:latin typeface="Arial" panose="020B0604020202020204" pitchFamily="34" charset="0"/>
                <a:ea typeface="黑体" panose="02010609060101010101" pitchFamily="49" charset="-122"/>
              </a:rPr>
              <a:t>”</a:t>
            </a:r>
            <a:r>
              <a:rPr lang="zh-CN" altLang="zh-CN" sz="2000" dirty="0">
                <a:solidFill>
                  <a:schemeClr val="bg1"/>
                </a:solidFill>
                <a:latin typeface="黑体" panose="02010609060101010101" pitchFamily="49" charset="-122"/>
                <a:ea typeface="黑体" panose="02010609060101010101" pitchFamily="49" charset="-122"/>
              </a:rPr>
              <a:t>中的某一方面出现了问题。现场安全生产必须事前发现和解决这些问题。</a:t>
            </a:r>
            <a:endParaRPr lang="zh-CN" altLang="en-US" sz="2000" dirty="0">
              <a:solidFill>
                <a:schemeClr val="bg1"/>
              </a:solidFill>
              <a:latin typeface="黑体" panose="02010609060101010101" pitchFamily="49" charset="-122"/>
              <a:ea typeface="黑体" panose="02010609060101010101" pitchFamily="49" charset="-122"/>
            </a:endParaRPr>
          </a:p>
        </p:txBody>
      </p:sp>
      <p:sp>
        <p:nvSpPr>
          <p:cNvPr id="20501" name="Rectangle 31"/>
          <p:cNvSpPr/>
          <p:nvPr/>
        </p:nvSpPr>
        <p:spPr>
          <a:xfrm>
            <a:off x="539750" y="1485900"/>
            <a:ext cx="431800" cy="2808288"/>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eaLnBrk="1" hangingPunct="1"/>
            <a:r>
              <a:rPr lang="zh-CN" altLang="en-US" sz="1600" dirty="0">
                <a:latin typeface="Times New Roman" panose="02020603050405020304" pitchFamily="18" charset="0"/>
                <a:ea typeface="黑体" panose="02010609060101010101" pitchFamily="49" charset="-122"/>
              </a:rPr>
              <a:t>现</a:t>
            </a:r>
            <a:endParaRPr lang="zh-CN" altLang="en-US" sz="1600" dirty="0">
              <a:latin typeface="Times New Roman" panose="02020603050405020304" pitchFamily="18" charset="0"/>
              <a:ea typeface="黑体" panose="02010609060101010101" pitchFamily="49" charset="-122"/>
            </a:endParaRPr>
          </a:p>
          <a:p>
            <a:pPr algn="ctr" eaLnBrk="1" hangingPunct="1"/>
            <a:r>
              <a:rPr lang="zh-CN" altLang="en-US" sz="1600" dirty="0">
                <a:latin typeface="Times New Roman" panose="02020603050405020304" pitchFamily="18" charset="0"/>
                <a:ea typeface="黑体" panose="02010609060101010101" pitchFamily="49" charset="-122"/>
              </a:rPr>
              <a:t>场</a:t>
            </a:r>
            <a:endParaRPr lang="zh-CN" altLang="en-US" sz="1600" dirty="0">
              <a:latin typeface="Times New Roman" panose="02020603050405020304" pitchFamily="18" charset="0"/>
              <a:ea typeface="黑体" panose="02010609060101010101" pitchFamily="49" charset="-122"/>
            </a:endParaRPr>
          </a:p>
          <a:p>
            <a:pPr algn="ctr" eaLnBrk="1" hangingPunct="1"/>
            <a:r>
              <a:rPr lang="zh-CN" altLang="en-US" sz="1600" dirty="0">
                <a:latin typeface="Times New Roman" panose="02020603050405020304" pitchFamily="18" charset="0"/>
                <a:ea typeface="黑体" panose="02010609060101010101" pitchFamily="49" charset="-122"/>
              </a:rPr>
              <a:t>作</a:t>
            </a:r>
            <a:endParaRPr lang="zh-CN" altLang="en-US" sz="1600" dirty="0">
              <a:latin typeface="Times New Roman" panose="02020603050405020304" pitchFamily="18" charset="0"/>
              <a:ea typeface="黑体" panose="02010609060101010101" pitchFamily="49" charset="-122"/>
            </a:endParaRPr>
          </a:p>
          <a:p>
            <a:pPr algn="ctr" eaLnBrk="1" hangingPunct="1"/>
            <a:r>
              <a:rPr lang="zh-CN" altLang="en-US" sz="1600" dirty="0">
                <a:latin typeface="Times New Roman" panose="02020603050405020304" pitchFamily="18" charset="0"/>
                <a:ea typeface="黑体" panose="02010609060101010101" pitchFamily="49" charset="-122"/>
              </a:rPr>
              <a:t>业</a:t>
            </a:r>
            <a:endParaRPr lang="zh-CN" altLang="en-US" sz="1600" dirty="0">
              <a:latin typeface="Times New Roman" panose="02020603050405020304" pitchFamily="18" charset="0"/>
              <a:ea typeface="黑体" panose="02010609060101010101" pitchFamily="49" charset="-122"/>
            </a:endParaRPr>
          </a:p>
          <a:p>
            <a:pPr algn="ctr" eaLnBrk="1" hangingPunct="1"/>
            <a:r>
              <a:rPr lang="zh-CN" altLang="en-US" sz="1600" dirty="0">
                <a:latin typeface="Times New Roman" panose="02020603050405020304" pitchFamily="18" charset="0"/>
                <a:ea typeface="黑体" panose="02010609060101010101" pitchFamily="49" charset="-122"/>
              </a:rPr>
              <a:t>任</a:t>
            </a:r>
            <a:endParaRPr lang="zh-CN" altLang="en-US" sz="1600" dirty="0">
              <a:latin typeface="Times New Roman" panose="02020603050405020304" pitchFamily="18" charset="0"/>
              <a:ea typeface="黑体" panose="02010609060101010101" pitchFamily="49" charset="-122"/>
            </a:endParaRPr>
          </a:p>
          <a:p>
            <a:pPr algn="ctr" eaLnBrk="1" hangingPunct="1"/>
            <a:r>
              <a:rPr lang="zh-CN" altLang="en-US" sz="1600" dirty="0">
                <a:latin typeface="Times New Roman" panose="02020603050405020304" pitchFamily="18" charset="0"/>
                <a:ea typeface="黑体" panose="02010609060101010101" pitchFamily="49" charset="-122"/>
              </a:rPr>
              <a:t>务</a:t>
            </a:r>
            <a:endParaRPr lang="zh-CN" altLang="en-US" sz="1600" dirty="0">
              <a:latin typeface="Times New Roman" panose="02020603050405020304" pitchFamily="18" charset="0"/>
              <a:ea typeface="黑体" panose="02010609060101010101" pitchFamily="49" charset="-122"/>
            </a:endParaRPr>
          </a:p>
          <a:p>
            <a:pPr algn="ctr" eaLnBrk="1" hangingPunct="1"/>
            <a:r>
              <a:rPr lang="zh-CN" altLang="en-US" sz="1600" dirty="0">
                <a:latin typeface="Times New Roman" panose="02020603050405020304" pitchFamily="18" charset="0"/>
                <a:ea typeface="黑体" panose="02010609060101010101" pitchFamily="49" charset="-122"/>
              </a:rPr>
              <a:t>构</a:t>
            </a:r>
            <a:endParaRPr lang="zh-CN" altLang="en-US" sz="1600" dirty="0">
              <a:latin typeface="Times New Roman" panose="02020603050405020304" pitchFamily="18" charset="0"/>
              <a:ea typeface="黑体" panose="02010609060101010101" pitchFamily="49" charset="-122"/>
            </a:endParaRPr>
          </a:p>
          <a:p>
            <a:pPr algn="ctr" eaLnBrk="1" hangingPunct="1"/>
            <a:r>
              <a:rPr lang="zh-CN" altLang="en-US" sz="1600" dirty="0">
                <a:latin typeface="Times New Roman" panose="02020603050405020304" pitchFamily="18" charset="0"/>
                <a:ea typeface="黑体" panose="02010609060101010101" pitchFamily="49" charset="-122"/>
              </a:rPr>
              <a:t>成</a:t>
            </a:r>
            <a:endParaRPr lang="zh-CN" altLang="en-US" sz="1600" dirty="0">
              <a:latin typeface="Times New Roman" panose="02020603050405020304" pitchFamily="18" charset="0"/>
              <a:ea typeface="黑体" panose="02010609060101010101" pitchFamily="49" charset="-122"/>
            </a:endParaRPr>
          </a:p>
          <a:p>
            <a:pPr algn="ctr" eaLnBrk="1" hangingPunct="1"/>
            <a:r>
              <a:rPr lang="zh-CN" altLang="en-US" sz="1600" dirty="0">
                <a:latin typeface="Times New Roman" panose="02020603050405020304" pitchFamily="18" charset="0"/>
                <a:ea typeface="黑体" panose="02010609060101010101" pitchFamily="49" charset="-122"/>
              </a:rPr>
              <a:t>四</a:t>
            </a:r>
            <a:endParaRPr lang="zh-CN" altLang="en-US" sz="1600" dirty="0">
              <a:latin typeface="Times New Roman" panose="02020603050405020304" pitchFamily="18" charset="0"/>
              <a:ea typeface="黑体" panose="02010609060101010101" pitchFamily="49" charset="-122"/>
            </a:endParaRPr>
          </a:p>
          <a:p>
            <a:pPr algn="ctr" eaLnBrk="1" hangingPunct="1"/>
            <a:r>
              <a:rPr lang="zh-CN" altLang="en-US" sz="1600" dirty="0">
                <a:latin typeface="Times New Roman" panose="02020603050405020304" pitchFamily="18" charset="0"/>
                <a:ea typeface="黑体" panose="02010609060101010101" pitchFamily="49" charset="-122"/>
              </a:rPr>
              <a:t>要</a:t>
            </a:r>
            <a:endParaRPr lang="zh-CN" altLang="en-US" sz="1600" dirty="0">
              <a:latin typeface="Times New Roman" panose="02020603050405020304" pitchFamily="18" charset="0"/>
              <a:ea typeface="黑体" panose="02010609060101010101" pitchFamily="49" charset="-122"/>
            </a:endParaRPr>
          </a:p>
          <a:p>
            <a:pPr algn="ctr" eaLnBrk="1" hangingPunct="1"/>
            <a:r>
              <a:rPr lang="zh-CN" altLang="en-US" sz="1600" dirty="0">
                <a:latin typeface="Times New Roman" panose="02020603050405020304" pitchFamily="18" charset="0"/>
                <a:ea typeface="黑体" panose="02010609060101010101" pitchFamily="49" charset="-122"/>
              </a:rPr>
              <a:t>素</a:t>
            </a:r>
            <a:endParaRPr lang="zh-CN" altLang="en-US" sz="1600" dirty="0">
              <a:latin typeface="Times New Roman" panose="02020603050405020304" pitchFamily="18" charset="0"/>
              <a:ea typeface="黑体" panose="02010609060101010101" pitchFamily="49" charset="-122"/>
            </a:endParaRPr>
          </a:p>
        </p:txBody>
      </p:sp>
      <p:sp>
        <p:nvSpPr>
          <p:cNvPr id="20502" name="AutoShape 32"/>
          <p:cNvSpPr/>
          <p:nvPr/>
        </p:nvSpPr>
        <p:spPr>
          <a:xfrm>
            <a:off x="971550" y="2566988"/>
            <a:ext cx="1008063" cy="792162"/>
          </a:xfrm>
          <a:prstGeom prst="rightArrow">
            <a:avLst>
              <a:gd name="adj1" fmla="val 50000"/>
              <a:gd name="adj2" fmla="val 31795"/>
            </a:avLst>
          </a:prstGeom>
          <a:solidFill>
            <a:schemeClr val="accent2"/>
          </a:solidFill>
          <a:ln w="9525" cap="flat" cmpd="sng">
            <a:solidFill>
              <a:schemeClr val="tx1"/>
            </a:solidFill>
            <a:prstDash val="solid"/>
            <a:miter/>
            <a:headEnd type="none" w="med" len="med"/>
            <a:tailEnd type="none" w="med" len="med"/>
          </a:ln>
        </p:spPr>
        <p:txBody>
          <a:bodyPr wrap="none" anchor="ctr"/>
          <a:lstStyle/>
          <a:p>
            <a:pPr eaLnBrk="1" hangingPunct="1"/>
            <a:endParaRPr lang="zh-CN" altLang="en-US" dirty="0">
              <a:latin typeface="Times New Roman" panose="02020603050405020304" pitchFamily="18" charset="0"/>
            </a:endParaRPr>
          </a:p>
        </p:txBody>
      </p:sp>
      <p:sp>
        <p:nvSpPr>
          <p:cNvPr id="20503" name="Text Box 6"/>
          <p:cNvSpPr txBox="1"/>
          <p:nvPr/>
        </p:nvSpPr>
        <p:spPr>
          <a:xfrm>
            <a:off x="142875" y="571500"/>
            <a:ext cx="5545138" cy="457200"/>
          </a:xfrm>
          <a:prstGeom prst="rect">
            <a:avLst/>
          </a:prstGeom>
          <a:noFill/>
          <a:ln w="9525">
            <a:noFill/>
          </a:ln>
        </p:spPr>
        <p:txBody>
          <a:bodyPr>
            <a:spAutoFit/>
          </a:bodyPr>
          <a:lstStyle/>
          <a:p>
            <a:pPr eaLnBrk="1" hangingPunct="1">
              <a:spcBef>
                <a:spcPct val="50000"/>
              </a:spcBef>
            </a:pPr>
            <a:r>
              <a:rPr lang="zh-CN" altLang="en-US" dirty="0">
                <a:latin typeface="黑体" panose="02010609060101010101" pitchFamily="49" charset="-122"/>
                <a:ea typeface="黑体" panose="02010609060101010101" pitchFamily="49" charset="-122"/>
              </a:rPr>
              <a:t>一、班组生产活动与安全生产</a:t>
            </a:r>
            <a:endParaRPr lang="zh-CN" altLang="en-US" dirty="0">
              <a:latin typeface="黑体" panose="02010609060101010101" pitchFamily="49" charset="-122"/>
              <a:ea typeface="黑体" panose="02010609060101010101" pitchFamily="49"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内容占位符 2"/>
          <p:cNvSpPr>
            <a:spLocks noGrp="1"/>
          </p:cNvSpPr>
          <p:nvPr>
            <p:ph idx="1"/>
          </p:nvPr>
        </p:nvSpPr>
        <p:spPr>
          <a:xfrm>
            <a:off x="457200" y="1071563"/>
            <a:ext cx="8229600" cy="2857500"/>
          </a:xfrm>
        </p:spPr>
        <p:txBody>
          <a:bodyPr vert="horz" wrap="square" lIns="91440" tIns="45720" rIns="91440" bIns="45720" anchor="t"/>
          <a:lstStyle/>
          <a:p>
            <a:pPr defTabSz="0" eaLnBrk="1" hangingPunct="1">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CN" altLang="en-GB" sz="2400" dirty="0">
                <a:solidFill>
                  <a:srgbClr val="000000"/>
                </a:solidFill>
                <a:latin typeface="Calibri" panose="020F0502020204030204" charset="0"/>
                <a:ea typeface="黑体" panose="02010609060101010101" pitchFamily="49" charset="-122"/>
              </a:rPr>
              <a:t>其理由可能有以下３种情况。</a:t>
            </a:r>
            <a:endParaRPr lang="en-US" altLang="zh-CN" sz="2400" dirty="0">
              <a:solidFill>
                <a:srgbClr val="000000"/>
              </a:solidFill>
              <a:latin typeface="Calibri" panose="020F0502020204030204" charset="0"/>
              <a:ea typeface="黑体" panose="02010609060101010101" pitchFamily="49" charset="-122"/>
            </a:endParaRPr>
          </a:p>
          <a:p>
            <a:pPr defTabSz="0" eaLnBrk="1" hangingPunct="1">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zh-CN" altLang="en-GB" sz="2400" dirty="0">
              <a:solidFill>
                <a:srgbClr val="000000"/>
              </a:solidFill>
              <a:latin typeface="Calibri" panose="020F0502020204030204" charset="0"/>
              <a:ea typeface="黑体" panose="02010609060101010101" pitchFamily="49" charset="-122"/>
            </a:endParaRPr>
          </a:p>
          <a:p>
            <a:pPr defTabSz="0" eaLnBrk="1" hangingPunct="1">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GB" sz="2800" dirty="0">
                <a:solidFill>
                  <a:srgbClr val="FF0000"/>
                </a:solidFill>
                <a:latin typeface="Calibri" panose="020F0502020204030204" charset="0"/>
                <a:ea typeface="黑体" panose="02010609060101010101" pitchFamily="49" charset="-122"/>
              </a:rPr>
              <a:t> １．</a:t>
            </a:r>
            <a:r>
              <a:rPr lang="zh-CN" altLang="en-GB" sz="2800" dirty="0">
                <a:solidFill>
                  <a:srgbClr val="FF0000"/>
                </a:solidFill>
                <a:latin typeface="Calibri" panose="020F0502020204030204" charset="0"/>
                <a:ea typeface="黑体" panose="02010609060101010101" pitchFamily="49" charset="-122"/>
              </a:rPr>
              <a:t>没有感到那是危险</a:t>
            </a:r>
            <a:r>
              <a:rPr lang="zh-CN" altLang="en-GB" sz="2800" dirty="0">
                <a:solidFill>
                  <a:srgbClr val="FFFF00"/>
                </a:solidFill>
                <a:latin typeface="Calibri" panose="020F0502020204030204" charset="0"/>
                <a:ea typeface="黑体" panose="02010609060101010101" pitchFamily="49" charset="-122"/>
              </a:rPr>
              <a:t>（危险感知度低）</a:t>
            </a:r>
            <a:endParaRPr lang="en-GB" altLang="zh-CN" sz="2800" dirty="0">
              <a:solidFill>
                <a:srgbClr val="FFFF00"/>
              </a:solidFill>
              <a:latin typeface="Calibri" panose="020F0502020204030204" charset="0"/>
              <a:ea typeface="黑体" panose="02010609060101010101" pitchFamily="49" charset="-122"/>
            </a:endParaRPr>
          </a:p>
          <a:p>
            <a:pPr defTabSz="0" eaLnBrk="1" hangingPunct="1">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GB" sz="2800" dirty="0">
                <a:solidFill>
                  <a:srgbClr val="FF0000"/>
                </a:solidFill>
                <a:latin typeface="Calibri" panose="020F0502020204030204" charset="0"/>
                <a:ea typeface="黑体" panose="02010609060101010101" pitchFamily="49" charset="-122"/>
              </a:rPr>
              <a:t> ２．</a:t>
            </a:r>
            <a:r>
              <a:rPr lang="zh-CN" altLang="en-GB" sz="2800" dirty="0">
                <a:solidFill>
                  <a:srgbClr val="FF0000"/>
                </a:solidFill>
                <a:latin typeface="Calibri" panose="020F0502020204030204" charset="0"/>
                <a:ea typeface="黑体" panose="02010609060101010101" pitchFamily="49" charset="-122"/>
              </a:rPr>
              <a:t>没留神，恍恍惚惚</a:t>
            </a:r>
            <a:r>
              <a:rPr lang="zh-CN" altLang="en-GB" sz="2800" dirty="0">
                <a:solidFill>
                  <a:srgbClr val="FFFF00"/>
                </a:solidFill>
                <a:latin typeface="Calibri" panose="020F0502020204030204" charset="0"/>
                <a:ea typeface="黑体" panose="02010609060101010101" pitchFamily="49" charset="-122"/>
              </a:rPr>
              <a:t>（安全意识低）</a:t>
            </a:r>
            <a:endParaRPr lang="en-GB" altLang="zh-CN" sz="2800" dirty="0">
              <a:solidFill>
                <a:srgbClr val="FFFF00"/>
              </a:solidFill>
              <a:latin typeface="Calibri" panose="020F0502020204030204" charset="0"/>
              <a:ea typeface="黑体" panose="02010609060101010101" pitchFamily="49" charset="-122"/>
            </a:endParaRPr>
          </a:p>
          <a:p>
            <a:pPr defTabSz="0" eaLnBrk="1" hangingPunct="1">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GB" sz="2800" dirty="0">
                <a:solidFill>
                  <a:srgbClr val="FF0000"/>
                </a:solidFill>
                <a:latin typeface="Calibri" panose="020F0502020204030204" charset="0"/>
                <a:ea typeface="黑体" panose="02010609060101010101" pitchFamily="49" charset="-122"/>
              </a:rPr>
              <a:t> ３．</a:t>
            </a:r>
            <a:r>
              <a:rPr lang="zh-CN" altLang="en-GB" sz="2800" dirty="0">
                <a:solidFill>
                  <a:srgbClr val="FF0000"/>
                </a:solidFill>
                <a:latin typeface="Calibri" panose="020F0502020204030204" charset="0"/>
                <a:ea typeface="黑体" panose="02010609060101010101" pitchFamily="49" charset="-122"/>
              </a:rPr>
              <a:t>没有干劲</a:t>
            </a:r>
            <a:r>
              <a:rPr lang="zh-CN" altLang="en-GB" sz="2800" dirty="0">
                <a:solidFill>
                  <a:srgbClr val="FFFF00"/>
                </a:solidFill>
                <a:latin typeface="Calibri" panose="020F0502020204030204" charset="0"/>
                <a:ea typeface="黑体" panose="02010609060101010101" pitchFamily="49" charset="-122"/>
              </a:rPr>
              <a:t>（缺乏热情）</a:t>
            </a:r>
            <a:endParaRPr lang="zh-CN" altLang="en-US" sz="2800" dirty="0">
              <a:solidFill>
                <a:srgbClr val="FFFF00"/>
              </a:solidFill>
              <a:latin typeface="Calibri" panose="020F0502020204030204" charset="0"/>
              <a:ea typeface="黑体" panose="02010609060101010101" pitchFamily="49"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5"/>
          <p:cNvSpPr txBox="1"/>
          <p:nvPr/>
        </p:nvSpPr>
        <p:spPr>
          <a:xfrm>
            <a:off x="684213" y="1038225"/>
            <a:ext cx="6624637" cy="461963"/>
          </a:xfrm>
          <a:prstGeom prst="rect">
            <a:avLst/>
          </a:prstGeom>
          <a:noFill/>
          <a:ln w="9525">
            <a:noFill/>
          </a:ln>
        </p:spPr>
        <p:txBody>
          <a:bodyPr>
            <a:spAutoFit/>
          </a:bodyPr>
          <a:lstStyle/>
          <a:p>
            <a:pPr eaLnBrk="1" hangingPunct="1">
              <a:spcBef>
                <a:spcPct val="50000"/>
              </a:spcBef>
            </a:pPr>
            <a:r>
              <a:rPr lang="en-US" altLang="zh-CN" dirty="0">
                <a:latin typeface="黑体" panose="02010609060101010101" pitchFamily="49" charset="-122"/>
                <a:ea typeface="黑体" panose="02010609060101010101" pitchFamily="49" charset="-122"/>
              </a:rPr>
              <a:t>3.</a:t>
            </a:r>
            <a:r>
              <a:rPr lang="zh-CN" altLang="en-US" dirty="0">
                <a:latin typeface="黑体" panose="02010609060101010101" pitchFamily="49" charset="-122"/>
                <a:ea typeface="黑体" panose="02010609060101010101" pitchFamily="49" charset="-122"/>
              </a:rPr>
              <a:t>危险预知训练</a:t>
            </a:r>
            <a:r>
              <a:rPr lang="en-US" altLang="zh-CN" dirty="0">
                <a:latin typeface="Times New Roman" panose="02020603050405020304" pitchFamily="18" charset="0"/>
              </a:rPr>
              <a:t>—</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2</a:t>
            </a:r>
            <a:r>
              <a:rPr lang="zh-CN" altLang="en-US" sz="2000" dirty="0">
                <a:latin typeface="黑体" panose="02010609060101010101" pitchFamily="49" charset="-122"/>
                <a:ea typeface="黑体" panose="02010609060101010101" pitchFamily="49" charset="-122"/>
              </a:rPr>
              <a:t>）解决不安全行为的方法</a:t>
            </a:r>
            <a:endParaRPr lang="zh-CN" altLang="en-US" sz="2000" dirty="0">
              <a:latin typeface="黑体" panose="02010609060101010101" pitchFamily="49" charset="-122"/>
              <a:ea typeface="黑体" panose="02010609060101010101" pitchFamily="49" charset="-122"/>
            </a:endParaRPr>
          </a:p>
        </p:txBody>
      </p:sp>
      <p:sp>
        <p:nvSpPr>
          <p:cNvPr id="70659" name="コンテンツ プレースホルダ 2"/>
          <p:cNvSpPr/>
          <p:nvPr/>
        </p:nvSpPr>
        <p:spPr>
          <a:xfrm>
            <a:off x="692150" y="2143125"/>
            <a:ext cx="8023225" cy="2857500"/>
          </a:xfrm>
          <a:prstGeom prst="rect">
            <a:avLst/>
          </a:prstGeom>
          <a:noFill/>
          <a:ln w="9525">
            <a:noFill/>
          </a:ln>
        </p:spPr>
        <p:txBody>
          <a:bodyPr lIns="100794" tIns="50397" rIns="100794" bIns="50397"/>
          <a:lstStyle/>
          <a:p>
            <a:pPr marL="571500" indent="-571500" eaLnBrk="1" hangingPunct="1">
              <a:spcBef>
                <a:spcPct val="20000"/>
              </a:spcBef>
            </a:pPr>
            <a:r>
              <a:rPr lang="ja-JP" altLang="en-US" sz="2000" dirty="0">
                <a:latin typeface="Arial" panose="020B0604020202020204" pitchFamily="34" charset="0"/>
                <a:ea typeface="黑体" panose="02010609060101010101" pitchFamily="49" charset="-122"/>
              </a:rPr>
              <a:t>①</a:t>
            </a:r>
            <a:r>
              <a:rPr lang="zh-CN" altLang="en-US" sz="2000" dirty="0">
                <a:latin typeface="Arial" panose="020B0604020202020204" pitchFamily="34" charset="0"/>
                <a:ea typeface="黑体" panose="02010609060101010101" pitchFamily="49" charset="-122"/>
              </a:rPr>
              <a:t>感知能力迟钝，没有认为那是危险，因此没做。</a:t>
            </a:r>
            <a:endParaRPr lang="ja-JP" altLang="en-US" sz="2000" dirty="0">
              <a:solidFill>
                <a:srgbClr val="FF0000"/>
              </a:solidFill>
              <a:latin typeface="Arial" panose="020B0604020202020204" pitchFamily="34" charset="0"/>
              <a:ea typeface="黑体" panose="02010609060101010101" pitchFamily="49" charset="-122"/>
            </a:endParaRPr>
          </a:p>
          <a:p>
            <a:pPr marL="571500" indent="-571500" algn="r" eaLnBrk="1" hangingPunct="1">
              <a:spcBef>
                <a:spcPct val="20000"/>
              </a:spcBef>
            </a:pPr>
            <a:r>
              <a:rPr lang="ja-JP" altLang="en-US" sz="2000" dirty="0">
                <a:solidFill>
                  <a:srgbClr val="FF0000"/>
                </a:solidFill>
                <a:latin typeface="Arial" panose="020B0604020202020204" pitchFamily="34" charset="0"/>
                <a:ea typeface="黑体" panose="02010609060101010101" pitchFamily="49" charset="-122"/>
              </a:rPr>
              <a:t>→→→　</a:t>
            </a:r>
            <a:r>
              <a:rPr lang="zh-CN" altLang="en-US" sz="2000" dirty="0">
                <a:solidFill>
                  <a:srgbClr val="FF0000"/>
                </a:solidFill>
                <a:latin typeface="Arial" panose="020B0604020202020204" pitchFamily="34" charset="0"/>
                <a:ea typeface="黑体" panose="02010609060101010101" pitchFamily="49" charset="-122"/>
              </a:rPr>
              <a:t>提高</a:t>
            </a:r>
            <a:r>
              <a:rPr lang="zh-CN" altLang="en-US" sz="2000" u="sng" dirty="0">
                <a:solidFill>
                  <a:srgbClr val="FF0000"/>
                </a:solidFill>
                <a:latin typeface="Arial" panose="020B0604020202020204" pitchFamily="34" charset="0"/>
                <a:ea typeface="黑体" panose="02010609060101010101" pitchFamily="49" charset="-122"/>
              </a:rPr>
              <a:t>感知</a:t>
            </a:r>
            <a:r>
              <a:rPr lang="zh-CN" altLang="en-US" sz="2000" dirty="0">
                <a:solidFill>
                  <a:srgbClr val="FF0000"/>
                </a:solidFill>
                <a:latin typeface="Arial" panose="020B0604020202020204" pitchFamily="34" charset="0"/>
                <a:ea typeface="黑体" panose="02010609060101010101" pitchFamily="49" charset="-122"/>
              </a:rPr>
              <a:t>的敏锐程度</a:t>
            </a:r>
            <a:endParaRPr lang="ja-JP" altLang="en-US" sz="2000" dirty="0">
              <a:solidFill>
                <a:srgbClr val="FF0000"/>
              </a:solidFill>
              <a:latin typeface="Arial" panose="020B0604020202020204" pitchFamily="34" charset="0"/>
              <a:ea typeface="黑体" panose="02010609060101010101" pitchFamily="49" charset="-122"/>
            </a:endParaRPr>
          </a:p>
          <a:p>
            <a:pPr marL="571500" indent="-571500" eaLnBrk="1" hangingPunct="1">
              <a:spcBef>
                <a:spcPct val="20000"/>
              </a:spcBef>
            </a:pPr>
            <a:r>
              <a:rPr lang="ja-JP" altLang="en-US" sz="2000" dirty="0">
                <a:latin typeface="Arial" panose="020B0604020202020204" pitchFamily="34" charset="0"/>
                <a:ea typeface="黑体" panose="02010609060101010101" pitchFamily="49" charset="-122"/>
              </a:rPr>
              <a:t>②</a:t>
            </a:r>
            <a:r>
              <a:rPr lang="zh-CN" altLang="en-US" sz="2000" dirty="0">
                <a:latin typeface="Arial" panose="020B0604020202020204" pitchFamily="34" charset="0"/>
                <a:ea typeface="黑体" panose="02010609060101010101" pitchFamily="49" charset="-122"/>
              </a:rPr>
              <a:t>不知不觉中没有留神，恍恍惚惚的没做。</a:t>
            </a:r>
            <a:endParaRPr lang="ja-JP" altLang="en-US" sz="2000" dirty="0">
              <a:solidFill>
                <a:srgbClr val="FF0000"/>
              </a:solidFill>
              <a:latin typeface="Arial" panose="020B0604020202020204" pitchFamily="34" charset="0"/>
              <a:ea typeface="黑体" panose="02010609060101010101" pitchFamily="49" charset="-122"/>
            </a:endParaRPr>
          </a:p>
          <a:p>
            <a:pPr marL="571500" indent="-571500" algn="r" eaLnBrk="1" hangingPunct="1">
              <a:spcBef>
                <a:spcPct val="20000"/>
              </a:spcBef>
            </a:pPr>
            <a:r>
              <a:rPr lang="ja-JP" altLang="en-US" sz="2000" dirty="0">
                <a:solidFill>
                  <a:srgbClr val="FF0000"/>
                </a:solidFill>
                <a:latin typeface="Arial" panose="020B0604020202020204" pitchFamily="34" charset="0"/>
                <a:ea typeface="黑体" panose="02010609060101010101" pitchFamily="49" charset="-122"/>
              </a:rPr>
              <a:t>→→→　</a:t>
            </a:r>
            <a:r>
              <a:rPr lang="zh-CN" altLang="en-US" sz="2000" dirty="0">
                <a:solidFill>
                  <a:srgbClr val="FF0000"/>
                </a:solidFill>
                <a:latin typeface="Arial" panose="020B0604020202020204" pitchFamily="34" charset="0"/>
                <a:ea typeface="黑体" panose="02010609060101010101" pitchFamily="49" charset="-122"/>
              </a:rPr>
              <a:t>提高注意力</a:t>
            </a:r>
            <a:endParaRPr lang="ja-JP" altLang="en-US" sz="2000" dirty="0">
              <a:solidFill>
                <a:srgbClr val="FF0000"/>
              </a:solidFill>
              <a:latin typeface="Arial" panose="020B0604020202020204" pitchFamily="34" charset="0"/>
              <a:ea typeface="黑体" panose="02010609060101010101" pitchFamily="49" charset="-122"/>
            </a:endParaRPr>
          </a:p>
          <a:p>
            <a:pPr marL="571500" indent="-571500" eaLnBrk="1" hangingPunct="1">
              <a:spcBef>
                <a:spcPct val="20000"/>
              </a:spcBef>
            </a:pPr>
            <a:r>
              <a:rPr lang="ja-JP" altLang="en-US" sz="2000" dirty="0">
                <a:latin typeface="Arial" panose="020B0604020202020204" pitchFamily="34" charset="0"/>
                <a:ea typeface="黑体" panose="02010609060101010101" pitchFamily="49" charset="-122"/>
              </a:rPr>
              <a:t>③</a:t>
            </a:r>
            <a:r>
              <a:rPr lang="zh-CN" altLang="en-US" sz="2000" dirty="0">
                <a:latin typeface="Arial" panose="020B0604020202020204" pitchFamily="34" charset="0"/>
                <a:ea typeface="黑体" panose="02010609060101010101" pitchFamily="49" charset="-122"/>
              </a:rPr>
              <a:t>从开始就“不想干”，因此没做。</a:t>
            </a:r>
            <a:endParaRPr lang="ja-JP" altLang="en-US" sz="2000" dirty="0">
              <a:solidFill>
                <a:srgbClr val="FF0000"/>
              </a:solidFill>
              <a:latin typeface="Arial" panose="020B0604020202020204" pitchFamily="34" charset="0"/>
              <a:ea typeface="黑体" panose="02010609060101010101" pitchFamily="49" charset="-122"/>
            </a:endParaRPr>
          </a:p>
          <a:p>
            <a:pPr marL="571500" indent="-571500" algn="r" eaLnBrk="1" hangingPunct="1">
              <a:spcBef>
                <a:spcPct val="20000"/>
              </a:spcBef>
            </a:pPr>
            <a:r>
              <a:rPr lang="ja-JP" altLang="en-US" sz="2000" dirty="0">
                <a:solidFill>
                  <a:srgbClr val="FF0000"/>
                </a:solidFill>
                <a:latin typeface="Arial" panose="020B0604020202020204" pitchFamily="34" charset="0"/>
                <a:ea typeface="黑体" panose="02010609060101010101" pitchFamily="49" charset="-122"/>
              </a:rPr>
              <a:t>→→→　</a:t>
            </a:r>
            <a:r>
              <a:rPr lang="zh-CN" altLang="en-US" sz="2000" dirty="0">
                <a:solidFill>
                  <a:srgbClr val="FF0000"/>
                </a:solidFill>
                <a:latin typeface="Arial" panose="020B0604020202020204" pitchFamily="34" charset="0"/>
                <a:ea typeface="黑体" panose="02010609060101010101" pitchFamily="49" charset="-122"/>
              </a:rPr>
              <a:t>加强付诸</a:t>
            </a:r>
            <a:r>
              <a:rPr lang="zh-CN" altLang="en-US" sz="2000" u="sng" dirty="0">
                <a:solidFill>
                  <a:srgbClr val="FF0000"/>
                </a:solidFill>
                <a:latin typeface="Arial" panose="020B0604020202020204" pitchFamily="34" charset="0"/>
                <a:ea typeface="黑体" panose="02010609060101010101" pitchFamily="49" charset="-122"/>
              </a:rPr>
              <a:t>实践</a:t>
            </a:r>
            <a:r>
              <a:rPr lang="zh-CN" altLang="en-US" sz="2000" dirty="0">
                <a:solidFill>
                  <a:srgbClr val="FF0000"/>
                </a:solidFill>
                <a:latin typeface="Arial" panose="020B0604020202020204" pitchFamily="34" charset="0"/>
                <a:ea typeface="黑体" panose="02010609060101010101" pitchFamily="49" charset="-122"/>
              </a:rPr>
              <a:t>的热情</a:t>
            </a:r>
            <a:endParaRPr lang="ja-JP" altLang="en-US" sz="2000" dirty="0">
              <a:latin typeface="Arial" panose="020B0604020202020204" pitchFamily="34" charset="0"/>
              <a:ea typeface="黑体" panose="02010609060101010101" pitchFamily="49"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6"/>
          <p:cNvSpPr txBox="1"/>
          <p:nvPr/>
        </p:nvSpPr>
        <p:spPr>
          <a:xfrm>
            <a:off x="539750" y="1628775"/>
            <a:ext cx="8135938" cy="4498975"/>
          </a:xfrm>
          <a:prstGeom prst="rect">
            <a:avLst/>
          </a:prstGeom>
          <a:noFill/>
          <a:ln w="9525">
            <a:noFill/>
          </a:ln>
        </p:spPr>
        <p:txBody>
          <a:bodyPr>
            <a:spAutoFit/>
          </a:bodyPr>
          <a:lstStyle/>
          <a:p>
            <a:pPr eaLnBrk="1" hangingPunct="1">
              <a:lnSpc>
                <a:spcPct val="120000"/>
              </a:lnSpc>
            </a:pPr>
            <a:r>
              <a:rPr lang="zh-CN" altLang="en-GB" b="1" dirty="0">
                <a:solidFill>
                  <a:srgbClr val="000000"/>
                </a:solidFill>
                <a:latin typeface="黑体" panose="02010609060101010101" pitchFamily="49" charset="-122"/>
                <a:ea typeface="黑体" panose="02010609060101010101" pitchFamily="49" charset="-122"/>
              </a:rPr>
              <a:t>    </a:t>
            </a:r>
            <a:r>
              <a:rPr lang="zh-CN" altLang="en-GB" dirty="0">
                <a:solidFill>
                  <a:srgbClr val="000000"/>
                </a:solidFill>
                <a:latin typeface="黑体" panose="02010609060101010101" pitchFamily="49" charset="-122"/>
                <a:ea typeface="黑体" panose="02010609060101010101" pitchFamily="49" charset="-122"/>
              </a:rPr>
              <a:t>要解决这</a:t>
            </a:r>
            <a:r>
              <a:rPr lang="en-GB" altLang="zh-CN" dirty="0">
                <a:solidFill>
                  <a:srgbClr val="000000"/>
                </a:solidFill>
                <a:latin typeface="黑体" panose="02010609060101010101" pitchFamily="49" charset="-122"/>
                <a:ea typeface="黑体" panose="02010609060101010101" pitchFamily="49" charset="-122"/>
              </a:rPr>
              <a:t>3</a:t>
            </a:r>
            <a:r>
              <a:rPr lang="zh-CN" altLang="en-GB" dirty="0">
                <a:solidFill>
                  <a:srgbClr val="000000"/>
                </a:solidFill>
                <a:latin typeface="黑体" panose="02010609060101010101" pitchFamily="49" charset="-122"/>
                <a:ea typeface="黑体" panose="02010609060101010101" pitchFamily="49" charset="-122"/>
              </a:rPr>
              <a:t>类难题，最有效的方法是</a:t>
            </a:r>
            <a:r>
              <a:rPr lang="zh-CN" altLang="en-GB" b="1" u="sng" dirty="0">
                <a:solidFill>
                  <a:srgbClr val="FF0000"/>
                </a:solidFill>
                <a:latin typeface="黑体" panose="02010609060101010101" pitchFamily="49" charset="-122"/>
                <a:ea typeface="黑体" panose="02010609060101010101" pitchFamily="49" charset="-122"/>
              </a:rPr>
              <a:t>反复进行短时间危险预知训练</a:t>
            </a:r>
            <a:r>
              <a:rPr lang="zh-CN" altLang="en-GB" b="1" dirty="0">
                <a:solidFill>
                  <a:srgbClr val="FF0000"/>
                </a:solidFill>
                <a:latin typeface="黑体" panose="02010609060101010101" pitchFamily="49" charset="-122"/>
                <a:ea typeface="黑体" panose="02010609060101010101" pitchFamily="49" charset="-122"/>
              </a:rPr>
              <a:t>，</a:t>
            </a:r>
            <a:r>
              <a:rPr lang="zh-CN" altLang="en-GB" b="1" u="sng" dirty="0">
                <a:solidFill>
                  <a:srgbClr val="FF0000"/>
                </a:solidFill>
                <a:latin typeface="黑体" panose="02010609060101010101" pitchFamily="49" charset="-122"/>
                <a:ea typeface="黑体" panose="02010609060101010101" pitchFamily="49" charset="-122"/>
              </a:rPr>
              <a:t>正确地掌握</a:t>
            </a:r>
            <a:r>
              <a:rPr lang="en-GB" altLang="zh-CN" b="1" u="sng" dirty="0">
                <a:solidFill>
                  <a:srgbClr val="FF0000"/>
                </a:solidFill>
                <a:latin typeface="黑体" panose="02010609060101010101" pitchFamily="49" charset="-122"/>
                <a:ea typeface="黑体" panose="02010609060101010101" pitchFamily="49" charset="-122"/>
              </a:rPr>
              <a:t>KY</a:t>
            </a:r>
            <a:r>
              <a:rPr lang="zh-CN" altLang="en-GB" b="1" dirty="0">
                <a:solidFill>
                  <a:srgbClr val="FF0000"/>
                </a:solidFill>
                <a:latin typeface="黑体" panose="02010609060101010101" pitchFamily="49" charset="-122"/>
                <a:ea typeface="黑体" panose="02010609060101010101" pitchFamily="49" charset="-122"/>
              </a:rPr>
              <a:t>。</a:t>
            </a:r>
            <a:endParaRPr lang="zh-CN" altLang="en-GB" b="1" dirty="0">
              <a:solidFill>
                <a:srgbClr val="FF0000"/>
              </a:solidFill>
              <a:latin typeface="黑体" panose="02010609060101010101" pitchFamily="49" charset="-122"/>
              <a:ea typeface="黑体" panose="02010609060101010101" pitchFamily="49" charset="-122"/>
            </a:endParaRPr>
          </a:p>
          <a:p>
            <a:pPr eaLnBrk="1" hangingPunct="1">
              <a:lnSpc>
                <a:spcPct val="120000"/>
              </a:lnSpc>
            </a:pPr>
            <a:endParaRPr lang="zh-CN" altLang="en-GB" b="1" dirty="0">
              <a:solidFill>
                <a:srgbClr val="000000"/>
              </a:solidFill>
              <a:latin typeface="黑体" panose="02010609060101010101" pitchFamily="49" charset="-122"/>
              <a:ea typeface="黑体" panose="02010609060101010101" pitchFamily="49" charset="-122"/>
            </a:endParaRPr>
          </a:p>
          <a:p>
            <a:pPr eaLnBrk="1" hangingPunct="1">
              <a:lnSpc>
                <a:spcPts val="3000"/>
              </a:lnSpc>
              <a:spcBef>
                <a:spcPts val="600"/>
              </a:spcBef>
              <a:spcAft>
                <a:spcPts val="600"/>
              </a:spcAft>
              <a:buFont typeface="Wingdings" panose="05000000000000000000" pitchFamily="2" charset="2"/>
              <a:buChar char="Ø"/>
            </a:pPr>
            <a:r>
              <a:rPr lang="zh-CN" altLang="en-GB" sz="2000" dirty="0">
                <a:solidFill>
                  <a:srgbClr val="000000"/>
                </a:solidFill>
                <a:latin typeface="宋体" panose="02010600030101010101" pitchFamily="2" charset="-122"/>
              </a:rPr>
              <a:t>短时间</a:t>
            </a:r>
            <a:r>
              <a:rPr lang="en-GB" altLang="zh-CN" sz="2000" dirty="0">
                <a:solidFill>
                  <a:srgbClr val="000000"/>
                </a:solidFill>
                <a:latin typeface="宋体" panose="02010600030101010101" pitchFamily="2" charset="-122"/>
              </a:rPr>
              <a:t>KY</a:t>
            </a:r>
            <a:r>
              <a:rPr lang="zh-CN" altLang="en-GB" sz="2000" dirty="0">
                <a:solidFill>
                  <a:srgbClr val="000000"/>
                </a:solidFill>
                <a:latin typeface="宋体" panose="02010600030101010101" pitchFamily="2" charset="-122"/>
              </a:rPr>
              <a:t>的反复训练、正确</a:t>
            </a:r>
            <a:r>
              <a:rPr lang="en-GB" altLang="zh-CN" sz="2000" dirty="0">
                <a:solidFill>
                  <a:srgbClr val="000000"/>
                </a:solidFill>
                <a:latin typeface="宋体" panose="02010600030101010101" pitchFamily="2" charset="-122"/>
              </a:rPr>
              <a:t>KY</a:t>
            </a:r>
            <a:r>
              <a:rPr lang="zh-CN" altLang="en-GB" sz="2000" dirty="0">
                <a:solidFill>
                  <a:srgbClr val="000000"/>
                </a:solidFill>
                <a:latin typeface="宋体" panose="02010600030101010101" pitchFamily="2" charset="-122"/>
              </a:rPr>
              <a:t>的一千天、一万天锻炼，可以磨练每个人对危险的感知，可以提高危险预知能力</a:t>
            </a:r>
            <a:r>
              <a:rPr lang="ja-JP" altLang="en-GB" sz="2000" dirty="0">
                <a:solidFill>
                  <a:srgbClr val="000000"/>
                </a:solidFill>
                <a:latin typeface="宋体" panose="02010600030101010101" pitchFamily="2" charset="-122"/>
              </a:rPr>
              <a:t>。</a:t>
            </a:r>
            <a:endParaRPr lang="ja-JP" altLang="zh-CN" sz="2000" dirty="0">
              <a:solidFill>
                <a:srgbClr val="000000"/>
              </a:solidFill>
              <a:latin typeface="宋体" panose="02010600030101010101" pitchFamily="2" charset="-122"/>
            </a:endParaRPr>
          </a:p>
          <a:p>
            <a:pPr eaLnBrk="1" hangingPunct="1">
              <a:lnSpc>
                <a:spcPts val="3000"/>
              </a:lnSpc>
              <a:spcBef>
                <a:spcPts val="600"/>
              </a:spcBef>
              <a:spcAft>
                <a:spcPts val="600"/>
              </a:spcAft>
              <a:buFont typeface="Wingdings" panose="05000000000000000000" pitchFamily="2" charset="2"/>
              <a:buChar char="Ø"/>
            </a:pPr>
            <a:r>
              <a:rPr lang="zh-CN" altLang="en-GB" sz="2000" dirty="0">
                <a:solidFill>
                  <a:srgbClr val="000000"/>
                </a:solidFill>
                <a:latin typeface="宋体" panose="02010600030101010101" pitchFamily="2" charset="-122"/>
              </a:rPr>
              <a:t>在作业的每一个重要部位</a:t>
            </a:r>
            <a:r>
              <a:rPr lang="ja-JP" altLang="en-GB" sz="2000" dirty="0">
                <a:solidFill>
                  <a:srgbClr val="000000"/>
                </a:solidFill>
                <a:latin typeface="宋体" panose="02010600030101010101" pitchFamily="2" charset="-122"/>
              </a:rPr>
              <a:t>（</a:t>
            </a:r>
            <a:r>
              <a:rPr lang="zh-CN" altLang="en-GB" sz="2000" dirty="0">
                <a:solidFill>
                  <a:srgbClr val="000000"/>
                </a:solidFill>
                <a:latin typeface="宋体" panose="02010600030101010101" pitchFamily="2" charset="-122"/>
              </a:rPr>
              <a:t>危险的重点</a:t>
            </a:r>
            <a:r>
              <a:rPr lang="ja-JP" altLang="en-GB" sz="2000" dirty="0">
                <a:solidFill>
                  <a:srgbClr val="000000"/>
                </a:solidFill>
                <a:latin typeface="宋体" panose="02010600030101010101" pitchFamily="2" charset="-122"/>
              </a:rPr>
              <a:t>）</a:t>
            </a:r>
            <a:r>
              <a:rPr lang="zh-CN" altLang="en-GB" sz="2000" dirty="0">
                <a:solidFill>
                  <a:srgbClr val="000000"/>
                </a:solidFill>
                <a:latin typeface="宋体" panose="02010600030101010101" pitchFamily="2" charset="-122"/>
              </a:rPr>
              <a:t>进行手指口唱，能够提高注意力、提高意识水平，采取正确的安全行动</a:t>
            </a:r>
            <a:r>
              <a:rPr lang="ja-JP" altLang="en-GB" sz="2000" dirty="0">
                <a:solidFill>
                  <a:srgbClr val="000000"/>
                </a:solidFill>
                <a:latin typeface="宋体" panose="02010600030101010101" pitchFamily="2" charset="-122"/>
              </a:rPr>
              <a:t>。</a:t>
            </a:r>
            <a:endParaRPr lang="ja-JP" altLang="zh-CN" sz="2000" dirty="0">
              <a:solidFill>
                <a:srgbClr val="000000"/>
              </a:solidFill>
              <a:latin typeface="宋体" panose="02010600030101010101" pitchFamily="2" charset="-122"/>
            </a:endParaRPr>
          </a:p>
          <a:p>
            <a:pPr eaLnBrk="1" hangingPunct="1">
              <a:lnSpc>
                <a:spcPts val="3000"/>
              </a:lnSpc>
              <a:spcBef>
                <a:spcPts val="600"/>
              </a:spcBef>
              <a:spcAft>
                <a:spcPts val="600"/>
              </a:spcAft>
              <a:buFont typeface="Wingdings" panose="05000000000000000000" pitchFamily="2" charset="2"/>
              <a:buChar char="Ø"/>
            </a:pPr>
            <a:r>
              <a:rPr lang="zh-CN" altLang="en-GB" sz="2000" dirty="0">
                <a:solidFill>
                  <a:srgbClr val="000000"/>
                </a:solidFill>
                <a:latin typeface="宋体" panose="02010600030101010101" pitchFamily="2" charset="-122"/>
              </a:rPr>
              <a:t>和车间的同伴一起用心的交流“潜藏着什么危险”、“危险的重点是什么”，可以掌握具体的危险，如果能够意识到危险，就可以提高付诸实践的积极性。</a:t>
            </a:r>
            <a:endParaRPr lang="zh-CN" altLang="en-US" sz="2000" dirty="0">
              <a:solidFill>
                <a:srgbClr val="000000"/>
              </a:solidFill>
              <a:latin typeface="宋体" panose="02010600030101010101" pitchFamily="2" charset="-122"/>
            </a:endParaRPr>
          </a:p>
        </p:txBody>
      </p:sp>
      <p:sp>
        <p:nvSpPr>
          <p:cNvPr id="71683" name="Text Box 5"/>
          <p:cNvSpPr txBox="1"/>
          <p:nvPr/>
        </p:nvSpPr>
        <p:spPr>
          <a:xfrm>
            <a:off x="0" y="609600"/>
            <a:ext cx="6624638" cy="461963"/>
          </a:xfrm>
          <a:prstGeom prst="rect">
            <a:avLst/>
          </a:prstGeom>
          <a:noFill/>
          <a:ln w="9525">
            <a:noFill/>
          </a:ln>
        </p:spPr>
        <p:txBody>
          <a:bodyPr>
            <a:spAutoFit/>
          </a:bodyPr>
          <a:lstStyle/>
          <a:p>
            <a:pPr eaLnBrk="1" hangingPunct="1">
              <a:spcBef>
                <a:spcPct val="50000"/>
              </a:spcBef>
            </a:pPr>
            <a:r>
              <a:rPr lang="en-US" altLang="zh-CN" dirty="0">
                <a:latin typeface="黑体" panose="02010609060101010101" pitchFamily="49" charset="-122"/>
                <a:ea typeface="黑体" panose="02010609060101010101" pitchFamily="49" charset="-122"/>
              </a:rPr>
              <a:t>3.</a:t>
            </a:r>
            <a:r>
              <a:rPr lang="zh-CN" altLang="en-US" dirty="0">
                <a:latin typeface="黑体" panose="02010609060101010101" pitchFamily="49" charset="-122"/>
                <a:ea typeface="黑体" panose="02010609060101010101" pitchFamily="49" charset="-122"/>
              </a:rPr>
              <a:t>危险预知训练</a:t>
            </a:r>
            <a:r>
              <a:rPr lang="en-US" altLang="zh-CN" dirty="0">
                <a:latin typeface="Times New Roman" panose="02020603050405020304" pitchFamily="18" charset="0"/>
              </a:rPr>
              <a:t>—</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2</a:t>
            </a:r>
            <a:r>
              <a:rPr lang="zh-CN" altLang="en-US" sz="2000" dirty="0">
                <a:latin typeface="黑体" panose="02010609060101010101" pitchFamily="49" charset="-122"/>
                <a:ea typeface="黑体" panose="02010609060101010101" pitchFamily="49" charset="-122"/>
              </a:rPr>
              <a:t>）解决不安全行为的方法</a:t>
            </a:r>
            <a:endParaRPr lang="zh-CN" altLang="en-US" sz="2000" dirty="0">
              <a:latin typeface="黑体" panose="02010609060101010101" pitchFamily="49" charset="-122"/>
              <a:ea typeface="黑体" panose="02010609060101010101" pitchFamily="49"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5"/>
          <p:cNvSpPr txBox="1"/>
          <p:nvPr/>
        </p:nvSpPr>
        <p:spPr>
          <a:xfrm>
            <a:off x="684213" y="823913"/>
            <a:ext cx="6624637" cy="461962"/>
          </a:xfrm>
          <a:prstGeom prst="rect">
            <a:avLst/>
          </a:prstGeom>
          <a:noFill/>
          <a:ln w="9525">
            <a:noFill/>
          </a:ln>
        </p:spPr>
        <p:txBody>
          <a:bodyPr>
            <a:spAutoFit/>
          </a:bodyPr>
          <a:lstStyle/>
          <a:p>
            <a:pPr eaLnBrk="1" hangingPunct="1">
              <a:spcBef>
                <a:spcPct val="50000"/>
              </a:spcBef>
            </a:pPr>
            <a:r>
              <a:rPr lang="en-US" altLang="zh-CN" dirty="0">
                <a:latin typeface="黑体" panose="02010609060101010101" pitchFamily="49" charset="-122"/>
                <a:ea typeface="黑体" panose="02010609060101010101" pitchFamily="49" charset="-122"/>
              </a:rPr>
              <a:t>3.</a:t>
            </a:r>
            <a:r>
              <a:rPr lang="zh-CN" altLang="en-US" dirty="0">
                <a:latin typeface="黑体" panose="02010609060101010101" pitchFamily="49" charset="-122"/>
                <a:ea typeface="黑体" panose="02010609060101010101" pitchFamily="49" charset="-122"/>
              </a:rPr>
              <a:t>危险预知训练</a:t>
            </a:r>
            <a:r>
              <a:rPr lang="en-US" altLang="zh-CN" dirty="0">
                <a:latin typeface="Times New Roman" panose="02020603050405020304" pitchFamily="18" charset="0"/>
              </a:rPr>
              <a:t>—</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3</a:t>
            </a:r>
            <a:r>
              <a:rPr lang="zh-CN" altLang="en-US" sz="2000" dirty="0">
                <a:latin typeface="黑体" panose="02010609060101010101" pitchFamily="49" charset="-122"/>
                <a:ea typeface="黑体" panose="02010609060101010101" pitchFamily="49" charset="-122"/>
              </a:rPr>
              <a:t>）概念</a:t>
            </a:r>
            <a:endParaRPr lang="zh-CN" altLang="en-US" sz="2000" dirty="0">
              <a:latin typeface="黑体" panose="02010609060101010101" pitchFamily="49" charset="-122"/>
              <a:ea typeface="黑体" panose="02010609060101010101" pitchFamily="49" charset="-122"/>
            </a:endParaRPr>
          </a:p>
        </p:txBody>
      </p:sp>
      <p:sp>
        <p:nvSpPr>
          <p:cNvPr id="3" name="コンテンツ プレースホルダ 2"/>
          <p:cNvSpPr/>
          <p:nvPr/>
        </p:nvSpPr>
        <p:spPr bwMode="auto">
          <a:xfrm>
            <a:off x="928688" y="1912938"/>
            <a:ext cx="7215188" cy="3873500"/>
          </a:xfrm>
          <a:prstGeom prst="rect">
            <a:avLst/>
          </a:prstGeom>
          <a:noFill/>
          <a:ln w="9525">
            <a:noFill/>
            <a:miter lim="800000"/>
          </a:ln>
        </p:spPr>
        <p:txBody>
          <a:bodyPr lIns="100794" tIns="50397" rIns="100794" bIns="50397"/>
          <a:lstStyle/>
          <a:p>
            <a:pPr marL="377825" marR="0" lvl="0" indent="63500" algn="l" defTabSz="914400" rtl="0" eaLnBrk="1" fontAlgn="base" latinLnBrk="0" hangingPunct="1">
              <a:lnSpc>
                <a:spcPts val="4000"/>
              </a:lnSpc>
              <a:spcBef>
                <a:spcPts val="1200"/>
              </a:spcBef>
              <a:spcAft>
                <a:spcPts val="1200"/>
              </a:spcAft>
              <a:buClrTx/>
              <a:buSzTx/>
              <a:buFontTx/>
              <a:buNone/>
              <a:tabLst>
                <a:tab pos="8869045" algn="l"/>
              </a:tabLst>
              <a:defRPr/>
            </a:pP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mn-cs"/>
              </a:rPr>
              <a:t>     </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为了在生产一线防止人为错误导致的事故发生，确保每一天、每一时刻的安全生产，需要以班组长为中心，在碰头会上自主地发现、掌握、解决工作岗位和作业中潜藏的危险，</a:t>
            </a: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mn-cs"/>
              </a:rPr>
              <a:t>开展充实的</a:t>
            </a:r>
            <a:r>
              <a:rPr kumimoji="0" lang="zh-CN" altLang="en-US" sz="2000" b="0" i="0" u="none" strike="noStrike" kern="1200" cap="none" spc="0" normalizeH="0" baseline="0" noProof="0" dirty="0">
                <a:ln>
                  <a:noFill/>
                </a:ln>
                <a:solidFill>
                  <a:srgbClr val="FF0000"/>
                </a:solidFill>
                <a:effectLst/>
                <a:uLnTx/>
                <a:uFillTx/>
                <a:latin typeface="Arial" panose="020B0604020202020204" pitchFamily="34" charset="0"/>
                <a:ea typeface="黑体" panose="02010609060101010101" pitchFamily="49" charset="-122"/>
                <a:cs typeface="+mn-cs"/>
              </a:rPr>
              <a:t>“危险预知小组行动”</a:t>
            </a: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mn-cs"/>
              </a:rPr>
              <a:t>，</a:t>
            </a:r>
            <a:r>
              <a:rPr kumimoji="0" lang="zh-CN" altLang="en-US" sz="2000" b="0" i="0" u="sng"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mn-cs"/>
              </a:rPr>
              <a:t>以提高每一名作业人员对危险的感知力、注意力和解决问题的能力以及付诸实践的热情</a:t>
            </a: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mn-cs"/>
              </a:rPr>
              <a:t>。</a:t>
            </a:r>
            <a:endParaRPr kumimoji="0" lang="ja-JP" altLang="en-US" sz="2000" b="0" i="0" u="none" strike="noStrike" kern="1200" cap="none" spc="0" normalizeH="0" baseline="0" noProof="0" dirty="0">
              <a:ln>
                <a:noFill/>
              </a:ln>
              <a:solidFill>
                <a:schemeClr val="tx1"/>
              </a:solidFill>
              <a:effectLst/>
              <a:uLnTx/>
              <a:uFillTx/>
              <a:latin typeface="Arial" panose="020B0604020202020204" pitchFamily="34" charset="0"/>
              <a:ea typeface="MS Gothic" panose="020B0609070205080204" charset="-128"/>
              <a:cs typeface="+mn-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5"/>
          <p:cNvSpPr txBox="1"/>
          <p:nvPr/>
        </p:nvSpPr>
        <p:spPr>
          <a:xfrm>
            <a:off x="684213" y="823913"/>
            <a:ext cx="6624637" cy="461962"/>
          </a:xfrm>
          <a:prstGeom prst="rect">
            <a:avLst/>
          </a:prstGeom>
          <a:noFill/>
          <a:ln w="9525">
            <a:noFill/>
          </a:ln>
        </p:spPr>
        <p:txBody>
          <a:bodyPr>
            <a:spAutoFit/>
          </a:bodyPr>
          <a:lstStyle/>
          <a:p>
            <a:pPr eaLnBrk="1" hangingPunct="1">
              <a:spcBef>
                <a:spcPct val="50000"/>
              </a:spcBef>
            </a:pPr>
            <a:r>
              <a:rPr lang="en-US" altLang="zh-CN" dirty="0">
                <a:latin typeface="黑体" panose="02010609060101010101" pitchFamily="49" charset="-122"/>
                <a:ea typeface="黑体" panose="02010609060101010101" pitchFamily="49" charset="-122"/>
              </a:rPr>
              <a:t>3.</a:t>
            </a:r>
            <a:r>
              <a:rPr lang="zh-CN" altLang="en-US" dirty="0">
                <a:latin typeface="黑体" panose="02010609060101010101" pitchFamily="49" charset="-122"/>
                <a:ea typeface="黑体" panose="02010609060101010101" pitchFamily="49" charset="-122"/>
              </a:rPr>
              <a:t>危险预知训练</a:t>
            </a:r>
            <a:r>
              <a:rPr lang="en-US" altLang="zh-CN" dirty="0">
                <a:latin typeface="Times New Roman" panose="02020603050405020304" pitchFamily="18" charset="0"/>
              </a:rPr>
              <a:t>—</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3</a:t>
            </a:r>
            <a:r>
              <a:rPr lang="zh-CN" altLang="en-US" sz="2000" dirty="0">
                <a:latin typeface="黑体" panose="02010609060101010101" pitchFamily="49" charset="-122"/>
                <a:ea typeface="黑体" panose="02010609060101010101" pitchFamily="49" charset="-122"/>
              </a:rPr>
              <a:t>）概念</a:t>
            </a:r>
            <a:endParaRPr lang="zh-CN" altLang="en-US" sz="2000" dirty="0">
              <a:latin typeface="黑体" panose="02010609060101010101" pitchFamily="49" charset="-122"/>
              <a:ea typeface="黑体" panose="02010609060101010101" pitchFamily="49" charset="-122"/>
            </a:endParaRPr>
          </a:p>
        </p:txBody>
      </p:sp>
      <p:sp>
        <p:nvSpPr>
          <p:cNvPr id="3" name="コンテンツ プレースホルダ 2"/>
          <p:cNvSpPr/>
          <p:nvPr/>
        </p:nvSpPr>
        <p:spPr bwMode="auto">
          <a:xfrm>
            <a:off x="974725" y="1643063"/>
            <a:ext cx="7194550" cy="2857500"/>
          </a:xfrm>
          <a:prstGeom prst="rect">
            <a:avLst/>
          </a:prstGeom>
          <a:noFill/>
          <a:ln w="9525">
            <a:noFill/>
            <a:miter lim="800000"/>
          </a:ln>
        </p:spPr>
        <p:txBody>
          <a:bodyPr lIns="100794" tIns="50397" rIns="100794" bIns="50397"/>
          <a:lstStyle/>
          <a:p>
            <a:pPr marL="377825" marR="0" lvl="0" indent="-12700" algn="l" defTabSz="914400" rtl="0" eaLnBrk="1" fontAlgn="base" latinLnBrk="0" hangingPunct="1">
              <a:lnSpc>
                <a:spcPct val="150000"/>
              </a:lnSpc>
              <a:spcBef>
                <a:spcPts val="1200"/>
              </a:spcBef>
              <a:spcAft>
                <a:spcPts val="1200"/>
              </a:spcAft>
              <a:buClrTx/>
              <a:buSzTx/>
              <a:buFontTx/>
              <a:buNone/>
              <a:defRPr/>
            </a:pPr>
            <a:r>
              <a:rPr kumimoji="0" lang="ja-JP" altLang="en-US" sz="3700" b="1" i="0" u="none" strike="noStrike" kern="1200" cap="none" spc="0" normalizeH="0" baseline="0" noProof="0" dirty="0">
                <a:ln>
                  <a:noFill/>
                </a:ln>
                <a:solidFill>
                  <a:schemeClr val="tx1"/>
                </a:solidFill>
                <a:effectLst/>
                <a:uLnTx/>
                <a:uFillTx/>
                <a:latin typeface="Arial" panose="020B0604020202020204" pitchFamily="34" charset="0"/>
                <a:ea typeface="MS Gothic" panose="020B0609070205080204" charset="-128"/>
                <a:cs typeface="+mn-cs"/>
              </a:rPr>
              <a:t>　 </a:t>
            </a:r>
            <a:r>
              <a:rPr kumimoji="0" lang="zh-CN" altLang="en-US" sz="2400" b="1"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mn-cs"/>
              </a:rPr>
              <a:t>“</a:t>
            </a:r>
            <a:r>
              <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黑体" panose="02010609060101010101" pitchFamily="49" charset="-122"/>
                <a:cs typeface="+mn-cs"/>
              </a:rPr>
              <a:t>危险预知训练”</a:t>
            </a:r>
            <a:r>
              <a:rPr kumimoji="0" lang="zh-CN" altLang="en-US" sz="2400" b="1"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mn-cs"/>
              </a:rPr>
              <a:t>是由</a:t>
            </a:r>
            <a:r>
              <a:rPr kumimoji="0" lang="zh-CN" altLang="en-US" sz="2400" b="1" i="0" u="none" strike="noStrike" kern="1200" cap="none" spc="0" normalizeH="0" baseline="0" noProof="0" dirty="0">
                <a:ln>
                  <a:noFill/>
                </a:ln>
                <a:solidFill>
                  <a:srgbClr val="0070C0"/>
                </a:solidFill>
                <a:effectLst/>
                <a:uLnTx/>
                <a:uFillTx/>
                <a:latin typeface="Arial" panose="020B0604020202020204" pitchFamily="34" charset="0"/>
                <a:ea typeface="黑体" panose="02010609060101010101" pitchFamily="49" charset="-122"/>
                <a:cs typeface="+mn-cs"/>
              </a:rPr>
              <a:t>“工作岗位的所有人员”</a:t>
            </a:r>
            <a:r>
              <a:rPr kumimoji="0" lang="zh-CN" altLang="en-US" sz="2400" b="1"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mn-cs"/>
              </a:rPr>
              <a:t>或</a:t>
            </a:r>
            <a:r>
              <a:rPr kumimoji="0" lang="zh-CN" altLang="en-US" sz="2400" b="1" i="0" u="none" strike="noStrike" kern="1200" cap="none" spc="0" normalizeH="0" baseline="0" noProof="0" dirty="0">
                <a:ln>
                  <a:noFill/>
                </a:ln>
                <a:solidFill>
                  <a:srgbClr val="0070C0"/>
                </a:solidFill>
                <a:effectLst/>
                <a:uLnTx/>
                <a:uFillTx/>
                <a:latin typeface="Arial" panose="020B0604020202020204" pitchFamily="34" charset="0"/>
                <a:ea typeface="黑体" panose="02010609060101010101" pitchFamily="49" charset="-122"/>
                <a:cs typeface="+mn-cs"/>
              </a:rPr>
              <a:t>“一个人”</a:t>
            </a:r>
            <a:r>
              <a:rPr kumimoji="0" lang="zh-CN" altLang="en-US" sz="2400" b="1"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mn-cs"/>
              </a:rPr>
              <a:t>在</a:t>
            </a:r>
            <a:r>
              <a:rPr kumimoji="0" lang="zh-CN" altLang="en-US" sz="2400" b="1" i="0" u="none" strike="noStrike" kern="1200" cap="none" spc="0" normalizeH="0" baseline="0" noProof="0" dirty="0">
                <a:ln>
                  <a:noFill/>
                </a:ln>
                <a:solidFill>
                  <a:srgbClr val="800080"/>
                </a:solidFill>
                <a:effectLst/>
                <a:uLnTx/>
                <a:uFillTx/>
                <a:latin typeface="Arial" panose="020B0604020202020204" pitchFamily="34" charset="0"/>
                <a:ea typeface="黑体" panose="02010609060101010101" pitchFamily="49" charset="-122"/>
                <a:cs typeface="+mn-cs"/>
              </a:rPr>
              <a:t>“短时间”</a:t>
            </a:r>
            <a:r>
              <a:rPr kumimoji="0" lang="zh-CN" altLang="en-US" sz="2400" b="1"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mn-cs"/>
              </a:rPr>
              <a:t>内进行</a:t>
            </a:r>
            <a:r>
              <a:rPr kumimoji="0" lang="zh-CN" altLang="en-US" sz="2400" b="1" i="0" u="none" strike="noStrike" kern="1200" cap="none" spc="0" normalizeH="0" baseline="0" noProof="0" dirty="0">
                <a:ln>
                  <a:noFill/>
                </a:ln>
                <a:solidFill>
                  <a:srgbClr val="800080"/>
                </a:solidFill>
                <a:effectLst/>
                <a:uLnTx/>
                <a:uFillTx/>
                <a:latin typeface="Arial" panose="020B0604020202020204" pitchFamily="34" charset="0"/>
                <a:ea typeface="黑体" panose="02010609060101010101" pitchFamily="49" charset="-122"/>
                <a:cs typeface="+mn-cs"/>
              </a:rPr>
              <a:t>“解决问题（危险）的训练”</a:t>
            </a:r>
            <a:r>
              <a:rPr kumimoji="0" lang="zh-CN" altLang="en-US" sz="2400" b="1"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mn-cs"/>
              </a:rPr>
              <a:t>，即为了</a:t>
            </a:r>
            <a:r>
              <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黑体" panose="02010609060101010101" pitchFamily="49" charset="-122"/>
                <a:cs typeface="+mn-cs"/>
              </a:rPr>
              <a:t>“安全卫生的预防”</a:t>
            </a:r>
            <a:r>
              <a:rPr kumimoji="0" lang="zh-CN" altLang="en-US" sz="2400" b="1"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mn-cs"/>
              </a:rPr>
              <a:t>而开展的</a:t>
            </a:r>
            <a:r>
              <a:rPr kumimoji="0" lang="zh-CN" altLang="en-US" sz="2400" b="1" i="0" u="sng" strike="noStrike" kern="1200" cap="none" spc="0" normalizeH="0" baseline="0" noProof="0" dirty="0">
                <a:ln>
                  <a:noFill/>
                </a:ln>
                <a:solidFill>
                  <a:srgbClr val="FFFF00"/>
                </a:solidFill>
                <a:effectLst/>
                <a:uLnTx/>
                <a:uFillTx/>
                <a:latin typeface="Arial" panose="020B0604020202020204" pitchFamily="34" charset="0"/>
                <a:ea typeface="黑体" panose="02010609060101010101" pitchFamily="49" charset="-122"/>
                <a:cs typeface="+mn-cs"/>
              </a:rPr>
              <a:t>短时间危险预知活</a:t>
            </a:r>
            <a:r>
              <a:rPr kumimoji="0" lang="zh-CN" altLang="en-US" sz="2400" b="1" i="0" u="sng" strike="noStrike" kern="1200" cap="none" spc="0" normalizeH="0" baseline="0" noProof="0" dirty="0">
                <a:ln>
                  <a:noFill/>
                </a:ln>
                <a:solidFill>
                  <a:srgbClr val="FFFF00"/>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动</a:t>
            </a:r>
            <a:r>
              <a:rPr kumimoji="0" lang="zh-CN" altLang="en-US" sz="2400" b="1" i="0" u="none" strike="noStrike" kern="1200" cap="none" spc="0" normalizeH="0" baseline="0" noProof="0" dirty="0">
                <a:ln>
                  <a:noFill/>
                </a:ln>
                <a:solidFill>
                  <a:srgbClr val="FFFF00"/>
                </a:solidFill>
                <a:effectLst/>
                <a:uLnTx/>
                <a:uFillTx/>
                <a:latin typeface="Arial" panose="020B0604020202020204" pitchFamily="34" charset="0"/>
                <a:ea typeface="黑体" panose="02010609060101010101" pitchFamily="49" charset="-122"/>
                <a:cs typeface="+mn-cs"/>
              </a:rPr>
              <a:t>。</a:t>
            </a:r>
            <a:endParaRPr kumimoji="0" lang="ja-JP" altLang="en-US" sz="2400" b="1" i="0" u="none" strike="noStrike" kern="1200" cap="none" spc="0" normalizeH="0" baseline="0" noProof="0" dirty="0">
              <a:ln>
                <a:noFill/>
              </a:ln>
              <a:solidFill>
                <a:srgbClr val="FFFF00"/>
              </a:solidFill>
              <a:effectLst/>
              <a:uLnTx/>
              <a:uFillTx/>
              <a:latin typeface="Arial" panose="020B0604020202020204" pitchFamily="34" charset="0"/>
              <a:ea typeface="MS Gothic" panose="020B0609070205080204" charset="-128"/>
              <a:cs typeface="+mn-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5"/>
          <p:cNvSpPr txBox="1"/>
          <p:nvPr/>
        </p:nvSpPr>
        <p:spPr>
          <a:xfrm>
            <a:off x="684213" y="549275"/>
            <a:ext cx="6624637" cy="461963"/>
          </a:xfrm>
          <a:prstGeom prst="rect">
            <a:avLst/>
          </a:prstGeom>
          <a:noFill/>
          <a:ln w="9525">
            <a:noFill/>
          </a:ln>
        </p:spPr>
        <p:txBody>
          <a:bodyPr>
            <a:spAutoFit/>
          </a:bodyPr>
          <a:lstStyle/>
          <a:p>
            <a:pPr eaLnBrk="1" hangingPunct="1">
              <a:spcBef>
                <a:spcPct val="50000"/>
              </a:spcBef>
            </a:pPr>
            <a:r>
              <a:rPr lang="en-US" altLang="zh-CN" b="1" dirty="0">
                <a:latin typeface="黑体" panose="02010609060101010101" pitchFamily="49" charset="-122"/>
                <a:ea typeface="黑体" panose="02010609060101010101" pitchFamily="49" charset="-122"/>
              </a:rPr>
              <a:t>3.</a:t>
            </a:r>
            <a:r>
              <a:rPr lang="zh-CN" altLang="en-US" b="1" dirty="0">
                <a:latin typeface="黑体" panose="02010609060101010101" pitchFamily="49" charset="-122"/>
                <a:ea typeface="黑体" panose="02010609060101010101" pitchFamily="49" charset="-122"/>
              </a:rPr>
              <a:t>危险预知训练</a:t>
            </a:r>
            <a:r>
              <a:rPr lang="en-US" altLang="zh-CN" b="1" dirty="0">
                <a:latin typeface="Times New Roman" panose="02020603050405020304" pitchFamily="18" charset="0"/>
              </a:rPr>
              <a:t>—</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4</a:t>
            </a:r>
            <a:r>
              <a:rPr lang="zh-CN" altLang="en-US" sz="2000" dirty="0">
                <a:latin typeface="黑体" panose="02010609060101010101" pitchFamily="49" charset="-122"/>
                <a:ea typeface="黑体" panose="02010609060101010101" pitchFamily="49" charset="-122"/>
              </a:rPr>
              <a:t>）活动内容构成</a:t>
            </a:r>
            <a:endParaRPr lang="zh-CN" altLang="en-US" sz="2000" dirty="0">
              <a:latin typeface="黑体" panose="02010609060101010101" pitchFamily="49" charset="-122"/>
              <a:ea typeface="黑体" panose="02010609060101010101" pitchFamily="49" charset="-122"/>
            </a:endParaRPr>
          </a:p>
        </p:txBody>
      </p:sp>
      <p:sp>
        <p:nvSpPr>
          <p:cNvPr id="88070" name="コンテンツ プレースホルダ 2"/>
          <p:cNvSpPr/>
          <p:nvPr/>
        </p:nvSpPr>
        <p:spPr bwMode="auto">
          <a:xfrm>
            <a:off x="357188" y="1285875"/>
            <a:ext cx="8286750" cy="1857375"/>
          </a:xfrm>
          <a:prstGeom prst="rect">
            <a:avLst/>
          </a:prstGeom>
          <a:noFill/>
          <a:ln w="9525">
            <a:noFill/>
            <a:miter lim="800000"/>
          </a:ln>
        </p:spPr>
        <p:txBody>
          <a:bodyPr lIns="100794" tIns="50397" rIns="100794" bIns="50397"/>
          <a:lstStyle/>
          <a:p>
            <a:pPr marL="377825" marR="0" lvl="0" indent="-12700" algn="l" defTabSz="914400" rtl="0" eaLnBrk="1" fontAlgn="base" latinLnBrk="0" hangingPunct="1">
              <a:lnSpc>
                <a:spcPts val="3000"/>
              </a:lnSpc>
              <a:spcBef>
                <a:spcPts val="600"/>
              </a:spcBef>
              <a:spcAft>
                <a:spcPts val="600"/>
              </a:spcAft>
              <a:buClrTx/>
              <a:buSzTx/>
              <a:buFontTx/>
              <a:buNone/>
              <a:defRPr/>
            </a:pPr>
            <a:r>
              <a:rPr kumimoji="0" lang="ja-JP" altLang="en-US" sz="2000" b="0"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mn-cs"/>
              </a:rPr>
              <a:t>　　</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现场的实际工作是由每一位作业人员完成的，为了防止人为错误导致事故的发生，需要针对工作中的每一个重点，在不同的时间、不同的场合利用</a:t>
            </a:r>
            <a:r>
              <a:rPr kumimoji="0" lang="zh-CN" altLang="en-US" sz="2000" b="1" i="0" u="none" strike="noStrike" kern="1200" cap="none" spc="0" normalizeH="0" baseline="0" noProof="0" dirty="0">
                <a:ln>
                  <a:noFill/>
                </a:ln>
                <a:solidFill>
                  <a:srgbClr val="FF0000"/>
                </a:solidFill>
                <a:effectLst/>
                <a:uLnTx/>
                <a:uFillTx/>
                <a:latin typeface="Arial" panose="020B0604020202020204" pitchFamily="34" charset="0"/>
                <a:ea typeface="黑体" panose="02010609060101010101" pitchFamily="49" charset="-122"/>
                <a:cs typeface="+mn-cs"/>
              </a:rPr>
              <a:t>“手指口唱”</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确认危险重点及安全。为此将手指齐呼和手指口唱列入危险预知训练，作为一个整体的训练内容</a:t>
            </a: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mn-cs"/>
              </a:rPr>
              <a:t>。</a:t>
            </a:r>
            <a:endParaRPr kumimoji="0" lang="ja-JP" altLang="en-US" sz="2000" b="0"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74756" name="Text Box 3"/>
          <p:cNvSpPr txBox="1"/>
          <p:nvPr/>
        </p:nvSpPr>
        <p:spPr>
          <a:xfrm>
            <a:off x="1004888" y="3071813"/>
            <a:ext cx="7158037" cy="2752725"/>
          </a:xfrm>
          <a:prstGeom prst="rect">
            <a:avLst/>
          </a:prstGeom>
          <a:solidFill>
            <a:srgbClr val="FFFFAF"/>
          </a:solidFill>
          <a:ln w="76200" cap="flat" cmpd="sng">
            <a:solidFill>
              <a:srgbClr val="FF9900"/>
            </a:solidFill>
            <a:prstDash val="sysDot"/>
            <a:miter/>
            <a:headEnd type="none" w="med" len="med"/>
            <a:tailEnd type="none" w="med" len="med"/>
          </a:ln>
        </p:spPr>
        <p:txBody>
          <a:bodyPr/>
          <a:lstStyle/>
          <a:p>
            <a:pPr eaLnBrk="1" hangingPunct="1"/>
            <a:endParaRPr lang="ja-JP" altLang="ja-JP" sz="1800" dirty="0">
              <a:latin typeface="Arial" panose="020B0604020202020204" pitchFamily="34" charset="0"/>
              <a:ea typeface="MS PGothic" panose="020B0600070205080204" pitchFamily="34" charset="-128"/>
            </a:endParaRPr>
          </a:p>
        </p:txBody>
      </p:sp>
      <p:sp>
        <p:nvSpPr>
          <p:cNvPr id="74757" name="Text Box 4"/>
          <p:cNvSpPr txBox="1"/>
          <p:nvPr/>
        </p:nvSpPr>
        <p:spPr>
          <a:xfrm>
            <a:off x="649288" y="3429000"/>
            <a:ext cx="785812" cy="1857375"/>
          </a:xfrm>
          <a:prstGeom prst="rect">
            <a:avLst/>
          </a:prstGeom>
          <a:solidFill>
            <a:srgbClr val="FFFFFF"/>
          </a:solidFill>
          <a:ln w="12700" cap="flat" cmpd="sng">
            <a:solidFill>
              <a:schemeClr val="tx1"/>
            </a:solidFill>
            <a:prstDash val="solid"/>
            <a:miter/>
            <a:headEnd type="none" w="med" len="med"/>
            <a:tailEnd type="none" w="med" len="med"/>
          </a:ln>
        </p:spPr>
        <p:txBody>
          <a:bodyPr vert="eaVert" lIns="0" tIns="0" rIns="0" bIns="0" anchor="ctr"/>
          <a:lstStyle/>
          <a:p>
            <a:pPr algn="ctr" eaLnBrk="1" hangingPunct="1"/>
            <a:r>
              <a:rPr lang="zh-CN" altLang="en-US" sz="2000" dirty="0">
                <a:latin typeface="黑体" panose="02010609060101010101" pitchFamily="49" charset="-122"/>
                <a:ea typeface="黑体" panose="02010609060101010101" pitchFamily="49" charset="-122"/>
              </a:rPr>
              <a:t>危险预知训练</a:t>
            </a:r>
            <a:endParaRPr lang="ja-JP" altLang="en-US" sz="2000" dirty="0">
              <a:latin typeface="黑体" panose="02010609060101010101" pitchFamily="49" charset="-122"/>
              <a:ea typeface="黑体" panose="02010609060101010101" pitchFamily="49" charset="-122"/>
            </a:endParaRPr>
          </a:p>
        </p:txBody>
      </p:sp>
      <p:sp>
        <p:nvSpPr>
          <p:cNvPr id="74758" name="Text Box 5"/>
          <p:cNvSpPr txBox="1"/>
          <p:nvPr/>
        </p:nvSpPr>
        <p:spPr>
          <a:xfrm>
            <a:off x="7793038" y="3429000"/>
            <a:ext cx="785812" cy="1857375"/>
          </a:xfrm>
          <a:prstGeom prst="rect">
            <a:avLst/>
          </a:prstGeom>
          <a:solidFill>
            <a:srgbClr val="FFFFFF"/>
          </a:solidFill>
          <a:ln w="12700" cap="flat" cmpd="sng">
            <a:solidFill>
              <a:schemeClr val="tx1"/>
            </a:solidFill>
            <a:prstDash val="solid"/>
            <a:miter/>
            <a:headEnd type="none" w="med" len="med"/>
            <a:tailEnd type="none" w="med" len="med"/>
          </a:ln>
        </p:spPr>
        <p:txBody>
          <a:bodyPr vert="eaVert" lIns="0" tIns="0" rIns="0" bIns="0" anchor="ctr"/>
          <a:lstStyle/>
          <a:p>
            <a:pPr algn="ctr" eaLnBrk="1" hangingPunct="1"/>
            <a:r>
              <a:rPr lang="zh-CN" altLang="en-US" sz="2000" dirty="0">
                <a:latin typeface="黑体" panose="02010609060101010101" pitchFamily="49" charset="-122"/>
                <a:ea typeface="黑体" panose="02010609060101010101" pitchFamily="49" charset="-122"/>
              </a:rPr>
              <a:t>手指口唱</a:t>
            </a:r>
            <a:endParaRPr lang="ja-JP" altLang="en-US" sz="2000" dirty="0">
              <a:latin typeface="黑体" panose="02010609060101010101" pitchFamily="49" charset="-122"/>
              <a:ea typeface="黑体" panose="02010609060101010101" pitchFamily="49" charset="-122"/>
            </a:endParaRPr>
          </a:p>
        </p:txBody>
      </p:sp>
      <p:sp>
        <p:nvSpPr>
          <p:cNvPr id="74759" name="Oval 6"/>
          <p:cNvSpPr/>
          <p:nvPr/>
        </p:nvSpPr>
        <p:spPr>
          <a:xfrm>
            <a:off x="1703388" y="3378200"/>
            <a:ext cx="1397000" cy="2139950"/>
          </a:xfrm>
          <a:prstGeom prst="ellipse">
            <a:avLst/>
          </a:prstGeom>
          <a:solidFill>
            <a:srgbClr val="D1FFFF"/>
          </a:solidFill>
          <a:ln w="31750" cap="flat" cmpd="sng">
            <a:solidFill>
              <a:srgbClr val="002060"/>
            </a:solidFill>
            <a:prstDash val="solid"/>
            <a:headEnd type="none" w="med" len="med"/>
            <a:tailEnd type="none" w="med" len="med"/>
          </a:ln>
        </p:spPr>
        <p:txBody>
          <a:bodyPr anchor="ctr"/>
          <a:lstStyle/>
          <a:p>
            <a:pPr algn="ctr" defTabSz="449580" eaLnBrk="1">
              <a:lnSpc>
                <a:spcPct val="62000"/>
              </a:lnSpc>
              <a:buSzPct val="45000"/>
              <a:buFont typeface="StarSymbol"/>
            </a:pPr>
            <a:r>
              <a:rPr lang="zh-CN" altLang="en-US" sz="1800" dirty="0">
                <a:latin typeface="黑体" panose="02010609060101010101" pitchFamily="49" charset="-122"/>
                <a:ea typeface="黑体" panose="02010609060101010101" pitchFamily="49" charset="-122"/>
              </a:rPr>
              <a:t>岗位的</a:t>
            </a:r>
            <a:endParaRPr lang="zh-CN" altLang="en-US" sz="1800" dirty="0">
              <a:latin typeface="黑体" panose="02010609060101010101" pitchFamily="49" charset="-122"/>
              <a:ea typeface="黑体" panose="02010609060101010101" pitchFamily="49" charset="-122"/>
            </a:endParaRPr>
          </a:p>
          <a:p>
            <a:pPr algn="ctr" defTabSz="449580" eaLnBrk="1">
              <a:lnSpc>
                <a:spcPct val="62000"/>
              </a:lnSpc>
              <a:buSzPct val="45000"/>
              <a:buFont typeface="StarSymbol"/>
            </a:pPr>
            <a:endParaRPr lang="zh-CN" altLang="en-US" sz="1800" dirty="0">
              <a:latin typeface="黑体" panose="02010609060101010101" pitchFamily="49" charset="-122"/>
              <a:ea typeface="黑体" panose="02010609060101010101" pitchFamily="49" charset="-122"/>
            </a:endParaRPr>
          </a:p>
          <a:p>
            <a:pPr algn="ctr" defTabSz="449580" eaLnBrk="1">
              <a:lnSpc>
                <a:spcPct val="62000"/>
              </a:lnSpc>
              <a:buSzPct val="45000"/>
              <a:buFont typeface="StarSymbol"/>
            </a:pPr>
            <a:endParaRPr lang="zh-CN" altLang="en-US" sz="1800" dirty="0">
              <a:latin typeface="黑体" panose="02010609060101010101" pitchFamily="49" charset="-122"/>
              <a:ea typeface="黑体" panose="02010609060101010101" pitchFamily="49" charset="-122"/>
            </a:endParaRPr>
          </a:p>
          <a:p>
            <a:pPr algn="ctr" defTabSz="449580" eaLnBrk="1">
              <a:lnSpc>
                <a:spcPct val="62000"/>
              </a:lnSpc>
              <a:buSzPct val="45000"/>
              <a:buFont typeface="StarSymbol"/>
            </a:pPr>
            <a:r>
              <a:rPr lang="zh-CN" altLang="en-US" sz="1800" dirty="0">
                <a:latin typeface="黑体" panose="02010609060101010101" pitchFamily="49" charset="-122"/>
                <a:ea typeface="黑体" panose="02010609060101010101" pitchFamily="49" charset="-122"/>
              </a:rPr>
              <a:t>小组长</a:t>
            </a:r>
            <a:endParaRPr lang="ja-JP" altLang="en-US" sz="1800" dirty="0">
              <a:solidFill>
                <a:schemeClr val="bg1"/>
              </a:solidFill>
              <a:latin typeface="黑体" panose="02010609060101010101" pitchFamily="49" charset="-122"/>
              <a:ea typeface="黑体" panose="02010609060101010101" pitchFamily="49" charset="-122"/>
            </a:endParaRPr>
          </a:p>
        </p:txBody>
      </p:sp>
      <p:sp>
        <p:nvSpPr>
          <p:cNvPr id="74760" name="Oval 10"/>
          <p:cNvSpPr/>
          <p:nvPr/>
        </p:nvSpPr>
        <p:spPr>
          <a:xfrm>
            <a:off x="5892800" y="3378200"/>
            <a:ext cx="1397000" cy="2139950"/>
          </a:xfrm>
          <a:prstGeom prst="ellipse">
            <a:avLst/>
          </a:prstGeom>
          <a:solidFill>
            <a:srgbClr val="D1FFFF"/>
          </a:solidFill>
          <a:ln w="31750" cap="flat" cmpd="sng">
            <a:solidFill>
              <a:srgbClr val="002060"/>
            </a:solidFill>
            <a:prstDash val="solid"/>
            <a:headEnd type="none" w="med" len="med"/>
            <a:tailEnd type="none" w="med" len="med"/>
          </a:ln>
        </p:spPr>
        <p:txBody>
          <a:bodyPr anchor="ctr"/>
          <a:lstStyle/>
          <a:p>
            <a:pPr algn="ctr" defTabSz="449580" eaLnBrk="1">
              <a:lnSpc>
                <a:spcPct val="62000"/>
              </a:lnSpc>
              <a:buSzPct val="45000"/>
              <a:buFont typeface="StarSymbol"/>
            </a:pPr>
            <a:r>
              <a:rPr lang="zh-CN" altLang="en-US" sz="1800" dirty="0">
                <a:latin typeface="黑体" panose="02010609060101010101" pitchFamily="49" charset="-122"/>
                <a:ea typeface="黑体" panose="02010609060101010101" pitchFamily="49" charset="-122"/>
              </a:rPr>
              <a:t>危险预</a:t>
            </a:r>
            <a:endParaRPr lang="zh-CN" altLang="en-US" sz="1800" dirty="0">
              <a:latin typeface="黑体" panose="02010609060101010101" pitchFamily="49" charset="-122"/>
              <a:ea typeface="黑体" panose="02010609060101010101" pitchFamily="49" charset="-122"/>
            </a:endParaRPr>
          </a:p>
          <a:p>
            <a:pPr algn="ctr" defTabSz="449580" eaLnBrk="1">
              <a:lnSpc>
                <a:spcPct val="62000"/>
              </a:lnSpc>
              <a:buSzPct val="45000"/>
              <a:buFont typeface="StarSymbol"/>
            </a:pPr>
            <a:endParaRPr lang="zh-CN" altLang="en-US" sz="1800" dirty="0">
              <a:latin typeface="黑体" panose="02010609060101010101" pitchFamily="49" charset="-122"/>
              <a:ea typeface="黑体" panose="02010609060101010101" pitchFamily="49" charset="-122"/>
            </a:endParaRPr>
          </a:p>
          <a:p>
            <a:pPr algn="ctr" defTabSz="449580" eaLnBrk="1">
              <a:lnSpc>
                <a:spcPct val="62000"/>
              </a:lnSpc>
              <a:buSzPct val="45000"/>
              <a:buFont typeface="StarSymbol"/>
            </a:pPr>
            <a:endParaRPr lang="zh-CN" altLang="en-US" sz="1800" dirty="0">
              <a:latin typeface="黑体" panose="02010609060101010101" pitchFamily="49" charset="-122"/>
              <a:ea typeface="黑体" panose="02010609060101010101" pitchFamily="49" charset="-122"/>
            </a:endParaRPr>
          </a:p>
          <a:p>
            <a:pPr algn="ctr" defTabSz="449580" eaLnBrk="1">
              <a:lnSpc>
                <a:spcPct val="62000"/>
              </a:lnSpc>
              <a:buSzPct val="45000"/>
              <a:buFont typeface="StarSymbol"/>
            </a:pPr>
            <a:r>
              <a:rPr lang="zh-CN" altLang="en-US" sz="1800" dirty="0">
                <a:latin typeface="黑体" panose="02010609060101010101" pitchFamily="49" charset="-122"/>
                <a:ea typeface="黑体" panose="02010609060101010101" pitchFamily="49" charset="-122"/>
              </a:rPr>
              <a:t>知活动</a:t>
            </a:r>
            <a:endParaRPr lang="ja-JP" altLang="en-US" sz="1800" dirty="0">
              <a:latin typeface="黑体" panose="02010609060101010101" pitchFamily="49" charset="-122"/>
              <a:ea typeface="黑体" panose="02010609060101010101" pitchFamily="49" charset="-122"/>
            </a:endParaRPr>
          </a:p>
        </p:txBody>
      </p:sp>
      <p:cxnSp>
        <p:nvCxnSpPr>
          <p:cNvPr id="18" name="直線コネクタ 17"/>
          <p:cNvCxnSpPr>
            <a:stCxn id="74759" idx="6"/>
            <a:endCxn id="74760" idx="2"/>
          </p:cNvCxnSpPr>
          <p:nvPr/>
        </p:nvCxnSpPr>
        <p:spPr>
          <a:xfrm>
            <a:off x="3100388" y="4448175"/>
            <a:ext cx="2792413" cy="1588"/>
          </a:xfrm>
          <a:prstGeom prst="line">
            <a:avLst/>
          </a:prstGeom>
          <a:ln w="127000" cmpd="dbl">
            <a:solidFill>
              <a:srgbClr val="002060"/>
            </a:solidFill>
          </a:ln>
        </p:spPr>
        <p:style>
          <a:lnRef idx="1">
            <a:schemeClr val="accent1"/>
          </a:lnRef>
          <a:fillRef idx="0">
            <a:schemeClr val="accent1"/>
          </a:fillRef>
          <a:effectRef idx="0">
            <a:schemeClr val="accent1"/>
          </a:effectRef>
          <a:fontRef idx="minor">
            <a:schemeClr val="tx1"/>
          </a:fontRef>
        </p:style>
      </p:cxnSp>
      <p:sp>
        <p:nvSpPr>
          <p:cNvPr id="74762" name="Oval 8"/>
          <p:cNvSpPr/>
          <p:nvPr/>
        </p:nvSpPr>
        <p:spPr>
          <a:xfrm>
            <a:off x="3798888" y="3378200"/>
            <a:ext cx="1397000" cy="2139950"/>
          </a:xfrm>
          <a:prstGeom prst="ellipse">
            <a:avLst/>
          </a:prstGeom>
          <a:solidFill>
            <a:srgbClr val="D1FFFF"/>
          </a:solidFill>
          <a:ln w="31750" cap="flat" cmpd="sng">
            <a:solidFill>
              <a:srgbClr val="002060"/>
            </a:solidFill>
            <a:prstDash val="solid"/>
            <a:headEnd type="none" w="med" len="med"/>
            <a:tailEnd type="none" w="med" len="med"/>
          </a:ln>
        </p:spPr>
        <p:txBody>
          <a:bodyPr anchor="ctr"/>
          <a:lstStyle/>
          <a:p>
            <a:pPr algn="ctr" defTabSz="449580" eaLnBrk="1">
              <a:lnSpc>
                <a:spcPct val="62000"/>
              </a:lnSpc>
              <a:buSzPct val="45000"/>
              <a:buFont typeface="StarSymbol"/>
            </a:pPr>
            <a:r>
              <a:rPr lang="zh-CN" altLang="en-US" sz="1800" dirty="0">
                <a:latin typeface="黑体" panose="02010609060101010101" pitchFamily="49" charset="-122"/>
                <a:ea typeface="黑体" panose="02010609060101010101" pitchFamily="49" charset="-122"/>
              </a:rPr>
              <a:t>短时间</a:t>
            </a:r>
            <a:endParaRPr lang="zh-CN" altLang="en-US" sz="1800" dirty="0">
              <a:latin typeface="黑体" panose="02010609060101010101" pitchFamily="49" charset="-122"/>
              <a:ea typeface="黑体" panose="02010609060101010101" pitchFamily="49" charset="-122"/>
            </a:endParaRPr>
          </a:p>
          <a:p>
            <a:pPr algn="ctr" defTabSz="449580" eaLnBrk="1">
              <a:lnSpc>
                <a:spcPct val="62000"/>
              </a:lnSpc>
              <a:buSzPct val="45000"/>
              <a:buFont typeface="StarSymbol"/>
            </a:pPr>
            <a:endParaRPr lang="zh-CN" altLang="en-US" sz="1800" dirty="0">
              <a:latin typeface="黑体" panose="02010609060101010101" pitchFamily="49" charset="-122"/>
              <a:ea typeface="黑体" panose="02010609060101010101" pitchFamily="49" charset="-122"/>
            </a:endParaRPr>
          </a:p>
          <a:p>
            <a:pPr algn="ctr" defTabSz="449580" eaLnBrk="1">
              <a:lnSpc>
                <a:spcPct val="62000"/>
              </a:lnSpc>
              <a:buSzPct val="45000"/>
              <a:buFont typeface="StarSymbol"/>
            </a:pPr>
            <a:endParaRPr lang="zh-CN" altLang="en-US" sz="1800" dirty="0">
              <a:latin typeface="黑体" panose="02010609060101010101" pitchFamily="49" charset="-122"/>
              <a:ea typeface="黑体" panose="02010609060101010101" pitchFamily="49" charset="-122"/>
            </a:endParaRPr>
          </a:p>
          <a:p>
            <a:pPr algn="ctr" defTabSz="449580" eaLnBrk="1">
              <a:lnSpc>
                <a:spcPct val="62000"/>
              </a:lnSpc>
              <a:buSzPct val="45000"/>
              <a:buFont typeface="StarSymbol"/>
            </a:pPr>
            <a:r>
              <a:rPr lang="zh-CN" altLang="en-US" sz="1800" dirty="0">
                <a:latin typeface="黑体" panose="02010609060101010101" pitchFamily="49" charset="-122"/>
                <a:ea typeface="黑体" panose="02010609060101010101" pitchFamily="49" charset="-122"/>
              </a:rPr>
              <a:t>碰头会</a:t>
            </a:r>
            <a:endParaRPr lang="ja-JP" altLang="en-US" sz="1800" dirty="0">
              <a:latin typeface="黑体" panose="02010609060101010101" pitchFamily="49" charset="-122"/>
              <a:ea typeface="黑体" panose="02010609060101010101" pitchFamily="49"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5"/>
          <p:cNvSpPr txBox="1"/>
          <p:nvPr/>
        </p:nvSpPr>
        <p:spPr>
          <a:xfrm>
            <a:off x="0" y="0"/>
            <a:ext cx="6624638" cy="461963"/>
          </a:xfrm>
          <a:prstGeom prst="rect">
            <a:avLst/>
          </a:prstGeom>
          <a:noFill/>
          <a:ln w="9525">
            <a:noFill/>
          </a:ln>
        </p:spPr>
        <p:txBody>
          <a:bodyPr>
            <a:spAutoFit/>
          </a:bodyPr>
          <a:lstStyle/>
          <a:p>
            <a:pPr eaLnBrk="1" hangingPunct="1">
              <a:spcBef>
                <a:spcPct val="50000"/>
              </a:spcBef>
            </a:pPr>
            <a:r>
              <a:rPr lang="en-US" altLang="zh-CN" b="1" dirty="0">
                <a:latin typeface="黑体" panose="02010609060101010101" pitchFamily="49" charset="-122"/>
                <a:ea typeface="黑体" panose="02010609060101010101" pitchFamily="49" charset="-122"/>
              </a:rPr>
              <a:t>3.</a:t>
            </a:r>
            <a:r>
              <a:rPr lang="zh-CN" altLang="en-US" b="1" dirty="0">
                <a:latin typeface="黑体" panose="02010609060101010101" pitchFamily="49" charset="-122"/>
                <a:ea typeface="黑体" panose="02010609060101010101" pitchFamily="49" charset="-122"/>
              </a:rPr>
              <a:t>危险预知训练</a:t>
            </a:r>
            <a:r>
              <a:rPr lang="en-US" altLang="zh-CN" b="1" dirty="0">
                <a:latin typeface="Times New Roman" panose="02020603050405020304" pitchFamily="18" charset="0"/>
              </a:rPr>
              <a:t>—</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5</a:t>
            </a:r>
            <a:r>
              <a:rPr lang="zh-CN" altLang="en-US" sz="2000" dirty="0">
                <a:latin typeface="黑体" panose="02010609060101010101" pitchFamily="49" charset="-122"/>
                <a:ea typeface="黑体" panose="02010609060101010101" pitchFamily="49" charset="-122"/>
              </a:rPr>
              <a:t>）四阶段实施方法</a:t>
            </a:r>
            <a:endParaRPr lang="zh-CN" altLang="en-US" sz="2000" dirty="0">
              <a:latin typeface="黑体" panose="02010609060101010101" pitchFamily="49" charset="-122"/>
              <a:ea typeface="黑体" panose="02010609060101010101" pitchFamily="49" charset="-122"/>
            </a:endParaRPr>
          </a:p>
        </p:txBody>
      </p:sp>
      <p:graphicFrame>
        <p:nvGraphicFramePr>
          <p:cNvPr id="90148" name="Group 36"/>
          <p:cNvGraphicFramePr>
            <a:graphicFrameLocks noGrp="1"/>
          </p:cNvGraphicFramePr>
          <p:nvPr>
            <p:ph idx="4294967295"/>
          </p:nvPr>
        </p:nvGraphicFramePr>
        <p:xfrm>
          <a:off x="214313" y="928688"/>
          <a:ext cx="8686800" cy="4933952"/>
        </p:xfrm>
        <a:graphic>
          <a:graphicData uri="http://schemas.openxmlformats.org/drawingml/2006/table">
            <a:tbl>
              <a:tblPr/>
              <a:tblGrid>
                <a:gridCol w="1012119"/>
                <a:gridCol w="1526558"/>
                <a:gridCol w="6148123"/>
              </a:tblGrid>
              <a:tr h="855663">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ja-JP" altLang="en-US" sz="2000" b="1" i="0" u="none" strike="noStrike" cap="none" normalizeH="0" baseline="0" dirty="0">
                          <a:ln>
                            <a:noFill/>
                          </a:ln>
                          <a:solidFill>
                            <a:schemeClr val="tx1"/>
                          </a:solidFill>
                          <a:effectLst/>
                          <a:latin typeface="Century" pitchFamily="18" charset="0"/>
                          <a:ea typeface="宋体" panose="02010600030101010101" pitchFamily="2" charset="-122"/>
                          <a:cs typeface="Times New Roman" panose="02020603050405020304" pitchFamily="18" charset="0"/>
                        </a:rPr>
                        <a:t>阶段</a:t>
                      </a:r>
                      <a:endParaRPr kumimoji="0" lang="ja-JP" altLang="en-US" sz="2000" b="1" i="0" u="none" strike="noStrike" cap="none" normalizeH="0" baseline="0" dirty="0">
                        <a:ln>
                          <a:noFill/>
                        </a:ln>
                        <a:solidFill>
                          <a:schemeClr val="tx1"/>
                        </a:solidFill>
                        <a:effectLst/>
                        <a:latin typeface="Century"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危险预知训练的</a:t>
                      </a:r>
                      <a:endParaRPr kumimoji="0" lang="zh-CN" altLang="en-US" sz="1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altLang="ja-JP" sz="1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4</a:t>
                      </a:r>
                      <a:r>
                        <a:rPr kumimoji="0" lang="zh-CN" sz="1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个阶段</a:t>
                      </a:r>
                      <a:endParaRPr kumimoji="0" lang="ja-JP" altLang="en-US" sz="1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危险预知训练的进行方法</a:t>
                      </a:r>
                      <a:endParaRPr kumimoji="0" lang="ja-JP" altLang="en-US" sz="1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874713">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ja-JP" sz="2000" b="1" i="0" u="none" strike="noStrike" cap="none" normalizeH="0" baseline="0">
                          <a:ln>
                            <a:noFill/>
                          </a:ln>
                          <a:solidFill>
                            <a:schemeClr val="tx1"/>
                          </a:solidFill>
                          <a:effectLst/>
                          <a:latin typeface="Century" pitchFamily="18" charset="0"/>
                          <a:ea typeface="宋体" panose="02010600030101010101" pitchFamily="2" charset="-122"/>
                          <a:cs typeface="Times New Roman" panose="02020603050405020304" pitchFamily="18" charset="0"/>
                        </a:rPr>
                        <a:t>1R</a:t>
                      </a:r>
                      <a:endParaRPr kumimoji="0" lang="ja-JP" altLang="ja-JP" sz="2000" b="1" i="0" u="none" strike="noStrike" cap="none" normalizeH="0" baseline="0">
                        <a:ln>
                          <a:noFill/>
                        </a:ln>
                        <a:solidFill>
                          <a:schemeClr val="tx1"/>
                        </a:solidFill>
                        <a:effectLst/>
                        <a:latin typeface="Century"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潜藏着</a:t>
                      </a:r>
                      <a:endParaRPr kumimoji="0" lang="zh-CN" altLang="en-US" sz="1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ja-JP" altLang="en-US" sz="1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什么危险</a:t>
                      </a:r>
                      <a:endParaRPr kumimoji="0" lang="ja-JP" altLang="en-US" sz="1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大家一起寻找图例的状态中潜藏的危险，设想危险要素及该要素可能引发的现象，讨论并共享。</a:t>
                      </a:r>
                      <a:endParaRPr kumimoji="0" lang="ja-JP" altLang="en-US" sz="1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0173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ja-JP" sz="2000" b="1" i="0" u="none" strike="noStrike" cap="none" normalizeH="0" baseline="0">
                          <a:ln>
                            <a:noFill/>
                          </a:ln>
                          <a:solidFill>
                            <a:schemeClr val="tx1"/>
                          </a:solidFill>
                          <a:effectLst/>
                          <a:latin typeface="Century" pitchFamily="18" charset="0"/>
                          <a:ea typeface="宋体" panose="02010600030101010101" pitchFamily="2" charset="-122"/>
                          <a:cs typeface="Times New Roman" panose="02020603050405020304" pitchFamily="18" charset="0"/>
                        </a:rPr>
                        <a:t>2R</a:t>
                      </a:r>
                      <a:endParaRPr kumimoji="0" lang="ja-JP" altLang="ja-JP" sz="2000" b="1" i="0" u="none" strike="noStrike" cap="none" normalizeH="0" baseline="0">
                        <a:ln>
                          <a:noFill/>
                        </a:ln>
                        <a:solidFill>
                          <a:schemeClr val="tx1"/>
                        </a:solidFill>
                        <a:effectLst/>
                        <a:latin typeface="Century"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ja-JP" altLang="en-US" sz="18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这是危险</a:t>
                      </a:r>
                      <a:r>
                        <a:rPr kumimoji="0" lang="zh-CN" sz="18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重点</a:t>
                      </a:r>
                      <a:endParaRPr kumimoji="0" lang="ja-JP" altLang="en-US" sz="18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在发现的危险中，将认为是重要的条目标上</a:t>
                      </a:r>
                      <a:r>
                        <a:rPr kumimoji="0" lang="en-US" sz="1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zh-CN" sz="1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，之后集中大家的意见进一步缩小重点范围，将“危险重点”标上</a:t>
                      </a:r>
                      <a:r>
                        <a:rPr kumimoji="0" lang="en-US" sz="1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a:t>
                      </a:r>
                      <a:r>
                        <a:rPr kumimoji="0" lang="zh-CN" sz="1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和下划线，用手指齐呼进行确认。</a:t>
                      </a:r>
                      <a:endParaRPr kumimoji="0" lang="ja-JP" altLang="en-US" sz="1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01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ja-JP" sz="2000" b="1" i="0" u="none" strike="noStrike" cap="none" normalizeH="0" baseline="0">
                          <a:ln>
                            <a:noFill/>
                          </a:ln>
                          <a:solidFill>
                            <a:schemeClr val="tx1"/>
                          </a:solidFill>
                          <a:effectLst/>
                          <a:latin typeface="Century" pitchFamily="18" charset="0"/>
                          <a:ea typeface="宋体" panose="02010600030101010101" pitchFamily="2" charset="-122"/>
                          <a:cs typeface="Times New Roman" panose="02020603050405020304" pitchFamily="18" charset="0"/>
                        </a:rPr>
                        <a:t>3R</a:t>
                      </a:r>
                      <a:endParaRPr kumimoji="0" lang="ja-JP" altLang="ja-JP" sz="2000" b="1" i="0" u="none" strike="noStrike" cap="none" normalizeH="0" baseline="0">
                        <a:ln>
                          <a:noFill/>
                        </a:ln>
                        <a:solidFill>
                          <a:schemeClr val="tx1"/>
                        </a:solidFill>
                        <a:effectLst/>
                        <a:latin typeface="Century"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ja-JP" altLang="en-US" sz="18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如果是你</a:t>
                      </a:r>
                      <a:endParaRPr kumimoji="0" lang="ja-JP" altLang="en-US" sz="18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sz="18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该</a:t>
                      </a:r>
                      <a:r>
                        <a:rPr kumimoji="0" lang="ja-JP" altLang="en-US" sz="18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怎么</a:t>
                      </a:r>
                      <a:r>
                        <a:rPr kumimoji="0" lang="zh-CN" sz="18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做</a:t>
                      </a:r>
                      <a:endParaRPr kumimoji="0" lang="ja-JP" altLang="en-US" sz="18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要解决标有</a:t>
                      </a:r>
                      <a:r>
                        <a:rPr kumimoji="0" lang="en-US" sz="1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zh-CN" sz="1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的危险重点，应该怎么做？大家一起思考并讨论出具体对策。</a:t>
                      </a:r>
                      <a:endParaRPr kumimoji="0" lang="ja-JP" altLang="en-US" sz="1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0173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ja-JP" sz="2000" b="1" i="0" u="none" strike="noStrike" cap="none" normalizeH="0" baseline="0" dirty="0">
                          <a:ln>
                            <a:noFill/>
                          </a:ln>
                          <a:solidFill>
                            <a:schemeClr val="tx1"/>
                          </a:solidFill>
                          <a:effectLst/>
                          <a:latin typeface="Century" pitchFamily="18" charset="0"/>
                          <a:ea typeface="宋体" panose="02010600030101010101" pitchFamily="2" charset="-122"/>
                          <a:cs typeface="Times New Roman" panose="02020603050405020304" pitchFamily="18" charset="0"/>
                        </a:rPr>
                        <a:t>4R</a:t>
                      </a:r>
                      <a:endParaRPr kumimoji="0" lang="ja-JP" altLang="ja-JP" sz="2000" b="1" i="0" u="none" strike="noStrike" cap="none" normalizeH="0" baseline="0" dirty="0">
                        <a:ln>
                          <a:noFill/>
                        </a:ln>
                        <a:solidFill>
                          <a:schemeClr val="tx1"/>
                        </a:solidFill>
                        <a:effectLst/>
                        <a:latin typeface="Century"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ja-JP" altLang="en-US" sz="1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我</a:t>
                      </a:r>
                      <a:r>
                        <a:rPr kumimoji="0" lang="zh-CN" sz="1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们</a:t>
                      </a:r>
                      <a:endParaRPr kumimoji="0" lang="zh-CN" altLang="en-US" sz="1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sz="1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这样</a:t>
                      </a:r>
                      <a:r>
                        <a:rPr kumimoji="0" lang="ja-JP" altLang="en-US" sz="1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做</a:t>
                      </a:r>
                      <a:endParaRPr kumimoji="0" lang="ja-JP" altLang="en-US" sz="1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从大家讨论的对策中选出大家都认可的</a:t>
                      </a:r>
                      <a:r>
                        <a:rPr kumimoji="0" lang="en-US" sz="1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zh-CN" sz="1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重点实施项目</a:t>
                      </a:r>
                      <a:r>
                        <a:rPr kumimoji="0" lang="en-US" sz="1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a:t>
                      </a:r>
                      <a:r>
                        <a:rPr kumimoji="0" lang="zh-CN" sz="1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，标上</a:t>
                      </a:r>
                      <a:r>
                        <a:rPr kumimoji="0" lang="en-US" altLang="ja-JP" sz="1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a:t>
                      </a:r>
                      <a:r>
                        <a:rPr kumimoji="0" lang="zh-CN" sz="1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，作为付诸实践的“小组行动目标”，用手指齐呼进行确认。</a:t>
                      </a:r>
                      <a:endParaRPr kumimoji="0" lang="ja-JP" altLang="en-US" sz="1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p:cNvPicPr>
            <a:picLocks noChangeAspect="1"/>
          </p:cNvPicPr>
          <p:nvPr/>
        </p:nvPicPr>
        <p:blipFill>
          <a:blip r:embed="rId1"/>
          <a:stretch>
            <a:fillRect/>
          </a:stretch>
        </p:blipFill>
        <p:spPr>
          <a:xfrm>
            <a:off x="755650" y="620713"/>
            <a:ext cx="5362575" cy="5819775"/>
          </a:xfrm>
          <a:prstGeom prst="rect">
            <a:avLst/>
          </a:prstGeom>
          <a:noFill/>
          <a:ln w="9525">
            <a:noFill/>
          </a:ln>
        </p:spPr>
      </p:pic>
      <p:sp>
        <p:nvSpPr>
          <p:cNvPr id="76803" name="Text Box 5"/>
          <p:cNvSpPr txBox="1"/>
          <p:nvPr/>
        </p:nvSpPr>
        <p:spPr>
          <a:xfrm>
            <a:off x="7092950" y="1989138"/>
            <a:ext cx="1655763" cy="1631950"/>
          </a:xfrm>
          <a:prstGeom prst="rect">
            <a:avLst/>
          </a:prstGeom>
          <a:solidFill>
            <a:schemeClr val="folHlink"/>
          </a:solidFill>
          <a:ln w="9525">
            <a:noFill/>
          </a:ln>
        </p:spPr>
        <p:txBody>
          <a:bodyPr>
            <a:spAutoFit/>
          </a:bodyPr>
          <a:lstStyle/>
          <a:p>
            <a:pPr algn="ctr" eaLnBrk="1" hangingPunct="1">
              <a:spcBef>
                <a:spcPct val="50000"/>
              </a:spcBef>
            </a:pPr>
            <a:r>
              <a:rPr lang="zh-CN" altLang="en-US" sz="2000" dirty="0">
                <a:latin typeface="黑体" panose="02010609060101010101" pitchFamily="49" charset="-122"/>
                <a:ea typeface="黑体" panose="02010609060101010101" pitchFamily="49" charset="-122"/>
              </a:rPr>
              <a:t>为了给外楼梯的安全门进行部分喷漆，你准备打砂纸。 </a:t>
            </a:r>
            <a:endParaRPr lang="zh-CN" altLang="en-US" sz="2000" dirty="0">
              <a:latin typeface="黑体" panose="02010609060101010101" pitchFamily="49" charset="-122"/>
              <a:ea typeface="黑体" panose="02010609060101010101" pitchFamily="49" charset="-122"/>
            </a:endParaRPr>
          </a:p>
        </p:txBody>
      </p:sp>
      <p:sp>
        <p:nvSpPr>
          <p:cNvPr id="76804" name="AutoShape 6"/>
          <p:cNvSpPr/>
          <p:nvPr/>
        </p:nvSpPr>
        <p:spPr>
          <a:xfrm>
            <a:off x="6372225" y="2781300"/>
            <a:ext cx="433388" cy="792163"/>
          </a:xfrm>
          <a:prstGeom prst="lef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wrap="none" anchor="ctr"/>
          <a:lstStyle/>
          <a:p>
            <a:pPr eaLnBrk="1" hangingPunct="1"/>
            <a:endParaRPr lang="zh-CN" altLang="en-US" dirty="0">
              <a:latin typeface="Times New Roman" panose="02020603050405020304" pitchFamily="18" charset="0"/>
            </a:endParaRPr>
          </a:p>
        </p:txBody>
      </p:sp>
      <p:sp>
        <p:nvSpPr>
          <p:cNvPr id="76805" name="Text Box 7"/>
          <p:cNvSpPr txBox="1"/>
          <p:nvPr/>
        </p:nvSpPr>
        <p:spPr>
          <a:xfrm>
            <a:off x="2122488" y="44450"/>
            <a:ext cx="3529012" cy="396875"/>
          </a:xfrm>
          <a:prstGeom prst="rect">
            <a:avLst/>
          </a:prstGeom>
          <a:noFill/>
          <a:ln w="9525">
            <a:noFill/>
          </a:ln>
        </p:spPr>
        <p:txBody>
          <a:bodyPr>
            <a:spAutoFit/>
          </a:bodyPr>
          <a:lstStyle/>
          <a:p>
            <a:pPr eaLnBrk="1" hangingPunct="1">
              <a:spcBef>
                <a:spcPct val="50000"/>
              </a:spcBef>
            </a:pPr>
            <a:r>
              <a:rPr lang="zh-CN" altLang="en-US" sz="2000" dirty="0">
                <a:solidFill>
                  <a:srgbClr val="FF0000"/>
                </a:solidFill>
                <a:latin typeface="Times New Roman" panose="02020603050405020304" pitchFamily="18" charset="0"/>
                <a:ea typeface="黑体" panose="02010609060101010101" pitchFamily="49" charset="-122"/>
              </a:rPr>
              <a:t>危险预知训练事例</a:t>
            </a:r>
            <a:endParaRPr lang="zh-CN" altLang="en-US" sz="2000" dirty="0">
              <a:solidFill>
                <a:srgbClr val="FF0000"/>
              </a:solidFill>
              <a:latin typeface="Times New Roman" panose="02020603050405020304" pitchFamily="18" charset="0"/>
              <a:ea typeface="黑体" panose="02010609060101010101" pitchFamily="49"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4"/>
          <p:cNvSpPr txBox="1"/>
          <p:nvPr/>
        </p:nvSpPr>
        <p:spPr>
          <a:xfrm>
            <a:off x="1357313" y="44450"/>
            <a:ext cx="3529012" cy="396875"/>
          </a:xfrm>
          <a:prstGeom prst="rect">
            <a:avLst/>
          </a:prstGeom>
          <a:noFill/>
          <a:ln w="9525">
            <a:noFill/>
          </a:ln>
        </p:spPr>
        <p:txBody>
          <a:bodyPr>
            <a:spAutoFit/>
          </a:bodyPr>
          <a:lstStyle/>
          <a:p>
            <a:pPr eaLnBrk="1" hangingPunct="1">
              <a:spcBef>
                <a:spcPct val="50000"/>
              </a:spcBef>
            </a:pPr>
            <a:r>
              <a:rPr lang="zh-CN" altLang="en-US" sz="2000" dirty="0">
                <a:latin typeface="Times New Roman" panose="02020603050405020304" pitchFamily="18" charset="0"/>
                <a:ea typeface="黑体" panose="02010609060101010101" pitchFamily="49" charset="-122"/>
              </a:rPr>
              <a:t>危险预知训练事例</a:t>
            </a:r>
            <a:endParaRPr lang="zh-CN" altLang="en-US" sz="2000" dirty="0">
              <a:latin typeface="Times New Roman" panose="02020603050405020304" pitchFamily="18" charset="0"/>
              <a:ea typeface="黑体" panose="02010609060101010101" pitchFamily="49" charset="-122"/>
            </a:endParaRPr>
          </a:p>
        </p:txBody>
      </p:sp>
      <p:sp>
        <p:nvSpPr>
          <p:cNvPr id="77827" name="Rectangle 12"/>
          <p:cNvSpPr/>
          <p:nvPr/>
        </p:nvSpPr>
        <p:spPr>
          <a:xfrm>
            <a:off x="1228725" y="2151063"/>
            <a:ext cx="258763" cy="0"/>
          </a:xfrm>
          <a:prstGeom prst="rect">
            <a:avLst/>
          </a:prstGeom>
          <a:noFill/>
          <a:ln w="9525">
            <a:noFill/>
          </a:ln>
        </p:spPr>
        <p:txBody>
          <a:bodyPr wrap="none" anchor="ctr">
            <a:spAutoFit/>
          </a:bodyPr>
          <a:lstStyle/>
          <a:p>
            <a:pPr eaLnBrk="1" hangingPunct="1"/>
            <a:endParaRPr lang="zh-CN" altLang="en-US" dirty="0">
              <a:latin typeface="Times New Roman" panose="02020603050405020304" pitchFamily="18" charset="0"/>
            </a:endParaRPr>
          </a:p>
        </p:txBody>
      </p:sp>
      <p:sp>
        <p:nvSpPr>
          <p:cNvPr id="77828" name="Rectangle 89"/>
          <p:cNvSpPr/>
          <p:nvPr/>
        </p:nvSpPr>
        <p:spPr>
          <a:xfrm>
            <a:off x="1228725" y="2668588"/>
            <a:ext cx="258763" cy="0"/>
          </a:xfrm>
          <a:prstGeom prst="rect">
            <a:avLst/>
          </a:prstGeom>
          <a:noFill/>
          <a:ln w="9525">
            <a:noFill/>
          </a:ln>
        </p:spPr>
        <p:txBody>
          <a:bodyPr wrap="none" anchor="ctr">
            <a:spAutoFit/>
          </a:bodyPr>
          <a:lstStyle/>
          <a:p>
            <a:pPr eaLnBrk="1" hangingPunct="1"/>
            <a:endParaRPr lang="zh-CN" altLang="en-US" dirty="0">
              <a:latin typeface="Times New Roman" panose="02020603050405020304" pitchFamily="18" charset="0"/>
            </a:endParaRPr>
          </a:p>
        </p:txBody>
      </p:sp>
      <p:graphicFrame>
        <p:nvGraphicFramePr>
          <p:cNvPr id="77829" name="表格 77828"/>
          <p:cNvGraphicFramePr/>
          <p:nvPr/>
        </p:nvGraphicFramePr>
        <p:xfrm>
          <a:off x="214313" y="714375"/>
          <a:ext cx="8572500" cy="5095875"/>
        </p:xfrm>
        <a:graphic>
          <a:graphicData uri="http://schemas.openxmlformats.org/drawingml/2006/table">
            <a:tbl>
              <a:tblPr/>
              <a:tblGrid>
                <a:gridCol w="330200"/>
                <a:gridCol w="8242300"/>
              </a:tblGrid>
              <a:tr h="1978025">
                <a:tc gridSpan="2">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marL="342900" lvl="0" indent="-342900" eaLnBrk="1" hangingPunct="1">
                        <a:lnSpc>
                          <a:spcPts val="3000"/>
                        </a:lnSpc>
                        <a:buNone/>
                      </a:pPr>
                      <a:r>
                        <a:rPr lang="zh-CN" altLang="en-US" sz="1800" dirty="0">
                          <a:latin typeface="黑体" panose="02010609060101010101" pitchFamily="49" charset="-122"/>
                          <a:ea typeface="黑体" panose="02010609060101010101" pitchFamily="49" charset="-122"/>
                        </a:rPr>
                        <a:t>第一阶段   </a:t>
                      </a:r>
                      <a:r>
                        <a:rPr lang="zh-CN" altLang="en-US" sz="1800" dirty="0">
                          <a:solidFill>
                            <a:srgbClr val="FF0000"/>
                          </a:solidFill>
                          <a:latin typeface="黑体" panose="02010609060101010101" pitchFamily="49" charset="-122"/>
                          <a:ea typeface="黑体" panose="02010609060101010101" pitchFamily="49" charset="-122"/>
                        </a:rPr>
                        <a:t> ＜潜藏着什么危险＞ </a:t>
                      </a:r>
                      <a:r>
                        <a:rPr lang="zh-CN" altLang="en-US" sz="1800" dirty="0">
                          <a:latin typeface="黑体" panose="02010609060101010101" pitchFamily="49" charset="-122"/>
                          <a:ea typeface="黑体" panose="02010609060101010101" pitchFamily="49" charset="-122"/>
                        </a:rPr>
                        <a:t>发现并预测潜在的危险，设想“危险要素”以及      该要素会引发的“现象”。</a:t>
                      </a:r>
                      <a:endParaRPr lang="zh-CN" altLang="en-US" sz="1800" dirty="0">
                        <a:latin typeface="黑体" panose="02010609060101010101" pitchFamily="49" charset="-122"/>
                        <a:ea typeface="黑体" panose="02010609060101010101" pitchFamily="49" charset="-122"/>
                      </a:endParaRPr>
                    </a:p>
                    <a:p>
                      <a:pPr marL="342900" lvl="0" indent="-342900">
                        <a:lnSpc>
                          <a:spcPts val="3000"/>
                        </a:lnSpc>
                        <a:buNone/>
                      </a:pPr>
                      <a:r>
                        <a:rPr lang="zh-CN" altLang="en-US" sz="1800" dirty="0">
                          <a:latin typeface="黑体" panose="02010609060101010101" pitchFamily="49" charset="-122"/>
                          <a:ea typeface="黑体" panose="02010609060101010101" pitchFamily="49" charset="-122"/>
                        </a:rPr>
                        <a:t>第二阶段     </a:t>
                      </a:r>
                      <a:r>
                        <a:rPr lang="zh-CN" altLang="en-US" sz="1800" dirty="0">
                          <a:solidFill>
                            <a:srgbClr val="FF0000"/>
                          </a:solidFill>
                          <a:latin typeface="黑体" panose="02010609060101010101" pitchFamily="49" charset="-122"/>
                          <a:ea typeface="黑体" panose="02010609060101010101" pitchFamily="49" charset="-122"/>
                        </a:rPr>
                        <a:t>＜这是危险的重点＞ </a:t>
                      </a:r>
                      <a:r>
                        <a:rPr lang="zh-CN" altLang="en-US" sz="1800" dirty="0">
                          <a:latin typeface="黑体" panose="02010609060101010101" pitchFamily="49" charset="-122"/>
                          <a:ea typeface="黑体" panose="02010609060101010101" pitchFamily="49" charset="-122"/>
                        </a:rPr>
                        <a:t>发现的危险中，对“重要危险”标上○。再缩小范围，对您认为是特别重要的“危险重点”标上◎。</a:t>
                      </a:r>
                      <a:endParaRPr lang="zh-CN" altLang="en-US" sz="1800" dirty="0">
                        <a:latin typeface="黑体" panose="02010609060101010101" pitchFamily="49" charset="-122"/>
                        <a:ea typeface="黑体" panose="02010609060101010101" pitchFamily="49" charset="-122"/>
                      </a:endParaRPr>
                    </a:p>
                  </a:txBody>
                  <a:tcPr marL="91439" marR="91439" marT="45721" marB="45721"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hMerge="1">
                  <a:tcPr>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tcPr>
                </a:tc>
              </a:tr>
              <a:tr h="1073150">
                <a:tc gridSpan="2">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marL="342900" lvl="0" indent="-342900" eaLnBrk="1" hangingPunct="1">
                        <a:lnSpc>
                          <a:spcPts val="3000"/>
                        </a:lnSpc>
                        <a:buNone/>
                      </a:pPr>
                      <a:r>
                        <a:rPr lang="zh-CN" altLang="en-US" sz="2000" dirty="0">
                          <a:latin typeface="黑体" panose="02010609060101010101" pitchFamily="49" charset="-122"/>
                          <a:ea typeface="黑体" panose="02010609060101010101" pitchFamily="49" charset="-122"/>
                        </a:rPr>
                        <a:t>    设想“危险要素” 和 “现象</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事故类型</a:t>
                      </a:r>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a:t>
                      </a:r>
                      <a:endParaRPr lang="en-US" altLang="zh-CN" sz="2000" dirty="0">
                        <a:latin typeface="黑体" panose="02010609060101010101" pitchFamily="49" charset="-122"/>
                        <a:ea typeface="黑体" panose="02010609060101010101" pitchFamily="49" charset="-122"/>
                      </a:endParaRPr>
                    </a:p>
                    <a:p>
                      <a:pPr marL="342900" lvl="0" indent="-342900" eaLnBrk="1" hangingPunct="1">
                        <a:lnSpc>
                          <a:spcPts val="3000"/>
                        </a:lnSpc>
                        <a:buNone/>
                      </a:pPr>
                      <a:r>
                        <a:rPr lang="zh-CN" altLang="en-US" sz="2000" dirty="0">
                          <a:latin typeface="黑体" panose="02010609060101010101" pitchFamily="49" charset="-122"/>
                          <a:ea typeface="黑体" panose="02010609060101010101" pitchFamily="49" charset="-122"/>
                        </a:rPr>
                        <a:t>       用“因为</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，进行了</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，结果是</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进行表述。</a:t>
                      </a:r>
                      <a:endParaRPr lang="zh-CN" altLang="en-US" sz="2000" dirty="0">
                        <a:latin typeface="黑体" panose="02010609060101010101" pitchFamily="49" charset="-122"/>
                        <a:ea typeface="黑体" panose="02010609060101010101" pitchFamily="49" charset="-122"/>
                      </a:endParaRPr>
                    </a:p>
                  </a:txBody>
                  <a:tcPr marL="91439" marR="91439" marT="45721" marB="45721">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620713">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marL="342900" lvl="0" indent="-342900" eaLnBrk="1" hangingPunct="1">
                        <a:buNone/>
                      </a:pPr>
                      <a:r>
                        <a:rPr lang="en-US" altLang="ja-JP" sz="2000" dirty="0">
                          <a:latin typeface="黑体" panose="02010609060101010101" pitchFamily="49" charset="-122"/>
                          <a:ea typeface="黑体" panose="02010609060101010101" pitchFamily="49" charset="-122"/>
                        </a:rPr>
                        <a:t>1</a:t>
                      </a:r>
                      <a:endParaRPr lang="en-US" altLang="ja-JP" sz="2000" dirty="0">
                        <a:latin typeface="黑体" panose="02010609060101010101" pitchFamily="49" charset="-122"/>
                        <a:ea typeface="黑体" panose="02010609060101010101" pitchFamily="49" charset="-122"/>
                      </a:endParaRPr>
                    </a:p>
                  </a:txBody>
                  <a:tcPr marL="91439" marR="91439" marT="45721" marB="45721" anchor="ctr">
                    <a:lnL w="254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marL="342900" lvl="0" indent="-342900" eaLnBrk="1" hangingPunct="1">
                        <a:buNone/>
                      </a:pPr>
                      <a:r>
                        <a:rPr lang="zh-CN" altLang="en-US" sz="2000" dirty="0">
                          <a:latin typeface="黑体" panose="02010609060101010101" pitchFamily="49" charset="-122"/>
                          <a:ea typeface="黑体" panose="02010609060101010101" pitchFamily="49" charset="-122"/>
                        </a:rPr>
                        <a:t>半开着门打砂纸时，因为有风，风将门关上，结果夹了左手。</a:t>
                      </a:r>
                      <a:endParaRPr lang="zh-CN" altLang="en-US" sz="2000" dirty="0">
                        <a:latin typeface="黑体" panose="02010609060101010101" pitchFamily="49" charset="-122"/>
                        <a:ea typeface="黑体" panose="02010609060101010101" pitchFamily="49" charset="-122"/>
                      </a:endParaRPr>
                    </a:p>
                  </a:txBody>
                  <a:tcPr marL="91439" marR="91439" marT="45721" marB="45721" anchor="ctr">
                    <a:lnL w="9525"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0327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marL="342900" lvl="0" indent="-342900" eaLnBrk="1" hangingPunct="1">
                        <a:buNone/>
                      </a:pPr>
                      <a:r>
                        <a:rPr lang="ja-JP" altLang="en-US" sz="2000" dirty="0">
                          <a:latin typeface="黑体" panose="02010609060101010101" pitchFamily="49" charset="-122"/>
                          <a:ea typeface="黑体" panose="02010609060101010101" pitchFamily="49" charset="-122"/>
                        </a:rPr>
                        <a:t>２</a:t>
                      </a:r>
                      <a:endParaRPr lang="ja-JP" altLang="en-US" sz="2000" dirty="0">
                        <a:latin typeface="黑体" panose="02010609060101010101" pitchFamily="49" charset="-122"/>
                        <a:ea typeface="黑体" panose="02010609060101010101" pitchFamily="49" charset="-122"/>
                      </a:endParaRPr>
                    </a:p>
                  </a:txBody>
                  <a:tcPr marL="91439" marR="91439" marT="45721" marB="45721" anchor="ctr">
                    <a:lnL w="254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marL="342900" lvl="0" indent="-342900" eaLnBrk="1" hangingPunct="1">
                        <a:buNone/>
                      </a:pPr>
                      <a:r>
                        <a:rPr lang="zh-CN" altLang="en-US" sz="2000" u="sng" dirty="0">
                          <a:latin typeface="黑体" panose="02010609060101010101" pitchFamily="49" charset="-122"/>
                          <a:ea typeface="黑体" panose="02010609060101010101" pitchFamily="49" charset="-122"/>
                        </a:rPr>
                        <a:t>梯子和栏杆很近，因为站的位置较高，下来时没有站稳，从栏杆上翻了下来。</a:t>
                      </a:r>
                      <a:endParaRPr lang="zh-CN" altLang="en-US" sz="2000" dirty="0">
                        <a:latin typeface="黑体" panose="02010609060101010101" pitchFamily="49" charset="-122"/>
                        <a:ea typeface="黑体" panose="02010609060101010101" pitchFamily="49" charset="-122"/>
                      </a:endParaRPr>
                    </a:p>
                  </a:txBody>
                  <a:tcPr marL="91439" marR="91439" marT="45721" marB="45721" anchor="ctr">
                    <a:lnL w="9525"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20712">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marL="342900" lvl="0" indent="-342900" eaLnBrk="1" hangingPunct="1">
                        <a:buNone/>
                      </a:pPr>
                      <a:r>
                        <a:rPr lang="ja-JP" altLang="en-US" sz="2000" dirty="0">
                          <a:latin typeface="黑体" panose="02010609060101010101" pitchFamily="49" charset="-122"/>
                          <a:ea typeface="黑体" panose="02010609060101010101" pitchFamily="49" charset="-122"/>
                        </a:rPr>
                        <a:t>３</a:t>
                      </a:r>
                      <a:endParaRPr lang="ja-JP" altLang="en-US" sz="2000" dirty="0">
                        <a:latin typeface="黑体" panose="02010609060101010101" pitchFamily="49" charset="-122"/>
                        <a:ea typeface="黑体" panose="02010609060101010101" pitchFamily="49" charset="-122"/>
                      </a:endParaRPr>
                    </a:p>
                  </a:txBody>
                  <a:tcPr marL="91439" marR="91439" marT="45721" marB="45721" anchor="ctr">
                    <a:lnL w="254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marL="342900" lvl="0" indent="-342900" eaLnBrk="1" hangingPunct="1">
                        <a:buNone/>
                      </a:pPr>
                      <a:r>
                        <a:rPr lang="zh-CN" altLang="en-US" sz="2000" dirty="0">
                          <a:latin typeface="黑体" panose="02010609060101010101" pitchFamily="49" charset="-122"/>
                          <a:ea typeface="黑体" panose="02010609060101010101" pitchFamily="49" charset="-122"/>
                        </a:rPr>
                        <a:t>半开着门打砂纸时，风吹动了门，碰了梯子，踩空摔了下来。</a:t>
                      </a:r>
                      <a:endParaRPr lang="zh-CN" altLang="en-US" sz="2000" dirty="0">
                        <a:latin typeface="黑体" panose="02010609060101010101" pitchFamily="49" charset="-122"/>
                        <a:ea typeface="黑体" panose="02010609060101010101" pitchFamily="49" charset="-122"/>
                      </a:endParaRPr>
                    </a:p>
                  </a:txBody>
                  <a:tcPr marL="91439" marR="91439" marT="45721" marB="45721" anchor="ctr">
                    <a:lnL w="9525"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50" name="内容占位符 78849"/>
          <p:cNvGraphicFramePr>
            <a:graphicFrameLocks noGrp="1"/>
          </p:cNvGraphicFramePr>
          <p:nvPr>
            <p:ph sz="half" idx="1"/>
          </p:nvPr>
        </p:nvGraphicFramePr>
        <p:xfrm>
          <a:off x="714375" y="785813"/>
          <a:ext cx="8143875" cy="5197475"/>
        </p:xfrm>
        <a:graphic>
          <a:graphicData uri="http://schemas.openxmlformats.org/drawingml/2006/table">
            <a:tbl>
              <a:tblPr/>
              <a:tblGrid>
                <a:gridCol w="468313"/>
                <a:gridCol w="387350"/>
                <a:gridCol w="368300"/>
                <a:gridCol w="6919912"/>
              </a:tblGrid>
              <a:tr h="1616075">
                <a:tc gridSpan="4">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marL="342900" lvl="0" indent="-342900" eaLnBrk="1" hangingPunct="1">
                        <a:lnSpc>
                          <a:spcPts val="3000"/>
                        </a:lnSpc>
                        <a:buNone/>
                      </a:pPr>
                      <a:r>
                        <a:rPr lang="zh-CN" altLang="en-US" sz="2000" dirty="0">
                          <a:latin typeface="黑体" panose="02010609060101010101" pitchFamily="49" charset="-122"/>
                          <a:ea typeface="黑体" panose="02010609060101010101" pitchFamily="49" charset="-122"/>
                        </a:rPr>
                        <a:t>第三阶段   </a:t>
                      </a:r>
                      <a:r>
                        <a:rPr lang="zh-CN" altLang="en-US" sz="2000" dirty="0">
                          <a:solidFill>
                            <a:srgbClr val="FF0000"/>
                          </a:solidFill>
                          <a:latin typeface="黑体" panose="02010609060101010101" pitchFamily="49" charset="-122"/>
                          <a:ea typeface="黑体" panose="02010609060101010101" pitchFamily="49" charset="-122"/>
                        </a:rPr>
                        <a:t>＜如果是你该怎么办＞</a:t>
                      </a:r>
                      <a:r>
                        <a:rPr lang="zh-CN" altLang="en-US" sz="2000" dirty="0">
                          <a:latin typeface="黑体" panose="02010609060101010101" pitchFamily="49" charset="-122"/>
                          <a:ea typeface="黑体" panose="02010609060101010101" pitchFamily="49" charset="-122"/>
                        </a:rPr>
                        <a:t> 为了解决标有◎的“危险重点”，  要思考“具体的可行性对策”。</a:t>
                      </a:r>
                      <a:endParaRPr lang="zh-CN" altLang="en-US" sz="2000" dirty="0">
                        <a:latin typeface="黑体" panose="02010609060101010101" pitchFamily="49" charset="-122"/>
                        <a:ea typeface="黑体" panose="02010609060101010101" pitchFamily="49" charset="-122"/>
                      </a:endParaRPr>
                    </a:p>
                    <a:p>
                      <a:pPr marL="342900" lvl="0" indent="-342900">
                        <a:lnSpc>
                          <a:spcPts val="3000"/>
                        </a:lnSpc>
                        <a:buNone/>
                      </a:pPr>
                      <a:r>
                        <a:rPr lang="zh-CN" altLang="en-US" sz="2000" dirty="0">
                          <a:latin typeface="黑体" panose="02010609060101010101" pitchFamily="49" charset="-122"/>
                          <a:ea typeface="黑体" panose="02010609060101010101" pitchFamily="49" charset="-122"/>
                        </a:rPr>
                        <a:t>第四阶段   </a:t>
                      </a:r>
                      <a:r>
                        <a:rPr lang="zh-CN" altLang="en-US" sz="2000" dirty="0">
                          <a:solidFill>
                            <a:srgbClr val="FF0000"/>
                          </a:solidFill>
                          <a:latin typeface="黑体" panose="02010609060101010101" pitchFamily="49" charset="-122"/>
                          <a:ea typeface="黑体" panose="02010609060101010101" pitchFamily="49" charset="-122"/>
                        </a:rPr>
                        <a:t>＜我们这样做＞</a:t>
                      </a:r>
                      <a:r>
                        <a:rPr lang="zh-CN" altLang="en-US" sz="2000" dirty="0">
                          <a:latin typeface="黑体" panose="02010609060101010101" pitchFamily="49" charset="-122"/>
                          <a:ea typeface="黑体" panose="02010609060101010101" pitchFamily="49" charset="-122"/>
                        </a:rPr>
                        <a:t> 筛选出“重点实施项目”，标上</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 为了使重点实施项目付诸实际，制定“小组行动目标” </a:t>
                      </a:r>
                      <a:endParaRPr lang="zh-CN" altLang="en-US" sz="2000" dirty="0">
                        <a:latin typeface="黑体" panose="02010609060101010101" pitchFamily="49" charset="-122"/>
                        <a:ea typeface="黑体" panose="02010609060101010101" pitchFamily="49" charset="-122"/>
                      </a:endParaRPr>
                    </a:p>
                  </a:txBody>
                  <a:tcPr marL="91439" marR="91439" marT="45724" marB="45724"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hMerge="1">
                  <a:tcP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tcPr>
                </a:tc>
                <a:tc hMerge="1">
                  <a:tcP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tcPr>
                </a:tc>
                <a:tc hMerge="1">
                  <a:tcPr>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tcPr>
                </a:tc>
              </a:tr>
              <a:tr h="79057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marL="342900" lvl="0" indent="-342900" eaLnBrk="1" hangingPunct="1">
                        <a:buNone/>
                      </a:pPr>
                      <a:r>
                        <a:rPr lang="ja-JP" altLang="en-US" sz="2000" dirty="0">
                          <a:latin typeface="黑体" panose="02010609060101010101" pitchFamily="49" charset="-122"/>
                          <a:ea typeface="黑体" panose="02010609060101010101" pitchFamily="49" charset="-122"/>
                        </a:rPr>
                        <a:t>№</a:t>
                      </a:r>
                      <a:endParaRPr lang="ja-JP" altLang="en-US" sz="2000" dirty="0">
                        <a:latin typeface="黑体" panose="02010609060101010101" pitchFamily="49" charset="-122"/>
                        <a:ea typeface="黑体" panose="02010609060101010101" pitchFamily="49" charset="-122"/>
                      </a:endParaRPr>
                    </a:p>
                  </a:txBody>
                  <a:tcPr marL="91439" marR="91439" marT="45724" marB="45724"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marL="342900" lvl="0" indent="-342900" algn="ctr" eaLnBrk="1" hangingPunct="1">
                        <a:buNone/>
                      </a:pPr>
                      <a:r>
                        <a:rPr lang="en-US" altLang="ja-JP" sz="2000" dirty="0">
                          <a:latin typeface="黑体" panose="02010609060101010101" pitchFamily="49" charset="-122"/>
                          <a:ea typeface="黑体" panose="02010609060101010101" pitchFamily="49" charset="-122"/>
                        </a:rPr>
                        <a:t>※</a:t>
                      </a:r>
                      <a:endParaRPr lang="en-US" altLang="ja-JP" sz="2000" dirty="0">
                        <a:latin typeface="黑体" panose="02010609060101010101" pitchFamily="49" charset="-122"/>
                        <a:ea typeface="黑体" panose="02010609060101010101" pitchFamily="49" charset="-122"/>
                      </a:endParaRPr>
                    </a:p>
                  </a:txBody>
                  <a:tcPr marL="91439" marR="91439" marT="45724" marB="45724"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marL="342900" lvl="0" indent="-342900" algn="ctr" eaLnBrk="1" hangingPunct="1">
                        <a:buNone/>
                      </a:pPr>
                      <a:r>
                        <a:rPr lang="zh-CN" altLang="en-US" sz="2000" dirty="0">
                          <a:latin typeface="黑体" panose="02010609060101010101" pitchFamily="49" charset="-122"/>
                          <a:ea typeface="黑体" panose="02010609060101010101" pitchFamily="49" charset="-122"/>
                        </a:rPr>
                        <a:t>具 体 对 策</a:t>
                      </a:r>
                      <a:endParaRPr lang="zh-CN" altLang="en-US" sz="2000" dirty="0">
                        <a:latin typeface="黑体" panose="02010609060101010101" pitchFamily="49" charset="-122"/>
                        <a:ea typeface="黑体" panose="02010609060101010101" pitchFamily="49" charset="-122"/>
                      </a:endParaRPr>
                    </a:p>
                    <a:p>
                      <a:pPr marL="342900" lvl="0" indent="-342900" eaLnBrk="1" hangingPunct="1">
                        <a:buNone/>
                      </a:pPr>
                      <a:r>
                        <a:rPr lang="ja-JP" altLang="en-US" sz="2000" dirty="0">
                          <a:latin typeface="黑体" panose="02010609060101010101" pitchFamily="49" charset="-122"/>
                          <a:ea typeface="黑体" panose="02010609060101010101" pitchFamily="49" charset="-122"/>
                        </a:rPr>
                        <a:t> </a:t>
                      </a:r>
                      <a:endParaRPr lang="ja-JP" altLang="en-US" sz="2000" dirty="0">
                        <a:latin typeface="黑体" panose="02010609060101010101" pitchFamily="49" charset="-122"/>
                        <a:ea typeface="黑体" panose="02010609060101010101" pitchFamily="49" charset="-122"/>
                      </a:endParaRPr>
                    </a:p>
                  </a:txBody>
                  <a:tcPr marL="91439" marR="91439" marT="45724" marB="45724"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9525"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788988">
                <a:tc rowSpan="3">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marL="342900" lvl="0" indent="-342900" algn="ctr" eaLnBrk="1" hangingPunct="1">
                        <a:buNone/>
                      </a:pPr>
                      <a:r>
                        <a:rPr lang="en-US" altLang="zh-CN" sz="2000" dirty="0">
                          <a:latin typeface="黑体" panose="02010609060101010101" pitchFamily="49" charset="-122"/>
                          <a:ea typeface="黑体" panose="02010609060101010101" pitchFamily="49" charset="-122"/>
                        </a:rPr>
                        <a:t>2</a:t>
                      </a:r>
                      <a:endParaRPr lang="en-US" altLang="zh-CN" sz="2000" dirty="0">
                        <a:latin typeface="黑体" panose="02010609060101010101" pitchFamily="49" charset="-122"/>
                        <a:ea typeface="黑体" panose="02010609060101010101" pitchFamily="49" charset="-122"/>
                      </a:endParaRPr>
                    </a:p>
                  </a:txBody>
                  <a:tcPr marL="91439" marR="91439" marT="45724" marB="45724"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marL="342900" lvl="0" indent="-342900" algn="ctr" eaLnBrk="1" hangingPunct="1">
                        <a:buNone/>
                      </a:pPr>
                      <a:r>
                        <a:rPr lang="en-US" altLang="zh-CN" sz="2000" dirty="0">
                          <a:latin typeface="黑体" panose="02010609060101010101" pitchFamily="49" charset="-122"/>
                          <a:ea typeface="黑体" panose="02010609060101010101" pitchFamily="49" charset="-122"/>
                        </a:rPr>
                        <a:t>※</a:t>
                      </a:r>
                      <a:endParaRPr lang="en-US" altLang="zh-CN" sz="2000" dirty="0">
                        <a:latin typeface="黑体" panose="02010609060101010101" pitchFamily="49" charset="-122"/>
                        <a:ea typeface="黑体" panose="02010609060101010101" pitchFamily="49" charset="-122"/>
                      </a:endParaRPr>
                    </a:p>
                  </a:txBody>
                  <a:tcPr marL="91439" marR="91439" marT="45724" marB="45724"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marL="342900" lvl="0" indent="-342900" eaLnBrk="1" hangingPunct="1">
                        <a:buNone/>
                      </a:pPr>
                      <a:r>
                        <a:rPr lang="ja-JP" altLang="en-US" sz="2000" dirty="0">
                          <a:latin typeface="黑体" panose="02010609060101010101" pitchFamily="49" charset="-122"/>
                          <a:ea typeface="黑体" panose="02010609060101010101" pitchFamily="49" charset="-122"/>
                        </a:rPr>
                        <a:t>１</a:t>
                      </a:r>
                      <a:endParaRPr lang="ja-JP" altLang="en-US" sz="2000" dirty="0">
                        <a:latin typeface="黑体" panose="02010609060101010101" pitchFamily="49" charset="-122"/>
                        <a:ea typeface="黑体" panose="02010609060101010101" pitchFamily="49" charset="-122"/>
                      </a:endParaRPr>
                    </a:p>
                  </a:txBody>
                  <a:tcPr marL="91439" marR="91439" marT="45724" marB="45724"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marL="342900" lvl="0" indent="-342900" eaLnBrk="1" hangingPunct="1">
                        <a:buNone/>
                      </a:pPr>
                      <a:r>
                        <a:rPr lang="zh-CN" altLang="en-US" sz="2000" u="sng" dirty="0">
                          <a:latin typeface="黑体" panose="02010609060101010101" pitchFamily="49" charset="-122"/>
                          <a:ea typeface="黑体" panose="02010609060101010101" pitchFamily="49" charset="-122"/>
                        </a:rPr>
                        <a:t>将梯子紧靠墙壁。</a:t>
                      </a:r>
                      <a:endParaRPr lang="zh-CN" altLang="en-US" sz="2000" dirty="0">
                        <a:latin typeface="黑体" panose="02010609060101010101" pitchFamily="49" charset="-122"/>
                        <a:ea typeface="黑体" panose="02010609060101010101" pitchFamily="49" charset="-122"/>
                      </a:endParaRPr>
                    </a:p>
                    <a:p>
                      <a:pPr marL="342900" lvl="0" indent="-342900" eaLnBrk="1" hangingPunct="1">
                        <a:buNone/>
                      </a:pPr>
                      <a:r>
                        <a:rPr lang="ja-JP" altLang="en-US" sz="2000" dirty="0">
                          <a:latin typeface="黑体" panose="02010609060101010101" pitchFamily="49" charset="-122"/>
                          <a:ea typeface="黑体" panose="02010609060101010101" pitchFamily="49" charset="-122"/>
                        </a:rPr>
                        <a:t> </a:t>
                      </a:r>
                      <a:endParaRPr lang="ja-JP" altLang="en-US" sz="2000" dirty="0">
                        <a:latin typeface="黑体" panose="02010609060101010101" pitchFamily="49" charset="-122"/>
                        <a:ea typeface="黑体" panose="02010609060101010101" pitchFamily="49" charset="-122"/>
                      </a:endParaRPr>
                    </a:p>
                  </a:txBody>
                  <a:tcPr marL="91439" marR="91439" marT="45724" marB="45724"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01712">
                <a:tc vMerge="1">
                  <a:tcP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None/>
                      </a:pPr>
                      <a:endParaRPr lang="zh-CN" altLang="zh-CN" sz="2000" dirty="0">
                        <a:latin typeface="黑体" panose="02010609060101010101" pitchFamily="49" charset="-122"/>
                        <a:ea typeface="黑体" panose="02010609060101010101" pitchFamily="49" charset="-122"/>
                      </a:endParaRPr>
                    </a:p>
                  </a:txBody>
                  <a:tcPr marL="91439" marR="91439" marT="45724" marB="45724"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marL="342900" lvl="0" indent="-342900" eaLnBrk="1" hangingPunct="1">
                        <a:buNone/>
                      </a:pPr>
                      <a:r>
                        <a:rPr lang="ja-JP" altLang="en-US" sz="2000" dirty="0">
                          <a:latin typeface="黑体" panose="02010609060101010101" pitchFamily="49" charset="-122"/>
                          <a:ea typeface="黑体" panose="02010609060101010101" pitchFamily="49" charset="-122"/>
                        </a:rPr>
                        <a:t>２</a:t>
                      </a:r>
                      <a:endParaRPr lang="ja-JP" altLang="en-US" sz="2000" dirty="0">
                        <a:latin typeface="黑体" panose="02010609060101010101" pitchFamily="49" charset="-122"/>
                        <a:ea typeface="黑体" panose="02010609060101010101" pitchFamily="49" charset="-122"/>
                      </a:endParaRPr>
                    </a:p>
                  </a:txBody>
                  <a:tcPr marL="91439" marR="91439" marT="45724" marB="45724"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marL="342900" lvl="0" indent="-342900" eaLnBrk="1" hangingPunct="1">
                        <a:buNone/>
                      </a:pPr>
                      <a:r>
                        <a:rPr lang="zh-CN" altLang="en-US" sz="2000" dirty="0">
                          <a:latin typeface="黑体" panose="02010609060101010101" pitchFamily="49" charset="-122"/>
                          <a:ea typeface="黑体" panose="02010609060101010101" pitchFamily="49" charset="-122"/>
                        </a:rPr>
                        <a:t>将梯子放在开着的门的内侧。</a:t>
                      </a:r>
                      <a:endParaRPr lang="zh-CN" altLang="en-US" sz="2000" dirty="0">
                        <a:latin typeface="黑体" panose="02010609060101010101" pitchFamily="49" charset="-122"/>
                        <a:ea typeface="黑体" panose="02010609060101010101" pitchFamily="49" charset="-122"/>
                      </a:endParaRPr>
                    </a:p>
                    <a:p>
                      <a:pPr marL="342900" lvl="0" indent="-342900" eaLnBrk="1" hangingPunct="1">
                        <a:buNone/>
                      </a:pPr>
                      <a:r>
                        <a:rPr lang="ja-JP" altLang="en-US" sz="2000" dirty="0">
                          <a:latin typeface="黑体" panose="02010609060101010101" pitchFamily="49" charset="-122"/>
                          <a:ea typeface="黑体" panose="02010609060101010101" pitchFamily="49" charset="-122"/>
                        </a:rPr>
                        <a:t> </a:t>
                      </a:r>
                      <a:endParaRPr lang="ja-JP" altLang="en-US" sz="2000" dirty="0">
                        <a:latin typeface="黑体" panose="02010609060101010101" pitchFamily="49" charset="-122"/>
                        <a:ea typeface="黑体" panose="02010609060101010101" pitchFamily="49" charset="-122"/>
                      </a:endParaRPr>
                    </a:p>
                  </a:txBody>
                  <a:tcPr marL="91439" marR="91439" marT="45724" marB="45724"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00125">
                <a:tc vMerge="1">
                  <a:tcP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9525" cap="flat" cmpd="sng">
                      <a:solidFill>
                        <a:srgbClr val="000000"/>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None/>
                      </a:pPr>
                      <a:endParaRPr lang="zh-CN" altLang="zh-CN" sz="2000" dirty="0">
                        <a:latin typeface="黑体" panose="02010609060101010101" pitchFamily="49" charset="-122"/>
                        <a:ea typeface="黑体" panose="02010609060101010101" pitchFamily="49" charset="-122"/>
                      </a:endParaRPr>
                    </a:p>
                  </a:txBody>
                  <a:tcPr marL="91439" marR="91439" marT="45724" marB="45724"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marL="342900" lvl="0" indent="-342900" eaLnBrk="1" hangingPunct="1">
                        <a:buNone/>
                      </a:pPr>
                      <a:r>
                        <a:rPr lang="ja-JP" altLang="en-US" sz="2000" dirty="0">
                          <a:latin typeface="黑体" panose="02010609060101010101" pitchFamily="49" charset="-122"/>
                          <a:ea typeface="黑体" panose="02010609060101010101" pitchFamily="49" charset="-122"/>
                        </a:rPr>
                        <a:t>３</a:t>
                      </a:r>
                      <a:endParaRPr lang="ja-JP" altLang="en-US" sz="2000" dirty="0">
                        <a:latin typeface="黑体" panose="02010609060101010101" pitchFamily="49" charset="-122"/>
                        <a:ea typeface="黑体" panose="02010609060101010101" pitchFamily="49" charset="-122"/>
                      </a:endParaRPr>
                    </a:p>
                  </a:txBody>
                  <a:tcPr marL="91439" marR="91439" marT="45724" marB="45724"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marL="342900" lvl="0" indent="-342900" eaLnBrk="1" hangingPunct="1">
                        <a:buNone/>
                      </a:pPr>
                      <a:r>
                        <a:rPr lang="zh-CN" altLang="en-US" sz="2000" dirty="0">
                          <a:latin typeface="黑体" panose="02010609060101010101" pitchFamily="49" charset="-122"/>
                          <a:ea typeface="黑体" panose="02010609060101010101" pitchFamily="49" charset="-122"/>
                        </a:rPr>
                        <a:t>系上安全带</a:t>
                      </a:r>
                      <a:endParaRPr lang="zh-CN" altLang="en-US" sz="2000" dirty="0">
                        <a:latin typeface="黑体" panose="02010609060101010101" pitchFamily="49" charset="-122"/>
                        <a:ea typeface="黑体" panose="02010609060101010101" pitchFamily="49" charset="-122"/>
                      </a:endParaRPr>
                    </a:p>
                    <a:p>
                      <a:pPr marL="342900" lvl="0" indent="-342900" eaLnBrk="1" hangingPunct="1">
                        <a:buNone/>
                      </a:pPr>
                      <a:r>
                        <a:rPr lang="ja-JP" altLang="en-US" sz="2000" dirty="0">
                          <a:latin typeface="黑体" panose="02010609060101010101" pitchFamily="49" charset="-122"/>
                          <a:ea typeface="黑体" panose="02010609060101010101" pitchFamily="49" charset="-122"/>
                        </a:rPr>
                        <a:t> </a:t>
                      </a:r>
                      <a:endParaRPr lang="ja-JP" altLang="en-US" sz="2000" dirty="0">
                        <a:latin typeface="黑体" panose="02010609060101010101" pitchFamily="49" charset="-122"/>
                        <a:ea typeface="黑体" panose="02010609060101010101" pitchFamily="49" charset="-122"/>
                      </a:endParaRPr>
                    </a:p>
                  </a:txBody>
                  <a:tcPr marL="91439" marR="91439" marT="45724" marB="45724"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a:xfrm>
            <a:off x="457200" y="1163638"/>
            <a:ext cx="8229600" cy="908050"/>
          </a:xfrm>
        </p:spPr>
        <p:txBody>
          <a:bodyPr vert="horz" wrap="square" lIns="91440" tIns="45720" rIns="91440" bIns="45720" anchor="ctr"/>
          <a:lstStyle/>
          <a:p>
            <a:pPr eaLnBrk="1" hangingPunct="1"/>
            <a:r>
              <a:rPr lang="zh-CN" altLang="en-US" sz="4000" dirty="0">
                <a:latin typeface="黑体" panose="02010609060101010101" pitchFamily="49" charset="-122"/>
                <a:ea typeface="黑体" panose="02010609060101010101" pitchFamily="49" charset="-122"/>
              </a:rPr>
              <a:t>二、班组长的职责与作用</a:t>
            </a:r>
            <a:endParaRPr lang="zh-CN" altLang="en-US" sz="4000" dirty="0"/>
          </a:p>
        </p:txBody>
      </p:sp>
      <p:sp>
        <p:nvSpPr>
          <p:cNvPr id="22531" name="内容占位符 2"/>
          <p:cNvSpPr>
            <a:spLocks noGrp="1"/>
          </p:cNvSpPr>
          <p:nvPr>
            <p:ph idx="1"/>
          </p:nvPr>
        </p:nvSpPr>
        <p:spPr>
          <a:xfrm>
            <a:off x="2286000" y="2500313"/>
            <a:ext cx="6472238" cy="2786062"/>
          </a:xfrm>
        </p:spPr>
        <p:txBody>
          <a:bodyPr vert="horz" wrap="square" lIns="91440" tIns="45720" rIns="91440" bIns="45720" anchor="t"/>
          <a:lstStyle/>
          <a:p>
            <a:pPr eaLnBrk="1" hangingPunct="1">
              <a:lnSpc>
                <a:spcPts val="3800"/>
              </a:lnSpc>
              <a:spcAft>
                <a:spcPts val="1200"/>
              </a:spcAft>
              <a:buNone/>
            </a:pPr>
            <a:r>
              <a:rPr lang="en-US" altLang="zh-CN" sz="2800" dirty="0">
                <a:latin typeface="黑体" panose="02010609060101010101" pitchFamily="49" charset="-122"/>
                <a:ea typeface="黑体" panose="02010609060101010101" pitchFamily="49" charset="-122"/>
              </a:rPr>
              <a:t>1.</a:t>
            </a:r>
            <a:r>
              <a:rPr lang="zh-CN" altLang="en-US" sz="2800" dirty="0">
                <a:latin typeface="黑体" panose="02010609060101010101" pitchFamily="49" charset="-122"/>
                <a:ea typeface="黑体" panose="02010609060101010101" pitchFamily="49" charset="-122"/>
              </a:rPr>
              <a:t>班组长的</a:t>
            </a:r>
            <a:r>
              <a:rPr lang="zh-CN" altLang="en-US" sz="2800" dirty="0">
                <a:solidFill>
                  <a:srgbClr val="FF0000"/>
                </a:solidFill>
                <a:latin typeface="黑体" panose="02010609060101010101" pitchFamily="49" charset="-122"/>
                <a:ea typeface="黑体" panose="02010609060101010101" pitchFamily="49" charset="-122"/>
              </a:rPr>
              <a:t>作用和义务</a:t>
            </a:r>
            <a:endParaRPr lang="en-US" altLang="zh-CN" sz="2800" dirty="0">
              <a:solidFill>
                <a:srgbClr val="FF0000"/>
              </a:solidFill>
              <a:latin typeface="黑体" panose="02010609060101010101" pitchFamily="49" charset="-122"/>
              <a:ea typeface="黑体" panose="02010609060101010101" pitchFamily="49" charset="-122"/>
            </a:endParaRPr>
          </a:p>
          <a:p>
            <a:pPr eaLnBrk="1" hangingPunct="1">
              <a:lnSpc>
                <a:spcPts val="3800"/>
              </a:lnSpc>
              <a:spcAft>
                <a:spcPts val="1200"/>
              </a:spcAft>
              <a:buNone/>
            </a:pPr>
            <a:r>
              <a:rPr lang="en-US" altLang="zh-CN" sz="2800" dirty="0">
                <a:latin typeface="黑体" panose="02010609060101010101" pitchFamily="49" charset="-122"/>
                <a:ea typeface="黑体" panose="02010609060101010101" pitchFamily="49" charset="-122"/>
              </a:rPr>
              <a:t>2.</a:t>
            </a:r>
            <a:r>
              <a:rPr lang="zh-CN" altLang="en-US" sz="2800" dirty="0">
                <a:latin typeface="黑体" panose="02010609060101010101" pitchFamily="49" charset="-122"/>
                <a:ea typeface="黑体" panose="02010609060101010101" pitchFamily="49" charset="-122"/>
              </a:rPr>
              <a:t>班组长的</a:t>
            </a:r>
            <a:r>
              <a:rPr lang="zh-CN" altLang="en-US" sz="2800" dirty="0">
                <a:solidFill>
                  <a:srgbClr val="FF0000"/>
                </a:solidFill>
                <a:latin typeface="黑体" panose="02010609060101010101" pitchFamily="49" charset="-122"/>
                <a:ea typeface="黑体" panose="02010609060101010101" pitchFamily="49" charset="-122"/>
              </a:rPr>
              <a:t>职责与作用</a:t>
            </a:r>
            <a:endParaRPr lang="en-US" altLang="zh-CN" sz="2800" dirty="0">
              <a:solidFill>
                <a:srgbClr val="FF0000"/>
              </a:solidFill>
              <a:latin typeface="黑体" panose="02010609060101010101" pitchFamily="49" charset="-122"/>
              <a:ea typeface="黑体" panose="02010609060101010101" pitchFamily="49" charset="-122"/>
            </a:endParaRPr>
          </a:p>
          <a:p>
            <a:pPr eaLnBrk="1" hangingPunct="1">
              <a:lnSpc>
                <a:spcPts val="3800"/>
              </a:lnSpc>
              <a:spcAft>
                <a:spcPts val="1200"/>
              </a:spcAft>
              <a:buNone/>
            </a:pPr>
            <a:r>
              <a:rPr lang="en-US" altLang="zh-CN" sz="2800" dirty="0">
                <a:latin typeface="黑体" panose="02010609060101010101" pitchFamily="49" charset="-122"/>
                <a:ea typeface="黑体" panose="02010609060101010101" pitchFamily="49" charset="-122"/>
              </a:rPr>
              <a:t>3.</a:t>
            </a:r>
            <a:r>
              <a:rPr lang="zh-CN" altLang="en-US" sz="2800" dirty="0">
                <a:latin typeface="黑体" panose="02010609060101010101" pitchFamily="49" charset="-122"/>
                <a:ea typeface="黑体" panose="02010609060101010101" pitchFamily="49" charset="-122"/>
              </a:rPr>
              <a:t>班组长的</a:t>
            </a:r>
            <a:r>
              <a:rPr lang="zh-CN" altLang="en-US" sz="2800" dirty="0">
                <a:solidFill>
                  <a:srgbClr val="FF0000"/>
                </a:solidFill>
                <a:latin typeface="黑体" panose="02010609060101010101" pitchFamily="49" charset="-122"/>
                <a:ea typeface="黑体" panose="02010609060101010101" pitchFamily="49" charset="-122"/>
              </a:rPr>
              <a:t>安全生产职责</a:t>
            </a:r>
            <a:endParaRPr lang="zh-CN" altLang="en-US" sz="2800" dirty="0">
              <a:solidFill>
                <a:srgbClr val="FF0000"/>
              </a:solidFill>
              <a:latin typeface="黑体" panose="02010609060101010101" pitchFamily="49" charset="-122"/>
              <a:ea typeface="黑体" panose="02010609060101010101" pitchFamily="49" charset="-122"/>
            </a:endParaRPr>
          </a:p>
          <a:p>
            <a:pPr eaLnBrk="1" hangingPunct="1">
              <a:buNone/>
            </a:pPr>
            <a:endParaRPr lang="zh-CN" altLang="en-US" b="1" dirty="0">
              <a:solidFill>
                <a:srgbClr val="FF0000"/>
              </a:solidFill>
              <a:latin typeface="黑体" panose="02010609060101010101" pitchFamily="49" charset="-122"/>
              <a:ea typeface="黑体" panose="02010609060101010101" pitchFamily="49" charset="-122"/>
            </a:endParaRPr>
          </a:p>
          <a:p>
            <a:pPr eaLnBrk="1" hangingPunct="1">
              <a:buNone/>
            </a:pPr>
            <a:endParaRPr lang="zh-CN" altLang="en-US" b="1" dirty="0">
              <a:solidFill>
                <a:srgbClr val="FF0000"/>
              </a:solidFill>
              <a:latin typeface="黑体" panose="02010609060101010101" pitchFamily="49" charset="-122"/>
              <a:ea typeface="黑体" panose="02010609060101010101" pitchFamily="49" charset="-122"/>
            </a:endParaRPr>
          </a:p>
          <a:p>
            <a:pPr eaLnBrk="1" hangingPunct="1">
              <a:buNone/>
            </a:pPr>
            <a:endParaRPr lang="zh-CN" alt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36"/>
          <p:cNvGraphicFramePr/>
          <p:nvPr/>
        </p:nvGraphicFramePr>
        <p:xfrm>
          <a:off x="857250" y="1143000"/>
          <a:ext cx="8072438" cy="3857625"/>
        </p:xfrm>
        <a:graphic>
          <a:graphicData uri="http://schemas.openxmlformats.org/drawingml/2006/table">
            <a:tbl>
              <a:tblPr/>
              <a:tblGrid>
                <a:gridCol w="2232882"/>
                <a:gridCol w="5839556"/>
              </a:tblGrid>
              <a:tr h="2884796">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 小组行动目标</a:t>
                      </a:r>
                      <a:endParaRPr kumimoji="1"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1"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    做～时</a:t>
                      </a:r>
                      <a:endParaRPr kumimoji="1"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1"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将～进行～。</a:t>
                      </a:r>
                      <a:endParaRPr kumimoji="1"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1"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   好！</a:t>
                      </a:r>
                      <a:endParaRPr kumimoji="1"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使用梯子时，梯子靠着墙壁一侧  好！</a:t>
                      </a:r>
                      <a:endParaRPr kumimoji="1"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972829">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ja-JP"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手指口唱项目</a:t>
                      </a:r>
                      <a:endParaRPr kumimoji="1" lang="ja-JP"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1"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梯子位置  墙壁侧  好！</a:t>
                      </a:r>
                      <a:endParaRPr kumimoji="1"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Oval 2"/>
          <p:cNvSpPr/>
          <p:nvPr/>
        </p:nvSpPr>
        <p:spPr>
          <a:xfrm>
            <a:off x="2192338" y="1309688"/>
            <a:ext cx="3962400" cy="3733800"/>
          </a:xfrm>
          <a:prstGeom prst="ellipse">
            <a:avLst/>
          </a:prstGeom>
          <a:noFill/>
          <a:ln w="28575" cap="flat" cmpd="sng">
            <a:solidFill>
              <a:schemeClr val="tx1"/>
            </a:solidFill>
            <a:prstDash val="solid"/>
            <a:headEnd type="none" w="med" len="med"/>
            <a:tailEnd type="none" w="med" len="med"/>
          </a:ln>
        </p:spPr>
        <p:txBody>
          <a:bodyPr wrap="none" anchor="ctr"/>
          <a:lstStyle/>
          <a:p>
            <a:pPr algn="ctr" eaLnBrk="1" hangingPunct="1"/>
            <a:endParaRPr lang="ja-JP" altLang="en-US" sz="1800" dirty="0">
              <a:latin typeface="Century" pitchFamily="18" charset="0"/>
              <a:ea typeface="黑体" panose="02010609060101010101" pitchFamily="49" charset="-122"/>
            </a:endParaRPr>
          </a:p>
        </p:txBody>
      </p:sp>
      <p:sp>
        <p:nvSpPr>
          <p:cNvPr id="80899" name="Line 3"/>
          <p:cNvSpPr/>
          <p:nvPr/>
        </p:nvSpPr>
        <p:spPr>
          <a:xfrm flipV="1">
            <a:off x="2801938" y="1538288"/>
            <a:ext cx="381000" cy="304800"/>
          </a:xfrm>
          <a:prstGeom prst="line">
            <a:avLst/>
          </a:prstGeom>
          <a:ln w="57150" cap="flat" cmpd="sng">
            <a:solidFill>
              <a:srgbClr val="FF0000"/>
            </a:solidFill>
            <a:prstDash val="solid"/>
            <a:headEnd type="none" w="med" len="med"/>
            <a:tailEnd type="triangle" w="med" len="med"/>
          </a:ln>
        </p:spPr>
      </p:sp>
      <p:sp>
        <p:nvSpPr>
          <p:cNvPr id="80900" name="Line 4"/>
          <p:cNvSpPr/>
          <p:nvPr/>
        </p:nvSpPr>
        <p:spPr>
          <a:xfrm flipH="1" flipV="1">
            <a:off x="3259138" y="4814888"/>
            <a:ext cx="304800" cy="152400"/>
          </a:xfrm>
          <a:prstGeom prst="line">
            <a:avLst/>
          </a:prstGeom>
          <a:ln w="57150" cap="flat" cmpd="sng">
            <a:solidFill>
              <a:srgbClr val="FF0000"/>
            </a:solidFill>
            <a:prstDash val="solid"/>
            <a:headEnd type="none" w="med" len="med"/>
            <a:tailEnd type="triangle" w="med" len="med"/>
          </a:ln>
        </p:spPr>
      </p:sp>
      <p:sp>
        <p:nvSpPr>
          <p:cNvPr id="80901" name="Text Box 5"/>
          <p:cNvSpPr txBox="1"/>
          <p:nvPr/>
        </p:nvSpPr>
        <p:spPr>
          <a:xfrm>
            <a:off x="4360863" y="973138"/>
            <a:ext cx="1606550" cy="519112"/>
          </a:xfrm>
          <a:prstGeom prst="rect">
            <a:avLst/>
          </a:prstGeom>
          <a:noFill/>
          <a:ln w="9525">
            <a:noFill/>
          </a:ln>
        </p:spPr>
        <p:txBody>
          <a:bodyPr wrap="none">
            <a:spAutoFit/>
          </a:bodyPr>
          <a:lstStyle/>
          <a:p>
            <a:pPr algn="ctr" eaLnBrk="1" hangingPunct="1"/>
            <a:r>
              <a:rPr lang="zh-CN" altLang="en-US" sz="2800" dirty="0">
                <a:latin typeface="Century" pitchFamily="18" charset="0"/>
                <a:ea typeface="黑体" panose="02010609060101010101" pitchFamily="49" charset="-122"/>
              </a:rPr>
              <a:t>安全早会</a:t>
            </a:r>
            <a:endParaRPr lang="ja-JP" altLang="en-US" sz="1800" dirty="0">
              <a:latin typeface="Century" pitchFamily="18" charset="0"/>
              <a:ea typeface="黑体" panose="02010609060101010101" pitchFamily="49" charset="-122"/>
            </a:endParaRPr>
          </a:p>
        </p:txBody>
      </p:sp>
      <p:sp>
        <p:nvSpPr>
          <p:cNvPr id="80902" name="Text Box 6"/>
          <p:cNvSpPr txBox="1"/>
          <p:nvPr/>
        </p:nvSpPr>
        <p:spPr>
          <a:xfrm>
            <a:off x="5849938" y="1004888"/>
            <a:ext cx="1795462" cy="641350"/>
          </a:xfrm>
          <a:prstGeom prst="rect">
            <a:avLst/>
          </a:prstGeom>
          <a:noFill/>
          <a:ln w="9525">
            <a:noFill/>
          </a:ln>
        </p:spPr>
        <p:txBody>
          <a:bodyPr wrap="none">
            <a:spAutoFit/>
          </a:bodyPr>
          <a:lstStyle/>
          <a:p>
            <a:pPr eaLnBrk="1" hangingPunct="1"/>
            <a:r>
              <a:rPr lang="zh-CN" altLang="en-US" sz="1800" b="1" u="sng" dirty="0">
                <a:solidFill>
                  <a:schemeClr val="accent2"/>
                </a:solidFill>
                <a:latin typeface="Century" pitchFamily="18" charset="0"/>
                <a:ea typeface="黑体" panose="02010609060101010101" pitchFamily="49" charset="-122"/>
              </a:rPr>
              <a:t>健康</a:t>
            </a:r>
            <a:r>
              <a:rPr lang="en-US" altLang="zh-CN" sz="1800" b="1" u="sng" dirty="0">
                <a:solidFill>
                  <a:schemeClr val="accent2"/>
                </a:solidFill>
                <a:latin typeface="Century" pitchFamily="18" charset="0"/>
                <a:ea typeface="黑体" panose="02010609060101010101" pitchFamily="49" charset="-122"/>
              </a:rPr>
              <a:t>KY</a:t>
            </a:r>
            <a:endParaRPr lang="ja-JP" altLang="en-US" sz="1800" b="1" u="sng" dirty="0">
              <a:solidFill>
                <a:schemeClr val="accent2"/>
              </a:solidFill>
              <a:latin typeface="Century" pitchFamily="18" charset="0"/>
              <a:ea typeface="黑体" panose="02010609060101010101" pitchFamily="49" charset="-122"/>
            </a:endParaRPr>
          </a:p>
          <a:p>
            <a:pPr eaLnBrk="1" hangingPunct="1"/>
            <a:r>
              <a:rPr lang="zh-CN" altLang="en-US" sz="1800" b="1" u="sng" dirty="0">
                <a:solidFill>
                  <a:schemeClr val="accent2"/>
                </a:solidFill>
                <a:latin typeface="Century" pitchFamily="18" charset="0"/>
                <a:ea typeface="黑体" panose="02010609060101010101" pitchFamily="49" charset="-122"/>
              </a:rPr>
              <a:t>合理的作业指示</a:t>
            </a:r>
            <a:endParaRPr lang="ja-JP" altLang="en-US" sz="1800" dirty="0">
              <a:latin typeface="Century" pitchFamily="18" charset="0"/>
              <a:ea typeface="黑体" panose="02010609060101010101" pitchFamily="49" charset="-122"/>
            </a:endParaRPr>
          </a:p>
        </p:txBody>
      </p:sp>
      <p:sp>
        <p:nvSpPr>
          <p:cNvPr id="80903" name="Text Box 7"/>
          <p:cNvSpPr txBox="1"/>
          <p:nvPr/>
        </p:nvSpPr>
        <p:spPr>
          <a:xfrm>
            <a:off x="5681663" y="1963738"/>
            <a:ext cx="1962150" cy="946150"/>
          </a:xfrm>
          <a:prstGeom prst="rect">
            <a:avLst/>
          </a:prstGeom>
          <a:noFill/>
          <a:ln w="9525">
            <a:noFill/>
          </a:ln>
        </p:spPr>
        <p:txBody>
          <a:bodyPr wrap="none">
            <a:spAutoFit/>
          </a:bodyPr>
          <a:lstStyle/>
          <a:p>
            <a:pPr eaLnBrk="1" hangingPunct="1"/>
            <a:r>
              <a:rPr lang="zh-CN" altLang="en-US" sz="2800" dirty="0">
                <a:latin typeface="Century" pitchFamily="18" charset="0"/>
                <a:ea typeface="黑体" panose="02010609060101010101" pitchFamily="49" charset="-122"/>
              </a:rPr>
              <a:t>作业开始前</a:t>
            </a:r>
            <a:endParaRPr lang="ja-JP" altLang="en-US" sz="1800" dirty="0">
              <a:latin typeface="Century" pitchFamily="18" charset="0"/>
              <a:ea typeface="黑体" panose="02010609060101010101" pitchFamily="49" charset="-122"/>
            </a:endParaRPr>
          </a:p>
          <a:p>
            <a:pPr eaLnBrk="1" hangingPunct="1"/>
            <a:r>
              <a:rPr lang="ja-JP" altLang="en-US" sz="1800" dirty="0">
                <a:latin typeface="Century" pitchFamily="18" charset="0"/>
                <a:ea typeface="黑体" panose="02010609060101010101" pitchFamily="49" charset="-122"/>
              </a:rPr>
              <a:t>　　</a:t>
            </a:r>
            <a:r>
              <a:rPr lang="zh-CN" altLang="en-US" sz="2800" dirty="0">
                <a:latin typeface="Century" pitchFamily="18" charset="0"/>
                <a:ea typeface="黑体" panose="02010609060101010101" pitchFamily="49" charset="-122"/>
              </a:rPr>
              <a:t>碰头会</a:t>
            </a:r>
            <a:endParaRPr lang="ja-JP" altLang="en-US" sz="1800" dirty="0">
              <a:latin typeface="Century" pitchFamily="18" charset="0"/>
              <a:ea typeface="黑体" panose="02010609060101010101" pitchFamily="49" charset="-122"/>
            </a:endParaRPr>
          </a:p>
        </p:txBody>
      </p:sp>
      <p:sp>
        <p:nvSpPr>
          <p:cNvPr id="80904" name="Text Box 8"/>
          <p:cNvSpPr txBox="1"/>
          <p:nvPr/>
        </p:nvSpPr>
        <p:spPr>
          <a:xfrm>
            <a:off x="6478588" y="2854325"/>
            <a:ext cx="809625" cy="366713"/>
          </a:xfrm>
          <a:prstGeom prst="rect">
            <a:avLst/>
          </a:prstGeom>
          <a:noFill/>
          <a:ln w="9525">
            <a:noFill/>
          </a:ln>
        </p:spPr>
        <p:txBody>
          <a:bodyPr>
            <a:spAutoFit/>
          </a:bodyPr>
          <a:lstStyle/>
          <a:p>
            <a:pPr algn="ctr" eaLnBrk="1" hangingPunct="1"/>
            <a:r>
              <a:rPr lang="zh-CN" altLang="en-US" sz="1800" b="1" u="sng" dirty="0">
                <a:solidFill>
                  <a:schemeClr val="accent2"/>
                </a:solidFill>
                <a:latin typeface="Century" pitchFamily="18" charset="0"/>
                <a:ea typeface="黑体" panose="02010609060101010101" pitchFamily="49" charset="-122"/>
              </a:rPr>
              <a:t>协商</a:t>
            </a:r>
            <a:endParaRPr lang="ja-JP" altLang="en-US" sz="1800" dirty="0">
              <a:latin typeface="Century" pitchFamily="18" charset="0"/>
              <a:ea typeface="黑体" panose="02010609060101010101" pitchFamily="49" charset="-122"/>
            </a:endParaRPr>
          </a:p>
        </p:txBody>
      </p:sp>
      <p:sp>
        <p:nvSpPr>
          <p:cNvPr id="80905" name="Text Box 9"/>
          <p:cNvSpPr txBox="1"/>
          <p:nvPr/>
        </p:nvSpPr>
        <p:spPr>
          <a:xfrm>
            <a:off x="5638800" y="3314700"/>
            <a:ext cx="2133600" cy="519113"/>
          </a:xfrm>
          <a:prstGeom prst="rect">
            <a:avLst/>
          </a:prstGeom>
          <a:noFill/>
          <a:ln w="9525">
            <a:noFill/>
          </a:ln>
        </p:spPr>
        <p:txBody>
          <a:bodyPr wrap="none">
            <a:spAutoFit/>
          </a:bodyPr>
          <a:lstStyle/>
          <a:p>
            <a:pPr algn="ctr" eaLnBrk="1" hangingPunct="1"/>
            <a:r>
              <a:rPr lang="zh-CN" altLang="en-US" sz="2800" u="sng" dirty="0">
                <a:solidFill>
                  <a:schemeClr val="accent2"/>
                </a:solidFill>
                <a:latin typeface="Century" pitchFamily="18" charset="0"/>
                <a:ea typeface="黑体" panose="02010609060101010101" pitchFamily="49" charset="-122"/>
              </a:rPr>
              <a:t>召开</a:t>
            </a:r>
            <a:r>
              <a:rPr lang="en-US" altLang="zh-CN" sz="2800" u="sng" dirty="0">
                <a:solidFill>
                  <a:schemeClr val="accent2"/>
                </a:solidFill>
                <a:latin typeface="Century" pitchFamily="18" charset="0"/>
                <a:ea typeface="黑体" panose="02010609060101010101" pitchFamily="49" charset="-122"/>
              </a:rPr>
              <a:t>KY</a:t>
            </a:r>
            <a:r>
              <a:rPr lang="zh-CN" altLang="en-US" sz="2800" u="sng" dirty="0">
                <a:solidFill>
                  <a:schemeClr val="accent2"/>
                </a:solidFill>
                <a:latin typeface="Century" pitchFamily="18" charset="0"/>
                <a:ea typeface="黑体" panose="02010609060101010101" pitchFamily="49" charset="-122"/>
              </a:rPr>
              <a:t>短会</a:t>
            </a:r>
            <a:endParaRPr lang="ja-JP" altLang="en-US" sz="1800" u="sng" dirty="0">
              <a:latin typeface="Century" pitchFamily="18" charset="0"/>
              <a:ea typeface="黑体" panose="02010609060101010101" pitchFamily="49" charset="-122"/>
            </a:endParaRPr>
          </a:p>
        </p:txBody>
      </p:sp>
      <p:sp>
        <p:nvSpPr>
          <p:cNvPr id="80906" name="Text Box 10"/>
          <p:cNvSpPr txBox="1"/>
          <p:nvPr/>
        </p:nvSpPr>
        <p:spPr>
          <a:xfrm>
            <a:off x="5167313" y="4281488"/>
            <a:ext cx="1962150" cy="519112"/>
          </a:xfrm>
          <a:prstGeom prst="rect">
            <a:avLst/>
          </a:prstGeom>
          <a:noFill/>
          <a:ln w="9525">
            <a:noFill/>
          </a:ln>
        </p:spPr>
        <p:txBody>
          <a:bodyPr wrap="none">
            <a:spAutoFit/>
          </a:bodyPr>
          <a:lstStyle/>
          <a:p>
            <a:pPr algn="ctr" eaLnBrk="1" hangingPunct="1"/>
            <a:r>
              <a:rPr lang="zh-CN" altLang="en-US" sz="2800" dirty="0">
                <a:latin typeface="Century" pitchFamily="18" charset="0"/>
                <a:ea typeface="黑体" panose="02010609060101010101" pitchFamily="49" charset="-122"/>
              </a:rPr>
              <a:t>作业前检查</a:t>
            </a:r>
            <a:endParaRPr lang="ja-JP" altLang="en-US" sz="1800" dirty="0">
              <a:latin typeface="Century" pitchFamily="18" charset="0"/>
              <a:ea typeface="黑体" panose="02010609060101010101" pitchFamily="49" charset="-122"/>
            </a:endParaRPr>
          </a:p>
        </p:txBody>
      </p:sp>
      <p:sp>
        <p:nvSpPr>
          <p:cNvPr id="80907" name="Text Box 11"/>
          <p:cNvSpPr txBox="1"/>
          <p:nvPr/>
        </p:nvSpPr>
        <p:spPr>
          <a:xfrm>
            <a:off x="4097338" y="4914900"/>
            <a:ext cx="2317750" cy="519113"/>
          </a:xfrm>
          <a:prstGeom prst="rect">
            <a:avLst/>
          </a:prstGeom>
          <a:noFill/>
          <a:ln w="9525">
            <a:noFill/>
          </a:ln>
        </p:spPr>
        <p:txBody>
          <a:bodyPr wrap="none">
            <a:spAutoFit/>
          </a:bodyPr>
          <a:lstStyle/>
          <a:p>
            <a:pPr algn="ctr" eaLnBrk="1" hangingPunct="1"/>
            <a:r>
              <a:rPr lang="zh-CN" altLang="en-US" sz="2800" dirty="0">
                <a:latin typeface="Century" pitchFamily="18" charset="0"/>
                <a:ea typeface="黑体" panose="02010609060101010101" pitchFamily="49" charset="-122"/>
              </a:rPr>
              <a:t>巡视作业现场</a:t>
            </a:r>
            <a:endParaRPr lang="ja-JP" altLang="en-US" sz="1800" dirty="0">
              <a:latin typeface="Century" pitchFamily="18" charset="0"/>
              <a:ea typeface="黑体" panose="02010609060101010101" pitchFamily="49" charset="-122"/>
            </a:endParaRPr>
          </a:p>
        </p:txBody>
      </p:sp>
      <p:sp>
        <p:nvSpPr>
          <p:cNvPr id="80908" name="Text Box 12"/>
          <p:cNvSpPr txBox="1"/>
          <p:nvPr/>
        </p:nvSpPr>
        <p:spPr>
          <a:xfrm>
            <a:off x="896938" y="3976688"/>
            <a:ext cx="2317750" cy="946150"/>
          </a:xfrm>
          <a:prstGeom prst="rect">
            <a:avLst/>
          </a:prstGeom>
          <a:noFill/>
          <a:ln w="9525">
            <a:noFill/>
          </a:ln>
        </p:spPr>
        <p:txBody>
          <a:bodyPr wrap="none">
            <a:spAutoFit/>
          </a:bodyPr>
          <a:lstStyle/>
          <a:p>
            <a:pPr eaLnBrk="1" hangingPunct="1"/>
            <a:r>
              <a:rPr lang="zh-CN" altLang="en-US" sz="2800" dirty="0">
                <a:latin typeface="Century" pitchFamily="18" charset="0"/>
                <a:ea typeface="黑体" panose="02010609060101010101" pitchFamily="49" charset="-122"/>
              </a:rPr>
              <a:t>作业过程中的</a:t>
            </a:r>
            <a:endParaRPr lang="ja-JP" altLang="en-US" sz="2800" dirty="0">
              <a:latin typeface="Century" pitchFamily="18" charset="0"/>
              <a:ea typeface="黑体" panose="02010609060101010101" pitchFamily="49" charset="-122"/>
            </a:endParaRPr>
          </a:p>
          <a:p>
            <a:pPr eaLnBrk="1" hangingPunct="1"/>
            <a:r>
              <a:rPr lang="ja-JP" altLang="en-US" sz="2800" dirty="0">
                <a:latin typeface="Century" pitchFamily="18" charset="0"/>
                <a:ea typeface="黑体" panose="02010609060101010101" pitchFamily="49" charset="-122"/>
              </a:rPr>
              <a:t>　</a:t>
            </a:r>
            <a:r>
              <a:rPr lang="zh-CN" altLang="en-US" sz="2800" dirty="0">
                <a:latin typeface="Century" pitchFamily="18" charset="0"/>
                <a:ea typeface="黑体" panose="02010609060101010101" pitchFamily="49" charset="-122"/>
              </a:rPr>
              <a:t>指挥监督</a:t>
            </a:r>
            <a:endParaRPr lang="ja-JP" altLang="en-US" sz="1800" dirty="0">
              <a:latin typeface="Century" pitchFamily="18" charset="0"/>
              <a:ea typeface="黑体" panose="02010609060101010101" pitchFamily="49" charset="-122"/>
            </a:endParaRPr>
          </a:p>
        </p:txBody>
      </p:sp>
      <p:sp>
        <p:nvSpPr>
          <p:cNvPr id="80909" name="Line 13"/>
          <p:cNvSpPr/>
          <p:nvPr/>
        </p:nvSpPr>
        <p:spPr>
          <a:xfrm>
            <a:off x="6154738" y="2909888"/>
            <a:ext cx="0" cy="304800"/>
          </a:xfrm>
          <a:prstGeom prst="line">
            <a:avLst/>
          </a:prstGeom>
          <a:ln w="57150" cap="flat" cmpd="sng">
            <a:solidFill>
              <a:srgbClr val="FF0000"/>
            </a:solidFill>
            <a:prstDash val="solid"/>
            <a:headEnd type="none" w="med" len="med"/>
            <a:tailEnd type="triangle" w="med" len="med"/>
          </a:ln>
        </p:spPr>
      </p:sp>
      <p:sp>
        <p:nvSpPr>
          <p:cNvPr id="80910" name="Text Box 14"/>
          <p:cNvSpPr txBox="1"/>
          <p:nvPr/>
        </p:nvSpPr>
        <p:spPr>
          <a:xfrm>
            <a:off x="728663" y="1354138"/>
            <a:ext cx="2546350" cy="519112"/>
          </a:xfrm>
          <a:prstGeom prst="rect">
            <a:avLst/>
          </a:prstGeom>
          <a:noFill/>
          <a:ln w="9525">
            <a:noFill/>
          </a:ln>
        </p:spPr>
        <p:txBody>
          <a:bodyPr wrap="none">
            <a:spAutoFit/>
          </a:bodyPr>
          <a:lstStyle/>
          <a:p>
            <a:pPr eaLnBrk="1" hangingPunct="1"/>
            <a:r>
              <a:rPr lang="zh-CN" altLang="en-US" sz="2800" dirty="0">
                <a:latin typeface="Century" pitchFamily="18" charset="0"/>
                <a:ea typeface="黑体" panose="02010609060101010101" pitchFamily="49" charset="-122"/>
              </a:rPr>
              <a:t>结束前碰头会</a:t>
            </a:r>
            <a:r>
              <a:rPr lang="ja-JP" altLang="en-US" sz="1800" dirty="0">
                <a:latin typeface="Century" pitchFamily="18" charset="0"/>
                <a:ea typeface="黑体" panose="02010609060101010101" pitchFamily="49" charset="-122"/>
              </a:rPr>
              <a:t>　</a:t>
            </a:r>
            <a:endParaRPr lang="ja-JP" altLang="en-US" sz="1800" dirty="0">
              <a:latin typeface="Century" pitchFamily="18" charset="0"/>
              <a:ea typeface="黑体" panose="02010609060101010101" pitchFamily="49" charset="-122"/>
            </a:endParaRPr>
          </a:p>
        </p:txBody>
      </p:sp>
      <p:sp>
        <p:nvSpPr>
          <p:cNvPr id="57359" name="Text Box 15"/>
          <p:cNvSpPr txBox="1">
            <a:spLocks noChangeArrowheads="1"/>
          </p:cNvSpPr>
          <p:nvPr/>
        </p:nvSpPr>
        <p:spPr bwMode="auto">
          <a:xfrm>
            <a:off x="3563938" y="2757488"/>
            <a:ext cx="1255713" cy="946150"/>
          </a:xfrm>
          <a:prstGeom prst="rect">
            <a:avLst/>
          </a:prstGeom>
          <a:noFill/>
          <a:ln w="9525">
            <a:noFill/>
            <a:miter lim="800000"/>
          </a:ln>
          <a:effectLst/>
        </p:spPr>
        <p:txBody>
          <a:bodyPr wrap="none">
            <a:spAutoFit/>
          </a:bodyPr>
          <a:lstStyle/>
          <a:p>
            <a:pPr marR="0" algn="ctr" defTabSz="914400" eaLnBrk="1" hangingPunct="1">
              <a:buClrTx/>
              <a:buSzTx/>
              <a:buFontTx/>
              <a:buNone/>
              <a:defRPr/>
            </a:pPr>
            <a:r>
              <a:rPr kumimoji="1" lang="zh-CN" altLang="en-US" sz="2800" b="1" kern="1200" cap="none" spc="0" normalizeH="0" baseline="0" noProof="0">
                <a:solidFill>
                  <a:srgbClr val="FF0000"/>
                </a:solidFill>
                <a:effectLst>
                  <a:outerShdw blurRad="38100" dist="38100" dir="2700000" algn="tl">
                    <a:srgbClr val="C0C0C0"/>
                  </a:outerShdw>
                </a:effectLst>
                <a:latin typeface="Century" pitchFamily="18" charset="0"/>
                <a:ea typeface="黑体" panose="02010609060101010101" pitchFamily="49" charset="-122"/>
                <a:cs typeface="+mn-cs"/>
              </a:rPr>
              <a:t>每天的</a:t>
            </a:r>
            <a:endParaRPr kumimoji="1" lang="ja-JP" altLang="en-US" sz="2800" b="1" kern="1200" cap="none" spc="0" normalizeH="0" baseline="0" noProof="0">
              <a:solidFill>
                <a:srgbClr val="FF0000"/>
              </a:solidFill>
              <a:effectLst>
                <a:outerShdw blurRad="38100" dist="38100" dir="2700000" algn="tl">
                  <a:srgbClr val="C0C0C0"/>
                </a:outerShdw>
              </a:effectLst>
              <a:latin typeface="Century" pitchFamily="18" charset="0"/>
              <a:ea typeface="黑体" panose="02010609060101010101" pitchFamily="49" charset="-122"/>
              <a:cs typeface="+mn-cs"/>
            </a:endParaRPr>
          </a:p>
          <a:p>
            <a:pPr marR="0" algn="ctr" defTabSz="914400" eaLnBrk="1" hangingPunct="1">
              <a:buClrTx/>
              <a:buSzTx/>
              <a:buFontTx/>
              <a:buNone/>
              <a:defRPr/>
            </a:pPr>
            <a:r>
              <a:rPr kumimoji="1" lang="zh-CN" altLang="en-US" sz="2800" b="1" kern="1200" cap="none" spc="0" normalizeH="0" baseline="0" noProof="0">
                <a:solidFill>
                  <a:srgbClr val="FF0000"/>
                </a:solidFill>
                <a:effectLst>
                  <a:outerShdw blurRad="38100" dist="38100" dir="2700000" algn="tl">
                    <a:srgbClr val="C0C0C0"/>
                  </a:outerShdw>
                </a:effectLst>
                <a:latin typeface="Century" pitchFamily="18" charset="0"/>
                <a:ea typeface="黑体" panose="02010609060101010101" pitchFamily="49" charset="-122"/>
                <a:cs typeface="+mn-cs"/>
              </a:rPr>
              <a:t>循环</a:t>
            </a:r>
            <a:endParaRPr kumimoji="1" lang="ja-JP" altLang="en-US" sz="1800" kern="1200" cap="none" spc="0" normalizeH="0" baseline="0" noProof="0">
              <a:solidFill>
                <a:srgbClr val="FF0000"/>
              </a:solidFill>
              <a:latin typeface="Century" pitchFamily="18" charset="0"/>
              <a:ea typeface="黑体" panose="02010609060101010101" pitchFamily="49" charset="-122"/>
              <a:cs typeface="+mn-cs"/>
            </a:endParaRPr>
          </a:p>
        </p:txBody>
      </p:sp>
      <p:sp>
        <p:nvSpPr>
          <p:cNvPr id="80912" name="Oval 16"/>
          <p:cNvSpPr/>
          <p:nvPr/>
        </p:nvSpPr>
        <p:spPr>
          <a:xfrm>
            <a:off x="3487738" y="2452688"/>
            <a:ext cx="1447800" cy="1447800"/>
          </a:xfrm>
          <a:prstGeom prst="ellipse">
            <a:avLst/>
          </a:prstGeom>
          <a:noFill/>
          <a:ln w="28575" cap="flat" cmpd="sng">
            <a:solidFill>
              <a:schemeClr val="tx1"/>
            </a:solidFill>
            <a:prstDash val="solid"/>
            <a:headEnd type="none" w="med" len="med"/>
            <a:tailEnd type="none" w="med" len="med"/>
          </a:ln>
        </p:spPr>
        <p:txBody>
          <a:bodyPr wrap="none" anchor="ctr"/>
          <a:lstStyle/>
          <a:p>
            <a:pPr eaLnBrk="1" hangingPunct="1"/>
            <a:endParaRPr lang="ja-JP" altLang="en-US" sz="1800" dirty="0">
              <a:latin typeface="Century" pitchFamily="18" charset="0"/>
              <a:ea typeface="黑体" panose="02010609060101010101" pitchFamily="49" charset="-122"/>
            </a:endParaRPr>
          </a:p>
        </p:txBody>
      </p:sp>
      <p:sp>
        <p:nvSpPr>
          <p:cNvPr id="80913" name="Line 17"/>
          <p:cNvSpPr/>
          <p:nvPr/>
        </p:nvSpPr>
        <p:spPr>
          <a:xfrm>
            <a:off x="4859338" y="2833688"/>
            <a:ext cx="76200" cy="228600"/>
          </a:xfrm>
          <a:prstGeom prst="line">
            <a:avLst/>
          </a:prstGeom>
          <a:ln w="38100" cap="flat" cmpd="sng">
            <a:solidFill>
              <a:srgbClr val="FF0000"/>
            </a:solidFill>
            <a:prstDash val="solid"/>
            <a:headEnd type="none" w="med" len="med"/>
            <a:tailEnd type="triangle" w="med" len="med"/>
          </a:ln>
        </p:spPr>
      </p:sp>
      <p:sp>
        <p:nvSpPr>
          <p:cNvPr id="80914" name="Line 18"/>
          <p:cNvSpPr/>
          <p:nvPr/>
        </p:nvSpPr>
        <p:spPr>
          <a:xfrm flipH="1">
            <a:off x="4021138" y="3900488"/>
            <a:ext cx="228600" cy="0"/>
          </a:xfrm>
          <a:prstGeom prst="line">
            <a:avLst/>
          </a:prstGeom>
          <a:ln w="38100" cap="flat" cmpd="sng">
            <a:solidFill>
              <a:srgbClr val="FF0000"/>
            </a:solidFill>
            <a:prstDash val="solid"/>
            <a:headEnd type="none" w="med" len="med"/>
            <a:tailEnd type="triangle" w="med" len="med"/>
          </a:ln>
        </p:spPr>
      </p:sp>
      <p:sp>
        <p:nvSpPr>
          <p:cNvPr id="80915" name="Line 19"/>
          <p:cNvSpPr/>
          <p:nvPr/>
        </p:nvSpPr>
        <p:spPr>
          <a:xfrm flipV="1">
            <a:off x="3563938" y="2605088"/>
            <a:ext cx="228600" cy="152400"/>
          </a:xfrm>
          <a:prstGeom prst="line">
            <a:avLst/>
          </a:prstGeom>
          <a:ln w="38100" cap="flat" cmpd="sng">
            <a:solidFill>
              <a:srgbClr val="FF0000"/>
            </a:solidFill>
            <a:prstDash val="solid"/>
            <a:headEnd type="none" w="med" len="med"/>
            <a:tailEnd type="triangle" w="med" len="med"/>
          </a:ln>
        </p:spPr>
      </p:sp>
      <p:sp>
        <p:nvSpPr>
          <p:cNvPr id="80916" name="Text Box 20"/>
          <p:cNvSpPr txBox="1"/>
          <p:nvPr/>
        </p:nvSpPr>
        <p:spPr>
          <a:xfrm>
            <a:off x="4249738" y="5424488"/>
            <a:ext cx="2819400" cy="366712"/>
          </a:xfrm>
          <a:prstGeom prst="rect">
            <a:avLst/>
          </a:prstGeom>
          <a:noFill/>
          <a:ln w="9525">
            <a:noFill/>
          </a:ln>
        </p:spPr>
        <p:txBody>
          <a:bodyPr>
            <a:spAutoFit/>
          </a:bodyPr>
          <a:lstStyle/>
          <a:p>
            <a:pPr eaLnBrk="1" hangingPunct="1"/>
            <a:r>
              <a:rPr lang="zh-CN" altLang="en-US" sz="1800" b="1" dirty="0">
                <a:solidFill>
                  <a:schemeClr val="accent2"/>
                </a:solidFill>
                <a:latin typeface="Century" pitchFamily="18" charset="0"/>
                <a:ea typeface="黑体" panose="02010609060101010101" pitchFamily="49" charset="-122"/>
              </a:rPr>
              <a:t>询问</a:t>
            </a:r>
            <a:r>
              <a:rPr lang="en-US" altLang="zh-CN" sz="1800" b="1" dirty="0">
                <a:solidFill>
                  <a:schemeClr val="accent2"/>
                </a:solidFill>
                <a:latin typeface="Century" pitchFamily="18" charset="0"/>
                <a:ea typeface="黑体" panose="02010609060101010101" pitchFamily="49" charset="-122"/>
              </a:rPr>
              <a:t>KY</a:t>
            </a:r>
            <a:r>
              <a:rPr lang="ja-JP" altLang="en-US" sz="1800" dirty="0">
                <a:solidFill>
                  <a:schemeClr val="accent2"/>
                </a:solidFill>
                <a:latin typeface="Century" pitchFamily="18" charset="0"/>
                <a:ea typeface="黑体" panose="02010609060101010101" pitchFamily="49" charset="-122"/>
              </a:rPr>
              <a:t>　</a:t>
            </a:r>
            <a:endParaRPr lang="ja-JP" altLang="en-US" sz="1800" dirty="0">
              <a:latin typeface="Century" pitchFamily="18" charset="0"/>
              <a:ea typeface="黑体" panose="02010609060101010101" pitchFamily="49" charset="-122"/>
            </a:endParaRPr>
          </a:p>
        </p:txBody>
      </p:sp>
      <p:sp>
        <p:nvSpPr>
          <p:cNvPr id="80917" name="Text Box 21"/>
          <p:cNvSpPr txBox="1"/>
          <p:nvPr/>
        </p:nvSpPr>
        <p:spPr>
          <a:xfrm>
            <a:off x="1049338" y="4891088"/>
            <a:ext cx="2057400" cy="366712"/>
          </a:xfrm>
          <a:prstGeom prst="rect">
            <a:avLst/>
          </a:prstGeom>
          <a:noFill/>
          <a:ln w="9525">
            <a:noFill/>
          </a:ln>
        </p:spPr>
        <p:txBody>
          <a:bodyPr>
            <a:spAutoFit/>
          </a:bodyPr>
          <a:lstStyle/>
          <a:p>
            <a:pPr algn="ctr" eaLnBrk="1" hangingPunct="1"/>
            <a:r>
              <a:rPr lang="zh-CN" altLang="en-US" sz="1800" b="1" u="sng" dirty="0">
                <a:solidFill>
                  <a:schemeClr val="accent2"/>
                </a:solidFill>
                <a:latin typeface="Century" pitchFamily="18" charset="0"/>
                <a:ea typeface="黑体" panose="02010609060101010101" pitchFamily="49" charset="-122"/>
              </a:rPr>
              <a:t>作业指示</a:t>
            </a:r>
            <a:r>
              <a:rPr lang="en-US" altLang="zh-CN" sz="1800" b="1" u="sng" dirty="0">
                <a:solidFill>
                  <a:schemeClr val="accent2"/>
                </a:solidFill>
                <a:latin typeface="Century" pitchFamily="18" charset="0"/>
                <a:ea typeface="黑体" panose="02010609060101010101" pitchFamily="49" charset="-122"/>
              </a:rPr>
              <a:t>STK</a:t>
            </a:r>
            <a:endParaRPr lang="ja-JP" altLang="en-US" sz="1800" u="sng" dirty="0">
              <a:latin typeface="Century" pitchFamily="18" charset="0"/>
              <a:ea typeface="黑体" panose="02010609060101010101" pitchFamily="49" charset="-122"/>
            </a:endParaRPr>
          </a:p>
        </p:txBody>
      </p:sp>
      <p:sp>
        <p:nvSpPr>
          <p:cNvPr id="80918" name="Text Box 22"/>
          <p:cNvSpPr txBox="1"/>
          <p:nvPr/>
        </p:nvSpPr>
        <p:spPr>
          <a:xfrm>
            <a:off x="5543550" y="3862388"/>
            <a:ext cx="2035175" cy="376237"/>
          </a:xfrm>
          <a:prstGeom prst="rect">
            <a:avLst/>
          </a:prstGeom>
          <a:noFill/>
          <a:ln w="9525" cap="flat" cmpd="sng">
            <a:solidFill>
              <a:srgbClr val="FF0000"/>
            </a:solidFill>
            <a:prstDash val="solid"/>
            <a:miter/>
            <a:headEnd type="none" w="med" len="med"/>
            <a:tailEnd type="none" w="med" len="med"/>
          </a:ln>
        </p:spPr>
        <p:txBody>
          <a:bodyPr wrap="none">
            <a:spAutoFit/>
          </a:bodyPr>
          <a:lstStyle/>
          <a:p>
            <a:pPr algn="ctr" eaLnBrk="1" hangingPunct="1"/>
            <a:r>
              <a:rPr lang="zh-CN" altLang="en-US" sz="1800" b="1" dirty="0">
                <a:solidFill>
                  <a:srgbClr val="FF3300"/>
                </a:solidFill>
                <a:latin typeface="Century" pitchFamily="18" charset="0"/>
                <a:ea typeface="黑体" panose="02010609060101010101" pitchFamily="49" charset="-122"/>
              </a:rPr>
              <a:t>实施决定了的事情</a:t>
            </a:r>
            <a:endParaRPr lang="ja-JP" altLang="en-US" sz="1800" b="1" dirty="0">
              <a:solidFill>
                <a:srgbClr val="FF3300"/>
              </a:solidFill>
              <a:latin typeface="Century" pitchFamily="18" charset="0"/>
              <a:ea typeface="黑体" panose="02010609060101010101" pitchFamily="49" charset="-122"/>
            </a:endParaRPr>
          </a:p>
        </p:txBody>
      </p:sp>
      <p:sp>
        <p:nvSpPr>
          <p:cNvPr id="80919" name="Text Box 23"/>
          <p:cNvSpPr txBox="1"/>
          <p:nvPr/>
        </p:nvSpPr>
        <p:spPr>
          <a:xfrm>
            <a:off x="439738" y="1843088"/>
            <a:ext cx="1673225" cy="641350"/>
          </a:xfrm>
          <a:prstGeom prst="rect">
            <a:avLst/>
          </a:prstGeom>
          <a:noFill/>
          <a:ln w="9525">
            <a:noFill/>
          </a:ln>
        </p:spPr>
        <p:txBody>
          <a:bodyPr wrap="none">
            <a:spAutoFit/>
          </a:bodyPr>
          <a:lstStyle/>
          <a:p>
            <a:pPr eaLnBrk="1" hangingPunct="1"/>
            <a:r>
              <a:rPr lang="zh-CN" altLang="en-US" sz="1800" b="1" dirty="0">
                <a:solidFill>
                  <a:schemeClr val="accent2"/>
                </a:solidFill>
                <a:latin typeface="Century" pitchFamily="18" charset="0"/>
                <a:ea typeface="黑体" panose="02010609060101010101" pitchFamily="49" charset="-122"/>
              </a:rPr>
              <a:t>商量工序</a:t>
            </a:r>
            <a:endParaRPr lang="ja-JP" altLang="en-US" sz="1800" b="1" dirty="0">
              <a:solidFill>
                <a:schemeClr val="accent2"/>
              </a:solidFill>
              <a:latin typeface="Century" pitchFamily="18" charset="0"/>
              <a:ea typeface="黑体" panose="02010609060101010101" pitchFamily="49" charset="-122"/>
            </a:endParaRPr>
          </a:p>
          <a:p>
            <a:pPr eaLnBrk="1" hangingPunct="1"/>
            <a:r>
              <a:rPr lang="zh-CN" altLang="en-US" sz="1800" b="1" dirty="0">
                <a:solidFill>
                  <a:schemeClr val="accent2"/>
                </a:solidFill>
                <a:latin typeface="Century" pitchFamily="18" charset="0"/>
                <a:ea typeface="黑体" panose="02010609060101010101" pitchFamily="49" charset="-122"/>
              </a:rPr>
              <a:t>上下班交通</a:t>
            </a:r>
            <a:r>
              <a:rPr lang="en-US" altLang="zh-CN" sz="1800" b="1" dirty="0">
                <a:solidFill>
                  <a:schemeClr val="accent2"/>
                </a:solidFill>
                <a:latin typeface="Century" pitchFamily="18" charset="0"/>
                <a:ea typeface="黑体" panose="02010609060101010101" pitchFamily="49" charset="-122"/>
              </a:rPr>
              <a:t>KY</a:t>
            </a:r>
            <a:endParaRPr lang="ja-JP" altLang="en-US" sz="1800" b="1" dirty="0">
              <a:solidFill>
                <a:schemeClr val="accent2"/>
              </a:solidFill>
              <a:latin typeface="Century" pitchFamily="18" charset="0"/>
              <a:ea typeface="黑体" panose="02010609060101010101" pitchFamily="49" charset="-122"/>
            </a:endParaRPr>
          </a:p>
        </p:txBody>
      </p:sp>
      <p:sp>
        <p:nvSpPr>
          <p:cNvPr id="80920" name="Line 24"/>
          <p:cNvSpPr/>
          <p:nvPr/>
        </p:nvSpPr>
        <p:spPr>
          <a:xfrm rot="10800000">
            <a:off x="7467600" y="4241800"/>
            <a:ext cx="0" cy="812800"/>
          </a:xfrm>
          <a:prstGeom prst="line">
            <a:avLst/>
          </a:prstGeom>
          <a:ln w="38100" cap="flat" cmpd="sng">
            <a:solidFill>
              <a:schemeClr val="tx1"/>
            </a:solidFill>
            <a:prstDash val="dash"/>
            <a:headEnd type="none" w="med" len="med"/>
            <a:tailEnd type="triangle" w="med" len="med"/>
          </a:ln>
        </p:spPr>
      </p:sp>
      <p:sp>
        <p:nvSpPr>
          <p:cNvPr id="80921" name="Text Box 25"/>
          <p:cNvSpPr txBox="1"/>
          <p:nvPr/>
        </p:nvSpPr>
        <p:spPr>
          <a:xfrm>
            <a:off x="6369050" y="5040313"/>
            <a:ext cx="2376488" cy="793750"/>
          </a:xfrm>
          <a:prstGeom prst="rect">
            <a:avLst/>
          </a:prstGeom>
          <a:noFill/>
          <a:ln w="9525">
            <a:noFill/>
          </a:ln>
        </p:spPr>
        <p:txBody>
          <a:bodyPr>
            <a:spAutoFit/>
          </a:bodyPr>
          <a:lstStyle/>
          <a:p>
            <a:pPr eaLnBrk="1" hangingPunct="1"/>
            <a:r>
              <a:rPr lang="zh-CN" altLang="en-US" sz="1800" dirty="0">
                <a:solidFill>
                  <a:srgbClr val="FF3300"/>
                </a:solidFill>
                <a:latin typeface="Century" pitchFamily="18" charset="0"/>
                <a:ea typeface="黑体" panose="02010609060101010101" pitchFamily="49" charset="-122"/>
              </a:rPr>
              <a:t>防止危险的对策</a:t>
            </a:r>
            <a:endParaRPr lang="ja-JP" altLang="en-US" sz="1800" dirty="0">
              <a:solidFill>
                <a:srgbClr val="FF3300"/>
              </a:solidFill>
              <a:latin typeface="Century" pitchFamily="18" charset="0"/>
              <a:ea typeface="黑体" panose="02010609060101010101" pitchFamily="49" charset="-122"/>
            </a:endParaRPr>
          </a:p>
          <a:p>
            <a:pPr eaLnBrk="1" hangingPunct="1"/>
            <a:r>
              <a:rPr lang="zh-CN" altLang="en-US" sz="2800" dirty="0">
                <a:solidFill>
                  <a:srgbClr val="FF3300"/>
                </a:solidFill>
                <a:latin typeface="Century" pitchFamily="18" charset="0"/>
                <a:ea typeface="黑体" panose="02010609060101010101" pitchFamily="49" charset="-122"/>
              </a:rPr>
              <a:t>手指口唱等</a:t>
            </a:r>
            <a:endParaRPr lang="ja-JP" altLang="en-US" sz="1800" dirty="0">
              <a:solidFill>
                <a:srgbClr val="FF3300"/>
              </a:solidFill>
              <a:latin typeface="Century" pitchFamily="18" charset="0"/>
              <a:ea typeface="黑体" panose="02010609060101010101" pitchFamily="49" charset="-122"/>
            </a:endParaRPr>
          </a:p>
        </p:txBody>
      </p:sp>
      <p:sp>
        <p:nvSpPr>
          <p:cNvPr id="80922" name="Line 27"/>
          <p:cNvSpPr/>
          <p:nvPr/>
        </p:nvSpPr>
        <p:spPr>
          <a:xfrm>
            <a:off x="6840538" y="1766888"/>
            <a:ext cx="0" cy="304800"/>
          </a:xfrm>
          <a:prstGeom prst="line">
            <a:avLst/>
          </a:prstGeom>
          <a:ln w="38100" cap="flat" cmpd="sng">
            <a:solidFill>
              <a:srgbClr val="FF0000"/>
            </a:solidFill>
            <a:prstDash val="solid"/>
            <a:headEnd type="none" w="med" len="med"/>
            <a:tailEnd type="triangle" w="med" len="med"/>
          </a:ln>
        </p:spPr>
      </p:sp>
      <p:sp>
        <p:nvSpPr>
          <p:cNvPr id="80923" name="Line 28"/>
          <p:cNvSpPr/>
          <p:nvPr/>
        </p:nvSpPr>
        <p:spPr>
          <a:xfrm>
            <a:off x="6840538" y="3214688"/>
            <a:ext cx="0" cy="304800"/>
          </a:xfrm>
          <a:prstGeom prst="line">
            <a:avLst/>
          </a:prstGeom>
          <a:ln w="38100" cap="flat" cmpd="sng">
            <a:solidFill>
              <a:srgbClr val="FF0000"/>
            </a:solidFill>
            <a:prstDash val="solid"/>
            <a:headEnd type="none" w="med" len="med"/>
            <a:tailEnd type="triangle" w="med" len="med"/>
          </a:ln>
        </p:spPr>
      </p:sp>
      <p:sp>
        <p:nvSpPr>
          <p:cNvPr id="80924" name="Rectangle 29"/>
          <p:cNvSpPr/>
          <p:nvPr/>
        </p:nvSpPr>
        <p:spPr>
          <a:xfrm>
            <a:off x="4249738" y="928688"/>
            <a:ext cx="4343400" cy="2895600"/>
          </a:xfrm>
          <a:prstGeom prst="rect">
            <a:avLst/>
          </a:prstGeom>
          <a:noFill/>
          <a:ln w="38100" cap="flat" cmpd="sng">
            <a:solidFill>
              <a:srgbClr val="333399"/>
            </a:solidFill>
            <a:prstDash val="sysDot"/>
            <a:miter/>
            <a:headEnd type="none" w="med" len="med"/>
            <a:tailEnd type="none" w="med" len="med"/>
          </a:ln>
        </p:spPr>
        <p:txBody>
          <a:bodyPr wrap="none" anchor="ctr"/>
          <a:lstStyle/>
          <a:p>
            <a:pPr eaLnBrk="1" hangingPunct="1"/>
            <a:endParaRPr lang="ja-JP" altLang="en-US" sz="1800" dirty="0">
              <a:latin typeface="Century" pitchFamily="18" charset="0"/>
              <a:ea typeface="黑体" panose="02010609060101010101" pitchFamily="49" charset="-122"/>
            </a:endParaRPr>
          </a:p>
        </p:txBody>
      </p:sp>
      <p:sp>
        <p:nvSpPr>
          <p:cNvPr id="80925" name="Line 30"/>
          <p:cNvSpPr/>
          <p:nvPr/>
        </p:nvSpPr>
        <p:spPr>
          <a:xfrm flipV="1">
            <a:off x="3182938" y="3824288"/>
            <a:ext cx="1600200" cy="2133600"/>
          </a:xfrm>
          <a:prstGeom prst="line">
            <a:avLst/>
          </a:prstGeom>
          <a:ln w="38100" cap="flat" cmpd="sng">
            <a:solidFill>
              <a:srgbClr val="333399"/>
            </a:solidFill>
            <a:prstDash val="solid"/>
            <a:headEnd type="none" w="med" len="med"/>
            <a:tailEnd type="triangle" w="med" len="med"/>
          </a:ln>
        </p:spPr>
      </p:sp>
      <p:sp>
        <p:nvSpPr>
          <p:cNvPr id="80926" name="Text Box 31"/>
          <p:cNvSpPr txBox="1"/>
          <p:nvPr/>
        </p:nvSpPr>
        <p:spPr>
          <a:xfrm>
            <a:off x="1277938" y="5881688"/>
            <a:ext cx="5038725" cy="523875"/>
          </a:xfrm>
          <a:prstGeom prst="rect">
            <a:avLst/>
          </a:prstGeom>
          <a:noFill/>
          <a:ln w="9525" cap="flat" cmpd="sng">
            <a:solidFill>
              <a:srgbClr val="333399"/>
            </a:solidFill>
            <a:prstDash val="solid"/>
            <a:miter/>
            <a:headEnd type="none" w="med" len="med"/>
            <a:tailEnd type="none" w="med" len="med"/>
          </a:ln>
        </p:spPr>
        <p:txBody>
          <a:bodyPr>
            <a:spAutoFit/>
          </a:bodyPr>
          <a:lstStyle/>
          <a:p>
            <a:pPr eaLnBrk="1" hangingPunct="1"/>
            <a:r>
              <a:rPr lang="zh-CN" altLang="en-US" sz="2800" b="1" dirty="0">
                <a:solidFill>
                  <a:srgbClr val="333399"/>
                </a:solidFill>
                <a:latin typeface="Century" pitchFamily="18" charset="0"/>
                <a:ea typeface="黑体" panose="02010609060101010101" pitchFamily="49" charset="-122"/>
              </a:rPr>
              <a:t>工作开始时的“</a:t>
            </a:r>
            <a:r>
              <a:rPr lang="en-US" altLang="zh-CN" sz="2800" b="1" dirty="0">
                <a:solidFill>
                  <a:srgbClr val="333399"/>
                </a:solidFill>
                <a:latin typeface="Century" pitchFamily="18" charset="0"/>
                <a:ea typeface="黑体" panose="02010609060101010101" pitchFamily="49" charset="-122"/>
              </a:rPr>
              <a:t>TBM-KY”</a:t>
            </a:r>
            <a:endParaRPr lang="ja-JP" altLang="en-US" sz="2800" b="1" dirty="0">
              <a:solidFill>
                <a:srgbClr val="333399"/>
              </a:solidFill>
              <a:latin typeface="Century" pitchFamily="18" charset="0"/>
              <a:ea typeface="黑体" panose="02010609060101010101" pitchFamily="49" charset="-122"/>
            </a:endParaRPr>
          </a:p>
        </p:txBody>
      </p:sp>
      <p:sp>
        <p:nvSpPr>
          <p:cNvPr id="80927" name="Text Box 35"/>
          <p:cNvSpPr txBox="1"/>
          <p:nvPr/>
        </p:nvSpPr>
        <p:spPr>
          <a:xfrm>
            <a:off x="71438" y="0"/>
            <a:ext cx="6624637" cy="461963"/>
          </a:xfrm>
          <a:prstGeom prst="rect">
            <a:avLst/>
          </a:prstGeom>
          <a:noFill/>
          <a:ln w="9525">
            <a:noFill/>
          </a:ln>
        </p:spPr>
        <p:txBody>
          <a:bodyPr>
            <a:spAutoFit/>
          </a:bodyPr>
          <a:lstStyle/>
          <a:p>
            <a:pPr eaLnBrk="1" hangingPunct="1">
              <a:spcBef>
                <a:spcPct val="50000"/>
              </a:spcBef>
            </a:pPr>
            <a:r>
              <a:rPr lang="en-US" altLang="zh-CN" b="1" dirty="0">
                <a:latin typeface="黑体" panose="02010609060101010101" pitchFamily="49" charset="-122"/>
                <a:ea typeface="黑体" panose="02010609060101010101" pitchFamily="49" charset="-122"/>
              </a:rPr>
              <a:t>3.</a:t>
            </a:r>
            <a:r>
              <a:rPr lang="zh-CN" altLang="en-US" b="1" dirty="0">
                <a:latin typeface="黑体" panose="02010609060101010101" pitchFamily="49" charset="-122"/>
                <a:ea typeface="黑体" panose="02010609060101010101" pitchFamily="49" charset="-122"/>
              </a:rPr>
              <a:t>危险预知训练</a:t>
            </a:r>
            <a:r>
              <a:rPr lang="en-US" altLang="zh-CN" b="1" dirty="0">
                <a:latin typeface="Times New Roman" panose="02020603050405020304" pitchFamily="18" charset="0"/>
              </a:rPr>
              <a:t>—</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6</a:t>
            </a:r>
            <a:r>
              <a:rPr lang="zh-CN" altLang="en-US" sz="2000" dirty="0">
                <a:latin typeface="黑体" panose="02010609060101010101" pitchFamily="49" charset="-122"/>
                <a:ea typeface="黑体" panose="02010609060101010101" pitchFamily="49" charset="-122"/>
              </a:rPr>
              <a:t>）作业</a:t>
            </a:r>
            <a:r>
              <a:rPr lang="en-US" altLang="zh-CN" sz="2000" dirty="0">
                <a:latin typeface="黑体" panose="02010609060101010101" pitchFamily="49" charset="-122"/>
                <a:ea typeface="黑体" panose="02010609060101010101" pitchFamily="49" charset="-122"/>
              </a:rPr>
              <a:t>KY</a:t>
            </a:r>
            <a:r>
              <a:rPr lang="zh-CN" altLang="en-US" sz="2000" dirty="0">
                <a:latin typeface="黑体" panose="02010609060101010101" pitchFamily="49" charset="-122"/>
                <a:ea typeface="黑体" panose="02010609060101010101" pitchFamily="49" charset="-122"/>
              </a:rPr>
              <a:t>循环</a:t>
            </a:r>
            <a:endParaRPr lang="zh-CN" altLang="en-US" sz="2000" dirty="0">
              <a:latin typeface="黑体" panose="02010609060101010101" pitchFamily="49" charset="-122"/>
              <a:ea typeface="黑体" panose="02010609060101010101" pitchFamily="49"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5"/>
          <p:cNvSpPr txBox="1"/>
          <p:nvPr/>
        </p:nvSpPr>
        <p:spPr>
          <a:xfrm>
            <a:off x="684213" y="549275"/>
            <a:ext cx="6624637" cy="461963"/>
          </a:xfrm>
          <a:prstGeom prst="rect">
            <a:avLst/>
          </a:prstGeom>
          <a:noFill/>
          <a:ln w="9525">
            <a:noFill/>
          </a:ln>
        </p:spPr>
        <p:txBody>
          <a:bodyPr>
            <a:spAutoFit/>
          </a:bodyPr>
          <a:lstStyle/>
          <a:p>
            <a:pPr eaLnBrk="1" hangingPunct="1">
              <a:spcBef>
                <a:spcPct val="50000"/>
              </a:spcBef>
            </a:pPr>
            <a:r>
              <a:rPr lang="en-US" altLang="zh-CN" b="1" dirty="0">
                <a:latin typeface="黑体" panose="02010609060101010101" pitchFamily="49" charset="-122"/>
                <a:ea typeface="黑体" panose="02010609060101010101" pitchFamily="49" charset="-122"/>
              </a:rPr>
              <a:t>3.</a:t>
            </a:r>
            <a:r>
              <a:rPr lang="zh-CN" altLang="en-US" b="1" dirty="0">
                <a:latin typeface="黑体" panose="02010609060101010101" pitchFamily="49" charset="-122"/>
                <a:ea typeface="黑体" panose="02010609060101010101" pitchFamily="49" charset="-122"/>
              </a:rPr>
              <a:t>危险预知训练</a:t>
            </a:r>
            <a:r>
              <a:rPr lang="en-US" altLang="zh-CN" b="1" dirty="0">
                <a:latin typeface="Times New Roman" panose="02020603050405020304" pitchFamily="18" charset="0"/>
              </a:rPr>
              <a:t>—</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7</a:t>
            </a:r>
            <a:r>
              <a:rPr lang="zh-CN" altLang="en-US" sz="2000" dirty="0">
                <a:latin typeface="黑体" panose="02010609060101010101" pitchFamily="49" charset="-122"/>
                <a:ea typeface="黑体" panose="02010609060101010101" pitchFamily="49" charset="-122"/>
              </a:rPr>
              <a:t>）目标</a:t>
            </a:r>
            <a:endParaRPr lang="zh-CN" altLang="en-US" sz="2000" dirty="0">
              <a:latin typeface="黑体" panose="02010609060101010101" pitchFamily="49" charset="-122"/>
              <a:ea typeface="黑体" panose="02010609060101010101" pitchFamily="49" charset="-122"/>
            </a:endParaRPr>
          </a:p>
        </p:txBody>
      </p:sp>
      <p:sp>
        <p:nvSpPr>
          <p:cNvPr id="81923" name="コンテンツ プレースホルダ 2"/>
          <p:cNvSpPr/>
          <p:nvPr/>
        </p:nvSpPr>
        <p:spPr>
          <a:xfrm>
            <a:off x="735013" y="1555750"/>
            <a:ext cx="7696200" cy="4445000"/>
          </a:xfrm>
          <a:prstGeom prst="rect">
            <a:avLst/>
          </a:prstGeom>
          <a:noFill/>
          <a:ln w="9525">
            <a:noFill/>
          </a:ln>
        </p:spPr>
        <p:txBody>
          <a:bodyPr lIns="100794" tIns="50397" rIns="100794" bIns="50397"/>
          <a:lstStyle/>
          <a:p>
            <a:pPr marL="377825" indent="-12700" eaLnBrk="1" hangingPunct="1">
              <a:lnSpc>
                <a:spcPts val="4800"/>
              </a:lnSpc>
              <a:spcBef>
                <a:spcPts val="1200"/>
              </a:spcBef>
              <a:spcAft>
                <a:spcPts val="1200"/>
              </a:spcAft>
            </a:pPr>
            <a:r>
              <a:rPr lang="ja-JP" altLang="en-US" sz="2800" dirty="0">
                <a:solidFill>
                  <a:schemeClr val="accent2"/>
                </a:solidFill>
                <a:latin typeface="黑体" panose="02010609060101010101" pitchFamily="49" charset="-122"/>
                <a:ea typeface="黑体" panose="02010609060101010101" pitchFamily="49" charset="-122"/>
              </a:rPr>
              <a:t>　</a:t>
            </a:r>
            <a:r>
              <a:rPr lang="en-US" altLang="ja-JP" sz="2800" dirty="0">
                <a:solidFill>
                  <a:schemeClr val="accent2"/>
                </a:solidFill>
                <a:latin typeface="黑体" panose="02010609060101010101" pitchFamily="49" charset="-122"/>
                <a:ea typeface="黑体" panose="02010609060101010101" pitchFamily="49" charset="-122"/>
              </a:rPr>
              <a:t>KYT</a:t>
            </a:r>
            <a:r>
              <a:rPr lang="zh-CN" altLang="en-US" sz="2800" dirty="0">
                <a:solidFill>
                  <a:schemeClr val="accent2"/>
                </a:solidFill>
                <a:latin typeface="黑体" panose="02010609060101010101" pitchFamily="49" charset="-122"/>
                <a:ea typeface="黑体" panose="02010609060101010101" pitchFamily="49" charset="-122"/>
              </a:rPr>
              <a:t>是通过碰头会上的危险信息共享，使员工</a:t>
            </a:r>
            <a:r>
              <a:rPr lang="zh-CN" altLang="en-US" sz="2800" dirty="0">
                <a:solidFill>
                  <a:srgbClr val="FF0000"/>
                </a:solidFill>
                <a:latin typeface="黑体" panose="02010609060101010101" pitchFamily="49" charset="-122"/>
                <a:ea typeface="黑体" panose="02010609060101010101" pitchFamily="49" charset="-122"/>
              </a:rPr>
              <a:t>感受到的危险更加鲜明</a:t>
            </a:r>
            <a:r>
              <a:rPr lang="zh-CN" altLang="en-US" sz="2800" dirty="0">
                <a:solidFill>
                  <a:schemeClr val="accent2"/>
                </a:solidFill>
                <a:latin typeface="黑体" panose="02010609060101010101" pitchFamily="49" charset="-122"/>
                <a:ea typeface="黑体" panose="02010609060101010101" pitchFamily="49" charset="-122"/>
              </a:rPr>
              <a:t>，在碰头会解决的过程中</a:t>
            </a:r>
            <a:r>
              <a:rPr lang="zh-CN" altLang="en-US" sz="2800" dirty="0">
                <a:solidFill>
                  <a:srgbClr val="FF0000"/>
                </a:solidFill>
                <a:latin typeface="黑体" panose="02010609060101010101" pitchFamily="49" charset="-122"/>
                <a:ea typeface="黑体" panose="02010609060101010101" pitchFamily="49" charset="-122"/>
              </a:rPr>
              <a:t>提高大家解决问题的能力</a:t>
            </a:r>
            <a:r>
              <a:rPr lang="zh-CN" altLang="en-US" sz="2800" dirty="0">
                <a:solidFill>
                  <a:schemeClr val="accent2"/>
                </a:solidFill>
                <a:latin typeface="黑体" panose="02010609060101010101" pitchFamily="49" charset="-122"/>
                <a:ea typeface="黑体" panose="02010609060101010101" pitchFamily="49" charset="-122"/>
              </a:rPr>
              <a:t>，利用对作业行动中的重点部位进行的手指口唱，</a:t>
            </a:r>
            <a:r>
              <a:rPr lang="zh-CN" altLang="en-US" sz="2800" dirty="0">
                <a:solidFill>
                  <a:srgbClr val="FF0000"/>
                </a:solidFill>
                <a:latin typeface="黑体" panose="02010609060101010101" pitchFamily="49" charset="-122"/>
                <a:ea typeface="黑体" panose="02010609060101010101" pitchFamily="49" charset="-122"/>
              </a:rPr>
              <a:t>提高注意力</a:t>
            </a:r>
            <a:r>
              <a:rPr lang="zh-CN" altLang="en-US" sz="2800" dirty="0">
                <a:solidFill>
                  <a:schemeClr val="accent2"/>
                </a:solidFill>
                <a:latin typeface="黑体" panose="02010609060101010101" pitchFamily="49" charset="-122"/>
                <a:ea typeface="黑体" panose="02010609060101010101" pitchFamily="49" charset="-122"/>
              </a:rPr>
              <a:t>，</a:t>
            </a:r>
            <a:r>
              <a:rPr lang="zh-CN" altLang="en-US" sz="2800" dirty="0">
                <a:solidFill>
                  <a:srgbClr val="FF0000"/>
                </a:solidFill>
                <a:latin typeface="黑体" panose="02010609060101010101" pitchFamily="49" charset="-122"/>
                <a:ea typeface="黑体" panose="02010609060101010101" pitchFamily="49" charset="-122"/>
              </a:rPr>
              <a:t>加强团队协作并付诸实践热情</a:t>
            </a:r>
            <a:r>
              <a:rPr lang="zh-CN" altLang="en-US" sz="2800" dirty="0">
                <a:solidFill>
                  <a:schemeClr val="accent2"/>
                </a:solidFill>
                <a:latin typeface="黑体" panose="02010609060101010101" pitchFamily="49" charset="-122"/>
                <a:ea typeface="黑体" panose="02010609060101010101" pitchFamily="49" charset="-122"/>
              </a:rPr>
              <a:t>的一种方法。</a:t>
            </a:r>
            <a:endParaRPr lang="ja-JP" altLang="en-US" sz="2800" dirty="0">
              <a:solidFill>
                <a:schemeClr val="accent2"/>
              </a:solidFill>
              <a:latin typeface="黑体" panose="02010609060101010101" pitchFamily="49" charset="-122"/>
              <a:ea typeface="黑体" panose="02010609060101010101" pitchFamily="49"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5"/>
          <p:cNvSpPr txBox="1"/>
          <p:nvPr/>
        </p:nvSpPr>
        <p:spPr>
          <a:xfrm>
            <a:off x="684213" y="752475"/>
            <a:ext cx="6624637" cy="461963"/>
          </a:xfrm>
          <a:prstGeom prst="rect">
            <a:avLst/>
          </a:prstGeom>
          <a:noFill/>
          <a:ln w="9525">
            <a:noFill/>
          </a:ln>
        </p:spPr>
        <p:txBody>
          <a:bodyPr>
            <a:spAutoFit/>
          </a:bodyPr>
          <a:lstStyle/>
          <a:p>
            <a:pPr eaLnBrk="1" hangingPunct="1">
              <a:spcBef>
                <a:spcPct val="50000"/>
              </a:spcBef>
            </a:pPr>
            <a:r>
              <a:rPr lang="en-US" altLang="zh-CN" b="1" dirty="0">
                <a:latin typeface="黑体" panose="02010609060101010101" pitchFamily="49" charset="-122"/>
                <a:ea typeface="黑体" panose="02010609060101010101" pitchFamily="49" charset="-122"/>
              </a:rPr>
              <a:t>3.</a:t>
            </a:r>
            <a:r>
              <a:rPr lang="zh-CN" altLang="en-US" b="1" dirty="0">
                <a:latin typeface="黑体" panose="02010609060101010101" pitchFamily="49" charset="-122"/>
                <a:ea typeface="黑体" panose="02010609060101010101" pitchFamily="49" charset="-122"/>
              </a:rPr>
              <a:t>危险预知训练</a:t>
            </a:r>
            <a:r>
              <a:rPr lang="en-US" altLang="zh-CN" b="1" dirty="0">
                <a:latin typeface="Times New Roman" panose="02020603050405020304" pitchFamily="18" charset="0"/>
              </a:rPr>
              <a:t>—</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8</a:t>
            </a:r>
            <a:r>
              <a:rPr lang="zh-CN" altLang="en-US" sz="2000" dirty="0">
                <a:latin typeface="黑体" panose="02010609060101010101" pitchFamily="49" charset="-122"/>
                <a:ea typeface="黑体" panose="02010609060101010101" pitchFamily="49" charset="-122"/>
              </a:rPr>
              <a:t>）训练效果</a:t>
            </a:r>
            <a:endParaRPr lang="zh-CN" altLang="en-US" sz="2000" dirty="0">
              <a:latin typeface="黑体" panose="02010609060101010101" pitchFamily="49" charset="-122"/>
              <a:ea typeface="黑体" panose="02010609060101010101" pitchFamily="49" charset="-122"/>
            </a:endParaRPr>
          </a:p>
        </p:txBody>
      </p:sp>
      <p:sp>
        <p:nvSpPr>
          <p:cNvPr id="82947" name="Text Box 6"/>
          <p:cNvSpPr txBox="1"/>
          <p:nvPr/>
        </p:nvSpPr>
        <p:spPr>
          <a:xfrm>
            <a:off x="1574800" y="1870075"/>
            <a:ext cx="5997575" cy="3046413"/>
          </a:xfrm>
          <a:prstGeom prst="rect">
            <a:avLst/>
          </a:prstGeom>
          <a:noFill/>
          <a:ln w="9525">
            <a:noFill/>
          </a:ln>
        </p:spPr>
        <p:txBody>
          <a:bodyPr>
            <a:spAutoFit/>
          </a:bodyPr>
          <a:lstStyle/>
          <a:p>
            <a:pPr marL="342900" indent="-342900" eaLnBrk="1" hangingPunct="1">
              <a:spcBef>
                <a:spcPct val="50000"/>
              </a:spcBef>
              <a:buFont typeface="Wingdings" panose="05000000000000000000" pitchFamily="2" charset="2"/>
              <a:buChar char="Ø"/>
            </a:pPr>
            <a:r>
              <a:rPr lang="zh-CN" altLang="en-US" dirty="0">
                <a:latin typeface="Times New Roman" panose="02020603050405020304" pitchFamily="18" charset="0"/>
                <a:ea typeface="黑体" panose="02010609060101010101" pitchFamily="49" charset="-122"/>
              </a:rPr>
              <a:t>提高危险感知的敏锐程度</a:t>
            </a:r>
            <a:endParaRPr lang="zh-CN" altLang="en-US" dirty="0">
              <a:latin typeface="Times New Roman" panose="02020603050405020304" pitchFamily="18" charset="0"/>
              <a:ea typeface="黑体" panose="02010609060101010101" pitchFamily="49" charset="-122"/>
            </a:endParaRPr>
          </a:p>
          <a:p>
            <a:pPr marL="342900" indent="-342900" eaLnBrk="1" hangingPunct="1">
              <a:spcBef>
                <a:spcPct val="50000"/>
              </a:spcBef>
              <a:buFont typeface="Wingdings" panose="05000000000000000000" pitchFamily="2" charset="2"/>
              <a:buChar char="Ø"/>
            </a:pPr>
            <a:r>
              <a:rPr lang="zh-CN" altLang="en-US" dirty="0">
                <a:latin typeface="Times New Roman" panose="02020603050405020304" pitchFamily="18" charset="0"/>
                <a:ea typeface="黑体" panose="02010609060101010101" pitchFamily="49" charset="-122"/>
              </a:rPr>
              <a:t>提高注意力</a:t>
            </a:r>
            <a:endParaRPr lang="zh-CN" altLang="en-US" dirty="0">
              <a:latin typeface="Times New Roman" panose="02020603050405020304" pitchFamily="18" charset="0"/>
              <a:ea typeface="黑体" panose="02010609060101010101" pitchFamily="49" charset="-122"/>
            </a:endParaRPr>
          </a:p>
          <a:p>
            <a:pPr marL="342900" indent="-342900" eaLnBrk="1" hangingPunct="1">
              <a:spcBef>
                <a:spcPct val="50000"/>
              </a:spcBef>
              <a:buFont typeface="Wingdings" panose="05000000000000000000" pitchFamily="2" charset="2"/>
              <a:buChar char="Ø"/>
            </a:pPr>
            <a:r>
              <a:rPr lang="zh-CN" altLang="en-US" dirty="0">
                <a:latin typeface="Times New Roman" panose="02020603050405020304" pitchFamily="18" charset="0"/>
                <a:ea typeface="黑体" panose="02010609060101010101" pitchFamily="49" charset="-122"/>
              </a:rPr>
              <a:t>提高解决问题的能力</a:t>
            </a:r>
            <a:endParaRPr lang="zh-CN" altLang="en-US" dirty="0">
              <a:latin typeface="Times New Roman" panose="02020603050405020304" pitchFamily="18" charset="0"/>
              <a:ea typeface="黑体" panose="02010609060101010101" pitchFamily="49" charset="-122"/>
            </a:endParaRPr>
          </a:p>
          <a:p>
            <a:pPr marL="342900" indent="-342900" eaLnBrk="1" hangingPunct="1">
              <a:spcBef>
                <a:spcPct val="50000"/>
              </a:spcBef>
              <a:buFont typeface="Wingdings" panose="05000000000000000000" pitchFamily="2" charset="2"/>
              <a:buChar char="Ø"/>
            </a:pPr>
            <a:r>
              <a:rPr lang="zh-CN" altLang="en-US" dirty="0">
                <a:latin typeface="Times New Roman" panose="02020603050405020304" pitchFamily="18" charset="0"/>
                <a:ea typeface="黑体" panose="02010609060101010101" pitchFamily="49" charset="-122"/>
              </a:rPr>
              <a:t>加强付诸实践的热情</a:t>
            </a:r>
            <a:endParaRPr lang="zh-CN" altLang="en-US" dirty="0">
              <a:latin typeface="Times New Roman" panose="02020603050405020304" pitchFamily="18" charset="0"/>
              <a:ea typeface="黑体" panose="02010609060101010101" pitchFamily="49" charset="-122"/>
            </a:endParaRPr>
          </a:p>
          <a:p>
            <a:pPr marL="342900" indent="-342900" eaLnBrk="1" hangingPunct="1">
              <a:spcBef>
                <a:spcPct val="50000"/>
              </a:spcBef>
              <a:buFont typeface="Wingdings" panose="05000000000000000000" pitchFamily="2" charset="2"/>
              <a:buChar char="Ø"/>
            </a:pPr>
            <a:r>
              <a:rPr lang="zh-CN" altLang="en-US" dirty="0">
                <a:latin typeface="Times New Roman" panose="02020603050405020304" pitchFamily="18" charset="0"/>
                <a:ea typeface="黑体" panose="02010609060101010101" pitchFamily="49" charset="-122"/>
              </a:rPr>
              <a:t>建立“预防”、“参与式”的生机勃勃的“零事故”企业风格</a:t>
            </a:r>
            <a:endParaRPr lang="zh-CN" altLang="en-US" dirty="0">
              <a:latin typeface="Times New Roman" panose="02020603050405020304" pitchFamily="18" charset="0"/>
              <a:ea typeface="黑体" panose="02010609060101010101" pitchFamily="49"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5"/>
          <p:cNvSpPr txBox="1"/>
          <p:nvPr/>
        </p:nvSpPr>
        <p:spPr>
          <a:xfrm>
            <a:off x="285750" y="752475"/>
            <a:ext cx="7167563" cy="461963"/>
          </a:xfrm>
          <a:prstGeom prst="rect">
            <a:avLst/>
          </a:prstGeom>
          <a:noFill/>
          <a:ln w="9525">
            <a:noFill/>
          </a:ln>
        </p:spPr>
        <p:txBody>
          <a:bodyPr>
            <a:spAutoFit/>
          </a:bodyPr>
          <a:lstStyle/>
          <a:p>
            <a:pPr eaLnBrk="1" hangingPunct="1">
              <a:spcBef>
                <a:spcPct val="50000"/>
              </a:spcBef>
            </a:pPr>
            <a:r>
              <a:rPr lang="en-US" altLang="zh-CN" dirty="0">
                <a:latin typeface="黑体" panose="02010609060101010101" pitchFamily="49" charset="-122"/>
                <a:ea typeface="黑体" panose="02010609060101010101" pitchFamily="49" charset="-122"/>
              </a:rPr>
              <a:t>4.</a:t>
            </a:r>
            <a:r>
              <a:rPr lang="zh-CN" altLang="en-US" dirty="0">
                <a:latin typeface="黑体" panose="02010609060101010101" pitchFamily="49" charset="-122"/>
                <a:ea typeface="黑体" panose="02010609060101010101" pitchFamily="49" charset="-122"/>
              </a:rPr>
              <a:t>作业程序的制定与完善</a:t>
            </a:r>
            <a:r>
              <a:rPr lang="en-US" altLang="zh-CN" dirty="0">
                <a:latin typeface="Times New Roman" panose="02020603050405020304" pitchFamily="18" charset="0"/>
              </a:rPr>
              <a:t>—</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1</a:t>
            </a:r>
            <a:r>
              <a:rPr lang="zh-CN" altLang="en-US" sz="2000" dirty="0">
                <a:latin typeface="黑体" panose="02010609060101010101" pitchFamily="49" charset="-122"/>
                <a:ea typeface="黑体" panose="02010609060101010101" pitchFamily="49" charset="-122"/>
              </a:rPr>
              <a:t>）作业程序的定义</a:t>
            </a:r>
            <a:endParaRPr lang="zh-CN" altLang="en-US" sz="2000" dirty="0">
              <a:latin typeface="黑体" panose="02010609060101010101" pitchFamily="49" charset="-122"/>
              <a:ea typeface="黑体" panose="02010609060101010101" pitchFamily="49" charset="-122"/>
            </a:endParaRPr>
          </a:p>
        </p:txBody>
      </p:sp>
      <p:sp>
        <p:nvSpPr>
          <p:cNvPr id="3" name="コンテンツ プレースホルダ 2"/>
          <p:cNvSpPr/>
          <p:nvPr/>
        </p:nvSpPr>
        <p:spPr>
          <a:xfrm>
            <a:off x="1187450" y="1844675"/>
            <a:ext cx="6913563" cy="2879725"/>
          </a:xfrm>
          <a:prstGeom prst="rect">
            <a:avLst/>
          </a:prstGeom>
          <a:noFill/>
          <a:ln w="9525">
            <a:noFill/>
          </a:ln>
        </p:spPr>
        <p:txBody>
          <a:bodyPr/>
          <a:lstStyle/>
          <a:p>
            <a:pPr marL="3175" indent="-273050" eaLnBrk="1" hangingPunct="1">
              <a:lnSpc>
                <a:spcPct val="150000"/>
              </a:lnSpc>
              <a:spcBef>
                <a:spcPct val="20000"/>
              </a:spcBef>
              <a:spcAft>
                <a:spcPts val="600"/>
              </a:spcAft>
            </a:pPr>
            <a:r>
              <a:rPr lang="en-US" altLang="zh-CN" sz="3700" b="1" dirty="0">
                <a:latin typeface="黑体" panose="02010609060101010101" pitchFamily="49" charset="-122"/>
                <a:ea typeface="黑体" panose="02010609060101010101" pitchFamily="49" charset="-122"/>
              </a:rPr>
              <a:t>   </a:t>
            </a:r>
            <a:r>
              <a:rPr lang="zh-CN" altLang="en-US" dirty="0">
                <a:latin typeface="黑体" panose="02010609060101010101" pitchFamily="49" charset="-122"/>
                <a:ea typeface="黑体" panose="02010609060101010101" pitchFamily="49" charset="-122"/>
              </a:rPr>
              <a:t>为了能够</a:t>
            </a:r>
            <a:r>
              <a:rPr lang="zh-CN" altLang="en-US" dirty="0">
                <a:solidFill>
                  <a:srgbClr val="FF0000"/>
                </a:solidFill>
                <a:latin typeface="黑体" panose="02010609060101010101" pitchFamily="49" charset="-122"/>
                <a:ea typeface="黑体" panose="02010609060101010101" pitchFamily="49" charset="-122"/>
              </a:rPr>
              <a:t>安全地、准确地、高效地</a:t>
            </a:r>
            <a:r>
              <a:rPr lang="zh-CN" altLang="en-US" dirty="0">
                <a:latin typeface="黑体" panose="02010609060101010101" pitchFamily="49" charset="-122"/>
                <a:ea typeface="黑体" panose="02010609060101010101" pitchFamily="49" charset="-122"/>
              </a:rPr>
              <a:t>完成每一项作业，将最为</a:t>
            </a:r>
            <a:r>
              <a:rPr lang="zh-CN" altLang="en-US" dirty="0">
                <a:solidFill>
                  <a:srgbClr val="FF0000"/>
                </a:solidFill>
                <a:latin typeface="黑体" panose="02010609060101010101" pitchFamily="49" charset="-122"/>
                <a:ea typeface="黑体" panose="02010609060101010101" pitchFamily="49" charset="-122"/>
              </a:rPr>
              <a:t>合理的作业流程和方法</a:t>
            </a:r>
            <a:r>
              <a:rPr lang="zh-CN" altLang="en-US" dirty="0">
                <a:latin typeface="黑体" panose="02010609060101010101" pitchFamily="49" charset="-122"/>
                <a:ea typeface="黑体" panose="02010609060101010101" pitchFamily="49" charset="-122"/>
              </a:rPr>
              <a:t>制作成的书面内容。</a:t>
            </a:r>
            <a:endParaRPr lang="ja-JP" altLang="en-US"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5"/>
          <p:cNvSpPr txBox="1"/>
          <p:nvPr/>
        </p:nvSpPr>
        <p:spPr>
          <a:xfrm>
            <a:off x="214313" y="681038"/>
            <a:ext cx="6983412" cy="461962"/>
          </a:xfrm>
          <a:prstGeom prst="rect">
            <a:avLst/>
          </a:prstGeom>
          <a:noFill/>
          <a:ln w="9525">
            <a:noFill/>
          </a:ln>
        </p:spPr>
        <p:txBody>
          <a:bodyPr>
            <a:spAutoFit/>
          </a:bodyPr>
          <a:lstStyle/>
          <a:p>
            <a:pPr eaLnBrk="1" hangingPunct="1">
              <a:spcBef>
                <a:spcPct val="50000"/>
              </a:spcBef>
            </a:pPr>
            <a:r>
              <a:rPr lang="en-US" altLang="zh-CN" b="1" dirty="0">
                <a:latin typeface="黑体" panose="02010609060101010101" pitchFamily="49" charset="-122"/>
                <a:ea typeface="黑体" panose="02010609060101010101" pitchFamily="49" charset="-122"/>
              </a:rPr>
              <a:t>4.</a:t>
            </a:r>
            <a:r>
              <a:rPr lang="zh-CN" altLang="en-US" b="1" dirty="0">
                <a:latin typeface="黑体" panose="02010609060101010101" pitchFamily="49" charset="-122"/>
                <a:ea typeface="黑体" panose="02010609060101010101" pitchFamily="49" charset="-122"/>
              </a:rPr>
              <a:t>作业程序的制定与完善</a:t>
            </a:r>
            <a:r>
              <a:rPr lang="en-US" altLang="zh-CN" b="1" dirty="0">
                <a:latin typeface="Times New Roman" panose="02020603050405020304" pitchFamily="18" charset="0"/>
              </a:rPr>
              <a:t>—</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2</a:t>
            </a:r>
            <a:r>
              <a:rPr lang="zh-CN" altLang="en-US" sz="2000" dirty="0">
                <a:latin typeface="黑体" panose="02010609060101010101" pitchFamily="49" charset="-122"/>
                <a:ea typeface="黑体" panose="02010609060101010101" pitchFamily="49" charset="-122"/>
              </a:rPr>
              <a:t>）作业程序的目的</a:t>
            </a:r>
            <a:endParaRPr lang="zh-CN" altLang="en-US" sz="2000" dirty="0">
              <a:latin typeface="黑体" panose="02010609060101010101" pitchFamily="49" charset="-122"/>
              <a:ea typeface="黑体" panose="02010609060101010101" pitchFamily="49" charset="-122"/>
            </a:endParaRPr>
          </a:p>
        </p:txBody>
      </p:sp>
      <p:sp>
        <p:nvSpPr>
          <p:cNvPr id="84995" name="テキスト プレースホルダ 2"/>
          <p:cNvSpPr/>
          <p:nvPr/>
        </p:nvSpPr>
        <p:spPr>
          <a:xfrm>
            <a:off x="1000125" y="1357313"/>
            <a:ext cx="7056438" cy="4032250"/>
          </a:xfrm>
          <a:prstGeom prst="rect">
            <a:avLst/>
          </a:prstGeom>
          <a:noFill/>
          <a:ln w="9525">
            <a:noFill/>
          </a:ln>
        </p:spPr>
        <p:txBody>
          <a:bodyPr lIns="45720" rIns="45720"/>
          <a:lstStyle/>
          <a:p>
            <a:pPr marL="269875" indent="-269875" eaLnBrk="1" hangingPunct="1">
              <a:lnSpc>
                <a:spcPts val="3500"/>
              </a:lnSpc>
              <a:spcBef>
                <a:spcPct val="20000"/>
              </a:spcBef>
            </a:pPr>
            <a:r>
              <a:rPr lang="en-US" altLang="zh-CN" sz="2000" dirty="0">
                <a:solidFill>
                  <a:schemeClr val="accent2"/>
                </a:solidFill>
                <a:latin typeface="Arial" panose="020B0604020202020204" pitchFamily="34" charset="0"/>
                <a:ea typeface="黑体" panose="02010609060101010101" pitchFamily="49" charset="-122"/>
              </a:rPr>
              <a:t>①</a:t>
            </a:r>
            <a:r>
              <a:rPr lang="ja-JP" altLang="en-US" sz="2000" dirty="0">
                <a:solidFill>
                  <a:schemeClr val="accent2"/>
                </a:solidFill>
                <a:latin typeface="Arial" panose="020B0604020202020204" pitchFamily="34" charset="0"/>
                <a:ea typeface="黑体" panose="02010609060101010101" pitchFamily="49" charset="-122"/>
              </a:rPr>
              <a:t>　</a:t>
            </a:r>
            <a:r>
              <a:rPr lang="zh-CN" altLang="en-US" sz="2000" dirty="0">
                <a:solidFill>
                  <a:schemeClr val="accent2"/>
                </a:solidFill>
                <a:latin typeface="Arial" panose="020B0604020202020204" pitchFamily="34" charset="0"/>
                <a:ea typeface="黑体" panose="02010609060101010101" pitchFamily="49" charset="-122"/>
              </a:rPr>
              <a:t>作业程序不仅可排除作业中的</a:t>
            </a:r>
            <a:r>
              <a:rPr lang="zh-CN" altLang="en-US" sz="2000" dirty="0">
                <a:solidFill>
                  <a:srgbClr val="FF0000"/>
                </a:solidFill>
                <a:latin typeface="Arial" panose="020B0604020202020204" pitchFamily="34" charset="0"/>
                <a:ea typeface="黑体" panose="02010609060101010101" pitchFamily="49" charset="-122"/>
              </a:rPr>
              <a:t>不必要、不均匀、不合理</a:t>
            </a:r>
            <a:r>
              <a:rPr lang="zh-CN" altLang="en-US" sz="2000" dirty="0">
                <a:solidFill>
                  <a:schemeClr val="accent2"/>
                </a:solidFill>
                <a:latin typeface="Arial" panose="020B0604020202020204" pitchFamily="34" charset="0"/>
                <a:ea typeface="黑体" panose="02010609060101010101" pitchFamily="49" charset="-122"/>
              </a:rPr>
              <a:t>（也简称为三不）弊病，创造易于作业的状态，保证作业安全、正确、快速，减轻疲劳，防止劳动灾害，还能够促进劳动效率，稳定产品质量。</a:t>
            </a:r>
            <a:endParaRPr lang="zh-CN" altLang="en-US" sz="2000" dirty="0">
              <a:solidFill>
                <a:schemeClr val="accent2"/>
              </a:solidFill>
              <a:latin typeface="Arial" panose="020B0604020202020204" pitchFamily="34" charset="0"/>
              <a:ea typeface="黑体" panose="02010609060101010101" pitchFamily="49" charset="-122"/>
            </a:endParaRPr>
          </a:p>
          <a:p>
            <a:pPr marL="269875" indent="-269875" eaLnBrk="1" hangingPunct="1">
              <a:lnSpc>
                <a:spcPts val="3500"/>
              </a:lnSpc>
              <a:spcBef>
                <a:spcPct val="20000"/>
              </a:spcBef>
            </a:pPr>
            <a:r>
              <a:rPr lang="zh-CN" altLang="en-US" sz="2000" dirty="0">
                <a:solidFill>
                  <a:schemeClr val="accent2"/>
                </a:solidFill>
                <a:latin typeface="Arial" panose="020B0604020202020204" pitchFamily="34" charset="0"/>
                <a:ea typeface="黑体" panose="02010609060101010101" pitchFamily="49" charset="-122"/>
              </a:rPr>
              <a:t>②</a:t>
            </a:r>
            <a:r>
              <a:rPr lang="ja-JP" altLang="en-US" sz="2000" dirty="0">
                <a:solidFill>
                  <a:schemeClr val="accent2"/>
                </a:solidFill>
                <a:latin typeface="Arial" panose="020B0604020202020204" pitchFamily="34" charset="0"/>
                <a:ea typeface="黑体" panose="02010609060101010101" pitchFamily="49" charset="-122"/>
              </a:rPr>
              <a:t>　</a:t>
            </a:r>
            <a:r>
              <a:rPr lang="zh-CN" altLang="en-US" sz="2000" dirty="0">
                <a:solidFill>
                  <a:schemeClr val="accent2"/>
                </a:solidFill>
                <a:latin typeface="Arial" panose="020B0604020202020204" pitchFamily="34" charset="0"/>
                <a:ea typeface="黑体" panose="02010609060101010101" pitchFamily="49" charset="-122"/>
              </a:rPr>
              <a:t>作业程序是确保作业人员自身安全的手段，只要按照规定程序进行作业，便可避免事故发生。</a:t>
            </a:r>
            <a:endParaRPr lang="zh-CN" altLang="en-US" sz="2000" dirty="0">
              <a:solidFill>
                <a:schemeClr val="accent2"/>
              </a:solidFill>
              <a:latin typeface="Arial" panose="020B0604020202020204" pitchFamily="34" charset="0"/>
              <a:ea typeface="黑体" panose="02010609060101010101" pitchFamily="49" charset="-122"/>
            </a:endParaRPr>
          </a:p>
          <a:p>
            <a:pPr marL="269875" indent="-269875" eaLnBrk="1" hangingPunct="1">
              <a:lnSpc>
                <a:spcPts val="3500"/>
              </a:lnSpc>
              <a:spcBef>
                <a:spcPct val="20000"/>
              </a:spcBef>
            </a:pPr>
            <a:r>
              <a:rPr lang="zh-CN" altLang="en-US" sz="2000" dirty="0">
                <a:solidFill>
                  <a:schemeClr val="accent2"/>
                </a:solidFill>
                <a:latin typeface="Arial" panose="020B0604020202020204" pitchFamily="34" charset="0"/>
                <a:ea typeface="黑体" panose="02010609060101010101" pitchFamily="49" charset="-122"/>
              </a:rPr>
              <a:t>③</a:t>
            </a:r>
            <a:r>
              <a:rPr lang="ja-JP" altLang="en-US" sz="2000" dirty="0">
                <a:solidFill>
                  <a:schemeClr val="accent2"/>
                </a:solidFill>
                <a:latin typeface="Arial" panose="020B0604020202020204" pitchFamily="34" charset="0"/>
                <a:ea typeface="黑体" panose="02010609060101010101" pitchFamily="49" charset="-122"/>
              </a:rPr>
              <a:t>　</a:t>
            </a:r>
            <a:r>
              <a:rPr lang="zh-CN" altLang="en-US" sz="2000" dirty="0">
                <a:solidFill>
                  <a:schemeClr val="accent2"/>
                </a:solidFill>
                <a:latin typeface="Arial" panose="020B0604020202020204" pitchFamily="34" charset="0"/>
                <a:ea typeface="黑体" panose="02010609060101010101" pitchFamily="49" charset="-122"/>
              </a:rPr>
              <a:t>通过灵活运用作业程序，可减少讲师的个人差别，实行更有效率的培训。</a:t>
            </a:r>
            <a:endParaRPr lang="ja-JP" altLang="en-US" sz="2000" dirty="0">
              <a:solidFill>
                <a:schemeClr val="accent2"/>
              </a:solidFill>
              <a:latin typeface="Arial" panose="020B0604020202020204" pitchFamily="34" charset="0"/>
              <a:ea typeface="黑体" panose="02010609060101010101" pitchFamily="49" charset="-122"/>
            </a:endParaRPr>
          </a:p>
          <a:p>
            <a:pPr marL="269875" indent="-269875" eaLnBrk="1" hangingPunct="1">
              <a:spcBef>
                <a:spcPct val="20000"/>
              </a:spcBef>
            </a:pPr>
            <a:endParaRPr lang="ja-JP" altLang="en-US" b="1" dirty="0">
              <a:solidFill>
                <a:schemeClr val="accent2"/>
              </a:solidFill>
              <a:latin typeface="Arial" panose="020B0604020202020204" pitchFamily="34" charset="0"/>
              <a:ea typeface="黑体" panose="02010609060101010101" pitchFamily="49"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5"/>
          <p:cNvSpPr txBox="1"/>
          <p:nvPr/>
        </p:nvSpPr>
        <p:spPr>
          <a:xfrm>
            <a:off x="0" y="609600"/>
            <a:ext cx="7632700" cy="461963"/>
          </a:xfrm>
          <a:prstGeom prst="rect">
            <a:avLst/>
          </a:prstGeom>
          <a:noFill/>
          <a:ln w="9525">
            <a:noFill/>
          </a:ln>
        </p:spPr>
        <p:txBody>
          <a:bodyPr>
            <a:spAutoFit/>
          </a:bodyPr>
          <a:lstStyle/>
          <a:p>
            <a:pPr eaLnBrk="1" hangingPunct="1">
              <a:spcBef>
                <a:spcPct val="50000"/>
              </a:spcBef>
            </a:pPr>
            <a:r>
              <a:rPr lang="en-US" altLang="zh-CN" b="1" dirty="0">
                <a:latin typeface="黑体" panose="02010609060101010101" pitchFamily="49" charset="-122"/>
                <a:ea typeface="黑体" panose="02010609060101010101" pitchFamily="49" charset="-122"/>
              </a:rPr>
              <a:t>4.</a:t>
            </a:r>
            <a:r>
              <a:rPr lang="zh-CN" altLang="en-US" b="1" dirty="0">
                <a:latin typeface="黑体" panose="02010609060101010101" pitchFamily="49" charset="-122"/>
                <a:ea typeface="黑体" panose="02010609060101010101" pitchFamily="49" charset="-122"/>
              </a:rPr>
              <a:t>作业程序的制定与完善</a:t>
            </a:r>
            <a:r>
              <a:rPr lang="en-US" altLang="zh-CN" sz="2000" b="1" dirty="0">
                <a:latin typeface="Times New Roman" panose="02020603050405020304" pitchFamily="18" charset="0"/>
              </a:rPr>
              <a:t>—</a:t>
            </a:r>
            <a:r>
              <a:rPr lang="zh-CN" altLang="en-US" sz="2000" b="1" dirty="0">
                <a:latin typeface="黑体" panose="02010609060101010101" pitchFamily="49" charset="-122"/>
                <a:ea typeface="黑体" panose="02010609060101010101" pitchFamily="49" charset="-122"/>
              </a:rPr>
              <a:t>（</a:t>
            </a:r>
            <a:r>
              <a:rPr lang="en-US" altLang="zh-CN" sz="2000" b="1" dirty="0">
                <a:latin typeface="黑体" panose="02010609060101010101" pitchFamily="49" charset="-122"/>
                <a:ea typeface="黑体" panose="02010609060101010101" pitchFamily="49" charset="-122"/>
              </a:rPr>
              <a:t>3</a:t>
            </a:r>
            <a:r>
              <a:rPr lang="zh-CN" altLang="en-US" sz="2000" b="1"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作业程序的基本条件</a:t>
            </a:r>
            <a:endParaRPr lang="zh-CN" altLang="en-US" sz="2000" dirty="0">
              <a:latin typeface="黑体" panose="02010609060101010101" pitchFamily="49" charset="-122"/>
              <a:ea typeface="黑体" panose="02010609060101010101" pitchFamily="49" charset="-122"/>
            </a:endParaRPr>
          </a:p>
        </p:txBody>
      </p:sp>
      <p:sp>
        <p:nvSpPr>
          <p:cNvPr id="154630" name="テキスト プレースホルダ 2"/>
          <p:cNvSpPr/>
          <p:nvPr/>
        </p:nvSpPr>
        <p:spPr bwMode="auto">
          <a:xfrm>
            <a:off x="787400" y="1365250"/>
            <a:ext cx="8070850" cy="4635500"/>
          </a:xfrm>
          <a:prstGeom prst="rect">
            <a:avLst/>
          </a:prstGeom>
          <a:noFill/>
          <a:ln w="9525">
            <a:noFill/>
            <a:miter lim="800000"/>
          </a:ln>
        </p:spPr>
        <p:txBody>
          <a:bodyPr lIns="45720" rIns="45720"/>
          <a:lstStyle/>
          <a:p>
            <a:pPr marL="263525" marR="0" lvl="0" indent="-263525" algn="l" defTabSz="914400" rtl="0" eaLnBrk="1" fontAlgn="base" latinLnBrk="0" hangingPunct="1">
              <a:lnSpc>
                <a:spcPts val="3000"/>
              </a:lnSpc>
              <a:spcBef>
                <a:spcPct val="20000"/>
              </a:spcBef>
              <a:spcAft>
                <a:spcPct val="0"/>
              </a:spcAft>
              <a:buClrTx/>
              <a:buSzTx/>
              <a:buFontTx/>
              <a:buNone/>
              <a:defRPr/>
            </a:pPr>
            <a:r>
              <a:rPr kumimoji="0" lang="en-US" altLang="zh-CN" sz="2000" b="0" i="0" u="none" strike="noStrike" kern="120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rPr>
              <a:t>①</a:t>
            </a:r>
            <a:r>
              <a:rPr kumimoji="0" lang="ja-JP" altLang="en-US" sz="2000" b="0" i="0" u="none" strike="noStrike" kern="120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rPr>
              <a:t>　</a:t>
            </a:r>
            <a:r>
              <a:rPr kumimoji="0" lang="zh-CN" altLang="en-US" sz="2000" b="0" i="0" u="none" strike="noStrike" kern="120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rPr>
              <a:t>制定作业程序必须</a:t>
            </a:r>
            <a:r>
              <a:rPr kumimoji="0" lang="zh-CN" altLang="en-US" sz="20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符合作业的实际情况。</a:t>
            </a:r>
            <a:endParaRPr kumimoji="0" lang="zh-CN" altLang="en-US" sz="20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endParaRPr>
          </a:p>
          <a:p>
            <a:pPr marL="263525" marR="0" lvl="0" indent="-263525" algn="l" defTabSz="914400" rtl="0" eaLnBrk="1" fontAlgn="base" latinLnBrk="0" hangingPunct="1">
              <a:lnSpc>
                <a:spcPts val="3000"/>
              </a:lnSpc>
              <a:spcBef>
                <a:spcPct val="20000"/>
              </a:spcBef>
              <a:spcAft>
                <a:spcPct val="0"/>
              </a:spcAft>
              <a:buClrTx/>
              <a:buSzTx/>
              <a:buFontTx/>
              <a:buNone/>
              <a:defRPr/>
            </a:pPr>
            <a:r>
              <a:rPr kumimoji="0" lang="zh-CN" altLang="en-US" sz="2000" b="0" i="0" u="none" strike="noStrike" kern="120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rPr>
              <a:t>     </a:t>
            </a:r>
            <a:r>
              <a:rPr kumimoji="0" lang="zh-CN" altLang="en-US" sz="2000" b="0" i="0" u="none" strike="noStrike" kern="1200" cap="none" spc="0" normalizeH="0" baseline="0" noProof="0" dirty="0">
                <a:ln>
                  <a:noFill/>
                </a:ln>
                <a:solidFill>
                  <a:schemeClr val="accent2"/>
                </a:solidFill>
                <a:effectLst/>
                <a:uLnTx/>
                <a:uFillTx/>
                <a:latin typeface="+mn-ea"/>
                <a:ea typeface="+mn-ea"/>
                <a:cs typeface="+mn-cs"/>
              </a:rPr>
              <a:t>即程序必须要符合各种作业对作业目的、难易程度、危险性、作业速度、与下一作业工序的关联等方面所要求的条件，并能付诸实施。 </a:t>
            </a:r>
            <a:endParaRPr kumimoji="0" lang="zh-CN" altLang="en-US" sz="2000" b="0" i="0" u="none" strike="noStrike" kern="1200" cap="none" spc="0" normalizeH="0" baseline="0" noProof="0" dirty="0">
              <a:ln>
                <a:noFill/>
              </a:ln>
              <a:solidFill>
                <a:schemeClr val="accent2"/>
              </a:solidFill>
              <a:effectLst/>
              <a:uLnTx/>
              <a:uFillTx/>
              <a:latin typeface="+mn-ea"/>
              <a:ea typeface="+mn-ea"/>
              <a:cs typeface="+mn-cs"/>
            </a:endParaRPr>
          </a:p>
          <a:p>
            <a:pPr marL="263525" marR="0" lvl="0" indent="-263525" algn="l" defTabSz="914400" rtl="0" eaLnBrk="1" fontAlgn="base" latinLnBrk="0" hangingPunct="1">
              <a:lnSpc>
                <a:spcPts val="3000"/>
              </a:lnSpc>
              <a:spcBef>
                <a:spcPct val="20000"/>
              </a:spcBef>
              <a:spcAft>
                <a:spcPct val="0"/>
              </a:spcAft>
              <a:buClrTx/>
              <a:buSzTx/>
              <a:buFontTx/>
              <a:buNone/>
              <a:defRPr/>
            </a:pPr>
            <a:r>
              <a:rPr kumimoji="0" lang="zh-CN" altLang="en-US" sz="2000" b="0" i="0" u="none" strike="noStrike" kern="120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rPr>
              <a:t>②</a:t>
            </a:r>
            <a:r>
              <a:rPr kumimoji="0" lang="ja-JP" altLang="en-US" sz="2000" b="0" i="0" u="none" strike="noStrike" kern="120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rPr>
              <a:t>　</a:t>
            </a:r>
            <a:r>
              <a:rPr kumimoji="0" lang="zh-CN" altLang="en-US" sz="20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语言表现要求具体。</a:t>
            </a:r>
            <a:endParaRPr kumimoji="0" lang="zh-CN" altLang="en-US" sz="20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endParaRPr>
          </a:p>
          <a:p>
            <a:pPr marL="263525" marR="0" lvl="0" indent="-263525" algn="l" defTabSz="914400" rtl="0" eaLnBrk="1" fontAlgn="base" latinLnBrk="0" hangingPunct="1">
              <a:lnSpc>
                <a:spcPts val="3000"/>
              </a:lnSpc>
              <a:spcBef>
                <a:spcPct val="20000"/>
              </a:spcBef>
              <a:spcAft>
                <a:spcPct val="0"/>
              </a:spcAft>
              <a:buClrTx/>
              <a:buSzTx/>
              <a:buFontTx/>
              <a:buNone/>
              <a:defRPr/>
            </a:pPr>
            <a:r>
              <a:rPr kumimoji="0" lang="zh-CN" altLang="en-US" sz="2000" b="0" i="0" u="none" strike="noStrike" kern="120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rPr>
              <a:t>     </a:t>
            </a:r>
            <a:r>
              <a:rPr kumimoji="0" lang="zh-CN" altLang="en-US" sz="2000" b="0" i="0" u="none" strike="noStrike" kern="1200" cap="none" spc="0" normalizeH="0" baseline="0" noProof="0" dirty="0">
                <a:ln>
                  <a:noFill/>
                </a:ln>
                <a:solidFill>
                  <a:schemeClr val="accent2"/>
                </a:solidFill>
                <a:effectLst/>
                <a:uLnTx/>
                <a:uFillTx/>
                <a:latin typeface="+mn-ea"/>
                <a:ea typeface="+mn-ea"/>
                <a:cs typeface="+mn-cs"/>
              </a:rPr>
              <a:t>作业程序的遵守人员因是在工作现场第一线的工作人员，所以要禁止使用难懂的用词、美丽的语句和抽象的表现方式，同时还应避免让读者产生不同理解的情况，数值最好能用数字表示。</a:t>
            </a:r>
            <a:r>
              <a:rPr kumimoji="0" lang="zh-CN" altLang="en-US" sz="2000" b="0" i="0" u="none" strike="noStrike" kern="120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rPr>
              <a:t> </a:t>
            </a:r>
            <a:endParaRPr kumimoji="0" lang="zh-CN" altLang="en-US" sz="2000" b="0" i="0" u="none" strike="noStrike" kern="120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endParaRPr>
          </a:p>
          <a:p>
            <a:pPr marL="263525" marR="0" lvl="0" indent="-263525" algn="l" defTabSz="914400" rtl="0" eaLnBrk="1" fontAlgn="base" latinLnBrk="0" hangingPunct="1">
              <a:lnSpc>
                <a:spcPts val="3000"/>
              </a:lnSpc>
              <a:spcBef>
                <a:spcPct val="20000"/>
              </a:spcBef>
              <a:spcAft>
                <a:spcPct val="0"/>
              </a:spcAft>
              <a:buClrTx/>
              <a:buSzTx/>
              <a:buFontTx/>
              <a:buNone/>
              <a:defRPr/>
            </a:pPr>
            <a:r>
              <a:rPr kumimoji="0" lang="zh-CN" altLang="en-US" sz="2000" b="0" i="0" u="none" strike="noStrike" kern="120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rPr>
              <a:t>③</a:t>
            </a:r>
            <a:r>
              <a:rPr kumimoji="0" lang="ja-JP" altLang="en-US" sz="2000" b="0" i="0" u="none" strike="noStrike" kern="120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rPr>
              <a:t>　</a:t>
            </a:r>
            <a:r>
              <a:rPr kumimoji="0" lang="zh-CN" altLang="en-US" sz="2000" b="0" i="0" u="none" strike="noStrike" kern="120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rPr>
              <a:t>作业程序必须在正确分解作业内容的前提下制定，但</a:t>
            </a:r>
            <a:r>
              <a:rPr kumimoji="0" lang="zh-CN" altLang="en-US" sz="20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不能过于详细</a:t>
            </a:r>
            <a:r>
              <a:rPr kumimoji="0" lang="zh-CN" altLang="en-US" sz="2000" b="0" i="0" u="none" strike="noStrike" kern="120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rPr>
              <a:t>。</a:t>
            </a:r>
            <a:endParaRPr kumimoji="0" lang="zh-CN" altLang="en-US" sz="2000" b="0" i="0" u="none" strike="noStrike" kern="120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endParaRPr>
          </a:p>
          <a:p>
            <a:pPr marL="263525" marR="0" lvl="0" indent="-263525" algn="l" defTabSz="914400" rtl="0" eaLnBrk="1" fontAlgn="base" latinLnBrk="0" hangingPunct="1">
              <a:lnSpc>
                <a:spcPts val="3000"/>
              </a:lnSpc>
              <a:spcBef>
                <a:spcPct val="20000"/>
              </a:spcBef>
              <a:spcAft>
                <a:spcPct val="0"/>
              </a:spcAft>
              <a:buClrTx/>
              <a:buSzTx/>
              <a:buFontTx/>
              <a:buNone/>
              <a:defRPr/>
            </a:pPr>
            <a:r>
              <a:rPr kumimoji="0" lang="zh-CN" altLang="en-US" sz="2000" b="0" i="0" u="none" strike="noStrike" kern="1200" cap="none" spc="0" normalizeH="0" baseline="0" noProof="0" dirty="0">
                <a:ln>
                  <a:noFill/>
                </a:ln>
                <a:solidFill>
                  <a:schemeClr val="accent2"/>
                </a:solidFill>
                <a:effectLst/>
                <a:uLnTx/>
                <a:uFillTx/>
                <a:latin typeface="+mn-ea"/>
                <a:ea typeface="+mn-ea"/>
                <a:cs typeface="+mn-cs"/>
              </a:rPr>
              <a:t>     一般可按</a:t>
            </a:r>
            <a:r>
              <a:rPr kumimoji="0" lang="zh-CN" altLang="en-US" sz="2000" b="0" i="0" u="none" strike="noStrike" kern="1200" cap="none" spc="0" normalizeH="0" baseline="0" noProof="0" dirty="0">
                <a:ln>
                  <a:noFill/>
                </a:ln>
                <a:solidFill>
                  <a:srgbClr val="FF0000"/>
                </a:solidFill>
                <a:effectLst/>
                <a:uLnTx/>
                <a:uFillTx/>
                <a:latin typeface="+mn-ea"/>
                <a:ea typeface="+mn-ea"/>
                <a:cs typeface="+mn-cs"/>
              </a:rPr>
              <a:t>准备作业、正式作业、善后作业</a:t>
            </a:r>
            <a:r>
              <a:rPr kumimoji="0" lang="zh-CN" altLang="en-US" sz="2000" b="0" i="0" u="none" strike="noStrike" kern="1200" cap="none" spc="0" normalizeH="0" baseline="0" noProof="0" dirty="0">
                <a:ln>
                  <a:noFill/>
                </a:ln>
                <a:solidFill>
                  <a:schemeClr val="accent2"/>
                </a:solidFill>
                <a:effectLst/>
                <a:uLnTx/>
                <a:uFillTx/>
                <a:latin typeface="+mn-ea"/>
                <a:ea typeface="+mn-ea"/>
                <a:cs typeface="+mn-cs"/>
              </a:rPr>
              <a:t>等不同单位作业分解为多个步骤。  </a:t>
            </a:r>
            <a:endParaRPr kumimoji="0" lang="zh-CN" altLang="en-US" sz="2000" b="0" i="0" u="none" strike="noStrike" kern="1200" cap="none" spc="0" normalizeH="0" baseline="0" noProof="0" dirty="0">
              <a:ln>
                <a:noFill/>
              </a:ln>
              <a:solidFill>
                <a:schemeClr val="accent2"/>
              </a:solidFill>
              <a:effectLst/>
              <a:uLnTx/>
              <a:uFillTx/>
              <a:latin typeface="+mn-ea"/>
              <a:ea typeface="+mn-ea"/>
              <a:cs typeface="+mn-cs"/>
            </a:endParaRPr>
          </a:p>
          <a:p>
            <a:pPr marL="263525" marR="0" lvl="0" indent="-263525" algn="l" defTabSz="914400" rtl="0" eaLnBrk="1" fontAlgn="base" latinLnBrk="0" hangingPunct="1">
              <a:lnSpc>
                <a:spcPts val="3000"/>
              </a:lnSpc>
              <a:spcBef>
                <a:spcPct val="20000"/>
              </a:spcBef>
              <a:spcAft>
                <a:spcPct val="0"/>
              </a:spcAft>
              <a:buClrTx/>
              <a:buSzTx/>
              <a:buFontTx/>
              <a:buNone/>
              <a:defRPr/>
            </a:pPr>
            <a:endParaRPr kumimoji="0" lang="zh-CN" altLang="en-US" sz="2000" b="1" i="0" u="none" strike="noStrike" kern="120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endParaRPr>
          </a:p>
          <a:p>
            <a:pPr marL="263525" marR="0" lvl="0" indent="-263525" algn="l" defTabSz="914400" rtl="0" eaLnBrk="1" fontAlgn="base" latinLnBrk="0" hangingPunct="1">
              <a:lnSpc>
                <a:spcPts val="3000"/>
              </a:lnSpc>
              <a:spcBef>
                <a:spcPct val="20000"/>
              </a:spcBef>
              <a:spcAft>
                <a:spcPct val="0"/>
              </a:spcAft>
              <a:buClrTx/>
              <a:buSzTx/>
              <a:buFontTx/>
              <a:buNone/>
              <a:defRPr/>
            </a:pPr>
            <a:endParaRPr kumimoji="0" lang="ja-JP" altLang="en-US" sz="2000" b="1" i="0" u="none" strike="noStrike" kern="120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5"/>
          <p:cNvSpPr txBox="1"/>
          <p:nvPr/>
        </p:nvSpPr>
        <p:spPr>
          <a:xfrm>
            <a:off x="357188" y="785813"/>
            <a:ext cx="7418387" cy="461962"/>
          </a:xfrm>
          <a:prstGeom prst="rect">
            <a:avLst/>
          </a:prstGeom>
          <a:noFill/>
          <a:ln w="9525">
            <a:noFill/>
          </a:ln>
        </p:spPr>
        <p:txBody>
          <a:bodyPr>
            <a:spAutoFit/>
          </a:bodyPr>
          <a:lstStyle/>
          <a:p>
            <a:pPr eaLnBrk="1" hangingPunct="1">
              <a:spcBef>
                <a:spcPct val="50000"/>
              </a:spcBef>
            </a:pPr>
            <a:r>
              <a:rPr lang="en-US" altLang="zh-CN" b="1" dirty="0">
                <a:latin typeface="黑体" panose="02010609060101010101" pitchFamily="49" charset="-122"/>
                <a:ea typeface="黑体" panose="02010609060101010101" pitchFamily="49" charset="-122"/>
              </a:rPr>
              <a:t>4.</a:t>
            </a:r>
            <a:r>
              <a:rPr lang="zh-CN" altLang="en-US" b="1" dirty="0">
                <a:latin typeface="黑体" panose="02010609060101010101" pitchFamily="49" charset="-122"/>
                <a:ea typeface="黑体" panose="02010609060101010101" pitchFamily="49" charset="-122"/>
              </a:rPr>
              <a:t>作业程序的制定与完善</a:t>
            </a:r>
            <a:r>
              <a:rPr lang="en-US" altLang="zh-CN" b="1" dirty="0">
                <a:latin typeface="Times New Roman" panose="02020603050405020304" pitchFamily="18" charset="0"/>
              </a:rPr>
              <a:t>—</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3</a:t>
            </a:r>
            <a:r>
              <a:rPr lang="zh-CN" altLang="en-US" sz="2000" dirty="0">
                <a:latin typeface="黑体" panose="02010609060101010101" pitchFamily="49" charset="-122"/>
                <a:ea typeface="黑体" panose="02010609060101010101" pitchFamily="49" charset="-122"/>
              </a:rPr>
              <a:t>）作业程序的基本条件</a:t>
            </a:r>
            <a:endParaRPr lang="zh-CN" altLang="en-US" sz="2000" dirty="0">
              <a:latin typeface="黑体" panose="02010609060101010101" pitchFamily="49" charset="-122"/>
              <a:ea typeface="黑体" panose="02010609060101010101" pitchFamily="49" charset="-122"/>
            </a:endParaRPr>
          </a:p>
        </p:txBody>
      </p:sp>
      <p:sp>
        <p:nvSpPr>
          <p:cNvPr id="87043" name="テキスト プレースホルダ 2"/>
          <p:cNvSpPr txBox="1"/>
          <p:nvPr/>
        </p:nvSpPr>
        <p:spPr>
          <a:xfrm>
            <a:off x="755650" y="1428750"/>
            <a:ext cx="7993063" cy="4392613"/>
          </a:xfrm>
          <a:prstGeom prst="rect">
            <a:avLst/>
          </a:prstGeom>
          <a:noFill/>
          <a:ln w="9525">
            <a:noFill/>
          </a:ln>
        </p:spPr>
        <p:txBody>
          <a:bodyPr lIns="45720" rIns="45720"/>
          <a:lstStyle/>
          <a:p>
            <a:pPr marL="263525" indent="-263525" eaLnBrk="1" hangingPunct="1">
              <a:lnSpc>
                <a:spcPts val="3000"/>
              </a:lnSpc>
              <a:spcBef>
                <a:spcPct val="20000"/>
              </a:spcBef>
              <a:buClr>
                <a:srgbClr val="0BD0D9"/>
              </a:buClr>
              <a:buSzPct val="95000"/>
              <a:buFont typeface="Arial" panose="020B0604020202020204" pitchFamily="34" charset="0"/>
            </a:pPr>
            <a:r>
              <a:rPr lang="ja-JP" altLang="en-US" sz="2000" dirty="0">
                <a:solidFill>
                  <a:schemeClr val="accent2"/>
                </a:solidFill>
                <a:latin typeface="黑体" panose="02010609060101010101" pitchFamily="49" charset="-122"/>
                <a:ea typeface="黑体" panose="02010609060101010101" pitchFamily="49" charset="-122"/>
              </a:rPr>
              <a:t>④</a:t>
            </a:r>
            <a:r>
              <a:rPr lang="zh-CN" altLang="en-US" sz="2000" dirty="0">
                <a:solidFill>
                  <a:srgbClr val="FF0000"/>
                </a:solidFill>
                <a:latin typeface="黑体" panose="02010609060101010101" pitchFamily="49" charset="-122"/>
                <a:ea typeface="黑体" panose="02010609060101010101" pitchFamily="49" charset="-122"/>
              </a:rPr>
              <a:t>程序不能脱离安全要点</a:t>
            </a:r>
            <a:endParaRPr lang="zh-CN" altLang="en-US" sz="2000" dirty="0">
              <a:solidFill>
                <a:srgbClr val="FF0000"/>
              </a:solidFill>
              <a:latin typeface="黑体" panose="02010609060101010101" pitchFamily="49" charset="-122"/>
              <a:ea typeface="黑体" panose="02010609060101010101" pitchFamily="49" charset="-122"/>
            </a:endParaRPr>
          </a:p>
          <a:p>
            <a:pPr marL="263525" indent="-263525" eaLnBrk="1" hangingPunct="1">
              <a:lnSpc>
                <a:spcPts val="3000"/>
              </a:lnSpc>
              <a:spcBef>
                <a:spcPct val="20000"/>
              </a:spcBef>
            </a:pPr>
            <a:r>
              <a:rPr lang="zh-CN" altLang="en-US" sz="2000" dirty="0">
                <a:latin typeface="宋体" panose="02010600030101010101" pitchFamily="2" charset="-122"/>
              </a:rPr>
              <a:t>     制定作业程序的目的是为了用合适的速度、正确、安全地完成一系列“整体作业”。因此，为防止在完成构成“整体作业”的单位动作时出现不安全行为或不安全状态，关键是一定要写入各动作的要点，以及为消除与之相关的过去发生的事故、灾害和潜在隐患等事例的直接原因和基本原因</a:t>
            </a:r>
            <a:r>
              <a:rPr lang="en-US" altLang="zh-CN" sz="2000" dirty="0">
                <a:latin typeface="宋体" panose="02010600030101010101" pitchFamily="2" charset="-122"/>
              </a:rPr>
              <a:t>(4M)</a:t>
            </a:r>
            <a:r>
              <a:rPr lang="zh-CN" altLang="en-US" sz="2000" dirty="0">
                <a:latin typeface="宋体" panose="02010600030101010101" pitchFamily="2" charset="-122"/>
              </a:rPr>
              <a:t>的安全方面的重要信息</a:t>
            </a:r>
            <a:r>
              <a:rPr lang="zh-CN" altLang="en-US" sz="2000" dirty="0">
                <a:solidFill>
                  <a:schemeClr val="accent2"/>
                </a:solidFill>
                <a:latin typeface="宋体" panose="02010600030101010101" pitchFamily="2" charset="-122"/>
              </a:rPr>
              <a:t>。</a:t>
            </a:r>
            <a:endParaRPr lang="zh-CN" altLang="en-US" sz="2000" dirty="0">
              <a:solidFill>
                <a:schemeClr val="accent2"/>
              </a:solidFill>
              <a:latin typeface="宋体" panose="02010600030101010101" pitchFamily="2" charset="-122"/>
            </a:endParaRPr>
          </a:p>
          <a:p>
            <a:pPr marL="263525" indent="-263525" eaLnBrk="1" hangingPunct="1">
              <a:lnSpc>
                <a:spcPts val="3000"/>
              </a:lnSpc>
              <a:spcBef>
                <a:spcPct val="20000"/>
              </a:spcBef>
            </a:pPr>
            <a:r>
              <a:rPr lang="ja-JP" altLang="en-US" sz="2000" dirty="0">
                <a:solidFill>
                  <a:schemeClr val="accent2"/>
                </a:solidFill>
                <a:latin typeface="黑体" panose="02010609060101010101" pitchFamily="49" charset="-122"/>
                <a:ea typeface="黑体" panose="02010609060101010101" pitchFamily="49" charset="-122"/>
              </a:rPr>
              <a:t>⑤</a:t>
            </a:r>
            <a:r>
              <a:rPr lang="zh-CN" altLang="en-US" sz="2000" dirty="0">
                <a:solidFill>
                  <a:srgbClr val="FF0000"/>
                </a:solidFill>
                <a:latin typeface="黑体" panose="02010609060101010101" pitchFamily="49" charset="-122"/>
                <a:ea typeface="黑体" panose="02010609060101010101" pitchFamily="49" charset="-122"/>
              </a:rPr>
              <a:t>制定作业程序必须以平均水平的作业人员能够执行的作业为基准</a:t>
            </a:r>
            <a:r>
              <a:rPr lang="ja-JP" altLang="en-US" sz="2000" dirty="0">
                <a:solidFill>
                  <a:schemeClr val="accent2"/>
                </a:solidFill>
                <a:latin typeface="黑体" panose="02010609060101010101" pitchFamily="49" charset="-122"/>
                <a:ea typeface="黑体" panose="02010609060101010101" pitchFamily="49" charset="-122"/>
              </a:rPr>
              <a:t> </a:t>
            </a:r>
            <a:endParaRPr lang="ja-JP" altLang="zh-CN" sz="2000" dirty="0">
              <a:solidFill>
                <a:schemeClr val="accent2"/>
              </a:solidFill>
              <a:latin typeface="黑体" panose="02010609060101010101" pitchFamily="49" charset="-122"/>
              <a:ea typeface="黑体" panose="02010609060101010101" pitchFamily="49" charset="-122"/>
            </a:endParaRPr>
          </a:p>
          <a:p>
            <a:pPr marL="263525" indent="-263525" eaLnBrk="1" hangingPunct="1">
              <a:lnSpc>
                <a:spcPts val="3000"/>
              </a:lnSpc>
              <a:spcBef>
                <a:spcPct val="20000"/>
              </a:spcBef>
              <a:buClr>
                <a:srgbClr val="0BD0D9"/>
              </a:buClr>
              <a:buSzPct val="95000"/>
              <a:buFont typeface="Arial" panose="020B0604020202020204" pitchFamily="34" charset="0"/>
            </a:pPr>
            <a:r>
              <a:rPr lang="ja-JP" altLang="en-US" sz="2000" dirty="0">
                <a:solidFill>
                  <a:schemeClr val="accent2"/>
                </a:solidFill>
                <a:latin typeface="黑体" panose="02010609060101010101" pitchFamily="49" charset="-122"/>
                <a:ea typeface="黑体" panose="02010609060101010101" pitchFamily="49" charset="-122"/>
              </a:rPr>
              <a:t>⑥</a:t>
            </a:r>
            <a:r>
              <a:rPr lang="zh-CN" altLang="en-US" sz="2000" dirty="0">
                <a:solidFill>
                  <a:srgbClr val="FF0000"/>
                </a:solidFill>
                <a:latin typeface="黑体" panose="02010609060101010101" pitchFamily="49" charset="-122"/>
                <a:ea typeface="黑体" panose="02010609060101010101" pitchFamily="49" charset="-122"/>
              </a:rPr>
              <a:t>对异常时的处置做出规定</a:t>
            </a:r>
            <a:endParaRPr lang="zh-CN" altLang="en-US" sz="2000" dirty="0">
              <a:solidFill>
                <a:srgbClr val="FF0000"/>
              </a:solidFill>
              <a:latin typeface="黑体" panose="02010609060101010101" pitchFamily="49" charset="-122"/>
              <a:ea typeface="黑体" panose="02010609060101010101" pitchFamily="49" charset="-122"/>
            </a:endParaRPr>
          </a:p>
          <a:p>
            <a:pPr marL="263525" indent="-263525" eaLnBrk="1" hangingPunct="1">
              <a:lnSpc>
                <a:spcPts val="3000"/>
              </a:lnSpc>
              <a:spcBef>
                <a:spcPct val="20000"/>
              </a:spcBef>
              <a:buClr>
                <a:srgbClr val="0BD0D9"/>
              </a:buClr>
              <a:buSzPct val="95000"/>
              <a:buFont typeface="Arial" panose="020B0604020202020204" pitchFamily="34" charset="0"/>
            </a:pPr>
            <a:r>
              <a:rPr lang="zh-CN" altLang="en-US" sz="2000" dirty="0">
                <a:solidFill>
                  <a:schemeClr val="accent2"/>
                </a:solidFill>
                <a:latin typeface="黑体" panose="02010609060101010101" pitchFamily="49" charset="-122"/>
                <a:ea typeface="黑体" panose="02010609060101010101" pitchFamily="49" charset="-122"/>
              </a:rPr>
              <a:t>    </a:t>
            </a:r>
            <a:r>
              <a:rPr lang="zh-CN" altLang="en-US" sz="2000" dirty="0">
                <a:latin typeface="宋体" panose="02010600030101010101" pitchFamily="2" charset="-122"/>
              </a:rPr>
              <a:t>在发生异常时，作业人员容易出现由于关注眼前发生的问题，慌忙中采取了操作错误的动作的情况，所以，应根据过去的经验等增加预想可能发生异常时的处置程序。 </a:t>
            </a:r>
            <a:endParaRPr lang="zh-CN" altLang="en-US" sz="2000" dirty="0">
              <a:latin typeface="宋体" panose="02010600030101010101" pitchFamily="2" charset="-122"/>
            </a:endParaRPr>
          </a:p>
          <a:p>
            <a:pPr marL="263525" indent="-263525" eaLnBrk="1" hangingPunct="1">
              <a:lnSpc>
                <a:spcPts val="3000"/>
              </a:lnSpc>
              <a:spcBef>
                <a:spcPct val="20000"/>
              </a:spcBef>
              <a:buClr>
                <a:srgbClr val="0BD0D9"/>
              </a:buClr>
              <a:buSzPct val="95000"/>
              <a:buFont typeface="Arial" panose="020B0604020202020204" pitchFamily="34" charset="0"/>
            </a:pPr>
            <a:r>
              <a:rPr lang="ja-JP" altLang="en-US" sz="2000" dirty="0">
                <a:solidFill>
                  <a:schemeClr val="accent2"/>
                </a:solidFill>
                <a:latin typeface="黑体" panose="02010609060101010101" pitchFamily="49" charset="-122"/>
                <a:ea typeface="黑体" panose="02010609060101010101" pitchFamily="49" charset="-122"/>
              </a:rPr>
              <a:t>⑦</a:t>
            </a:r>
            <a:r>
              <a:rPr lang="zh-CN" altLang="en-US" sz="2000" dirty="0">
                <a:solidFill>
                  <a:srgbClr val="FF0000"/>
                </a:solidFill>
                <a:latin typeface="黑体" panose="02010609060101010101" pitchFamily="49" charset="-122"/>
                <a:ea typeface="黑体" panose="02010609060101010101" pitchFamily="49" charset="-122"/>
              </a:rPr>
              <a:t>必须保证遵守法令</a:t>
            </a:r>
            <a:endParaRPr lang="ja-JP" altLang="en-US" sz="2000" dirty="0">
              <a:solidFill>
                <a:srgbClr val="FF0000"/>
              </a:solidFill>
              <a:latin typeface="黑体" panose="02010609060101010101" pitchFamily="49" charset="-122"/>
              <a:ea typeface="黑体" panose="02010609060101010101" pitchFamily="49"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5"/>
          <p:cNvSpPr txBox="1"/>
          <p:nvPr/>
        </p:nvSpPr>
        <p:spPr>
          <a:xfrm>
            <a:off x="214313" y="857250"/>
            <a:ext cx="7488237" cy="461963"/>
          </a:xfrm>
          <a:prstGeom prst="rect">
            <a:avLst/>
          </a:prstGeom>
          <a:noFill/>
          <a:ln w="9525">
            <a:noFill/>
          </a:ln>
        </p:spPr>
        <p:txBody>
          <a:bodyPr>
            <a:spAutoFit/>
          </a:bodyPr>
          <a:lstStyle/>
          <a:p>
            <a:pPr eaLnBrk="1" hangingPunct="1">
              <a:spcBef>
                <a:spcPct val="50000"/>
              </a:spcBef>
            </a:pPr>
            <a:r>
              <a:rPr lang="en-US" altLang="zh-CN" b="1" dirty="0">
                <a:latin typeface="黑体" panose="02010609060101010101" pitchFamily="49" charset="-122"/>
                <a:ea typeface="黑体" panose="02010609060101010101" pitchFamily="49" charset="-122"/>
              </a:rPr>
              <a:t>4.</a:t>
            </a:r>
            <a:r>
              <a:rPr lang="zh-CN" altLang="en-US" b="1" dirty="0">
                <a:latin typeface="黑体" panose="02010609060101010101" pitchFamily="49" charset="-122"/>
                <a:ea typeface="黑体" panose="02010609060101010101" pitchFamily="49" charset="-122"/>
              </a:rPr>
              <a:t>作业程序的制定与完善</a:t>
            </a:r>
            <a:r>
              <a:rPr lang="en-US" altLang="zh-CN" b="1" dirty="0">
                <a:latin typeface="Times New Roman" panose="02020603050405020304" pitchFamily="18" charset="0"/>
              </a:rPr>
              <a:t>—</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4</a:t>
            </a:r>
            <a:r>
              <a:rPr lang="zh-CN" altLang="en-US" sz="2000" dirty="0">
                <a:latin typeface="黑体" panose="02010609060101010101" pitchFamily="49" charset="-122"/>
                <a:ea typeface="黑体" panose="02010609060101010101" pitchFamily="49" charset="-122"/>
              </a:rPr>
              <a:t>）编制作业程序的要求</a:t>
            </a:r>
            <a:endParaRPr lang="zh-CN" altLang="en-US" sz="2000" dirty="0">
              <a:latin typeface="黑体" panose="02010609060101010101" pitchFamily="49" charset="-122"/>
              <a:ea typeface="黑体" panose="02010609060101010101" pitchFamily="49" charset="-122"/>
            </a:endParaRPr>
          </a:p>
        </p:txBody>
      </p:sp>
      <p:sp>
        <p:nvSpPr>
          <p:cNvPr id="88067" name="Text Box 6"/>
          <p:cNvSpPr txBox="1"/>
          <p:nvPr/>
        </p:nvSpPr>
        <p:spPr>
          <a:xfrm>
            <a:off x="1454150" y="1870075"/>
            <a:ext cx="7046913" cy="3140075"/>
          </a:xfrm>
          <a:prstGeom prst="rect">
            <a:avLst/>
          </a:prstGeom>
          <a:noFill/>
          <a:ln w="9525">
            <a:noFill/>
          </a:ln>
        </p:spPr>
        <p:txBody>
          <a:bodyPr>
            <a:spAutoFit/>
          </a:bodyPr>
          <a:lstStyle/>
          <a:p>
            <a:pPr marL="342900" indent="-342900" eaLnBrk="1" hangingPunct="1">
              <a:lnSpc>
                <a:spcPct val="150000"/>
              </a:lnSpc>
              <a:spcBef>
                <a:spcPct val="50000"/>
              </a:spcBef>
              <a:buFont typeface="Wingdings" panose="05000000000000000000" pitchFamily="2" charset="2"/>
              <a:buChar char="Ø"/>
            </a:pPr>
            <a:r>
              <a:rPr lang="zh-CN" altLang="en-US" dirty="0">
                <a:latin typeface="黑体" panose="02010609060101010101" pitchFamily="49" charset="-122"/>
                <a:ea typeface="黑体" panose="02010609060101010101" pitchFamily="49" charset="-122"/>
              </a:rPr>
              <a:t>作业程序一般情况下是以熟悉作业情况的班组长等在生产一线的管理监督人员为中心制定。 </a:t>
            </a:r>
            <a:endParaRPr lang="zh-CN" altLang="en-US" dirty="0">
              <a:latin typeface="黑体" panose="02010609060101010101" pitchFamily="49" charset="-122"/>
              <a:ea typeface="黑体" panose="02010609060101010101" pitchFamily="49" charset="-122"/>
            </a:endParaRPr>
          </a:p>
          <a:p>
            <a:pPr marL="342900" indent="-342900" eaLnBrk="1" hangingPunct="1">
              <a:lnSpc>
                <a:spcPct val="150000"/>
              </a:lnSpc>
              <a:spcBef>
                <a:spcPct val="50000"/>
              </a:spcBef>
              <a:buFont typeface="Wingdings" panose="05000000000000000000" pitchFamily="2" charset="2"/>
              <a:buChar char="Ø"/>
            </a:pPr>
            <a:r>
              <a:rPr lang="zh-CN" altLang="en-US" dirty="0">
                <a:latin typeface="黑体" panose="02010609060101010101" pitchFamily="49" charset="-122"/>
                <a:ea typeface="黑体" panose="02010609060101010101" pitchFamily="49" charset="-122"/>
              </a:rPr>
              <a:t>如果作业程序没有反映出应遵守程序书的作业人员的意见，结果只能是画饼充饥，所以</a:t>
            </a:r>
            <a:r>
              <a:rPr lang="zh-CN" altLang="en-US" dirty="0">
                <a:solidFill>
                  <a:srgbClr val="FF3300"/>
                </a:solidFill>
                <a:latin typeface="黑体" panose="02010609060101010101" pitchFamily="49" charset="-122"/>
                <a:ea typeface="黑体" panose="02010609060101010101" pitchFamily="49" charset="-122"/>
              </a:rPr>
              <a:t>在作业程序制定过程中充分听取作业人员的意见</a:t>
            </a:r>
            <a:r>
              <a:rPr lang="zh-CN" altLang="en-US" sz="2800" b="1" dirty="0">
                <a:solidFill>
                  <a:srgbClr val="FF3300"/>
                </a:solidFill>
                <a:latin typeface="黑体" panose="02010609060101010101" pitchFamily="49" charset="-122"/>
                <a:ea typeface="黑体" panose="02010609060101010101" pitchFamily="49" charset="-122"/>
              </a:rPr>
              <a:t>。</a:t>
            </a:r>
            <a:r>
              <a:rPr lang="zh-CN" altLang="en-US" sz="2800" b="1" dirty="0">
                <a:solidFill>
                  <a:schemeClr val="accent2"/>
                </a:solidFill>
                <a:latin typeface="黑体" panose="02010609060101010101" pitchFamily="49" charset="-122"/>
                <a:ea typeface="黑体" panose="02010609060101010101" pitchFamily="49" charset="-122"/>
              </a:rPr>
              <a:t> </a:t>
            </a:r>
            <a:endParaRPr lang="zh-CN" altLang="en-US" sz="2800" b="1" dirty="0">
              <a:solidFill>
                <a:schemeClr val="accent2"/>
              </a:solidFill>
              <a:latin typeface="黑体" panose="02010609060101010101" pitchFamily="49" charset="-122"/>
              <a:ea typeface="黑体" panose="02010609060101010101" pitchFamily="49" charset="-12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5"/>
          <p:cNvSpPr txBox="1"/>
          <p:nvPr/>
        </p:nvSpPr>
        <p:spPr>
          <a:xfrm>
            <a:off x="214313" y="642938"/>
            <a:ext cx="7704137" cy="461962"/>
          </a:xfrm>
          <a:prstGeom prst="rect">
            <a:avLst/>
          </a:prstGeom>
          <a:noFill/>
          <a:ln w="9525">
            <a:noFill/>
          </a:ln>
        </p:spPr>
        <p:txBody>
          <a:bodyPr>
            <a:spAutoFit/>
          </a:bodyPr>
          <a:lstStyle/>
          <a:p>
            <a:pPr eaLnBrk="1" hangingPunct="1">
              <a:spcBef>
                <a:spcPct val="50000"/>
              </a:spcBef>
            </a:pPr>
            <a:r>
              <a:rPr lang="en-US" altLang="zh-CN" b="1" dirty="0">
                <a:latin typeface="黑体" panose="02010609060101010101" pitchFamily="49" charset="-122"/>
                <a:ea typeface="黑体" panose="02010609060101010101" pitchFamily="49" charset="-122"/>
              </a:rPr>
              <a:t>4.</a:t>
            </a:r>
            <a:r>
              <a:rPr lang="zh-CN" altLang="en-US" b="1" dirty="0">
                <a:latin typeface="黑体" panose="02010609060101010101" pitchFamily="49" charset="-122"/>
                <a:ea typeface="黑体" panose="02010609060101010101" pitchFamily="49" charset="-122"/>
              </a:rPr>
              <a:t>作业程序的制定与完善</a:t>
            </a:r>
            <a:r>
              <a:rPr lang="en-US" altLang="zh-CN" b="1" dirty="0">
                <a:latin typeface="Times New Roman" panose="02020603050405020304" pitchFamily="18" charset="0"/>
              </a:rPr>
              <a:t>—</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5</a:t>
            </a:r>
            <a:r>
              <a:rPr lang="zh-CN" altLang="en-US" sz="2000" dirty="0">
                <a:latin typeface="黑体" panose="02010609060101010101" pitchFamily="49" charset="-122"/>
                <a:ea typeface="黑体" panose="02010609060101010101" pitchFamily="49" charset="-122"/>
              </a:rPr>
              <a:t>）编制作业程序的方法</a:t>
            </a:r>
            <a:endParaRPr lang="zh-CN" altLang="en-US" sz="2000" dirty="0">
              <a:latin typeface="黑体" panose="02010609060101010101" pitchFamily="49" charset="-122"/>
              <a:ea typeface="黑体" panose="02010609060101010101" pitchFamily="49" charset="-122"/>
            </a:endParaRPr>
          </a:p>
        </p:txBody>
      </p:sp>
      <p:sp>
        <p:nvSpPr>
          <p:cNvPr id="89091" name="Text Box 6"/>
          <p:cNvSpPr txBox="1"/>
          <p:nvPr/>
        </p:nvSpPr>
        <p:spPr>
          <a:xfrm>
            <a:off x="360363" y="1428750"/>
            <a:ext cx="8532812" cy="396875"/>
          </a:xfrm>
          <a:prstGeom prst="rect">
            <a:avLst/>
          </a:prstGeom>
          <a:noFill/>
          <a:ln w="9525">
            <a:noFill/>
          </a:ln>
        </p:spPr>
        <p:txBody>
          <a:bodyPr>
            <a:spAutoFit/>
          </a:bodyPr>
          <a:lstStyle/>
          <a:p>
            <a:pPr eaLnBrk="1" hangingPunct="1">
              <a:spcBef>
                <a:spcPct val="50000"/>
              </a:spcBef>
            </a:pP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1</a:t>
            </a:r>
            <a:r>
              <a:rPr lang="zh-CN" altLang="en-US" sz="2000" dirty="0">
                <a:latin typeface="黑体" panose="02010609060101010101" pitchFamily="49" charset="-122"/>
                <a:ea typeface="黑体" panose="02010609060101010101" pitchFamily="49" charset="-122"/>
              </a:rPr>
              <a:t>）首先确定该作业程序的实施对象作业 ，并将作业分解成主要的步骤 </a:t>
            </a:r>
            <a:endParaRPr lang="zh-CN" altLang="en-US" sz="2000" dirty="0">
              <a:latin typeface="黑体" panose="02010609060101010101" pitchFamily="49" charset="-122"/>
              <a:ea typeface="黑体" panose="02010609060101010101" pitchFamily="49" charset="-122"/>
            </a:endParaRPr>
          </a:p>
        </p:txBody>
      </p:sp>
      <p:sp>
        <p:nvSpPr>
          <p:cNvPr id="89092" name="Rectangle 20"/>
          <p:cNvSpPr/>
          <p:nvPr/>
        </p:nvSpPr>
        <p:spPr>
          <a:xfrm>
            <a:off x="1863725" y="2347913"/>
            <a:ext cx="1354138" cy="0"/>
          </a:xfrm>
          <a:prstGeom prst="rect">
            <a:avLst/>
          </a:prstGeom>
          <a:noFill/>
          <a:ln w="9525">
            <a:noFill/>
          </a:ln>
        </p:spPr>
        <p:txBody>
          <a:bodyPr wrap="none">
            <a:spAutoFit/>
          </a:bodyPr>
          <a:lstStyle/>
          <a:p>
            <a:pPr eaLnBrk="1" hangingPunct="1"/>
            <a:endParaRPr lang="zh-CN" altLang="en-US" dirty="0">
              <a:latin typeface="Times New Roman" panose="02020603050405020304" pitchFamily="18" charset="0"/>
            </a:endParaRPr>
          </a:p>
        </p:txBody>
      </p:sp>
      <p:graphicFrame>
        <p:nvGraphicFramePr>
          <p:cNvPr id="157766" name="Group 70"/>
          <p:cNvGraphicFramePr>
            <a:graphicFrameLocks noGrp="1"/>
          </p:cNvGraphicFramePr>
          <p:nvPr/>
        </p:nvGraphicFramePr>
        <p:xfrm>
          <a:off x="827088" y="2500313"/>
          <a:ext cx="7489825" cy="3392487"/>
        </p:xfrm>
        <a:graphic>
          <a:graphicData uri="http://schemas.openxmlformats.org/drawingml/2006/table">
            <a:tbl>
              <a:tblPr/>
              <a:tblGrid>
                <a:gridCol w="1873250"/>
                <a:gridCol w="1873250"/>
                <a:gridCol w="1870075"/>
                <a:gridCol w="1873250"/>
              </a:tblGrid>
              <a:tr h="37468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整体作业</a:t>
                      </a:r>
                      <a:endPar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单元作业</a:t>
                      </a:r>
                      <a:endPar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对象作业</a:t>
                      </a:r>
                      <a:endPar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主要步骤</a:t>
                      </a:r>
                      <a:endPar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017802">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en-US" altLang="zh-CN"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    </a:t>
                      </a:r>
                      <a:r>
                        <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准备作业</a:t>
                      </a:r>
                      <a:endPar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       ↓</a:t>
                      </a:r>
                      <a:endPar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 计划与作业指示</a:t>
                      </a:r>
                      <a:endPar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       ↓</a:t>
                      </a:r>
                      <a:endPar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出库运输</a:t>
                      </a:r>
                      <a:endPar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a:t>
                      </a:r>
                      <a:endPar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现货管理</a:t>
                      </a:r>
                      <a:endPar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a:t>
                      </a:r>
                      <a:endPar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清理作业</a:t>
                      </a:r>
                      <a:endPar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装货</a:t>
                      </a:r>
                      <a:endPar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a:t>
                      </a:r>
                      <a:endPar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车辆运输</a:t>
                      </a:r>
                      <a:endPar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a:t>
                      </a:r>
                      <a:endPar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卸货</a:t>
                      </a:r>
                      <a:endPar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en-US" altLang="zh-CN"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     </a:t>
                      </a:r>
                      <a:r>
                        <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拴绳索</a:t>
                      </a:r>
                      <a:endPar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       ↓</a:t>
                      </a:r>
                      <a:endPar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盖苫布</a:t>
                      </a:r>
                      <a:endPar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a:t>
                      </a:r>
                      <a:endPar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行驶</a:t>
                      </a:r>
                      <a:endPar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a:t>
                      </a:r>
                      <a:endPar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卸苫布</a:t>
                      </a:r>
                      <a:endPar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a:t>
                      </a:r>
                      <a:endPar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解绳索</a:t>
                      </a:r>
                      <a:endPar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a:t>
                      </a:r>
                      <a:endPar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收拾</a:t>
                      </a:r>
                      <a:endPar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一个人登上货物堆</a:t>
                      </a:r>
                      <a:endPar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a:t>
                      </a:r>
                      <a:endPar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核实货堆的状态及绳索的捆绑情况</a:t>
                      </a:r>
                      <a:endPar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a:t>
                      </a:r>
                      <a:endPar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举起苫布</a:t>
                      </a:r>
                      <a:endPar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a:t>
                      </a:r>
                      <a:endPar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展开苫布</a:t>
                      </a:r>
                      <a:endPar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a:t>
                      </a:r>
                      <a:endPar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固定下摆</a:t>
                      </a:r>
                      <a:endPar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a:t>
                      </a:r>
                      <a:endPar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下来</a:t>
                      </a:r>
                      <a:endParaRPr kumimoji="1" lang="zh-CN" altLang="en-US" sz="16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9110" name="Text Box 71"/>
          <p:cNvSpPr txBox="1"/>
          <p:nvPr/>
        </p:nvSpPr>
        <p:spPr>
          <a:xfrm>
            <a:off x="2195513" y="2000250"/>
            <a:ext cx="4824412" cy="396875"/>
          </a:xfrm>
          <a:prstGeom prst="rect">
            <a:avLst/>
          </a:prstGeom>
          <a:noFill/>
          <a:ln w="9525">
            <a:noFill/>
          </a:ln>
        </p:spPr>
        <p:txBody>
          <a:bodyPr>
            <a:spAutoFit/>
          </a:bodyPr>
          <a:lstStyle/>
          <a:p>
            <a:pPr eaLnBrk="1" hangingPunct="1">
              <a:spcBef>
                <a:spcPct val="50000"/>
              </a:spcBef>
            </a:pPr>
            <a:r>
              <a:rPr lang="zh-CN" altLang="en-US" sz="2000" dirty="0">
                <a:latin typeface="宋体" panose="02010600030101010101" pitchFamily="2" charset="-122"/>
              </a:rPr>
              <a:t>（事例）在成品仓库进行出库运输作业 </a:t>
            </a:r>
            <a:endParaRPr lang="zh-CN" altLang="en-US" sz="2000" dirty="0">
              <a:latin typeface="宋体" panose="02010600030101010101" pitchFamily="2" charset="-122"/>
            </a:endParaRPr>
          </a:p>
        </p:txBody>
      </p:sp>
      <p:sp>
        <p:nvSpPr>
          <p:cNvPr id="89111" name="Line 72"/>
          <p:cNvSpPr/>
          <p:nvPr/>
        </p:nvSpPr>
        <p:spPr>
          <a:xfrm>
            <a:off x="2195513" y="4292600"/>
            <a:ext cx="792162" cy="0"/>
          </a:xfrm>
          <a:prstGeom prst="line">
            <a:avLst/>
          </a:prstGeom>
          <a:ln w="9525" cap="flat" cmpd="sng">
            <a:solidFill>
              <a:schemeClr val="tx1"/>
            </a:solidFill>
            <a:prstDash val="solid"/>
            <a:headEnd type="none" w="med" len="med"/>
            <a:tailEnd type="none" w="med" len="med"/>
          </a:ln>
        </p:spPr>
      </p:sp>
      <p:sp>
        <p:nvSpPr>
          <p:cNvPr id="89112" name="Line 73"/>
          <p:cNvSpPr/>
          <p:nvPr/>
        </p:nvSpPr>
        <p:spPr>
          <a:xfrm flipV="1">
            <a:off x="2987675" y="3284538"/>
            <a:ext cx="0" cy="1008062"/>
          </a:xfrm>
          <a:prstGeom prst="line">
            <a:avLst/>
          </a:prstGeom>
          <a:ln w="9525" cap="flat" cmpd="sng">
            <a:solidFill>
              <a:schemeClr val="tx1"/>
            </a:solidFill>
            <a:prstDash val="solid"/>
            <a:headEnd type="none" w="med" len="med"/>
            <a:tailEnd type="none" w="med" len="med"/>
          </a:ln>
        </p:spPr>
      </p:sp>
      <p:sp>
        <p:nvSpPr>
          <p:cNvPr id="89113" name="Line 74"/>
          <p:cNvSpPr/>
          <p:nvPr/>
        </p:nvSpPr>
        <p:spPr>
          <a:xfrm>
            <a:off x="2987675" y="3284538"/>
            <a:ext cx="360363" cy="0"/>
          </a:xfrm>
          <a:prstGeom prst="line">
            <a:avLst/>
          </a:prstGeom>
          <a:ln w="9525" cap="flat" cmpd="sng">
            <a:solidFill>
              <a:schemeClr val="tx1"/>
            </a:solidFill>
            <a:prstDash val="solid"/>
            <a:headEnd type="none" w="med" len="med"/>
            <a:tailEnd type="triangle" w="med" len="med"/>
          </a:ln>
        </p:spPr>
      </p:sp>
      <p:sp>
        <p:nvSpPr>
          <p:cNvPr id="89114" name="Line 75"/>
          <p:cNvSpPr/>
          <p:nvPr/>
        </p:nvSpPr>
        <p:spPr>
          <a:xfrm>
            <a:off x="3924300" y="3284538"/>
            <a:ext cx="1152525" cy="0"/>
          </a:xfrm>
          <a:prstGeom prst="line">
            <a:avLst/>
          </a:prstGeom>
          <a:ln w="9525" cap="flat" cmpd="sng">
            <a:solidFill>
              <a:schemeClr val="tx1"/>
            </a:solidFill>
            <a:prstDash val="solid"/>
            <a:headEnd type="none" w="med" len="med"/>
            <a:tailEnd type="triangle" w="med" len="med"/>
          </a:ln>
        </p:spPr>
      </p:sp>
      <p:sp>
        <p:nvSpPr>
          <p:cNvPr id="89115" name="Line 76"/>
          <p:cNvSpPr/>
          <p:nvPr/>
        </p:nvSpPr>
        <p:spPr>
          <a:xfrm>
            <a:off x="5867400" y="3789363"/>
            <a:ext cx="217488" cy="0"/>
          </a:xfrm>
          <a:prstGeom prst="line">
            <a:avLst/>
          </a:prstGeom>
          <a:ln w="9525" cap="flat" cmpd="sng">
            <a:solidFill>
              <a:schemeClr val="tx1"/>
            </a:solidFill>
            <a:prstDash val="solid"/>
            <a:headEnd type="none" w="med" len="med"/>
            <a:tailEnd type="none" w="med" len="med"/>
          </a:ln>
        </p:spPr>
      </p:sp>
      <p:sp>
        <p:nvSpPr>
          <p:cNvPr id="89116" name="Line 77"/>
          <p:cNvSpPr/>
          <p:nvPr/>
        </p:nvSpPr>
        <p:spPr>
          <a:xfrm flipV="1">
            <a:off x="6084888" y="3284538"/>
            <a:ext cx="0" cy="504825"/>
          </a:xfrm>
          <a:prstGeom prst="line">
            <a:avLst/>
          </a:prstGeom>
          <a:ln w="9525" cap="flat" cmpd="sng">
            <a:solidFill>
              <a:schemeClr val="tx1"/>
            </a:solidFill>
            <a:prstDash val="solid"/>
            <a:headEnd type="none" w="med" len="med"/>
            <a:tailEnd type="none" w="med" len="med"/>
          </a:ln>
        </p:spPr>
      </p:sp>
      <p:sp>
        <p:nvSpPr>
          <p:cNvPr id="89117" name="Line 78"/>
          <p:cNvSpPr/>
          <p:nvPr/>
        </p:nvSpPr>
        <p:spPr>
          <a:xfrm>
            <a:off x="6084888" y="3284538"/>
            <a:ext cx="431800" cy="0"/>
          </a:xfrm>
          <a:prstGeom prst="line">
            <a:avLst/>
          </a:prstGeom>
          <a:ln w="9525" cap="flat" cmpd="sng">
            <a:solidFill>
              <a:schemeClr val="tx1"/>
            </a:solidFill>
            <a:prstDash val="solid"/>
            <a:headEnd type="none" w="med" len="med"/>
            <a:tailEnd type="triangle" w="med" len="med"/>
          </a:ln>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6"/>
          <p:cNvSpPr txBox="1"/>
          <p:nvPr/>
        </p:nvSpPr>
        <p:spPr>
          <a:xfrm>
            <a:off x="285750" y="823913"/>
            <a:ext cx="5545138" cy="461962"/>
          </a:xfrm>
          <a:prstGeom prst="rect">
            <a:avLst/>
          </a:prstGeom>
          <a:noFill/>
          <a:ln w="9525">
            <a:noFill/>
          </a:ln>
        </p:spPr>
        <p:txBody>
          <a:bodyPr>
            <a:spAutoFit/>
          </a:bodyPr>
          <a:lstStyle/>
          <a:p>
            <a:pPr eaLnBrk="1" hangingPunct="1">
              <a:spcBef>
                <a:spcPct val="50000"/>
              </a:spcBef>
            </a:pPr>
            <a:r>
              <a:rPr lang="en-US" altLang="zh-CN" dirty="0">
                <a:latin typeface="黑体" panose="02010609060101010101" pitchFamily="49" charset="-122"/>
                <a:ea typeface="黑体" panose="02010609060101010101" pitchFamily="49" charset="-122"/>
              </a:rPr>
              <a:t>1.</a:t>
            </a:r>
            <a:r>
              <a:rPr lang="zh-CN" altLang="en-US" dirty="0">
                <a:latin typeface="黑体" panose="02010609060101010101" pitchFamily="49" charset="-122"/>
                <a:ea typeface="黑体" panose="02010609060101010101" pitchFamily="49" charset="-122"/>
              </a:rPr>
              <a:t>班组长的作用和义务</a:t>
            </a:r>
            <a:endParaRPr lang="zh-CN" altLang="en-US" dirty="0">
              <a:latin typeface="黑体" panose="02010609060101010101" pitchFamily="49" charset="-122"/>
              <a:ea typeface="黑体" panose="02010609060101010101" pitchFamily="49" charset="-122"/>
            </a:endParaRPr>
          </a:p>
        </p:txBody>
      </p:sp>
      <p:sp>
        <p:nvSpPr>
          <p:cNvPr id="24579" name="Text Box 7"/>
          <p:cNvSpPr txBox="1"/>
          <p:nvPr/>
        </p:nvSpPr>
        <p:spPr>
          <a:xfrm>
            <a:off x="500063" y="1785938"/>
            <a:ext cx="8072437" cy="2900362"/>
          </a:xfrm>
          <a:prstGeom prst="rect">
            <a:avLst/>
          </a:prstGeom>
          <a:noFill/>
          <a:ln w="9525">
            <a:noFill/>
          </a:ln>
        </p:spPr>
        <p:txBody>
          <a:bodyPr>
            <a:spAutoFit/>
          </a:bodyPr>
          <a:lstStyle/>
          <a:p>
            <a:pPr eaLnBrk="1" hangingPunct="1">
              <a:lnSpc>
                <a:spcPts val="3900"/>
              </a:lnSpc>
            </a:pPr>
            <a:r>
              <a:rPr lang="en-US" altLang="zh-CN" sz="2000" dirty="0">
                <a:latin typeface="黑体" panose="02010609060101010101" pitchFamily="49" charset="-122"/>
                <a:ea typeface="黑体" panose="02010609060101010101" pitchFamily="49" charset="-122"/>
              </a:rPr>
              <a:t>    ①</a:t>
            </a:r>
            <a:r>
              <a:rPr lang="zh-CN" altLang="en-US" sz="2000" dirty="0">
                <a:latin typeface="黑体" panose="02010609060101010101" pitchFamily="49" charset="-122"/>
                <a:ea typeface="黑体" panose="02010609060101010101" pitchFamily="49" charset="-122"/>
              </a:rPr>
              <a:t>处于最熟知现场的立场，应推进预见性的安全管理（征兆管理）。</a:t>
            </a:r>
            <a:endParaRPr lang="en-US" altLang="zh-CN" sz="2000" dirty="0">
              <a:latin typeface="黑体" panose="02010609060101010101" pitchFamily="49" charset="-122"/>
              <a:ea typeface="黑体" panose="02010609060101010101" pitchFamily="49" charset="-122"/>
            </a:endParaRPr>
          </a:p>
          <a:p>
            <a:pPr eaLnBrk="1" hangingPunct="1">
              <a:lnSpc>
                <a:spcPts val="3900"/>
              </a:lnSpc>
            </a:pPr>
            <a:endParaRPr lang="zh-CN" altLang="en-US" sz="2000" dirty="0">
              <a:latin typeface="黑体" panose="02010609060101010101" pitchFamily="49" charset="-122"/>
              <a:ea typeface="黑体" panose="02010609060101010101" pitchFamily="49" charset="-122"/>
            </a:endParaRPr>
          </a:p>
          <a:p>
            <a:pPr eaLnBrk="1" hangingPunct="1">
              <a:lnSpc>
                <a:spcPts val="3900"/>
              </a:lnSpc>
            </a:pPr>
            <a:r>
              <a:rPr lang="zh-CN" altLang="en-US" sz="2000" dirty="0">
                <a:latin typeface="宋体" panose="02010600030101010101" pitchFamily="2" charset="-122"/>
              </a:rPr>
              <a:t>    没有比在现场直接进行指导和监督的班长更了解现场情况的人了。因此，班长尽早发现并解决工作岗位的不安全行为和不安全状态（工作岗位的异常）。</a:t>
            </a:r>
            <a:endParaRPr lang="en-US" altLang="zh-CN" sz="2000" dirty="0">
              <a:latin typeface="宋体" panose="02010600030101010101" pitchFamily="2" charset="-122"/>
            </a:endParaRPr>
          </a:p>
          <a:p>
            <a:pPr eaLnBrk="1" hangingPunct="1"/>
            <a:endParaRPr lang="zh-CN" altLang="en-US" sz="2000" dirty="0">
              <a:latin typeface="黑体" panose="02010609060101010101" pitchFamily="49" charset="-122"/>
              <a:ea typeface="黑体" panose="02010609060101010101" pitchFamily="49" charset="-122"/>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5"/>
          <p:cNvSpPr txBox="1"/>
          <p:nvPr/>
        </p:nvSpPr>
        <p:spPr>
          <a:xfrm>
            <a:off x="357188" y="681038"/>
            <a:ext cx="7704137" cy="461962"/>
          </a:xfrm>
          <a:prstGeom prst="rect">
            <a:avLst/>
          </a:prstGeom>
          <a:noFill/>
          <a:ln w="9525">
            <a:noFill/>
          </a:ln>
        </p:spPr>
        <p:txBody>
          <a:bodyPr>
            <a:spAutoFit/>
          </a:bodyPr>
          <a:lstStyle/>
          <a:p>
            <a:pPr eaLnBrk="1" hangingPunct="1">
              <a:spcBef>
                <a:spcPct val="50000"/>
              </a:spcBef>
            </a:pPr>
            <a:r>
              <a:rPr lang="en-US" altLang="zh-CN" dirty="0">
                <a:latin typeface="黑体" panose="02010609060101010101" pitchFamily="49" charset="-122"/>
                <a:ea typeface="黑体" panose="02010609060101010101" pitchFamily="49" charset="-122"/>
              </a:rPr>
              <a:t>4.</a:t>
            </a:r>
            <a:r>
              <a:rPr lang="zh-CN" altLang="en-US" dirty="0">
                <a:latin typeface="黑体" panose="02010609060101010101" pitchFamily="49" charset="-122"/>
                <a:ea typeface="黑体" panose="02010609060101010101" pitchFamily="49" charset="-122"/>
              </a:rPr>
              <a:t>作业程序的制定与完善</a:t>
            </a:r>
            <a:r>
              <a:rPr lang="en-US" altLang="zh-CN" dirty="0">
                <a:latin typeface="Times New Roman" panose="02020603050405020304" pitchFamily="18" charset="0"/>
              </a:rPr>
              <a:t>—</a:t>
            </a:r>
            <a:r>
              <a:rPr lang="zh-CN" altLang="en-US" sz="2000" dirty="0">
                <a:latin typeface="Times New Roman" panose="02020603050405020304" pitchFamily="18" charset="0"/>
              </a:rPr>
              <a:t>（</a:t>
            </a:r>
            <a:r>
              <a:rPr lang="en-US" altLang="zh-CN" sz="2000" dirty="0">
                <a:latin typeface="黑体" panose="02010609060101010101" pitchFamily="49" charset="-122"/>
                <a:ea typeface="黑体" panose="02010609060101010101" pitchFamily="49" charset="-122"/>
              </a:rPr>
              <a:t>5</a:t>
            </a:r>
            <a:r>
              <a:rPr lang="zh-CN" altLang="en-US" sz="2000" dirty="0">
                <a:latin typeface="黑体" panose="02010609060101010101" pitchFamily="49" charset="-122"/>
                <a:ea typeface="黑体" panose="02010609060101010101" pitchFamily="49" charset="-122"/>
              </a:rPr>
              <a:t>）编制作业程序的方法</a:t>
            </a:r>
            <a:endParaRPr lang="zh-CN" altLang="en-US" sz="2000" dirty="0">
              <a:latin typeface="黑体" panose="02010609060101010101" pitchFamily="49" charset="-122"/>
              <a:ea typeface="黑体" panose="02010609060101010101" pitchFamily="49" charset="-122"/>
            </a:endParaRPr>
          </a:p>
        </p:txBody>
      </p:sp>
      <p:sp>
        <p:nvSpPr>
          <p:cNvPr id="90115" name="Text Box 6"/>
          <p:cNvSpPr txBox="1"/>
          <p:nvPr/>
        </p:nvSpPr>
        <p:spPr>
          <a:xfrm>
            <a:off x="1008063" y="1428750"/>
            <a:ext cx="7667625" cy="4441825"/>
          </a:xfrm>
          <a:prstGeom prst="rect">
            <a:avLst/>
          </a:prstGeom>
          <a:noFill/>
          <a:ln w="9525">
            <a:noFill/>
          </a:ln>
        </p:spPr>
        <p:txBody>
          <a:bodyPr>
            <a:spAutoFit/>
          </a:bodyPr>
          <a:lstStyle/>
          <a:p>
            <a:pPr marL="457200" indent="-457200" eaLnBrk="1" hangingPunct="1">
              <a:lnSpc>
                <a:spcPct val="115000"/>
              </a:lnSpc>
              <a:spcBef>
                <a:spcPct val="50000"/>
              </a:spcBef>
            </a:pP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2</a:t>
            </a:r>
            <a:r>
              <a:rPr lang="zh-CN" altLang="en-US" sz="2000" dirty="0">
                <a:latin typeface="黑体" panose="02010609060101010101" pitchFamily="49" charset="-122"/>
                <a:ea typeface="黑体" panose="02010609060101010101" pitchFamily="49" charset="-122"/>
              </a:rPr>
              <a:t>）研究作业程序，以最佳顺序排列主要步骤 </a:t>
            </a:r>
            <a:endParaRPr lang="zh-CN" altLang="en-US" sz="2000" dirty="0">
              <a:latin typeface="黑体" panose="02010609060101010101" pitchFamily="49" charset="-122"/>
              <a:ea typeface="黑体" panose="02010609060101010101" pitchFamily="49" charset="-122"/>
            </a:endParaRPr>
          </a:p>
          <a:p>
            <a:pPr marL="914400" lvl="1" indent="-457200" eaLnBrk="1" hangingPunct="1">
              <a:lnSpc>
                <a:spcPct val="115000"/>
              </a:lnSpc>
            </a:pPr>
            <a:r>
              <a:rPr lang="zh-CN" altLang="en-US" sz="2000" dirty="0">
                <a:solidFill>
                  <a:srgbClr val="0000CC"/>
                </a:solidFill>
                <a:latin typeface="黑体" panose="02010609060101010101" pitchFamily="49" charset="-122"/>
                <a:ea typeface="黑体" panose="02010609060101010101" pitchFamily="49" charset="-122"/>
              </a:rPr>
              <a:t>① 是否做了危险的事情？</a:t>
            </a:r>
            <a:endParaRPr lang="zh-CN" altLang="en-US" sz="2000" dirty="0">
              <a:solidFill>
                <a:srgbClr val="0000CC"/>
              </a:solidFill>
              <a:latin typeface="黑体" panose="02010609060101010101" pitchFamily="49" charset="-122"/>
              <a:ea typeface="黑体" panose="02010609060101010101" pitchFamily="49" charset="-122"/>
            </a:endParaRPr>
          </a:p>
          <a:p>
            <a:pPr marL="914400" lvl="1" indent="-457200" eaLnBrk="1" hangingPunct="1">
              <a:lnSpc>
                <a:spcPct val="115000"/>
              </a:lnSpc>
            </a:pPr>
            <a:r>
              <a:rPr lang="zh-CN" altLang="en-US" sz="2000" dirty="0">
                <a:solidFill>
                  <a:srgbClr val="0000CC"/>
                </a:solidFill>
                <a:latin typeface="黑体" panose="02010609060101010101" pitchFamily="49" charset="-122"/>
                <a:ea typeface="黑体" panose="02010609060101010101" pitchFamily="49" charset="-122"/>
              </a:rPr>
              <a:t>② 有没有无用操作？</a:t>
            </a:r>
            <a:endParaRPr lang="zh-CN" altLang="en-US" sz="2000" dirty="0">
              <a:solidFill>
                <a:srgbClr val="0000CC"/>
              </a:solidFill>
              <a:latin typeface="黑体" panose="02010609060101010101" pitchFamily="49" charset="-122"/>
              <a:ea typeface="黑体" panose="02010609060101010101" pitchFamily="49" charset="-122"/>
            </a:endParaRPr>
          </a:p>
          <a:p>
            <a:pPr marL="914400" lvl="1" indent="-457200" eaLnBrk="1" hangingPunct="1">
              <a:lnSpc>
                <a:spcPct val="115000"/>
              </a:lnSpc>
            </a:pPr>
            <a:r>
              <a:rPr lang="zh-CN" altLang="en-US" sz="2000" dirty="0">
                <a:solidFill>
                  <a:srgbClr val="0000CC"/>
                </a:solidFill>
                <a:latin typeface="黑体" panose="02010609060101010101" pitchFamily="49" charset="-122"/>
                <a:ea typeface="黑体" panose="02010609060101010101" pitchFamily="49" charset="-122"/>
              </a:rPr>
              <a:t>③ 按此顺序是否可以？</a:t>
            </a:r>
            <a:endParaRPr lang="zh-CN" altLang="en-US" sz="2000" dirty="0">
              <a:solidFill>
                <a:srgbClr val="0000CC"/>
              </a:solidFill>
              <a:latin typeface="黑体" panose="02010609060101010101" pitchFamily="49" charset="-122"/>
              <a:ea typeface="黑体" panose="02010609060101010101" pitchFamily="49" charset="-122"/>
            </a:endParaRPr>
          </a:p>
          <a:p>
            <a:pPr marL="914400" lvl="1" indent="-457200" eaLnBrk="1" hangingPunct="1">
              <a:lnSpc>
                <a:spcPct val="115000"/>
              </a:lnSpc>
              <a:buFont typeface="Arial" panose="020B0604020202020204" pitchFamily="34" charset="0"/>
              <a:buAutoNum type="circleNumDbPlain" startAt="4"/>
            </a:pPr>
            <a:r>
              <a:rPr lang="zh-CN" altLang="en-US" sz="2000" dirty="0">
                <a:solidFill>
                  <a:srgbClr val="0000CC"/>
                </a:solidFill>
                <a:latin typeface="黑体" panose="02010609060101010101" pitchFamily="49" charset="-122"/>
                <a:ea typeface="黑体" panose="02010609060101010101" pitchFamily="49" charset="-122"/>
              </a:rPr>
              <a:t>作业中有没有强为所难的地方？</a:t>
            </a:r>
            <a:endParaRPr lang="zh-CN" altLang="en-US" sz="2000" dirty="0">
              <a:solidFill>
                <a:srgbClr val="0000CC"/>
              </a:solidFill>
              <a:latin typeface="黑体" panose="02010609060101010101" pitchFamily="49" charset="-122"/>
              <a:ea typeface="黑体" panose="02010609060101010101" pitchFamily="49" charset="-122"/>
            </a:endParaRPr>
          </a:p>
          <a:p>
            <a:pPr marL="457200" indent="-457200" eaLnBrk="1" hangingPunct="1">
              <a:lnSpc>
                <a:spcPct val="115000"/>
              </a:lnSpc>
            </a:pP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3</a:t>
            </a:r>
            <a:r>
              <a:rPr lang="zh-CN" altLang="en-US" sz="2000" dirty="0">
                <a:latin typeface="黑体" panose="02010609060101010101" pitchFamily="49" charset="-122"/>
                <a:ea typeface="黑体" panose="02010609060101010101" pitchFamily="49" charset="-122"/>
              </a:rPr>
              <a:t>）确定指导一个个</a:t>
            </a:r>
            <a:r>
              <a:rPr lang="zh-CN" altLang="en-US" sz="2000" dirty="0">
                <a:latin typeface="Times New Roman" panose="02020603050405020304" pitchFamily="18" charset="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主要步骤</a:t>
            </a:r>
            <a:r>
              <a:rPr lang="zh-CN" altLang="en-US" sz="2000" dirty="0">
                <a:latin typeface="Times New Roman" panose="02020603050405020304" pitchFamily="18" charset="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该如何进行</a:t>
            </a:r>
            <a:r>
              <a:rPr lang="zh-CN" altLang="en-US" sz="2000" dirty="0">
                <a:latin typeface="Times New Roman" panose="02020603050405020304" pitchFamily="18" charset="0"/>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的关键点</a:t>
            </a:r>
            <a:endParaRPr lang="zh-CN" altLang="en-US" sz="2000" dirty="0">
              <a:latin typeface="黑体" panose="02010609060101010101" pitchFamily="49" charset="-122"/>
              <a:ea typeface="黑体" panose="02010609060101010101" pitchFamily="49" charset="-122"/>
            </a:endParaRPr>
          </a:p>
          <a:p>
            <a:pPr marL="914400" lvl="1" indent="-457200" eaLnBrk="1" hangingPunct="1">
              <a:lnSpc>
                <a:spcPct val="115000"/>
              </a:lnSpc>
            </a:pPr>
            <a:r>
              <a:rPr lang="zh-CN" altLang="en-US" sz="2000" dirty="0">
                <a:solidFill>
                  <a:srgbClr val="0000CC"/>
                </a:solidFill>
                <a:latin typeface="黑体" panose="02010609060101010101" pitchFamily="49" charset="-122"/>
                <a:ea typeface="黑体" panose="02010609060101010101" pitchFamily="49" charset="-122"/>
              </a:rPr>
              <a:t>① 成功与否</a:t>
            </a:r>
            <a:r>
              <a:rPr lang="en-US" altLang="zh-CN" sz="2000" dirty="0">
                <a:solidFill>
                  <a:srgbClr val="0000CC"/>
                </a:solidFill>
                <a:latin typeface="黑体" panose="02010609060101010101" pitchFamily="49" charset="-122"/>
                <a:ea typeface="黑体" panose="02010609060101010101" pitchFamily="49" charset="-122"/>
              </a:rPr>
              <a:t>=</a:t>
            </a:r>
            <a:r>
              <a:rPr lang="zh-CN" altLang="en-US" sz="2000" dirty="0">
                <a:solidFill>
                  <a:srgbClr val="0000CC"/>
                </a:solidFill>
                <a:latin typeface="黑体" panose="02010609060101010101" pitchFamily="49" charset="-122"/>
                <a:ea typeface="黑体" panose="02010609060101010101" pitchFamily="49" charset="-122"/>
              </a:rPr>
              <a:t>如果不遵守，所做的工作将成为无用功，这一点很重要。</a:t>
            </a:r>
            <a:endParaRPr lang="zh-CN" altLang="en-US" sz="2000" dirty="0">
              <a:solidFill>
                <a:srgbClr val="0000CC"/>
              </a:solidFill>
              <a:latin typeface="黑体" panose="02010609060101010101" pitchFamily="49" charset="-122"/>
              <a:ea typeface="黑体" panose="02010609060101010101" pitchFamily="49" charset="-122"/>
            </a:endParaRPr>
          </a:p>
          <a:p>
            <a:pPr marL="914400" lvl="1" indent="-457200" eaLnBrk="1" hangingPunct="1">
              <a:lnSpc>
                <a:spcPct val="115000"/>
              </a:lnSpc>
            </a:pPr>
            <a:r>
              <a:rPr lang="zh-CN" altLang="en-US" sz="2000" dirty="0">
                <a:solidFill>
                  <a:srgbClr val="0000CC"/>
                </a:solidFill>
                <a:latin typeface="黑体" panose="02010609060101010101" pitchFamily="49" charset="-122"/>
                <a:ea typeface="黑体" panose="02010609060101010101" pitchFamily="49" charset="-122"/>
              </a:rPr>
              <a:t>② 安全</a:t>
            </a:r>
            <a:r>
              <a:rPr lang="en-US" altLang="zh-CN" sz="2000" dirty="0">
                <a:solidFill>
                  <a:srgbClr val="0000CC"/>
                </a:solidFill>
                <a:latin typeface="黑体" panose="02010609060101010101" pitchFamily="49" charset="-122"/>
                <a:ea typeface="黑体" panose="02010609060101010101" pitchFamily="49" charset="-122"/>
              </a:rPr>
              <a:t>=</a:t>
            </a:r>
            <a:r>
              <a:rPr lang="zh-CN" altLang="en-US" sz="2000" dirty="0">
                <a:solidFill>
                  <a:srgbClr val="0000CC"/>
                </a:solidFill>
                <a:latin typeface="黑体" panose="02010609060101010101" pitchFamily="49" charset="-122"/>
                <a:ea typeface="黑体" panose="02010609060101010101" pitchFamily="49" charset="-122"/>
              </a:rPr>
              <a:t>如果不遵守，将可能造成受伤、疾病。</a:t>
            </a:r>
            <a:endParaRPr lang="zh-CN" altLang="en-US" sz="2000" dirty="0">
              <a:solidFill>
                <a:srgbClr val="0000CC"/>
              </a:solidFill>
              <a:latin typeface="黑体" panose="02010609060101010101" pitchFamily="49" charset="-122"/>
              <a:ea typeface="黑体" panose="02010609060101010101" pitchFamily="49" charset="-122"/>
            </a:endParaRPr>
          </a:p>
          <a:p>
            <a:pPr marL="914400" lvl="1" indent="-457200" eaLnBrk="1" hangingPunct="1">
              <a:lnSpc>
                <a:spcPct val="115000"/>
              </a:lnSpc>
            </a:pPr>
            <a:r>
              <a:rPr lang="zh-CN" altLang="en-US" dirty="0">
                <a:solidFill>
                  <a:srgbClr val="0000CC"/>
                </a:solidFill>
                <a:latin typeface="Times New Roman" panose="02020603050405020304" pitchFamily="18" charset="0"/>
              </a:rPr>
              <a:t>③</a:t>
            </a:r>
            <a:r>
              <a:rPr lang="zh-CN" altLang="en-US" sz="2000" dirty="0">
                <a:solidFill>
                  <a:srgbClr val="0000CC"/>
                </a:solidFill>
                <a:latin typeface="黑体" panose="02010609060101010101" pitchFamily="49" charset="-122"/>
                <a:ea typeface="黑体" panose="02010609060101010101" pitchFamily="49" charset="-122"/>
              </a:rPr>
              <a:t>容易做</a:t>
            </a:r>
            <a:r>
              <a:rPr lang="en-US" altLang="zh-CN" sz="2000" dirty="0">
                <a:solidFill>
                  <a:srgbClr val="0000CC"/>
                </a:solidFill>
                <a:latin typeface="黑体" panose="02010609060101010101" pitchFamily="49" charset="-122"/>
                <a:ea typeface="黑体" panose="02010609060101010101" pitchFamily="49" charset="-122"/>
              </a:rPr>
              <a:t>=</a:t>
            </a:r>
            <a:r>
              <a:rPr lang="zh-CN" altLang="en-US" sz="2000" dirty="0">
                <a:solidFill>
                  <a:srgbClr val="0000CC"/>
                </a:solidFill>
                <a:latin typeface="黑体" panose="02010609060101010101" pitchFamily="49" charset="-122"/>
                <a:ea typeface="黑体" panose="02010609060101010101" pitchFamily="49" charset="-122"/>
              </a:rPr>
              <a:t>被称为感觉或秘诀，是使工作容易开展、提高能效的重要保障。</a:t>
            </a:r>
            <a:r>
              <a:rPr lang="zh-CN" altLang="en-US" sz="2000" dirty="0">
                <a:latin typeface="黑体" panose="02010609060101010101" pitchFamily="49" charset="-122"/>
                <a:ea typeface="黑体" panose="02010609060101010101" pitchFamily="49" charset="-122"/>
              </a:rPr>
              <a:t> </a:t>
            </a:r>
            <a:endParaRPr lang="zh-CN" altLang="en-US" sz="2000" dirty="0">
              <a:latin typeface="黑体" panose="02010609060101010101" pitchFamily="49" charset="-122"/>
              <a:ea typeface="黑体" panose="02010609060101010101" pitchFamily="49" charset="-122"/>
            </a:endParaRPr>
          </a:p>
          <a:p>
            <a:pPr marL="457200" indent="-457200" eaLnBrk="1" hangingPunct="1">
              <a:lnSpc>
                <a:spcPct val="115000"/>
              </a:lnSpc>
            </a:pP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4</a:t>
            </a:r>
            <a:r>
              <a:rPr lang="zh-CN" altLang="en-US" sz="2000" dirty="0">
                <a:latin typeface="黑体" panose="02010609060101010101" pitchFamily="49" charset="-122"/>
                <a:ea typeface="黑体" panose="02010609060101010101" pitchFamily="49" charset="-122"/>
              </a:rPr>
              <a:t>）标注关键点的理由</a:t>
            </a:r>
            <a:r>
              <a:rPr lang="zh-CN" altLang="en-US" dirty="0">
                <a:latin typeface="Times New Roman" panose="02020603050405020304" pitchFamily="18" charset="0"/>
              </a:rPr>
              <a:t> </a:t>
            </a:r>
            <a:endParaRPr lang="zh-CN" altLang="en-US" dirty="0">
              <a:latin typeface="Times New Roman" panose="02020603050405020304"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タイトル 1"/>
          <p:cNvSpPr/>
          <p:nvPr/>
        </p:nvSpPr>
        <p:spPr>
          <a:xfrm>
            <a:off x="1428750" y="-142875"/>
            <a:ext cx="2500313" cy="509588"/>
          </a:xfrm>
          <a:prstGeom prst="rect">
            <a:avLst/>
          </a:prstGeom>
          <a:noFill/>
          <a:ln w="9525">
            <a:noFill/>
          </a:ln>
        </p:spPr>
        <p:txBody>
          <a:bodyPr lIns="0" rIns="0" bIns="0" anchor="b"/>
          <a:lstStyle/>
          <a:p>
            <a:pPr algn="ctr" eaLnBrk="1" hangingPunct="1"/>
            <a:r>
              <a:rPr lang="zh-CN" altLang="en-US" sz="2300" dirty="0">
                <a:latin typeface="黑体" panose="02010609060101010101" pitchFamily="49" charset="-122"/>
                <a:ea typeface="黑体" panose="02010609060101010101" pitchFamily="49" charset="-122"/>
              </a:rPr>
              <a:t>作业程序示例</a:t>
            </a:r>
            <a:endParaRPr lang="ja-JP" altLang="en-US" sz="2300" dirty="0">
              <a:latin typeface="黑体" panose="02010609060101010101" pitchFamily="49" charset="-122"/>
              <a:ea typeface="黑体" panose="02010609060101010101" pitchFamily="49" charset="-122"/>
            </a:endParaRPr>
          </a:p>
        </p:txBody>
      </p:sp>
      <p:graphicFrame>
        <p:nvGraphicFramePr>
          <p:cNvPr id="159751" name="Group 7"/>
          <p:cNvGraphicFramePr>
            <a:graphicFrameLocks noGrp="1"/>
          </p:cNvGraphicFramePr>
          <p:nvPr/>
        </p:nvGraphicFramePr>
        <p:xfrm>
          <a:off x="1428750" y="642938"/>
          <a:ext cx="5622925" cy="733426"/>
        </p:xfrm>
        <a:graphic>
          <a:graphicData uri="http://schemas.openxmlformats.org/drawingml/2006/table">
            <a:tbl>
              <a:tblPr/>
              <a:tblGrid>
                <a:gridCol w="1149350"/>
                <a:gridCol w="2600325"/>
                <a:gridCol w="1873250"/>
              </a:tblGrid>
              <a:tr h="366713">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sz="16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作业名称</a:t>
                      </a:r>
                      <a:endParaRPr kumimoji="0" lang="ja-JP" altLang="en-US" sz="16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sz="16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人力联合搬运</a:t>
                      </a:r>
                      <a:endParaRPr kumimoji="0" lang="ja-JP" altLang="en-US" sz="16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en-US" altLang="ja-JP" sz="16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sz="16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人联合作业</a:t>
                      </a:r>
                      <a:endParaRPr kumimoji="0" lang="ja-JP" altLang="en-US" sz="16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sz="16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作业对象</a:t>
                      </a:r>
                      <a:endParaRPr kumimoji="0" lang="ja-JP" altLang="en-US" sz="16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sz="1600" b="1"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木箱（</a:t>
                      </a:r>
                      <a:r>
                        <a:rPr kumimoji="0" lang="en-US" altLang="ja-JP" sz="16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500</a:t>
                      </a:r>
                      <a:r>
                        <a:rPr kumimoji="0" lang="ja-JP" altLang="ja-JP" sz="1600" b="1"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a:t>
                      </a:r>
                      <a:r>
                        <a:rPr kumimoji="0" lang="en-US" altLang="ja-JP" sz="16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600</a:t>
                      </a:r>
                      <a:r>
                        <a:rPr kumimoji="0" lang="ja-JP" altLang="ja-JP" sz="1600" b="1"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a:t>
                      </a:r>
                      <a:r>
                        <a:rPr kumimoji="0" lang="en-US" altLang="ja-JP" sz="16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700m/m  60kg</a:t>
                      </a:r>
                      <a:r>
                        <a:rPr kumimoji="0" lang="zh-CN" sz="1600" b="1"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a:t>
                      </a:r>
                      <a:endParaRPr kumimoji="0" lang="ja-JP" altLang="en-US" sz="1600" b="1"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r>
            </a:tbl>
          </a:graphicData>
        </a:graphic>
      </p:graphicFrame>
      <p:graphicFrame>
        <p:nvGraphicFramePr>
          <p:cNvPr id="159806" name="Group 62"/>
          <p:cNvGraphicFramePr>
            <a:graphicFrameLocks noGrp="1"/>
          </p:cNvGraphicFramePr>
          <p:nvPr/>
        </p:nvGraphicFramePr>
        <p:xfrm>
          <a:off x="642938" y="1428750"/>
          <a:ext cx="8072437" cy="4886325"/>
        </p:xfrm>
        <a:graphic>
          <a:graphicData uri="http://schemas.openxmlformats.org/drawingml/2006/table">
            <a:tbl>
              <a:tblPr/>
              <a:tblGrid>
                <a:gridCol w="493712"/>
                <a:gridCol w="1506538"/>
                <a:gridCol w="4073525"/>
                <a:gridCol w="1998662"/>
              </a:tblGrid>
              <a:tr h="415925">
                <a:tc>
                  <a:txBody>
                    <a:bodyPr/>
                    <a:lstStyle/>
                    <a:p>
                      <a:pPr marL="0" marR="0" lvl="0" indent="0" algn="ctr" defTabSz="914400" rtl="0" eaLnBrk="1" fontAlgn="base" latinLnBrk="0" hangingPunct="1">
                        <a:lnSpc>
                          <a:spcPts val="1600"/>
                        </a:lnSpc>
                        <a:spcBef>
                          <a:spcPct val="0"/>
                        </a:spcBef>
                        <a:spcAft>
                          <a:spcPct val="0"/>
                        </a:spcAft>
                        <a:buClrTx/>
                        <a:buSzTx/>
                        <a:buFontTx/>
                        <a:buNone/>
                      </a:pPr>
                      <a:r>
                        <a:rPr kumimoji="0" lang="en-US"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No.</a:t>
                      </a:r>
                      <a:endParaRPr kumimoji="0" lang="ja-JP"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381" marR="483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pPr>
                      <a:r>
                        <a:rPr kumimoji="0" lang="zh-CN"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作业程序</a:t>
                      </a:r>
                      <a:endParaRPr kumimoji="0" lang="ja-JP" altLang="en-US"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381" marR="483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pPr>
                      <a:r>
                        <a:rPr kumimoji="0" lang="zh-CN"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作业要点</a:t>
                      </a:r>
                      <a:endParaRPr kumimoji="0" lang="ja-JP" altLang="en-US"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381" marR="483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pPr>
                      <a:r>
                        <a:rPr kumimoji="0" lang="zh-CN"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作业要点理由</a:t>
                      </a:r>
                      <a:endParaRPr kumimoji="0" lang="ja-JP" altLang="en-US"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381" marR="483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654050">
                <a:tc>
                  <a:txBody>
                    <a:bodyPr/>
                    <a:lstStyle/>
                    <a:p>
                      <a:pPr marL="0" marR="0" lvl="0" indent="0" algn="ctr" defTabSz="914400" rtl="0" eaLnBrk="1" fontAlgn="base" latinLnBrk="0" hangingPunct="1">
                        <a:lnSpc>
                          <a:spcPts val="1600"/>
                        </a:lnSpc>
                        <a:spcBef>
                          <a:spcPct val="0"/>
                        </a:spcBef>
                        <a:spcAft>
                          <a:spcPct val="0"/>
                        </a:spcAft>
                        <a:buClrTx/>
                        <a:buSzTx/>
                        <a:buFontTx/>
                        <a:buNone/>
                      </a:pPr>
                      <a:r>
                        <a:rPr kumimoji="0" lang="en-US"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1</a:t>
                      </a:r>
                      <a:endParaRPr kumimoji="0" lang="ja-JP"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381" marR="483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600"/>
                        </a:lnSpc>
                        <a:spcBef>
                          <a:spcPct val="0"/>
                        </a:spcBef>
                        <a:spcAft>
                          <a:spcPct val="0"/>
                        </a:spcAft>
                        <a:buClrTx/>
                        <a:buSzTx/>
                        <a:buFontTx/>
                        <a:buNone/>
                      </a:pPr>
                      <a:r>
                        <a:rPr kumimoji="0" lang="zh-CN"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事前检查货物</a:t>
                      </a:r>
                      <a:endParaRPr kumimoji="0" lang="ja-JP" altLang="en-US"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381" marR="483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600"/>
                        </a:lnSpc>
                        <a:spcBef>
                          <a:spcPct val="0"/>
                        </a:spcBef>
                        <a:spcAft>
                          <a:spcPct val="0"/>
                        </a:spcAft>
                        <a:buClrTx/>
                        <a:buSzTx/>
                        <a:buFontTx/>
                        <a:buNone/>
                      </a:pPr>
                      <a:r>
                        <a:rPr kumimoji="0" lang="en-US"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1.</a:t>
                      </a:r>
                      <a:r>
                        <a:rPr kumimoji="0" lang="zh-CN"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注意货物的捆扎位置和松紧程度</a:t>
                      </a:r>
                      <a:endParaRPr kumimoji="0" lang="ja-JP" altLang="en-US"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1" fontAlgn="base" latinLnBrk="0" hangingPunct="1">
                        <a:lnSpc>
                          <a:spcPts val="1600"/>
                        </a:lnSpc>
                        <a:spcBef>
                          <a:spcPct val="0"/>
                        </a:spcBef>
                        <a:spcAft>
                          <a:spcPct val="0"/>
                        </a:spcAft>
                        <a:buClrTx/>
                        <a:buSzTx/>
                        <a:buFontTx/>
                        <a:buNone/>
                      </a:pPr>
                      <a:r>
                        <a:rPr kumimoji="0" lang="en-US"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2.</a:t>
                      </a:r>
                      <a:r>
                        <a:rPr kumimoji="0" lang="zh-CN"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确认</a:t>
                      </a:r>
                      <a:r>
                        <a:rPr kumimoji="0" lang="en-US"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2</a:t>
                      </a:r>
                      <a:r>
                        <a:rPr kumimoji="0" lang="zh-CN"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人手抬的位置</a:t>
                      </a:r>
                      <a:endParaRPr kumimoji="0" lang="ja-JP" altLang="en-US"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1" fontAlgn="base" latinLnBrk="0" hangingPunct="1">
                        <a:lnSpc>
                          <a:spcPts val="1600"/>
                        </a:lnSpc>
                        <a:spcBef>
                          <a:spcPct val="0"/>
                        </a:spcBef>
                        <a:spcAft>
                          <a:spcPct val="0"/>
                        </a:spcAft>
                        <a:buClrTx/>
                        <a:buSzTx/>
                        <a:buFontTx/>
                        <a:buNone/>
                      </a:pPr>
                      <a:r>
                        <a:rPr kumimoji="0" lang="en-US"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3.</a:t>
                      </a:r>
                      <a:r>
                        <a:rPr kumimoji="0" lang="zh-CN"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目测货物的重量，确认重心位置</a:t>
                      </a:r>
                      <a:endParaRPr kumimoji="0" lang="ja-JP" altLang="en-US"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381" marR="483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600"/>
                        </a:lnSpc>
                        <a:spcBef>
                          <a:spcPct val="0"/>
                        </a:spcBef>
                        <a:spcAft>
                          <a:spcPct val="0"/>
                        </a:spcAft>
                        <a:buClrTx/>
                        <a:buSzTx/>
                        <a:buFontTx/>
                        <a:buNone/>
                      </a:pPr>
                      <a:r>
                        <a:rPr kumimoji="0" lang="zh-CN"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安全</a:t>
                      </a:r>
                      <a:endParaRPr kumimoji="0" lang="ja-JP" altLang="en-US"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1" fontAlgn="base" latinLnBrk="0" hangingPunct="1">
                        <a:lnSpc>
                          <a:spcPts val="1600"/>
                        </a:lnSpc>
                        <a:spcBef>
                          <a:spcPct val="0"/>
                        </a:spcBef>
                        <a:spcAft>
                          <a:spcPct val="0"/>
                        </a:spcAft>
                        <a:buClrTx/>
                        <a:buSzTx/>
                        <a:buFontTx/>
                        <a:buNone/>
                      </a:pPr>
                      <a:r>
                        <a:rPr kumimoji="0" lang="zh-CN"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易搬</a:t>
                      </a:r>
                      <a:endParaRPr kumimoji="0" lang="ja-JP" altLang="en-US"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1" fontAlgn="base" latinLnBrk="0" hangingPunct="1">
                        <a:lnSpc>
                          <a:spcPts val="1600"/>
                        </a:lnSpc>
                        <a:spcBef>
                          <a:spcPct val="0"/>
                        </a:spcBef>
                        <a:spcAft>
                          <a:spcPct val="0"/>
                        </a:spcAft>
                        <a:buClrTx/>
                        <a:buSzTx/>
                        <a:buFontTx/>
                        <a:buNone/>
                      </a:pPr>
                      <a:r>
                        <a:rPr kumimoji="0" lang="zh-CN"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安全、易搬</a:t>
                      </a:r>
                      <a:endParaRPr kumimoji="0" lang="ja-JP" altLang="en-US"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381" marR="483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4050">
                <a:tc>
                  <a:txBody>
                    <a:bodyPr/>
                    <a:lstStyle/>
                    <a:p>
                      <a:pPr marL="0" marR="0" lvl="0" indent="0" algn="ctr" defTabSz="914400" rtl="0" eaLnBrk="1" fontAlgn="base" latinLnBrk="0" hangingPunct="1">
                        <a:lnSpc>
                          <a:spcPts val="1600"/>
                        </a:lnSpc>
                        <a:spcBef>
                          <a:spcPct val="0"/>
                        </a:spcBef>
                        <a:spcAft>
                          <a:spcPct val="0"/>
                        </a:spcAft>
                        <a:buClrTx/>
                        <a:buSzTx/>
                        <a:buFontTx/>
                        <a:buNone/>
                      </a:pPr>
                      <a:r>
                        <a:rPr kumimoji="0" lang="en-US"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2</a:t>
                      </a:r>
                      <a:endParaRPr kumimoji="0" lang="ja-JP"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381" marR="483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600"/>
                        </a:lnSpc>
                        <a:spcBef>
                          <a:spcPct val="0"/>
                        </a:spcBef>
                        <a:spcAft>
                          <a:spcPct val="0"/>
                        </a:spcAft>
                        <a:buClrTx/>
                        <a:buSzTx/>
                        <a:buFontTx/>
                        <a:buNone/>
                      </a:pPr>
                      <a:r>
                        <a:rPr kumimoji="0" lang="zh-CN"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站到抬举位置</a:t>
                      </a:r>
                      <a:endParaRPr kumimoji="0" lang="ja-JP" altLang="en-US"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381" marR="483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600"/>
                        </a:lnSpc>
                        <a:spcBef>
                          <a:spcPct val="0"/>
                        </a:spcBef>
                        <a:spcAft>
                          <a:spcPct val="0"/>
                        </a:spcAft>
                        <a:buClrTx/>
                        <a:buSzTx/>
                        <a:buFontTx/>
                        <a:buNone/>
                      </a:pPr>
                      <a:r>
                        <a:rPr kumimoji="0" lang="en-US"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1.</a:t>
                      </a:r>
                      <a:r>
                        <a:rPr kumimoji="0" lang="zh-CN"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面对货物</a:t>
                      </a:r>
                      <a:endParaRPr kumimoji="0" lang="ja-JP" altLang="en-US"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1" fontAlgn="base" latinLnBrk="0" hangingPunct="1">
                        <a:lnSpc>
                          <a:spcPts val="1600"/>
                        </a:lnSpc>
                        <a:spcBef>
                          <a:spcPct val="0"/>
                        </a:spcBef>
                        <a:spcAft>
                          <a:spcPct val="0"/>
                        </a:spcAft>
                        <a:buClrTx/>
                        <a:buSzTx/>
                        <a:buFontTx/>
                        <a:buNone/>
                      </a:pPr>
                      <a:r>
                        <a:rPr kumimoji="0" lang="en-US"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2.</a:t>
                      </a:r>
                      <a:r>
                        <a:rPr kumimoji="0" lang="zh-CN"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两脚分开约半步的间隔</a:t>
                      </a:r>
                      <a:endParaRPr kumimoji="0" lang="ja-JP" altLang="en-US"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1" fontAlgn="base" latinLnBrk="0" hangingPunct="1">
                        <a:lnSpc>
                          <a:spcPts val="1600"/>
                        </a:lnSpc>
                        <a:spcBef>
                          <a:spcPct val="0"/>
                        </a:spcBef>
                        <a:spcAft>
                          <a:spcPct val="0"/>
                        </a:spcAft>
                        <a:buClrTx/>
                        <a:buSzTx/>
                        <a:buFontTx/>
                        <a:buNone/>
                      </a:pPr>
                      <a:r>
                        <a:rPr kumimoji="0" lang="en-US"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3.</a:t>
                      </a:r>
                      <a:r>
                        <a:rPr kumimoji="0" lang="zh-CN"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腰部下蹲</a:t>
                      </a:r>
                      <a:endParaRPr kumimoji="0" lang="ja-JP" altLang="en-US"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381" marR="483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600"/>
                        </a:lnSpc>
                        <a:spcBef>
                          <a:spcPct val="0"/>
                        </a:spcBef>
                        <a:spcAft>
                          <a:spcPct val="0"/>
                        </a:spcAft>
                        <a:buClrTx/>
                        <a:buSzTx/>
                        <a:buFontTx/>
                        <a:buNone/>
                      </a:pPr>
                      <a:r>
                        <a:rPr kumimoji="0" lang="zh-CN"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安全、易搬</a:t>
                      </a:r>
                      <a:endParaRPr kumimoji="0" lang="ja-JP" altLang="en-US"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1" fontAlgn="base" latinLnBrk="0" hangingPunct="1">
                        <a:lnSpc>
                          <a:spcPts val="1600"/>
                        </a:lnSpc>
                        <a:spcBef>
                          <a:spcPct val="0"/>
                        </a:spcBef>
                        <a:spcAft>
                          <a:spcPct val="0"/>
                        </a:spcAft>
                        <a:buClrTx/>
                        <a:buSzTx/>
                        <a:buFontTx/>
                        <a:buNone/>
                      </a:pPr>
                      <a:r>
                        <a:rPr kumimoji="0" lang="ja-JP"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en-US"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     </a:t>
                      </a:r>
                      <a:r>
                        <a:rPr kumimoji="0" lang="ja-JP"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endParaRPr kumimoji="0" lang="ja-JP"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1" fontAlgn="base" latinLnBrk="0" hangingPunct="1">
                        <a:lnSpc>
                          <a:spcPts val="1600"/>
                        </a:lnSpc>
                        <a:spcBef>
                          <a:spcPct val="0"/>
                        </a:spcBef>
                        <a:spcAft>
                          <a:spcPct val="0"/>
                        </a:spcAft>
                        <a:buClrTx/>
                        <a:buSzTx/>
                        <a:buFontTx/>
                        <a:buNone/>
                      </a:pPr>
                      <a:r>
                        <a:rPr kumimoji="0" lang="ja-JP"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en-US"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     </a:t>
                      </a:r>
                      <a:r>
                        <a:rPr kumimoji="0" lang="ja-JP"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endParaRPr kumimoji="0" lang="ja-JP"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381" marR="483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4050">
                <a:tc>
                  <a:txBody>
                    <a:bodyPr/>
                    <a:lstStyle/>
                    <a:p>
                      <a:pPr marL="0" marR="0" lvl="0" indent="0" algn="ctr" defTabSz="914400" rtl="0" eaLnBrk="1" fontAlgn="base" latinLnBrk="0" hangingPunct="1">
                        <a:lnSpc>
                          <a:spcPts val="1600"/>
                        </a:lnSpc>
                        <a:spcBef>
                          <a:spcPct val="0"/>
                        </a:spcBef>
                        <a:spcAft>
                          <a:spcPct val="0"/>
                        </a:spcAft>
                        <a:buClrTx/>
                        <a:buSzTx/>
                        <a:buFontTx/>
                        <a:buNone/>
                      </a:pPr>
                      <a:r>
                        <a:rPr kumimoji="0" lang="en-US"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3</a:t>
                      </a:r>
                      <a:endParaRPr kumimoji="0" lang="ja-JP"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381" marR="483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600"/>
                        </a:lnSpc>
                        <a:spcBef>
                          <a:spcPct val="0"/>
                        </a:spcBef>
                        <a:spcAft>
                          <a:spcPct val="0"/>
                        </a:spcAft>
                        <a:buClrTx/>
                        <a:buSzTx/>
                        <a:buFontTx/>
                        <a:buNone/>
                      </a:pPr>
                      <a:r>
                        <a:rPr kumimoji="0" lang="zh-CN"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抬举货物</a:t>
                      </a:r>
                      <a:endParaRPr kumimoji="0" lang="ja-JP" altLang="en-US"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381" marR="483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600"/>
                        </a:lnSpc>
                        <a:spcBef>
                          <a:spcPct val="0"/>
                        </a:spcBef>
                        <a:spcAft>
                          <a:spcPct val="0"/>
                        </a:spcAft>
                        <a:buClrTx/>
                        <a:buSzTx/>
                        <a:buFontTx/>
                        <a:buNone/>
                      </a:pPr>
                      <a:r>
                        <a:rPr kumimoji="0" lang="en-US"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1.</a:t>
                      </a:r>
                      <a:r>
                        <a:rPr kumimoji="0" lang="zh-CN"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两手扶稳箱子底部</a:t>
                      </a:r>
                      <a:endParaRPr kumimoji="0" lang="ja-JP" altLang="en-US"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1" fontAlgn="base" latinLnBrk="0" hangingPunct="1">
                        <a:lnSpc>
                          <a:spcPts val="1600"/>
                        </a:lnSpc>
                        <a:spcBef>
                          <a:spcPct val="0"/>
                        </a:spcBef>
                        <a:spcAft>
                          <a:spcPct val="0"/>
                        </a:spcAft>
                        <a:buClrTx/>
                        <a:buSzTx/>
                        <a:buFontTx/>
                        <a:buNone/>
                      </a:pPr>
                      <a:r>
                        <a:rPr kumimoji="0" lang="en-US"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2.</a:t>
                      </a:r>
                      <a:r>
                        <a:rPr kumimoji="0" lang="zh-CN"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一人发出信号后，两人呼吸一致</a:t>
                      </a:r>
                      <a:endParaRPr kumimoji="0" lang="ja-JP" altLang="en-US"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1" fontAlgn="base" latinLnBrk="0" hangingPunct="1">
                        <a:lnSpc>
                          <a:spcPts val="1600"/>
                        </a:lnSpc>
                        <a:spcBef>
                          <a:spcPct val="0"/>
                        </a:spcBef>
                        <a:spcAft>
                          <a:spcPct val="0"/>
                        </a:spcAft>
                        <a:buClrTx/>
                        <a:buSzTx/>
                        <a:buFontTx/>
                        <a:buNone/>
                      </a:pPr>
                      <a:r>
                        <a:rPr kumimoji="0" lang="en-US"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3.</a:t>
                      </a:r>
                      <a:r>
                        <a:rPr kumimoji="0" lang="zh-CN"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背部保持挺直，腰部缓缓起立</a:t>
                      </a:r>
                      <a:endParaRPr kumimoji="0" lang="ja-JP" altLang="en-US"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381" marR="483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600"/>
                        </a:lnSpc>
                        <a:spcBef>
                          <a:spcPct val="0"/>
                        </a:spcBef>
                        <a:spcAft>
                          <a:spcPct val="0"/>
                        </a:spcAft>
                        <a:buClrTx/>
                        <a:buSzTx/>
                        <a:buFontTx/>
                        <a:buNone/>
                      </a:pPr>
                      <a:r>
                        <a:rPr kumimoji="0" lang="zh-CN"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安全、易搬</a:t>
                      </a:r>
                      <a:endParaRPr kumimoji="0" lang="ja-JP" altLang="en-US"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1" fontAlgn="base" latinLnBrk="0" hangingPunct="1">
                        <a:lnSpc>
                          <a:spcPts val="1600"/>
                        </a:lnSpc>
                        <a:spcBef>
                          <a:spcPct val="0"/>
                        </a:spcBef>
                        <a:spcAft>
                          <a:spcPct val="0"/>
                        </a:spcAft>
                        <a:buClrTx/>
                        <a:buSzTx/>
                        <a:buFontTx/>
                        <a:buNone/>
                      </a:pPr>
                      <a:r>
                        <a:rPr kumimoji="0" lang="ja-JP"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en-US"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     </a:t>
                      </a:r>
                      <a:r>
                        <a:rPr kumimoji="0" lang="ja-JP"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endParaRPr kumimoji="0" lang="ja-JP"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1" fontAlgn="base" latinLnBrk="0" hangingPunct="1">
                        <a:lnSpc>
                          <a:spcPts val="1600"/>
                        </a:lnSpc>
                        <a:spcBef>
                          <a:spcPct val="0"/>
                        </a:spcBef>
                        <a:spcAft>
                          <a:spcPct val="0"/>
                        </a:spcAft>
                        <a:buClrTx/>
                        <a:buSzTx/>
                        <a:buFontTx/>
                        <a:buNone/>
                      </a:pPr>
                      <a:r>
                        <a:rPr kumimoji="0" lang="ja-JP" altLang="en-US"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安</a:t>
                      </a:r>
                      <a:r>
                        <a:rPr kumimoji="0" lang="zh-CN"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全</a:t>
                      </a:r>
                      <a:endParaRPr kumimoji="0" lang="ja-JP" altLang="en-US"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381" marR="483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73125">
                <a:tc>
                  <a:txBody>
                    <a:bodyPr/>
                    <a:lstStyle/>
                    <a:p>
                      <a:pPr marL="0" marR="0" lvl="0" indent="0" algn="ctr" defTabSz="914400" rtl="0" eaLnBrk="1" fontAlgn="base" latinLnBrk="0" hangingPunct="1">
                        <a:lnSpc>
                          <a:spcPts val="1600"/>
                        </a:lnSpc>
                        <a:spcBef>
                          <a:spcPct val="0"/>
                        </a:spcBef>
                        <a:spcAft>
                          <a:spcPct val="0"/>
                        </a:spcAft>
                        <a:buClrTx/>
                        <a:buSzTx/>
                        <a:buFontTx/>
                        <a:buNone/>
                      </a:pPr>
                      <a:r>
                        <a:rPr kumimoji="0" lang="en-US"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4</a:t>
                      </a:r>
                      <a:endParaRPr kumimoji="0" lang="ja-JP"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381" marR="483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600"/>
                        </a:lnSpc>
                        <a:spcBef>
                          <a:spcPct val="0"/>
                        </a:spcBef>
                        <a:spcAft>
                          <a:spcPct val="0"/>
                        </a:spcAft>
                        <a:buClrTx/>
                        <a:buSzTx/>
                        <a:buFontTx/>
                        <a:buNone/>
                      </a:pPr>
                      <a:r>
                        <a:rPr kumimoji="0" lang="zh-CN"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搬运货物</a:t>
                      </a:r>
                      <a:endParaRPr kumimoji="0" lang="ja-JP" altLang="en-US"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381" marR="483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600"/>
                        </a:lnSpc>
                        <a:spcBef>
                          <a:spcPct val="0"/>
                        </a:spcBef>
                        <a:spcAft>
                          <a:spcPct val="0"/>
                        </a:spcAft>
                        <a:buClrTx/>
                        <a:buSzTx/>
                        <a:buFontTx/>
                        <a:buNone/>
                      </a:pPr>
                      <a:r>
                        <a:rPr kumimoji="0" lang="en-US"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1.</a:t>
                      </a:r>
                      <a:r>
                        <a:rPr kumimoji="0" lang="zh-CN"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抬起货物后，调整手的姿势，保持稳定</a:t>
                      </a:r>
                      <a:endParaRPr kumimoji="0" lang="ja-JP" altLang="en-US"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1" fontAlgn="base" latinLnBrk="0" hangingPunct="1">
                        <a:lnSpc>
                          <a:spcPts val="1600"/>
                        </a:lnSpc>
                        <a:spcBef>
                          <a:spcPct val="0"/>
                        </a:spcBef>
                        <a:spcAft>
                          <a:spcPct val="0"/>
                        </a:spcAft>
                        <a:buClrTx/>
                        <a:buSzTx/>
                        <a:buFontTx/>
                        <a:buNone/>
                      </a:pPr>
                      <a:r>
                        <a:rPr kumimoji="0" lang="en-US"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2.</a:t>
                      </a:r>
                      <a:r>
                        <a:rPr kumimoji="0" lang="zh-CN"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一人发出信号后，两人步调一致，小碎步移行</a:t>
                      </a:r>
                      <a:endParaRPr kumimoji="0" lang="ja-JP" altLang="en-US"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1" fontAlgn="base" latinLnBrk="0" hangingPunct="1">
                        <a:lnSpc>
                          <a:spcPts val="1600"/>
                        </a:lnSpc>
                        <a:spcBef>
                          <a:spcPct val="0"/>
                        </a:spcBef>
                        <a:spcAft>
                          <a:spcPct val="0"/>
                        </a:spcAft>
                        <a:buClrTx/>
                        <a:buSzTx/>
                        <a:buFontTx/>
                        <a:buNone/>
                      </a:pPr>
                      <a:r>
                        <a:rPr kumimoji="0" lang="en-US"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3.</a:t>
                      </a:r>
                      <a:r>
                        <a:rPr kumimoji="0" lang="zh-CN"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步行中注意障碍物</a:t>
                      </a:r>
                      <a:endParaRPr kumimoji="0" lang="ja-JP" altLang="en-US"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381" marR="483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600"/>
                        </a:lnSpc>
                        <a:spcBef>
                          <a:spcPct val="0"/>
                        </a:spcBef>
                        <a:spcAft>
                          <a:spcPct val="0"/>
                        </a:spcAft>
                        <a:buClrTx/>
                        <a:buSzTx/>
                        <a:buFontTx/>
                        <a:buNone/>
                      </a:pPr>
                      <a:r>
                        <a:rPr kumimoji="0" lang="zh-CN"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安全、易搬</a:t>
                      </a:r>
                      <a:endParaRPr kumimoji="0" lang="ja-JP" altLang="en-US"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1" fontAlgn="base" latinLnBrk="0" hangingPunct="1">
                        <a:lnSpc>
                          <a:spcPts val="1600"/>
                        </a:lnSpc>
                        <a:spcBef>
                          <a:spcPct val="0"/>
                        </a:spcBef>
                        <a:spcAft>
                          <a:spcPct val="0"/>
                        </a:spcAft>
                        <a:buClrTx/>
                        <a:buSzTx/>
                        <a:buFontTx/>
                        <a:buNone/>
                      </a:pPr>
                      <a:r>
                        <a:rPr kumimoji="0" lang="ja-JP"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en-US"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     </a:t>
                      </a:r>
                      <a:r>
                        <a:rPr kumimoji="0" lang="ja-JP"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endParaRPr kumimoji="0" lang="ja-JP"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1" fontAlgn="base" latinLnBrk="0" hangingPunct="1">
                        <a:lnSpc>
                          <a:spcPts val="1600"/>
                        </a:lnSpc>
                        <a:spcBef>
                          <a:spcPct val="0"/>
                        </a:spcBef>
                        <a:spcAft>
                          <a:spcPct val="0"/>
                        </a:spcAft>
                        <a:buClrTx/>
                        <a:buSzTx/>
                        <a:buFontTx/>
                        <a:buNone/>
                      </a:pPr>
                      <a:r>
                        <a:rPr kumimoji="0" lang="ja-JP" altLang="en-US"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安</a:t>
                      </a:r>
                      <a:r>
                        <a:rPr kumimoji="0" lang="zh-CN"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全</a:t>
                      </a:r>
                      <a:endParaRPr kumimoji="0" lang="ja-JP" altLang="en-US"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381" marR="483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73125">
                <a:tc>
                  <a:txBody>
                    <a:bodyPr/>
                    <a:lstStyle/>
                    <a:p>
                      <a:pPr marL="0" marR="0" lvl="0" indent="0" algn="ctr" defTabSz="914400" rtl="0" eaLnBrk="1" fontAlgn="base" latinLnBrk="0" hangingPunct="1">
                        <a:lnSpc>
                          <a:spcPts val="1600"/>
                        </a:lnSpc>
                        <a:spcBef>
                          <a:spcPct val="0"/>
                        </a:spcBef>
                        <a:spcAft>
                          <a:spcPct val="0"/>
                        </a:spcAft>
                        <a:buClrTx/>
                        <a:buSzTx/>
                        <a:buFontTx/>
                        <a:buNone/>
                      </a:pPr>
                      <a:r>
                        <a:rPr kumimoji="0" lang="en-US"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5</a:t>
                      </a:r>
                      <a:endParaRPr kumimoji="0" lang="ja-JP"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381" marR="483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600"/>
                        </a:lnSpc>
                        <a:spcBef>
                          <a:spcPct val="0"/>
                        </a:spcBef>
                        <a:spcAft>
                          <a:spcPct val="0"/>
                        </a:spcAft>
                        <a:buClrTx/>
                        <a:buSzTx/>
                        <a:buFontTx/>
                        <a:buNone/>
                      </a:pPr>
                      <a:r>
                        <a:rPr kumimoji="0" lang="zh-CN"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放下货物</a:t>
                      </a:r>
                      <a:endParaRPr kumimoji="0" lang="ja-JP" altLang="en-US"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381" marR="483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600"/>
                        </a:lnSpc>
                        <a:spcBef>
                          <a:spcPct val="0"/>
                        </a:spcBef>
                        <a:spcAft>
                          <a:spcPct val="0"/>
                        </a:spcAft>
                        <a:buClrTx/>
                        <a:buSzTx/>
                        <a:buFontTx/>
                        <a:buNone/>
                      </a:pPr>
                      <a:r>
                        <a:rPr kumimoji="0" lang="en-US"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1.</a:t>
                      </a:r>
                      <a:r>
                        <a:rPr kumimoji="0" lang="zh-CN"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确认货物放下的位置</a:t>
                      </a:r>
                      <a:endParaRPr kumimoji="0" lang="ja-JP" altLang="en-US"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1" fontAlgn="base" latinLnBrk="0" hangingPunct="1">
                        <a:lnSpc>
                          <a:spcPts val="1600"/>
                        </a:lnSpc>
                        <a:spcBef>
                          <a:spcPct val="0"/>
                        </a:spcBef>
                        <a:spcAft>
                          <a:spcPct val="0"/>
                        </a:spcAft>
                        <a:buClrTx/>
                        <a:buSzTx/>
                        <a:buFontTx/>
                        <a:buNone/>
                      </a:pPr>
                      <a:r>
                        <a:rPr kumimoji="0" lang="en-US"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2.</a:t>
                      </a:r>
                      <a:r>
                        <a:rPr kumimoji="0" lang="zh-CN"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一人发出信号后，两人背部保持挺直，腰部下蹲</a:t>
                      </a:r>
                      <a:endParaRPr kumimoji="0" lang="ja-JP" altLang="en-US"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1" fontAlgn="base" latinLnBrk="0" hangingPunct="1">
                        <a:lnSpc>
                          <a:spcPts val="1600"/>
                        </a:lnSpc>
                        <a:spcBef>
                          <a:spcPct val="0"/>
                        </a:spcBef>
                        <a:spcAft>
                          <a:spcPct val="0"/>
                        </a:spcAft>
                        <a:buClrTx/>
                        <a:buSzTx/>
                        <a:buFontTx/>
                        <a:buNone/>
                      </a:pPr>
                      <a:r>
                        <a:rPr kumimoji="0" lang="en-US"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3.</a:t>
                      </a:r>
                      <a:r>
                        <a:rPr kumimoji="0" lang="zh-CN"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确认货物是否放稳</a:t>
                      </a:r>
                      <a:endParaRPr kumimoji="0" lang="ja-JP" altLang="en-US"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381" marR="483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600"/>
                        </a:lnSpc>
                        <a:spcBef>
                          <a:spcPct val="0"/>
                        </a:spcBef>
                        <a:spcAft>
                          <a:spcPct val="0"/>
                        </a:spcAft>
                        <a:buClrTx/>
                        <a:buSzTx/>
                        <a:buFontTx/>
                        <a:buNone/>
                      </a:pPr>
                      <a:r>
                        <a:rPr kumimoji="0" lang="zh-CN"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成否</a:t>
                      </a:r>
                      <a:endParaRPr kumimoji="0" lang="ja-JP" altLang="en-US"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1" fontAlgn="base" latinLnBrk="0" hangingPunct="1">
                        <a:lnSpc>
                          <a:spcPts val="1600"/>
                        </a:lnSpc>
                        <a:spcBef>
                          <a:spcPct val="0"/>
                        </a:spcBef>
                        <a:spcAft>
                          <a:spcPct val="0"/>
                        </a:spcAft>
                        <a:buClrTx/>
                        <a:buSzTx/>
                        <a:buFontTx/>
                        <a:buNone/>
                      </a:pPr>
                      <a:r>
                        <a:rPr kumimoji="0" lang="zh-CN"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安全</a:t>
                      </a:r>
                      <a:endParaRPr kumimoji="0" lang="ja-JP" altLang="en-US"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1" fontAlgn="base" latinLnBrk="0" hangingPunct="1">
                        <a:lnSpc>
                          <a:spcPts val="1600"/>
                        </a:lnSpc>
                        <a:spcBef>
                          <a:spcPct val="0"/>
                        </a:spcBef>
                        <a:spcAft>
                          <a:spcPct val="0"/>
                        </a:spcAft>
                        <a:buClrTx/>
                        <a:buSzTx/>
                        <a:buFontTx/>
                        <a:buNone/>
                      </a:pPr>
                      <a:r>
                        <a:rPr kumimoji="0" lang="zh-CN"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成否</a:t>
                      </a:r>
                      <a:endParaRPr kumimoji="0" lang="ja-JP" altLang="en-US"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381" marR="483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2000">
                <a:tc>
                  <a:txBody>
                    <a:bodyPr/>
                    <a:lstStyle/>
                    <a:p>
                      <a:pPr marL="0" marR="0" lvl="0" indent="0" algn="ctr" defTabSz="914400" rtl="0" eaLnBrk="1" fontAlgn="base" latinLnBrk="0" hangingPunct="1">
                        <a:lnSpc>
                          <a:spcPts val="1600"/>
                        </a:lnSpc>
                        <a:spcBef>
                          <a:spcPct val="0"/>
                        </a:spcBef>
                        <a:spcAft>
                          <a:spcPct val="0"/>
                        </a:spcAft>
                        <a:buClrTx/>
                        <a:buSzTx/>
                        <a:buFontTx/>
                        <a:buNone/>
                      </a:pPr>
                      <a:r>
                        <a:rPr kumimoji="0" lang="zh-CN"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备注</a:t>
                      </a:r>
                      <a:endParaRPr kumimoji="0" lang="ja-JP" altLang="en-US"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381" marR="483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ts val="1600"/>
                        </a:lnSpc>
                        <a:spcBef>
                          <a:spcPct val="0"/>
                        </a:spcBef>
                        <a:spcAft>
                          <a:spcPct val="0"/>
                        </a:spcAft>
                        <a:buClrTx/>
                        <a:buSzTx/>
                        <a:buFontTx/>
                        <a:buNone/>
                      </a:pPr>
                      <a:r>
                        <a:rPr kumimoji="0" lang="en-US"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1.</a:t>
                      </a:r>
                      <a:r>
                        <a:rPr kumimoji="0" lang="zh-CN"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由于是</a:t>
                      </a:r>
                      <a:r>
                        <a:rPr kumimoji="0" lang="en-US"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2</a:t>
                      </a:r>
                      <a:r>
                        <a:rPr kumimoji="0" lang="zh-CN"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人联合作业，每组最好搭配体格相同者。</a:t>
                      </a:r>
                      <a:endParaRPr kumimoji="0" lang="ja-JP" altLang="en-US"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1" fontAlgn="base" latinLnBrk="0" hangingPunct="1">
                        <a:lnSpc>
                          <a:spcPts val="1600"/>
                        </a:lnSpc>
                        <a:spcBef>
                          <a:spcPct val="0"/>
                        </a:spcBef>
                        <a:spcAft>
                          <a:spcPct val="0"/>
                        </a:spcAft>
                        <a:buClrTx/>
                        <a:buSzTx/>
                        <a:buFontTx/>
                        <a:buNone/>
                      </a:pPr>
                      <a:r>
                        <a:rPr kumimoji="0" lang="en-US"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2.</a:t>
                      </a:r>
                      <a:r>
                        <a:rPr kumimoji="0" lang="zh-CN"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事先应准备</a:t>
                      </a:r>
                      <a:r>
                        <a:rPr kumimoji="0" lang="en-US"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2</a:t>
                      </a:r>
                      <a:r>
                        <a:rPr kumimoji="0" lang="zh-CN"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根枕木。</a:t>
                      </a:r>
                      <a:endParaRPr kumimoji="0" lang="ja-JP" altLang="en-US"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1" fontAlgn="base" latinLnBrk="0" hangingPunct="1">
                        <a:lnSpc>
                          <a:spcPts val="1600"/>
                        </a:lnSpc>
                        <a:spcBef>
                          <a:spcPct val="0"/>
                        </a:spcBef>
                        <a:spcAft>
                          <a:spcPct val="0"/>
                        </a:spcAft>
                        <a:buClrTx/>
                        <a:buSzTx/>
                        <a:buFontTx/>
                        <a:buNone/>
                      </a:pPr>
                      <a:r>
                        <a:rPr kumimoji="0" lang="en-US"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3.</a:t>
                      </a:r>
                      <a:r>
                        <a:rPr kumimoji="0" lang="zh-CN"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此作业的搬运距离应在</a:t>
                      </a:r>
                      <a:r>
                        <a:rPr kumimoji="0" lang="en-US" altLang="ja-JP"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10m</a:t>
                      </a:r>
                      <a:r>
                        <a:rPr kumimoji="0" lang="zh-CN"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以内。</a:t>
                      </a:r>
                      <a:endParaRPr kumimoji="0" lang="ja-JP" altLang="en-US" sz="16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381" marR="483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5"/>
          <p:cNvSpPr txBox="1"/>
          <p:nvPr/>
        </p:nvSpPr>
        <p:spPr>
          <a:xfrm>
            <a:off x="71438" y="752475"/>
            <a:ext cx="8208962" cy="461963"/>
          </a:xfrm>
          <a:prstGeom prst="rect">
            <a:avLst/>
          </a:prstGeom>
          <a:noFill/>
          <a:ln w="9525">
            <a:noFill/>
          </a:ln>
        </p:spPr>
        <p:txBody>
          <a:bodyPr>
            <a:spAutoFit/>
          </a:bodyPr>
          <a:lstStyle/>
          <a:p>
            <a:pPr eaLnBrk="1" hangingPunct="1">
              <a:spcBef>
                <a:spcPct val="50000"/>
              </a:spcBef>
            </a:pPr>
            <a:r>
              <a:rPr lang="en-US" altLang="zh-CN" dirty="0">
                <a:latin typeface="黑体" panose="02010609060101010101" pitchFamily="49" charset="-122"/>
                <a:ea typeface="黑体" panose="02010609060101010101" pitchFamily="49" charset="-122"/>
              </a:rPr>
              <a:t>4.</a:t>
            </a:r>
            <a:r>
              <a:rPr lang="zh-CN" altLang="en-US" dirty="0">
                <a:latin typeface="黑体" panose="02010609060101010101" pitchFamily="49" charset="-122"/>
                <a:ea typeface="黑体" panose="02010609060101010101" pitchFamily="49" charset="-122"/>
              </a:rPr>
              <a:t>作业程序的制定与完善</a:t>
            </a:r>
            <a:r>
              <a:rPr lang="en-US" altLang="zh-CN" dirty="0">
                <a:latin typeface="Times New Roman" panose="02020603050405020304" pitchFamily="18" charset="0"/>
              </a:rPr>
              <a:t>—</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6</a:t>
            </a:r>
            <a:r>
              <a:rPr lang="zh-CN" altLang="en-US" sz="2000" dirty="0">
                <a:latin typeface="黑体" panose="02010609060101010101" pitchFamily="49" charset="-122"/>
                <a:ea typeface="黑体" panose="02010609060101010101" pitchFamily="49" charset="-122"/>
              </a:rPr>
              <a:t>）编制作业程序的注意事项</a:t>
            </a:r>
            <a:endParaRPr lang="zh-CN" altLang="en-US" sz="2000" dirty="0">
              <a:latin typeface="黑体" panose="02010609060101010101" pitchFamily="49" charset="-122"/>
              <a:ea typeface="黑体" panose="02010609060101010101" pitchFamily="49" charset="-122"/>
            </a:endParaRPr>
          </a:p>
        </p:txBody>
      </p:sp>
      <p:sp>
        <p:nvSpPr>
          <p:cNvPr id="92163" name="Text Box 6"/>
          <p:cNvSpPr txBox="1"/>
          <p:nvPr/>
        </p:nvSpPr>
        <p:spPr>
          <a:xfrm>
            <a:off x="755650" y="1497013"/>
            <a:ext cx="7993063" cy="3932237"/>
          </a:xfrm>
          <a:prstGeom prst="rect">
            <a:avLst/>
          </a:prstGeom>
          <a:noFill/>
          <a:ln w="9525">
            <a:noFill/>
          </a:ln>
        </p:spPr>
        <p:txBody>
          <a:bodyPr>
            <a:spAutoFit/>
          </a:bodyPr>
          <a:lstStyle/>
          <a:p>
            <a:pPr marL="342900" indent="-342900" eaLnBrk="1" hangingPunct="1">
              <a:lnSpc>
                <a:spcPts val="3000"/>
              </a:lnSpc>
              <a:spcBef>
                <a:spcPct val="20000"/>
              </a:spcBef>
            </a:pPr>
            <a:r>
              <a:rPr lang="en-US" altLang="zh-CN" sz="2000" dirty="0">
                <a:latin typeface="黑体" panose="02010609060101010101" pitchFamily="49" charset="-122"/>
                <a:ea typeface="黑体" panose="02010609060101010101" pitchFamily="49" charset="-122"/>
              </a:rPr>
              <a:t>①</a:t>
            </a:r>
            <a:r>
              <a:rPr lang="zh-CN" altLang="en-US" sz="2000" dirty="0">
                <a:latin typeface="黑体" panose="02010609060101010101" pitchFamily="49" charset="-122"/>
                <a:ea typeface="黑体" panose="02010609060101010101" pitchFamily="49" charset="-122"/>
              </a:rPr>
              <a:t>步骤数量不能过多。</a:t>
            </a:r>
            <a:endParaRPr lang="zh-CN" altLang="en-US" sz="2000" dirty="0">
              <a:latin typeface="黑体" panose="02010609060101010101" pitchFamily="49" charset="-122"/>
              <a:ea typeface="黑体" panose="02010609060101010101" pitchFamily="49" charset="-122"/>
            </a:endParaRPr>
          </a:p>
          <a:p>
            <a:pPr marL="342900" indent="-342900" eaLnBrk="1" hangingPunct="1">
              <a:lnSpc>
                <a:spcPts val="3000"/>
              </a:lnSpc>
              <a:spcBef>
                <a:spcPct val="20000"/>
              </a:spcBef>
            </a:pPr>
            <a:r>
              <a:rPr lang="zh-CN" altLang="en-US" sz="2000" dirty="0">
                <a:latin typeface="黑体" panose="02010609060101010101" pitchFamily="49" charset="-122"/>
                <a:ea typeface="黑体" panose="02010609060101010101" pitchFamily="49" charset="-122"/>
              </a:rPr>
              <a:t>②尽可能省去不必要的步骤。</a:t>
            </a:r>
            <a:endParaRPr lang="zh-CN" altLang="en-US" sz="2000" dirty="0">
              <a:latin typeface="黑体" panose="02010609060101010101" pitchFamily="49" charset="-122"/>
              <a:ea typeface="黑体" panose="02010609060101010101" pitchFamily="49" charset="-122"/>
            </a:endParaRPr>
          </a:p>
          <a:p>
            <a:pPr marL="342900" indent="-342900" eaLnBrk="1" hangingPunct="1">
              <a:lnSpc>
                <a:spcPts val="3000"/>
              </a:lnSpc>
              <a:spcBef>
                <a:spcPct val="20000"/>
              </a:spcBef>
            </a:pPr>
            <a:r>
              <a:rPr lang="zh-CN" altLang="en-US" sz="2000" dirty="0">
                <a:latin typeface="黑体" panose="02010609060101010101" pitchFamily="49" charset="-122"/>
                <a:ea typeface="黑体" panose="02010609060101010101" pitchFamily="49" charset="-122"/>
              </a:rPr>
              <a:t>③步骤顺序要按最有利于顺利完成作业的要求进行安排。</a:t>
            </a:r>
            <a:endParaRPr lang="zh-CN" altLang="en-US" sz="2000" dirty="0">
              <a:latin typeface="黑体" panose="02010609060101010101" pitchFamily="49" charset="-122"/>
              <a:ea typeface="黑体" panose="02010609060101010101" pitchFamily="49" charset="-122"/>
            </a:endParaRPr>
          </a:p>
          <a:p>
            <a:pPr marL="342900" indent="-342900" eaLnBrk="1" hangingPunct="1">
              <a:lnSpc>
                <a:spcPts val="3000"/>
              </a:lnSpc>
              <a:spcBef>
                <a:spcPct val="20000"/>
              </a:spcBef>
            </a:pPr>
            <a:r>
              <a:rPr lang="zh-CN" altLang="en-US" sz="2000" dirty="0">
                <a:latin typeface="黑体" panose="02010609060101010101" pitchFamily="49" charset="-122"/>
                <a:ea typeface="黑体" panose="02010609060101010101" pitchFamily="49" charset="-122"/>
              </a:rPr>
              <a:t>④各步骤的动作要在合适的位置和姿势下进行。</a:t>
            </a:r>
            <a:endParaRPr lang="zh-CN" altLang="en-US" sz="2000" dirty="0">
              <a:latin typeface="黑体" panose="02010609060101010101" pitchFamily="49" charset="-122"/>
              <a:ea typeface="黑体" panose="02010609060101010101" pitchFamily="49" charset="-122"/>
            </a:endParaRPr>
          </a:p>
          <a:p>
            <a:pPr marL="342900" indent="-342900" eaLnBrk="1" hangingPunct="1">
              <a:lnSpc>
                <a:spcPts val="3000"/>
              </a:lnSpc>
              <a:spcBef>
                <a:spcPct val="20000"/>
              </a:spcBef>
            </a:pPr>
            <a:r>
              <a:rPr lang="zh-CN" altLang="en-US" sz="2000" dirty="0">
                <a:latin typeface="黑体" panose="02010609060101010101" pitchFamily="49" charset="-122"/>
                <a:ea typeface="黑体" panose="02010609060101010101" pitchFamily="49" charset="-122"/>
              </a:rPr>
              <a:t>⑤不能纸上谈兵，要结合作业人员的实际操作来制定。</a:t>
            </a:r>
            <a:endParaRPr lang="zh-CN" altLang="en-US" sz="2000" dirty="0">
              <a:latin typeface="黑体" panose="02010609060101010101" pitchFamily="49" charset="-122"/>
              <a:ea typeface="黑体" panose="02010609060101010101" pitchFamily="49" charset="-122"/>
            </a:endParaRPr>
          </a:p>
          <a:p>
            <a:pPr marL="342900" indent="-342900" eaLnBrk="1" hangingPunct="1">
              <a:lnSpc>
                <a:spcPts val="3000"/>
              </a:lnSpc>
              <a:spcBef>
                <a:spcPct val="20000"/>
              </a:spcBef>
            </a:pPr>
            <a:r>
              <a:rPr lang="zh-CN" altLang="en-US" sz="2000" dirty="0">
                <a:latin typeface="黑体" panose="02010609060101010101" pitchFamily="49" charset="-122"/>
                <a:ea typeface="黑体" panose="02010609060101010101" pitchFamily="49" charset="-122"/>
              </a:rPr>
              <a:t>⑥对主要步骤的要点要进行充分研究，直至全员认可。</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急切的结论有时得不到遵守</a:t>
            </a:r>
            <a:r>
              <a:rPr lang="en-US" altLang="zh-CN" sz="2000" dirty="0">
                <a:latin typeface="黑体" panose="02010609060101010101" pitchFamily="49" charset="-122"/>
                <a:ea typeface="黑体" panose="02010609060101010101" pitchFamily="49" charset="-122"/>
              </a:rPr>
              <a:t>)</a:t>
            </a:r>
            <a:endParaRPr lang="en-US" altLang="zh-CN" sz="2000" dirty="0">
              <a:latin typeface="黑体" panose="02010609060101010101" pitchFamily="49" charset="-122"/>
              <a:ea typeface="黑体" panose="02010609060101010101" pitchFamily="49" charset="-122"/>
            </a:endParaRPr>
          </a:p>
          <a:p>
            <a:pPr marL="342900" indent="-342900" eaLnBrk="1" hangingPunct="1">
              <a:lnSpc>
                <a:spcPts val="3000"/>
              </a:lnSpc>
              <a:spcBef>
                <a:spcPct val="20000"/>
              </a:spcBef>
            </a:pPr>
            <a:r>
              <a:rPr lang="en-US" altLang="zh-CN" sz="2000" dirty="0">
                <a:latin typeface="黑体" panose="02010609060101010101" pitchFamily="49" charset="-122"/>
                <a:ea typeface="黑体" panose="02010609060101010101" pitchFamily="49" charset="-122"/>
              </a:rPr>
              <a:t>⑦</a:t>
            </a:r>
            <a:r>
              <a:rPr lang="zh-CN" altLang="en-US" sz="2000" dirty="0">
                <a:latin typeface="黑体" panose="02010609060101010101" pitchFamily="49" charset="-122"/>
                <a:ea typeface="黑体" panose="02010609060101010101" pitchFamily="49" charset="-122"/>
              </a:rPr>
              <a:t>要点的目标是安全、易操作和不会失败。</a:t>
            </a:r>
            <a:endParaRPr lang="zh-CN" altLang="en-US" sz="2000" dirty="0">
              <a:latin typeface="黑体" panose="02010609060101010101" pitchFamily="49" charset="-122"/>
              <a:ea typeface="黑体" panose="02010609060101010101" pitchFamily="49" charset="-122"/>
            </a:endParaRPr>
          </a:p>
          <a:p>
            <a:pPr marL="342900" indent="-342900" eaLnBrk="1" hangingPunct="1">
              <a:lnSpc>
                <a:spcPts val="3000"/>
              </a:lnSpc>
              <a:spcBef>
                <a:spcPct val="20000"/>
              </a:spcBef>
            </a:pPr>
            <a:r>
              <a:rPr lang="zh-CN" altLang="en-US" sz="2000" dirty="0">
                <a:latin typeface="黑体" panose="02010609060101010101" pitchFamily="49" charset="-122"/>
                <a:ea typeface="黑体" panose="02010609060101010101" pitchFamily="49" charset="-122"/>
              </a:rPr>
              <a:t>⑧草案制成后，要进行试行，对不合适的部分进行修订。 </a:t>
            </a:r>
            <a:endParaRPr lang="zh-CN" altLang="en-US" sz="2000" dirty="0">
              <a:latin typeface="黑体" panose="02010609060101010101" pitchFamily="49" charset="-122"/>
              <a:ea typeface="黑体" panose="02010609060101010101" pitchFamily="49" charset="-122"/>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5"/>
          <p:cNvSpPr txBox="1"/>
          <p:nvPr/>
        </p:nvSpPr>
        <p:spPr>
          <a:xfrm>
            <a:off x="285750" y="609600"/>
            <a:ext cx="8208963" cy="461963"/>
          </a:xfrm>
          <a:prstGeom prst="rect">
            <a:avLst/>
          </a:prstGeom>
          <a:noFill/>
          <a:ln w="9525">
            <a:noFill/>
          </a:ln>
        </p:spPr>
        <p:txBody>
          <a:bodyPr>
            <a:spAutoFit/>
          </a:bodyPr>
          <a:lstStyle/>
          <a:p>
            <a:pPr eaLnBrk="1" hangingPunct="1">
              <a:spcBef>
                <a:spcPct val="50000"/>
              </a:spcBef>
            </a:pPr>
            <a:r>
              <a:rPr lang="en-US" altLang="zh-CN" dirty="0">
                <a:latin typeface="黑体" panose="02010609060101010101" pitchFamily="49" charset="-122"/>
                <a:ea typeface="黑体" panose="02010609060101010101" pitchFamily="49" charset="-122"/>
              </a:rPr>
              <a:t>4.</a:t>
            </a:r>
            <a:r>
              <a:rPr lang="zh-CN" altLang="en-US" dirty="0">
                <a:latin typeface="黑体" panose="02010609060101010101" pitchFamily="49" charset="-122"/>
                <a:ea typeface="黑体" panose="02010609060101010101" pitchFamily="49" charset="-122"/>
              </a:rPr>
              <a:t>作业程序的制定与完善</a:t>
            </a:r>
            <a:r>
              <a:rPr lang="en-US" altLang="zh-CN" dirty="0">
                <a:latin typeface="Times New Roman" panose="02020603050405020304" pitchFamily="18" charset="0"/>
              </a:rPr>
              <a:t>—</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7</a:t>
            </a:r>
            <a:r>
              <a:rPr lang="zh-CN" altLang="en-US" sz="2000" dirty="0">
                <a:latin typeface="黑体" panose="02010609060101010101" pitchFamily="49" charset="-122"/>
                <a:ea typeface="黑体" panose="02010609060101010101" pitchFamily="49" charset="-122"/>
              </a:rPr>
              <a:t>）作业程序的修订</a:t>
            </a:r>
            <a:endParaRPr lang="zh-CN" altLang="en-US" sz="2000" dirty="0">
              <a:latin typeface="黑体" panose="02010609060101010101" pitchFamily="49" charset="-122"/>
              <a:ea typeface="黑体" panose="02010609060101010101" pitchFamily="49" charset="-122"/>
            </a:endParaRPr>
          </a:p>
        </p:txBody>
      </p:sp>
      <p:sp>
        <p:nvSpPr>
          <p:cNvPr id="93187" name="Text Box 6"/>
          <p:cNvSpPr txBox="1"/>
          <p:nvPr/>
        </p:nvSpPr>
        <p:spPr>
          <a:xfrm>
            <a:off x="714375" y="1187450"/>
            <a:ext cx="8032750" cy="4456113"/>
          </a:xfrm>
          <a:prstGeom prst="rect">
            <a:avLst/>
          </a:prstGeom>
          <a:noFill/>
          <a:ln w="9525">
            <a:noFill/>
          </a:ln>
        </p:spPr>
        <p:txBody>
          <a:bodyPr>
            <a:spAutoFit/>
          </a:bodyPr>
          <a:lstStyle/>
          <a:p>
            <a:pPr marL="342900" indent="-342900" eaLnBrk="1" hangingPunct="1">
              <a:lnSpc>
                <a:spcPts val="3000"/>
              </a:lnSpc>
              <a:spcBef>
                <a:spcPct val="20000"/>
              </a:spcBef>
            </a:pPr>
            <a:r>
              <a:rPr lang="en-US" altLang="zh-CN" sz="2000" dirty="0">
                <a:latin typeface="黑体" panose="02010609060101010101" pitchFamily="49" charset="-122"/>
                <a:ea typeface="黑体" panose="02010609060101010101" pitchFamily="49" charset="-122"/>
              </a:rPr>
              <a:t>①</a:t>
            </a:r>
            <a:r>
              <a:rPr lang="zh-CN" altLang="en-US" sz="2000" dirty="0">
                <a:latin typeface="黑体" panose="02010609060101010101" pitchFamily="49" charset="-122"/>
                <a:ea typeface="黑体" panose="02010609060101010101" pitchFamily="49" charset="-122"/>
              </a:rPr>
              <a:t>在按照规定的作业程序实施作业发生事故和灾害时，或经历了潜在危险等时，相关作业人员和监督人员要重新审视哪个环节出现了问题</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步骤顺序不好、存在缺陷等</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、关键部位的标示方法是否不得要领等问题，并进行改善。</a:t>
            </a:r>
            <a:endParaRPr lang="zh-CN" altLang="en-US" sz="2000" dirty="0">
              <a:latin typeface="黑体" panose="02010609060101010101" pitchFamily="49" charset="-122"/>
              <a:ea typeface="黑体" panose="02010609060101010101" pitchFamily="49" charset="-122"/>
            </a:endParaRPr>
          </a:p>
          <a:p>
            <a:pPr marL="342900" indent="-342900" eaLnBrk="1" hangingPunct="1">
              <a:lnSpc>
                <a:spcPts val="3000"/>
              </a:lnSpc>
              <a:spcBef>
                <a:spcPct val="20000"/>
              </a:spcBef>
            </a:pPr>
            <a:r>
              <a:rPr lang="zh-CN" altLang="en-US" sz="2000" dirty="0">
                <a:latin typeface="黑体" panose="02010609060101010101" pitchFamily="49" charset="-122"/>
                <a:ea typeface="黑体" panose="02010609060101010101" pitchFamily="49" charset="-122"/>
              </a:rPr>
              <a:t>②材料、作业用设备等发生变化时，要重新检查是否与现行程序出现了矛盾。</a:t>
            </a:r>
            <a:endParaRPr lang="zh-CN" altLang="en-US" sz="2000" dirty="0">
              <a:latin typeface="黑体" panose="02010609060101010101" pitchFamily="49" charset="-122"/>
              <a:ea typeface="黑体" panose="02010609060101010101" pitchFamily="49" charset="-122"/>
            </a:endParaRPr>
          </a:p>
          <a:p>
            <a:pPr marL="342900" indent="-342900" eaLnBrk="1" hangingPunct="1">
              <a:lnSpc>
                <a:spcPts val="3000"/>
              </a:lnSpc>
              <a:spcBef>
                <a:spcPct val="20000"/>
              </a:spcBef>
            </a:pPr>
            <a:r>
              <a:rPr lang="zh-CN" altLang="en-US" sz="2000" dirty="0">
                <a:latin typeface="黑体" panose="02010609060101010101" pitchFamily="49" charset="-122"/>
                <a:ea typeface="黑体" panose="02010609060101010101" pitchFamily="49" charset="-122"/>
              </a:rPr>
              <a:t>③尤其是在生产工序、作业方法等发生变更时，现行程序往往失去作用，所以要按重新制定程序的计划进行全面的审视。</a:t>
            </a:r>
            <a:endParaRPr lang="zh-CN" altLang="en-US" sz="2000" dirty="0">
              <a:latin typeface="黑体" panose="02010609060101010101" pitchFamily="49" charset="-122"/>
              <a:ea typeface="黑体" panose="02010609060101010101" pitchFamily="49" charset="-122"/>
            </a:endParaRPr>
          </a:p>
          <a:p>
            <a:pPr marL="342900" indent="-342900" eaLnBrk="1" hangingPunct="1">
              <a:lnSpc>
                <a:spcPts val="3000"/>
              </a:lnSpc>
              <a:spcBef>
                <a:spcPct val="20000"/>
              </a:spcBef>
            </a:pPr>
            <a:r>
              <a:rPr lang="zh-CN" altLang="en-US" sz="2000" dirty="0">
                <a:latin typeface="黑体" panose="02010609060101010101" pitchFamily="49" charset="-122"/>
                <a:ea typeface="黑体" panose="02010609060101010101" pitchFamily="49" charset="-122"/>
              </a:rPr>
              <a:t>④在制定的程序不能被很好遵守时，要对程序不合适等问题进行详细研究，必要时进行改善。在不是程序书的问题，而是整个工厂的工作氛围、教育培训的问题，需要另行采取应对措施。 </a:t>
            </a:r>
            <a:endParaRPr lang="zh-CN" altLang="en-US" sz="2000" dirty="0">
              <a:latin typeface="黑体" panose="02010609060101010101" pitchFamily="49" charset="-122"/>
              <a:ea typeface="黑体" panose="02010609060101010101" pitchFamily="49" charset="-122"/>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标题 1"/>
          <p:cNvSpPr>
            <a:spLocks noGrp="1"/>
          </p:cNvSpPr>
          <p:nvPr>
            <p:ph type="title"/>
          </p:nvPr>
        </p:nvSpPr>
        <p:spPr>
          <a:xfrm>
            <a:off x="214313" y="642938"/>
            <a:ext cx="8229600" cy="908050"/>
          </a:xfrm>
        </p:spPr>
        <p:txBody>
          <a:bodyPr vert="horz" wrap="square" lIns="91440" tIns="45720" rIns="91440" bIns="45720" anchor="ctr"/>
          <a:lstStyle/>
          <a:p>
            <a:pPr eaLnBrk="1" hangingPunct="1"/>
            <a:r>
              <a:rPr lang="zh-CN" altLang="en-US" sz="3200" dirty="0">
                <a:latin typeface="黑体" panose="02010609060101010101" pitchFamily="49" charset="-122"/>
                <a:ea typeface="黑体" panose="02010609060101010101" pitchFamily="49" charset="-122"/>
              </a:rPr>
              <a:t>第二讲  环境安全</a:t>
            </a:r>
            <a:endParaRPr lang="zh-CN" altLang="en-US" sz="3200" dirty="0">
              <a:latin typeface="黑体" panose="02010609060101010101" pitchFamily="49" charset="-122"/>
              <a:ea typeface="黑体" panose="02010609060101010101" pitchFamily="49" charset="-122"/>
            </a:endParaRPr>
          </a:p>
        </p:txBody>
      </p:sp>
      <p:sp>
        <p:nvSpPr>
          <p:cNvPr id="94211" name="内容占位符 2"/>
          <p:cNvSpPr>
            <a:spLocks noGrp="1"/>
          </p:cNvSpPr>
          <p:nvPr>
            <p:ph idx="1"/>
          </p:nvPr>
        </p:nvSpPr>
        <p:spPr>
          <a:xfrm>
            <a:off x="1928813" y="1765300"/>
            <a:ext cx="6757987" cy="4092575"/>
          </a:xfrm>
        </p:spPr>
        <p:txBody>
          <a:bodyPr vert="horz" wrap="square" lIns="91440" tIns="45720" rIns="91440" bIns="45720" anchor="t"/>
          <a:lstStyle/>
          <a:p>
            <a:pPr marL="571500" indent="-571500" eaLnBrk="1" hangingPunct="1">
              <a:lnSpc>
                <a:spcPts val="3000"/>
              </a:lnSpc>
              <a:spcAft>
                <a:spcPts val="1200"/>
              </a:spcAft>
              <a:buFont typeface="宋体" panose="02010600030101010101" pitchFamily="2" charset="-122"/>
              <a:buAutoNum type="ea1JpnChsDbPeriod"/>
            </a:pPr>
            <a:r>
              <a:rPr lang="zh-CN" altLang="en-US" sz="2400" dirty="0">
                <a:latin typeface="黑体" panose="02010609060101010101" pitchFamily="49" charset="-122"/>
                <a:ea typeface="黑体" panose="02010609060101010101" pitchFamily="49" charset="-122"/>
              </a:rPr>
              <a:t>影响作业人员健康的主要因素</a:t>
            </a:r>
            <a:endParaRPr lang="en-US" altLang="zh-CN" sz="2400" dirty="0">
              <a:latin typeface="黑体" panose="02010609060101010101" pitchFamily="49" charset="-122"/>
              <a:ea typeface="黑体" panose="02010609060101010101" pitchFamily="49" charset="-122"/>
            </a:endParaRPr>
          </a:p>
          <a:p>
            <a:pPr marL="571500" indent="-571500" eaLnBrk="1" hangingPunct="1">
              <a:lnSpc>
                <a:spcPts val="3000"/>
              </a:lnSpc>
              <a:spcAft>
                <a:spcPts val="1200"/>
              </a:spcAft>
              <a:buFont typeface="宋体" panose="02010600030101010101" pitchFamily="2" charset="-122"/>
              <a:buAutoNum type="ea1JpnChsDbPeriod"/>
            </a:pPr>
            <a:r>
              <a:rPr lang="zh-CN" altLang="en-US" sz="2400" dirty="0">
                <a:latin typeface="黑体" panose="02010609060101010101" pitchFamily="49" charset="-122"/>
                <a:ea typeface="黑体" panose="02010609060101010101" pitchFamily="49" charset="-122"/>
              </a:rPr>
              <a:t>针对作业环境的劳动卫生管理</a:t>
            </a:r>
            <a:endParaRPr lang="en-US" altLang="zh-CN" sz="2400" dirty="0">
              <a:latin typeface="黑体" panose="02010609060101010101" pitchFamily="49" charset="-122"/>
              <a:ea typeface="黑体" panose="02010609060101010101" pitchFamily="49" charset="-122"/>
            </a:endParaRPr>
          </a:p>
          <a:p>
            <a:pPr marL="571500" indent="-571500" eaLnBrk="1" hangingPunct="1">
              <a:lnSpc>
                <a:spcPts val="3000"/>
              </a:lnSpc>
              <a:spcAft>
                <a:spcPts val="1200"/>
              </a:spcAft>
              <a:buFont typeface="宋体" panose="02010600030101010101" pitchFamily="2" charset="-122"/>
              <a:buAutoNum type="ea1JpnChsDbPeriod"/>
            </a:pPr>
            <a:r>
              <a:rPr lang="zh-CN" altLang="en-US" sz="2400" dirty="0">
                <a:latin typeface="黑体" panose="02010609060101010101" pitchFamily="49" charset="-122"/>
                <a:ea typeface="黑体" panose="02010609060101010101" pitchFamily="49" charset="-122"/>
              </a:rPr>
              <a:t>作业环境管理</a:t>
            </a:r>
            <a:endParaRPr lang="en-US" altLang="zh-CN" sz="2400" dirty="0">
              <a:latin typeface="黑体" panose="02010609060101010101" pitchFamily="49" charset="-122"/>
              <a:ea typeface="黑体" panose="02010609060101010101" pitchFamily="49" charset="-122"/>
            </a:endParaRPr>
          </a:p>
          <a:p>
            <a:pPr marL="571500" indent="-571500" eaLnBrk="1" hangingPunct="1">
              <a:lnSpc>
                <a:spcPts val="3000"/>
              </a:lnSpc>
              <a:spcAft>
                <a:spcPts val="1200"/>
              </a:spcAft>
              <a:buFont typeface="宋体" panose="02010600030101010101" pitchFamily="2" charset="-122"/>
              <a:buAutoNum type="ea1JpnChsDbPeriod"/>
            </a:pPr>
            <a:r>
              <a:rPr lang="zh-CN" altLang="en-US" sz="2400" dirty="0">
                <a:latin typeface="黑体" panose="02010609060101010101" pitchFamily="49" charset="-122"/>
                <a:ea typeface="黑体" panose="02010609060101010101" pitchFamily="49" charset="-122"/>
              </a:rPr>
              <a:t>作业管理</a:t>
            </a:r>
            <a:endParaRPr lang="en-US" altLang="zh-CN" sz="2400" dirty="0">
              <a:latin typeface="黑体" panose="02010609060101010101" pitchFamily="49" charset="-122"/>
              <a:ea typeface="黑体" panose="02010609060101010101" pitchFamily="49" charset="-122"/>
            </a:endParaRPr>
          </a:p>
          <a:p>
            <a:pPr marL="571500" indent="-571500" eaLnBrk="1" hangingPunct="1">
              <a:lnSpc>
                <a:spcPts val="3000"/>
              </a:lnSpc>
              <a:spcAft>
                <a:spcPts val="1200"/>
              </a:spcAft>
              <a:buFont typeface="宋体" panose="02010600030101010101" pitchFamily="2" charset="-122"/>
              <a:buAutoNum type="ea1JpnChsDbPeriod"/>
            </a:pPr>
            <a:r>
              <a:rPr lang="zh-CN" altLang="en-US" sz="2400" dirty="0">
                <a:latin typeface="黑体" panose="02010609060101010101" pitchFamily="49" charset="-122"/>
                <a:ea typeface="黑体" panose="02010609060101010101" pitchFamily="49" charset="-122"/>
              </a:rPr>
              <a:t>健康管理</a:t>
            </a:r>
            <a:endParaRPr lang="en-US" altLang="zh-CN" sz="2400" dirty="0">
              <a:latin typeface="黑体" panose="02010609060101010101" pitchFamily="49" charset="-122"/>
              <a:ea typeface="黑体" panose="02010609060101010101" pitchFamily="49" charset="-122"/>
            </a:endParaRPr>
          </a:p>
          <a:p>
            <a:pPr marL="571500" indent="-571500" eaLnBrk="1" hangingPunct="1">
              <a:lnSpc>
                <a:spcPts val="3000"/>
              </a:lnSpc>
              <a:spcAft>
                <a:spcPts val="1200"/>
              </a:spcAft>
              <a:buFont typeface="宋体" panose="02010600030101010101" pitchFamily="2" charset="-122"/>
              <a:buAutoNum type="ea1JpnChsDbPeriod"/>
            </a:pPr>
            <a:r>
              <a:rPr lang="zh-CN" altLang="en-US" sz="2400" dirty="0">
                <a:latin typeface="黑体" panose="02010609060101010101" pitchFamily="49" charset="-122"/>
                <a:ea typeface="黑体" panose="02010609060101010101" pitchFamily="49" charset="-122"/>
              </a:rPr>
              <a:t>针对不同职业性疾病的管理对策</a:t>
            </a:r>
            <a:endParaRPr lang="en-US" altLang="zh-CN" sz="2400" dirty="0">
              <a:latin typeface="黑体" panose="02010609060101010101" pitchFamily="49" charset="-122"/>
              <a:ea typeface="黑体" panose="02010609060101010101" pitchFamily="49" charset="-122"/>
            </a:endParaRPr>
          </a:p>
          <a:p>
            <a:pPr marL="571500" indent="-571500" eaLnBrk="1" hangingPunct="1">
              <a:lnSpc>
                <a:spcPts val="3000"/>
              </a:lnSpc>
              <a:spcAft>
                <a:spcPts val="1200"/>
              </a:spcAft>
              <a:buFont typeface="宋体" panose="02010600030101010101" pitchFamily="2" charset="-122"/>
              <a:buAutoNum type="ea1JpnChsDbPeriod"/>
            </a:pPr>
            <a:r>
              <a:rPr lang="zh-CN" altLang="en-US" sz="2400" dirty="0">
                <a:latin typeface="黑体" panose="02010609060101010101" pitchFamily="49" charset="-122"/>
                <a:ea typeface="黑体" panose="02010609060101010101" pitchFamily="49" charset="-122"/>
              </a:rPr>
              <a:t>改善作业环境程序</a:t>
            </a:r>
            <a:endParaRPr lang="zh-CN" altLang="en-US" sz="24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11" name="Group 7"/>
          <p:cNvGraphicFramePr>
            <a:graphicFrameLocks noGrp="1"/>
          </p:cNvGraphicFramePr>
          <p:nvPr/>
        </p:nvGraphicFramePr>
        <p:xfrm>
          <a:off x="606425" y="1484313"/>
          <a:ext cx="7853363" cy="2740026"/>
        </p:xfrm>
        <a:graphic>
          <a:graphicData uri="http://schemas.openxmlformats.org/drawingml/2006/table">
            <a:tbl>
              <a:tblPr/>
              <a:tblGrid>
                <a:gridCol w="1431925"/>
                <a:gridCol w="1431925"/>
                <a:gridCol w="4989513"/>
              </a:tblGrid>
              <a:tr h="387350">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609600" algn="l"/>
                        </a:tabLst>
                      </a:pPr>
                      <a:r>
                        <a:rPr kumimoji="0" lang="ja-JP" altLang="en-US" sz="1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分          类</a:t>
                      </a:r>
                      <a:endParaRPr kumimoji="0" lang="ja-JP" altLang="en-US" sz="18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609600" algn="l"/>
                        </a:tabLst>
                      </a:pPr>
                      <a:r>
                        <a:rPr kumimoji="0" lang="ja-JP" altLang="en-US" sz="18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具    体    疾    病</a:t>
                      </a:r>
                      <a:endParaRPr kumimoji="0" lang="ja-JP"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12750">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609600" algn="l"/>
                        </a:tabLst>
                      </a:pPr>
                      <a:r>
                        <a:rPr kumimoji="0" lang="ja-JP" altLang="en-US" sz="1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职业性疾病</a:t>
                      </a:r>
                      <a:endParaRPr kumimoji="0" lang="zh-CN" altLang="en-US" sz="1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609600" algn="l"/>
                        </a:tabLst>
                      </a:pPr>
                      <a:r>
                        <a:rPr kumimoji="0" lang="ja-JP" altLang="en-US" sz="18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急性疾病</a:t>
                      </a:r>
                      <a:endParaRPr kumimoji="0" lang="ja-JP" altLang="en-US" sz="18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609600" algn="l"/>
                        </a:tabLst>
                      </a:pPr>
                      <a:r>
                        <a:rPr kumimoji="0" lang="en-US" altLang="zh-CN" sz="18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CO</a:t>
                      </a:r>
                      <a:r>
                        <a:rPr kumimoji="0" lang="zh-CN" altLang="en-US" sz="18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气体中毒、缺氧症、有机溶剂中毒、中暑等</a:t>
                      </a:r>
                      <a:endParaRPr kumimoji="0" lang="zh-CN" altLang="en-US" sz="18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vMerge="1">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609600" algn="l"/>
                        </a:tabLst>
                      </a:pPr>
                      <a:r>
                        <a:rPr kumimoji="0" lang="ja-JP" altLang="en-US" sz="18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慢性疾病</a:t>
                      </a:r>
                      <a:endParaRPr kumimoji="0" lang="ja-JP" altLang="en-US" sz="18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609600" algn="l"/>
                        </a:tabLst>
                      </a:pPr>
                      <a:r>
                        <a:rPr kumimoji="0" lang="zh-CN" altLang="en-US" sz="18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金属中毒、肺尘病、有机溶剂中毒等</a:t>
                      </a:r>
                      <a:endParaRPr kumimoji="0" lang="zh-CN" altLang="en-US" sz="18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938">
                <a:tc rowSpan="3">
                  <a:txBody>
                    <a:bodyPr/>
                    <a:lstStyle/>
                    <a:p>
                      <a:pPr marL="342900" marR="0" lvl="0" indent="-276225" algn="ctr" defTabSz="914400" rtl="0" eaLnBrk="1" fontAlgn="base" latinLnBrk="0" hangingPunct="1">
                        <a:lnSpc>
                          <a:spcPct val="100000"/>
                        </a:lnSpc>
                        <a:spcBef>
                          <a:spcPct val="0"/>
                        </a:spcBef>
                        <a:spcAft>
                          <a:spcPct val="0"/>
                        </a:spcAft>
                        <a:buClrTx/>
                        <a:buSzTx/>
                        <a:buFontTx/>
                        <a:buNone/>
                        <a:tabLst>
                          <a:tab pos="609600" algn="l"/>
                        </a:tabLst>
                      </a:pPr>
                      <a:endParaRPr kumimoji="0" lang="ja-JP" altLang="zh-CN" sz="1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342900" marR="0" lvl="0" indent="-276225" algn="ctr" defTabSz="914400" rtl="0" eaLnBrk="1" fontAlgn="base" latinLnBrk="0" hangingPunct="1">
                        <a:lnSpc>
                          <a:spcPct val="100000"/>
                        </a:lnSpc>
                        <a:spcBef>
                          <a:spcPct val="0"/>
                        </a:spcBef>
                        <a:spcAft>
                          <a:spcPct val="0"/>
                        </a:spcAft>
                        <a:buClrTx/>
                        <a:buSzTx/>
                        <a:buFontTx/>
                        <a:buNone/>
                        <a:tabLst>
                          <a:tab pos="609600" algn="l"/>
                        </a:tabLst>
                      </a:pPr>
                      <a:r>
                        <a:rPr kumimoji="0" lang="ja-JP" altLang="en-US" sz="1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产业疲劳</a:t>
                      </a:r>
                      <a:endParaRPr kumimoji="0" lang="ja-JP" altLang="en-US" sz="1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609600" algn="l"/>
                        </a:tabLst>
                      </a:pPr>
                      <a:r>
                        <a:rPr kumimoji="0" lang="ja-JP" altLang="en-US" sz="18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局部疲劳</a:t>
                      </a:r>
                      <a:endParaRPr kumimoji="0" lang="ja-JP" altLang="en-US" sz="18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609600" algn="l"/>
                        </a:tabLst>
                      </a:pPr>
                      <a:r>
                        <a:rPr kumimoji="0" lang="en-US" altLang="zh-CN" sz="18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VDT</a:t>
                      </a:r>
                      <a:r>
                        <a:rPr kumimoji="0" lang="zh-CN" altLang="en-US" sz="18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作业</a:t>
                      </a:r>
                      <a:r>
                        <a:rPr kumimoji="0" lang="en-US" altLang="zh-CN" sz="18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zh-CN" altLang="en-US" sz="18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眼力劳损等</a:t>
                      </a:r>
                      <a:r>
                        <a:rPr kumimoji="0" lang="en-US" altLang="zh-CN" sz="18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zh-CN" altLang="en-US" sz="18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、站立作业（腰疼）</a:t>
                      </a:r>
                      <a:endParaRPr kumimoji="0" lang="zh-CN" altLang="en-US" sz="18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vMerge="1">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609600" algn="l"/>
                        </a:tabLst>
                      </a:pPr>
                      <a:r>
                        <a:rPr kumimoji="0" lang="ja-JP" altLang="en-US" sz="18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静态疲劳</a:t>
                      </a:r>
                      <a:endParaRPr kumimoji="0" lang="ja-JP" altLang="en-US" sz="18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609600" algn="l"/>
                        </a:tabLst>
                      </a:pPr>
                      <a:r>
                        <a:rPr kumimoji="0" lang="ja-JP" altLang="en-US" sz="18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颈肩腕综合症</a:t>
                      </a:r>
                      <a:endParaRPr kumimoji="0" lang="ja-JP" altLang="en-US" sz="18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938">
                <a:tc vMerge="1">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609600" algn="l"/>
                        </a:tabLst>
                      </a:pPr>
                      <a:r>
                        <a:rPr kumimoji="0" lang="ja-JP" altLang="en-US" sz="1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精神疲劳</a:t>
                      </a:r>
                      <a:endParaRPr kumimoji="0" lang="ja-JP" altLang="en-US" sz="1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609600" algn="l"/>
                        </a:tabLst>
                      </a:pPr>
                      <a:r>
                        <a:rPr kumimoji="0" lang="ja-JP" altLang="en-US" sz="18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心身疾病等</a:t>
                      </a:r>
                      <a:endParaRPr kumimoji="0" lang="ja-JP" altLang="en-US" sz="18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609600" algn="l"/>
                        </a:tabLst>
                      </a:pPr>
                      <a:r>
                        <a:rPr kumimoji="0" lang="ja-JP" altLang="en-US" sz="1800" b="0"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自身伤病</a:t>
                      </a:r>
                      <a:endParaRPr kumimoji="0" lang="ja-JP" altLang="en-US" sz="18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609600" algn="l"/>
                        </a:tabLst>
                      </a:pPr>
                      <a:r>
                        <a:rPr kumimoji="0" lang="ja-JP" altLang="en-US" sz="1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生活习惯病</a:t>
                      </a:r>
                      <a:endParaRPr kumimoji="0" lang="ja-JP" altLang="en-US" sz="1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609600" algn="l"/>
                        </a:tabLst>
                      </a:pPr>
                      <a:r>
                        <a:rPr kumimoji="0" lang="ja-JP" altLang="en-US" sz="1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循环系统疾病</a:t>
                      </a:r>
                      <a:endParaRPr kumimoji="0" lang="ja-JP" altLang="en-US" sz="1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5264" name="Text Box 37"/>
          <p:cNvSpPr txBox="1"/>
          <p:nvPr/>
        </p:nvSpPr>
        <p:spPr>
          <a:xfrm>
            <a:off x="544513" y="4732338"/>
            <a:ext cx="7848600" cy="366712"/>
          </a:xfrm>
          <a:prstGeom prst="rect">
            <a:avLst/>
          </a:prstGeom>
          <a:noFill/>
          <a:ln w="9525">
            <a:noFill/>
          </a:ln>
        </p:spPr>
        <p:txBody>
          <a:bodyPr>
            <a:spAutoFit/>
          </a:bodyPr>
          <a:lstStyle/>
          <a:p>
            <a:pPr eaLnBrk="1" hangingPunct="1">
              <a:spcBef>
                <a:spcPct val="50000"/>
              </a:spcBef>
            </a:pPr>
            <a:r>
              <a:rPr lang="zh-CN" altLang="en-US" sz="1800" b="1" dirty="0">
                <a:latin typeface="Arial" panose="020B0604020202020204" pitchFamily="34" charset="0"/>
              </a:rPr>
              <a:t>主要原因一般分为</a:t>
            </a:r>
            <a:r>
              <a:rPr lang="zh-CN" altLang="en-US" sz="1800" b="1" dirty="0">
                <a:solidFill>
                  <a:schemeClr val="tx2"/>
                </a:solidFill>
                <a:latin typeface="Arial" panose="020B0604020202020204" pitchFamily="34" charset="0"/>
              </a:rPr>
              <a:t>①物理因素、②化学因素、③生物因素、④社会因素。</a:t>
            </a:r>
            <a:endParaRPr lang="zh-CN" altLang="en-US" sz="1800" b="1" dirty="0">
              <a:solidFill>
                <a:schemeClr val="tx2"/>
              </a:solidFill>
              <a:latin typeface="Arial" panose="020B0604020202020204" pitchFamily="34" charset="0"/>
            </a:endParaRPr>
          </a:p>
        </p:txBody>
      </p:sp>
      <p:sp>
        <p:nvSpPr>
          <p:cNvPr id="95265" name="TextBox 36"/>
          <p:cNvSpPr txBox="1"/>
          <p:nvPr/>
        </p:nvSpPr>
        <p:spPr>
          <a:xfrm>
            <a:off x="1071563" y="714375"/>
            <a:ext cx="5715000" cy="830263"/>
          </a:xfrm>
          <a:prstGeom prst="rect">
            <a:avLst/>
          </a:prstGeom>
          <a:noFill/>
          <a:ln w="9525">
            <a:noFill/>
          </a:ln>
        </p:spPr>
        <p:txBody>
          <a:bodyPr>
            <a:spAutoFit/>
          </a:bodyPr>
          <a:lstStyle/>
          <a:p>
            <a:pPr eaLnBrk="1" hangingPunct="1"/>
            <a:r>
              <a:rPr lang="zh-CN" altLang="en-US" dirty="0">
                <a:latin typeface="黑体" panose="02010609060101010101" pitchFamily="49" charset="-122"/>
                <a:ea typeface="黑体" panose="02010609060101010101" pitchFamily="49" charset="-122"/>
              </a:rPr>
              <a:t>一、影响作业人员健康的主要因素</a:t>
            </a:r>
            <a:endParaRPr lang="en-US" altLang="zh-CN" dirty="0">
              <a:latin typeface="黑体" panose="02010609060101010101" pitchFamily="49" charset="-122"/>
              <a:ea typeface="黑体" panose="02010609060101010101" pitchFamily="49" charset="-122"/>
            </a:endParaRPr>
          </a:p>
          <a:p>
            <a:pPr eaLnBrk="1" hangingPunct="1"/>
            <a:endParaRPr lang="zh-CN" altLang="en-US" dirty="0">
              <a:latin typeface="Times New Roman" panose="02020603050405020304"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4"/>
          <p:cNvSpPr>
            <a:spLocks noGrp="1"/>
          </p:cNvSpPr>
          <p:nvPr>
            <p:ph idx="1"/>
          </p:nvPr>
        </p:nvSpPr>
        <p:spPr>
          <a:xfrm>
            <a:off x="179388" y="1773238"/>
            <a:ext cx="8496300" cy="4354512"/>
          </a:xfrm>
        </p:spPr>
        <p:txBody>
          <a:bodyPr vert="horz" wrap="square" lIns="91440" tIns="45720" rIns="91440" bIns="45720" anchor="t"/>
          <a:lstStyle/>
          <a:p>
            <a:pPr eaLnBrk="1" hangingPunct="1">
              <a:buNone/>
            </a:pPr>
            <a:r>
              <a:rPr lang="en-US" altLang="zh-CN" dirty="0"/>
              <a:t>         </a:t>
            </a:r>
            <a:r>
              <a:rPr lang="zh-CN" altLang="en-US" sz="2400" dirty="0">
                <a:latin typeface="宋体" panose="02010600030101010101" pitchFamily="2" charset="-122"/>
              </a:rPr>
              <a:t>如果在工作岗位中发生问题，除下述</a:t>
            </a:r>
            <a:r>
              <a:rPr lang="en-US" altLang="zh-CN" sz="2400" dirty="0">
                <a:latin typeface="宋体" panose="02010600030101010101" pitchFamily="2" charset="-122"/>
              </a:rPr>
              <a:t>3</a:t>
            </a:r>
            <a:r>
              <a:rPr lang="zh-CN" altLang="en-US" sz="2400" dirty="0">
                <a:latin typeface="宋体" panose="02010600030101010101" pitchFamily="2" charset="-122"/>
              </a:rPr>
              <a:t>个切入点以外，别无他法。</a:t>
            </a:r>
            <a:endParaRPr lang="zh-CN" altLang="en-US" sz="2400" dirty="0">
              <a:latin typeface="宋体" panose="02010600030101010101" pitchFamily="2" charset="-122"/>
            </a:endParaRPr>
          </a:p>
          <a:p>
            <a:pPr eaLnBrk="1" hangingPunct="1"/>
            <a:endParaRPr lang="zh-CN" altLang="en-US" b="1" dirty="0"/>
          </a:p>
          <a:p>
            <a:pPr marL="1371600" lvl="2" indent="-457200" eaLnBrk="1" hangingPunct="1">
              <a:buAutoNum type="arabicPeriod"/>
            </a:pPr>
            <a:r>
              <a:rPr lang="zh-CN" altLang="en-US" b="1" dirty="0"/>
              <a:t>现场固有     在设备上想办法       （⇒作业环境管理）</a:t>
            </a:r>
            <a:endParaRPr lang="zh-CN" altLang="en-US" b="1" dirty="0"/>
          </a:p>
          <a:p>
            <a:pPr marL="1371600" lvl="2" indent="-457200" eaLnBrk="1" hangingPunct="1">
              <a:buAutoNum type="arabicPeriod"/>
            </a:pPr>
            <a:r>
              <a:rPr lang="zh-CN" altLang="en-US" b="1" dirty="0"/>
              <a:t>生产过程     </a:t>
            </a:r>
            <a:r>
              <a:rPr lang="zh-CN" altLang="en-US" b="1" dirty="0">
                <a:solidFill>
                  <a:srgbClr val="FF0000"/>
                </a:solidFill>
              </a:rPr>
              <a:t>在作业方法上想办法 </a:t>
            </a:r>
            <a:r>
              <a:rPr lang="zh-CN" altLang="en-US" b="1" dirty="0"/>
              <a:t>（⇒作业管理）</a:t>
            </a:r>
            <a:endParaRPr lang="zh-CN" altLang="en-US" b="1" dirty="0"/>
          </a:p>
          <a:p>
            <a:pPr marL="1371600" lvl="2" indent="-457200" eaLnBrk="1" hangingPunct="1">
              <a:buAutoNum type="arabicPeriod"/>
            </a:pPr>
            <a:r>
              <a:rPr lang="zh-CN" altLang="en-US" b="1" dirty="0"/>
              <a:t>人员工作     在人上想办法            （⇒健康管理）</a:t>
            </a:r>
            <a:r>
              <a:rPr lang="zh-CN" altLang="en-US" sz="3200" b="1" dirty="0"/>
              <a:t> </a:t>
            </a:r>
            <a:endParaRPr lang="zh-CN" altLang="en-US" sz="3200" b="1" dirty="0"/>
          </a:p>
        </p:txBody>
      </p:sp>
      <p:sp>
        <p:nvSpPr>
          <p:cNvPr id="96259" name="Text Box 6"/>
          <p:cNvSpPr txBox="1"/>
          <p:nvPr/>
        </p:nvSpPr>
        <p:spPr>
          <a:xfrm>
            <a:off x="684213" y="757238"/>
            <a:ext cx="6624637" cy="457200"/>
          </a:xfrm>
          <a:prstGeom prst="rect">
            <a:avLst/>
          </a:prstGeom>
          <a:noFill/>
          <a:ln w="9525">
            <a:noFill/>
          </a:ln>
        </p:spPr>
        <p:txBody>
          <a:bodyPr>
            <a:spAutoFit/>
          </a:bodyPr>
          <a:lstStyle/>
          <a:p>
            <a:pPr eaLnBrk="1" hangingPunct="1">
              <a:spcBef>
                <a:spcPct val="50000"/>
              </a:spcBef>
            </a:pPr>
            <a:r>
              <a:rPr lang="zh-CN" altLang="en-US" dirty="0">
                <a:latin typeface="黑体" panose="02010609060101010101" pitchFamily="49" charset="-122"/>
                <a:ea typeface="黑体" panose="02010609060101010101" pitchFamily="49" charset="-122"/>
              </a:rPr>
              <a:t>二、针对作业环境的劳动卫生管理</a:t>
            </a:r>
            <a:endParaRPr lang="zh-CN" altLang="en-US" dirty="0">
              <a:latin typeface="黑体" panose="02010609060101010101" pitchFamily="49" charset="-122"/>
              <a:ea typeface="黑体" panose="02010609060101010101" pitchFamily="49" charset="-122"/>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5"/>
          <p:cNvSpPr txBox="1"/>
          <p:nvPr/>
        </p:nvSpPr>
        <p:spPr>
          <a:xfrm>
            <a:off x="684213" y="685800"/>
            <a:ext cx="6624637" cy="457200"/>
          </a:xfrm>
          <a:prstGeom prst="rect">
            <a:avLst/>
          </a:prstGeom>
          <a:noFill/>
          <a:ln w="9525">
            <a:noFill/>
          </a:ln>
        </p:spPr>
        <p:txBody>
          <a:bodyPr>
            <a:spAutoFit/>
          </a:bodyPr>
          <a:lstStyle/>
          <a:p>
            <a:pPr eaLnBrk="1" hangingPunct="1">
              <a:spcBef>
                <a:spcPct val="50000"/>
              </a:spcBef>
            </a:pPr>
            <a:r>
              <a:rPr lang="zh-CN" altLang="en-US" dirty="0">
                <a:latin typeface="黑体" panose="02010609060101010101" pitchFamily="49" charset="-122"/>
                <a:ea typeface="黑体" panose="02010609060101010101" pitchFamily="49" charset="-122"/>
              </a:rPr>
              <a:t>三、作业环境管理</a:t>
            </a:r>
            <a:endParaRPr lang="zh-CN" altLang="en-US" dirty="0">
              <a:latin typeface="黑体" panose="02010609060101010101" pitchFamily="49" charset="-122"/>
              <a:ea typeface="黑体" panose="02010609060101010101" pitchFamily="49" charset="-122"/>
            </a:endParaRPr>
          </a:p>
        </p:txBody>
      </p:sp>
      <p:sp>
        <p:nvSpPr>
          <p:cNvPr id="97283" name="Rectangle 6"/>
          <p:cNvSpPr>
            <a:spLocks noGrp="1"/>
          </p:cNvSpPr>
          <p:nvPr>
            <p:ph idx="1"/>
          </p:nvPr>
        </p:nvSpPr>
        <p:spPr>
          <a:xfrm>
            <a:off x="503238" y="1484313"/>
            <a:ext cx="8101012" cy="4730750"/>
          </a:xfrm>
        </p:spPr>
        <p:txBody>
          <a:bodyPr vert="horz" wrap="square" lIns="91440" tIns="45720" rIns="91440" bIns="45720" anchor="t"/>
          <a:lstStyle/>
          <a:p>
            <a:pPr eaLnBrk="1" hangingPunct="1">
              <a:lnSpc>
                <a:spcPct val="120000"/>
              </a:lnSpc>
              <a:buNone/>
            </a:pPr>
            <a:r>
              <a:rPr lang="en-US" altLang="zh-CN" sz="2000" dirty="0">
                <a:latin typeface="宋体" panose="02010600030101010101" pitchFamily="2" charset="-122"/>
              </a:rPr>
              <a:t>       </a:t>
            </a:r>
            <a:r>
              <a:rPr lang="zh-CN" altLang="en-US" sz="2000" dirty="0">
                <a:latin typeface="宋体" panose="02010600030101010101" pitchFamily="2" charset="-122"/>
              </a:rPr>
              <a:t>作业环境管理的目的是排除作业环境中的种种有害因素，以确保良好的作业环境。</a:t>
            </a:r>
            <a:endParaRPr lang="zh-CN" altLang="en-US" sz="2000" dirty="0">
              <a:latin typeface="宋体" panose="02010600030101010101" pitchFamily="2" charset="-122"/>
            </a:endParaRPr>
          </a:p>
          <a:p>
            <a:pPr marL="1371600" lvl="2" indent="-457200" eaLnBrk="1" hangingPunct="1">
              <a:lnSpc>
                <a:spcPct val="120000"/>
              </a:lnSpc>
              <a:buAutoNum type="arabicPeriod"/>
            </a:pPr>
            <a:r>
              <a:rPr lang="zh-CN" altLang="en-US" sz="2000" dirty="0">
                <a:latin typeface="黑体" panose="02010609060101010101" pitchFamily="49" charset="-122"/>
                <a:ea typeface="黑体" panose="02010609060101010101" pitchFamily="49" charset="-122"/>
              </a:rPr>
              <a:t>确定有害因素，就其成因进行准确的作业环境检测</a:t>
            </a:r>
            <a:endParaRPr lang="ja-JP" altLang="en-US" sz="2000" dirty="0">
              <a:latin typeface="黑体" panose="02010609060101010101" pitchFamily="49" charset="-122"/>
              <a:ea typeface="黑体" panose="02010609060101010101" pitchFamily="49" charset="-122"/>
            </a:endParaRPr>
          </a:p>
          <a:p>
            <a:pPr marL="1371600" lvl="2" indent="-457200" eaLnBrk="1" hangingPunct="1">
              <a:lnSpc>
                <a:spcPct val="120000"/>
              </a:lnSpc>
              <a:buAutoNum type="arabicPeriod"/>
            </a:pPr>
            <a:r>
              <a:rPr lang="ja-JP" altLang="en-US" sz="2000" dirty="0">
                <a:latin typeface="黑体" panose="02010609060101010101" pitchFamily="49" charset="-122"/>
                <a:ea typeface="黑体" panose="02010609060101010101" pitchFamily="49" charset="-122"/>
              </a:rPr>
              <a:t>对其结果进行评估</a:t>
            </a:r>
            <a:endParaRPr lang="zh-CN" altLang="en-US" sz="2000" dirty="0">
              <a:latin typeface="黑体" panose="02010609060101010101" pitchFamily="49" charset="-122"/>
              <a:ea typeface="黑体" panose="02010609060101010101" pitchFamily="49" charset="-122"/>
            </a:endParaRPr>
          </a:p>
          <a:p>
            <a:pPr marL="1371600" lvl="2" indent="-457200" eaLnBrk="1" hangingPunct="1">
              <a:lnSpc>
                <a:spcPct val="120000"/>
              </a:lnSpc>
              <a:buAutoNum type="arabicPeriod"/>
            </a:pPr>
            <a:r>
              <a:rPr lang="zh-CN" altLang="en-US" sz="2000" dirty="0">
                <a:latin typeface="黑体" panose="02010609060101010101" pitchFamily="49" charset="-122"/>
                <a:ea typeface="黑体" panose="02010609060101010101" pitchFamily="49" charset="-122"/>
              </a:rPr>
              <a:t>改进局部通风装置等各种设备，并予以适当完备</a:t>
            </a:r>
            <a:endParaRPr lang="zh-CN" altLang="en-US" sz="2000" dirty="0">
              <a:latin typeface="黑体" panose="02010609060101010101" pitchFamily="49" charset="-122"/>
              <a:ea typeface="黑体" panose="02010609060101010101" pitchFamily="49" charset="-122"/>
            </a:endParaRPr>
          </a:p>
          <a:p>
            <a:pPr marL="1371600" lvl="2" indent="-457200" eaLnBrk="1" hangingPunct="1">
              <a:lnSpc>
                <a:spcPct val="120000"/>
              </a:lnSpc>
              <a:buAutoNum type="arabicPeriod"/>
            </a:pPr>
            <a:r>
              <a:rPr lang="zh-CN" altLang="en-US" sz="2000" dirty="0">
                <a:latin typeface="黑体" panose="02010609060101010101" pitchFamily="49" charset="-122"/>
                <a:ea typeface="黑体" panose="02010609060101010101" pitchFamily="49" charset="-122"/>
              </a:rPr>
              <a:t>严格执行这些设备的作业前及定期检查也是一项重要的内容。</a:t>
            </a:r>
            <a:endParaRPr lang="zh-CN" altLang="en-US" sz="2000" dirty="0">
              <a:latin typeface="黑体" panose="02010609060101010101" pitchFamily="49" charset="-122"/>
              <a:ea typeface="黑体" panose="02010609060101010101" pitchFamily="49" charset="-122"/>
            </a:endParaRPr>
          </a:p>
          <a:p>
            <a:pPr eaLnBrk="1" hangingPunct="1">
              <a:lnSpc>
                <a:spcPct val="120000"/>
              </a:lnSpc>
              <a:buNone/>
            </a:pPr>
            <a:r>
              <a:rPr lang="zh-CN" altLang="en-US" sz="2000" dirty="0">
                <a:latin typeface="黑体" panose="02010609060101010101" pitchFamily="49" charset="-122"/>
                <a:ea typeface="黑体" panose="02010609060101010101" pitchFamily="49" charset="-122"/>
              </a:rPr>
              <a:t>       </a:t>
            </a:r>
            <a:r>
              <a:rPr lang="zh-CN" altLang="en-US" sz="2000" dirty="0">
                <a:latin typeface="宋体" panose="02010600030101010101" pitchFamily="2" charset="-122"/>
              </a:rPr>
              <a:t>像这样的作业环境检测，检测本身并不是目的，而是根据对该结果的评估采取必要的措施，为实现并维持良好的作业环境而实施的，所以将检测委托给作业环境检测机构时，从班长的立场而言，必须准确地评估结果并采取正确的措施。 </a:t>
            </a:r>
            <a:endParaRPr lang="zh-CN" altLang="en-US" sz="2000" dirty="0">
              <a:latin typeface="宋体" panose="02010600030101010101" pitchFamily="2" charset="-122"/>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5"/>
          <p:cNvSpPr txBox="1"/>
          <p:nvPr/>
        </p:nvSpPr>
        <p:spPr>
          <a:xfrm>
            <a:off x="684213" y="595313"/>
            <a:ext cx="6624637" cy="457200"/>
          </a:xfrm>
          <a:prstGeom prst="rect">
            <a:avLst/>
          </a:prstGeom>
          <a:noFill/>
          <a:ln w="9525">
            <a:noFill/>
          </a:ln>
        </p:spPr>
        <p:txBody>
          <a:bodyPr>
            <a:spAutoFit/>
          </a:bodyPr>
          <a:lstStyle/>
          <a:p>
            <a:pPr eaLnBrk="1" hangingPunct="1">
              <a:spcBef>
                <a:spcPct val="50000"/>
              </a:spcBef>
            </a:pPr>
            <a:r>
              <a:rPr lang="zh-CN" altLang="en-US" dirty="0">
                <a:latin typeface="黑体" panose="02010609060101010101" pitchFamily="49" charset="-122"/>
                <a:ea typeface="黑体" panose="02010609060101010101" pitchFamily="49" charset="-122"/>
              </a:rPr>
              <a:t>四、作业管理</a:t>
            </a:r>
            <a:endParaRPr lang="zh-CN" altLang="en-US" dirty="0">
              <a:latin typeface="黑体" panose="02010609060101010101" pitchFamily="49" charset="-122"/>
              <a:ea typeface="黑体" panose="02010609060101010101" pitchFamily="49" charset="-122"/>
            </a:endParaRPr>
          </a:p>
        </p:txBody>
      </p:sp>
      <p:sp>
        <p:nvSpPr>
          <p:cNvPr id="98307" name="Rectangle 6"/>
          <p:cNvSpPr>
            <a:spLocks noGrp="1"/>
          </p:cNvSpPr>
          <p:nvPr>
            <p:ph idx="1"/>
          </p:nvPr>
        </p:nvSpPr>
        <p:spPr>
          <a:xfrm>
            <a:off x="395288" y="1628775"/>
            <a:ext cx="8369300" cy="4211638"/>
          </a:xfrm>
        </p:spPr>
        <p:txBody>
          <a:bodyPr vert="horz" wrap="square" lIns="91440" tIns="45720" rIns="91440" bIns="45720" anchor="t"/>
          <a:lstStyle/>
          <a:p>
            <a:pPr eaLnBrk="1" hangingPunct="1">
              <a:lnSpc>
                <a:spcPct val="120000"/>
              </a:lnSpc>
              <a:buNone/>
            </a:pPr>
            <a:r>
              <a:rPr lang="zh-CN" altLang="en-US" sz="2000" dirty="0">
                <a:latin typeface="宋体" panose="02010600030101010101" pitchFamily="2" charset="-122"/>
              </a:rPr>
              <a:t>       有害物质及有害能源给人带来的影响，就像中暑的例子中讲述的那样，除了作业内容和作业方法外，因每一位作业人员的健康状态的不同而各异。作业管理的目的正是通过妥善管理这些因素，减少对作业人员的影响。</a:t>
            </a:r>
            <a:endParaRPr lang="zh-CN" altLang="en-US" sz="2000" dirty="0">
              <a:latin typeface="宋体" panose="02010600030101010101" pitchFamily="2" charset="-122"/>
            </a:endParaRPr>
          </a:p>
          <a:p>
            <a:pPr eaLnBrk="1" hangingPunct="1">
              <a:lnSpc>
                <a:spcPct val="120000"/>
              </a:lnSpc>
            </a:pPr>
            <a:r>
              <a:rPr lang="zh-CN" altLang="en-US" sz="2000" dirty="0">
                <a:solidFill>
                  <a:srgbClr val="FF0000"/>
                </a:solidFill>
                <a:ea typeface="黑体" panose="02010609060101010101" pitchFamily="49" charset="-122"/>
              </a:rPr>
              <a:t>作业管理的具体手段有以下方法：</a:t>
            </a:r>
            <a:endParaRPr lang="zh-CN" altLang="en-US" sz="2000" dirty="0">
              <a:solidFill>
                <a:srgbClr val="FF0000"/>
              </a:solidFill>
              <a:ea typeface="黑体" panose="02010609060101010101" pitchFamily="49" charset="-122"/>
            </a:endParaRPr>
          </a:p>
          <a:p>
            <a:pPr marL="1371600" lvl="2" indent="-457200" eaLnBrk="1" hangingPunct="1">
              <a:lnSpc>
                <a:spcPct val="120000"/>
              </a:lnSpc>
              <a:buAutoNum type="arabicPeriod"/>
            </a:pPr>
            <a:r>
              <a:rPr lang="zh-CN" altLang="en-US" sz="2000" dirty="0">
                <a:ea typeface="黑体" panose="02010609060101010101" pitchFamily="49" charset="-122"/>
              </a:rPr>
              <a:t>防止伴随作业产生的有害因素。</a:t>
            </a:r>
            <a:endParaRPr lang="zh-CN" altLang="en-US" sz="2000" dirty="0">
              <a:ea typeface="黑体" panose="02010609060101010101" pitchFamily="49" charset="-122"/>
            </a:endParaRPr>
          </a:p>
          <a:p>
            <a:pPr marL="1371600" lvl="2" indent="-457200" eaLnBrk="1" hangingPunct="1">
              <a:lnSpc>
                <a:spcPct val="120000"/>
              </a:lnSpc>
              <a:buAutoNum type="arabicPeriod"/>
            </a:pPr>
            <a:r>
              <a:rPr lang="zh-CN" altLang="en-US" sz="2000" dirty="0">
                <a:ea typeface="黑体" panose="02010609060101010101" pitchFamily="49" charset="-122"/>
              </a:rPr>
              <a:t>为减少暴露，规定作业时间、作业程序及方法。</a:t>
            </a:r>
            <a:endParaRPr lang="zh-CN" altLang="en-US" sz="2000" dirty="0">
              <a:ea typeface="黑体" panose="02010609060101010101" pitchFamily="49" charset="-122"/>
            </a:endParaRPr>
          </a:p>
          <a:p>
            <a:pPr marL="1371600" lvl="2" indent="-457200" eaLnBrk="1" hangingPunct="1">
              <a:lnSpc>
                <a:spcPct val="120000"/>
              </a:lnSpc>
              <a:buAutoNum type="arabicPeriod"/>
            </a:pPr>
            <a:r>
              <a:rPr lang="zh-CN" altLang="en-US" sz="2000" dirty="0">
                <a:ea typeface="黑体" panose="02010609060101010101" pitchFamily="49" charset="-122"/>
              </a:rPr>
              <a:t>通过变更作业方法等，减少作业负荷及姿势等对身体带来的不良影响。</a:t>
            </a:r>
            <a:endParaRPr lang="zh-CN" altLang="en-US" sz="2000" dirty="0">
              <a:ea typeface="黑体" panose="02010609060101010101" pitchFamily="49" charset="-122"/>
            </a:endParaRPr>
          </a:p>
          <a:p>
            <a:pPr marL="1371600" lvl="2" indent="-457200" eaLnBrk="1" hangingPunct="1">
              <a:lnSpc>
                <a:spcPct val="120000"/>
              </a:lnSpc>
              <a:buAutoNum type="arabicPeriod"/>
            </a:pPr>
            <a:r>
              <a:rPr lang="zh-CN" altLang="en-US" sz="2000" dirty="0">
                <a:ea typeface="黑体" panose="02010609060101010101" pitchFamily="49" charset="-122"/>
              </a:rPr>
              <a:t>正确使用防护用具，减少暴露。</a:t>
            </a:r>
            <a:endParaRPr lang="zh-CN" altLang="en-US" sz="2000" dirty="0">
              <a:ea typeface="黑体" panose="02010609060101010101" pitchFamily="49" charset="-122"/>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5"/>
          <p:cNvSpPr txBox="1"/>
          <p:nvPr/>
        </p:nvSpPr>
        <p:spPr>
          <a:xfrm>
            <a:off x="684213" y="685800"/>
            <a:ext cx="6624637" cy="457200"/>
          </a:xfrm>
          <a:prstGeom prst="rect">
            <a:avLst/>
          </a:prstGeom>
          <a:noFill/>
          <a:ln w="9525">
            <a:noFill/>
          </a:ln>
        </p:spPr>
        <p:txBody>
          <a:bodyPr>
            <a:spAutoFit/>
          </a:bodyPr>
          <a:lstStyle/>
          <a:p>
            <a:pPr eaLnBrk="1" hangingPunct="1">
              <a:spcBef>
                <a:spcPct val="50000"/>
              </a:spcBef>
            </a:pPr>
            <a:r>
              <a:rPr lang="zh-CN" altLang="en-US" dirty="0">
                <a:latin typeface="黑体" panose="02010609060101010101" pitchFamily="49" charset="-122"/>
                <a:ea typeface="黑体" panose="02010609060101010101" pitchFamily="49" charset="-122"/>
              </a:rPr>
              <a:t>五、健康管理</a:t>
            </a:r>
            <a:endParaRPr lang="zh-CN" altLang="en-US" dirty="0">
              <a:latin typeface="黑体" panose="02010609060101010101" pitchFamily="49" charset="-122"/>
              <a:ea typeface="黑体" panose="02010609060101010101" pitchFamily="49" charset="-122"/>
            </a:endParaRPr>
          </a:p>
        </p:txBody>
      </p:sp>
      <p:sp>
        <p:nvSpPr>
          <p:cNvPr id="99331" name="Text Box 6"/>
          <p:cNvSpPr txBox="1"/>
          <p:nvPr/>
        </p:nvSpPr>
        <p:spPr>
          <a:xfrm>
            <a:off x="1258888" y="1617663"/>
            <a:ext cx="6408737" cy="2901950"/>
          </a:xfrm>
          <a:prstGeom prst="rect">
            <a:avLst/>
          </a:prstGeom>
          <a:noFill/>
          <a:ln w="9525">
            <a:noFill/>
          </a:ln>
        </p:spPr>
        <p:txBody>
          <a:bodyPr>
            <a:spAutoFit/>
          </a:bodyPr>
          <a:lstStyle/>
          <a:p>
            <a:pPr eaLnBrk="1" hangingPunct="1">
              <a:lnSpc>
                <a:spcPts val="3900"/>
              </a:lnSpc>
              <a:spcBef>
                <a:spcPct val="50000"/>
              </a:spcBef>
              <a:spcAft>
                <a:spcPts val="1200"/>
              </a:spcAft>
            </a:pPr>
            <a:r>
              <a:rPr lang="en-US" altLang="zh-CN" sz="2000" dirty="0">
                <a:latin typeface="Times New Roman" panose="02020603050405020304" pitchFamily="18" charset="0"/>
                <a:ea typeface="黑体" panose="02010609060101010101" pitchFamily="49" charset="-122"/>
              </a:rPr>
              <a:t>        </a:t>
            </a:r>
            <a:r>
              <a:rPr lang="zh-CN" altLang="en-US" sz="2000" dirty="0">
                <a:latin typeface="Times New Roman" panose="02020603050405020304" pitchFamily="18" charset="0"/>
                <a:ea typeface="黑体" panose="02010609060101010101" pitchFamily="49" charset="-122"/>
              </a:rPr>
              <a:t>健康管理包括依据体检及其结果采取事后措施，以及基于健康检测结果的健康指导在内，内容广泛。</a:t>
            </a:r>
            <a:endParaRPr lang="en-US" altLang="zh-CN" sz="2000" dirty="0">
              <a:latin typeface="Times New Roman" panose="02020603050405020304" pitchFamily="18" charset="0"/>
              <a:ea typeface="黑体" panose="02010609060101010101" pitchFamily="49" charset="-122"/>
            </a:endParaRPr>
          </a:p>
          <a:p>
            <a:pPr eaLnBrk="1" hangingPunct="1">
              <a:lnSpc>
                <a:spcPts val="3900"/>
              </a:lnSpc>
              <a:spcBef>
                <a:spcPct val="50000"/>
              </a:spcBef>
              <a:spcAft>
                <a:spcPts val="1200"/>
              </a:spcAft>
            </a:pPr>
            <a:r>
              <a:rPr lang="en-US" altLang="zh-CN" sz="2000" dirty="0">
                <a:latin typeface="Times New Roman" panose="02020603050405020304" pitchFamily="18" charset="0"/>
                <a:ea typeface="黑体" panose="02010609060101010101" pitchFamily="49" charset="-122"/>
              </a:rPr>
              <a:t>    </a:t>
            </a:r>
            <a:r>
              <a:rPr lang="zh-CN" altLang="en-US" sz="2000" dirty="0">
                <a:latin typeface="Times New Roman" panose="02020603050405020304" pitchFamily="18" charset="0"/>
                <a:ea typeface="黑体" panose="02010609060101010101" pitchFamily="49" charset="-122"/>
              </a:rPr>
              <a:t>作为班组长，要积极采纳工业医生及保健师等专家的意见，</a:t>
            </a:r>
            <a:r>
              <a:rPr lang="zh-CN" altLang="en-US" sz="2000" dirty="0">
                <a:solidFill>
                  <a:srgbClr val="FF0000"/>
                </a:solidFill>
                <a:latin typeface="Times New Roman" panose="02020603050405020304" pitchFamily="18" charset="0"/>
                <a:ea typeface="黑体" panose="02010609060101010101" pitchFamily="49" charset="-122"/>
              </a:rPr>
              <a:t>将作业人员的健康损害防患于未然，同时进一步开展与增进健康相关的措施活动</a:t>
            </a:r>
            <a:r>
              <a:rPr lang="zh-CN" altLang="en-US" sz="2000" dirty="0">
                <a:latin typeface="Times New Roman" panose="02020603050405020304" pitchFamily="18" charset="0"/>
                <a:ea typeface="黑体" panose="02010609060101010101" pitchFamily="49" charset="-122"/>
              </a:rPr>
              <a:t>。</a:t>
            </a:r>
            <a:endParaRPr lang="zh-CN" altLang="en-US" sz="2000" dirty="0">
              <a:latin typeface="Times New Roman" panose="02020603050405020304" pitchFamily="18" charset="0"/>
              <a:ea typeface="黑体" panose="02010609060101010101" pitchFamily="49"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143000"/>
            <a:ext cx="8229600" cy="4286250"/>
          </a:xfrm>
          <a:ln>
            <a:miter/>
          </a:ln>
        </p:spPr>
        <p:txBody>
          <a:bodyPr vert="horz" wrap="square" lIns="91440" tIns="45720" rIns="91440" bIns="45720" numCol="1" anchor="t" anchorCtr="0" compatLnSpc="1"/>
          <a:lstStyle/>
          <a:p>
            <a:pPr marL="342900" marR="0" lvl="0" indent="-342900" algn="l" defTabSz="914400" rtl="0" eaLnBrk="1" fontAlgn="base" latinLnBrk="0" hangingPunct="1">
              <a:lnSpc>
                <a:spcPts val="3900"/>
              </a:lnSpc>
              <a:spcBef>
                <a:spcPct val="20000"/>
              </a:spcBef>
              <a:spcAft>
                <a:spcPct val="0"/>
              </a:spcAft>
              <a:buClrTx/>
              <a:buSzTx/>
              <a:buFontTx/>
              <a:buNone/>
              <a:defRPr/>
            </a:pPr>
            <a:r>
              <a:rPr kumimoji="0" lang="zh-CN" altLang="en-US" sz="20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② 处于联系管理人员和作业人员的立场，应正确管理信息（信息管理）</a:t>
            </a:r>
            <a:endParaRPr kumimoji="0" lang="en-US" altLang="zh-CN" sz="20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ts val="3900"/>
              </a:lnSpc>
              <a:spcBef>
                <a:spcPct val="20000"/>
              </a:spcBef>
              <a:spcAft>
                <a:spcPct val="0"/>
              </a:spcAft>
              <a:buClrTx/>
              <a:buSzTx/>
              <a:buFontTx/>
              <a:buNone/>
              <a:defRPr/>
            </a:pPr>
            <a:r>
              <a:rPr kumimoji="0" lang="zh-CN" altLang="en-US" sz="28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a:t>
            </a:r>
            <a:endParaRPr kumimoji="0" lang="en-US" altLang="zh-CN" sz="28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ts val="3900"/>
              </a:lnSpc>
              <a:spcBef>
                <a:spcPct val="20000"/>
              </a:spcBef>
              <a:spcAft>
                <a:spcPct val="0"/>
              </a:spcAft>
              <a:buClrTx/>
              <a:buSzTx/>
              <a:buFontTx/>
              <a:buNone/>
              <a:defRPr/>
            </a:pPr>
            <a:r>
              <a:rPr kumimoji="0" lang="en-US" altLang="zh-CN" sz="28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a:t>
            </a:r>
            <a:r>
              <a:rPr kumimoji="0" lang="zh-CN" altLang="en-US" sz="28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a:t>
            </a:r>
            <a:r>
              <a:rPr kumimoji="0" lang="zh-CN" altLang="en-US" sz="2000" b="0" i="0" u="none" strike="noStrike" kern="0" cap="none" spc="0" normalizeH="0" baseline="0" noProof="0" dirty="0">
                <a:ln>
                  <a:noFill/>
                </a:ln>
                <a:solidFill>
                  <a:schemeClr val="tx1"/>
                </a:solidFill>
                <a:effectLst/>
                <a:uLnTx/>
                <a:uFillTx/>
                <a:latin typeface="+mj-ea"/>
                <a:ea typeface="+mj-ea"/>
                <a:cs typeface="+mn-cs"/>
              </a:rPr>
              <a:t>在工作的推进过程中，不能缺少报告、联系与商量。</a:t>
            </a:r>
            <a:endParaRPr kumimoji="0" lang="zh-CN" altLang="en-US" sz="2000" b="0" i="0" u="none" strike="noStrike" kern="0" cap="none" spc="0" normalizeH="0" baseline="0" noProof="0" dirty="0">
              <a:ln>
                <a:noFill/>
              </a:ln>
              <a:solidFill>
                <a:schemeClr val="tx1"/>
              </a:solidFill>
              <a:effectLst/>
              <a:uLnTx/>
              <a:uFillTx/>
              <a:latin typeface="+mj-ea"/>
              <a:ea typeface="+mj-ea"/>
              <a:cs typeface="+mn-cs"/>
            </a:endParaRPr>
          </a:p>
          <a:p>
            <a:pPr marL="342900" marR="0" lvl="0" indent="-342900" algn="l" defTabSz="914400" rtl="0" eaLnBrk="1" fontAlgn="base" latinLnBrk="0" hangingPunct="1">
              <a:lnSpc>
                <a:spcPts val="3900"/>
              </a:lnSpc>
              <a:spcBef>
                <a:spcPct val="20000"/>
              </a:spcBef>
              <a:spcAft>
                <a:spcPct val="0"/>
              </a:spcAft>
              <a:buClrTx/>
              <a:buSzTx/>
              <a:buFontTx/>
              <a:buNone/>
              <a:defRPr/>
            </a:pPr>
            <a:r>
              <a:rPr kumimoji="0" lang="zh-CN" altLang="en-US" sz="2000" b="0" i="0" u="none" strike="noStrike" kern="0" cap="none" spc="0" normalizeH="0" baseline="0" noProof="0" dirty="0">
                <a:ln>
                  <a:noFill/>
                </a:ln>
                <a:solidFill>
                  <a:schemeClr val="tx1"/>
                </a:solidFill>
                <a:effectLst/>
                <a:uLnTx/>
                <a:uFillTx/>
                <a:latin typeface="+mj-ea"/>
                <a:ea typeface="+mj-ea"/>
                <a:cs typeface="+mn-cs"/>
              </a:rPr>
              <a:t>     班长所处的立场，是将管理人员的信息传达给作业人员，并将第一线作业人员的想法传达给管理人员，即处于将各种信息予以疏通整理的位置。如果班长没有正确和迅速地处理信息，必将使业务进展受阻，甚至可以说工作岗位的信息管理离不开班长的力量。 </a:t>
            </a:r>
            <a:endParaRPr kumimoji="0" lang="zh-CN" altLang="en-US" sz="2000" b="0" i="0" u="none" strike="noStrike" kern="0" cap="none" spc="0" normalizeH="0" baseline="0" noProof="0" dirty="0">
              <a:ln>
                <a:noFill/>
              </a:ln>
              <a:solidFill>
                <a:schemeClr val="tx1"/>
              </a:solidFill>
              <a:effectLst/>
              <a:uLnTx/>
              <a:uFillTx/>
              <a:latin typeface="+mj-ea"/>
              <a:ea typeface="+mj-ea"/>
              <a:cs typeface="+mn-cs"/>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510" name="Group 62"/>
          <p:cNvGraphicFramePr>
            <a:graphicFrameLocks noGrp="1"/>
          </p:cNvGraphicFramePr>
          <p:nvPr>
            <p:ph sz="half" idx="4294967295"/>
          </p:nvPr>
        </p:nvGraphicFramePr>
        <p:xfrm>
          <a:off x="457200" y="785813"/>
          <a:ext cx="8362950" cy="4035426"/>
        </p:xfrm>
        <a:graphic>
          <a:graphicData uri="http://schemas.openxmlformats.org/drawingml/2006/table">
            <a:tbl>
              <a:tblPr/>
              <a:tblGrid>
                <a:gridCol w="874713"/>
                <a:gridCol w="1223962"/>
                <a:gridCol w="1825625"/>
                <a:gridCol w="1343025"/>
                <a:gridCol w="1943100"/>
                <a:gridCol w="1152525"/>
              </a:tblGrid>
              <a:tr h="304800">
                <a:tc rowSpan="2"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1311275" algn="l"/>
                        </a:tabLst>
                      </a:pPr>
                      <a:r>
                        <a:rPr kumimoji="0" lang="ja-JP" altLang="en-US" sz="14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分类</a:t>
                      </a:r>
                      <a:endParaRPr kumimoji="0" lang="ja-JP" altLang="en-US" sz="14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hMerge="1">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1311275" algn="l"/>
                        </a:tabLst>
                      </a:pPr>
                      <a:r>
                        <a:rPr kumimoji="0" lang="ja-JP" altLang="en-US" sz="14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个别疾病</a:t>
                      </a:r>
                      <a:endParaRPr kumimoji="0" lang="ja-JP" altLang="en-US" sz="14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1311275" algn="l"/>
                        </a:tabLst>
                      </a:pPr>
                      <a:r>
                        <a:rPr kumimoji="0" lang="zh-CN" altLang="en-US" sz="14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从</a:t>
                      </a:r>
                      <a:r>
                        <a:rPr kumimoji="0" lang="en-US" altLang="zh-CN" sz="14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14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大管理出发的主要对策和手段</a:t>
                      </a:r>
                      <a:endPar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cPr/>
                </a:tc>
                <a:tc hMerge="1">
                  <a:tcPr/>
                </a:tc>
              </a:tr>
              <a:tr h="457200">
                <a:tc vMerge="1" gridSpan="2">
                  <a:tcPr/>
                </a:tc>
                <a:tc vMerge="1" hMerge="1">
                  <a:tcPr/>
                </a:tc>
                <a:tc vMerge="1">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311275" algn="l"/>
                        </a:tabLst>
                      </a:pPr>
                      <a:r>
                        <a:rPr kumimoji="0" lang="ja-JP" altLang="en-US" sz="14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作业环境管理</a:t>
                      </a:r>
                      <a:endParaRPr kumimoji="0" lang="ja-JP"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311275" algn="l"/>
                        </a:tabLst>
                      </a:pPr>
                      <a:r>
                        <a:rPr kumimoji="0" lang="ja-JP" altLang="en-US" sz="14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作业管理</a:t>
                      </a:r>
                      <a:endParaRPr kumimoji="0" lang="ja-JP"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311275" algn="l"/>
                        </a:tabLst>
                      </a:pPr>
                      <a:r>
                        <a:rPr kumimoji="0" lang="ja-JP" altLang="en-US" sz="14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健康管理</a:t>
                      </a:r>
                      <a:endParaRPr kumimoji="0" lang="ja-JP"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944880">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tab pos="1311275" algn="l"/>
                        </a:tabLst>
                      </a:pPr>
                      <a:endParaRPr kumimoji="0" lang="ja-JP" altLang="zh-CN" sz="14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11275" algn="l"/>
                        </a:tabLst>
                      </a:pPr>
                      <a:endParaRPr kumimoji="0" lang="ja-JP" altLang="zh-CN" sz="14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11275" algn="l"/>
                        </a:tabLst>
                      </a:pPr>
                      <a:endParaRPr kumimoji="0" lang="ja-JP" altLang="zh-CN" sz="14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11275" algn="l"/>
                        </a:tabLst>
                      </a:pPr>
                      <a:endParaRPr kumimoji="0" lang="ja-JP" altLang="zh-CN" sz="14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11275" algn="l"/>
                        </a:tabLst>
                      </a:pPr>
                      <a:r>
                        <a:rPr kumimoji="0" lang="ja-JP" altLang="en-US" sz="14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职业病</a:t>
                      </a:r>
                      <a:endParaRPr kumimoji="0" lang="ja-JP"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11275" algn="l"/>
                        </a:tabLst>
                      </a:pPr>
                      <a:r>
                        <a:rPr kumimoji="0" lang="ja-JP" altLang="en-US" sz="14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急性疾病</a:t>
                      </a:r>
                      <a:endParaRPr kumimoji="0" lang="ja-JP"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11275" algn="l"/>
                        </a:tabLst>
                      </a:pPr>
                      <a:r>
                        <a:rPr kumimoji="0" lang="en-US" altLang="zh-CN" sz="14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CO</a:t>
                      </a:r>
                      <a:r>
                        <a:rPr kumimoji="0" lang="zh-CN" altLang="en-US" sz="14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气体中毒、缺氧症、中暑、有机溶剂中毒等</a:t>
                      </a:r>
                      <a:endPar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11275" algn="l"/>
                        </a:tabLst>
                      </a:pPr>
                      <a:r>
                        <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作业时的对应</a:t>
                      </a:r>
                      <a:endParaRPr kumimoji="0" lang="zh-CN" altLang="en-US"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311275" algn="l"/>
                        </a:tabLst>
                      </a:pPr>
                      <a:r>
                        <a:rPr kumimoji="0" lang="en-US" altLang="zh-CN" sz="1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换气、监视、测量</a:t>
                      </a:r>
                      <a:r>
                        <a:rPr kumimoji="0" lang="en-US" altLang="zh-CN" sz="1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endPar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311275" algn="l"/>
                        </a:tabLst>
                      </a:pPr>
                      <a:r>
                        <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配备有资格人员</a:t>
                      </a:r>
                      <a:endParaRPr kumimoji="0" lang="zh-CN" altLang="en-US"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311275" algn="l"/>
                        </a:tabLst>
                      </a:pPr>
                      <a:r>
                        <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急救体制</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1520">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11275" algn="l"/>
                        </a:tabLst>
                      </a:pPr>
                      <a:r>
                        <a:rPr kumimoji="0" lang="ja-JP"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慢性疾病</a:t>
                      </a:r>
                      <a:endParaRPr kumimoji="0" lang="ja-JP"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11275" algn="l"/>
                        </a:tabLst>
                      </a:pPr>
                      <a:r>
                        <a:rPr kumimoji="0" lang="zh-CN" altLang="en-US" sz="14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金属中毒、</a:t>
                      </a:r>
                      <a:endParaRPr kumimoji="0" lang="zh-CN" altLang="en-US"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311275" algn="l"/>
                        </a:tabLst>
                      </a:pPr>
                      <a:r>
                        <a:rPr kumimoji="0" lang="zh-CN" altLang="en-US" sz="14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肺尘病、有机溶剂中毒等</a:t>
                      </a:r>
                      <a:endPar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11275" algn="l"/>
                        </a:tabLst>
                      </a:pPr>
                      <a:r>
                        <a:rPr kumimoji="0" lang="ja-JP" altLang="en-US" sz="14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环境改善</a:t>
                      </a:r>
                      <a:endParaRPr kumimoji="0" lang="zh-CN" altLang="en-US"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311275" algn="l"/>
                        </a:tabLst>
                      </a:pPr>
                      <a:r>
                        <a:rPr kumimoji="0" lang="en-US" altLang="ja-JP" sz="14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ja-JP" altLang="en-US" sz="14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局排等</a:t>
                      </a:r>
                      <a:r>
                        <a:rPr kumimoji="0" lang="en-US" altLang="ja-JP" sz="14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endParaRPr kumimoji="0" lang="en-US" altLang="ja-JP"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11275" algn="l"/>
                        </a:tabLst>
                      </a:pPr>
                      <a:r>
                        <a:rPr kumimoji="0" lang="zh-CN" altLang="en-US" sz="14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作业时间</a:t>
                      </a:r>
                      <a:endParaRPr kumimoji="0" lang="zh-CN" altLang="en-US"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311275" algn="l"/>
                        </a:tabLst>
                      </a:pPr>
                      <a:r>
                        <a:rPr kumimoji="0" lang="zh-CN" altLang="en-US" sz="14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作业方法的改善</a:t>
                      </a:r>
                      <a:endParaRPr kumimoji="0" lang="zh-CN" altLang="en-US"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311275" algn="l"/>
                        </a:tabLst>
                      </a:pPr>
                      <a:r>
                        <a:rPr kumimoji="0" lang="ja-JP" altLang="en-US" sz="14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防护用具</a:t>
                      </a:r>
                      <a:endParaRPr kumimoji="0" lang="ja-JP"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11275" algn="l"/>
                        </a:tabLst>
                      </a:pPr>
                      <a:r>
                        <a:rPr kumimoji="0" lang="ja-JP" altLang="en-US" sz="14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特殊体检</a:t>
                      </a:r>
                      <a:endParaRPr kumimoji="0" lang="ja-JP"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0808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11275" algn="l"/>
                        </a:tabLst>
                      </a:pPr>
                      <a:endParaRPr kumimoji="0" lang="ja-JP" altLang="zh-CN" sz="1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11275" algn="l"/>
                        </a:tabLst>
                      </a:pPr>
                      <a:endParaRPr kumimoji="0" lang="ja-JP" altLang="zh-CN" sz="1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11275" algn="l"/>
                        </a:tabLst>
                      </a:pPr>
                      <a:r>
                        <a:rPr kumimoji="0" lang="ja-JP"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产业疲劳</a:t>
                      </a:r>
                      <a:endParaRPr kumimoji="0" lang="ja-JP"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11275" algn="l"/>
                        </a:tabLst>
                      </a:pPr>
                      <a:r>
                        <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局部疲劳</a:t>
                      </a:r>
                      <a:endParaRPr kumimoji="0" lang="zh-CN" altLang="en-US"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311275" algn="l"/>
                        </a:tabLst>
                      </a:pPr>
                      <a:r>
                        <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静态疲劳精神疲劳</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11275" algn="l"/>
                        </a:tabLst>
                      </a:pPr>
                      <a:r>
                        <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眼力劳损 </a:t>
                      </a:r>
                      <a:r>
                        <a:rPr kumimoji="0" lang="en-US" altLang="zh-CN" sz="1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(VDT</a:t>
                      </a:r>
                      <a:r>
                        <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作业等</a:t>
                      </a:r>
                      <a:r>
                        <a:rPr kumimoji="0" lang="en-US" altLang="zh-CN" sz="1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endPar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311275" algn="l"/>
                        </a:tabLst>
                      </a:pPr>
                      <a:r>
                        <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腰疼</a:t>
                      </a:r>
                      <a:r>
                        <a:rPr kumimoji="0" lang="en-US" altLang="zh-CN" sz="1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站立作业等</a:t>
                      </a:r>
                      <a:r>
                        <a:rPr kumimoji="0" lang="en-US" altLang="zh-CN" sz="1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endPar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311275" algn="l"/>
                        </a:tabLst>
                      </a:pPr>
                      <a:r>
                        <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颈肩腕综合症</a:t>
                      </a:r>
                      <a:endParaRPr kumimoji="0" lang="zh-CN" altLang="en-US"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311275" algn="l"/>
                        </a:tabLst>
                      </a:pPr>
                      <a:r>
                        <a:rPr kumimoji="0" lang="ja-JP"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心身疾病等</a:t>
                      </a:r>
                      <a:endParaRPr kumimoji="0" lang="ja-JP"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11275" algn="l"/>
                        </a:tabLst>
                      </a:pPr>
                      <a:r>
                        <a:rPr kumimoji="0" lang="ja-JP"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照明、</a:t>
                      </a:r>
                      <a:endParaRPr kumimoji="0" lang="zh-CN" altLang="en-US"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311275" algn="l"/>
                        </a:tabLst>
                      </a:pPr>
                      <a:r>
                        <a:rPr kumimoji="0" lang="ja-JP"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噪音、</a:t>
                      </a:r>
                      <a:endParaRPr kumimoji="0" lang="zh-CN" altLang="en-US"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311275" algn="l"/>
                        </a:tabLst>
                      </a:pPr>
                      <a:r>
                        <a:rPr kumimoji="0" lang="ja-JP"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温热等</a:t>
                      </a:r>
                      <a:endParaRPr kumimoji="0" lang="ja-JP"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11275" algn="l"/>
                        </a:tabLst>
                      </a:pPr>
                      <a:r>
                        <a:rPr kumimoji="0" lang="zh-CN" altLang="en-US" sz="14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劳务管理</a:t>
                      </a:r>
                      <a:endParaRPr kumimoji="0" lang="zh-CN" altLang="en-US"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311275" algn="l"/>
                        </a:tabLst>
                      </a:pPr>
                      <a:r>
                        <a:rPr kumimoji="0" lang="zh-CN" altLang="en-US" sz="14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作业姿势</a:t>
                      </a:r>
                      <a:endParaRPr kumimoji="0" lang="zh-CN" altLang="en-US"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311275" algn="l"/>
                        </a:tabLst>
                      </a:pPr>
                      <a:r>
                        <a:rPr kumimoji="0" lang="zh-CN" altLang="en-US" sz="14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重体力劳动等</a:t>
                      </a:r>
                      <a:endPar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rPr>
                        <a:t>体检</a:t>
                      </a:r>
                      <a:endPar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93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tab pos="1311275" algn="l"/>
                        </a:tabLst>
                      </a:pPr>
                      <a:r>
                        <a:rPr kumimoji="0" lang="ja-JP" altLang="en-US" sz="14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自身伤病</a:t>
                      </a:r>
                      <a:r>
                        <a:rPr kumimoji="0" lang="en-US" altLang="ja-JP" sz="14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ja-JP" altLang="en-US" sz="14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生活习惯病</a:t>
                      </a:r>
                      <a:r>
                        <a:rPr kumimoji="0" lang="en-US" altLang="ja-JP" sz="14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endParaRPr kumimoji="0" lang="en-US" altLang="ja-JP"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11275" algn="l"/>
                        </a:tabLst>
                      </a:pPr>
                      <a:r>
                        <a:rPr kumimoji="0" lang="ja-JP"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循环系统疾病等</a:t>
                      </a:r>
                      <a:endParaRPr kumimoji="0" lang="ja-JP"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vMerge="1">
                  <a:tcPr/>
                </a:tc>
              </a:tr>
            </a:tbl>
          </a:graphicData>
        </a:graphic>
      </p:graphicFrame>
      <p:graphicFrame>
        <p:nvGraphicFramePr>
          <p:cNvPr id="104512" name="Group 64"/>
          <p:cNvGraphicFramePr>
            <a:graphicFrameLocks noGrp="1"/>
          </p:cNvGraphicFramePr>
          <p:nvPr>
            <p:ph sz="half" idx="4294967295"/>
          </p:nvPr>
        </p:nvGraphicFramePr>
        <p:xfrm>
          <a:off x="500063" y="4929188"/>
          <a:ext cx="8358187" cy="1357312"/>
        </p:xfrm>
        <a:graphic>
          <a:graphicData uri="http://schemas.openxmlformats.org/drawingml/2006/table">
            <a:tbl>
              <a:tblPr/>
              <a:tblGrid>
                <a:gridCol w="8358187"/>
              </a:tblGrid>
              <a:tr h="135731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228600" algn="l"/>
                          <a:tab pos="1311275" algn="l"/>
                        </a:tabLst>
                      </a:pPr>
                      <a:r>
                        <a:rPr kumimoji="0" lang="zh-CN" altLang="en-US" sz="14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对任何疾病均要求从</a:t>
                      </a:r>
                      <a:r>
                        <a:rPr kumimoji="0" lang="en-US" altLang="zh-CN" sz="14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14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大管理的角度来对应，但其核心以及优先对策的要点不同。</a:t>
                      </a:r>
                      <a:endParaRPr kumimoji="0" lang="zh-CN" altLang="en-US"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circleNumDbPlain"/>
                        <a:tabLst>
                          <a:tab pos="228600" algn="l"/>
                          <a:tab pos="1311275" algn="l"/>
                        </a:tabLst>
                      </a:pPr>
                      <a:r>
                        <a:rPr kumimoji="0" lang="zh-CN" altLang="en-US" sz="16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急性疾病的要点是以作业时的对策为核心    （</a:t>
                      </a:r>
                      <a:r>
                        <a:rPr kumimoji="0" lang="zh-CN" altLang="en-US" sz="1600" b="0" i="0" u="none" strike="noStrike" cap="none" normalizeH="0" baseline="0" dirty="0">
                          <a:ln>
                            <a:noFill/>
                          </a:ln>
                          <a:solidFill>
                            <a:schemeClr val="tx1"/>
                          </a:solidFill>
                          <a:effectLst/>
                          <a:latin typeface="Century" pitchFamily="18" charset="0"/>
                          <a:ea typeface="宋体" panose="02010600030101010101" pitchFamily="2" charset="-122"/>
                        </a:rPr>
                        <a:t>⇒</a:t>
                      </a:r>
                      <a:r>
                        <a:rPr kumimoji="0" lang="zh-CN" altLang="en-US" sz="16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作业管理）</a:t>
                      </a:r>
                      <a:endParaRPr kumimoji="0" lang="zh-CN" altLang="en-US" sz="16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circleNumDbPlain"/>
                        <a:tabLst>
                          <a:tab pos="228600" algn="l"/>
                          <a:tab pos="1311275" algn="l"/>
                        </a:tabLst>
                      </a:pPr>
                      <a:r>
                        <a:rPr kumimoji="0" lang="zh-CN" altLang="en-US" sz="16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慢性疾病的要点是以改善工作环境为核心    （</a:t>
                      </a:r>
                      <a:r>
                        <a:rPr kumimoji="0" lang="zh-CN" altLang="en-US" sz="1600" b="0" i="0" u="none" strike="noStrike" cap="none" normalizeH="0" baseline="0" dirty="0">
                          <a:ln>
                            <a:noFill/>
                          </a:ln>
                          <a:solidFill>
                            <a:schemeClr val="tx1"/>
                          </a:solidFill>
                          <a:effectLst/>
                          <a:latin typeface="Century" pitchFamily="18" charset="0"/>
                          <a:ea typeface="宋体" panose="02010600030101010101" pitchFamily="2" charset="-122"/>
                        </a:rPr>
                        <a:t>⇒</a:t>
                      </a:r>
                      <a:r>
                        <a:rPr kumimoji="0" lang="zh-CN" altLang="en-US" sz="16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作业环境管理）</a:t>
                      </a:r>
                      <a:endParaRPr kumimoji="0" lang="zh-CN" altLang="en-US" sz="16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circleNumDbPlain"/>
                        <a:tabLst>
                          <a:tab pos="228600" algn="l"/>
                          <a:tab pos="1311275" algn="l"/>
                        </a:tabLst>
                      </a:pPr>
                      <a:r>
                        <a:rPr kumimoji="0" lang="zh-CN" altLang="en-US" sz="16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产业疲劳的要点是以创造舒适工作环境为核心（</a:t>
                      </a:r>
                      <a:r>
                        <a:rPr kumimoji="0" lang="zh-CN" altLang="en-US" sz="1600" b="0" i="0" u="none" strike="noStrike" cap="none" normalizeH="0" baseline="0" dirty="0">
                          <a:ln>
                            <a:noFill/>
                          </a:ln>
                          <a:solidFill>
                            <a:schemeClr val="tx1"/>
                          </a:solidFill>
                          <a:effectLst/>
                          <a:latin typeface="Century" pitchFamily="18" charset="0"/>
                          <a:ea typeface="宋体" panose="02010600030101010101" pitchFamily="2" charset="-122"/>
                        </a:rPr>
                        <a:t>⇒</a:t>
                      </a:r>
                      <a:r>
                        <a:rPr kumimoji="0" lang="zh-CN" altLang="en-US" sz="16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作业环境、作业管理）</a:t>
                      </a:r>
                      <a:endParaRPr kumimoji="0" lang="zh-CN" altLang="en-US" sz="16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circleNumDbPlain"/>
                        <a:tabLst>
                          <a:tab pos="228600" algn="l"/>
                          <a:tab pos="1311275" algn="l"/>
                        </a:tabLst>
                      </a:pPr>
                      <a:r>
                        <a:rPr kumimoji="0" lang="zh-CN" altLang="en-US" sz="16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自身伤病的要点是以</a:t>
                      </a:r>
                      <a:r>
                        <a:rPr kumimoji="0" lang="en-US" altLang="zh-CN" sz="16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THP</a:t>
                      </a:r>
                      <a:r>
                        <a:rPr kumimoji="0" lang="zh-CN" altLang="en-US" sz="16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活动为核心         （</a:t>
                      </a:r>
                      <a:r>
                        <a:rPr kumimoji="0" lang="zh-CN" altLang="en-US" sz="1600" b="0" i="0" u="none" strike="noStrike" cap="none" normalizeH="0" baseline="0" dirty="0">
                          <a:ln>
                            <a:noFill/>
                          </a:ln>
                          <a:solidFill>
                            <a:schemeClr val="tx1"/>
                          </a:solidFill>
                          <a:effectLst/>
                          <a:latin typeface="Century" pitchFamily="18" charset="0"/>
                          <a:ea typeface="宋体" panose="02010600030101010101" pitchFamily="2" charset="-122"/>
                        </a:rPr>
                        <a:t>⇒</a:t>
                      </a:r>
                      <a:r>
                        <a:rPr kumimoji="0" lang="zh-CN" altLang="en-US" sz="16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健康管理）</a:t>
                      </a:r>
                      <a:endParaRPr kumimoji="0" lang="zh-CN" altLang="en-US" sz="16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0402" name="Text Box 65"/>
          <p:cNvSpPr txBox="1"/>
          <p:nvPr/>
        </p:nvSpPr>
        <p:spPr>
          <a:xfrm>
            <a:off x="142875" y="0"/>
            <a:ext cx="6624638" cy="461963"/>
          </a:xfrm>
          <a:prstGeom prst="rect">
            <a:avLst/>
          </a:prstGeom>
          <a:noFill/>
          <a:ln w="9525">
            <a:noFill/>
          </a:ln>
        </p:spPr>
        <p:txBody>
          <a:bodyPr>
            <a:spAutoFit/>
          </a:bodyPr>
          <a:lstStyle/>
          <a:p>
            <a:pPr eaLnBrk="1" hangingPunct="1">
              <a:spcBef>
                <a:spcPct val="50000"/>
              </a:spcBef>
            </a:pPr>
            <a:r>
              <a:rPr lang="zh-CN" altLang="en-US" b="1" dirty="0">
                <a:latin typeface="黑体" panose="02010609060101010101" pitchFamily="49" charset="-122"/>
                <a:ea typeface="黑体" panose="02010609060101010101" pitchFamily="49" charset="-122"/>
              </a:rPr>
              <a:t>六、针对不同职业性疾病的管理对策</a:t>
            </a:r>
            <a:endParaRPr lang="zh-CN" altLang="en-US" b="1" dirty="0">
              <a:latin typeface="黑体" panose="02010609060101010101" pitchFamily="49" charset="-122"/>
              <a:ea typeface="黑体" panose="02010609060101010101" pitchFamily="49" charset="-122"/>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4"/>
          <p:cNvPicPr>
            <a:picLocks noChangeAspect="1"/>
          </p:cNvPicPr>
          <p:nvPr/>
        </p:nvPicPr>
        <p:blipFill>
          <a:blip r:embed="rId1">
            <a:clrChange>
              <a:clrFrom>
                <a:srgbClr val="EEECE1"/>
              </a:clrFrom>
              <a:clrTo>
                <a:srgbClr val="EEECE1">
                  <a:alpha val="0"/>
                </a:srgbClr>
              </a:clrTo>
            </a:clrChange>
          </a:blip>
          <a:stretch>
            <a:fillRect/>
          </a:stretch>
        </p:blipFill>
        <p:spPr>
          <a:xfrm>
            <a:off x="90488" y="928688"/>
            <a:ext cx="8894762" cy="5143500"/>
          </a:xfrm>
          <a:prstGeom prst="rect">
            <a:avLst/>
          </a:prstGeom>
          <a:noFill/>
          <a:ln w="9525">
            <a:noFill/>
          </a:ln>
        </p:spPr>
      </p:pic>
      <p:sp>
        <p:nvSpPr>
          <p:cNvPr id="101379" name="Text Box 6"/>
          <p:cNvSpPr txBox="1"/>
          <p:nvPr/>
        </p:nvSpPr>
        <p:spPr>
          <a:xfrm>
            <a:off x="714375" y="428625"/>
            <a:ext cx="6624638" cy="457200"/>
          </a:xfrm>
          <a:prstGeom prst="rect">
            <a:avLst/>
          </a:prstGeom>
          <a:noFill/>
          <a:ln w="9525">
            <a:noFill/>
          </a:ln>
        </p:spPr>
        <p:txBody>
          <a:bodyPr>
            <a:spAutoFit/>
          </a:bodyPr>
          <a:lstStyle/>
          <a:p>
            <a:pPr eaLnBrk="1" hangingPunct="1">
              <a:spcBef>
                <a:spcPct val="50000"/>
              </a:spcBef>
            </a:pPr>
            <a:r>
              <a:rPr lang="zh-CN" altLang="en-US" dirty="0">
                <a:latin typeface="黑体" panose="02010609060101010101" pitchFamily="49" charset="-122"/>
                <a:ea typeface="黑体" panose="02010609060101010101" pitchFamily="49" charset="-122"/>
              </a:rPr>
              <a:t>七、改善作业环境程序</a:t>
            </a:r>
            <a:endParaRPr lang="zh-CN" altLang="en-US" dirty="0">
              <a:latin typeface="黑体" panose="02010609060101010101" pitchFamily="49" charset="-122"/>
              <a:ea typeface="黑体" panose="02010609060101010101" pitchFamily="49" charset="-122"/>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5"/>
          <p:cNvSpPr txBox="1"/>
          <p:nvPr/>
        </p:nvSpPr>
        <p:spPr>
          <a:xfrm>
            <a:off x="684213" y="595313"/>
            <a:ext cx="6624637" cy="457200"/>
          </a:xfrm>
          <a:prstGeom prst="rect">
            <a:avLst/>
          </a:prstGeom>
          <a:noFill/>
          <a:ln w="9525">
            <a:noFill/>
          </a:ln>
        </p:spPr>
        <p:txBody>
          <a:bodyPr>
            <a:spAutoFit/>
          </a:bodyPr>
          <a:lstStyle/>
          <a:p>
            <a:pPr eaLnBrk="1" hangingPunct="1">
              <a:spcBef>
                <a:spcPct val="50000"/>
              </a:spcBef>
            </a:pPr>
            <a:r>
              <a:rPr lang="zh-CN" altLang="en-US" dirty="0">
                <a:latin typeface="黑体" panose="02010609060101010101" pitchFamily="49" charset="-122"/>
                <a:ea typeface="黑体" panose="02010609060101010101" pitchFamily="49" charset="-122"/>
              </a:rPr>
              <a:t>七、改善作业环境程序</a:t>
            </a:r>
            <a:endParaRPr lang="zh-CN" altLang="en-US" dirty="0">
              <a:latin typeface="黑体" panose="02010609060101010101" pitchFamily="49" charset="-122"/>
              <a:ea typeface="黑体" panose="02010609060101010101" pitchFamily="49" charset="-122"/>
            </a:endParaRPr>
          </a:p>
        </p:txBody>
      </p:sp>
      <p:sp>
        <p:nvSpPr>
          <p:cNvPr id="102403" name="Rectangle 6"/>
          <p:cNvSpPr>
            <a:spLocks noGrp="1"/>
          </p:cNvSpPr>
          <p:nvPr>
            <p:ph idx="1"/>
          </p:nvPr>
        </p:nvSpPr>
        <p:spPr>
          <a:xfrm>
            <a:off x="1143000" y="1557338"/>
            <a:ext cx="7572375" cy="4729162"/>
          </a:xfrm>
        </p:spPr>
        <p:txBody>
          <a:bodyPr vert="horz" wrap="square" lIns="91440" tIns="45720" rIns="91440" bIns="45720" anchor="t"/>
          <a:lstStyle/>
          <a:p>
            <a:pPr marL="609600" indent="-609600" eaLnBrk="1" hangingPunct="1">
              <a:lnSpc>
                <a:spcPct val="150000"/>
              </a:lnSpc>
              <a:spcBef>
                <a:spcPts val="1200"/>
              </a:spcBef>
              <a:spcAft>
                <a:spcPts val="1200"/>
              </a:spcAft>
            </a:pPr>
            <a:r>
              <a:rPr lang="zh-CN" altLang="en-US" sz="2400" dirty="0">
                <a:solidFill>
                  <a:srgbClr val="FF0000"/>
                </a:solidFill>
                <a:latin typeface="黑体" panose="02010609060101010101" pitchFamily="49" charset="-122"/>
                <a:ea typeface="黑体" panose="02010609060101010101" pitchFamily="49" charset="-122"/>
              </a:rPr>
              <a:t>确定改善对象：</a:t>
            </a:r>
            <a:r>
              <a:rPr lang="zh-CN" altLang="en-US" sz="2400" dirty="0">
                <a:latin typeface="黑体" panose="02010609060101010101" pitchFamily="49" charset="-122"/>
                <a:ea typeface="黑体" panose="02010609060101010101" pitchFamily="49" charset="-122"/>
              </a:rPr>
              <a:t>基于作业环境测定结果的评价； </a:t>
            </a:r>
            <a:endParaRPr lang="zh-CN" altLang="en-US" sz="2400" dirty="0">
              <a:latin typeface="黑体" panose="02010609060101010101" pitchFamily="49" charset="-122"/>
              <a:ea typeface="黑体" panose="02010609060101010101" pitchFamily="49" charset="-122"/>
            </a:endParaRPr>
          </a:p>
          <a:p>
            <a:pPr marL="609600" indent="-609600" eaLnBrk="1" hangingPunct="1">
              <a:lnSpc>
                <a:spcPct val="150000"/>
              </a:lnSpc>
              <a:spcBef>
                <a:spcPts val="1200"/>
              </a:spcBef>
              <a:spcAft>
                <a:spcPts val="1200"/>
              </a:spcAft>
            </a:pPr>
            <a:r>
              <a:rPr lang="zh-CN" altLang="en-US" sz="2400" dirty="0">
                <a:solidFill>
                  <a:srgbClr val="FF0000"/>
                </a:solidFill>
                <a:latin typeface="黑体" panose="02010609060101010101" pitchFamily="49" charset="-122"/>
                <a:ea typeface="黑体" panose="02010609060101010101" pitchFamily="49" charset="-122"/>
              </a:rPr>
              <a:t>研究对策：</a:t>
            </a:r>
            <a:r>
              <a:rPr lang="zh-CN" altLang="en-US" sz="2400" dirty="0">
                <a:latin typeface="黑体" panose="02010609060101010101" pitchFamily="49" charset="-122"/>
                <a:ea typeface="黑体" panose="02010609060101010101" pitchFamily="49" charset="-122"/>
              </a:rPr>
              <a:t>包括替代有害物、密闭有害设备、改善有害工艺、变更有害作业方法、通风除尘等。 </a:t>
            </a:r>
            <a:endParaRPr lang="zh-CN" altLang="en-US" sz="2400" dirty="0">
              <a:latin typeface="黑体" panose="02010609060101010101" pitchFamily="49" charset="-122"/>
              <a:ea typeface="黑体" panose="02010609060101010101" pitchFamily="49" charset="-122"/>
            </a:endParaRPr>
          </a:p>
          <a:p>
            <a:pPr marL="609600" indent="-609600" eaLnBrk="1" hangingPunct="1">
              <a:lnSpc>
                <a:spcPct val="150000"/>
              </a:lnSpc>
              <a:spcBef>
                <a:spcPts val="1200"/>
              </a:spcBef>
              <a:spcAft>
                <a:spcPts val="1200"/>
              </a:spcAft>
            </a:pPr>
            <a:r>
              <a:rPr lang="zh-CN" altLang="en-US" sz="2400" dirty="0">
                <a:latin typeface="黑体" panose="02010609060101010101" pitchFamily="49" charset="-122"/>
                <a:ea typeface="黑体" panose="02010609060101010101" pitchFamily="49" charset="-122"/>
              </a:rPr>
              <a:t>制定和推进实施计划 </a:t>
            </a:r>
            <a:endParaRPr lang="zh-CN" altLang="en-US" sz="2400" dirty="0">
              <a:latin typeface="黑体" panose="02010609060101010101" pitchFamily="49" charset="-122"/>
              <a:ea typeface="黑体" panose="02010609060101010101" pitchFamily="49" charset="-122"/>
            </a:endParaRPr>
          </a:p>
          <a:p>
            <a:pPr marL="609600" indent="-609600" eaLnBrk="1" hangingPunct="1">
              <a:lnSpc>
                <a:spcPct val="150000"/>
              </a:lnSpc>
              <a:spcBef>
                <a:spcPts val="1200"/>
              </a:spcBef>
              <a:spcAft>
                <a:spcPts val="1200"/>
              </a:spcAft>
            </a:pPr>
            <a:r>
              <a:rPr lang="ja-JP" altLang="en-US" sz="2400" dirty="0">
                <a:latin typeface="黑体" panose="02010609060101010101" pitchFamily="49" charset="-122"/>
                <a:ea typeface="黑体" panose="02010609060101010101" pitchFamily="49" charset="-122"/>
              </a:rPr>
              <a:t>改善效果的确认</a:t>
            </a:r>
            <a:r>
              <a:rPr lang="zh-CN" altLang="en-US" sz="2400" dirty="0">
                <a:latin typeface="黑体" panose="02010609060101010101" pitchFamily="49" charset="-122"/>
                <a:ea typeface="黑体" panose="02010609060101010101" pitchFamily="49" charset="-122"/>
              </a:rPr>
              <a:t> </a:t>
            </a:r>
            <a:endParaRPr lang="ja-JP" altLang="zh-CN" sz="2400" dirty="0">
              <a:latin typeface="黑体" panose="02010609060101010101" pitchFamily="49" charset="-122"/>
              <a:ea typeface="黑体" panose="02010609060101010101" pitchFamily="49" charset="-122"/>
            </a:endParaRPr>
          </a:p>
          <a:p>
            <a:pPr marL="609600" indent="-609600" eaLnBrk="1" hangingPunct="1">
              <a:lnSpc>
                <a:spcPct val="90000"/>
              </a:lnSpc>
            </a:pPr>
            <a:endParaRPr lang="en-US" altLang="zh-CN" sz="2400" b="1" dirty="0">
              <a:latin typeface="黑体" panose="02010609060101010101" pitchFamily="49" charset="-122"/>
              <a:ea typeface="黑体" panose="02010609060101010101" pitchFamily="49" charset="-122"/>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标题 1"/>
          <p:cNvSpPr>
            <a:spLocks noGrp="1"/>
          </p:cNvSpPr>
          <p:nvPr>
            <p:ph type="title"/>
          </p:nvPr>
        </p:nvSpPr>
        <p:spPr>
          <a:xfrm>
            <a:off x="500063" y="642938"/>
            <a:ext cx="8229600" cy="908050"/>
          </a:xfrm>
        </p:spPr>
        <p:txBody>
          <a:bodyPr vert="horz" wrap="square" lIns="91440" tIns="45720" rIns="91440" bIns="45720" anchor="ctr"/>
          <a:lstStyle/>
          <a:p>
            <a:pPr eaLnBrk="1" hangingPunct="1"/>
            <a:r>
              <a:rPr lang="zh-CN" altLang="en-US" sz="3600" dirty="0">
                <a:latin typeface="黑体" panose="02010609060101010101" pitchFamily="49" charset="-122"/>
                <a:ea typeface="黑体" panose="02010609060101010101" pitchFamily="49" charset="-122"/>
              </a:rPr>
              <a:t>第三讲 安全检查 </a:t>
            </a:r>
            <a:endParaRPr lang="zh-CN" altLang="en-US" sz="3600" dirty="0">
              <a:latin typeface="黑体" panose="02010609060101010101" pitchFamily="49" charset="-122"/>
              <a:ea typeface="黑体" panose="02010609060101010101" pitchFamily="49" charset="-122"/>
            </a:endParaRPr>
          </a:p>
        </p:txBody>
      </p:sp>
      <p:sp>
        <p:nvSpPr>
          <p:cNvPr id="103427" name="内容占位符 2"/>
          <p:cNvSpPr>
            <a:spLocks noGrp="1"/>
          </p:cNvSpPr>
          <p:nvPr>
            <p:ph idx="1"/>
          </p:nvPr>
        </p:nvSpPr>
        <p:spPr>
          <a:xfrm>
            <a:off x="2143125" y="1711325"/>
            <a:ext cx="6543675" cy="4381500"/>
          </a:xfrm>
        </p:spPr>
        <p:txBody>
          <a:bodyPr vert="horz" wrap="square" lIns="91440" tIns="45720" rIns="91440" bIns="45720" anchor="t"/>
          <a:lstStyle/>
          <a:p>
            <a:pPr marL="571500" indent="-571500" eaLnBrk="1" hangingPunct="1">
              <a:lnSpc>
                <a:spcPts val="3600"/>
              </a:lnSpc>
              <a:spcBef>
                <a:spcPts val="1200"/>
              </a:spcBef>
              <a:spcAft>
                <a:spcPts val="1200"/>
              </a:spcAft>
              <a:buFont typeface="宋体" panose="02010600030101010101" pitchFamily="2" charset="-122"/>
              <a:buAutoNum type="ea1JpnChsDbPeriod"/>
            </a:pPr>
            <a:r>
              <a:rPr lang="zh-CN" altLang="en-US" sz="2800" dirty="0">
                <a:latin typeface="黑体" panose="02010609060101010101" pitchFamily="49" charset="-122"/>
                <a:ea typeface="黑体" panose="02010609060101010101" pitchFamily="49" charset="-122"/>
              </a:rPr>
              <a:t>安全检查的</a:t>
            </a:r>
            <a:r>
              <a:rPr lang="zh-CN" altLang="en-US" sz="2800" dirty="0">
                <a:solidFill>
                  <a:srgbClr val="FF0000"/>
                </a:solidFill>
                <a:latin typeface="黑体" panose="02010609060101010101" pitchFamily="49" charset="-122"/>
                <a:ea typeface="黑体" panose="02010609060101010101" pitchFamily="49" charset="-122"/>
              </a:rPr>
              <a:t>目的与意义</a:t>
            </a:r>
            <a:endParaRPr lang="en-US" altLang="zh-CN" sz="2800" dirty="0">
              <a:solidFill>
                <a:srgbClr val="FF0000"/>
              </a:solidFill>
              <a:latin typeface="黑体" panose="02010609060101010101" pitchFamily="49" charset="-122"/>
              <a:ea typeface="黑体" panose="02010609060101010101" pitchFamily="49" charset="-122"/>
            </a:endParaRPr>
          </a:p>
          <a:p>
            <a:pPr marL="571500" indent="-571500" eaLnBrk="1" hangingPunct="1">
              <a:lnSpc>
                <a:spcPts val="3600"/>
              </a:lnSpc>
              <a:spcBef>
                <a:spcPts val="1200"/>
              </a:spcBef>
              <a:spcAft>
                <a:spcPts val="1200"/>
              </a:spcAft>
              <a:buFont typeface="宋体" panose="02010600030101010101" pitchFamily="2" charset="-122"/>
              <a:buAutoNum type="ea1JpnChsDbPeriod"/>
            </a:pPr>
            <a:r>
              <a:rPr lang="zh-CN" altLang="en-US" sz="2800" dirty="0">
                <a:latin typeface="黑体" panose="02010609060101010101" pitchFamily="49" charset="-122"/>
                <a:ea typeface="黑体" panose="02010609060101010101" pitchFamily="49" charset="-122"/>
              </a:rPr>
              <a:t>安全检查的</a:t>
            </a:r>
            <a:r>
              <a:rPr lang="zh-CN" altLang="en-US" sz="2800" dirty="0">
                <a:solidFill>
                  <a:srgbClr val="FF0000"/>
                </a:solidFill>
                <a:latin typeface="黑体" panose="02010609060101010101" pitchFamily="49" charset="-122"/>
                <a:ea typeface="黑体" panose="02010609060101010101" pitchFamily="49" charset="-122"/>
              </a:rPr>
              <a:t>对象与种类</a:t>
            </a:r>
            <a:endParaRPr lang="en-US" altLang="zh-CN" sz="2800" dirty="0">
              <a:solidFill>
                <a:srgbClr val="FF0000"/>
              </a:solidFill>
              <a:latin typeface="黑体" panose="02010609060101010101" pitchFamily="49" charset="-122"/>
              <a:ea typeface="黑体" panose="02010609060101010101" pitchFamily="49" charset="-122"/>
            </a:endParaRPr>
          </a:p>
          <a:p>
            <a:pPr marL="571500" indent="-571500" eaLnBrk="1" hangingPunct="1">
              <a:lnSpc>
                <a:spcPts val="3600"/>
              </a:lnSpc>
              <a:spcBef>
                <a:spcPts val="1200"/>
              </a:spcBef>
              <a:spcAft>
                <a:spcPts val="1200"/>
              </a:spcAft>
              <a:buFont typeface="宋体" panose="02010600030101010101" pitchFamily="2" charset="-122"/>
              <a:buAutoNum type="ea1JpnChsDbPeriod"/>
            </a:pPr>
            <a:r>
              <a:rPr lang="zh-CN" altLang="en-US" sz="2800" dirty="0">
                <a:latin typeface="黑体" panose="02010609060101010101" pitchFamily="49" charset="-122"/>
                <a:ea typeface="黑体" panose="02010609060101010101" pitchFamily="49" charset="-122"/>
              </a:rPr>
              <a:t>安全检查的</a:t>
            </a:r>
            <a:r>
              <a:rPr lang="zh-CN" altLang="en-US" sz="2800" dirty="0">
                <a:solidFill>
                  <a:srgbClr val="FF0000"/>
                </a:solidFill>
                <a:latin typeface="黑体" panose="02010609060101010101" pitchFamily="49" charset="-122"/>
                <a:ea typeface="黑体" panose="02010609060101010101" pitchFamily="49" charset="-122"/>
              </a:rPr>
              <a:t>方法</a:t>
            </a:r>
            <a:endParaRPr lang="en-US" altLang="zh-CN" sz="2800" dirty="0">
              <a:solidFill>
                <a:srgbClr val="FF0000"/>
              </a:solidFill>
              <a:latin typeface="黑体" panose="02010609060101010101" pitchFamily="49" charset="-122"/>
              <a:ea typeface="黑体" panose="02010609060101010101" pitchFamily="49" charset="-122"/>
            </a:endParaRPr>
          </a:p>
          <a:p>
            <a:pPr marL="571500" indent="-571500" eaLnBrk="1" hangingPunct="1">
              <a:lnSpc>
                <a:spcPts val="3600"/>
              </a:lnSpc>
              <a:spcBef>
                <a:spcPts val="1200"/>
              </a:spcBef>
              <a:spcAft>
                <a:spcPts val="1200"/>
              </a:spcAft>
              <a:buFont typeface="宋体" panose="02010600030101010101" pitchFamily="2" charset="-122"/>
              <a:buAutoNum type="ea1JpnChsDbPeriod"/>
            </a:pPr>
            <a:r>
              <a:rPr lang="zh-CN" altLang="en-US" sz="2800" dirty="0">
                <a:latin typeface="黑体" panose="02010609060101010101" pitchFamily="49" charset="-122"/>
                <a:ea typeface="黑体" panose="02010609060101010101" pitchFamily="49" charset="-122"/>
              </a:rPr>
              <a:t>安全检查经常存在的问题</a:t>
            </a:r>
            <a:endParaRPr lang="en-US" altLang="zh-CN" sz="2800" dirty="0">
              <a:latin typeface="黑体" panose="02010609060101010101" pitchFamily="49" charset="-122"/>
              <a:ea typeface="黑体" panose="02010609060101010101" pitchFamily="49" charset="-122"/>
            </a:endParaRPr>
          </a:p>
          <a:p>
            <a:pPr marL="571500" indent="-571500" eaLnBrk="1" hangingPunct="1">
              <a:lnSpc>
                <a:spcPts val="3600"/>
              </a:lnSpc>
              <a:spcBef>
                <a:spcPts val="1200"/>
              </a:spcBef>
              <a:spcAft>
                <a:spcPts val="1200"/>
              </a:spcAft>
              <a:buFont typeface="宋体" panose="02010600030101010101" pitchFamily="2" charset="-122"/>
              <a:buAutoNum type="ea1JpnChsDbPeriod"/>
            </a:pPr>
            <a:r>
              <a:rPr lang="zh-CN" altLang="en-US" sz="2800" dirty="0">
                <a:latin typeface="黑体" panose="02010609060101010101" pitchFamily="49" charset="-122"/>
                <a:ea typeface="黑体" panose="02010609060101010101" pitchFamily="49" charset="-122"/>
              </a:rPr>
              <a:t>有效推进安全检查的方法</a:t>
            </a:r>
            <a:endParaRPr lang="zh-CN" altLang="en-US" sz="28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5"/>
          <p:cNvSpPr txBox="1"/>
          <p:nvPr/>
        </p:nvSpPr>
        <p:spPr>
          <a:xfrm>
            <a:off x="684213" y="595313"/>
            <a:ext cx="6624637" cy="457200"/>
          </a:xfrm>
          <a:prstGeom prst="rect">
            <a:avLst/>
          </a:prstGeom>
          <a:noFill/>
          <a:ln w="9525">
            <a:noFill/>
          </a:ln>
        </p:spPr>
        <p:txBody>
          <a:bodyPr>
            <a:spAutoFit/>
          </a:bodyPr>
          <a:lstStyle/>
          <a:p>
            <a:pPr eaLnBrk="1" hangingPunct="1">
              <a:spcBef>
                <a:spcPct val="50000"/>
              </a:spcBef>
            </a:pPr>
            <a:r>
              <a:rPr lang="zh-CN" altLang="en-US" b="1" dirty="0">
                <a:latin typeface="黑体" panose="02010609060101010101" pitchFamily="49" charset="-122"/>
                <a:ea typeface="黑体" panose="02010609060101010101" pitchFamily="49" charset="-122"/>
              </a:rPr>
              <a:t>一、安全检查的目的与意义</a:t>
            </a:r>
            <a:endParaRPr lang="zh-CN" altLang="en-US" b="1" dirty="0">
              <a:latin typeface="黑体" panose="02010609060101010101" pitchFamily="49" charset="-122"/>
              <a:ea typeface="黑体" panose="02010609060101010101" pitchFamily="49" charset="-122"/>
            </a:endParaRPr>
          </a:p>
        </p:txBody>
      </p:sp>
      <p:sp>
        <p:nvSpPr>
          <p:cNvPr id="29699" name="Rectangle 3"/>
          <p:cNvSpPr>
            <a:spLocks noChangeArrowheads="1"/>
          </p:cNvSpPr>
          <p:nvPr/>
        </p:nvSpPr>
        <p:spPr bwMode="auto">
          <a:xfrm>
            <a:off x="1135063" y="2060575"/>
            <a:ext cx="7437438" cy="3741738"/>
          </a:xfrm>
          <a:prstGeom prst="rect">
            <a:avLst/>
          </a:prstGeom>
          <a:noFill/>
          <a:ln w="19050">
            <a:solidFill>
              <a:schemeClr val="tx1"/>
            </a:solidFill>
            <a:miter lim="800000"/>
          </a:ln>
          <a:effectLst/>
        </p:spPr>
        <p:txBody>
          <a:bodyPr/>
          <a:lstStyle/>
          <a:p>
            <a:pPr marL="342900" marR="0" lvl="0" indent="-342900" algn="l" defTabSz="914400" rtl="0" eaLnBrk="1" fontAlgn="base" latinLnBrk="0" hangingPunct="1">
              <a:lnSpc>
                <a:spcPts val="2800"/>
              </a:lnSpc>
              <a:spcBef>
                <a:spcPts val="1200"/>
              </a:spcBef>
              <a:spcAft>
                <a:spcPts val="1200"/>
              </a:spcAft>
              <a:buClrTx/>
              <a:buSzTx/>
              <a:buFontTx/>
              <a:buNone/>
              <a:defRPr/>
            </a:pPr>
            <a:r>
              <a:rPr kumimoji="0" lang="ja-JP" altLang="en-US" sz="20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　 </a:t>
            </a:r>
            <a:r>
              <a:rPr kumimoji="0" lang="ja-JP" altLang="en-US" sz="20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１．</a:t>
            </a:r>
            <a:r>
              <a:rPr kumimoji="0" lang="zh-CN" altLang="en-US" sz="20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对异常情况置之不管</a:t>
            </a:r>
            <a:r>
              <a:rPr kumimoji="0" lang="ja-JP" altLang="en-US" sz="20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a:t>
            </a:r>
            <a:endParaRPr kumimoji="0" lang="en-US" altLang="ja-JP" sz="20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ts val="2800"/>
              </a:lnSpc>
              <a:spcBef>
                <a:spcPts val="1200"/>
              </a:spcBef>
              <a:spcAft>
                <a:spcPts val="1200"/>
              </a:spcAft>
              <a:buClrTx/>
              <a:buSzTx/>
              <a:buFontTx/>
              <a:buNone/>
              <a:defRPr/>
            </a:pPr>
            <a:r>
              <a:rPr kumimoji="0" lang="en-US" altLang="ja-JP" sz="20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a:t>
            </a:r>
            <a:r>
              <a:rPr kumimoji="0" lang="ja-JP" altLang="en-US" sz="20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a:t>
            </a:r>
            <a:r>
              <a:rPr kumimoji="0" lang="zh-CN" altLang="en-US" sz="20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将会发展成</a:t>
            </a:r>
            <a:r>
              <a:rPr kumimoji="0" lang="ja-JP" altLang="en-US" sz="20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事故</a:t>
            </a:r>
            <a:r>
              <a:rPr kumimoji="0" lang="zh-CN" altLang="en-US" sz="20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和灾害</a:t>
            </a:r>
            <a:endParaRPr kumimoji="0" lang="ja-JP" altLang="en-US" sz="20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ts val="2800"/>
              </a:lnSpc>
              <a:spcBef>
                <a:spcPts val="1200"/>
              </a:spcBef>
              <a:spcAft>
                <a:spcPts val="1200"/>
              </a:spcAft>
              <a:buClrTx/>
              <a:buSzTx/>
              <a:buFontTx/>
              <a:buNone/>
              <a:defRPr/>
            </a:pPr>
            <a:r>
              <a:rPr kumimoji="0" lang="ja-JP" altLang="en-US" sz="20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a:t>
            </a:r>
            <a:r>
              <a:rPr kumimoji="0" lang="ja-JP" altLang="zh-CN" sz="20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a:t>
            </a:r>
            <a:r>
              <a:rPr kumimoji="0" lang="ja-JP" altLang="en-US" sz="20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２．</a:t>
            </a:r>
            <a:r>
              <a:rPr kumimoji="0" lang="zh-CN" altLang="en-US" sz="20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如果及早发现</a:t>
            </a:r>
            <a:r>
              <a:rPr kumimoji="0" lang="ja-JP" altLang="en-US" sz="20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a:t>
            </a:r>
            <a:endParaRPr kumimoji="0" lang="en-US" altLang="ja-JP" sz="20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ts val="2800"/>
              </a:lnSpc>
              <a:spcBef>
                <a:spcPts val="1200"/>
              </a:spcBef>
              <a:spcAft>
                <a:spcPts val="1200"/>
              </a:spcAft>
              <a:buClrTx/>
              <a:buSzTx/>
              <a:buFontTx/>
              <a:buNone/>
              <a:defRPr/>
            </a:pPr>
            <a:r>
              <a:rPr kumimoji="0" lang="en-US" altLang="ja-JP" sz="20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a:t>
            </a:r>
            <a:r>
              <a:rPr kumimoji="0" lang="ja-JP" altLang="en-US" sz="20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a:t>
            </a:r>
            <a:r>
              <a:rPr kumimoji="0" lang="zh-CN" altLang="en-US" sz="20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采取措施较为容易</a:t>
            </a:r>
            <a:endParaRPr kumimoji="0" lang="ja-JP" altLang="en-US" sz="20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ts val="2800"/>
              </a:lnSpc>
              <a:spcBef>
                <a:spcPts val="1200"/>
              </a:spcBef>
              <a:spcAft>
                <a:spcPts val="1200"/>
              </a:spcAft>
              <a:buClrTx/>
              <a:buSzTx/>
              <a:buFontTx/>
              <a:buNone/>
              <a:defRPr/>
            </a:pPr>
            <a:r>
              <a:rPr kumimoji="0" lang="ja-JP" altLang="zh-CN" sz="20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a:t>
            </a:r>
            <a:r>
              <a:rPr kumimoji="0" lang="ja-JP" altLang="en-US" sz="20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a:t>
            </a:r>
            <a:r>
              <a:rPr kumimoji="0" lang="ja-JP" altLang="zh-CN" sz="20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a:t>
            </a:r>
            <a:r>
              <a:rPr kumimoji="0" lang="ja-JP" altLang="en-US" sz="20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３．</a:t>
            </a:r>
            <a:r>
              <a:rPr kumimoji="0" lang="zh-CN" altLang="en-US" sz="20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及早采取措施</a:t>
            </a:r>
            <a:r>
              <a:rPr kumimoji="0" lang="ja-JP" altLang="en-US" sz="20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a:t>
            </a:r>
            <a:endParaRPr kumimoji="0" lang="en-US" altLang="ja-JP" sz="20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ts val="2800"/>
              </a:lnSpc>
              <a:spcBef>
                <a:spcPts val="1200"/>
              </a:spcBef>
              <a:spcAft>
                <a:spcPts val="1200"/>
              </a:spcAft>
              <a:buClrTx/>
              <a:buSzTx/>
              <a:buFontTx/>
              <a:buNone/>
              <a:defRPr/>
            </a:pPr>
            <a:r>
              <a:rPr kumimoji="0" lang="en-US" altLang="ja-JP" sz="20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a:t>
            </a:r>
            <a:r>
              <a:rPr kumimoji="0" lang="ja-JP" altLang="en-US" sz="20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不需要太多费用，对作业没有影响</a:t>
            </a:r>
            <a:endParaRPr kumimoji="0" lang="ja-JP" altLang="en-US" sz="20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
        <p:nvSpPr>
          <p:cNvPr id="104452" name="Text Box 7"/>
          <p:cNvSpPr txBox="1"/>
          <p:nvPr/>
        </p:nvSpPr>
        <p:spPr>
          <a:xfrm>
            <a:off x="1258888" y="1268413"/>
            <a:ext cx="6624637" cy="457200"/>
          </a:xfrm>
          <a:prstGeom prst="rect">
            <a:avLst/>
          </a:prstGeom>
          <a:noFill/>
          <a:ln w="9525">
            <a:noFill/>
          </a:ln>
        </p:spPr>
        <p:txBody>
          <a:bodyPr>
            <a:spAutoFit/>
          </a:bodyPr>
          <a:lstStyle/>
          <a:p>
            <a:pPr eaLnBrk="1" hangingPunct="1">
              <a:spcBef>
                <a:spcPct val="50000"/>
              </a:spcBef>
            </a:pPr>
            <a:r>
              <a:rPr lang="en-US" altLang="zh-CN" dirty="0">
                <a:solidFill>
                  <a:srgbClr val="FF0000"/>
                </a:solidFill>
                <a:latin typeface="Times New Roman" panose="02020603050405020304" pitchFamily="18" charset="0"/>
                <a:ea typeface="黑体" panose="02010609060101010101" pitchFamily="49" charset="-122"/>
              </a:rPr>
              <a:t>—</a:t>
            </a:r>
            <a:r>
              <a:rPr lang="zh-CN" altLang="en-US" dirty="0">
                <a:solidFill>
                  <a:srgbClr val="FF0000"/>
                </a:solidFill>
                <a:latin typeface="Times New Roman" panose="02020603050405020304" pitchFamily="18" charset="0"/>
                <a:ea typeface="黑体" panose="02010609060101010101" pitchFamily="49" charset="-122"/>
              </a:rPr>
              <a:t>及早发现“异常情况”，及早采取措施更正</a:t>
            </a:r>
            <a:r>
              <a:rPr lang="en-US" altLang="zh-CN" dirty="0">
                <a:latin typeface="Times New Roman" panose="02020603050405020304" pitchFamily="18" charset="0"/>
                <a:ea typeface="黑体" panose="02010609060101010101" pitchFamily="49" charset="-122"/>
              </a:rPr>
              <a:t>—</a:t>
            </a:r>
            <a:endParaRPr lang="en-US" altLang="zh-CN" dirty="0">
              <a:latin typeface="Times New Roman" panose="02020603050405020304" pitchFamily="18" charset="0"/>
              <a:ea typeface="黑体" panose="02010609060101010101" pitchFamily="49" charset="-122"/>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5"/>
          <p:cNvSpPr txBox="1"/>
          <p:nvPr/>
        </p:nvSpPr>
        <p:spPr>
          <a:xfrm>
            <a:off x="684213" y="595313"/>
            <a:ext cx="6624637" cy="457200"/>
          </a:xfrm>
          <a:prstGeom prst="rect">
            <a:avLst/>
          </a:prstGeom>
          <a:noFill/>
          <a:ln w="9525">
            <a:noFill/>
          </a:ln>
        </p:spPr>
        <p:txBody>
          <a:bodyPr>
            <a:spAutoFit/>
          </a:bodyPr>
          <a:lstStyle/>
          <a:p>
            <a:pPr eaLnBrk="1" hangingPunct="1">
              <a:spcBef>
                <a:spcPct val="50000"/>
              </a:spcBef>
            </a:pPr>
            <a:r>
              <a:rPr lang="zh-CN" altLang="en-US" b="1" dirty="0">
                <a:latin typeface="黑体" panose="02010609060101010101" pitchFamily="49" charset="-122"/>
                <a:ea typeface="黑体" panose="02010609060101010101" pitchFamily="49" charset="-122"/>
              </a:rPr>
              <a:t>一、安全检查的目的与意义</a:t>
            </a:r>
            <a:endParaRPr lang="zh-CN" altLang="en-US" b="1" dirty="0">
              <a:latin typeface="黑体" panose="02010609060101010101" pitchFamily="49" charset="-122"/>
              <a:ea typeface="黑体" panose="02010609060101010101" pitchFamily="49" charset="-122"/>
            </a:endParaRPr>
          </a:p>
        </p:txBody>
      </p:sp>
      <p:sp>
        <p:nvSpPr>
          <p:cNvPr id="105475" name="Line 74"/>
          <p:cNvSpPr/>
          <p:nvPr/>
        </p:nvSpPr>
        <p:spPr>
          <a:xfrm>
            <a:off x="3132138" y="4930775"/>
            <a:ext cx="4343400" cy="0"/>
          </a:xfrm>
          <a:prstGeom prst="line">
            <a:avLst/>
          </a:prstGeom>
          <a:ln w="38100" cap="flat" cmpd="sng">
            <a:solidFill>
              <a:srgbClr val="0000FF"/>
            </a:solidFill>
            <a:prstDash val="solid"/>
            <a:miter/>
            <a:headEnd type="none" w="med" len="med"/>
            <a:tailEnd type="triangle" w="med" len="med"/>
          </a:ln>
        </p:spPr>
      </p:sp>
      <p:sp>
        <p:nvSpPr>
          <p:cNvPr id="105476" name="Line 76"/>
          <p:cNvSpPr/>
          <p:nvPr/>
        </p:nvSpPr>
        <p:spPr>
          <a:xfrm>
            <a:off x="693738" y="4930775"/>
            <a:ext cx="2209800" cy="0"/>
          </a:xfrm>
          <a:prstGeom prst="line">
            <a:avLst/>
          </a:prstGeom>
          <a:ln w="38100" cap="flat" cmpd="sng">
            <a:solidFill>
              <a:srgbClr val="0000FF"/>
            </a:solidFill>
            <a:prstDash val="solid"/>
            <a:miter/>
            <a:headEnd type="none" w="med" len="med"/>
            <a:tailEnd type="triangle" w="med" len="med"/>
          </a:ln>
        </p:spPr>
      </p:sp>
      <p:sp>
        <p:nvSpPr>
          <p:cNvPr id="105477" name="Text Box 77"/>
          <p:cNvSpPr txBox="1"/>
          <p:nvPr/>
        </p:nvSpPr>
        <p:spPr>
          <a:xfrm>
            <a:off x="7259638" y="1349375"/>
            <a:ext cx="520700" cy="838200"/>
          </a:xfrm>
          <a:prstGeom prst="rect">
            <a:avLst/>
          </a:prstGeom>
          <a:solidFill>
            <a:srgbClr val="00FF00">
              <a:alpha val="50195"/>
            </a:srgbClr>
          </a:solidFill>
          <a:ln w="31750" cap="flat" cmpd="sng">
            <a:solidFill>
              <a:srgbClr val="0000FF"/>
            </a:solidFill>
            <a:prstDash val="solid"/>
            <a:miter/>
            <a:headEnd type="none" w="med" len="med"/>
            <a:tailEnd type="none" w="med" len="med"/>
          </a:ln>
        </p:spPr>
        <p:txBody>
          <a:bodyPr vert="eaVert">
            <a:spAutoFit/>
          </a:bodyPr>
          <a:lstStyle/>
          <a:p>
            <a:pPr algn="ctr" eaLnBrk="1" hangingPunct="1">
              <a:spcBef>
                <a:spcPct val="50000"/>
              </a:spcBef>
            </a:pPr>
            <a:r>
              <a:rPr lang="zh-CN" altLang="en-US" sz="2000" dirty="0">
                <a:latin typeface="Tahoma" panose="020B0604030504040204" pitchFamily="34" charset="0"/>
              </a:rPr>
              <a:t>灾害</a:t>
            </a:r>
            <a:endParaRPr lang="ja-JP" altLang="en-US" sz="2000" dirty="0">
              <a:latin typeface="Tahoma" panose="020B0604030504040204" pitchFamily="34" charset="0"/>
            </a:endParaRPr>
          </a:p>
        </p:txBody>
      </p:sp>
      <p:sp>
        <p:nvSpPr>
          <p:cNvPr id="105478" name="Text Box 78"/>
          <p:cNvSpPr txBox="1"/>
          <p:nvPr/>
        </p:nvSpPr>
        <p:spPr>
          <a:xfrm>
            <a:off x="6180138" y="2339975"/>
            <a:ext cx="520700" cy="838200"/>
          </a:xfrm>
          <a:prstGeom prst="rect">
            <a:avLst/>
          </a:prstGeom>
          <a:solidFill>
            <a:srgbClr val="00FF00">
              <a:alpha val="50195"/>
            </a:srgbClr>
          </a:solidFill>
          <a:ln w="31750" cap="flat" cmpd="sng">
            <a:solidFill>
              <a:srgbClr val="0000FF"/>
            </a:solidFill>
            <a:prstDash val="solid"/>
            <a:miter/>
            <a:headEnd type="none" w="med" len="med"/>
            <a:tailEnd type="none" w="med" len="med"/>
          </a:ln>
        </p:spPr>
        <p:txBody>
          <a:bodyPr vert="eaVert">
            <a:spAutoFit/>
          </a:bodyPr>
          <a:lstStyle/>
          <a:p>
            <a:pPr algn="ctr" eaLnBrk="1" hangingPunct="1">
              <a:spcBef>
                <a:spcPct val="50000"/>
              </a:spcBef>
            </a:pPr>
            <a:r>
              <a:rPr lang="ja-JP" altLang="en-US" sz="2000" dirty="0">
                <a:latin typeface="Tahoma" panose="020B0604030504040204" pitchFamily="34" charset="0"/>
                <a:ea typeface="MS PGothic" panose="020B0600070205080204" pitchFamily="34" charset="-128"/>
              </a:rPr>
              <a:t>事故</a:t>
            </a:r>
            <a:endParaRPr lang="ja-JP" altLang="en-US" sz="2000" dirty="0">
              <a:latin typeface="Tahoma" panose="020B0604030504040204" pitchFamily="34" charset="0"/>
              <a:ea typeface="MS PGothic" panose="020B0600070205080204" pitchFamily="34" charset="-128"/>
            </a:endParaRPr>
          </a:p>
        </p:txBody>
      </p:sp>
      <p:sp>
        <p:nvSpPr>
          <p:cNvPr id="105479" name="Text Box 79"/>
          <p:cNvSpPr txBox="1"/>
          <p:nvPr/>
        </p:nvSpPr>
        <p:spPr>
          <a:xfrm>
            <a:off x="5126038" y="2568575"/>
            <a:ext cx="520700" cy="1295400"/>
          </a:xfrm>
          <a:prstGeom prst="rect">
            <a:avLst/>
          </a:prstGeom>
          <a:solidFill>
            <a:srgbClr val="00FF00">
              <a:alpha val="50195"/>
            </a:srgbClr>
          </a:solidFill>
          <a:ln w="31750" cap="flat" cmpd="sng">
            <a:solidFill>
              <a:srgbClr val="0000FF"/>
            </a:solidFill>
            <a:prstDash val="solid"/>
            <a:miter/>
            <a:headEnd type="none" w="med" len="med"/>
            <a:tailEnd type="none" w="med" len="med"/>
          </a:ln>
        </p:spPr>
        <p:txBody>
          <a:bodyPr vert="eaVert">
            <a:spAutoFit/>
          </a:bodyPr>
          <a:lstStyle/>
          <a:p>
            <a:pPr algn="ctr" eaLnBrk="1" hangingPunct="1">
              <a:spcBef>
                <a:spcPct val="50000"/>
              </a:spcBef>
            </a:pPr>
            <a:r>
              <a:rPr lang="zh-CN" altLang="en-US" sz="2000" dirty="0">
                <a:latin typeface="Tahoma" panose="020B0604030504040204" pitchFamily="34" charset="0"/>
              </a:rPr>
              <a:t>异常事态</a:t>
            </a:r>
            <a:endParaRPr lang="ja-JP" altLang="en-US" sz="2000" dirty="0">
              <a:latin typeface="Tahoma" panose="020B0604030504040204" pitchFamily="34" charset="0"/>
              <a:ea typeface="MS PGothic" panose="020B0600070205080204" pitchFamily="34" charset="-128"/>
            </a:endParaRPr>
          </a:p>
        </p:txBody>
      </p:sp>
      <p:sp>
        <p:nvSpPr>
          <p:cNvPr id="105480" name="Text Box 80"/>
          <p:cNvSpPr txBox="1"/>
          <p:nvPr/>
        </p:nvSpPr>
        <p:spPr>
          <a:xfrm>
            <a:off x="5446713" y="4244975"/>
            <a:ext cx="428625" cy="533400"/>
          </a:xfrm>
          <a:prstGeom prst="rect">
            <a:avLst/>
          </a:prstGeom>
          <a:noFill/>
          <a:ln w="9525">
            <a:noFill/>
          </a:ln>
        </p:spPr>
        <p:txBody>
          <a:bodyPr vert="eaVert">
            <a:spAutoFit/>
          </a:bodyPr>
          <a:lstStyle/>
          <a:p>
            <a:pPr eaLnBrk="1" hangingPunct="1">
              <a:spcBef>
                <a:spcPct val="50000"/>
              </a:spcBef>
            </a:pPr>
            <a:r>
              <a:rPr lang="zh-CN" altLang="en-US" sz="1600" b="1" dirty="0">
                <a:solidFill>
                  <a:srgbClr val="0000FF"/>
                </a:solidFill>
                <a:latin typeface="Tahoma" panose="020B0604030504040204" pitchFamily="34" charset="0"/>
              </a:rPr>
              <a:t>措施</a:t>
            </a:r>
            <a:endParaRPr lang="ja-JP" altLang="en-US" sz="1600" b="1" dirty="0">
              <a:solidFill>
                <a:srgbClr val="0000FF"/>
              </a:solidFill>
              <a:latin typeface="Tahoma" panose="020B0604030504040204" pitchFamily="34" charset="0"/>
            </a:endParaRPr>
          </a:p>
        </p:txBody>
      </p:sp>
      <p:sp>
        <p:nvSpPr>
          <p:cNvPr id="105481" name="Text Box 82"/>
          <p:cNvSpPr txBox="1"/>
          <p:nvPr/>
        </p:nvSpPr>
        <p:spPr>
          <a:xfrm>
            <a:off x="4733925" y="4397375"/>
            <a:ext cx="428625" cy="533400"/>
          </a:xfrm>
          <a:prstGeom prst="rect">
            <a:avLst/>
          </a:prstGeom>
          <a:noFill/>
          <a:ln w="9525">
            <a:noFill/>
          </a:ln>
        </p:spPr>
        <p:txBody>
          <a:bodyPr vert="eaVert">
            <a:spAutoFit/>
          </a:bodyPr>
          <a:lstStyle/>
          <a:p>
            <a:pPr eaLnBrk="1" hangingPunct="1">
              <a:spcBef>
                <a:spcPct val="50000"/>
              </a:spcBef>
            </a:pPr>
            <a:r>
              <a:rPr lang="zh-CN" altLang="en-US" sz="1600" b="1" dirty="0">
                <a:solidFill>
                  <a:srgbClr val="0000FF"/>
                </a:solidFill>
                <a:latin typeface="Tahoma" panose="020B0604030504040204" pitchFamily="34" charset="0"/>
              </a:rPr>
              <a:t>偏差</a:t>
            </a:r>
            <a:endParaRPr lang="ja-JP" altLang="en-US" sz="1600" b="1" dirty="0">
              <a:solidFill>
                <a:srgbClr val="0000FF"/>
              </a:solidFill>
              <a:latin typeface="Tahoma" panose="020B0604030504040204" pitchFamily="34" charset="0"/>
            </a:endParaRPr>
          </a:p>
        </p:txBody>
      </p:sp>
      <p:sp>
        <p:nvSpPr>
          <p:cNvPr id="105482" name="Line 84"/>
          <p:cNvSpPr/>
          <p:nvPr/>
        </p:nvSpPr>
        <p:spPr>
          <a:xfrm flipV="1">
            <a:off x="3132138" y="4168775"/>
            <a:ext cx="2286000" cy="762000"/>
          </a:xfrm>
          <a:prstGeom prst="line">
            <a:avLst/>
          </a:prstGeom>
          <a:ln w="38100" cap="flat" cmpd="sng">
            <a:solidFill>
              <a:srgbClr val="FF0000"/>
            </a:solidFill>
            <a:prstDash val="solid"/>
            <a:miter/>
            <a:headEnd type="none" w="med" len="med"/>
            <a:tailEnd type="none" w="med" len="med"/>
          </a:ln>
        </p:spPr>
      </p:sp>
      <p:sp>
        <p:nvSpPr>
          <p:cNvPr id="105483" name="Line 85"/>
          <p:cNvSpPr/>
          <p:nvPr/>
        </p:nvSpPr>
        <p:spPr>
          <a:xfrm flipV="1">
            <a:off x="5418138" y="3482975"/>
            <a:ext cx="1066800" cy="685800"/>
          </a:xfrm>
          <a:prstGeom prst="line">
            <a:avLst/>
          </a:prstGeom>
          <a:ln w="38100" cap="flat" cmpd="sng">
            <a:solidFill>
              <a:srgbClr val="FF0000"/>
            </a:solidFill>
            <a:prstDash val="solid"/>
            <a:miter/>
            <a:headEnd type="none" w="med" len="med"/>
            <a:tailEnd type="none" w="med" len="med"/>
          </a:ln>
        </p:spPr>
      </p:sp>
      <p:sp>
        <p:nvSpPr>
          <p:cNvPr id="105484" name="Line 86"/>
          <p:cNvSpPr/>
          <p:nvPr/>
        </p:nvSpPr>
        <p:spPr>
          <a:xfrm flipV="1">
            <a:off x="6484938" y="2416175"/>
            <a:ext cx="990600" cy="1066800"/>
          </a:xfrm>
          <a:prstGeom prst="line">
            <a:avLst/>
          </a:prstGeom>
          <a:ln w="38100" cap="flat" cmpd="sng">
            <a:solidFill>
              <a:srgbClr val="FF0000"/>
            </a:solidFill>
            <a:prstDash val="solid"/>
            <a:miter/>
            <a:headEnd type="none" w="med" len="med"/>
            <a:tailEnd type="none" w="med" len="med"/>
          </a:ln>
        </p:spPr>
      </p:sp>
      <p:sp>
        <p:nvSpPr>
          <p:cNvPr id="105485" name="Text Box 90"/>
          <p:cNvSpPr txBox="1"/>
          <p:nvPr/>
        </p:nvSpPr>
        <p:spPr>
          <a:xfrm>
            <a:off x="2751138" y="4702175"/>
            <a:ext cx="533400" cy="396875"/>
          </a:xfrm>
          <a:prstGeom prst="rect">
            <a:avLst/>
          </a:prstGeom>
          <a:noFill/>
          <a:ln w="9525">
            <a:noFill/>
          </a:ln>
        </p:spPr>
        <p:txBody>
          <a:bodyPr>
            <a:spAutoFit/>
          </a:bodyPr>
          <a:lstStyle/>
          <a:p>
            <a:pPr algn="ctr" eaLnBrk="1" hangingPunct="1">
              <a:spcBef>
                <a:spcPct val="50000"/>
              </a:spcBef>
            </a:pPr>
            <a:r>
              <a:rPr lang="en-US" altLang="ja-JP" sz="2000" dirty="0">
                <a:solidFill>
                  <a:srgbClr val="0000FF"/>
                </a:solidFill>
                <a:latin typeface="Tahoma" panose="020B0604030504040204" pitchFamily="34" charset="0"/>
                <a:ea typeface="MS PGothic" panose="020B0600070205080204" pitchFamily="34" charset="-128"/>
              </a:rPr>
              <a:t>●</a:t>
            </a:r>
            <a:endParaRPr lang="en-US" altLang="ja-JP" sz="2000" dirty="0">
              <a:solidFill>
                <a:srgbClr val="0000FF"/>
              </a:solidFill>
              <a:latin typeface="Tahoma" panose="020B0604030504040204" pitchFamily="34" charset="0"/>
              <a:ea typeface="MS PGothic" panose="020B0600070205080204" pitchFamily="34" charset="-128"/>
            </a:endParaRPr>
          </a:p>
        </p:txBody>
      </p:sp>
      <p:sp>
        <p:nvSpPr>
          <p:cNvPr id="105486" name="Text Box 91"/>
          <p:cNvSpPr txBox="1"/>
          <p:nvPr/>
        </p:nvSpPr>
        <p:spPr>
          <a:xfrm>
            <a:off x="7323138" y="4702175"/>
            <a:ext cx="533400" cy="396875"/>
          </a:xfrm>
          <a:prstGeom prst="rect">
            <a:avLst/>
          </a:prstGeom>
          <a:noFill/>
          <a:ln w="9525">
            <a:noFill/>
          </a:ln>
        </p:spPr>
        <p:txBody>
          <a:bodyPr>
            <a:spAutoFit/>
          </a:bodyPr>
          <a:lstStyle/>
          <a:p>
            <a:pPr algn="ctr" eaLnBrk="1" hangingPunct="1">
              <a:spcBef>
                <a:spcPct val="50000"/>
              </a:spcBef>
            </a:pPr>
            <a:r>
              <a:rPr lang="en-US" altLang="ja-JP" sz="2000" dirty="0">
                <a:solidFill>
                  <a:srgbClr val="0000FF"/>
                </a:solidFill>
                <a:latin typeface="Tahoma" panose="020B0604030504040204" pitchFamily="34" charset="0"/>
                <a:ea typeface="MS PGothic" panose="020B0600070205080204" pitchFamily="34" charset="-128"/>
              </a:rPr>
              <a:t>●</a:t>
            </a:r>
            <a:endParaRPr lang="en-US" altLang="ja-JP" sz="2000" dirty="0">
              <a:solidFill>
                <a:srgbClr val="0000FF"/>
              </a:solidFill>
              <a:latin typeface="Tahoma" panose="020B0604030504040204" pitchFamily="34" charset="0"/>
              <a:ea typeface="MS PGothic" panose="020B0600070205080204" pitchFamily="34" charset="-128"/>
            </a:endParaRPr>
          </a:p>
        </p:txBody>
      </p:sp>
      <p:sp>
        <p:nvSpPr>
          <p:cNvPr id="105487" name="Line 95"/>
          <p:cNvSpPr/>
          <p:nvPr/>
        </p:nvSpPr>
        <p:spPr>
          <a:xfrm>
            <a:off x="1760538" y="3406775"/>
            <a:ext cx="0" cy="914400"/>
          </a:xfrm>
          <a:prstGeom prst="line">
            <a:avLst/>
          </a:prstGeom>
          <a:ln w="9525" cap="flat" cmpd="sng">
            <a:solidFill>
              <a:schemeClr val="tx1"/>
            </a:solidFill>
            <a:prstDash val="solid"/>
            <a:headEnd type="none" w="med" len="med"/>
            <a:tailEnd type="triangle" w="med" len="med"/>
          </a:ln>
        </p:spPr>
      </p:sp>
      <p:sp>
        <p:nvSpPr>
          <p:cNvPr id="105488" name="Text Box 20"/>
          <p:cNvSpPr txBox="1"/>
          <p:nvPr/>
        </p:nvSpPr>
        <p:spPr>
          <a:xfrm>
            <a:off x="1116013" y="2944813"/>
            <a:ext cx="1584325" cy="366712"/>
          </a:xfrm>
          <a:prstGeom prst="rect">
            <a:avLst/>
          </a:prstGeom>
          <a:noFill/>
          <a:ln w="9525">
            <a:noFill/>
          </a:ln>
        </p:spPr>
        <p:txBody>
          <a:bodyPr>
            <a:spAutoFit/>
          </a:bodyPr>
          <a:lstStyle/>
          <a:p>
            <a:pPr>
              <a:spcBef>
                <a:spcPct val="50000"/>
              </a:spcBef>
            </a:pPr>
            <a:r>
              <a:rPr lang="zh-CN" altLang="en-US" sz="1800" b="1" dirty="0">
                <a:latin typeface="Arial" panose="020B0604020202020204" pitchFamily="34" charset="0"/>
              </a:rPr>
              <a:t>不安全状态</a:t>
            </a:r>
            <a:endParaRPr lang="zh-CN" altLang="en-US" sz="1800" b="1" dirty="0">
              <a:latin typeface="Arial" panose="020B0604020202020204" pitchFamily="34" charset="0"/>
            </a:endParaRPr>
          </a:p>
        </p:txBody>
      </p:sp>
      <p:sp>
        <p:nvSpPr>
          <p:cNvPr id="105489" name="Text Box 21"/>
          <p:cNvSpPr txBox="1"/>
          <p:nvPr/>
        </p:nvSpPr>
        <p:spPr>
          <a:xfrm>
            <a:off x="755650" y="4384675"/>
            <a:ext cx="2087563" cy="366713"/>
          </a:xfrm>
          <a:prstGeom prst="rect">
            <a:avLst/>
          </a:prstGeom>
          <a:noFill/>
          <a:ln w="9525">
            <a:noFill/>
          </a:ln>
        </p:spPr>
        <p:txBody>
          <a:bodyPr>
            <a:spAutoFit/>
          </a:bodyPr>
          <a:lstStyle/>
          <a:p>
            <a:pPr>
              <a:spcBef>
                <a:spcPct val="50000"/>
              </a:spcBef>
            </a:pPr>
            <a:r>
              <a:rPr lang="zh-CN" altLang="en-US" sz="1800" b="1" dirty="0">
                <a:latin typeface="Arial" panose="020B0604020202020204" pitchFamily="34" charset="0"/>
              </a:rPr>
              <a:t>预测危险及有害性</a:t>
            </a:r>
            <a:endParaRPr lang="zh-CN" altLang="en-US" sz="1800" b="1" dirty="0">
              <a:latin typeface="Arial" panose="020B0604020202020204" pitchFamily="34" charset="0"/>
            </a:endParaRPr>
          </a:p>
        </p:txBody>
      </p:sp>
      <p:sp>
        <p:nvSpPr>
          <p:cNvPr id="108566" name="Text Box 22"/>
          <p:cNvSpPr txBox="1">
            <a:spLocks noChangeArrowheads="1"/>
          </p:cNvSpPr>
          <p:nvPr/>
        </p:nvSpPr>
        <p:spPr bwMode="auto">
          <a:xfrm>
            <a:off x="3132138" y="2511425"/>
            <a:ext cx="1511300" cy="1465263"/>
          </a:xfrm>
          <a:prstGeom prst="rect">
            <a:avLst/>
          </a:prstGeom>
          <a:noFill/>
          <a:ln w="9525" algn="ctr">
            <a:noFill/>
            <a:miter lim="800000"/>
          </a:ln>
          <a:effectLst/>
        </p:spPr>
        <p:txBody>
          <a:bodyPr>
            <a:spAutoFit/>
          </a:bodyPr>
          <a:lstStyle/>
          <a:p>
            <a:pPr marR="0" defTabSz="914400">
              <a:buClrTx/>
              <a:buSzTx/>
              <a:buFontTx/>
              <a:buNone/>
              <a:defRPr/>
            </a:pPr>
            <a:r>
              <a:rPr kumimoji="1" lang="ja-JP" altLang="en-US" sz="18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MS PGothic" panose="020B0600070205080204" pitchFamily="34" charset="-128"/>
                <a:cs typeface="+mn-cs"/>
              </a:rPr>
              <a:t>原    材   料</a:t>
            </a:r>
            <a:endParaRPr kumimoji="1" lang="ja-JP" altLang="en-US" sz="18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MS PGothic" panose="020B0600070205080204" pitchFamily="34" charset="-128"/>
              <a:cs typeface="+mn-cs"/>
            </a:endParaRPr>
          </a:p>
          <a:p>
            <a:pPr marR="0" defTabSz="914400">
              <a:buClrTx/>
              <a:buSzTx/>
              <a:buFontTx/>
              <a:buNone/>
              <a:defRPr/>
            </a:pPr>
            <a:r>
              <a:rPr kumimoji="1" lang="zh-CN" altLang="en-US" sz="18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MS PGothic" panose="020B0600070205080204" pitchFamily="34" charset="-128"/>
                <a:cs typeface="+mn-cs"/>
              </a:rPr>
              <a:t>设          备</a:t>
            </a:r>
            <a:endParaRPr kumimoji="1" lang="ja-JP" altLang="en-US" sz="18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MS PGothic" panose="020B0600070205080204" pitchFamily="34" charset="-128"/>
              <a:cs typeface="+mn-cs"/>
            </a:endParaRPr>
          </a:p>
          <a:p>
            <a:pPr marR="0" defTabSz="914400">
              <a:buClrTx/>
              <a:buSzTx/>
              <a:buFontTx/>
              <a:buNone/>
              <a:defRPr/>
            </a:pPr>
            <a:r>
              <a:rPr kumimoji="1" lang="zh-CN" altLang="en-US" sz="18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MS PGothic" panose="020B0600070205080204" pitchFamily="34" charset="-128"/>
                <a:cs typeface="+mn-cs"/>
              </a:rPr>
              <a:t>环          境</a:t>
            </a:r>
            <a:endParaRPr kumimoji="1" lang="ja-JP" altLang="en-US" sz="18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MS PGothic" panose="020B0600070205080204" pitchFamily="34" charset="-128"/>
              <a:cs typeface="+mn-cs"/>
            </a:endParaRPr>
          </a:p>
          <a:p>
            <a:pPr marR="0" defTabSz="914400">
              <a:buClrTx/>
              <a:buSzTx/>
              <a:buFontTx/>
              <a:buNone/>
              <a:defRPr/>
            </a:pPr>
            <a:r>
              <a:rPr kumimoji="1" lang="zh-CN" altLang="en-US" sz="18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MS PGothic" panose="020B0600070205080204" pitchFamily="34" charset="-128"/>
                <a:cs typeface="+mn-cs"/>
              </a:rPr>
              <a:t>作 业 </a:t>
            </a:r>
            <a:r>
              <a:rPr kumimoji="1" lang="ja-JP" altLang="en-US" sz="18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MS PGothic" panose="020B0600070205080204" pitchFamily="34" charset="-128"/>
                <a:cs typeface="+mn-cs"/>
              </a:rPr>
              <a:t>方 法</a:t>
            </a:r>
            <a:endParaRPr kumimoji="1" lang="ja-JP" altLang="en-US" sz="18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MS PGothic" panose="020B0600070205080204" pitchFamily="34" charset="-128"/>
              <a:cs typeface="+mn-cs"/>
            </a:endParaRPr>
          </a:p>
          <a:p>
            <a:pPr marR="0" defTabSz="914400">
              <a:buClrTx/>
              <a:buSzTx/>
              <a:buFontTx/>
              <a:buNone/>
              <a:defRPr/>
            </a:pPr>
            <a:r>
              <a:rPr kumimoji="1" lang="en-US" altLang="ja-JP" sz="18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MS PGothic" panose="020B0600070205080204" pitchFamily="34" charset="-128"/>
                <a:cs typeface="+mn-cs"/>
              </a:rPr>
              <a:t>(</a:t>
            </a:r>
            <a:r>
              <a:rPr kumimoji="1" lang="zh-CN" altLang="en-US" sz="18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MS PGothic" panose="020B0600070205080204" pitchFamily="34" charset="-128"/>
                <a:cs typeface="+mn-cs"/>
              </a:rPr>
              <a:t>状态的划分</a:t>
            </a:r>
            <a:r>
              <a:rPr kumimoji="1" lang="en-US" altLang="ja-JP" sz="18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MS PGothic" panose="020B0600070205080204" pitchFamily="34" charset="-128"/>
                <a:cs typeface="+mn-cs"/>
              </a:rPr>
              <a:t>)</a:t>
            </a:r>
            <a:endParaRPr kumimoji="1" lang="en-US" altLang="zh-CN" sz="18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MS PGothic" panose="020B0600070205080204" pitchFamily="34" charset="-128"/>
              <a:cs typeface="+mn-cs"/>
            </a:endParaRPr>
          </a:p>
        </p:txBody>
      </p:sp>
      <p:sp>
        <p:nvSpPr>
          <p:cNvPr id="105491" name="Text Box 23"/>
          <p:cNvSpPr txBox="1"/>
          <p:nvPr/>
        </p:nvSpPr>
        <p:spPr>
          <a:xfrm>
            <a:off x="2411413" y="5103813"/>
            <a:ext cx="1584325" cy="366712"/>
          </a:xfrm>
          <a:prstGeom prst="rect">
            <a:avLst/>
          </a:prstGeom>
          <a:noFill/>
          <a:ln w="9525">
            <a:noFill/>
          </a:ln>
        </p:spPr>
        <p:txBody>
          <a:bodyPr>
            <a:spAutoFit/>
          </a:bodyPr>
          <a:lstStyle/>
          <a:p>
            <a:pPr>
              <a:spcBef>
                <a:spcPct val="50000"/>
              </a:spcBef>
            </a:pPr>
            <a:r>
              <a:rPr lang="zh-CN" altLang="en-US" sz="1800" b="1" dirty="0">
                <a:latin typeface="Arial" panose="020B0604020202020204" pitchFamily="34" charset="0"/>
              </a:rPr>
              <a:t>开始操作</a:t>
            </a:r>
            <a:endParaRPr lang="zh-CN" altLang="en-US" sz="1800" b="1" dirty="0">
              <a:latin typeface="Arial" panose="020B0604020202020204" pitchFamily="34" charset="0"/>
            </a:endParaRPr>
          </a:p>
        </p:txBody>
      </p:sp>
      <p:sp>
        <p:nvSpPr>
          <p:cNvPr id="105492" name="Text Box 24"/>
          <p:cNvSpPr txBox="1"/>
          <p:nvPr/>
        </p:nvSpPr>
        <p:spPr>
          <a:xfrm>
            <a:off x="3851275" y="5103813"/>
            <a:ext cx="3241675" cy="366712"/>
          </a:xfrm>
          <a:prstGeom prst="rect">
            <a:avLst/>
          </a:prstGeom>
          <a:noFill/>
          <a:ln w="9525">
            <a:noFill/>
          </a:ln>
        </p:spPr>
        <p:txBody>
          <a:bodyPr>
            <a:spAutoFit/>
          </a:bodyPr>
          <a:lstStyle/>
          <a:p>
            <a:pPr>
              <a:spcBef>
                <a:spcPct val="50000"/>
              </a:spcBef>
            </a:pPr>
            <a:r>
              <a:rPr lang="zh-CN" altLang="en-US" sz="1800" b="1" dirty="0">
                <a:latin typeface="Arial" panose="020B0604020202020204" pitchFamily="34" charset="0"/>
              </a:rPr>
              <a:t>没有问题的状态</a:t>
            </a:r>
            <a:r>
              <a:rPr lang="ja-JP" altLang="en-US" sz="1800" b="1" dirty="0">
                <a:latin typeface="Arial" panose="020B0604020202020204" pitchFamily="34" charset="0"/>
              </a:rPr>
              <a:t>（</a:t>
            </a:r>
            <a:r>
              <a:rPr lang="zh-CN" altLang="en-US" sz="1800" b="1" dirty="0">
                <a:latin typeface="Arial" panose="020B0604020202020204" pitchFamily="34" charset="0"/>
              </a:rPr>
              <a:t>符合标准</a:t>
            </a:r>
            <a:r>
              <a:rPr lang="ja-JP" altLang="en-US" sz="1800" b="1" dirty="0">
                <a:latin typeface="Arial" panose="020B0604020202020204" pitchFamily="34" charset="0"/>
              </a:rPr>
              <a:t>）</a:t>
            </a:r>
            <a:endParaRPr lang="zh-CN" altLang="en-US" sz="1800" b="1" dirty="0">
              <a:latin typeface="Arial" panose="020B0604020202020204" pitchFamily="34" charset="0"/>
            </a:endParaRPr>
          </a:p>
        </p:txBody>
      </p:sp>
      <p:sp>
        <p:nvSpPr>
          <p:cNvPr id="105493" name="Text Box 25"/>
          <p:cNvSpPr txBox="1"/>
          <p:nvPr/>
        </p:nvSpPr>
        <p:spPr>
          <a:xfrm>
            <a:off x="7235825" y="5103813"/>
            <a:ext cx="1439863" cy="366712"/>
          </a:xfrm>
          <a:prstGeom prst="rect">
            <a:avLst/>
          </a:prstGeom>
          <a:noFill/>
          <a:ln w="9525">
            <a:noFill/>
          </a:ln>
        </p:spPr>
        <p:txBody>
          <a:bodyPr>
            <a:spAutoFit/>
          </a:bodyPr>
          <a:lstStyle/>
          <a:p>
            <a:pPr>
              <a:spcBef>
                <a:spcPct val="50000"/>
              </a:spcBef>
            </a:pPr>
            <a:r>
              <a:rPr lang="zh-CN" altLang="en-US" sz="1800" b="1" dirty="0">
                <a:latin typeface="Arial" panose="020B0604020202020204" pitchFamily="34" charset="0"/>
              </a:rPr>
              <a:t>操作结束</a:t>
            </a:r>
            <a:endParaRPr lang="zh-CN" altLang="en-US" sz="1800" b="1" dirty="0">
              <a:latin typeface="Arial" panose="020B0604020202020204" pitchFamily="34" charset="0"/>
            </a:endParaRPr>
          </a:p>
        </p:txBody>
      </p:sp>
      <p:sp>
        <p:nvSpPr>
          <p:cNvPr id="105494" name="Line 75"/>
          <p:cNvSpPr/>
          <p:nvPr/>
        </p:nvSpPr>
        <p:spPr>
          <a:xfrm>
            <a:off x="7812088" y="4960938"/>
            <a:ext cx="457200" cy="0"/>
          </a:xfrm>
          <a:prstGeom prst="line">
            <a:avLst/>
          </a:prstGeom>
          <a:ln w="38100" cap="flat" cmpd="sng">
            <a:solidFill>
              <a:srgbClr val="0000FF"/>
            </a:solidFill>
            <a:prstDash val="solid"/>
            <a:miter/>
            <a:headEnd type="none" w="med" len="med"/>
            <a:tailEnd type="triangle" w="med" len="med"/>
          </a:ln>
        </p:spPr>
      </p:sp>
      <p:sp>
        <p:nvSpPr>
          <p:cNvPr id="105495" name="Text Box 91"/>
          <p:cNvSpPr txBox="1"/>
          <p:nvPr/>
        </p:nvSpPr>
        <p:spPr>
          <a:xfrm>
            <a:off x="7596188" y="4672013"/>
            <a:ext cx="533400" cy="396875"/>
          </a:xfrm>
          <a:prstGeom prst="rect">
            <a:avLst/>
          </a:prstGeom>
          <a:noFill/>
          <a:ln w="9525">
            <a:noFill/>
          </a:ln>
        </p:spPr>
        <p:txBody>
          <a:bodyPr>
            <a:spAutoFit/>
          </a:bodyPr>
          <a:lstStyle/>
          <a:p>
            <a:pPr algn="ctr" eaLnBrk="1" hangingPunct="1">
              <a:spcBef>
                <a:spcPct val="50000"/>
              </a:spcBef>
            </a:pPr>
            <a:endParaRPr lang="en-US" altLang="ja-JP" sz="2000" dirty="0">
              <a:solidFill>
                <a:srgbClr val="0000FF"/>
              </a:solidFill>
              <a:latin typeface="Tahoma" panose="020B0604030504040204" pitchFamily="34" charset="0"/>
              <a:ea typeface="MS PGothic" panose="020B0600070205080204" pitchFamily="34" charset="-128"/>
            </a:endParaRPr>
          </a:p>
        </p:txBody>
      </p:sp>
      <p:sp>
        <p:nvSpPr>
          <p:cNvPr id="105496" name="Rectangle 28"/>
          <p:cNvSpPr/>
          <p:nvPr/>
        </p:nvSpPr>
        <p:spPr>
          <a:xfrm>
            <a:off x="5219700" y="4024313"/>
            <a:ext cx="412750" cy="366712"/>
          </a:xfrm>
          <a:prstGeom prst="rect">
            <a:avLst/>
          </a:prstGeom>
          <a:noFill/>
          <a:ln w="9525">
            <a:noFill/>
          </a:ln>
        </p:spPr>
        <p:txBody>
          <a:bodyPr wrap="none">
            <a:spAutoFit/>
          </a:bodyPr>
          <a:lstStyle/>
          <a:p>
            <a:r>
              <a:rPr lang="en-US" altLang="ja-JP" sz="1800" dirty="0">
                <a:solidFill>
                  <a:srgbClr val="FF0066"/>
                </a:solidFill>
                <a:latin typeface="Arial" panose="020B0604020202020204" pitchFamily="34" charset="0"/>
                <a:ea typeface="MS PGothic" panose="020B0600070205080204" pitchFamily="34" charset="-128"/>
              </a:rPr>
              <a:t>●</a:t>
            </a:r>
            <a:endParaRPr lang="en-US" altLang="zh-CN" sz="1800" dirty="0">
              <a:solidFill>
                <a:srgbClr val="FF0066"/>
              </a:solidFill>
              <a:latin typeface="Arial" panose="020B0604020202020204" pitchFamily="34" charset="0"/>
            </a:endParaRPr>
          </a:p>
        </p:txBody>
      </p:sp>
      <p:sp>
        <p:nvSpPr>
          <p:cNvPr id="105497" name="Rectangle 29"/>
          <p:cNvSpPr/>
          <p:nvPr/>
        </p:nvSpPr>
        <p:spPr>
          <a:xfrm>
            <a:off x="6300788" y="3303588"/>
            <a:ext cx="412750" cy="366712"/>
          </a:xfrm>
          <a:prstGeom prst="rect">
            <a:avLst/>
          </a:prstGeom>
          <a:noFill/>
          <a:ln w="9525">
            <a:noFill/>
          </a:ln>
        </p:spPr>
        <p:txBody>
          <a:bodyPr wrap="none">
            <a:spAutoFit/>
          </a:bodyPr>
          <a:lstStyle/>
          <a:p>
            <a:r>
              <a:rPr lang="en-US" altLang="ja-JP" sz="1800" dirty="0">
                <a:solidFill>
                  <a:srgbClr val="FF0066"/>
                </a:solidFill>
                <a:latin typeface="Arial" panose="020B0604020202020204" pitchFamily="34" charset="0"/>
                <a:ea typeface="MS PGothic" panose="020B0600070205080204" pitchFamily="34" charset="-128"/>
              </a:rPr>
              <a:t>●</a:t>
            </a:r>
            <a:endParaRPr lang="en-US" altLang="zh-CN" sz="1800" dirty="0">
              <a:solidFill>
                <a:srgbClr val="FF0066"/>
              </a:solidFill>
              <a:latin typeface="Arial" panose="020B0604020202020204" pitchFamily="34" charset="0"/>
            </a:endParaRPr>
          </a:p>
        </p:txBody>
      </p:sp>
      <p:sp>
        <p:nvSpPr>
          <p:cNvPr id="105498" name="Rectangle 30"/>
          <p:cNvSpPr/>
          <p:nvPr/>
        </p:nvSpPr>
        <p:spPr>
          <a:xfrm>
            <a:off x="7308850" y="2224088"/>
            <a:ext cx="412750" cy="366712"/>
          </a:xfrm>
          <a:prstGeom prst="rect">
            <a:avLst/>
          </a:prstGeom>
          <a:noFill/>
          <a:ln w="9525">
            <a:noFill/>
          </a:ln>
        </p:spPr>
        <p:txBody>
          <a:bodyPr wrap="none">
            <a:spAutoFit/>
          </a:bodyPr>
          <a:lstStyle/>
          <a:p>
            <a:r>
              <a:rPr lang="en-US" altLang="ja-JP" sz="1800" dirty="0">
                <a:solidFill>
                  <a:srgbClr val="FF0066"/>
                </a:solidFill>
                <a:latin typeface="Arial" panose="020B0604020202020204" pitchFamily="34" charset="0"/>
                <a:ea typeface="MS PGothic" panose="020B0600070205080204" pitchFamily="34" charset="-128"/>
              </a:rPr>
              <a:t>●</a:t>
            </a:r>
            <a:endParaRPr lang="en-US" altLang="zh-CN" sz="1800" dirty="0">
              <a:solidFill>
                <a:srgbClr val="FF0066"/>
              </a:solidFill>
              <a:latin typeface="Arial" panose="020B0604020202020204" pitchFamily="3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5"/>
          <p:cNvSpPr txBox="1"/>
          <p:nvPr/>
        </p:nvSpPr>
        <p:spPr>
          <a:xfrm>
            <a:off x="684213" y="571500"/>
            <a:ext cx="6624637" cy="457200"/>
          </a:xfrm>
          <a:prstGeom prst="rect">
            <a:avLst/>
          </a:prstGeom>
          <a:noFill/>
          <a:ln w="9525">
            <a:noFill/>
          </a:ln>
        </p:spPr>
        <p:txBody>
          <a:bodyPr>
            <a:spAutoFit/>
          </a:bodyPr>
          <a:lstStyle/>
          <a:p>
            <a:pPr eaLnBrk="1" hangingPunct="1">
              <a:spcBef>
                <a:spcPct val="50000"/>
              </a:spcBef>
            </a:pPr>
            <a:r>
              <a:rPr lang="zh-CN" altLang="en-US" dirty="0">
                <a:latin typeface="黑体" panose="02010609060101010101" pitchFamily="49" charset="-122"/>
                <a:ea typeface="黑体" panose="02010609060101010101" pitchFamily="49" charset="-122"/>
              </a:rPr>
              <a:t>二、安全检查的对象与种类</a:t>
            </a:r>
            <a:endParaRPr lang="zh-CN" altLang="en-US" dirty="0">
              <a:latin typeface="黑体" panose="02010609060101010101" pitchFamily="49" charset="-122"/>
              <a:ea typeface="黑体" panose="02010609060101010101" pitchFamily="49" charset="-122"/>
            </a:endParaRPr>
          </a:p>
        </p:txBody>
      </p:sp>
      <p:graphicFrame>
        <p:nvGraphicFramePr>
          <p:cNvPr id="111622" name="Group 6"/>
          <p:cNvGraphicFramePr>
            <a:graphicFrameLocks noGrp="1"/>
          </p:cNvGraphicFramePr>
          <p:nvPr>
            <p:ph idx="4294967295"/>
          </p:nvPr>
        </p:nvGraphicFramePr>
        <p:xfrm>
          <a:off x="457200" y="1196975"/>
          <a:ext cx="8229600" cy="4968876"/>
        </p:xfrm>
        <a:graphic>
          <a:graphicData uri="http://schemas.openxmlformats.org/drawingml/2006/table">
            <a:tbl>
              <a:tblPr/>
              <a:tblGrid>
                <a:gridCol w="2012950"/>
                <a:gridCol w="1492250"/>
                <a:gridCol w="1268413"/>
                <a:gridCol w="3455987"/>
              </a:tblGrid>
              <a:tr h="533400">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zh-CN" altLang="en-US" sz="18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rPr>
                        <a:t>检查的对象</a:t>
                      </a:r>
                      <a:endParaRPr kumimoji="0" lang="ja-JP" altLang="en-US" sz="18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zh-CN" altLang="zh-CN" sz="1800" b="1"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zh-CN" altLang="en-US" sz="1800" b="1"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rPr>
                        <a:t>检查的种类</a:t>
                      </a:r>
                      <a:endParaRPr kumimoji="0" lang="ja-JP" altLang="en-US" sz="1800" b="1"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r>
              <a:tr h="757238">
                <a:tc rowSpan="4">
                  <a:txBody>
                    <a:bodyPr/>
                    <a:lstStyle/>
                    <a:p>
                      <a:pPr marL="0" marR="0" lvl="0" indent="0" algn="l" defTabSz="914400" rtl="0" eaLnBrk="1" fontAlgn="base" latinLnBrk="0" hangingPunct="1">
                        <a:lnSpc>
                          <a:spcPct val="140000"/>
                        </a:lnSpc>
                        <a:spcBef>
                          <a:spcPct val="20000"/>
                        </a:spcBef>
                        <a:spcAft>
                          <a:spcPct val="0"/>
                        </a:spcAft>
                        <a:buClrTx/>
                        <a:buSzTx/>
                        <a:buFont typeface="Wingdings" panose="05000000000000000000" pitchFamily="2" charset="2"/>
                        <a:buNone/>
                      </a:pPr>
                      <a:r>
                        <a:rPr kumimoji="0" lang="ja-JP"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rPr>
                        <a:t>１</a:t>
                      </a:r>
                      <a:r>
                        <a:rPr kumimoji="0" lang="zh-CN"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rPr>
                        <a:t>、设备设施</a:t>
                      </a:r>
                      <a:endParaRPr kumimoji="0" lang="en-US" altLang="ja-JP" sz="1800" b="1" i="0" u="none" strike="noStrike" cap="none" normalizeH="0" baseline="0">
                        <a:ln>
                          <a:noFill/>
                        </a:ln>
                        <a:solidFill>
                          <a:schemeClr val="bg2"/>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40000"/>
                        </a:lnSpc>
                        <a:spcBef>
                          <a:spcPct val="20000"/>
                        </a:spcBef>
                        <a:spcAft>
                          <a:spcPct val="0"/>
                        </a:spcAft>
                        <a:buClrTx/>
                        <a:buSzTx/>
                        <a:buFont typeface="Wingdings" panose="05000000000000000000" pitchFamily="2" charset="2"/>
                        <a:buNone/>
                      </a:pPr>
                      <a:r>
                        <a:rPr kumimoji="0" lang="ja-JP"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rPr>
                        <a:t>２</a:t>
                      </a:r>
                      <a:r>
                        <a:rPr kumimoji="0" lang="zh-CN"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rPr>
                        <a:t>、作业环境</a:t>
                      </a:r>
                      <a:endParaRPr kumimoji="0" lang="ja-JP"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40000"/>
                        </a:lnSpc>
                        <a:spcBef>
                          <a:spcPct val="20000"/>
                        </a:spcBef>
                        <a:spcAft>
                          <a:spcPct val="0"/>
                        </a:spcAft>
                        <a:buClrTx/>
                        <a:buSzTx/>
                        <a:buFont typeface="Wingdings" panose="05000000000000000000" pitchFamily="2" charset="2"/>
                        <a:buNone/>
                      </a:pPr>
                      <a:r>
                        <a:rPr kumimoji="0" lang="ja-JP"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rPr>
                        <a:t>３</a:t>
                      </a:r>
                      <a:r>
                        <a:rPr kumimoji="0" lang="zh-CN"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rPr>
                        <a:t>、</a:t>
                      </a:r>
                      <a:r>
                        <a:rPr kumimoji="0" lang="ja-JP"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rPr>
                        <a:t>工具器具</a:t>
                      </a:r>
                      <a:endParaRPr kumimoji="0" lang="ja-JP"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40000"/>
                        </a:lnSpc>
                        <a:spcBef>
                          <a:spcPct val="20000"/>
                        </a:spcBef>
                        <a:spcAft>
                          <a:spcPct val="0"/>
                        </a:spcAft>
                        <a:buClrTx/>
                        <a:buSzTx/>
                        <a:buFont typeface="Wingdings" panose="05000000000000000000" pitchFamily="2" charset="2"/>
                        <a:buNone/>
                      </a:pPr>
                      <a:r>
                        <a:rPr kumimoji="0" lang="ja-JP"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rPr>
                        <a:t>４</a:t>
                      </a:r>
                      <a:r>
                        <a:rPr kumimoji="0" lang="zh-CN"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rPr>
                        <a:t>、</a:t>
                      </a:r>
                      <a:r>
                        <a:rPr kumimoji="0" lang="ja-JP"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rPr>
                        <a:t>材料</a:t>
                      </a:r>
                      <a:endParaRPr kumimoji="0" lang="ja-JP"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40000"/>
                        </a:lnSpc>
                        <a:spcBef>
                          <a:spcPct val="20000"/>
                        </a:spcBef>
                        <a:spcAft>
                          <a:spcPct val="0"/>
                        </a:spcAft>
                        <a:buClrTx/>
                        <a:buSzTx/>
                        <a:buFont typeface="Wingdings" panose="05000000000000000000" pitchFamily="2" charset="2"/>
                        <a:buNone/>
                      </a:pPr>
                      <a:r>
                        <a:rPr kumimoji="0" lang="ja-JP"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rPr>
                        <a:t>５</a:t>
                      </a:r>
                      <a:r>
                        <a:rPr kumimoji="0" lang="zh-CN"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rPr>
                        <a:t>、作业方法</a:t>
                      </a:r>
                      <a:endParaRPr kumimoji="0" lang="en-US" altLang="ja-JP" sz="1800" b="1" i="0" u="none" strike="noStrike" cap="none" normalizeH="0" baseline="0">
                        <a:ln>
                          <a:noFill/>
                        </a:ln>
                        <a:solidFill>
                          <a:schemeClr val="bg2"/>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40000"/>
                        </a:lnSpc>
                        <a:spcBef>
                          <a:spcPct val="20000"/>
                        </a:spcBef>
                        <a:spcAft>
                          <a:spcPct val="0"/>
                        </a:spcAft>
                        <a:buClrTx/>
                        <a:buSzTx/>
                        <a:buFont typeface="Wingdings" panose="05000000000000000000" pitchFamily="2" charset="2"/>
                        <a:buNone/>
                      </a:pPr>
                      <a:r>
                        <a:rPr kumimoji="0" lang="ja-JP"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rPr>
                        <a:t>６</a:t>
                      </a:r>
                      <a:r>
                        <a:rPr kumimoji="0" lang="zh-CN"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rPr>
                        <a:t>、员工行为</a:t>
                      </a:r>
                      <a:endParaRPr kumimoji="0" lang="en-US" altLang="ja-JP" sz="1800" b="1" i="0" u="none" strike="noStrike" cap="none" normalizeH="0" baseline="0">
                        <a:ln>
                          <a:noFill/>
                        </a:ln>
                        <a:solidFill>
                          <a:schemeClr val="bg2"/>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40000"/>
                        </a:lnSpc>
                        <a:spcBef>
                          <a:spcPct val="20000"/>
                        </a:spcBef>
                        <a:spcAft>
                          <a:spcPct val="0"/>
                        </a:spcAft>
                        <a:buClrTx/>
                        <a:buSzTx/>
                        <a:buFont typeface="Wingdings" panose="05000000000000000000" pitchFamily="2" charset="2"/>
                        <a:buNone/>
                      </a:pPr>
                      <a:r>
                        <a:rPr kumimoji="0" lang="ja-JP"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rPr>
                        <a:t>７</a:t>
                      </a:r>
                      <a:r>
                        <a:rPr kumimoji="0" lang="zh-CN"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rPr>
                        <a:t>、防护器具</a:t>
                      </a:r>
                      <a:endParaRPr kumimoji="0" lang="ja-JP"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40000"/>
                        </a:lnSpc>
                        <a:spcBef>
                          <a:spcPct val="20000"/>
                        </a:spcBef>
                        <a:spcAft>
                          <a:spcPct val="0"/>
                        </a:spcAft>
                        <a:buClrTx/>
                        <a:buSzTx/>
                        <a:buFont typeface="Wingdings" panose="05000000000000000000" pitchFamily="2" charset="2"/>
                        <a:buNone/>
                      </a:pPr>
                      <a:r>
                        <a:rPr kumimoji="0" lang="ja-JP"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rPr>
                        <a:t>８</a:t>
                      </a:r>
                      <a:r>
                        <a:rPr kumimoji="0" lang="zh-CN"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rPr>
                        <a:t>、现场管理</a:t>
                      </a:r>
                      <a:endParaRPr kumimoji="0" lang="en-US" altLang="ja-JP" sz="1800" b="1" i="0" u="none" strike="noStrike" cap="none" normalizeH="0" baseline="0">
                        <a:ln>
                          <a:noFill/>
                        </a:ln>
                        <a:solidFill>
                          <a:schemeClr val="bg2"/>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vMerge="1">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ja-JP"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rPr>
                        <a:t>日　常</a:t>
                      </a:r>
                      <a:endParaRPr kumimoji="0" lang="ja-JP"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zh-CN"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rPr>
                        <a:t>检    查</a:t>
                      </a:r>
                      <a:endParaRPr kumimoji="0" lang="ja-JP"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zh-CN"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rPr>
                        <a:t>操作开始</a:t>
                      </a:r>
                      <a:r>
                        <a:rPr kumimoji="0" lang="ja-JP"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rPr>
                        <a:t>前</a:t>
                      </a:r>
                      <a:endParaRPr kumimoji="0" lang="ja-JP"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zh-CN"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rPr>
                        <a:t>操作结束后</a:t>
                      </a:r>
                      <a:endParaRPr kumimoji="0" lang="ja-JP"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773113">
                <a:tc vMerge="1">
                  <a:tcPr/>
                </a:tc>
                <a:tc vMerge="1">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ja-JP" altLang="en-US" sz="1800" b="1"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rPr>
                        <a:t>不定期</a:t>
                      </a:r>
                      <a:endParaRPr kumimoji="0" lang="ja-JP" altLang="en-US" sz="1800" b="1"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zh-CN" altLang="en-US" sz="1800" b="1"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rPr>
                        <a:t>检    查</a:t>
                      </a:r>
                      <a:endParaRPr kumimoji="0" lang="zh-CN" altLang="en-US" sz="1800" b="1"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ja-JP" altLang="en-US" sz="1800" b="1"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rPr>
                        <a:t>１</a:t>
                      </a:r>
                      <a:r>
                        <a:rPr kumimoji="0" lang="zh-CN" altLang="en-US" sz="1800" b="1"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rPr>
                        <a:t>、异常天气过后</a:t>
                      </a:r>
                      <a:endParaRPr kumimoji="0" lang="ja-JP" altLang="en-US" sz="1800" b="1"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ja-JP" altLang="en-US" sz="1800" b="1"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rPr>
                        <a:t>２</a:t>
                      </a:r>
                      <a:r>
                        <a:rPr kumimoji="0" lang="zh-CN" altLang="en-US" sz="1800" b="1"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rPr>
                        <a:t>、实施爆破以后</a:t>
                      </a:r>
                      <a:endParaRPr kumimoji="0" lang="ja-JP" altLang="en-US" sz="1800" b="1"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85950">
                <a:tc vMerge="1">
                  <a:tcPr/>
                </a:tc>
                <a:tc vMerge="1">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ja-JP"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rPr>
                        <a:t>定　期</a:t>
                      </a:r>
                      <a:endParaRPr kumimoji="0" lang="ja-JP"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zh-CN"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rPr>
                        <a:t>检    查</a:t>
                      </a:r>
                      <a:endParaRPr kumimoji="0" lang="zh-CN"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ja-JP"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rPr>
                        <a:t>１</a:t>
                      </a:r>
                      <a:r>
                        <a:rPr kumimoji="0" lang="zh-CN"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rPr>
                        <a:t>、每周检查</a:t>
                      </a:r>
                      <a:endParaRPr kumimoji="0" lang="ja-JP"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ja-JP"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rPr>
                        <a:t>２</a:t>
                      </a:r>
                      <a:r>
                        <a:rPr kumimoji="0" lang="zh-CN"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rPr>
                        <a:t>、</a:t>
                      </a:r>
                      <a:r>
                        <a:rPr kumimoji="0" lang="ja-JP"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rPr>
                        <a:t>半月</a:t>
                      </a:r>
                      <a:r>
                        <a:rPr kumimoji="0" lang="zh-CN"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rPr>
                        <a:t>检查</a:t>
                      </a:r>
                      <a:endParaRPr kumimoji="0" lang="ja-JP"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ja-JP"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rPr>
                        <a:t>３</a:t>
                      </a:r>
                      <a:r>
                        <a:rPr kumimoji="0" lang="zh-CN"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rPr>
                        <a:t>、每月例行检查</a:t>
                      </a:r>
                      <a:r>
                        <a:rPr kumimoji="0" lang="ja-JP"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rPr>
                        <a:t>（</a:t>
                      </a:r>
                      <a:r>
                        <a:rPr kumimoji="0" lang="zh-CN"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rPr>
                        <a:t>查验</a:t>
                      </a:r>
                      <a:r>
                        <a:rPr kumimoji="0" lang="ja-JP"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rPr>
                        <a:t>）</a:t>
                      </a:r>
                      <a:endParaRPr kumimoji="0" lang="ja-JP"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ja-JP"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rPr>
                        <a:t>４</a:t>
                      </a:r>
                      <a:r>
                        <a:rPr kumimoji="0" lang="zh-CN"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rPr>
                        <a:t>、</a:t>
                      </a:r>
                      <a:r>
                        <a:rPr kumimoji="0" lang="ja-JP"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rPr>
                        <a:t>３</a:t>
                      </a:r>
                      <a:r>
                        <a:rPr kumimoji="0" lang="zh-CN"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rPr>
                        <a:t>个月及半年检查</a:t>
                      </a:r>
                      <a:endParaRPr kumimoji="0" lang="ja-JP"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ja-JP"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rPr>
                        <a:t>５</a:t>
                      </a:r>
                      <a:r>
                        <a:rPr kumimoji="0" lang="zh-CN"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rPr>
                        <a:t>、年度检查</a:t>
                      </a:r>
                      <a:r>
                        <a:rPr kumimoji="0" lang="ja-JP"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rPr>
                        <a:t>（</a:t>
                      </a:r>
                      <a:r>
                        <a:rPr kumimoji="0" lang="zh-CN"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rPr>
                        <a:t>查验</a:t>
                      </a:r>
                      <a:r>
                        <a:rPr kumimoji="0" lang="ja-JP"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rPr>
                        <a:t>）</a:t>
                      </a:r>
                      <a:endParaRPr kumimoji="0" lang="ja-JP" altLang="en-US" sz="1800" b="1" i="0" u="none" strike="noStrike" cap="none" normalizeH="0" baseline="0">
                        <a:ln>
                          <a:noFill/>
                        </a:ln>
                        <a:solidFill>
                          <a:schemeClr val="bg2"/>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1019175">
                <a:tc vMerge="1">
                  <a:tcPr/>
                </a:tc>
                <a:tc vMerge="1">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ja-JP" altLang="en-US" sz="1800" b="1"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rPr>
                        <a:t>特定</a:t>
                      </a:r>
                      <a:r>
                        <a:rPr kumimoji="0" lang="zh-CN" altLang="en-US" sz="1800" b="1"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rPr>
                        <a:t>的</a:t>
                      </a:r>
                      <a:r>
                        <a:rPr kumimoji="0" lang="ja-JP" altLang="en-US" sz="1800" b="1"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rPr>
                        <a:t>自主</a:t>
                      </a:r>
                      <a:r>
                        <a:rPr kumimoji="0" lang="zh-CN" altLang="en-US" sz="1800" b="1"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rPr>
                        <a:t>检查</a:t>
                      </a:r>
                      <a:endParaRPr kumimoji="0" lang="ja-JP" altLang="en-US" sz="1800" b="1"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ja-JP" altLang="zh-CN" sz="18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rPr>
                        <a:t> </a:t>
                      </a:r>
                      <a:endParaRPr kumimoji="0" lang="ja-JP" altLang="en-US" sz="18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en-US" altLang="zh-CN" sz="18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rPr>
                        <a:t>   </a:t>
                      </a:r>
                      <a:r>
                        <a:rPr kumimoji="0" lang="ja-JP" altLang="en-US" sz="18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rPr>
                        <a:t>１年１</a:t>
                      </a:r>
                      <a:r>
                        <a:rPr kumimoji="0" lang="zh-CN" altLang="en-US" sz="18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rPr>
                        <a:t>次</a:t>
                      </a:r>
                      <a:endParaRPr kumimoji="0" lang="ja-JP" altLang="en-US" sz="18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6524" name="Text Box 136"/>
          <p:cNvSpPr txBox="1"/>
          <p:nvPr/>
        </p:nvSpPr>
        <p:spPr>
          <a:xfrm>
            <a:off x="2843213" y="2708275"/>
            <a:ext cx="620712" cy="1447800"/>
          </a:xfrm>
          <a:prstGeom prst="rect">
            <a:avLst/>
          </a:prstGeom>
          <a:noFill/>
          <a:ln w="9525" cap="flat" cmpd="sng">
            <a:solidFill>
              <a:schemeClr val="tx1"/>
            </a:solidFill>
            <a:prstDash val="solid"/>
            <a:miter/>
            <a:headEnd type="none" w="med" len="med"/>
            <a:tailEnd type="none" w="med" len="med"/>
          </a:ln>
        </p:spPr>
        <p:txBody>
          <a:bodyPr vert="eaVert">
            <a:spAutoFit/>
          </a:bodyPr>
          <a:lstStyle/>
          <a:p>
            <a:pPr eaLnBrk="1" hangingPunct="1">
              <a:spcBef>
                <a:spcPct val="50000"/>
              </a:spcBef>
            </a:pPr>
            <a:r>
              <a:rPr lang="en-US" altLang="zh-CN" sz="2800" b="1" dirty="0">
                <a:latin typeface="Times New Roman" panose="02020603050405020304" pitchFamily="18" charset="0"/>
              </a:rPr>
              <a:t>    </a:t>
            </a:r>
            <a:r>
              <a:rPr lang="zh-CN" altLang="en-US" sz="2800" b="1" dirty="0">
                <a:latin typeface="Times New Roman" panose="02020603050405020304" pitchFamily="18" charset="0"/>
              </a:rPr>
              <a:t>检查</a:t>
            </a:r>
            <a:endParaRPr lang="zh-CN" altLang="en-US" sz="2800" b="1" dirty="0">
              <a:latin typeface="Times New Roman" panose="02020603050405020304" pitchFamily="18" charset="0"/>
            </a:endParaRPr>
          </a:p>
        </p:txBody>
      </p:sp>
      <p:sp>
        <p:nvSpPr>
          <p:cNvPr id="106525" name="AutoShape 137"/>
          <p:cNvSpPr/>
          <p:nvPr/>
        </p:nvSpPr>
        <p:spPr>
          <a:xfrm>
            <a:off x="3635375" y="3213100"/>
            <a:ext cx="288925" cy="457200"/>
          </a:xfrm>
          <a:prstGeom prst="righ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wrap="none" anchor="ctr"/>
          <a:lstStyle/>
          <a:p>
            <a:pPr eaLnBrk="1" hangingPunct="1"/>
            <a:endParaRPr lang="en-US" altLang="zh-CN" dirty="0">
              <a:latin typeface="Times New Roman" panose="02020603050405020304" pitchFamily="18" charset="0"/>
              <a:ea typeface="MS PGothic" panose="020B0600070205080204" pitchFamily="34" charset="-128"/>
            </a:endParaRPr>
          </a:p>
        </p:txBody>
      </p:sp>
      <p:sp>
        <p:nvSpPr>
          <p:cNvPr id="106526" name="AutoShape 138"/>
          <p:cNvSpPr/>
          <p:nvPr/>
        </p:nvSpPr>
        <p:spPr>
          <a:xfrm>
            <a:off x="2411413" y="3213100"/>
            <a:ext cx="381000" cy="457200"/>
          </a:xfrm>
          <a:prstGeom prst="lef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wrap="none" anchor="ctr"/>
          <a:lstStyle/>
          <a:p>
            <a:pPr eaLnBrk="1" hangingPunct="1"/>
            <a:endParaRPr lang="en-US" altLang="zh-CN" dirty="0">
              <a:latin typeface="Times New Roman" panose="02020603050405020304" pitchFamily="18" charset="0"/>
              <a:ea typeface="MS PGothic" panose="020B0600070205080204" pitchFamily="34" charset="-128"/>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5"/>
          <p:cNvSpPr txBox="1"/>
          <p:nvPr/>
        </p:nvSpPr>
        <p:spPr>
          <a:xfrm>
            <a:off x="684213" y="595313"/>
            <a:ext cx="6624637" cy="457200"/>
          </a:xfrm>
          <a:prstGeom prst="rect">
            <a:avLst/>
          </a:prstGeom>
          <a:noFill/>
          <a:ln w="9525">
            <a:noFill/>
          </a:ln>
        </p:spPr>
        <p:txBody>
          <a:bodyPr>
            <a:spAutoFit/>
          </a:bodyPr>
          <a:lstStyle/>
          <a:p>
            <a:pPr eaLnBrk="1" hangingPunct="1">
              <a:spcBef>
                <a:spcPct val="50000"/>
              </a:spcBef>
            </a:pPr>
            <a:r>
              <a:rPr lang="zh-CN" altLang="en-US" dirty="0">
                <a:latin typeface="黑体" panose="02010609060101010101" pitchFamily="49" charset="-122"/>
                <a:ea typeface="黑体" panose="02010609060101010101" pitchFamily="49" charset="-122"/>
              </a:rPr>
              <a:t>三、安全检查的方法</a:t>
            </a:r>
            <a:endParaRPr lang="zh-CN" altLang="en-US" dirty="0">
              <a:latin typeface="黑体" panose="02010609060101010101" pitchFamily="49" charset="-122"/>
              <a:ea typeface="黑体" panose="02010609060101010101" pitchFamily="49" charset="-122"/>
            </a:endParaRPr>
          </a:p>
        </p:txBody>
      </p:sp>
      <p:sp>
        <p:nvSpPr>
          <p:cNvPr id="107523" name="Text Box 40"/>
          <p:cNvSpPr txBox="1"/>
          <p:nvPr/>
        </p:nvSpPr>
        <p:spPr>
          <a:xfrm>
            <a:off x="2209800" y="1550988"/>
            <a:ext cx="2438400" cy="466725"/>
          </a:xfrm>
          <a:prstGeom prst="rect">
            <a:avLst/>
          </a:prstGeom>
          <a:noFill/>
          <a:ln w="9525" cap="flat" cmpd="sng">
            <a:solidFill>
              <a:schemeClr val="tx1"/>
            </a:solidFill>
            <a:prstDash val="solid"/>
            <a:miter/>
            <a:headEnd type="none" w="med" len="med"/>
            <a:tailEnd type="none" w="med" len="med"/>
          </a:ln>
        </p:spPr>
        <p:txBody>
          <a:bodyPr>
            <a:spAutoFit/>
          </a:bodyPr>
          <a:lstStyle/>
          <a:p>
            <a:pPr eaLnBrk="1" hangingPunct="1">
              <a:spcBef>
                <a:spcPct val="50000"/>
              </a:spcBef>
            </a:pPr>
            <a:r>
              <a:rPr lang="zh-CN" altLang="en-US" b="1" dirty="0">
                <a:latin typeface="Times New Roman" panose="02020603050405020304" pitchFamily="18" charset="0"/>
                <a:ea typeface="黑体" panose="02010609060101010101" pitchFamily="49" charset="-122"/>
              </a:rPr>
              <a:t>谁、做什么</a:t>
            </a:r>
            <a:endParaRPr lang="ja-JP" altLang="en-US" b="1" dirty="0">
              <a:latin typeface="Times New Roman" panose="02020603050405020304" pitchFamily="18" charset="0"/>
              <a:ea typeface="黑体" panose="02010609060101010101" pitchFamily="49" charset="-122"/>
            </a:endParaRPr>
          </a:p>
        </p:txBody>
      </p:sp>
      <p:sp>
        <p:nvSpPr>
          <p:cNvPr id="107524" name="Text Box 41"/>
          <p:cNvSpPr txBox="1"/>
          <p:nvPr/>
        </p:nvSpPr>
        <p:spPr>
          <a:xfrm>
            <a:off x="2286000" y="2541588"/>
            <a:ext cx="2362200" cy="831850"/>
          </a:xfrm>
          <a:prstGeom prst="rect">
            <a:avLst/>
          </a:prstGeom>
          <a:noFill/>
          <a:ln w="9525" cap="flat" cmpd="sng">
            <a:solidFill>
              <a:schemeClr val="tx1"/>
            </a:solidFill>
            <a:prstDash val="solid"/>
            <a:miter/>
            <a:headEnd type="none" w="med" len="med"/>
            <a:tailEnd type="none" w="med" len="med"/>
          </a:ln>
        </p:spPr>
        <p:txBody>
          <a:bodyPr>
            <a:spAutoFit/>
          </a:bodyPr>
          <a:lstStyle/>
          <a:p>
            <a:pPr eaLnBrk="1" hangingPunct="1">
              <a:spcBef>
                <a:spcPct val="50000"/>
              </a:spcBef>
            </a:pPr>
            <a:r>
              <a:rPr lang="zh-CN" altLang="en-US" b="1" dirty="0">
                <a:latin typeface="Times New Roman" panose="02020603050405020304" pitchFamily="18" charset="0"/>
                <a:ea typeface="黑体" panose="02010609060101010101" pitchFamily="49" charset="-122"/>
              </a:rPr>
              <a:t>什么时候、检查哪儿</a:t>
            </a:r>
            <a:r>
              <a:rPr lang="ja-JP" altLang="en-US" b="1" dirty="0">
                <a:latin typeface="Times New Roman" panose="02020603050405020304" pitchFamily="18" charset="0"/>
                <a:ea typeface="黑体" panose="02010609060101010101" pitchFamily="49" charset="-122"/>
              </a:rPr>
              <a:t>、</a:t>
            </a:r>
            <a:r>
              <a:rPr lang="zh-CN" altLang="en-US" b="1" dirty="0">
                <a:latin typeface="Times New Roman" panose="02020603050405020304" pitchFamily="18" charset="0"/>
                <a:ea typeface="黑体" panose="02010609060101010101" pitchFamily="49" charset="-122"/>
              </a:rPr>
              <a:t>怎么检查</a:t>
            </a:r>
            <a:r>
              <a:rPr lang="ja-JP" altLang="en-US" b="1" dirty="0">
                <a:latin typeface="Times New Roman" panose="02020603050405020304" pitchFamily="18" charset="0"/>
                <a:ea typeface="黑体" panose="02010609060101010101" pitchFamily="49" charset="-122"/>
              </a:rPr>
              <a:t>、</a:t>
            </a:r>
            <a:endParaRPr lang="ja-JP" altLang="en-US" b="1" dirty="0">
              <a:latin typeface="Times New Roman" panose="02020603050405020304" pitchFamily="18" charset="0"/>
              <a:ea typeface="黑体" panose="02010609060101010101" pitchFamily="49" charset="-122"/>
            </a:endParaRPr>
          </a:p>
        </p:txBody>
      </p:sp>
      <p:sp>
        <p:nvSpPr>
          <p:cNvPr id="107525" name="Text Box 42"/>
          <p:cNvSpPr txBox="1"/>
          <p:nvPr/>
        </p:nvSpPr>
        <p:spPr>
          <a:xfrm>
            <a:off x="2286000" y="4217988"/>
            <a:ext cx="2362200" cy="466725"/>
          </a:xfrm>
          <a:prstGeom prst="rect">
            <a:avLst/>
          </a:prstGeom>
          <a:noFill/>
          <a:ln w="9525" cap="flat" cmpd="sng">
            <a:solidFill>
              <a:schemeClr val="tx1"/>
            </a:solidFill>
            <a:prstDash val="solid"/>
            <a:miter/>
            <a:headEnd type="none" w="med" len="med"/>
            <a:tailEnd type="none" w="med" len="med"/>
          </a:ln>
        </p:spPr>
        <p:txBody>
          <a:bodyPr>
            <a:spAutoFit/>
          </a:bodyPr>
          <a:lstStyle/>
          <a:p>
            <a:pPr algn="ctr" eaLnBrk="1" hangingPunct="1">
              <a:spcBef>
                <a:spcPct val="50000"/>
              </a:spcBef>
            </a:pPr>
            <a:r>
              <a:rPr lang="zh-CN" altLang="en-US" b="1" dirty="0">
                <a:latin typeface="Times New Roman" panose="02020603050405020304" pitchFamily="18" charset="0"/>
                <a:ea typeface="黑体" panose="02010609060101010101" pitchFamily="49" charset="-122"/>
              </a:rPr>
              <a:t>检查结果的处理</a:t>
            </a:r>
            <a:endParaRPr lang="ja-JP" altLang="en-US" b="1" dirty="0">
              <a:latin typeface="Times New Roman" panose="02020603050405020304" pitchFamily="18" charset="0"/>
              <a:ea typeface="黑体" panose="02010609060101010101" pitchFamily="49" charset="-122"/>
            </a:endParaRPr>
          </a:p>
        </p:txBody>
      </p:sp>
      <p:sp>
        <p:nvSpPr>
          <p:cNvPr id="107526" name="Text Box 43"/>
          <p:cNvSpPr txBox="1"/>
          <p:nvPr/>
        </p:nvSpPr>
        <p:spPr>
          <a:xfrm>
            <a:off x="2209800" y="5284788"/>
            <a:ext cx="2514600" cy="466725"/>
          </a:xfrm>
          <a:prstGeom prst="rect">
            <a:avLst/>
          </a:prstGeom>
          <a:noFill/>
          <a:ln w="9525" cap="flat" cmpd="sng">
            <a:solidFill>
              <a:schemeClr val="tx1"/>
            </a:solidFill>
            <a:prstDash val="solid"/>
            <a:miter/>
            <a:headEnd type="none" w="med" len="med"/>
            <a:tailEnd type="none" w="med" len="med"/>
          </a:ln>
        </p:spPr>
        <p:txBody>
          <a:bodyPr>
            <a:spAutoFit/>
          </a:bodyPr>
          <a:lstStyle/>
          <a:p>
            <a:pPr eaLnBrk="1" hangingPunct="1">
              <a:spcBef>
                <a:spcPct val="50000"/>
              </a:spcBef>
            </a:pPr>
            <a:r>
              <a:rPr lang="zh-CN" altLang="en-US" b="1" dirty="0">
                <a:latin typeface="Times New Roman" panose="02020603050405020304" pitchFamily="18" charset="0"/>
                <a:ea typeface="黑体" panose="02010609060101010101" pitchFamily="49" charset="-122"/>
              </a:rPr>
              <a:t>建立和保存记录</a:t>
            </a:r>
            <a:endParaRPr lang="ja-JP" altLang="en-US" b="1" dirty="0">
              <a:latin typeface="Times New Roman" panose="02020603050405020304" pitchFamily="18" charset="0"/>
              <a:ea typeface="黑体" panose="02010609060101010101" pitchFamily="49" charset="-122"/>
            </a:endParaRPr>
          </a:p>
        </p:txBody>
      </p:sp>
      <p:sp>
        <p:nvSpPr>
          <p:cNvPr id="107527" name="AutoShape 44"/>
          <p:cNvSpPr/>
          <p:nvPr/>
        </p:nvSpPr>
        <p:spPr>
          <a:xfrm>
            <a:off x="3259138" y="2008188"/>
            <a:ext cx="376237" cy="533400"/>
          </a:xfrm>
          <a:prstGeom prst="downArrow">
            <a:avLst>
              <a:gd name="adj1" fmla="val 50000"/>
              <a:gd name="adj2" fmla="val 35423"/>
            </a:avLst>
          </a:prstGeom>
          <a:solidFill>
            <a:schemeClr val="accent1"/>
          </a:solidFill>
          <a:ln w="9525" cap="flat" cmpd="sng">
            <a:solidFill>
              <a:schemeClr val="tx1"/>
            </a:solidFill>
            <a:prstDash val="solid"/>
            <a:miter/>
            <a:headEnd type="none" w="med" len="med"/>
            <a:tailEnd type="none" w="med" len="med"/>
          </a:ln>
        </p:spPr>
        <p:txBody>
          <a:bodyPr vert="eaVert" wrap="none" anchor="ctr"/>
          <a:lstStyle/>
          <a:p>
            <a:pPr eaLnBrk="1" hangingPunct="1"/>
            <a:endParaRPr lang="en-US" altLang="zh-CN" b="1" dirty="0">
              <a:latin typeface="Times New Roman" panose="02020603050405020304" pitchFamily="18" charset="0"/>
              <a:ea typeface="MS PGothic" panose="020B0600070205080204" pitchFamily="34" charset="-128"/>
            </a:endParaRPr>
          </a:p>
        </p:txBody>
      </p:sp>
      <p:sp>
        <p:nvSpPr>
          <p:cNvPr id="107528" name="AutoShape 45"/>
          <p:cNvSpPr/>
          <p:nvPr/>
        </p:nvSpPr>
        <p:spPr>
          <a:xfrm>
            <a:off x="3182938" y="3573463"/>
            <a:ext cx="452437" cy="533400"/>
          </a:xfrm>
          <a:prstGeom prst="downArrow">
            <a:avLst>
              <a:gd name="adj1" fmla="val 50000"/>
              <a:gd name="adj2" fmla="val 29457"/>
            </a:avLst>
          </a:prstGeom>
          <a:solidFill>
            <a:schemeClr val="accent1"/>
          </a:solidFill>
          <a:ln w="9525" cap="flat" cmpd="sng">
            <a:solidFill>
              <a:schemeClr val="tx1"/>
            </a:solidFill>
            <a:prstDash val="solid"/>
            <a:miter/>
            <a:headEnd type="none" w="med" len="med"/>
            <a:tailEnd type="none" w="med" len="med"/>
          </a:ln>
        </p:spPr>
        <p:txBody>
          <a:bodyPr vert="eaVert" wrap="none" anchor="ctr"/>
          <a:lstStyle/>
          <a:p>
            <a:pPr eaLnBrk="1" hangingPunct="1"/>
            <a:endParaRPr lang="en-US" altLang="zh-CN" b="1" dirty="0">
              <a:latin typeface="Times New Roman" panose="02020603050405020304" pitchFamily="18" charset="0"/>
              <a:ea typeface="MS PGothic" panose="020B0600070205080204" pitchFamily="34" charset="-128"/>
            </a:endParaRPr>
          </a:p>
        </p:txBody>
      </p:sp>
      <p:sp>
        <p:nvSpPr>
          <p:cNvPr id="107529" name="AutoShape 46"/>
          <p:cNvSpPr/>
          <p:nvPr/>
        </p:nvSpPr>
        <p:spPr>
          <a:xfrm>
            <a:off x="3182938" y="4767263"/>
            <a:ext cx="381000" cy="533400"/>
          </a:xfrm>
          <a:prstGeom prst="downArrow">
            <a:avLst>
              <a:gd name="adj1" fmla="val 50000"/>
              <a:gd name="adj2" fmla="val 35000"/>
            </a:avLst>
          </a:prstGeom>
          <a:solidFill>
            <a:schemeClr val="accent1"/>
          </a:solidFill>
          <a:ln w="9525" cap="flat" cmpd="sng">
            <a:solidFill>
              <a:schemeClr val="tx1"/>
            </a:solidFill>
            <a:prstDash val="solid"/>
            <a:miter/>
            <a:headEnd type="none" w="med" len="med"/>
            <a:tailEnd type="none" w="med" len="med"/>
          </a:ln>
        </p:spPr>
        <p:txBody>
          <a:bodyPr vert="eaVert" wrap="none" anchor="ctr"/>
          <a:lstStyle/>
          <a:p>
            <a:pPr eaLnBrk="1" hangingPunct="1"/>
            <a:endParaRPr lang="en-US" altLang="zh-CN" b="1" dirty="0">
              <a:latin typeface="Times New Roman" panose="02020603050405020304" pitchFamily="18" charset="0"/>
              <a:ea typeface="MS PGothic" panose="020B0600070205080204" pitchFamily="34" charset="-128"/>
            </a:endParaRPr>
          </a:p>
        </p:txBody>
      </p:sp>
      <p:sp>
        <p:nvSpPr>
          <p:cNvPr id="107530" name="Line 48"/>
          <p:cNvSpPr/>
          <p:nvPr/>
        </p:nvSpPr>
        <p:spPr>
          <a:xfrm>
            <a:off x="4648200" y="1779588"/>
            <a:ext cx="685800" cy="0"/>
          </a:xfrm>
          <a:prstGeom prst="line">
            <a:avLst/>
          </a:prstGeom>
          <a:ln w="28575" cap="flat" cmpd="sng">
            <a:solidFill>
              <a:schemeClr val="tx1"/>
            </a:solidFill>
            <a:prstDash val="solid"/>
            <a:headEnd type="none" w="med" len="med"/>
            <a:tailEnd type="none" w="med" len="med"/>
          </a:ln>
        </p:spPr>
      </p:sp>
      <p:sp>
        <p:nvSpPr>
          <p:cNvPr id="107531" name="Line 49"/>
          <p:cNvSpPr/>
          <p:nvPr/>
        </p:nvSpPr>
        <p:spPr>
          <a:xfrm>
            <a:off x="4648200" y="3074988"/>
            <a:ext cx="609600" cy="0"/>
          </a:xfrm>
          <a:prstGeom prst="line">
            <a:avLst/>
          </a:prstGeom>
          <a:ln w="28575" cap="flat" cmpd="sng">
            <a:solidFill>
              <a:schemeClr val="tx1"/>
            </a:solidFill>
            <a:prstDash val="solid"/>
            <a:headEnd type="none" w="med" len="med"/>
            <a:tailEnd type="none" w="med" len="med"/>
          </a:ln>
        </p:spPr>
      </p:sp>
      <p:sp>
        <p:nvSpPr>
          <p:cNvPr id="107532" name="Line 50"/>
          <p:cNvSpPr/>
          <p:nvPr/>
        </p:nvSpPr>
        <p:spPr>
          <a:xfrm>
            <a:off x="4648200" y="4446588"/>
            <a:ext cx="609600" cy="0"/>
          </a:xfrm>
          <a:prstGeom prst="line">
            <a:avLst/>
          </a:prstGeom>
          <a:ln w="28575" cap="flat" cmpd="sng">
            <a:solidFill>
              <a:schemeClr val="tx1"/>
            </a:solidFill>
            <a:prstDash val="solid"/>
            <a:headEnd type="none" w="med" len="med"/>
            <a:tailEnd type="none" w="med" len="med"/>
          </a:ln>
        </p:spPr>
      </p:sp>
      <p:sp>
        <p:nvSpPr>
          <p:cNvPr id="107533" name="Line 51"/>
          <p:cNvSpPr/>
          <p:nvPr/>
        </p:nvSpPr>
        <p:spPr>
          <a:xfrm>
            <a:off x="4724400" y="5513388"/>
            <a:ext cx="609600" cy="0"/>
          </a:xfrm>
          <a:prstGeom prst="line">
            <a:avLst/>
          </a:prstGeom>
          <a:ln w="28575" cap="flat" cmpd="sng">
            <a:solidFill>
              <a:schemeClr val="tx1"/>
            </a:solidFill>
            <a:prstDash val="solid"/>
            <a:headEnd type="none" w="med" len="med"/>
            <a:tailEnd type="none" w="med" len="med"/>
          </a:ln>
        </p:spPr>
      </p:sp>
      <p:sp>
        <p:nvSpPr>
          <p:cNvPr id="4196" name="AutoShape 100"/>
          <p:cNvSpPr>
            <a:spLocks noChangeArrowheads="1"/>
          </p:cNvSpPr>
          <p:nvPr/>
        </p:nvSpPr>
        <p:spPr bwMode="auto">
          <a:xfrm>
            <a:off x="5334000" y="1474788"/>
            <a:ext cx="2362200" cy="533400"/>
          </a:xfrm>
          <a:prstGeom prst="roundRect">
            <a:avLst>
              <a:gd name="adj" fmla="val 16667"/>
            </a:avLst>
          </a:prstGeom>
          <a:solidFill>
            <a:schemeClr val="accent1"/>
          </a:solidFill>
          <a:ln w="9525">
            <a:solidFill>
              <a:schemeClr val="tx1"/>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cs"/>
              </a:rPr>
              <a:t>检查对象和检查人</a:t>
            </a:r>
            <a:endParaRPr kumimoji="1" lang="ja-JP" altLang="en-US" sz="20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MS PGothic" panose="020B0600070205080204" pitchFamily="34" charset="-128"/>
              <a:cs typeface="+mn-cs"/>
            </a:endParaRPr>
          </a:p>
        </p:txBody>
      </p:sp>
      <p:sp>
        <p:nvSpPr>
          <p:cNvPr id="4197" name="AutoShape 101"/>
          <p:cNvSpPr>
            <a:spLocks noChangeArrowheads="1"/>
          </p:cNvSpPr>
          <p:nvPr/>
        </p:nvSpPr>
        <p:spPr bwMode="auto">
          <a:xfrm>
            <a:off x="5257800" y="2389188"/>
            <a:ext cx="2590800" cy="1371600"/>
          </a:xfrm>
          <a:prstGeom prst="roundRect">
            <a:avLst>
              <a:gd name="adj" fmla="val 16667"/>
            </a:avLst>
          </a:prstGeom>
          <a:solidFill>
            <a:schemeClr val="accent1"/>
          </a:solidFill>
          <a:ln w="9525">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ja-JP" sz="20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MS PGothic"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cs"/>
              </a:rPr>
              <a:t>检查时间和检查事项</a:t>
            </a:r>
            <a:endParaRPr kumimoji="1" lang="ja-JP" altLang="en-US" sz="20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MS PGothic" panose="020B0600070205080204" pitchFamily="34" charset="-128"/>
              <a:cs typeface="+mn-cs"/>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defRPr/>
            </a:pPr>
            <a:r>
              <a:rPr kumimoji="1" lang="zh-CN" altLang="en-US" sz="20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cs"/>
              </a:rPr>
              <a:t>检查标准和检查</a:t>
            </a:r>
            <a:r>
              <a:rPr kumimoji="1" lang="ja-JP" altLang="en-US" sz="20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MS PGothic" panose="020B0600070205080204" pitchFamily="34" charset="-128"/>
                <a:cs typeface="+mn-cs"/>
              </a:rPr>
              <a:t>方法</a:t>
            </a:r>
            <a:endParaRPr kumimoji="1" lang="ja-JP" altLang="en-US" sz="20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MS PGothic" panose="020B0600070205080204" pitchFamily="34" charset="-128"/>
              <a:cs typeface="+mn-cs"/>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defRPr/>
            </a:pPr>
            <a:r>
              <a:rPr kumimoji="1" lang="zh-CN" altLang="en-US" sz="20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cs"/>
              </a:rPr>
              <a:t>检查表</a:t>
            </a:r>
            <a:endParaRPr kumimoji="1" lang="ja-JP" altLang="en-US" sz="20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MS PGothic" panose="020B0600070205080204" pitchFamily="34" charset="-128"/>
              <a:cs typeface="+mn-cs"/>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defRPr/>
            </a:pPr>
            <a:endParaRPr kumimoji="1" lang="ja-JP" altLang="en-US" sz="20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MS PGothic" panose="020B0600070205080204" pitchFamily="34" charset="-128"/>
              <a:cs typeface="+mn-cs"/>
            </a:endParaRPr>
          </a:p>
        </p:txBody>
      </p:sp>
      <p:sp>
        <p:nvSpPr>
          <p:cNvPr id="4199" name="AutoShape 103"/>
          <p:cNvSpPr>
            <a:spLocks noChangeArrowheads="1"/>
          </p:cNvSpPr>
          <p:nvPr/>
        </p:nvSpPr>
        <p:spPr bwMode="auto">
          <a:xfrm>
            <a:off x="5257800" y="4141788"/>
            <a:ext cx="2362200" cy="533400"/>
          </a:xfrm>
          <a:prstGeom prst="roundRect">
            <a:avLst>
              <a:gd name="adj" fmla="val 16667"/>
            </a:avLst>
          </a:prstGeom>
          <a:solidFill>
            <a:schemeClr val="accent1"/>
          </a:solidFill>
          <a:ln w="9525">
            <a:solidFill>
              <a:schemeClr val="tx1"/>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cs"/>
              </a:rPr>
              <a:t>处理标准</a:t>
            </a:r>
            <a:endParaRPr kumimoji="1" lang="ja-JP" altLang="en-US" sz="20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MS PGothic" panose="020B0600070205080204" pitchFamily="34" charset="-128"/>
              <a:cs typeface="+mn-cs"/>
            </a:endParaRPr>
          </a:p>
        </p:txBody>
      </p:sp>
      <p:sp>
        <p:nvSpPr>
          <p:cNvPr id="4200" name="AutoShape 104"/>
          <p:cNvSpPr>
            <a:spLocks noChangeArrowheads="1"/>
          </p:cNvSpPr>
          <p:nvPr/>
        </p:nvSpPr>
        <p:spPr bwMode="auto">
          <a:xfrm>
            <a:off x="5334000" y="5284788"/>
            <a:ext cx="2362200" cy="533400"/>
          </a:xfrm>
          <a:prstGeom prst="roundRect">
            <a:avLst>
              <a:gd name="adj" fmla="val 16667"/>
            </a:avLst>
          </a:prstGeom>
          <a:solidFill>
            <a:schemeClr val="accent1"/>
          </a:solidFill>
          <a:ln w="9525">
            <a:solidFill>
              <a:schemeClr val="tx1"/>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cs"/>
              </a:rPr>
              <a:t>建档和记录</a:t>
            </a:r>
            <a:endParaRPr kumimoji="1" lang="ja-JP" altLang="en-US" sz="20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MS PGothic" panose="020B0600070205080204" pitchFamily="34" charset="-128"/>
              <a:cs typeface="+mn-cs"/>
            </a:endParaRPr>
          </a:p>
        </p:txBody>
      </p:sp>
      <p:sp>
        <p:nvSpPr>
          <p:cNvPr id="107538" name="Rectangle 105"/>
          <p:cNvSpPr/>
          <p:nvPr/>
        </p:nvSpPr>
        <p:spPr>
          <a:xfrm>
            <a:off x="1979613" y="1444625"/>
            <a:ext cx="2895600" cy="4648200"/>
          </a:xfrm>
          <a:prstGeom prst="rect">
            <a:avLst/>
          </a:prstGeom>
          <a:noFill/>
          <a:ln w="9525" cap="flat" cmpd="sng">
            <a:solidFill>
              <a:schemeClr val="tx1"/>
            </a:solidFill>
            <a:prstDash val="solid"/>
            <a:miter/>
            <a:headEnd type="none" w="med" len="med"/>
            <a:tailEnd type="none" w="med" len="med"/>
          </a:ln>
        </p:spPr>
        <p:txBody>
          <a:bodyPr wrap="none" anchor="ctr"/>
          <a:lstStyle/>
          <a:p>
            <a:pPr eaLnBrk="1" hangingPunct="1"/>
            <a:endParaRPr lang="en-US" altLang="zh-CN" b="1" dirty="0">
              <a:latin typeface="Times New Roman" panose="02020603050405020304" pitchFamily="18" charset="0"/>
              <a:ea typeface="MS PGothic" panose="020B0600070205080204" pitchFamily="34" charset="-128"/>
            </a:endParaRPr>
          </a:p>
        </p:txBody>
      </p:sp>
      <p:sp>
        <p:nvSpPr>
          <p:cNvPr id="107539" name="AutoShape 106"/>
          <p:cNvSpPr/>
          <p:nvPr/>
        </p:nvSpPr>
        <p:spPr>
          <a:xfrm>
            <a:off x="1066800" y="2236788"/>
            <a:ext cx="533400" cy="2438400"/>
          </a:xfrm>
          <a:prstGeom prst="roundRect">
            <a:avLst>
              <a:gd name="adj" fmla="val 16667"/>
            </a:avLst>
          </a:prstGeom>
          <a:solidFill>
            <a:schemeClr val="accent1"/>
          </a:solidFill>
          <a:ln w="9525" cap="flat" cmpd="sng">
            <a:solidFill>
              <a:schemeClr val="tx1"/>
            </a:solidFill>
            <a:prstDash val="solid"/>
            <a:headEnd type="none" w="med" len="med"/>
            <a:tailEnd type="none" w="med" len="med"/>
          </a:ln>
        </p:spPr>
        <p:txBody>
          <a:bodyPr wrap="none" anchor="ctr"/>
          <a:lstStyle/>
          <a:p>
            <a:pPr algn="ctr" eaLnBrk="1" hangingPunct="1"/>
            <a:r>
              <a:rPr lang="ja-JP" altLang="en-US" b="1" dirty="0">
                <a:latin typeface="Times New Roman" panose="02020603050405020304" pitchFamily="18" charset="0"/>
                <a:ea typeface="黑体" panose="02010609060101010101" pitchFamily="49" charset="-122"/>
              </a:rPr>
              <a:t>基</a:t>
            </a:r>
            <a:endParaRPr lang="ja-JP" altLang="en-US" b="1" dirty="0">
              <a:latin typeface="Times New Roman" panose="02020603050405020304" pitchFamily="18" charset="0"/>
              <a:ea typeface="黑体" panose="02010609060101010101" pitchFamily="49" charset="-122"/>
            </a:endParaRPr>
          </a:p>
          <a:p>
            <a:pPr algn="ctr" eaLnBrk="1" hangingPunct="1"/>
            <a:r>
              <a:rPr lang="ja-JP" altLang="en-US" b="1" dirty="0">
                <a:latin typeface="Times New Roman" panose="02020603050405020304" pitchFamily="18" charset="0"/>
                <a:ea typeface="黑体" panose="02010609060101010101" pitchFamily="49" charset="-122"/>
              </a:rPr>
              <a:t>本</a:t>
            </a:r>
            <a:endParaRPr lang="ja-JP" altLang="en-US" b="1" dirty="0">
              <a:latin typeface="Times New Roman" panose="02020603050405020304" pitchFamily="18" charset="0"/>
              <a:ea typeface="黑体" panose="02010609060101010101" pitchFamily="49" charset="-122"/>
            </a:endParaRPr>
          </a:p>
          <a:p>
            <a:pPr algn="ctr" eaLnBrk="1" hangingPunct="1"/>
            <a:r>
              <a:rPr lang="zh-CN" altLang="en-US" b="1" dirty="0">
                <a:latin typeface="Times New Roman" panose="02020603050405020304" pitchFamily="18" charset="0"/>
                <a:ea typeface="黑体" panose="02010609060101010101" pitchFamily="49" charset="-122"/>
              </a:rPr>
              <a:t>程</a:t>
            </a:r>
            <a:endParaRPr lang="zh-CN" altLang="en-US" b="1" dirty="0">
              <a:latin typeface="Times New Roman" panose="02020603050405020304" pitchFamily="18" charset="0"/>
              <a:ea typeface="黑体" panose="02010609060101010101" pitchFamily="49" charset="-122"/>
            </a:endParaRPr>
          </a:p>
          <a:p>
            <a:pPr algn="ctr" eaLnBrk="1" hangingPunct="1"/>
            <a:r>
              <a:rPr lang="zh-CN" altLang="en-US" b="1" dirty="0">
                <a:latin typeface="Times New Roman" panose="02020603050405020304" pitchFamily="18" charset="0"/>
                <a:ea typeface="黑体" panose="02010609060101010101" pitchFamily="49" charset="-122"/>
              </a:rPr>
              <a:t>序</a:t>
            </a:r>
            <a:endParaRPr lang="ja-JP" altLang="en-US" b="1" dirty="0">
              <a:latin typeface="Times New Roman" panose="02020603050405020304" pitchFamily="18" charset="0"/>
              <a:ea typeface="黑体" panose="02010609060101010101" pitchFamily="49" charset="-122"/>
            </a:endParaRPr>
          </a:p>
        </p:txBody>
      </p:sp>
      <p:sp>
        <p:nvSpPr>
          <p:cNvPr id="107540" name="AutoShape 107"/>
          <p:cNvSpPr/>
          <p:nvPr/>
        </p:nvSpPr>
        <p:spPr>
          <a:xfrm>
            <a:off x="1676400" y="3303588"/>
            <a:ext cx="304800" cy="381000"/>
          </a:xfrm>
          <a:prstGeom prst="righ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wrap="none" anchor="ctr"/>
          <a:lstStyle/>
          <a:p>
            <a:pPr eaLnBrk="1" hangingPunct="1"/>
            <a:endParaRPr lang="en-US" altLang="zh-CN" b="1" dirty="0">
              <a:latin typeface="Times New Roman" panose="02020603050405020304" pitchFamily="18" charset="0"/>
              <a:ea typeface="MS PGothic" panose="020B0600070205080204" pitchFamily="34" charset="-128"/>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5"/>
          <p:cNvSpPr txBox="1"/>
          <p:nvPr/>
        </p:nvSpPr>
        <p:spPr>
          <a:xfrm>
            <a:off x="428625" y="0"/>
            <a:ext cx="6624638" cy="457200"/>
          </a:xfrm>
          <a:prstGeom prst="rect">
            <a:avLst/>
          </a:prstGeom>
          <a:noFill/>
          <a:ln w="9525">
            <a:noFill/>
          </a:ln>
        </p:spPr>
        <p:txBody>
          <a:bodyPr>
            <a:spAutoFit/>
          </a:bodyPr>
          <a:lstStyle/>
          <a:p>
            <a:pPr eaLnBrk="1" hangingPunct="1">
              <a:spcBef>
                <a:spcPct val="50000"/>
              </a:spcBef>
            </a:pPr>
            <a:r>
              <a:rPr lang="zh-CN" altLang="en-US" dirty="0">
                <a:latin typeface="黑体" panose="02010609060101010101" pitchFamily="49" charset="-122"/>
                <a:ea typeface="黑体" panose="02010609060101010101" pitchFamily="49" charset="-122"/>
              </a:rPr>
              <a:t>三、安全检查的方法</a:t>
            </a:r>
            <a:endParaRPr lang="zh-CN" altLang="en-US" dirty="0">
              <a:latin typeface="黑体" panose="02010609060101010101" pitchFamily="49" charset="-122"/>
              <a:ea typeface="黑体" panose="02010609060101010101" pitchFamily="49" charset="-122"/>
            </a:endParaRPr>
          </a:p>
        </p:txBody>
      </p:sp>
      <p:grpSp>
        <p:nvGrpSpPr>
          <p:cNvPr id="108547" name="Group 6"/>
          <p:cNvGrpSpPr/>
          <p:nvPr/>
        </p:nvGrpSpPr>
        <p:grpSpPr>
          <a:xfrm>
            <a:off x="501650" y="571500"/>
            <a:ext cx="8142288" cy="6072188"/>
            <a:chOff x="971" y="366"/>
            <a:chExt cx="3587" cy="3518"/>
          </a:xfrm>
        </p:grpSpPr>
        <p:sp>
          <p:nvSpPr>
            <p:cNvPr id="108550" name="Rectangle 7"/>
            <p:cNvSpPr/>
            <p:nvPr/>
          </p:nvSpPr>
          <p:spPr>
            <a:xfrm>
              <a:off x="1002" y="783"/>
              <a:ext cx="846" cy="183"/>
            </a:xfrm>
            <a:prstGeom prst="rect">
              <a:avLst/>
            </a:prstGeom>
            <a:noFill/>
            <a:ln w="9525" cap="flat" cmpd="sng">
              <a:solidFill>
                <a:srgbClr val="000000"/>
              </a:solidFill>
              <a:prstDash val="solid"/>
              <a:miter/>
              <a:headEnd type="none" w="med" len="med"/>
              <a:tailEnd type="none" w="med" len="med"/>
            </a:ln>
          </p:spPr>
          <p:txBody>
            <a:bodyPr tIns="82800"/>
            <a:lstStyle/>
            <a:p>
              <a:pPr algn="ctr" eaLnBrk="1" hangingPunct="1"/>
              <a:r>
                <a:rPr lang="ja-JP" altLang="en-US" sz="1400" dirty="0">
                  <a:latin typeface="Century" pitchFamily="18" charset="0"/>
                </a:rPr>
                <a:t>由谁、何时进行？</a:t>
              </a:r>
              <a:endParaRPr lang="ja-JP" altLang="en-US" sz="1400" dirty="0">
                <a:latin typeface="Arial" panose="020B0604020202020204" pitchFamily="34" charset="0"/>
              </a:endParaRPr>
            </a:p>
          </p:txBody>
        </p:sp>
        <p:sp>
          <p:nvSpPr>
            <p:cNvPr id="108551" name="Rectangle 8"/>
            <p:cNvSpPr/>
            <p:nvPr/>
          </p:nvSpPr>
          <p:spPr>
            <a:xfrm>
              <a:off x="1002" y="1456"/>
              <a:ext cx="846" cy="388"/>
            </a:xfrm>
            <a:prstGeom prst="rect">
              <a:avLst/>
            </a:prstGeom>
            <a:noFill/>
            <a:ln w="9525" cap="flat" cmpd="sng">
              <a:solidFill>
                <a:srgbClr val="000000"/>
              </a:solidFill>
              <a:prstDash val="solid"/>
              <a:miter/>
              <a:headEnd type="none" w="med" len="med"/>
              <a:tailEnd type="none" w="med" len="med"/>
            </a:ln>
          </p:spPr>
          <p:txBody>
            <a:bodyPr tIns="226800"/>
            <a:lstStyle/>
            <a:p>
              <a:pPr algn="ctr" eaLnBrk="1" hangingPunct="1"/>
              <a:r>
                <a:rPr lang="ja-JP" altLang="en-US" sz="1400" dirty="0">
                  <a:latin typeface="Century" pitchFamily="18" charset="0"/>
                </a:rPr>
                <a:t>对哪里、如何检查？</a:t>
              </a:r>
              <a:endParaRPr lang="ja-JP" altLang="en-US" sz="1400" dirty="0">
                <a:latin typeface="Arial" panose="020B0604020202020204" pitchFamily="34" charset="0"/>
              </a:endParaRPr>
            </a:p>
          </p:txBody>
        </p:sp>
        <p:sp>
          <p:nvSpPr>
            <p:cNvPr id="108552" name="Rectangle 9"/>
            <p:cNvSpPr/>
            <p:nvPr/>
          </p:nvSpPr>
          <p:spPr>
            <a:xfrm>
              <a:off x="1006" y="2435"/>
              <a:ext cx="846" cy="388"/>
            </a:xfrm>
            <a:prstGeom prst="rect">
              <a:avLst/>
            </a:prstGeom>
            <a:noFill/>
            <a:ln w="9525" cap="flat" cmpd="sng">
              <a:solidFill>
                <a:srgbClr val="000000"/>
              </a:solidFill>
              <a:prstDash val="solid"/>
              <a:miter/>
              <a:headEnd type="none" w="med" len="med"/>
              <a:tailEnd type="none" w="med" len="med"/>
            </a:ln>
          </p:spPr>
          <p:txBody>
            <a:bodyPr tIns="154800"/>
            <a:lstStyle/>
            <a:p>
              <a:pPr eaLnBrk="1" hangingPunct="1"/>
              <a:r>
                <a:rPr lang="ja-JP" altLang="en-US" sz="1400" dirty="0">
                  <a:latin typeface="Century" pitchFamily="18" charset="0"/>
                </a:rPr>
                <a:t>对检查结果如何处？</a:t>
              </a:r>
              <a:endParaRPr lang="ja-JP" altLang="en-US" sz="1400" dirty="0">
                <a:latin typeface="Arial" panose="020B0604020202020204" pitchFamily="34" charset="0"/>
              </a:endParaRPr>
            </a:p>
          </p:txBody>
        </p:sp>
        <p:cxnSp>
          <p:nvCxnSpPr>
            <p:cNvPr id="108553" name="AutoShape 10"/>
            <p:cNvCxnSpPr/>
            <p:nvPr/>
          </p:nvCxnSpPr>
          <p:spPr>
            <a:xfrm>
              <a:off x="1411" y="951"/>
              <a:ext cx="0" cy="505"/>
            </a:xfrm>
            <a:prstGeom prst="straightConnector1">
              <a:avLst/>
            </a:prstGeom>
            <a:ln w="9525" cap="flat" cmpd="sng">
              <a:solidFill>
                <a:srgbClr val="000000"/>
              </a:solidFill>
              <a:prstDash val="solid"/>
              <a:headEnd type="none" w="med" len="med"/>
              <a:tailEnd type="triangle" w="med" len="med"/>
            </a:ln>
          </p:spPr>
        </p:cxnSp>
        <p:sp>
          <p:nvSpPr>
            <p:cNvPr id="108554" name="Rectangle 11"/>
            <p:cNvSpPr/>
            <p:nvPr/>
          </p:nvSpPr>
          <p:spPr>
            <a:xfrm>
              <a:off x="971" y="3494"/>
              <a:ext cx="846" cy="183"/>
            </a:xfrm>
            <a:prstGeom prst="rect">
              <a:avLst/>
            </a:prstGeom>
            <a:noFill/>
            <a:ln w="9525" cap="flat" cmpd="sng">
              <a:solidFill>
                <a:srgbClr val="000000"/>
              </a:solidFill>
              <a:prstDash val="solid"/>
              <a:miter/>
              <a:headEnd type="none" w="med" len="med"/>
              <a:tailEnd type="none" w="med" len="med"/>
            </a:ln>
          </p:spPr>
          <p:txBody>
            <a:bodyPr tIns="82800"/>
            <a:lstStyle/>
            <a:p>
              <a:pPr algn="ctr" eaLnBrk="1" hangingPunct="1"/>
              <a:r>
                <a:rPr lang="ja-JP" altLang="en-US" sz="1400" dirty="0">
                  <a:latin typeface="Century" pitchFamily="18" charset="0"/>
                </a:rPr>
                <a:t>记录的整理保存</a:t>
              </a:r>
              <a:endParaRPr lang="ja-JP" altLang="en-US" sz="1400" dirty="0">
                <a:latin typeface="Arial" panose="020B0604020202020204" pitchFamily="34" charset="0"/>
              </a:endParaRPr>
            </a:p>
          </p:txBody>
        </p:sp>
        <p:grpSp>
          <p:nvGrpSpPr>
            <p:cNvPr id="108555" name="Group 12"/>
            <p:cNvGrpSpPr/>
            <p:nvPr/>
          </p:nvGrpSpPr>
          <p:grpSpPr>
            <a:xfrm>
              <a:off x="1848" y="366"/>
              <a:ext cx="2676" cy="809"/>
              <a:chOff x="3780" y="1275"/>
              <a:chExt cx="7065" cy="2730"/>
            </a:xfrm>
          </p:grpSpPr>
          <p:cxnSp>
            <p:nvCxnSpPr>
              <p:cNvPr id="108569" name="AutoShape 13"/>
              <p:cNvCxnSpPr/>
              <p:nvPr/>
            </p:nvCxnSpPr>
            <p:spPr>
              <a:xfrm>
                <a:off x="3780" y="2955"/>
                <a:ext cx="1077" cy="0"/>
              </a:xfrm>
              <a:prstGeom prst="straightConnector1">
                <a:avLst/>
              </a:prstGeom>
              <a:ln w="9525" cap="flat" cmpd="sng">
                <a:solidFill>
                  <a:srgbClr val="000000"/>
                </a:solidFill>
                <a:prstDash val="solid"/>
                <a:headEnd type="none" w="med" len="med"/>
                <a:tailEnd type="none" w="med" len="med"/>
              </a:ln>
            </p:spPr>
          </p:cxnSp>
          <p:grpSp>
            <p:nvGrpSpPr>
              <p:cNvPr id="108570" name="Group 14"/>
              <p:cNvGrpSpPr/>
              <p:nvPr/>
            </p:nvGrpSpPr>
            <p:grpSpPr>
              <a:xfrm>
                <a:off x="4860" y="1275"/>
                <a:ext cx="5985" cy="2730"/>
                <a:chOff x="4860" y="1485"/>
                <a:chExt cx="5985" cy="2730"/>
              </a:xfrm>
            </p:grpSpPr>
            <p:sp>
              <p:nvSpPr>
                <p:cNvPr id="108571" name="Rectangle 15"/>
                <p:cNvSpPr/>
                <p:nvPr/>
              </p:nvSpPr>
              <p:spPr>
                <a:xfrm>
                  <a:off x="4860" y="1485"/>
                  <a:ext cx="624" cy="2730"/>
                </a:xfrm>
                <a:prstGeom prst="rect">
                  <a:avLst/>
                </a:prstGeom>
                <a:noFill/>
                <a:ln w="9525" cap="flat" cmpd="sng">
                  <a:solidFill>
                    <a:srgbClr val="000000"/>
                  </a:solidFill>
                  <a:prstDash val="solid"/>
                  <a:miter/>
                  <a:headEnd type="none" w="med" len="med"/>
                  <a:tailEnd type="none" w="med" len="med"/>
                </a:ln>
              </p:spPr>
              <p:txBody>
                <a:bodyPr vert="eaVert" lIns="126000" tIns="226800"/>
                <a:lstStyle/>
                <a:p>
                  <a:pPr eaLnBrk="1" hangingPunct="1"/>
                  <a:r>
                    <a:rPr lang="ja-JP" altLang="en-US" sz="1400" dirty="0">
                      <a:latin typeface="宋体" panose="02010600030101010101" pitchFamily="2" charset="-122"/>
                    </a:rPr>
                    <a:t>检查实施人员</a:t>
                  </a:r>
                  <a:endParaRPr lang="ja-JP" altLang="en-US" sz="1400" dirty="0">
                    <a:latin typeface="Arial" panose="020B0604020202020204" pitchFamily="34" charset="0"/>
                  </a:endParaRPr>
                </a:p>
              </p:txBody>
            </p:sp>
            <p:sp>
              <p:nvSpPr>
                <p:cNvPr id="108572" name="Rectangle 16"/>
                <p:cNvSpPr/>
                <p:nvPr/>
              </p:nvSpPr>
              <p:spPr>
                <a:xfrm>
                  <a:off x="5475" y="1485"/>
                  <a:ext cx="5370" cy="2730"/>
                </a:xfrm>
                <a:prstGeom prst="rect">
                  <a:avLst/>
                </a:prstGeom>
                <a:noFill/>
                <a:ln w="9525" cap="flat" cmpd="sng">
                  <a:solidFill>
                    <a:srgbClr val="000000"/>
                  </a:solidFill>
                  <a:prstDash val="solid"/>
                  <a:miter/>
                  <a:headEnd type="none" w="med" len="med"/>
                  <a:tailEnd type="none" w="med" len="med"/>
                </a:ln>
              </p:spPr>
              <p:txBody>
                <a:bodyPr tIns="10800" bIns="10800"/>
                <a:lstStyle/>
                <a:p>
                  <a:pPr defTabSz="0" eaLnBrk="1" hangingPunct="1">
                    <a:tabLst>
                      <a:tab pos="114300" algn="l"/>
                    </a:tabLst>
                  </a:pPr>
                  <a:r>
                    <a:rPr lang="en-US" altLang="zh-CN" sz="1400" dirty="0">
                      <a:latin typeface="宋体" panose="02010600030101010101" pitchFamily="2" charset="-122"/>
                    </a:rPr>
                    <a:t>1.</a:t>
                  </a:r>
                  <a:r>
                    <a:rPr lang="zh-CN" altLang="en-US" sz="1400" dirty="0">
                      <a:latin typeface="宋体" panose="02010600030101010101" pitchFamily="2" charset="-122"/>
                    </a:rPr>
                    <a:t>操作该设备的作业人员，如为多人操作时，则指定其中某人。</a:t>
                  </a:r>
                  <a:endParaRPr lang="zh-CN" altLang="en-US" sz="1400" dirty="0">
                    <a:latin typeface="Arial" panose="020B0604020202020204" pitchFamily="34" charset="0"/>
                  </a:endParaRPr>
                </a:p>
                <a:p>
                  <a:pPr defTabSz="0">
                    <a:tabLst>
                      <a:tab pos="114300" algn="l"/>
                    </a:tabLst>
                  </a:pPr>
                  <a:r>
                    <a:rPr lang="en-US" altLang="zh-CN" sz="1400" dirty="0">
                      <a:latin typeface="宋体" panose="02010600030101010101" pitchFamily="2" charset="-122"/>
                    </a:rPr>
                    <a:t>2.</a:t>
                  </a:r>
                  <a:r>
                    <a:rPr lang="zh-CN" altLang="en-US" sz="1400" dirty="0">
                      <a:latin typeface="宋体" panose="02010600030101010101" pitchFamily="2" charset="-122"/>
                    </a:rPr>
                    <a:t>在定期检查中，要求具有特殊知识及技能时，由指定人员进行。</a:t>
                  </a:r>
                  <a:endParaRPr lang="zh-CN" altLang="en-US" sz="1400" dirty="0">
                    <a:latin typeface="Arial" panose="020B0604020202020204" pitchFamily="34" charset="0"/>
                  </a:endParaRPr>
                </a:p>
                <a:p>
                  <a:pPr defTabSz="0">
                    <a:tabLst>
                      <a:tab pos="114300" algn="l"/>
                    </a:tabLst>
                  </a:pPr>
                  <a:r>
                    <a:rPr lang="en-US" altLang="zh-CN" sz="1400" dirty="0">
                      <a:latin typeface="宋体" panose="02010600030101010101" pitchFamily="2" charset="-122"/>
                    </a:rPr>
                    <a:t>3.</a:t>
                  </a:r>
                  <a:r>
                    <a:rPr lang="zh-CN" altLang="en-US" sz="1400" dirty="0">
                      <a:latin typeface="宋体" panose="02010600030101010101" pitchFamily="2" charset="-122"/>
                    </a:rPr>
                    <a:t>无论何种情况，最终责任均由班长等生产线各级负责人承担。</a:t>
                  </a:r>
                  <a:endParaRPr lang="zh-CN" altLang="en-US" sz="1400" dirty="0">
                    <a:latin typeface="Arial" panose="020B0604020202020204" pitchFamily="34" charset="0"/>
                  </a:endParaRPr>
                </a:p>
              </p:txBody>
            </p:sp>
          </p:grpSp>
        </p:grpSp>
        <p:grpSp>
          <p:nvGrpSpPr>
            <p:cNvPr id="108556" name="Group 17"/>
            <p:cNvGrpSpPr/>
            <p:nvPr/>
          </p:nvGrpSpPr>
          <p:grpSpPr>
            <a:xfrm>
              <a:off x="1888" y="1231"/>
              <a:ext cx="2670" cy="957"/>
              <a:chOff x="3807" y="4215"/>
              <a:chExt cx="7050" cy="3133"/>
            </a:xfrm>
          </p:grpSpPr>
          <p:cxnSp>
            <p:nvCxnSpPr>
              <p:cNvPr id="108566" name="AutoShape 18"/>
              <p:cNvCxnSpPr/>
              <p:nvPr/>
            </p:nvCxnSpPr>
            <p:spPr>
              <a:xfrm>
                <a:off x="3807" y="5685"/>
                <a:ext cx="1020" cy="0"/>
              </a:xfrm>
              <a:prstGeom prst="straightConnector1">
                <a:avLst/>
              </a:prstGeom>
              <a:ln w="9525" cap="flat" cmpd="sng">
                <a:solidFill>
                  <a:srgbClr val="000000"/>
                </a:solidFill>
                <a:prstDash val="solid"/>
                <a:headEnd type="none" w="med" len="med"/>
                <a:tailEnd type="none" w="med" len="med"/>
              </a:ln>
            </p:spPr>
          </p:cxnSp>
          <p:sp>
            <p:nvSpPr>
              <p:cNvPr id="108567" name="Rectangle 19"/>
              <p:cNvSpPr/>
              <p:nvPr/>
            </p:nvSpPr>
            <p:spPr>
              <a:xfrm>
                <a:off x="4857" y="4217"/>
                <a:ext cx="624" cy="3131"/>
              </a:xfrm>
              <a:prstGeom prst="rect">
                <a:avLst/>
              </a:prstGeom>
              <a:noFill/>
              <a:ln w="9525" cap="flat" cmpd="sng">
                <a:solidFill>
                  <a:srgbClr val="000000"/>
                </a:solidFill>
                <a:prstDash val="solid"/>
                <a:miter/>
                <a:headEnd type="none" w="med" len="med"/>
                <a:tailEnd type="none" w="med" len="med"/>
              </a:ln>
            </p:spPr>
            <p:txBody>
              <a:bodyPr vert="eaVert" lIns="126000" tIns="190800"/>
              <a:lstStyle/>
              <a:p>
                <a:pPr eaLnBrk="1" hangingPunct="1"/>
                <a:r>
                  <a:rPr lang="ja-JP" altLang="en-US" sz="1400" dirty="0">
                    <a:latin typeface="宋体" panose="02010600030101010101" pitchFamily="2" charset="-122"/>
                  </a:rPr>
                  <a:t>检查事项</a:t>
                </a:r>
                <a:r>
                  <a:rPr lang="ja-JP" altLang="en-US" sz="1400" dirty="0">
                    <a:latin typeface="宋体" panose="02010600030101010101" pitchFamily="2" charset="-122"/>
                    <a:ea typeface="MS Mincho" panose="02020609040205080304" pitchFamily="49" charset="-128"/>
                  </a:rPr>
                  <a:t>・</a:t>
                </a:r>
                <a:r>
                  <a:rPr lang="ja-JP" altLang="en-US" sz="1400" dirty="0">
                    <a:latin typeface="宋体" panose="02010600030101010101" pitchFamily="2" charset="-122"/>
                  </a:rPr>
                  <a:t>检查表</a:t>
                </a:r>
                <a:endParaRPr lang="ja-JP" altLang="en-US" sz="1400" dirty="0">
                  <a:latin typeface="Arial" panose="020B0604020202020204" pitchFamily="34" charset="0"/>
                </a:endParaRPr>
              </a:p>
            </p:txBody>
          </p:sp>
          <p:sp>
            <p:nvSpPr>
              <p:cNvPr id="108568" name="Rectangle 20"/>
              <p:cNvSpPr/>
              <p:nvPr/>
            </p:nvSpPr>
            <p:spPr>
              <a:xfrm>
                <a:off x="5487" y="4215"/>
                <a:ext cx="5370" cy="3045"/>
              </a:xfrm>
              <a:prstGeom prst="rect">
                <a:avLst/>
              </a:prstGeom>
              <a:noFill/>
              <a:ln w="9525" cap="flat" cmpd="sng">
                <a:solidFill>
                  <a:srgbClr val="000000"/>
                </a:solidFill>
                <a:prstDash val="solid"/>
                <a:miter/>
                <a:headEnd type="none" w="med" len="med"/>
                <a:tailEnd type="none" w="med" len="med"/>
              </a:ln>
            </p:spPr>
            <p:txBody>
              <a:bodyPr tIns="0" bIns="0"/>
              <a:lstStyle/>
              <a:p>
                <a:pPr eaLnBrk="1" hangingPunct="1"/>
                <a:r>
                  <a:rPr lang="en-US" altLang="zh-CN" sz="1400" dirty="0">
                    <a:latin typeface="宋体" panose="02010600030101010101" pitchFamily="2" charset="-122"/>
                  </a:rPr>
                  <a:t>1.  </a:t>
                </a:r>
                <a:r>
                  <a:rPr lang="zh-CN" altLang="en-US" sz="1400" dirty="0">
                    <a:latin typeface="宋体" panose="02010600030101010101" pitchFamily="2" charset="-122"/>
                  </a:rPr>
                  <a:t>预先针对设备、工程、作业做好相应的检查表。</a:t>
                </a:r>
                <a:endParaRPr lang="zh-CN" altLang="en-US" sz="1400" dirty="0">
                  <a:latin typeface="Arial" panose="020B0604020202020204" pitchFamily="34" charset="0"/>
                </a:endParaRPr>
              </a:p>
              <a:p>
                <a:r>
                  <a:rPr lang="en-US" altLang="zh-CN" sz="1400" dirty="0">
                    <a:latin typeface="宋体" panose="02010600030101010101" pitchFamily="2" charset="-122"/>
                  </a:rPr>
                  <a:t>2.  </a:t>
                </a:r>
                <a:r>
                  <a:rPr lang="zh-CN" altLang="en-US" sz="1400" dirty="0">
                    <a:latin typeface="宋体" panose="02010600030101010101" pitchFamily="2" charset="-122"/>
                  </a:rPr>
                  <a:t>制作检查表时，需要考虑以下几点：</a:t>
                </a:r>
                <a:endParaRPr lang="zh-CN" altLang="en-US" sz="1400" dirty="0">
                  <a:latin typeface="Arial" panose="020B0604020202020204" pitchFamily="34" charset="0"/>
                </a:endParaRPr>
              </a:p>
              <a:p>
                <a:r>
                  <a:rPr lang="zh-CN" altLang="en-US" sz="1400" dirty="0">
                    <a:latin typeface="宋体" panose="02010600030101010101" pitchFamily="2" charset="-122"/>
                  </a:rPr>
                  <a:t>（</a:t>
                </a:r>
                <a:r>
                  <a:rPr lang="en-US" altLang="zh-CN" sz="1400" dirty="0">
                    <a:latin typeface="宋体" panose="02010600030101010101" pitchFamily="2" charset="-122"/>
                  </a:rPr>
                  <a:t>1</a:t>
                </a:r>
                <a:r>
                  <a:rPr lang="zh-CN" altLang="en-US" sz="1400" dirty="0">
                    <a:latin typeface="宋体" panose="02010600030101010101" pitchFamily="2" charset="-122"/>
                  </a:rPr>
                  <a:t>）安全会议上，要具有全员参与的意识，尽可能把多数人的意见加进去。</a:t>
                </a:r>
                <a:endParaRPr lang="zh-CN" altLang="en-US" sz="1400" dirty="0">
                  <a:latin typeface="Arial" panose="020B0604020202020204" pitchFamily="34" charset="0"/>
                </a:endParaRPr>
              </a:p>
              <a:p>
                <a:r>
                  <a:rPr lang="zh-CN" altLang="en-US" sz="1400" dirty="0">
                    <a:latin typeface="宋体" panose="02010600030101010101" pitchFamily="2" charset="-122"/>
                  </a:rPr>
                  <a:t>（</a:t>
                </a:r>
                <a:r>
                  <a:rPr lang="en-US" altLang="zh-CN" sz="1400" dirty="0">
                    <a:latin typeface="宋体" panose="02010600030101010101" pitchFamily="2" charset="-122"/>
                  </a:rPr>
                  <a:t>2</a:t>
                </a:r>
                <a:r>
                  <a:rPr lang="zh-CN" altLang="en-US" sz="1400" dirty="0">
                    <a:latin typeface="宋体" panose="02010600030101010101" pitchFamily="2" charset="-122"/>
                  </a:rPr>
                  <a:t>）确定符合现场情况的检查项目和判断标准。</a:t>
                </a:r>
                <a:endParaRPr lang="zh-CN" altLang="en-US" sz="1400" dirty="0">
                  <a:latin typeface="Arial" panose="020B0604020202020204" pitchFamily="34" charset="0"/>
                </a:endParaRPr>
              </a:p>
              <a:p>
                <a:r>
                  <a:rPr lang="zh-CN" altLang="en-US" sz="1400" dirty="0">
                    <a:latin typeface="宋体" panose="02010600030101010101" pitchFamily="2" charset="-122"/>
                  </a:rPr>
                  <a:t>（</a:t>
                </a:r>
                <a:r>
                  <a:rPr lang="en-US" altLang="zh-CN" sz="1400" dirty="0">
                    <a:latin typeface="宋体" panose="02010600030101010101" pitchFamily="2" charset="-122"/>
                  </a:rPr>
                  <a:t>3</a:t>
                </a:r>
                <a:r>
                  <a:rPr lang="zh-CN" altLang="en-US" sz="1400" dirty="0">
                    <a:latin typeface="宋体" panose="02010600030101010101" pitchFamily="2" charset="-122"/>
                  </a:rPr>
                  <a:t>）根据作业工序研究和调整检查项目。</a:t>
                </a:r>
                <a:endParaRPr lang="zh-CN" altLang="en-US" sz="1400" dirty="0">
                  <a:latin typeface="Arial" panose="020B0604020202020204" pitchFamily="34" charset="0"/>
                </a:endParaRPr>
              </a:p>
              <a:p>
                <a:r>
                  <a:rPr lang="zh-CN" altLang="en-US" sz="1400" dirty="0">
                    <a:latin typeface="宋体" panose="02010600030101010101" pitchFamily="2" charset="-122"/>
                  </a:rPr>
                  <a:t>（</a:t>
                </a:r>
                <a:r>
                  <a:rPr lang="en-US" altLang="zh-CN" sz="1400" dirty="0">
                    <a:latin typeface="宋体" panose="02010600030101010101" pitchFamily="2" charset="-122"/>
                  </a:rPr>
                  <a:t>4</a:t>
                </a:r>
                <a:r>
                  <a:rPr lang="zh-CN" altLang="en-US" sz="1400" dirty="0">
                    <a:latin typeface="宋体" panose="02010600030101010101" pitchFamily="2" charset="-122"/>
                  </a:rPr>
                  <a:t>）参考过去的事故事例。</a:t>
                </a:r>
                <a:endParaRPr lang="zh-CN" altLang="en-US" sz="1400" dirty="0">
                  <a:latin typeface="Arial" panose="020B0604020202020204" pitchFamily="34" charset="0"/>
                </a:endParaRPr>
              </a:p>
            </p:txBody>
          </p:sp>
        </p:grpSp>
        <p:grpSp>
          <p:nvGrpSpPr>
            <p:cNvPr id="108557" name="Group 21"/>
            <p:cNvGrpSpPr/>
            <p:nvPr/>
          </p:nvGrpSpPr>
          <p:grpSpPr>
            <a:xfrm>
              <a:off x="1888" y="2240"/>
              <a:ext cx="2660" cy="1050"/>
              <a:chOff x="3807" y="7470"/>
              <a:chExt cx="7023" cy="3300"/>
            </a:xfrm>
          </p:grpSpPr>
          <p:cxnSp>
            <p:nvCxnSpPr>
              <p:cNvPr id="108562" name="AutoShape 22"/>
              <p:cNvCxnSpPr/>
              <p:nvPr/>
            </p:nvCxnSpPr>
            <p:spPr>
              <a:xfrm>
                <a:off x="3807" y="8790"/>
                <a:ext cx="1020" cy="0"/>
              </a:xfrm>
              <a:prstGeom prst="straightConnector1">
                <a:avLst/>
              </a:prstGeom>
              <a:ln w="9525" cap="flat" cmpd="sng">
                <a:solidFill>
                  <a:srgbClr val="000000"/>
                </a:solidFill>
                <a:prstDash val="solid"/>
                <a:headEnd type="none" w="med" len="med"/>
                <a:tailEnd type="none" w="med" len="med"/>
              </a:ln>
            </p:spPr>
          </p:cxnSp>
          <p:grpSp>
            <p:nvGrpSpPr>
              <p:cNvPr id="108563" name="Group 23"/>
              <p:cNvGrpSpPr/>
              <p:nvPr/>
            </p:nvGrpSpPr>
            <p:grpSpPr>
              <a:xfrm>
                <a:off x="4845" y="7470"/>
                <a:ext cx="5985" cy="3300"/>
                <a:chOff x="4845" y="7470"/>
                <a:chExt cx="5985" cy="3300"/>
              </a:xfrm>
            </p:grpSpPr>
            <p:sp>
              <p:nvSpPr>
                <p:cNvPr id="108564" name="Rectangle 24"/>
                <p:cNvSpPr/>
                <p:nvPr/>
              </p:nvSpPr>
              <p:spPr>
                <a:xfrm>
                  <a:off x="4845" y="7470"/>
                  <a:ext cx="624" cy="3300"/>
                </a:xfrm>
                <a:prstGeom prst="rect">
                  <a:avLst/>
                </a:prstGeom>
                <a:noFill/>
                <a:ln w="9525" cap="flat" cmpd="sng">
                  <a:solidFill>
                    <a:srgbClr val="000000"/>
                  </a:solidFill>
                  <a:prstDash val="solid"/>
                  <a:miter/>
                  <a:headEnd type="none" w="med" len="med"/>
                  <a:tailEnd type="none" w="med" len="med"/>
                </a:ln>
              </p:spPr>
              <p:txBody>
                <a:bodyPr vert="eaVert" lIns="126000" tIns="226800"/>
                <a:lstStyle/>
                <a:p>
                  <a:pPr algn="ctr" eaLnBrk="1" hangingPunct="1"/>
                  <a:r>
                    <a:rPr lang="ja-JP" altLang="en-US" sz="1400" dirty="0">
                      <a:latin typeface="Century" pitchFamily="18" charset="0"/>
                    </a:rPr>
                    <a:t>缺陷的纠正和确认</a:t>
                  </a:r>
                  <a:endParaRPr lang="ja-JP" altLang="en-US" sz="1400" dirty="0">
                    <a:latin typeface="Arial" panose="020B0604020202020204" pitchFamily="34" charset="0"/>
                  </a:endParaRPr>
                </a:p>
              </p:txBody>
            </p:sp>
            <p:sp>
              <p:nvSpPr>
                <p:cNvPr id="108565" name="Rectangle 25"/>
                <p:cNvSpPr/>
                <p:nvPr/>
              </p:nvSpPr>
              <p:spPr>
                <a:xfrm>
                  <a:off x="5460" y="7470"/>
                  <a:ext cx="5370" cy="3300"/>
                </a:xfrm>
                <a:prstGeom prst="rect">
                  <a:avLst/>
                </a:prstGeom>
                <a:noFill/>
                <a:ln w="9525" cap="flat" cmpd="sng">
                  <a:solidFill>
                    <a:srgbClr val="000000"/>
                  </a:solidFill>
                  <a:prstDash val="solid"/>
                  <a:miter/>
                  <a:headEnd type="none" w="med" len="med"/>
                  <a:tailEnd type="none" w="med" len="med"/>
                </a:ln>
              </p:spPr>
              <p:txBody>
                <a:bodyPr tIns="0" bIns="0"/>
                <a:lstStyle/>
                <a:p>
                  <a:pPr eaLnBrk="1" hangingPunct="1"/>
                  <a:r>
                    <a:rPr lang="en-US" altLang="zh-CN" sz="1400" dirty="0">
                      <a:latin typeface="宋体" panose="02010600030101010101" pitchFamily="2" charset="-122"/>
                    </a:rPr>
                    <a:t>1.  </a:t>
                  </a:r>
                  <a:r>
                    <a:rPr lang="zh-CN" altLang="en-US" sz="1400" dirty="0">
                      <a:latin typeface="宋体" panose="02010600030101010101" pitchFamily="2" charset="-122"/>
                    </a:rPr>
                    <a:t>对于检查结果中暴露出的缺陷，采取恰当的对策予以及时纠正。</a:t>
                  </a:r>
                  <a:endParaRPr lang="zh-CN" altLang="en-US" sz="1400" dirty="0">
                    <a:latin typeface="宋体" panose="02010600030101010101" pitchFamily="2" charset="-122"/>
                  </a:endParaRPr>
                </a:p>
                <a:p>
                  <a:r>
                    <a:rPr lang="en-US" altLang="zh-CN" sz="1400" dirty="0">
                      <a:latin typeface="宋体" panose="02010600030101010101" pitchFamily="2" charset="-122"/>
                    </a:rPr>
                    <a:t>2.  </a:t>
                  </a:r>
                  <a:r>
                    <a:rPr lang="zh-CN" altLang="en-US" sz="1400" dirty="0">
                      <a:latin typeface="宋体" panose="02010600030101010101" pitchFamily="2" charset="-122"/>
                    </a:rPr>
                    <a:t>利用检查负责人的权限对容易纠正的缺陷立即采取并实施对策。对于难点，实施应急措施后，与有关人员协商，研究改善措施。</a:t>
                  </a:r>
                  <a:endParaRPr lang="zh-CN" altLang="en-US" sz="1400" dirty="0">
                    <a:latin typeface="宋体" panose="02010600030101010101" pitchFamily="2" charset="-122"/>
                  </a:endParaRPr>
                </a:p>
                <a:p>
                  <a:r>
                    <a:rPr lang="zh-CN" altLang="en-US" sz="1400" dirty="0">
                      <a:latin typeface="宋体" panose="02010600030101010101" pitchFamily="2" charset="-122"/>
                    </a:rPr>
                    <a:t>    另外，已被确认为重大缺陷，有可能造成灾害时，经上级批准，在得到纠正前停止使用。</a:t>
                  </a:r>
                  <a:endParaRPr lang="zh-CN" altLang="en-US" sz="1400" dirty="0">
                    <a:latin typeface="宋体" panose="02010600030101010101" pitchFamily="2" charset="-122"/>
                  </a:endParaRPr>
                </a:p>
                <a:p>
                  <a:r>
                    <a:rPr lang="en-US" altLang="zh-CN" sz="1400" dirty="0">
                      <a:latin typeface="宋体" panose="02010600030101010101" pitchFamily="2" charset="-122"/>
                    </a:rPr>
                    <a:t>3.  </a:t>
                  </a:r>
                  <a:r>
                    <a:rPr lang="zh-CN" altLang="en-US" sz="1400" dirty="0">
                      <a:latin typeface="宋体" panose="02010600030101010101" pitchFamily="2" charset="-122"/>
                    </a:rPr>
                    <a:t>对缺陷的纠正必须确认。</a:t>
                  </a:r>
                  <a:endParaRPr lang="zh-CN" altLang="en-US" sz="1400" dirty="0">
                    <a:latin typeface="宋体" panose="02010600030101010101" pitchFamily="2" charset="-122"/>
                  </a:endParaRPr>
                </a:p>
              </p:txBody>
            </p:sp>
          </p:grpSp>
        </p:grpSp>
        <p:grpSp>
          <p:nvGrpSpPr>
            <p:cNvPr id="108558" name="Group 26"/>
            <p:cNvGrpSpPr/>
            <p:nvPr/>
          </p:nvGrpSpPr>
          <p:grpSpPr>
            <a:xfrm>
              <a:off x="1888" y="3362"/>
              <a:ext cx="2660" cy="522"/>
              <a:chOff x="3807" y="10965"/>
              <a:chExt cx="7023" cy="1860"/>
            </a:xfrm>
          </p:grpSpPr>
          <p:cxnSp>
            <p:nvCxnSpPr>
              <p:cNvPr id="108559" name="AutoShape 27"/>
              <p:cNvCxnSpPr/>
              <p:nvPr/>
            </p:nvCxnSpPr>
            <p:spPr>
              <a:xfrm>
                <a:off x="3807" y="11910"/>
                <a:ext cx="1020" cy="0"/>
              </a:xfrm>
              <a:prstGeom prst="straightConnector1">
                <a:avLst/>
              </a:prstGeom>
              <a:ln w="9525" cap="flat" cmpd="sng">
                <a:solidFill>
                  <a:srgbClr val="000000"/>
                </a:solidFill>
                <a:prstDash val="solid"/>
                <a:headEnd type="none" w="med" len="med"/>
                <a:tailEnd type="none" w="med" len="med"/>
              </a:ln>
            </p:spPr>
          </p:cxnSp>
          <p:sp>
            <p:nvSpPr>
              <p:cNvPr id="108560" name="Rectangle 28"/>
              <p:cNvSpPr/>
              <p:nvPr/>
            </p:nvSpPr>
            <p:spPr>
              <a:xfrm>
                <a:off x="4845" y="10965"/>
                <a:ext cx="624" cy="1860"/>
              </a:xfrm>
              <a:prstGeom prst="rect">
                <a:avLst/>
              </a:prstGeom>
              <a:noFill/>
              <a:ln w="9525" cap="flat" cmpd="sng">
                <a:solidFill>
                  <a:srgbClr val="000000"/>
                </a:solidFill>
                <a:prstDash val="solid"/>
                <a:miter/>
                <a:headEnd type="none" w="med" len="med"/>
                <a:tailEnd type="none" w="med" len="med"/>
              </a:ln>
            </p:spPr>
            <p:txBody>
              <a:bodyPr lIns="126000" tIns="334800"/>
              <a:lstStyle/>
              <a:p>
                <a:pPr algn="ctr" eaLnBrk="1" hangingPunct="1"/>
                <a:r>
                  <a:rPr lang="ja-JP" altLang="en-US" sz="1400" dirty="0">
                    <a:latin typeface="Century" pitchFamily="18" charset="0"/>
                  </a:rPr>
                  <a:t>资</a:t>
                </a:r>
                <a:endParaRPr lang="zh-CN" altLang="en-US" sz="1400" dirty="0">
                  <a:latin typeface="Arial" panose="020B0604020202020204" pitchFamily="34" charset="0"/>
                </a:endParaRPr>
              </a:p>
              <a:p>
                <a:pPr algn="ctr"/>
                <a:r>
                  <a:rPr lang="ja-JP" altLang="en-US" sz="1400" dirty="0">
                    <a:latin typeface="Century" pitchFamily="18" charset="0"/>
                  </a:rPr>
                  <a:t>料</a:t>
                </a:r>
                <a:endParaRPr lang="ja-JP" altLang="en-US" sz="1400" dirty="0">
                  <a:latin typeface="Arial" panose="020B0604020202020204" pitchFamily="34" charset="0"/>
                </a:endParaRPr>
              </a:p>
            </p:txBody>
          </p:sp>
          <p:sp>
            <p:nvSpPr>
              <p:cNvPr id="108561" name="Rectangle 29"/>
              <p:cNvSpPr/>
              <p:nvPr/>
            </p:nvSpPr>
            <p:spPr>
              <a:xfrm>
                <a:off x="5460" y="10965"/>
                <a:ext cx="5370" cy="1860"/>
              </a:xfrm>
              <a:prstGeom prst="rect">
                <a:avLst/>
              </a:prstGeom>
              <a:noFill/>
              <a:ln w="9525" cap="flat" cmpd="sng">
                <a:solidFill>
                  <a:srgbClr val="000000"/>
                </a:solidFill>
                <a:prstDash val="solid"/>
                <a:miter/>
                <a:headEnd type="none" w="med" len="med"/>
                <a:tailEnd type="none" w="med" len="med"/>
              </a:ln>
            </p:spPr>
            <p:txBody>
              <a:bodyPr tIns="0" bIns="0"/>
              <a:lstStyle/>
              <a:p>
                <a:pPr eaLnBrk="1" hangingPunct="1"/>
                <a:r>
                  <a:rPr lang="en-US" altLang="zh-CN" sz="1400" dirty="0">
                    <a:latin typeface="宋体" panose="02010600030101010101" pitchFamily="2" charset="-122"/>
                  </a:rPr>
                  <a:t>1.  </a:t>
                </a:r>
                <a:r>
                  <a:rPr lang="zh-CN" altLang="en-US" sz="1400" dirty="0">
                    <a:latin typeface="宋体" panose="02010600030101010101" pitchFamily="2" charset="-122"/>
                  </a:rPr>
                  <a:t>安全检查结果（检查表）</a:t>
                </a:r>
                <a:endParaRPr lang="zh-CN" altLang="en-US" sz="1400" dirty="0">
                  <a:latin typeface="Arial" panose="020B0604020202020204" pitchFamily="34" charset="0"/>
                </a:endParaRPr>
              </a:p>
              <a:p>
                <a:r>
                  <a:rPr lang="en-US" altLang="zh-CN" sz="1400" dirty="0">
                    <a:latin typeface="宋体" panose="02010600030101010101" pitchFamily="2" charset="-122"/>
                  </a:rPr>
                  <a:t>2.  </a:t>
                </a:r>
                <a:r>
                  <a:rPr lang="zh-CN" altLang="en-US" sz="1400" dirty="0">
                    <a:latin typeface="宋体" panose="02010600030101010101" pitchFamily="2" charset="-122"/>
                  </a:rPr>
                  <a:t>改正指示事项（检查表、日报、指示书）</a:t>
                </a:r>
                <a:endParaRPr lang="zh-CN" altLang="en-US" sz="1400" dirty="0">
                  <a:latin typeface="Arial" panose="020B0604020202020204" pitchFamily="34" charset="0"/>
                </a:endParaRPr>
              </a:p>
              <a:p>
                <a:r>
                  <a:rPr lang="en-US" altLang="zh-CN" sz="1400" dirty="0">
                    <a:latin typeface="宋体" panose="02010600030101010101" pitchFamily="2" charset="-122"/>
                  </a:rPr>
                  <a:t>3.  </a:t>
                </a:r>
                <a:r>
                  <a:rPr lang="zh-CN" altLang="en-US" sz="1400" dirty="0">
                    <a:latin typeface="宋体" panose="02010600030101010101" pitchFamily="2" charset="-122"/>
                  </a:rPr>
                  <a:t>改正方法、日期等（日报）</a:t>
                </a:r>
                <a:endParaRPr lang="zh-CN" altLang="en-US" sz="1400" dirty="0">
                  <a:latin typeface="Arial" panose="020B0604020202020204" pitchFamily="34" charset="0"/>
                </a:endParaRPr>
              </a:p>
              <a:p>
                <a:r>
                  <a:rPr lang="en-US" altLang="zh-CN" sz="1400" dirty="0">
                    <a:latin typeface="宋体" panose="02010600030101010101" pitchFamily="2" charset="-122"/>
                  </a:rPr>
                  <a:t>4.  </a:t>
                </a:r>
                <a:r>
                  <a:rPr lang="zh-CN" altLang="en-US" sz="1400" dirty="0">
                    <a:latin typeface="宋体" panose="02010600030101010101" pitchFamily="2" charset="-122"/>
                  </a:rPr>
                  <a:t>实施负责人（检查表、日报）</a:t>
                </a:r>
                <a:endParaRPr lang="zh-CN" altLang="en-US" sz="1400" dirty="0">
                  <a:latin typeface="Arial" panose="020B0604020202020204" pitchFamily="34" charset="0"/>
                </a:endParaRPr>
              </a:p>
            </p:txBody>
          </p:sp>
        </p:grpSp>
      </p:grpSp>
      <p:cxnSp>
        <p:nvCxnSpPr>
          <p:cNvPr id="108548" name="AutoShape 31"/>
          <p:cNvCxnSpPr/>
          <p:nvPr/>
        </p:nvCxnSpPr>
        <p:spPr>
          <a:xfrm rot="5400000">
            <a:off x="1065213" y="3571875"/>
            <a:ext cx="863600" cy="1588"/>
          </a:xfrm>
          <a:prstGeom prst="straightConnector1">
            <a:avLst/>
          </a:prstGeom>
          <a:ln w="9525" cap="flat" cmpd="sng">
            <a:solidFill>
              <a:srgbClr val="000000"/>
            </a:solidFill>
            <a:prstDash val="solid"/>
            <a:headEnd type="none" w="med" len="med"/>
            <a:tailEnd type="triangle" w="med" len="med"/>
          </a:ln>
        </p:spPr>
      </p:cxnSp>
      <p:cxnSp>
        <p:nvCxnSpPr>
          <p:cNvPr id="108549" name="AutoShape 32"/>
          <p:cNvCxnSpPr/>
          <p:nvPr/>
        </p:nvCxnSpPr>
        <p:spPr>
          <a:xfrm rot="5400000">
            <a:off x="1066800" y="5359400"/>
            <a:ext cx="863600" cy="3175"/>
          </a:xfrm>
          <a:prstGeom prst="straightConnector1">
            <a:avLst/>
          </a:prstGeom>
          <a:ln w="9525" cap="flat" cmpd="sng">
            <a:solidFill>
              <a:srgbClr val="000000"/>
            </a:solidFill>
            <a:prstDash val="solid"/>
            <a:headEnd type="none" w="med" len="med"/>
            <a:tailEnd type="triangle" w="med" len="med"/>
          </a:ln>
        </p:spPr>
      </p:cxn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5"/>
          <p:cNvSpPr txBox="1"/>
          <p:nvPr/>
        </p:nvSpPr>
        <p:spPr>
          <a:xfrm>
            <a:off x="684213" y="595313"/>
            <a:ext cx="6624637" cy="457200"/>
          </a:xfrm>
          <a:prstGeom prst="rect">
            <a:avLst/>
          </a:prstGeom>
          <a:noFill/>
          <a:ln w="9525">
            <a:noFill/>
          </a:ln>
        </p:spPr>
        <p:txBody>
          <a:bodyPr>
            <a:spAutoFit/>
          </a:bodyPr>
          <a:lstStyle/>
          <a:p>
            <a:pPr eaLnBrk="1" hangingPunct="1">
              <a:spcBef>
                <a:spcPct val="50000"/>
              </a:spcBef>
            </a:pPr>
            <a:r>
              <a:rPr lang="zh-CN" altLang="en-US" dirty="0">
                <a:latin typeface="黑体" panose="02010609060101010101" pitchFamily="49" charset="-122"/>
                <a:ea typeface="黑体" panose="02010609060101010101" pitchFamily="49" charset="-122"/>
              </a:rPr>
              <a:t>四、安全检查经常存在的问题</a:t>
            </a:r>
            <a:endParaRPr lang="zh-CN" altLang="en-US" dirty="0">
              <a:latin typeface="黑体" panose="02010609060101010101" pitchFamily="49" charset="-122"/>
              <a:ea typeface="黑体" panose="02010609060101010101" pitchFamily="49" charset="-122"/>
            </a:endParaRPr>
          </a:p>
        </p:txBody>
      </p:sp>
      <p:sp>
        <p:nvSpPr>
          <p:cNvPr id="114694" name="Text Box 6"/>
          <p:cNvSpPr txBox="1">
            <a:spLocks noChangeArrowheads="1"/>
          </p:cNvSpPr>
          <p:nvPr/>
        </p:nvSpPr>
        <p:spPr bwMode="auto">
          <a:xfrm>
            <a:off x="1331913" y="1296988"/>
            <a:ext cx="6840538" cy="4210050"/>
          </a:xfrm>
          <a:prstGeom prst="rect">
            <a:avLst/>
          </a:prstGeom>
          <a:noFill/>
          <a:ln w="9525" algn="ctr">
            <a:noFill/>
            <a:miter lim="800000"/>
          </a:ln>
          <a:effectLst/>
        </p:spPr>
        <p:txBody>
          <a:bodyPr>
            <a:spAutoFit/>
          </a:bodyPr>
          <a:lstStyle/>
          <a:p>
            <a:pPr marL="342900" marR="0" indent="-342900" defTabSz="914400" eaLnBrk="1" hangingPunct="1">
              <a:lnSpc>
                <a:spcPct val="90000"/>
              </a:lnSpc>
              <a:spcBef>
                <a:spcPct val="20000"/>
              </a:spcBef>
              <a:buClr>
                <a:schemeClr val="bg2"/>
              </a:buClr>
              <a:buSzPct val="75000"/>
              <a:buFont typeface="Wingdings" panose="05000000000000000000" pitchFamily="2" charset="2"/>
              <a:buNone/>
              <a:defRPr/>
            </a:pPr>
            <a:r>
              <a:rPr kumimoji="0" lang="zh-CN" altLang="en-US" kern="1200" cap="none" spc="0" normalizeH="0" baseline="0" noProof="0" dirty="0">
                <a:latin typeface="黑体" panose="02010609060101010101" pitchFamily="49" charset="-122"/>
                <a:ea typeface="黑体" panose="02010609060101010101" pitchFamily="49" charset="-122"/>
                <a:cs typeface="+mn-cs"/>
              </a:rPr>
              <a:t>检查机制的问题：</a:t>
            </a:r>
            <a:endParaRPr kumimoji="0" lang="zh-CN" altLang="ja-JP" kern="1200" cap="none" spc="0" normalizeH="0" baseline="0" noProof="0" dirty="0">
              <a:latin typeface="黑体" panose="02010609060101010101" pitchFamily="49" charset="-122"/>
              <a:ea typeface="黑体" panose="02010609060101010101" pitchFamily="49" charset="-122"/>
              <a:cs typeface="+mn-cs"/>
            </a:endParaRPr>
          </a:p>
          <a:p>
            <a:pPr marL="342900" marR="0" indent="-342900" defTabSz="914400" eaLnBrk="1" hangingPunct="1">
              <a:lnSpc>
                <a:spcPct val="90000"/>
              </a:lnSpc>
              <a:spcBef>
                <a:spcPct val="20000"/>
              </a:spcBef>
              <a:buClr>
                <a:schemeClr val="bg2"/>
              </a:buClr>
              <a:buSzPct val="75000"/>
              <a:buFont typeface="Wingdings" panose="05000000000000000000" pitchFamily="2" charset="2"/>
              <a:buNone/>
              <a:defRPr/>
            </a:pPr>
            <a:r>
              <a:rPr kumimoji="0" lang="ja-JP" altLang="zh-CN" b="1"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rPr>
              <a:t> </a:t>
            </a:r>
            <a:r>
              <a:rPr kumimoji="0" lang="ja-JP" altLang="en-US" kern="1200" cap="none" spc="0" normalizeH="0" baseline="0" noProof="0" dirty="0">
                <a:solidFill>
                  <a:srgbClr val="FF0000"/>
                </a:solidFill>
                <a:latin typeface="黑体" panose="02010609060101010101" pitchFamily="49" charset="-122"/>
                <a:ea typeface="黑体" panose="02010609060101010101" pitchFamily="49" charset="-122"/>
                <a:cs typeface="+mn-cs"/>
              </a:rPr>
              <a:t> １</a:t>
            </a:r>
            <a:r>
              <a:rPr kumimoji="0" lang="zh-CN" altLang="en-US" kern="1200" cap="none" spc="0" normalizeH="0" baseline="0" noProof="0" dirty="0">
                <a:solidFill>
                  <a:srgbClr val="FF0000"/>
                </a:solidFill>
                <a:latin typeface="黑体" panose="02010609060101010101" pitchFamily="49" charset="-122"/>
                <a:ea typeface="黑体" panose="02010609060101010101" pitchFamily="49" charset="-122"/>
                <a:cs typeface="+mn-cs"/>
              </a:rPr>
              <a:t>、检查标准等</a:t>
            </a:r>
            <a:endParaRPr kumimoji="0" lang="ja-JP" altLang="en-US" kern="1200" cap="none" spc="0" normalizeH="0" baseline="0" noProof="0" dirty="0">
              <a:solidFill>
                <a:srgbClr val="FF0000"/>
              </a:solidFill>
              <a:latin typeface="黑体" panose="02010609060101010101" pitchFamily="49" charset="-122"/>
              <a:ea typeface="黑体" panose="02010609060101010101" pitchFamily="49" charset="-122"/>
              <a:cs typeface="+mn-cs"/>
            </a:endParaRPr>
          </a:p>
          <a:p>
            <a:pPr marL="342900" marR="0" indent="-342900" defTabSz="914400" eaLnBrk="1" hangingPunct="1">
              <a:lnSpc>
                <a:spcPct val="90000"/>
              </a:lnSpc>
              <a:spcBef>
                <a:spcPct val="20000"/>
              </a:spcBef>
              <a:buClr>
                <a:schemeClr val="bg2"/>
              </a:buClr>
              <a:buSzPct val="75000"/>
              <a:buFont typeface="Wingdings" panose="05000000000000000000" pitchFamily="2" charset="2"/>
              <a:buNone/>
              <a:defRPr/>
            </a:pPr>
            <a:r>
              <a:rPr kumimoji="0" lang="ja-JP" altLang="en-US" b="1"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rPr>
              <a:t>　</a:t>
            </a:r>
            <a:r>
              <a:rPr kumimoji="0" lang="ja-JP" altLang="en-US" sz="2000"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rPr>
              <a:t>　①</a:t>
            </a:r>
            <a:r>
              <a:rPr kumimoji="0" lang="zh-CN" altLang="en-US" sz="2000"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rPr>
              <a:t>检查项目过多，草草了事。</a:t>
            </a:r>
            <a:r>
              <a:rPr kumimoji="0" lang="ja-JP" altLang="en-US" sz="2000"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rPr>
              <a:t>　</a:t>
            </a:r>
            <a:endParaRPr kumimoji="0" lang="ja-JP" altLang="en-US" sz="2000"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a:p>
            <a:pPr marL="342900" marR="0" indent="-342900" defTabSz="914400" eaLnBrk="1" hangingPunct="1">
              <a:lnSpc>
                <a:spcPct val="90000"/>
              </a:lnSpc>
              <a:spcBef>
                <a:spcPct val="20000"/>
              </a:spcBef>
              <a:buClr>
                <a:schemeClr val="bg2"/>
              </a:buClr>
              <a:buSzPct val="75000"/>
              <a:buFont typeface="Wingdings" panose="05000000000000000000" pitchFamily="2" charset="2"/>
              <a:buNone/>
              <a:defRPr/>
            </a:pPr>
            <a:r>
              <a:rPr kumimoji="0" lang="ja-JP" altLang="en-US" sz="2000"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rPr>
              <a:t>　　②</a:t>
            </a:r>
            <a:r>
              <a:rPr kumimoji="0" lang="zh-CN" altLang="en-US" sz="2000"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rPr>
              <a:t>检查项目不符合现场情况</a:t>
            </a:r>
            <a:endParaRPr kumimoji="0" lang="ja-JP" altLang="en-US" sz="2000"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a:p>
            <a:pPr marL="342900" marR="0" indent="-342900" defTabSz="914400" eaLnBrk="1" hangingPunct="1">
              <a:lnSpc>
                <a:spcPct val="90000"/>
              </a:lnSpc>
              <a:spcBef>
                <a:spcPct val="20000"/>
              </a:spcBef>
              <a:buClr>
                <a:schemeClr val="bg2"/>
              </a:buClr>
              <a:buSzPct val="75000"/>
              <a:buFont typeface="Wingdings" panose="05000000000000000000" pitchFamily="2" charset="2"/>
              <a:buNone/>
              <a:defRPr/>
            </a:pPr>
            <a:r>
              <a:rPr kumimoji="0" lang="ja-JP" altLang="en-US" sz="2000"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rPr>
              <a:t>　　③</a:t>
            </a:r>
            <a:r>
              <a:rPr kumimoji="0" lang="zh-CN" altLang="en-US" sz="2000"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rPr>
              <a:t>没有确立标准</a:t>
            </a:r>
            <a:r>
              <a:rPr kumimoji="0" lang="ja-JP" altLang="en-US" sz="2000"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rPr>
              <a:t>等</a:t>
            </a:r>
            <a:endParaRPr kumimoji="0" lang="ja-JP" altLang="en-US" sz="2000"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a:p>
            <a:pPr marL="342900" marR="0" indent="-342900" defTabSz="914400" eaLnBrk="1" hangingPunct="1">
              <a:lnSpc>
                <a:spcPct val="90000"/>
              </a:lnSpc>
              <a:spcBef>
                <a:spcPct val="20000"/>
              </a:spcBef>
              <a:buClr>
                <a:schemeClr val="bg2"/>
              </a:buClr>
              <a:buSzPct val="75000"/>
              <a:buFont typeface="Wingdings" panose="05000000000000000000" pitchFamily="2" charset="2"/>
              <a:buNone/>
              <a:defRPr/>
            </a:pPr>
            <a:r>
              <a:rPr kumimoji="0" lang="ja-JP" altLang="en-US" b="1"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rPr>
              <a:t>　</a:t>
            </a:r>
            <a:r>
              <a:rPr kumimoji="0" lang="ja-JP" altLang="en-US" kern="1200" cap="none" spc="0" normalizeH="0" baseline="0" noProof="0" dirty="0">
                <a:solidFill>
                  <a:srgbClr val="FF0000"/>
                </a:solidFill>
                <a:latin typeface="黑体" panose="02010609060101010101" pitchFamily="49" charset="-122"/>
                <a:ea typeface="黑体" panose="02010609060101010101" pitchFamily="49" charset="-122"/>
                <a:cs typeface="+mn-cs"/>
              </a:rPr>
              <a:t>２</a:t>
            </a:r>
            <a:r>
              <a:rPr kumimoji="0" lang="zh-CN" altLang="en-US" kern="1200" cap="none" spc="0" normalizeH="0" baseline="0" noProof="0" dirty="0">
                <a:solidFill>
                  <a:srgbClr val="FF0000"/>
                </a:solidFill>
                <a:latin typeface="黑体" panose="02010609060101010101" pitchFamily="49" charset="-122"/>
                <a:ea typeface="黑体" panose="02010609060101010101" pitchFamily="49" charset="-122"/>
                <a:cs typeface="+mn-cs"/>
              </a:rPr>
              <a:t>、检查</a:t>
            </a:r>
            <a:r>
              <a:rPr kumimoji="0" lang="ja-JP" altLang="en-US" kern="1200" cap="none" spc="0" normalizeH="0" baseline="0" noProof="0" dirty="0">
                <a:solidFill>
                  <a:srgbClr val="FF0000"/>
                </a:solidFill>
                <a:latin typeface="黑体" panose="02010609060101010101" pitchFamily="49" charset="-122"/>
                <a:ea typeface="黑体" panose="02010609060101010101" pitchFamily="49" charset="-122"/>
                <a:cs typeface="+mn-cs"/>
              </a:rPr>
              <a:t>方法</a:t>
            </a:r>
            <a:endParaRPr kumimoji="0" lang="ja-JP" altLang="en-US" kern="1200" cap="none" spc="0" normalizeH="0" baseline="0" noProof="0" dirty="0">
              <a:solidFill>
                <a:srgbClr val="FF0000"/>
              </a:solidFill>
              <a:latin typeface="黑体" panose="02010609060101010101" pitchFamily="49" charset="-122"/>
              <a:ea typeface="黑体" panose="02010609060101010101" pitchFamily="49" charset="-122"/>
              <a:cs typeface="+mn-cs"/>
            </a:endParaRPr>
          </a:p>
          <a:p>
            <a:pPr marL="342900" marR="0" indent="-342900" defTabSz="914400" eaLnBrk="1" hangingPunct="1">
              <a:lnSpc>
                <a:spcPct val="90000"/>
              </a:lnSpc>
              <a:spcBef>
                <a:spcPct val="20000"/>
              </a:spcBef>
              <a:buClr>
                <a:schemeClr val="bg2"/>
              </a:buClr>
              <a:buSzPct val="75000"/>
              <a:buFontTx/>
              <a:buNone/>
              <a:defRPr/>
            </a:pPr>
            <a:r>
              <a:rPr kumimoji="0" lang="ja-JP" altLang="en-US" b="1"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rPr>
              <a:t>　</a:t>
            </a:r>
            <a:r>
              <a:rPr kumimoji="0" lang="ja-JP" altLang="en-US" sz="2000"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rPr>
              <a:t>　①</a:t>
            </a:r>
            <a:r>
              <a:rPr kumimoji="0" lang="zh-CN" altLang="en-US" sz="2000"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rPr>
              <a:t>只依靠目测，没有计量工具。</a:t>
            </a:r>
            <a:endParaRPr kumimoji="0" lang="ja-JP" altLang="en-US" sz="2000"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a:p>
            <a:pPr marL="342900" marR="0" indent="-342900" defTabSz="914400" eaLnBrk="1" hangingPunct="1">
              <a:lnSpc>
                <a:spcPct val="90000"/>
              </a:lnSpc>
              <a:spcBef>
                <a:spcPct val="20000"/>
              </a:spcBef>
              <a:buClr>
                <a:schemeClr val="bg2"/>
              </a:buClr>
              <a:buSzPct val="75000"/>
              <a:buFontTx/>
              <a:buNone/>
              <a:defRPr/>
            </a:pPr>
            <a:r>
              <a:rPr kumimoji="0" lang="ja-JP" altLang="en-US" sz="2000"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rPr>
              <a:t>　　②</a:t>
            </a:r>
            <a:r>
              <a:rPr kumimoji="0" lang="zh-CN" altLang="en-US" sz="2000"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rPr>
              <a:t>没有按照检查清单来实施检查</a:t>
            </a:r>
            <a:endParaRPr kumimoji="0" lang="ja-JP" altLang="en-US" sz="2000"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a:p>
            <a:pPr marL="342900" marR="0" indent="-342900" defTabSz="914400" eaLnBrk="1" hangingPunct="1">
              <a:lnSpc>
                <a:spcPct val="90000"/>
              </a:lnSpc>
              <a:spcBef>
                <a:spcPct val="20000"/>
              </a:spcBef>
              <a:buClr>
                <a:schemeClr val="bg2"/>
              </a:buClr>
              <a:buSzPct val="75000"/>
              <a:buFont typeface="Wingdings" panose="05000000000000000000" pitchFamily="2" charset="2"/>
              <a:buNone/>
              <a:defRPr/>
            </a:pPr>
            <a:r>
              <a:rPr kumimoji="0" lang="ja-JP" altLang="en-US" kern="1200" cap="none" spc="0" normalizeH="0" baseline="0" noProof="0" dirty="0">
                <a:solidFill>
                  <a:srgbClr val="FF0000"/>
                </a:solidFill>
                <a:latin typeface="黑体" panose="02010609060101010101" pitchFamily="49" charset="-122"/>
                <a:ea typeface="黑体" panose="02010609060101010101" pitchFamily="49" charset="-122"/>
                <a:cs typeface="+mn-cs"/>
              </a:rPr>
              <a:t>　３</a:t>
            </a:r>
            <a:r>
              <a:rPr kumimoji="0" lang="zh-CN" altLang="en-US" kern="1200" cap="none" spc="0" normalizeH="0" baseline="0" noProof="0" dirty="0">
                <a:solidFill>
                  <a:srgbClr val="FF0000"/>
                </a:solidFill>
                <a:latin typeface="黑体" panose="02010609060101010101" pitchFamily="49" charset="-122"/>
                <a:ea typeface="黑体" panose="02010609060101010101" pitchFamily="49" charset="-122"/>
                <a:cs typeface="+mn-cs"/>
              </a:rPr>
              <a:t>、检查</a:t>
            </a:r>
            <a:r>
              <a:rPr kumimoji="0" lang="ja-JP" altLang="en-US" kern="1200" cap="none" spc="0" normalizeH="0" baseline="0" noProof="0" dirty="0">
                <a:solidFill>
                  <a:srgbClr val="FF0000"/>
                </a:solidFill>
                <a:latin typeface="黑体" panose="02010609060101010101" pitchFamily="49" charset="-122"/>
                <a:ea typeface="黑体" panose="02010609060101010101" pitchFamily="49" charset="-122"/>
                <a:cs typeface="+mn-cs"/>
              </a:rPr>
              <a:t>体制</a:t>
            </a:r>
            <a:endParaRPr kumimoji="0" lang="ja-JP" altLang="en-US" kern="1200" cap="none" spc="0" normalizeH="0" baseline="0" noProof="0" dirty="0">
              <a:solidFill>
                <a:srgbClr val="FF0000"/>
              </a:solidFill>
              <a:latin typeface="黑体" panose="02010609060101010101" pitchFamily="49" charset="-122"/>
              <a:ea typeface="黑体" panose="02010609060101010101" pitchFamily="49" charset="-122"/>
              <a:cs typeface="+mn-cs"/>
            </a:endParaRPr>
          </a:p>
          <a:p>
            <a:pPr marL="342900" marR="0" indent="-342900" defTabSz="914400" eaLnBrk="1" hangingPunct="1">
              <a:lnSpc>
                <a:spcPct val="90000"/>
              </a:lnSpc>
              <a:spcBef>
                <a:spcPct val="20000"/>
              </a:spcBef>
              <a:buClr>
                <a:schemeClr val="bg2"/>
              </a:buClr>
              <a:buSzPct val="75000"/>
              <a:buFont typeface="Wingdings" panose="05000000000000000000" pitchFamily="2" charset="2"/>
              <a:buNone/>
              <a:defRPr/>
            </a:pPr>
            <a:r>
              <a:rPr kumimoji="0" lang="ja-JP" altLang="en-US" b="1"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rPr>
              <a:t>　</a:t>
            </a:r>
            <a:r>
              <a:rPr kumimoji="0" lang="ja-JP" altLang="en-US" kern="1200" cap="none" spc="0" normalizeH="0" baseline="0" noProof="0" dirty="0">
                <a:latin typeface="黑体" panose="02010609060101010101" pitchFamily="49" charset="-122"/>
                <a:ea typeface="黑体" panose="02010609060101010101" pitchFamily="49" charset="-122"/>
                <a:cs typeface="+mn-cs"/>
              </a:rPr>
              <a:t>　</a:t>
            </a:r>
            <a:r>
              <a:rPr kumimoji="0" lang="zh-CN" altLang="en-US" kern="1200" cap="none" spc="0" normalizeH="0" baseline="0" noProof="0" dirty="0">
                <a:latin typeface="黑体" panose="02010609060101010101" pitchFamily="49" charset="-122"/>
                <a:ea typeface="黑体" panose="02010609060101010101" pitchFamily="49" charset="-122"/>
                <a:cs typeface="+mn-cs"/>
              </a:rPr>
              <a:t>没有考虑到检查的负担</a:t>
            </a:r>
            <a:r>
              <a:rPr kumimoji="0" lang="ja-JP" altLang="en-US" kern="1200" cap="none" spc="0" normalizeH="0" baseline="0" noProof="0" dirty="0">
                <a:latin typeface="黑体" panose="02010609060101010101" pitchFamily="49" charset="-122"/>
                <a:ea typeface="黑体" panose="02010609060101010101" pitchFamily="49" charset="-122"/>
                <a:cs typeface="+mn-cs"/>
              </a:rPr>
              <a:t>（</a:t>
            </a:r>
            <a:r>
              <a:rPr kumimoji="0" lang="zh-CN" altLang="en-US" kern="1200" cap="none" spc="0" normalizeH="0" baseline="0" noProof="0" dirty="0">
                <a:latin typeface="黑体" panose="02010609060101010101" pitchFamily="49" charset="-122"/>
                <a:ea typeface="黑体" panose="02010609060101010101" pitchFamily="49" charset="-122"/>
                <a:cs typeface="+mn-cs"/>
              </a:rPr>
              <a:t>工作太忙，抽不出检查时间</a:t>
            </a:r>
            <a:r>
              <a:rPr kumimoji="0" lang="ja-JP" altLang="en-US" kern="1200" cap="none" spc="0" normalizeH="0" baseline="0" noProof="0" dirty="0">
                <a:latin typeface="黑体" panose="02010609060101010101" pitchFamily="49" charset="-122"/>
                <a:ea typeface="黑体" panose="02010609060101010101" pitchFamily="49" charset="-122"/>
                <a:cs typeface="+mn-cs"/>
              </a:rPr>
              <a:t>）</a:t>
            </a:r>
            <a:endParaRPr kumimoji="0" lang="zh-CN" altLang="en-US" kern="1200" cap="none" spc="0" normalizeH="0" baseline="0" noProof="0" dirty="0">
              <a:solidFill>
                <a:schemeClr val="bg2"/>
              </a:solidFill>
              <a:latin typeface="黑体" panose="02010609060101010101" pitchFamily="49" charset="-122"/>
              <a:ea typeface="黑体" panose="02010609060101010101" pitchFamily="49" charset="-122"/>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6"/>
          <p:cNvSpPr txBox="1"/>
          <p:nvPr/>
        </p:nvSpPr>
        <p:spPr>
          <a:xfrm>
            <a:off x="571500" y="769938"/>
            <a:ext cx="5545138" cy="461962"/>
          </a:xfrm>
          <a:prstGeom prst="rect">
            <a:avLst/>
          </a:prstGeom>
          <a:noFill/>
          <a:ln w="9525">
            <a:noFill/>
          </a:ln>
        </p:spPr>
        <p:txBody>
          <a:bodyPr>
            <a:spAutoFit/>
          </a:bodyPr>
          <a:lstStyle/>
          <a:p>
            <a:pPr eaLnBrk="1" hangingPunct="1">
              <a:spcBef>
                <a:spcPct val="50000"/>
              </a:spcBef>
            </a:pPr>
            <a:r>
              <a:rPr lang="en-US" altLang="zh-CN"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班组长的职责与作用</a:t>
            </a:r>
            <a:endParaRPr lang="zh-CN" altLang="en-US" dirty="0">
              <a:latin typeface="黑体" panose="02010609060101010101" pitchFamily="49" charset="-122"/>
              <a:ea typeface="黑体" panose="02010609060101010101" pitchFamily="49" charset="-122"/>
            </a:endParaRPr>
          </a:p>
        </p:txBody>
      </p:sp>
      <p:sp>
        <p:nvSpPr>
          <p:cNvPr id="26627" name="Text Box 7"/>
          <p:cNvSpPr txBox="1"/>
          <p:nvPr/>
        </p:nvSpPr>
        <p:spPr>
          <a:xfrm>
            <a:off x="1000125" y="1714500"/>
            <a:ext cx="7358063" cy="3092450"/>
          </a:xfrm>
          <a:prstGeom prst="rect">
            <a:avLst/>
          </a:prstGeom>
          <a:noFill/>
          <a:ln w="9525">
            <a:noFill/>
          </a:ln>
        </p:spPr>
        <p:txBody>
          <a:bodyPr>
            <a:spAutoFit/>
          </a:bodyPr>
          <a:lstStyle/>
          <a:p>
            <a:pPr eaLnBrk="1" hangingPunct="1">
              <a:lnSpc>
                <a:spcPts val="3900"/>
              </a:lnSpc>
              <a:spcBef>
                <a:spcPct val="50000"/>
              </a:spcBef>
            </a:pPr>
            <a:r>
              <a:rPr lang="zh-CN" altLang="zh-CN" sz="2000" dirty="0">
                <a:latin typeface="黑体" panose="02010609060101010101" pitchFamily="49" charset="-122"/>
                <a:ea typeface="黑体" panose="02010609060101010101" pitchFamily="49" charset="-122"/>
              </a:rPr>
              <a:t>第一</a:t>
            </a:r>
            <a:r>
              <a:rPr lang="zh-CN" altLang="en-US" sz="2000" dirty="0">
                <a:latin typeface="黑体" panose="02010609060101010101" pitchFamily="49" charset="-122"/>
                <a:ea typeface="黑体" panose="02010609060101010101" pitchFamily="49" charset="-122"/>
              </a:rPr>
              <a:t>，</a:t>
            </a:r>
            <a:r>
              <a:rPr lang="zh-CN" altLang="zh-CN" sz="2000" dirty="0">
                <a:latin typeface="黑体" panose="02010609060101010101" pitchFamily="49" charset="-122"/>
                <a:ea typeface="黑体" panose="02010609060101010101" pitchFamily="49" charset="-122"/>
              </a:rPr>
              <a:t>应具体地确定自己车间的什么地方存在着问题，哪些地方存在着困难</a:t>
            </a:r>
            <a:r>
              <a:rPr lang="zh-CN" altLang="zh-CN" dirty="0">
                <a:latin typeface="黑体" panose="02010609060101010101" pitchFamily="49" charset="-122"/>
                <a:ea typeface="黑体" panose="02010609060101010101" pitchFamily="49" charset="-122"/>
              </a:rPr>
              <a:t>。</a:t>
            </a:r>
            <a:br>
              <a:rPr lang="ja-JP" altLang="en-US" dirty="0">
                <a:latin typeface="黑体" panose="02010609060101010101" pitchFamily="49" charset="-122"/>
                <a:ea typeface="黑体" panose="02010609060101010101" pitchFamily="49" charset="-122"/>
              </a:rPr>
            </a:br>
            <a:r>
              <a:rPr lang="ja-JP" altLang="en-US" dirty="0">
                <a:solidFill>
                  <a:srgbClr val="FF0000"/>
                </a:solidFill>
                <a:latin typeface="黑体" panose="02010609060101010101" pitchFamily="49" charset="-122"/>
                <a:ea typeface="黑体" panose="02010609060101010101" pitchFamily="49" charset="-122"/>
              </a:rPr>
              <a:t>　①</a:t>
            </a:r>
            <a:r>
              <a:rPr lang="zh-CN" altLang="en-US" dirty="0">
                <a:solidFill>
                  <a:srgbClr val="FF0000"/>
                </a:solidFill>
                <a:latin typeface="黑体" panose="02010609060101010101" pitchFamily="49" charset="-122"/>
                <a:ea typeface="黑体" panose="02010609060101010101" pitchFamily="49" charset="-122"/>
              </a:rPr>
              <a:t>哪台设备</a:t>
            </a:r>
            <a:r>
              <a:rPr lang="ja-JP" altLang="en-US" dirty="0">
                <a:solidFill>
                  <a:srgbClr val="FF0000"/>
                </a:solidFill>
                <a:latin typeface="黑体" panose="02010609060101010101" pitchFamily="49" charset="-122"/>
                <a:ea typeface="黑体" panose="02010609060101010101" pitchFamily="49" charset="-122"/>
              </a:rPr>
              <a:t>　　　　　②</a:t>
            </a:r>
            <a:r>
              <a:rPr lang="zh-CN" altLang="en-US" dirty="0">
                <a:solidFill>
                  <a:srgbClr val="FF0000"/>
                </a:solidFill>
                <a:latin typeface="黑体" panose="02010609060101010101" pitchFamily="49" charset="-122"/>
                <a:ea typeface="黑体" panose="02010609060101010101" pitchFamily="49" charset="-122"/>
              </a:rPr>
              <a:t>哪种作业方法</a:t>
            </a:r>
            <a:r>
              <a:rPr lang="ja-JP" altLang="en-US" dirty="0">
                <a:solidFill>
                  <a:srgbClr val="FF0000"/>
                </a:solidFill>
                <a:latin typeface="黑体" panose="02010609060101010101" pitchFamily="49" charset="-122"/>
                <a:ea typeface="黑体" panose="02010609060101010101" pitchFamily="49" charset="-122"/>
              </a:rPr>
              <a:t>　</a:t>
            </a:r>
            <a:br>
              <a:rPr lang="ja-JP" altLang="en-US" dirty="0">
                <a:solidFill>
                  <a:srgbClr val="FF0000"/>
                </a:solidFill>
                <a:latin typeface="黑体" panose="02010609060101010101" pitchFamily="49" charset="-122"/>
                <a:ea typeface="黑体" panose="02010609060101010101" pitchFamily="49" charset="-122"/>
              </a:rPr>
            </a:br>
            <a:r>
              <a:rPr lang="ja-JP" altLang="en-US" dirty="0">
                <a:solidFill>
                  <a:srgbClr val="FF0000"/>
                </a:solidFill>
                <a:latin typeface="黑体" panose="02010609060101010101" pitchFamily="49" charset="-122"/>
                <a:ea typeface="黑体" panose="02010609060101010101" pitchFamily="49" charset="-122"/>
              </a:rPr>
              <a:t>　③</a:t>
            </a:r>
            <a:r>
              <a:rPr lang="zh-CN" altLang="en-US" dirty="0">
                <a:solidFill>
                  <a:srgbClr val="FF0000"/>
                </a:solidFill>
                <a:latin typeface="黑体" panose="02010609060101010101" pitchFamily="49" charset="-122"/>
                <a:ea typeface="黑体" panose="02010609060101010101" pitchFamily="49" charset="-122"/>
              </a:rPr>
              <a:t>哪个作业环境    </a:t>
            </a:r>
            <a:r>
              <a:rPr lang="ja-JP" altLang="en-US" dirty="0">
                <a:solidFill>
                  <a:srgbClr val="FF0000"/>
                </a:solidFill>
                <a:latin typeface="黑体" panose="02010609060101010101" pitchFamily="49" charset="-122"/>
                <a:ea typeface="黑体" panose="02010609060101010101" pitchFamily="49" charset="-122"/>
              </a:rPr>
              <a:t>　④</a:t>
            </a:r>
            <a:r>
              <a:rPr lang="zh-CN" altLang="en-US" dirty="0">
                <a:solidFill>
                  <a:srgbClr val="FF0000"/>
                </a:solidFill>
                <a:latin typeface="黑体" panose="02010609060101010101" pitchFamily="49" charset="-122"/>
                <a:ea typeface="黑体" panose="02010609060101010101" pitchFamily="49" charset="-122"/>
              </a:rPr>
              <a:t>谁</a:t>
            </a:r>
            <a:r>
              <a:rPr lang="ja-JP" altLang="en-US" dirty="0">
                <a:solidFill>
                  <a:srgbClr val="FF0000"/>
                </a:solidFill>
                <a:latin typeface="黑体" panose="02010609060101010101" pitchFamily="49" charset="-122"/>
                <a:ea typeface="黑体" panose="02010609060101010101" pitchFamily="49" charset="-122"/>
              </a:rPr>
              <a:t>　</a:t>
            </a:r>
            <a:r>
              <a:rPr lang="ja-JP" altLang="en-US" dirty="0">
                <a:latin typeface="黑体" panose="02010609060101010101" pitchFamily="49" charset="-122"/>
                <a:ea typeface="黑体" panose="02010609060101010101" pitchFamily="49" charset="-122"/>
              </a:rPr>
              <a:t>　　　</a:t>
            </a:r>
            <a:br>
              <a:rPr lang="ja-JP" altLang="en-US" dirty="0">
                <a:latin typeface="黑体" panose="02010609060101010101" pitchFamily="49" charset="-122"/>
                <a:ea typeface="黑体" panose="02010609060101010101" pitchFamily="49" charset="-122"/>
              </a:rPr>
            </a:br>
            <a:r>
              <a:rPr lang="ja-JP" altLang="en-US" dirty="0">
                <a:latin typeface="黑体" panose="02010609060101010101" pitchFamily="49" charset="-122"/>
                <a:ea typeface="黑体" panose="02010609060101010101" pitchFamily="49" charset="-122"/>
              </a:rPr>
              <a:t>　　　　　</a:t>
            </a:r>
            <a:br>
              <a:rPr lang="ja-JP" altLang="en-US" dirty="0">
                <a:latin typeface="黑体" panose="02010609060101010101" pitchFamily="49" charset="-122"/>
                <a:ea typeface="黑体" panose="02010609060101010101" pitchFamily="49" charset="-122"/>
              </a:rPr>
            </a:br>
            <a:r>
              <a:rPr lang="zh-CN" altLang="en-US" sz="2000" dirty="0">
                <a:latin typeface="黑体" panose="02010609060101010101" pitchFamily="49" charset="-122"/>
                <a:ea typeface="黑体" panose="02010609060101010101" pitchFamily="49" charset="-122"/>
              </a:rPr>
              <a:t>第二，召集全体人员解决确定了的问题。</a:t>
            </a:r>
            <a:endParaRPr lang="zh-CN" altLang="en-US" sz="2000" dirty="0">
              <a:latin typeface="黑体" panose="02010609060101010101" pitchFamily="49" charset="-122"/>
              <a:ea typeface="黑体" panose="02010609060101010101" pitchFamily="49" charset="-122"/>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5"/>
          <p:cNvSpPr txBox="1"/>
          <p:nvPr/>
        </p:nvSpPr>
        <p:spPr>
          <a:xfrm>
            <a:off x="684213" y="595313"/>
            <a:ext cx="6624637" cy="457200"/>
          </a:xfrm>
          <a:prstGeom prst="rect">
            <a:avLst/>
          </a:prstGeom>
          <a:noFill/>
          <a:ln w="9525">
            <a:noFill/>
          </a:ln>
        </p:spPr>
        <p:txBody>
          <a:bodyPr>
            <a:spAutoFit/>
          </a:bodyPr>
          <a:lstStyle/>
          <a:p>
            <a:pPr eaLnBrk="1" hangingPunct="1">
              <a:spcBef>
                <a:spcPct val="50000"/>
              </a:spcBef>
            </a:pPr>
            <a:r>
              <a:rPr lang="zh-CN" altLang="en-US" dirty="0">
                <a:latin typeface="黑体" panose="02010609060101010101" pitchFamily="49" charset="-122"/>
                <a:ea typeface="黑体" panose="02010609060101010101" pitchFamily="49" charset="-122"/>
              </a:rPr>
              <a:t>四、安全检查经常存在的问题</a:t>
            </a:r>
            <a:endParaRPr lang="zh-CN" altLang="en-US" dirty="0">
              <a:latin typeface="黑体" panose="02010609060101010101" pitchFamily="49" charset="-122"/>
              <a:ea typeface="黑体" panose="02010609060101010101" pitchFamily="49" charset="-122"/>
            </a:endParaRPr>
          </a:p>
        </p:txBody>
      </p:sp>
      <p:sp>
        <p:nvSpPr>
          <p:cNvPr id="110595" name="Text Box 6"/>
          <p:cNvSpPr txBox="1"/>
          <p:nvPr/>
        </p:nvSpPr>
        <p:spPr>
          <a:xfrm>
            <a:off x="1258888" y="1412875"/>
            <a:ext cx="6697662" cy="4148138"/>
          </a:xfrm>
          <a:prstGeom prst="rect">
            <a:avLst/>
          </a:prstGeom>
          <a:noFill/>
          <a:ln w="9525">
            <a:noFill/>
          </a:ln>
        </p:spPr>
        <p:txBody>
          <a:bodyPr>
            <a:spAutoFit/>
          </a:bodyPr>
          <a:lstStyle/>
          <a:p>
            <a:pPr marL="342900" indent="-342900" eaLnBrk="1" hangingPunct="1">
              <a:lnSpc>
                <a:spcPct val="90000"/>
              </a:lnSpc>
              <a:spcBef>
                <a:spcPct val="20000"/>
              </a:spcBef>
              <a:buClr>
                <a:schemeClr val="bg2"/>
              </a:buClr>
              <a:buSzPct val="75000"/>
              <a:buFont typeface="Wingdings" panose="05000000000000000000" pitchFamily="2" charset="2"/>
            </a:pPr>
            <a:r>
              <a:rPr lang="zh-CN" altLang="en-US" b="1" dirty="0">
                <a:solidFill>
                  <a:srgbClr val="FF0000"/>
                </a:solidFill>
                <a:latin typeface="Arial" panose="020B0604020202020204" pitchFamily="34" charset="0"/>
                <a:ea typeface="黑体" panose="02010609060101010101" pitchFamily="49" charset="-122"/>
              </a:rPr>
              <a:t>检查人员的问题：</a:t>
            </a:r>
            <a:endParaRPr lang="ja-JP" altLang="zh-CN" b="1" dirty="0">
              <a:solidFill>
                <a:srgbClr val="FF0000"/>
              </a:solidFill>
              <a:latin typeface="Arial" panose="020B0604020202020204" pitchFamily="34" charset="0"/>
              <a:ea typeface="黑体" panose="02010609060101010101" pitchFamily="49" charset="-122"/>
            </a:endParaRPr>
          </a:p>
          <a:p>
            <a:pPr marL="342900" indent="-342900" eaLnBrk="1" hangingPunct="1">
              <a:lnSpc>
                <a:spcPct val="90000"/>
              </a:lnSpc>
              <a:spcBef>
                <a:spcPct val="20000"/>
              </a:spcBef>
              <a:buClr>
                <a:schemeClr val="bg2"/>
              </a:buClr>
              <a:buSzPct val="75000"/>
              <a:buFont typeface="Wingdings" panose="05000000000000000000" pitchFamily="2" charset="2"/>
            </a:pPr>
            <a:endParaRPr lang="ja-JP" altLang="zh-CN" b="1" dirty="0">
              <a:latin typeface="Arial" panose="020B0604020202020204" pitchFamily="34" charset="0"/>
              <a:ea typeface="黑体" panose="02010609060101010101" pitchFamily="49" charset="-122"/>
            </a:endParaRPr>
          </a:p>
          <a:p>
            <a:pPr marL="342900" indent="-342900" eaLnBrk="1" hangingPunct="1">
              <a:lnSpc>
                <a:spcPct val="90000"/>
              </a:lnSpc>
              <a:spcBef>
                <a:spcPct val="20000"/>
              </a:spcBef>
              <a:buClr>
                <a:schemeClr val="bg2"/>
              </a:buClr>
              <a:buSzPct val="75000"/>
              <a:buFont typeface="Wingdings" panose="05000000000000000000" pitchFamily="2" charset="2"/>
            </a:pPr>
            <a:r>
              <a:rPr lang="ja-JP" altLang="en-US" dirty="0">
                <a:latin typeface="Arial" panose="020B0604020202020204" pitchFamily="34" charset="0"/>
                <a:ea typeface="黑体" panose="02010609060101010101" pitchFamily="49" charset="-122"/>
              </a:rPr>
              <a:t>１</a:t>
            </a:r>
            <a:r>
              <a:rPr lang="zh-CN" altLang="en-US" dirty="0">
                <a:latin typeface="Arial" panose="020B0604020202020204" pitchFamily="34" charset="0"/>
                <a:ea typeface="黑体" panose="02010609060101010101" pitchFamily="49" charset="-122"/>
              </a:rPr>
              <a:t>、</a:t>
            </a:r>
            <a:r>
              <a:rPr lang="ja-JP" altLang="en-US" dirty="0">
                <a:latin typeface="Arial" panose="020B0604020202020204" pitchFamily="34" charset="0"/>
                <a:ea typeface="黑体" panose="02010609060101010101" pitchFamily="49" charset="-122"/>
              </a:rPr>
              <a:t>教育上</a:t>
            </a:r>
            <a:r>
              <a:rPr lang="zh-CN" altLang="en-US" dirty="0">
                <a:latin typeface="Arial" panose="020B0604020202020204" pitchFamily="34" charset="0"/>
                <a:ea typeface="黑体" panose="02010609060101010101" pitchFamily="49" charset="-122"/>
              </a:rPr>
              <a:t>的问题</a:t>
            </a:r>
            <a:endParaRPr lang="ja-JP" altLang="en-US" dirty="0">
              <a:latin typeface="Arial" panose="020B0604020202020204" pitchFamily="34" charset="0"/>
              <a:ea typeface="黑体" panose="02010609060101010101" pitchFamily="49" charset="-122"/>
            </a:endParaRPr>
          </a:p>
          <a:p>
            <a:pPr marL="342900" indent="-342900" eaLnBrk="1" hangingPunct="1">
              <a:lnSpc>
                <a:spcPct val="90000"/>
              </a:lnSpc>
              <a:spcBef>
                <a:spcPct val="20000"/>
              </a:spcBef>
              <a:buClr>
                <a:schemeClr val="bg2"/>
              </a:buClr>
              <a:buSzPct val="75000"/>
              <a:buFont typeface="Wingdings" panose="05000000000000000000" pitchFamily="2" charset="2"/>
            </a:pPr>
            <a:r>
              <a:rPr lang="ja-JP" altLang="en-US" b="1" dirty="0">
                <a:latin typeface="Arial" panose="020B0604020202020204" pitchFamily="34" charset="0"/>
                <a:ea typeface="黑体" panose="02010609060101010101" pitchFamily="49" charset="-122"/>
              </a:rPr>
              <a:t>　　  </a:t>
            </a:r>
            <a:r>
              <a:rPr lang="ja-JP" altLang="en-US" sz="2000" dirty="0">
                <a:latin typeface="Arial" panose="020B0604020202020204" pitchFamily="34" charset="0"/>
                <a:ea typeface="黑体" panose="02010609060101010101" pitchFamily="49" charset="-122"/>
              </a:rPr>
              <a:t>①</a:t>
            </a:r>
            <a:r>
              <a:rPr lang="zh-CN" altLang="en-US" sz="2000" dirty="0">
                <a:latin typeface="Arial" panose="020B0604020202020204" pitchFamily="34" charset="0"/>
                <a:ea typeface="黑体" panose="02010609060101010101" pitchFamily="49" charset="-122"/>
              </a:rPr>
              <a:t>不明白检查重点</a:t>
            </a:r>
            <a:endParaRPr lang="ja-JP" altLang="en-US" sz="2000" dirty="0">
              <a:latin typeface="Arial" panose="020B0604020202020204" pitchFamily="34" charset="0"/>
              <a:ea typeface="黑体" panose="02010609060101010101" pitchFamily="49" charset="-122"/>
            </a:endParaRPr>
          </a:p>
          <a:p>
            <a:pPr marL="342900" indent="-342900" eaLnBrk="1" hangingPunct="1">
              <a:lnSpc>
                <a:spcPct val="90000"/>
              </a:lnSpc>
              <a:spcBef>
                <a:spcPct val="20000"/>
              </a:spcBef>
              <a:buClr>
                <a:schemeClr val="bg2"/>
              </a:buClr>
              <a:buSzPct val="75000"/>
              <a:buFont typeface="Wingdings" panose="05000000000000000000" pitchFamily="2" charset="2"/>
            </a:pPr>
            <a:r>
              <a:rPr lang="ja-JP" altLang="en-US" sz="2000" dirty="0">
                <a:latin typeface="Arial" panose="020B0604020202020204" pitchFamily="34" charset="0"/>
                <a:ea typeface="黑体" panose="02010609060101010101" pitchFamily="49" charset="-122"/>
              </a:rPr>
              <a:t>　　　②</a:t>
            </a:r>
            <a:r>
              <a:rPr lang="zh-CN" altLang="en-US" sz="2000" dirty="0">
                <a:latin typeface="Arial" panose="020B0604020202020204" pitchFamily="34" charset="0"/>
                <a:ea typeface="黑体" panose="02010609060101010101" pitchFamily="49" charset="-122"/>
              </a:rPr>
              <a:t>由于知识贫乏，不明白检查要领</a:t>
            </a:r>
            <a:endParaRPr lang="ja-JP" altLang="en-US" sz="2000" dirty="0">
              <a:latin typeface="Arial" panose="020B0604020202020204" pitchFamily="34" charset="0"/>
              <a:ea typeface="黑体" panose="02010609060101010101" pitchFamily="49" charset="-122"/>
            </a:endParaRPr>
          </a:p>
          <a:p>
            <a:pPr marL="342900" indent="-342900" eaLnBrk="1" hangingPunct="1">
              <a:lnSpc>
                <a:spcPct val="90000"/>
              </a:lnSpc>
              <a:spcBef>
                <a:spcPct val="20000"/>
              </a:spcBef>
              <a:buClr>
                <a:schemeClr val="bg2"/>
              </a:buClr>
              <a:buSzPct val="75000"/>
              <a:buFont typeface="Wingdings" panose="05000000000000000000" pitchFamily="2" charset="2"/>
            </a:pPr>
            <a:r>
              <a:rPr lang="ja-JP" altLang="en-US" sz="2000" dirty="0">
                <a:latin typeface="Arial" panose="020B0604020202020204" pitchFamily="34" charset="0"/>
                <a:ea typeface="黑体" panose="02010609060101010101" pitchFamily="49" charset="-122"/>
              </a:rPr>
              <a:t>　　　③</a:t>
            </a:r>
            <a:r>
              <a:rPr lang="zh-CN" altLang="en-US" sz="2000" dirty="0">
                <a:latin typeface="Arial" panose="020B0604020202020204" pitchFamily="34" charset="0"/>
                <a:ea typeface="黑体" panose="02010609060101010101" pitchFamily="49" charset="-122"/>
              </a:rPr>
              <a:t>对检查的判断存在个人差异</a:t>
            </a:r>
            <a:endParaRPr lang="ja-JP" altLang="en-US" sz="2000" dirty="0">
              <a:latin typeface="Arial" panose="020B0604020202020204" pitchFamily="34" charset="0"/>
              <a:ea typeface="黑体" panose="02010609060101010101" pitchFamily="49" charset="-122"/>
            </a:endParaRPr>
          </a:p>
          <a:p>
            <a:pPr marL="342900" indent="-342900" eaLnBrk="1" hangingPunct="1">
              <a:lnSpc>
                <a:spcPct val="90000"/>
              </a:lnSpc>
              <a:spcBef>
                <a:spcPct val="20000"/>
              </a:spcBef>
              <a:buClr>
                <a:schemeClr val="bg2"/>
              </a:buClr>
              <a:buSzPct val="75000"/>
              <a:buFont typeface="Wingdings" panose="05000000000000000000" pitchFamily="2" charset="2"/>
            </a:pPr>
            <a:r>
              <a:rPr lang="ja-JP" altLang="en-US" b="1" dirty="0">
                <a:latin typeface="Arial" panose="020B0604020202020204" pitchFamily="34" charset="0"/>
                <a:ea typeface="黑体" panose="02010609060101010101" pitchFamily="49" charset="-122"/>
              </a:rPr>
              <a:t>　　</a:t>
            </a:r>
            <a:endParaRPr lang="ja-JP" altLang="en-US" b="1" dirty="0">
              <a:latin typeface="Arial" panose="020B0604020202020204" pitchFamily="34" charset="0"/>
              <a:ea typeface="黑体" panose="02010609060101010101" pitchFamily="49" charset="-122"/>
            </a:endParaRPr>
          </a:p>
          <a:p>
            <a:pPr marL="342900" indent="-342900" eaLnBrk="1" hangingPunct="1">
              <a:lnSpc>
                <a:spcPct val="90000"/>
              </a:lnSpc>
              <a:spcBef>
                <a:spcPct val="20000"/>
              </a:spcBef>
              <a:buClr>
                <a:schemeClr val="bg2"/>
              </a:buClr>
              <a:buSzPct val="75000"/>
              <a:buFont typeface="Wingdings" panose="05000000000000000000" pitchFamily="2" charset="2"/>
            </a:pPr>
            <a:r>
              <a:rPr lang="ja-JP" altLang="en-US" dirty="0">
                <a:latin typeface="Arial" panose="020B0604020202020204" pitchFamily="34" charset="0"/>
                <a:ea typeface="黑体" panose="02010609060101010101" pitchFamily="49" charset="-122"/>
              </a:rPr>
              <a:t>２</a:t>
            </a:r>
            <a:r>
              <a:rPr lang="zh-CN" altLang="en-US" dirty="0">
                <a:latin typeface="Arial" panose="020B0604020202020204" pitchFamily="34" charset="0"/>
                <a:ea typeface="黑体" panose="02010609060101010101" pitchFamily="49" charset="-122"/>
              </a:rPr>
              <a:t>、工作</a:t>
            </a:r>
            <a:r>
              <a:rPr lang="ja-JP" altLang="en-US" dirty="0">
                <a:latin typeface="Arial" panose="020B0604020202020204" pitchFamily="34" charset="0"/>
                <a:ea typeface="黑体" panose="02010609060101010101" pitchFamily="49" charset="-122"/>
              </a:rPr>
              <a:t>管理、健康上</a:t>
            </a:r>
            <a:r>
              <a:rPr lang="zh-CN" altLang="en-US" dirty="0">
                <a:latin typeface="Arial" panose="020B0604020202020204" pitchFamily="34" charset="0"/>
                <a:ea typeface="黑体" panose="02010609060101010101" pitchFamily="49" charset="-122"/>
              </a:rPr>
              <a:t>的问题</a:t>
            </a:r>
            <a:endParaRPr lang="ja-JP" altLang="en-US" dirty="0">
              <a:latin typeface="Arial" panose="020B0604020202020204" pitchFamily="34" charset="0"/>
              <a:ea typeface="黑体" panose="02010609060101010101" pitchFamily="49" charset="-122"/>
            </a:endParaRPr>
          </a:p>
          <a:p>
            <a:pPr marL="342900" indent="-342900" eaLnBrk="1" hangingPunct="1">
              <a:lnSpc>
                <a:spcPct val="90000"/>
              </a:lnSpc>
              <a:spcBef>
                <a:spcPct val="20000"/>
              </a:spcBef>
              <a:buClr>
                <a:schemeClr val="bg2"/>
              </a:buClr>
              <a:buSzPct val="75000"/>
              <a:buFont typeface="Wingdings" panose="05000000000000000000" pitchFamily="2" charset="2"/>
            </a:pPr>
            <a:r>
              <a:rPr lang="ja-JP" altLang="en-US" sz="2000" dirty="0">
                <a:latin typeface="Arial" panose="020B0604020202020204" pitchFamily="34" charset="0"/>
                <a:ea typeface="黑体" panose="02010609060101010101" pitchFamily="49" charset="-122"/>
              </a:rPr>
              <a:t>　　　①精神</a:t>
            </a:r>
            <a:r>
              <a:rPr lang="zh-CN" altLang="en-US" sz="2000" dirty="0">
                <a:latin typeface="Arial" panose="020B0604020202020204" pitchFamily="34" charset="0"/>
                <a:ea typeface="黑体" panose="02010609060101010101" pitchFamily="49" charset="-122"/>
              </a:rPr>
              <a:t>方</a:t>
            </a:r>
            <a:r>
              <a:rPr lang="ja-JP" altLang="en-US" sz="2000" dirty="0">
                <a:latin typeface="Arial" panose="020B0604020202020204" pitchFamily="34" charset="0"/>
                <a:ea typeface="黑体" panose="02010609060101010101" pitchFamily="49" charset="-122"/>
              </a:rPr>
              <a:t>面⇒</a:t>
            </a:r>
            <a:r>
              <a:rPr lang="zh-CN" altLang="en-US" sz="2000" dirty="0">
                <a:latin typeface="Arial" panose="020B0604020202020204" pitchFamily="34" charset="0"/>
                <a:ea typeface="黑体" panose="02010609060101010101" pitchFamily="49" charset="-122"/>
              </a:rPr>
              <a:t>对工作的不满</a:t>
            </a:r>
            <a:r>
              <a:rPr lang="ja-JP" altLang="en-US" sz="2000" dirty="0">
                <a:latin typeface="Arial" panose="020B0604020202020204" pitchFamily="34" charset="0"/>
                <a:ea typeface="黑体" panose="02010609060101010101" pitchFamily="49" charset="-122"/>
              </a:rPr>
              <a:t>、不安　</a:t>
            </a:r>
            <a:endParaRPr lang="ja-JP" altLang="en-US" sz="2000" dirty="0">
              <a:latin typeface="Arial" panose="020B0604020202020204" pitchFamily="34" charset="0"/>
              <a:ea typeface="黑体" panose="02010609060101010101" pitchFamily="49" charset="-122"/>
            </a:endParaRPr>
          </a:p>
          <a:p>
            <a:pPr marL="342900" indent="-342900" eaLnBrk="1" hangingPunct="1">
              <a:lnSpc>
                <a:spcPct val="90000"/>
              </a:lnSpc>
              <a:spcBef>
                <a:spcPct val="20000"/>
              </a:spcBef>
              <a:buClr>
                <a:schemeClr val="bg2"/>
              </a:buClr>
              <a:buSzPct val="75000"/>
              <a:buFont typeface="Wingdings" panose="05000000000000000000" pitchFamily="2" charset="2"/>
            </a:pPr>
            <a:r>
              <a:rPr lang="ja-JP" altLang="en-US" sz="2000" dirty="0">
                <a:latin typeface="Arial" panose="020B0604020202020204" pitchFamily="34" charset="0"/>
                <a:ea typeface="黑体" panose="02010609060101010101" pitchFamily="49" charset="-122"/>
              </a:rPr>
              <a:t>　　　②</a:t>
            </a:r>
            <a:r>
              <a:rPr lang="zh-CN" altLang="en-US" sz="2000" dirty="0">
                <a:latin typeface="Arial" panose="020B0604020202020204" pitchFamily="34" charset="0"/>
                <a:ea typeface="黑体" panose="02010609060101010101" pitchFamily="49" charset="-122"/>
              </a:rPr>
              <a:t>由于身体情况不佳而引起</a:t>
            </a:r>
            <a:endParaRPr lang="ja-JP" altLang="en-US" sz="2000" dirty="0">
              <a:latin typeface="Arial" panose="020B0604020202020204" pitchFamily="34" charset="0"/>
              <a:ea typeface="黑体" panose="02010609060101010101" pitchFamily="49" charset="-122"/>
            </a:endParaRPr>
          </a:p>
          <a:p>
            <a:pPr marL="342900" indent="-342900" eaLnBrk="1" hangingPunct="1">
              <a:lnSpc>
                <a:spcPct val="90000"/>
              </a:lnSpc>
              <a:spcBef>
                <a:spcPct val="20000"/>
              </a:spcBef>
              <a:buClr>
                <a:schemeClr val="bg2"/>
              </a:buClr>
              <a:buSzPct val="75000"/>
              <a:buFont typeface="Wingdings" panose="05000000000000000000" pitchFamily="2" charset="2"/>
            </a:pPr>
            <a:r>
              <a:rPr lang="ja-JP" altLang="en-US" sz="2000" dirty="0">
                <a:latin typeface="Arial" panose="020B0604020202020204" pitchFamily="34" charset="0"/>
                <a:ea typeface="黑体" panose="02010609060101010101" pitchFamily="49" charset="-122"/>
              </a:rPr>
              <a:t>　　　③短期（</a:t>
            </a:r>
            <a:r>
              <a:rPr lang="zh-CN" altLang="en-US" sz="2000" dirty="0">
                <a:latin typeface="Arial" panose="020B0604020202020204" pitchFamily="34" charset="0"/>
                <a:ea typeface="黑体" panose="02010609060101010101" pitchFamily="49" charset="-122"/>
              </a:rPr>
              <a:t>喝多了酒</a:t>
            </a:r>
            <a:r>
              <a:rPr lang="ja-JP" altLang="en-US" sz="2000" dirty="0">
                <a:latin typeface="Arial" panose="020B0604020202020204" pitchFamily="34" charset="0"/>
                <a:ea typeface="黑体" panose="02010609060101010101" pitchFamily="49" charset="-122"/>
              </a:rPr>
              <a:t>、</a:t>
            </a:r>
            <a:r>
              <a:rPr lang="zh-CN" altLang="en-US" sz="2000" dirty="0">
                <a:latin typeface="Arial" panose="020B0604020202020204" pitchFamily="34" charset="0"/>
                <a:ea typeface="黑体" panose="02010609060101010101" pitchFamily="49" charset="-122"/>
              </a:rPr>
              <a:t>疲劳</a:t>
            </a:r>
            <a:r>
              <a:rPr lang="ja-JP" altLang="en-US" sz="2000" dirty="0">
                <a:latin typeface="Arial" panose="020B0604020202020204" pitchFamily="34" charset="0"/>
                <a:ea typeface="黑体" panose="02010609060101010101" pitchFamily="49" charset="-122"/>
              </a:rPr>
              <a:t>、睡眠不足）</a:t>
            </a:r>
            <a:endParaRPr lang="zh-CN" altLang="en-US" sz="2000" dirty="0">
              <a:latin typeface="Arial" panose="020B0604020202020204" pitchFamily="34" charset="0"/>
              <a:ea typeface="黑体" panose="02010609060101010101" pitchFamily="49" charset="-122"/>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5"/>
          <p:cNvSpPr txBox="1"/>
          <p:nvPr/>
        </p:nvSpPr>
        <p:spPr>
          <a:xfrm>
            <a:off x="684213" y="595313"/>
            <a:ext cx="6624637" cy="457200"/>
          </a:xfrm>
          <a:prstGeom prst="rect">
            <a:avLst/>
          </a:prstGeom>
          <a:noFill/>
          <a:ln w="9525">
            <a:noFill/>
          </a:ln>
        </p:spPr>
        <p:txBody>
          <a:bodyPr>
            <a:spAutoFit/>
          </a:bodyPr>
          <a:lstStyle/>
          <a:p>
            <a:pPr eaLnBrk="1" hangingPunct="1">
              <a:spcBef>
                <a:spcPct val="50000"/>
              </a:spcBef>
            </a:pPr>
            <a:r>
              <a:rPr lang="zh-CN" altLang="en-US" b="1" dirty="0">
                <a:latin typeface="黑体" panose="02010609060101010101" pitchFamily="49" charset="-122"/>
                <a:ea typeface="黑体" panose="02010609060101010101" pitchFamily="49" charset="-122"/>
              </a:rPr>
              <a:t>五、有效推进安全检查的方法</a:t>
            </a:r>
            <a:endParaRPr lang="zh-CN" altLang="en-US" b="1" dirty="0">
              <a:latin typeface="黑体" panose="02010609060101010101" pitchFamily="49" charset="-122"/>
              <a:ea typeface="黑体" panose="02010609060101010101" pitchFamily="49" charset="-122"/>
            </a:endParaRPr>
          </a:p>
        </p:txBody>
      </p:sp>
      <p:sp>
        <p:nvSpPr>
          <p:cNvPr id="111619" name="Rectangle 6"/>
          <p:cNvSpPr>
            <a:spLocks noGrp="1"/>
          </p:cNvSpPr>
          <p:nvPr>
            <p:ph idx="1"/>
          </p:nvPr>
        </p:nvSpPr>
        <p:spPr>
          <a:xfrm>
            <a:off x="1044575" y="1268413"/>
            <a:ext cx="7127875" cy="3886200"/>
          </a:xfrm>
        </p:spPr>
        <p:txBody>
          <a:bodyPr vert="horz" wrap="square" lIns="91440" tIns="45720" rIns="91440" bIns="45720" anchor="t"/>
          <a:lstStyle/>
          <a:p>
            <a:pPr marL="609600" indent="-609600" eaLnBrk="1" hangingPunct="1">
              <a:lnSpc>
                <a:spcPct val="120000"/>
              </a:lnSpc>
              <a:buAutoNum type="arabicPeriod"/>
            </a:pPr>
            <a:r>
              <a:rPr lang="zh-CN" altLang="en-US" sz="2800" dirty="0">
                <a:latin typeface="黑体" panose="02010609060101010101" pitchFamily="49" charset="-122"/>
                <a:ea typeface="黑体" panose="02010609060101010101" pitchFamily="49" charset="-122"/>
              </a:rPr>
              <a:t>制作检查清单</a:t>
            </a:r>
            <a:endParaRPr lang="zh-CN" altLang="en-US" sz="2800" dirty="0">
              <a:latin typeface="黑体" panose="02010609060101010101" pitchFamily="49" charset="-122"/>
              <a:ea typeface="黑体" panose="02010609060101010101" pitchFamily="49" charset="-122"/>
            </a:endParaRPr>
          </a:p>
          <a:p>
            <a:pPr marL="990600" lvl="1" indent="-533400" eaLnBrk="1" hangingPunct="1">
              <a:lnSpc>
                <a:spcPct val="120000"/>
              </a:lnSpc>
              <a:buFont typeface="Wingdings" panose="05000000000000000000" pitchFamily="2" charset="2"/>
              <a:buChar char="Ø"/>
            </a:pPr>
            <a:r>
              <a:rPr lang="zh-CN" altLang="en-US" sz="2000" dirty="0">
                <a:latin typeface="黑体" panose="02010609060101010101" pitchFamily="49" charset="-122"/>
                <a:ea typeface="黑体" panose="02010609060101010101" pitchFamily="49" charset="-122"/>
              </a:rPr>
              <a:t>选择必要的项目。</a:t>
            </a:r>
            <a:endParaRPr lang="zh-CN" altLang="en-US" sz="2000" dirty="0">
              <a:latin typeface="黑体" panose="02010609060101010101" pitchFamily="49" charset="-122"/>
              <a:ea typeface="黑体" panose="02010609060101010101" pitchFamily="49" charset="-122"/>
            </a:endParaRPr>
          </a:p>
          <a:p>
            <a:pPr marL="990600" lvl="1" indent="-533400" eaLnBrk="1" hangingPunct="1">
              <a:lnSpc>
                <a:spcPct val="120000"/>
              </a:lnSpc>
              <a:buFont typeface="Wingdings" panose="05000000000000000000" pitchFamily="2" charset="2"/>
              <a:buChar char="Ø"/>
            </a:pPr>
            <a:r>
              <a:rPr lang="zh-CN" altLang="en-US" sz="2000" dirty="0">
                <a:latin typeface="黑体" panose="02010609060101010101" pitchFamily="49" charset="-122"/>
                <a:ea typeface="黑体" panose="02010609060101010101" pitchFamily="49" charset="-122"/>
              </a:rPr>
              <a:t>选择易于检查的内容。</a:t>
            </a:r>
            <a:endParaRPr lang="zh-CN" altLang="en-US" sz="2000" dirty="0">
              <a:latin typeface="黑体" panose="02010609060101010101" pitchFamily="49" charset="-122"/>
              <a:ea typeface="黑体" panose="02010609060101010101" pitchFamily="49" charset="-122"/>
            </a:endParaRPr>
          </a:p>
          <a:p>
            <a:pPr marL="990600" lvl="1" indent="-533400" eaLnBrk="1" hangingPunct="1">
              <a:lnSpc>
                <a:spcPct val="120000"/>
              </a:lnSpc>
              <a:buFont typeface="Wingdings" panose="05000000000000000000" pitchFamily="2" charset="2"/>
              <a:buChar char="Ø"/>
            </a:pPr>
            <a:r>
              <a:rPr lang="zh-CN" altLang="en-US" sz="2000" dirty="0">
                <a:latin typeface="黑体" panose="02010609060101010101" pitchFamily="49" charset="-122"/>
                <a:ea typeface="黑体" panose="02010609060101010101" pitchFamily="49" charset="-122"/>
              </a:rPr>
              <a:t>显示正常范围和异常的判断标准。</a:t>
            </a:r>
            <a:endParaRPr lang="zh-CN" altLang="en-US" sz="2000" dirty="0">
              <a:latin typeface="黑体" panose="02010609060101010101" pitchFamily="49" charset="-122"/>
              <a:ea typeface="黑体" panose="02010609060101010101" pitchFamily="49" charset="-122"/>
            </a:endParaRPr>
          </a:p>
          <a:p>
            <a:pPr marL="990600" lvl="1" indent="-533400" eaLnBrk="1" hangingPunct="1">
              <a:lnSpc>
                <a:spcPct val="120000"/>
              </a:lnSpc>
              <a:buFont typeface="Wingdings" panose="05000000000000000000" pitchFamily="2" charset="2"/>
              <a:buChar char="Ø"/>
            </a:pPr>
            <a:r>
              <a:rPr lang="zh-CN" altLang="en-US" sz="2000" dirty="0">
                <a:latin typeface="黑体" panose="02010609060101010101" pitchFamily="49" charset="-122"/>
                <a:ea typeface="黑体" panose="02010609060101010101" pitchFamily="49" charset="-122"/>
              </a:rPr>
              <a:t>检查项目按照程序顺利进行。</a:t>
            </a:r>
            <a:endParaRPr lang="zh-CN" altLang="en-US" sz="2000" dirty="0">
              <a:latin typeface="黑体" panose="02010609060101010101" pitchFamily="49" charset="-122"/>
              <a:ea typeface="黑体" panose="02010609060101010101" pitchFamily="49" charset="-122"/>
            </a:endParaRPr>
          </a:p>
          <a:p>
            <a:pPr marL="990600" lvl="1" indent="-533400" eaLnBrk="1" hangingPunct="1">
              <a:lnSpc>
                <a:spcPct val="120000"/>
              </a:lnSpc>
              <a:buFont typeface="Wingdings" panose="05000000000000000000" pitchFamily="2" charset="2"/>
              <a:buChar char="Ø"/>
            </a:pPr>
            <a:r>
              <a:rPr lang="zh-CN" altLang="en-US" sz="2000" dirty="0">
                <a:latin typeface="黑体" panose="02010609060101010101" pitchFamily="49" charset="-122"/>
                <a:ea typeface="黑体" panose="02010609060101010101" pitchFamily="49" charset="-122"/>
              </a:rPr>
              <a:t>检查清单须根据检查结果进行调整。</a:t>
            </a:r>
            <a:endParaRPr lang="zh-CN" altLang="en-US" sz="2000" dirty="0">
              <a:latin typeface="黑体" panose="02010609060101010101" pitchFamily="49" charset="-122"/>
              <a:ea typeface="黑体" panose="02010609060101010101" pitchFamily="49" charset="-122"/>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6"/>
          <p:cNvSpPr txBox="1"/>
          <p:nvPr/>
        </p:nvSpPr>
        <p:spPr>
          <a:xfrm>
            <a:off x="684213" y="595313"/>
            <a:ext cx="6624637" cy="457200"/>
          </a:xfrm>
          <a:prstGeom prst="rect">
            <a:avLst/>
          </a:prstGeom>
          <a:noFill/>
          <a:ln w="9525">
            <a:noFill/>
          </a:ln>
        </p:spPr>
        <p:txBody>
          <a:bodyPr>
            <a:spAutoFit/>
          </a:bodyPr>
          <a:lstStyle/>
          <a:p>
            <a:pPr eaLnBrk="1" hangingPunct="1">
              <a:spcBef>
                <a:spcPct val="50000"/>
              </a:spcBef>
            </a:pPr>
            <a:r>
              <a:rPr lang="zh-CN" altLang="en-US" dirty="0">
                <a:latin typeface="黑体" panose="02010609060101010101" pitchFamily="49" charset="-122"/>
                <a:ea typeface="黑体" panose="02010609060101010101" pitchFamily="49" charset="-122"/>
              </a:rPr>
              <a:t>五、有效推进安全检查的方法</a:t>
            </a:r>
            <a:endParaRPr lang="zh-CN" altLang="en-US" dirty="0">
              <a:latin typeface="黑体" panose="02010609060101010101" pitchFamily="49" charset="-122"/>
              <a:ea typeface="黑体" panose="02010609060101010101" pitchFamily="49" charset="-122"/>
            </a:endParaRPr>
          </a:p>
        </p:txBody>
      </p:sp>
      <p:sp>
        <p:nvSpPr>
          <p:cNvPr id="117767" name="Rectangle 7"/>
          <p:cNvSpPr>
            <a:spLocks noGrp="1" noChangeArrowheads="1"/>
          </p:cNvSpPr>
          <p:nvPr>
            <p:ph idx="1"/>
          </p:nvPr>
        </p:nvSpPr>
        <p:spPr>
          <a:xfrm>
            <a:off x="468313" y="1312863"/>
            <a:ext cx="8207375" cy="5545138"/>
          </a:xfrm>
          <a:ln>
            <a:miter/>
          </a:ln>
        </p:spPr>
        <p:txBody>
          <a:bodyPr vert="horz" wrap="square" lIns="91440" tIns="45720" rIns="91440" bIns="45720" numCol="1" anchor="t" anchorCtr="0" compatLnSpc="1"/>
          <a:lstStyle/>
          <a:p>
            <a:pPr marL="342900" marR="0" lvl="0" indent="-342900" algn="l" defTabSz="914400" rtl="0" eaLnBrk="1" fontAlgn="base" latinLnBrk="0" hangingPunct="1">
              <a:lnSpc>
                <a:spcPct val="120000"/>
              </a:lnSpc>
              <a:spcBef>
                <a:spcPct val="20000"/>
              </a:spcBef>
              <a:spcAft>
                <a:spcPct val="0"/>
              </a:spcAft>
              <a:buClrTx/>
              <a:buSzTx/>
              <a:buFontTx/>
              <a:buNone/>
              <a:defRPr/>
            </a:pPr>
            <a:r>
              <a:rPr kumimoji="0" lang="en-US" altLang="zh-CN"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2.</a:t>
            </a:r>
            <a:r>
              <a:rPr kumimoji="0" lang="zh-CN" altLang="en-US"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培训检查实施人员</a:t>
            </a:r>
            <a:endParaRPr kumimoji="0" lang="zh-CN" altLang="en-US"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ct val="150000"/>
              </a:lnSpc>
              <a:spcBef>
                <a:spcPct val="20000"/>
              </a:spcBef>
              <a:spcAft>
                <a:spcPct val="0"/>
              </a:spcAft>
              <a:buClrTx/>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solidFill>
                <a:effectLst/>
                <a:uLnTx/>
                <a:uFillTx/>
                <a:latin typeface="+mj-ea"/>
                <a:ea typeface="+mj-ea"/>
                <a:cs typeface="+mn-cs"/>
              </a:rPr>
              <a:t>检查实施人员最好充分了解要检查的机械设备，必须把握检查对象的正常状态，培养辨别异常的判断能力、直觉及技巧，并了解如果发生异常是什么现象，会产生什么样的影响等。</a:t>
            </a:r>
            <a:endParaRPr kumimoji="0" lang="zh-CN" altLang="en-US" sz="2000" b="0" i="0" u="none" strike="noStrike" kern="0" cap="none" spc="0" normalizeH="0" baseline="0" noProof="0" dirty="0">
              <a:ln>
                <a:noFill/>
              </a:ln>
              <a:solidFill>
                <a:schemeClr val="tx1"/>
              </a:solidFill>
              <a:effectLst/>
              <a:uLnTx/>
              <a:uFillTx/>
              <a:latin typeface="+mj-ea"/>
              <a:ea typeface="+mj-ea"/>
              <a:cs typeface="+mn-cs"/>
            </a:endParaRPr>
          </a:p>
          <a:p>
            <a:pPr marL="342900" marR="0" lvl="0" indent="-342900" algn="l" defTabSz="914400" rtl="0" eaLnBrk="1" fontAlgn="base" latinLnBrk="0" hangingPunct="1">
              <a:lnSpc>
                <a:spcPct val="150000"/>
              </a:lnSpc>
              <a:spcBef>
                <a:spcPct val="20000"/>
              </a:spcBef>
              <a:spcAft>
                <a:spcPct val="0"/>
              </a:spcAft>
              <a:buClrTx/>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solidFill>
                <a:effectLst/>
                <a:uLnTx/>
                <a:uFillTx/>
                <a:latin typeface="+mj-ea"/>
                <a:ea typeface="+mj-ea"/>
                <a:cs typeface="+mn-cs"/>
              </a:rPr>
              <a:t>特别是在作业前检查中，由于每天重复同样的事情，自然就容易偷懒。要介绍身边的事例，从平时就讲解检查是多么重要的作业，让大家领会，班长还要同行进行确认。</a:t>
            </a:r>
            <a:endParaRPr kumimoji="0" lang="zh-CN" altLang="en-US" sz="2000" b="0" i="0" u="none" strike="noStrike" kern="0" cap="none" spc="0" normalizeH="0" baseline="0" noProof="0" dirty="0">
              <a:ln>
                <a:noFill/>
              </a:ln>
              <a:solidFill>
                <a:schemeClr val="tx1"/>
              </a:solidFill>
              <a:effectLst/>
              <a:uLnTx/>
              <a:uFillTx/>
              <a:latin typeface="+mj-ea"/>
              <a:ea typeface="+mj-ea"/>
              <a:cs typeface="+mn-cs"/>
            </a:endParaRPr>
          </a:p>
          <a:p>
            <a:pPr marL="342900" marR="0" lvl="0" indent="-342900" algn="l" defTabSz="914400" rtl="0" eaLnBrk="1" fontAlgn="base" latinLnBrk="0" hangingPunct="1">
              <a:lnSpc>
                <a:spcPct val="150000"/>
              </a:lnSpc>
              <a:spcBef>
                <a:spcPct val="20000"/>
              </a:spcBef>
              <a:spcAft>
                <a:spcPct val="0"/>
              </a:spcAft>
              <a:buClrTx/>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tx1"/>
                </a:solidFill>
                <a:effectLst/>
                <a:uLnTx/>
                <a:uFillTx/>
                <a:latin typeface="+mj-ea"/>
                <a:ea typeface="+mj-ea"/>
                <a:cs typeface="+mn-cs"/>
              </a:rPr>
              <a:t>另外，对于像触诊、听诊那样，凭人的五官感觉进行的项目，为了体会到正常和异常时微妙的感觉必须要进行训练。</a:t>
            </a:r>
            <a:endParaRPr kumimoji="0" lang="zh-CN" altLang="en-US" sz="2000" b="0" i="0" u="none" strike="noStrike" kern="0" cap="none" spc="0" normalizeH="0" baseline="0" noProof="0" dirty="0">
              <a:ln>
                <a:noFill/>
              </a:ln>
              <a:solidFill>
                <a:schemeClr val="tx1"/>
              </a:solidFill>
              <a:effectLst/>
              <a:uLnTx/>
              <a:uFillTx/>
              <a:latin typeface="+mj-ea"/>
              <a:ea typeface="+mj-ea"/>
              <a:cs typeface="+mn-cs"/>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6"/>
          <p:cNvSpPr txBox="1"/>
          <p:nvPr/>
        </p:nvSpPr>
        <p:spPr>
          <a:xfrm>
            <a:off x="684213" y="595313"/>
            <a:ext cx="6624637" cy="457200"/>
          </a:xfrm>
          <a:prstGeom prst="rect">
            <a:avLst/>
          </a:prstGeom>
          <a:noFill/>
          <a:ln w="9525">
            <a:noFill/>
          </a:ln>
        </p:spPr>
        <p:txBody>
          <a:bodyPr>
            <a:spAutoFit/>
          </a:bodyPr>
          <a:lstStyle/>
          <a:p>
            <a:pPr eaLnBrk="1" hangingPunct="1">
              <a:spcBef>
                <a:spcPct val="50000"/>
              </a:spcBef>
            </a:pPr>
            <a:r>
              <a:rPr lang="zh-CN" altLang="en-US" b="1" dirty="0">
                <a:latin typeface="黑体" panose="02010609060101010101" pitchFamily="49" charset="-122"/>
                <a:ea typeface="黑体" panose="02010609060101010101" pitchFamily="49" charset="-122"/>
              </a:rPr>
              <a:t>五、有效推进安全检查的方法</a:t>
            </a:r>
            <a:endParaRPr lang="zh-CN" altLang="en-US" b="1" dirty="0">
              <a:latin typeface="黑体" panose="02010609060101010101" pitchFamily="49" charset="-122"/>
              <a:ea typeface="黑体" panose="02010609060101010101" pitchFamily="49" charset="-122"/>
            </a:endParaRPr>
          </a:p>
        </p:txBody>
      </p:sp>
      <p:sp>
        <p:nvSpPr>
          <p:cNvPr id="118791" name="Rectangle 7"/>
          <p:cNvSpPr>
            <a:spLocks noGrp="1" noChangeArrowheads="1"/>
          </p:cNvSpPr>
          <p:nvPr>
            <p:ph idx="1"/>
          </p:nvPr>
        </p:nvSpPr>
        <p:spPr>
          <a:xfrm>
            <a:off x="468313" y="1785938"/>
            <a:ext cx="8002588" cy="3954463"/>
          </a:xfrm>
          <a:ln>
            <a:miter/>
          </a:ln>
        </p:spPr>
        <p:txBody>
          <a:bodyPr vert="horz" wrap="square" lIns="91440" tIns="45720" rIns="91440" bIns="45720" numCol="1" anchor="t" anchorCtr="0" compatLnSpc="1"/>
          <a:lstStyle/>
          <a:p>
            <a:pPr marL="342900" marR="0" lvl="0" indent="-342900" algn="l" defTabSz="914400" rtl="0" eaLnBrk="1" fontAlgn="base" latinLnBrk="0" hangingPunct="1">
              <a:lnSpc>
                <a:spcPct val="120000"/>
              </a:lnSpc>
              <a:spcBef>
                <a:spcPct val="20000"/>
              </a:spcBef>
              <a:spcAft>
                <a:spcPct val="0"/>
              </a:spcAft>
              <a:buClrTx/>
              <a:buSzTx/>
              <a:buFontTx/>
              <a:buNone/>
              <a:defRPr/>
            </a:pPr>
            <a:r>
              <a:rPr kumimoji="0" lang="en-US" altLang="zh-CN" sz="28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3.</a:t>
            </a:r>
            <a:r>
              <a:rPr kumimoji="0" lang="zh-CN" altLang="en-US" sz="28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有效应用检查结果</a:t>
            </a:r>
            <a:endParaRPr kumimoji="0" lang="en-US" altLang="zh-CN" sz="28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ct val="120000"/>
              </a:lnSpc>
              <a:spcBef>
                <a:spcPct val="20000"/>
              </a:spcBef>
              <a:spcAft>
                <a:spcPct val="0"/>
              </a:spcAft>
              <a:buClrTx/>
              <a:buSzTx/>
              <a:buFontTx/>
              <a:buNone/>
              <a:defRPr/>
            </a:pPr>
            <a:r>
              <a:rPr kumimoji="0" lang="zh-CN" altLang="en-US" sz="2000" b="0" i="0" u="none" strike="noStrike" kern="0" cap="none" spc="0" normalizeH="0" baseline="0" noProof="0" dirty="0">
                <a:ln>
                  <a:noFill/>
                </a:ln>
                <a:solidFill>
                  <a:schemeClr val="tx1"/>
                </a:solidFill>
                <a:effectLst/>
                <a:uLnTx/>
                <a:uFillTx/>
                <a:latin typeface="+mj-ea"/>
                <a:ea typeface="+mj-ea"/>
                <a:cs typeface="+mn-cs"/>
              </a:rPr>
              <a:t>       </a:t>
            </a:r>
            <a:endParaRPr kumimoji="0" lang="en-US" altLang="zh-CN" sz="2000" b="0" i="0" u="none" strike="noStrike" kern="0" cap="none" spc="0" normalizeH="0" baseline="0" noProof="0" dirty="0">
              <a:ln>
                <a:noFill/>
              </a:ln>
              <a:solidFill>
                <a:schemeClr val="tx1"/>
              </a:solidFill>
              <a:effectLst/>
              <a:uLnTx/>
              <a:uFillTx/>
              <a:latin typeface="+mj-ea"/>
              <a:ea typeface="+mj-ea"/>
              <a:cs typeface="+mn-cs"/>
            </a:endParaRPr>
          </a:p>
          <a:p>
            <a:pPr marL="342900" marR="0" lvl="0" indent="-342900" algn="l" defTabSz="914400" rtl="0" eaLnBrk="1" fontAlgn="base" latinLnBrk="0" hangingPunct="1">
              <a:lnSpc>
                <a:spcPct val="120000"/>
              </a:lnSpc>
              <a:spcBef>
                <a:spcPct val="20000"/>
              </a:spcBef>
              <a:spcAft>
                <a:spcPct val="0"/>
              </a:spcAft>
              <a:buClrTx/>
              <a:buSzTx/>
              <a:buFontTx/>
              <a:buNone/>
              <a:defRPr/>
            </a:pPr>
            <a:r>
              <a:rPr kumimoji="0" lang="en-US" altLang="zh-CN" sz="2000" b="0" i="0" u="none" strike="noStrike" kern="0" cap="none" spc="0" normalizeH="0" baseline="0" noProof="0" dirty="0">
                <a:ln>
                  <a:noFill/>
                </a:ln>
                <a:solidFill>
                  <a:schemeClr val="tx1"/>
                </a:solidFill>
                <a:effectLst/>
                <a:uLnTx/>
                <a:uFillTx/>
                <a:latin typeface="+mj-ea"/>
                <a:ea typeface="+mj-ea"/>
                <a:cs typeface="+mn-cs"/>
              </a:rPr>
              <a:t>       </a:t>
            </a:r>
            <a:r>
              <a:rPr kumimoji="0" lang="zh-CN" altLang="en-US" sz="2000" b="0" i="0" u="none" strike="noStrike" kern="0" cap="none" spc="0" normalizeH="0" baseline="0" noProof="0" dirty="0">
                <a:ln>
                  <a:noFill/>
                </a:ln>
                <a:solidFill>
                  <a:schemeClr val="tx1"/>
                </a:solidFill>
                <a:effectLst/>
                <a:uLnTx/>
                <a:uFillTx/>
                <a:latin typeface="+mj-ea"/>
                <a:ea typeface="+mj-ea"/>
                <a:cs typeface="+mn-cs"/>
              </a:rPr>
              <a:t>安全检查本身不是目的，对检查结果采取必要措施，使其恢复到正常状态才是检查的真正目的。</a:t>
            </a:r>
            <a:endParaRPr kumimoji="0" lang="en-US" altLang="zh-CN" sz="2000" b="0" i="0" u="none" strike="noStrike" kern="0" cap="none" spc="0" normalizeH="0" baseline="0" noProof="0" dirty="0">
              <a:ln>
                <a:noFill/>
              </a:ln>
              <a:solidFill>
                <a:schemeClr val="tx1"/>
              </a:solidFill>
              <a:effectLst/>
              <a:uLnTx/>
              <a:uFillTx/>
              <a:latin typeface="+mj-ea"/>
              <a:ea typeface="+mj-ea"/>
              <a:cs typeface="+mn-cs"/>
            </a:endParaRPr>
          </a:p>
          <a:p>
            <a:pPr marL="342900" marR="0" lvl="0" indent="-342900" algn="l" defTabSz="914400" rtl="0" eaLnBrk="1" fontAlgn="base" latinLnBrk="0" hangingPunct="1">
              <a:lnSpc>
                <a:spcPct val="120000"/>
              </a:lnSpc>
              <a:spcBef>
                <a:spcPct val="20000"/>
              </a:spcBef>
              <a:spcAft>
                <a:spcPct val="0"/>
              </a:spcAft>
              <a:buClrTx/>
              <a:buSzTx/>
              <a:buFontTx/>
              <a:buNone/>
              <a:defRPr/>
            </a:pPr>
            <a:r>
              <a:rPr kumimoji="0" lang="en-US" altLang="zh-CN" sz="2000" b="0" i="0" u="none" strike="noStrike" kern="0" cap="none" spc="0" normalizeH="0" baseline="0" noProof="0" dirty="0">
                <a:ln>
                  <a:noFill/>
                </a:ln>
                <a:solidFill>
                  <a:schemeClr val="tx1"/>
                </a:solidFill>
                <a:effectLst/>
                <a:uLnTx/>
                <a:uFillTx/>
                <a:latin typeface="+mj-ea"/>
                <a:ea typeface="+mj-ea"/>
                <a:cs typeface="+mn-cs"/>
              </a:rPr>
              <a:t>       </a:t>
            </a:r>
            <a:r>
              <a:rPr kumimoji="0" lang="zh-CN" altLang="en-US" sz="2000" b="0" i="0" u="none" strike="noStrike" kern="0" cap="none" spc="0" normalizeH="0" baseline="0" noProof="0" dirty="0">
                <a:ln>
                  <a:noFill/>
                </a:ln>
                <a:solidFill>
                  <a:schemeClr val="tx1"/>
                </a:solidFill>
                <a:effectLst/>
                <a:uLnTx/>
                <a:uFillTx/>
                <a:latin typeface="+mj-ea"/>
                <a:ea typeface="+mj-ea"/>
                <a:cs typeface="+mn-cs"/>
              </a:rPr>
              <a:t>因此，班组长必须立即浏览检查报告，确认结果。如果有发现某些问题的报告时，调查情况并采取适当的对策，同时仔细调查问题的原因，并就防止再度发生对相关人员进行说明。</a:t>
            </a:r>
            <a:endParaRPr kumimoji="0" lang="zh-CN" altLang="en-US" sz="2000" b="0" i="0" u="none" strike="noStrike" kern="0" cap="none" spc="0" normalizeH="0" baseline="0" noProof="0" dirty="0">
              <a:ln>
                <a:noFill/>
              </a:ln>
              <a:solidFill>
                <a:schemeClr val="tx1"/>
              </a:solidFill>
              <a:effectLst/>
              <a:uLnTx/>
              <a:uFillTx/>
              <a:latin typeface="+mj-ea"/>
              <a:ea typeface="+mj-ea"/>
              <a:cs typeface="+mn-cs"/>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5"/>
          <p:cNvSpPr txBox="1"/>
          <p:nvPr/>
        </p:nvSpPr>
        <p:spPr>
          <a:xfrm>
            <a:off x="684213" y="595313"/>
            <a:ext cx="6624637" cy="457200"/>
          </a:xfrm>
          <a:prstGeom prst="rect">
            <a:avLst/>
          </a:prstGeom>
          <a:noFill/>
          <a:ln w="9525">
            <a:noFill/>
          </a:ln>
        </p:spPr>
        <p:txBody>
          <a:bodyPr>
            <a:spAutoFit/>
          </a:bodyPr>
          <a:lstStyle/>
          <a:p>
            <a:pPr eaLnBrk="1" hangingPunct="1">
              <a:spcBef>
                <a:spcPct val="50000"/>
              </a:spcBef>
            </a:pPr>
            <a:r>
              <a:rPr lang="zh-CN" altLang="en-US" b="1" dirty="0">
                <a:latin typeface="黑体" panose="02010609060101010101" pitchFamily="49" charset="-122"/>
                <a:ea typeface="黑体" panose="02010609060101010101" pitchFamily="49" charset="-122"/>
              </a:rPr>
              <a:t>六、班组长在安全检查中的工作</a:t>
            </a:r>
            <a:endParaRPr lang="zh-CN" altLang="en-US" b="1" dirty="0">
              <a:latin typeface="黑体" panose="02010609060101010101" pitchFamily="49" charset="-122"/>
              <a:ea typeface="黑体" panose="02010609060101010101" pitchFamily="49" charset="-122"/>
            </a:endParaRPr>
          </a:p>
        </p:txBody>
      </p:sp>
      <p:sp>
        <p:nvSpPr>
          <p:cNvPr id="119814" name="Rectangle 6"/>
          <p:cNvSpPr>
            <a:spLocks noGrp="1" noChangeArrowheads="1"/>
          </p:cNvSpPr>
          <p:nvPr>
            <p:ph idx="1"/>
          </p:nvPr>
        </p:nvSpPr>
        <p:spPr>
          <a:xfrm>
            <a:off x="323850" y="1268413"/>
            <a:ext cx="8351838" cy="5030788"/>
          </a:xfrm>
          <a:ln>
            <a:miter/>
          </a:ln>
        </p:spPr>
        <p:txBody>
          <a:bodyPr vert="horz" wrap="square" lIns="91440" tIns="45720" rIns="91440" bIns="45720" numCol="1" anchor="t" anchorCtr="0" compatLnSpc="1"/>
          <a:lstStyle/>
          <a:p>
            <a:pPr marL="342900" marR="0" lvl="0" indent="-342900" algn="l" defTabSz="914400" rtl="0" eaLnBrk="1" fontAlgn="base" latinLnBrk="0" hangingPunct="1">
              <a:lnSpc>
                <a:spcPct val="110000"/>
              </a:lnSpc>
              <a:spcBef>
                <a:spcPct val="20000"/>
              </a:spcBef>
              <a:spcAft>
                <a:spcPct val="0"/>
              </a:spcAft>
              <a:buClrTx/>
              <a:buSzTx/>
              <a:buFontTx/>
              <a:buChar char="•"/>
              <a:defRPr/>
            </a:pPr>
            <a:r>
              <a:rPr kumimoji="0" lang="zh-CN" altLang="en-US" sz="1800" b="0" i="0" u="none" strike="noStrike" kern="0" cap="none" spc="0" normalizeH="0" baseline="0" noProof="0" dirty="0">
                <a:ln>
                  <a:noFill/>
                </a:ln>
                <a:solidFill>
                  <a:schemeClr val="tx1"/>
                </a:solidFill>
                <a:effectLst/>
                <a:uLnTx/>
                <a:uFillTx/>
                <a:latin typeface="+mn-ea"/>
                <a:ea typeface="+mn-ea"/>
                <a:cs typeface="+mn-cs"/>
              </a:rPr>
              <a:t>检查必须按照检查标准严格进行。低估不安全状态，这是不能忽视的。并且，不管多忙，也不得省略检查项目。如果省略检查，还会对作业人员的培训指导带来不良影响。</a:t>
            </a:r>
            <a:endParaRPr kumimoji="0" lang="zh-CN" altLang="en-US" sz="1800" b="0" i="0" u="none" strike="noStrike" kern="0" cap="none" spc="0" normalizeH="0" baseline="0" noProof="0" dirty="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10000"/>
              </a:lnSpc>
              <a:spcBef>
                <a:spcPct val="20000"/>
              </a:spcBef>
              <a:spcAft>
                <a:spcPct val="0"/>
              </a:spcAft>
              <a:buClrTx/>
              <a:buSzTx/>
              <a:buFontTx/>
              <a:buChar char="•"/>
              <a:defRPr/>
            </a:pPr>
            <a:r>
              <a:rPr kumimoji="0" lang="zh-CN" altLang="en-US" sz="1800" b="0" i="0" u="none" strike="noStrike" kern="0" cap="none" spc="0" normalizeH="0" baseline="0" noProof="0" dirty="0">
                <a:ln>
                  <a:noFill/>
                </a:ln>
                <a:solidFill>
                  <a:schemeClr val="tx1"/>
                </a:solidFill>
                <a:effectLst/>
                <a:uLnTx/>
                <a:uFillTx/>
                <a:latin typeface="+mn-ea"/>
                <a:ea typeface="+mn-ea"/>
                <a:cs typeface="+mn-cs"/>
              </a:rPr>
              <a:t>进行检查时，事先向操作作业设备的作业人员了解该设备的状态及作业人员日常检查的结果，观察这些数据有无变化来进行评估，必须结合自己亲眼确认过的事项做出公正的判断。</a:t>
            </a:r>
            <a:endParaRPr kumimoji="0" lang="zh-CN" altLang="en-US" sz="1800" b="0" i="0" u="none" strike="noStrike" kern="0" cap="none" spc="0" normalizeH="0" baseline="0" noProof="0" dirty="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10000"/>
              </a:lnSpc>
              <a:spcBef>
                <a:spcPct val="20000"/>
              </a:spcBef>
              <a:spcAft>
                <a:spcPct val="0"/>
              </a:spcAft>
              <a:buClrTx/>
              <a:buSzTx/>
              <a:buFontTx/>
              <a:buChar char="•"/>
              <a:defRPr/>
            </a:pPr>
            <a:r>
              <a:rPr kumimoji="0" lang="zh-CN" altLang="en-US" sz="1800" b="0" i="0" u="none" strike="noStrike" kern="0" cap="none" spc="0" normalizeH="0" baseline="0" noProof="0" dirty="0">
                <a:ln>
                  <a:noFill/>
                </a:ln>
                <a:solidFill>
                  <a:schemeClr val="tx1"/>
                </a:solidFill>
                <a:effectLst/>
                <a:uLnTx/>
                <a:uFillTx/>
                <a:latin typeface="+mn-ea"/>
                <a:ea typeface="+mn-ea"/>
                <a:cs typeface="+mn-cs"/>
              </a:rPr>
              <a:t>作业人员忽略了异常，或即使觉察到异常也没有采取必要的措施时，对该作业人员，要就检查方法、思想准备等进行充分的教育。</a:t>
            </a:r>
            <a:endParaRPr kumimoji="0" lang="zh-CN" altLang="en-US" sz="1800" b="0" i="0" u="none" strike="noStrike" kern="0" cap="none" spc="0" normalizeH="0" baseline="0" noProof="0" dirty="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10000"/>
              </a:lnSpc>
              <a:spcBef>
                <a:spcPct val="20000"/>
              </a:spcBef>
              <a:spcAft>
                <a:spcPct val="0"/>
              </a:spcAft>
              <a:buClrTx/>
              <a:buSzTx/>
              <a:buFontTx/>
              <a:buChar char="•"/>
              <a:defRPr/>
            </a:pPr>
            <a:r>
              <a:rPr kumimoji="0" lang="zh-CN" altLang="en-US" sz="1800" b="0" i="0" u="none" strike="noStrike" kern="0" cap="none" spc="0" normalizeH="0" baseline="0" noProof="0" dirty="0">
                <a:ln>
                  <a:noFill/>
                </a:ln>
                <a:solidFill>
                  <a:schemeClr val="tx1"/>
                </a:solidFill>
                <a:effectLst/>
                <a:uLnTx/>
                <a:uFillTx/>
                <a:latin typeface="+mn-ea"/>
                <a:ea typeface="+mn-ea"/>
                <a:cs typeface="+mn-cs"/>
              </a:rPr>
              <a:t>要根据检查结果进行纠正和确认。需要纠正时，最好尽可能通过与有关人员协商来制定对策。发现许多应纠正的事项，但暂时无法全部采取纠正措施时，先从重要的、易于改善的地方开始做起。</a:t>
            </a:r>
            <a:endParaRPr kumimoji="0" lang="zh-CN" altLang="en-US" sz="1800" b="0" i="0" u="none" strike="noStrike" kern="0" cap="none" spc="0" normalizeH="0" baseline="0" noProof="0" dirty="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10000"/>
              </a:lnSpc>
              <a:spcBef>
                <a:spcPct val="20000"/>
              </a:spcBef>
              <a:spcAft>
                <a:spcPct val="0"/>
              </a:spcAft>
              <a:buClrTx/>
              <a:buSzTx/>
              <a:buFontTx/>
              <a:buChar char="•"/>
              <a:defRPr/>
            </a:pPr>
            <a:r>
              <a:rPr kumimoji="0" lang="zh-CN" altLang="en-US" sz="1800" b="0" i="0" u="none" strike="noStrike" kern="0" cap="none" spc="0" normalizeH="0" baseline="0" noProof="0" dirty="0">
                <a:ln>
                  <a:noFill/>
                </a:ln>
                <a:solidFill>
                  <a:schemeClr val="tx1"/>
                </a:solidFill>
                <a:effectLst/>
                <a:uLnTx/>
                <a:uFillTx/>
                <a:latin typeface="+mn-ea"/>
                <a:ea typeface="+mn-ea"/>
                <a:cs typeface="+mn-cs"/>
              </a:rPr>
              <a:t>班长的权限内可以处理的要立即予以纠正。班长权限以外的，要向上级汇报，然后根据指示尽可能迅速采取改善措施。</a:t>
            </a:r>
            <a:endParaRPr kumimoji="0" lang="zh-CN" altLang="en-US" sz="1800" b="0" i="0" u="none" strike="noStrike" kern="0" cap="none" spc="0" normalizeH="0" baseline="0" noProof="0" dirty="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10000"/>
              </a:lnSpc>
              <a:spcBef>
                <a:spcPct val="20000"/>
              </a:spcBef>
              <a:spcAft>
                <a:spcPct val="0"/>
              </a:spcAft>
              <a:buClrTx/>
              <a:buSzTx/>
              <a:buFontTx/>
              <a:buChar char="•"/>
              <a:defRPr/>
            </a:pPr>
            <a:r>
              <a:rPr kumimoji="0" lang="zh-CN" altLang="en-US" sz="1800" b="0" i="0" u="none" strike="noStrike" kern="0" cap="none" spc="0" normalizeH="0" baseline="0" noProof="0" dirty="0">
                <a:ln>
                  <a:noFill/>
                </a:ln>
                <a:solidFill>
                  <a:schemeClr val="tx1"/>
                </a:solidFill>
                <a:effectLst/>
                <a:uLnTx/>
                <a:uFillTx/>
                <a:latin typeface="+mn-ea"/>
                <a:ea typeface="+mn-ea"/>
                <a:cs typeface="+mn-cs"/>
              </a:rPr>
              <a:t>另外，已被确定为重大缺陷，有可能造成灾难时，经上级批准，在得到纠正前停止使用。 </a:t>
            </a:r>
            <a:endParaRPr kumimoji="0" lang="zh-CN" altLang="en-US" sz="1800" b="0" i="0" u="none" strike="noStrike" kern="0" cap="none" spc="0" normalizeH="0" baseline="0" noProof="0" dirty="0">
              <a:ln>
                <a:noFill/>
              </a:ln>
              <a:solidFill>
                <a:schemeClr val="tx1"/>
              </a:solidFill>
              <a:effectLst/>
              <a:uLnTx/>
              <a:uFillTx/>
              <a:latin typeface="+mn-ea"/>
              <a:ea typeface="+mn-ea"/>
              <a:cs typeface="+mn-cs"/>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标题 1"/>
          <p:cNvSpPr>
            <a:spLocks noGrp="1"/>
          </p:cNvSpPr>
          <p:nvPr>
            <p:ph type="title"/>
          </p:nvPr>
        </p:nvSpPr>
        <p:spPr>
          <a:xfrm>
            <a:off x="-214312" y="1000125"/>
            <a:ext cx="8229600" cy="908050"/>
          </a:xfrm>
        </p:spPr>
        <p:txBody>
          <a:bodyPr vert="horz" wrap="square" lIns="91440" tIns="45720" rIns="91440" bIns="45720" anchor="ctr"/>
          <a:lstStyle/>
          <a:p>
            <a:pPr eaLnBrk="1" hangingPunct="1"/>
            <a:r>
              <a:rPr lang="zh-CN" altLang="en-US" sz="2800" dirty="0">
                <a:latin typeface="黑体" panose="02010609060101010101" pitchFamily="49" charset="-122"/>
                <a:ea typeface="黑体" panose="02010609060101010101" pitchFamily="49" charset="-122"/>
              </a:rPr>
              <a:t>第四讲  班组安全管理  </a:t>
            </a:r>
            <a:endParaRPr lang="zh-CN" altLang="en-US" sz="2800" dirty="0">
              <a:latin typeface="黑体" panose="02010609060101010101" pitchFamily="49" charset="-122"/>
              <a:ea typeface="黑体" panose="02010609060101010101" pitchFamily="49" charset="-122"/>
            </a:endParaRPr>
          </a:p>
        </p:txBody>
      </p:sp>
      <p:sp>
        <p:nvSpPr>
          <p:cNvPr id="115715" name="内容占位符 2"/>
          <p:cNvSpPr>
            <a:spLocks noGrp="1"/>
          </p:cNvSpPr>
          <p:nvPr>
            <p:ph idx="1"/>
          </p:nvPr>
        </p:nvSpPr>
        <p:spPr>
          <a:xfrm>
            <a:off x="2143125" y="2143125"/>
            <a:ext cx="5900738" cy="2003425"/>
          </a:xfrm>
        </p:spPr>
        <p:txBody>
          <a:bodyPr vert="horz" wrap="square" lIns="91440" tIns="45720" rIns="91440" bIns="45720" anchor="t"/>
          <a:lstStyle/>
          <a:p>
            <a:pPr marL="514350" indent="-514350" eaLnBrk="1" hangingPunct="1">
              <a:lnSpc>
                <a:spcPts val="3200"/>
              </a:lnSpc>
              <a:buFont typeface="宋体" panose="02010600030101010101" pitchFamily="2" charset="-122"/>
              <a:buAutoNum type="ea1JpnChsDbPeriod"/>
            </a:pPr>
            <a:r>
              <a:rPr lang="zh-CN" altLang="en-US" sz="2400" dirty="0">
                <a:latin typeface="黑体" panose="02010609060101010101" pitchFamily="49" charset="-122"/>
                <a:ea typeface="黑体" panose="02010609060101010101" pitchFamily="49" charset="-122"/>
              </a:rPr>
              <a:t>班组安全教育的</a:t>
            </a:r>
            <a:r>
              <a:rPr lang="zh-CN" altLang="en-US" sz="2400" dirty="0">
                <a:solidFill>
                  <a:srgbClr val="FF0000"/>
                </a:solidFill>
                <a:latin typeface="黑体" panose="02010609060101010101" pitchFamily="49" charset="-122"/>
                <a:ea typeface="黑体" panose="02010609060101010101" pitchFamily="49" charset="-122"/>
              </a:rPr>
              <a:t>目的</a:t>
            </a:r>
            <a:endParaRPr lang="en-US" altLang="zh-CN" sz="2400" dirty="0">
              <a:solidFill>
                <a:srgbClr val="FF0000"/>
              </a:solidFill>
              <a:latin typeface="黑体" panose="02010609060101010101" pitchFamily="49" charset="-122"/>
              <a:ea typeface="黑体" panose="02010609060101010101" pitchFamily="49" charset="-122"/>
            </a:endParaRPr>
          </a:p>
          <a:p>
            <a:pPr marL="514350" indent="-514350" eaLnBrk="1" hangingPunct="1">
              <a:lnSpc>
                <a:spcPts val="3200"/>
              </a:lnSpc>
              <a:buFont typeface="宋体" panose="02010600030101010101" pitchFamily="2" charset="-122"/>
              <a:buAutoNum type="ea1JpnChsDbPeriod"/>
            </a:pPr>
            <a:r>
              <a:rPr lang="zh-CN" altLang="en-US" sz="2400" dirty="0">
                <a:latin typeface="黑体" panose="02010609060101010101" pitchFamily="49" charset="-122"/>
                <a:ea typeface="黑体" panose="02010609060101010101" pitchFamily="49" charset="-122"/>
              </a:rPr>
              <a:t>班组安全教育的</a:t>
            </a:r>
            <a:r>
              <a:rPr lang="zh-CN" altLang="en-US" sz="2400" dirty="0">
                <a:solidFill>
                  <a:srgbClr val="FF0000"/>
                </a:solidFill>
                <a:latin typeface="黑体" panose="02010609060101010101" pitchFamily="49" charset="-122"/>
                <a:ea typeface="黑体" panose="02010609060101010101" pitchFamily="49" charset="-122"/>
              </a:rPr>
              <a:t>特点</a:t>
            </a:r>
            <a:endParaRPr lang="en-US" altLang="zh-CN" sz="2400" dirty="0">
              <a:solidFill>
                <a:srgbClr val="FF0000"/>
              </a:solidFill>
              <a:latin typeface="黑体" panose="02010609060101010101" pitchFamily="49" charset="-122"/>
              <a:ea typeface="黑体" panose="02010609060101010101" pitchFamily="49" charset="-122"/>
            </a:endParaRPr>
          </a:p>
          <a:p>
            <a:pPr marL="514350" indent="-514350" eaLnBrk="1" hangingPunct="1">
              <a:lnSpc>
                <a:spcPts val="3200"/>
              </a:lnSpc>
              <a:buFont typeface="宋体" panose="02010600030101010101" pitchFamily="2" charset="-122"/>
              <a:buAutoNum type="ea1JpnChsDbPeriod"/>
            </a:pPr>
            <a:r>
              <a:rPr lang="zh-CN" altLang="en-US" sz="2400" dirty="0">
                <a:latin typeface="黑体" panose="02010609060101010101" pitchFamily="49" charset="-122"/>
                <a:ea typeface="黑体" panose="02010609060101010101" pitchFamily="49" charset="-122"/>
              </a:rPr>
              <a:t>班组安全教育的</a:t>
            </a:r>
            <a:r>
              <a:rPr lang="zh-CN" altLang="en-US" sz="2400" dirty="0">
                <a:solidFill>
                  <a:srgbClr val="FF0000"/>
                </a:solidFill>
                <a:latin typeface="黑体" panose="02010609060101010101" pitchFamily="49" charset="-122"/>
                <a:ea typeface="黑体" panose="02010609060101010101" pitchFamily="49" charset="-122"/>
              </a:rPr>
              <a:t>种类与内容</a:t>
            </a:r>
            <a:endParaRPr lang="en-US" altLang="zh-CN" sz="2400" dirty="0">
              <a:solidFill>
                <a:srgbClr val="FF0000"/>
              </a:solidFill>
              <a:latin typeface="黑体" panose="02010609060101010101" pitchFamily="49" charset="-122"/>
              <a:ea typeface="黑体" panose="02010609060101010101" pitchFamily="49" charset="-122"/>
            </a:endParaRPr>
          </a:p>
          <a:p>
            <a:pPr marL="514350" indent="-514350" eaLnBrk="1" hangingPunct="1">
              <a:lnSpc>
                <a:spcPts val="3200"/>
              </a:lnSpc>
              <a:buFont typeface="宋体" panose="02010600030101010101" pitchFamily="2" charset="-122"/>
              <a:buAutoNum type="ea1JpnChsDbPeriod"/>
            </a:pPr>
            <a:r>
              <a:rPr lang="zh-CN" altLang="en-US" sz="2400" dirty="0">
                <a:latin typeface="黑体" panose="02010609060101010101" pitchFamily="49" charset="-122"/>
                <a:ea typeface="黑体" panose="02010609060101010101" pitchFamily="49" charset="-122"/>
              </a:rPr>
              <a:t>班组安全教育的</a:t>
            </a:r>
            <a:r>
              <a:rPr lang="zh-CN" altLang="en-US" sz="2400" dirty="0">
                <a:solidFill>
                  <a:srgbClr val="FF0000"/>
                </a:solidFill>
                <a:latin typeface="黑体" panose="02010609060101010101" pitchFamily="49" charset="-122"/>
                <a:ea typeface="黑体" panose="02010609060101010101" pitchFamily="49" charset="-122"/>
              </a:rPr>
              <a:t>实施程序</a:t>
            </a:r>
            <a:endParaRPr lang="zh-CN" altLang="en-US" sz="2400" dirty="0">
              <a:solidFill>
                <a:srgbClr val="FF0000"/>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4"/>
          <p:cNvSpPr txBox="1"/>
          <p:nvPr/>
        </p:nvSpPr>
        <p:spPr>
          <a:xfrm>
            <a:off x="684213" y="900113"/>
            <a:ext cx="6624637" cy="457200"/>
          </a:xfrm>
          <a:prstGeom prst="rect">
            <a:avLst/>
          </a:prstGeom>
          <a:noFill/>
          <a:ln w="9525">
            <a:noFill/>
          </a:ln>
        </p:spPr>
        <p:txBody>
          <a:bodyPr>
            <a:spAutoFit/>
          </a:bodyPr>
          <a:lstStyle/>
          <a:p>
            <a:pPr eaLnBrk="1" hangingPunct="1">
              <a:spcBef>
                <a:spcPct val="50000"/>
              </a:spcBef>
            </a:pPr>
            <a:r>
              <a:rPr lang="zh-CN" altLang="en-US" dirty="0">
                <a:latin typeface="黑体" panose="02010609060101010101" pitchFamily="49" charset="-122"/>
                <a:ea typeface="黑体" panose="02010609060101010101" pitchFamily="49" charset="-122"/>
              </a:rPr>
              <a:t>一、班组安全教育的目的</a:t>
            </a:r>
            <a:endParaRPr lang="zh-CN" altLang="en-US" dirty="0">
              <a:latin typeface="黑体" panose="02010609060101010101" pitchFamily="49" charset="-122"/>
              <a:ea typeface="黑体" panose="02010609060101010101" pitchFamily="49" charset="-122"/>
            </a:endParaRPr>
          </a:p>
        </p:txBody>
      </p:sp>
      <p:sp>
        <p:nvSpPr>
          <p:cNvPr id="116739" name="Text Box 6"/>
          <p:cNvSpPr txBox="1"/>
          <p:nvPr/>
        </p:nvSpPr>
        <p:spPr>
          <a:xfrm>
            <a:off x="1500188" y="2214563"/>
            <a:ext cx="6092825" cy="2554287"/>
          </a:xfrm>
          <a:prstGeom prst="rect">
            <a:avLst/>
          </a:prstGeom>
          <a:noFill/>
          <a:ln w="9525">
            <a:noFill/>
          </a:ln>
        </p:spPr>
        <p:txBody>
          <a:bodyPr>
            <a:spAutoFit/>
          </a:bodyPr>
          <a:lstStyle/>
          <a:p>
            <a:pPr eaLnBrk="1" hangingPunct="1">
              <a:lnSpc>
                <a:spcPct val="200000"/>
              </a:lnSpc>
              <a:spcBef>
                <a:spcPct val="50000"/>
              </a:spcBef>
            </a:pPr>
            <a:r>
              <a:rPr lang="en-US" altLang="zh-CN" sz="2000" dirty="0">
                <a:latin typeface="Times New Roman" panose="02020603050405020304" pitchFamily="18" charset="0"/>
                <a:ea typeface="黑体" panose="02010609060101010101" pitchFamily="49" charset="-122"/>
              </a:rPr>
              <a:t>        </a:t>
            </a:r>
            <a:r>
              <a:rPr lang="zh-CN" altLang="en-US" sz="2000" dirty="0">
                <a:latin typeface="Times New Roman" panose="02020603050405020304" pitchFamily="18" charset="0"/>
                <a:ea typeface="黑体" panose="02010609060101010101" pitchFamily="49" charset="-122"/>
              </a:rPr>
              <a:t>班组安全教育由</a:t>
            </a:r>
            <a:r>
              <a:rPr lang="zh-CN" altLang="en-US" sz="2000" dirty="0">
                <a:solidFill>
                  <a:srgbClr val="FF0000"/>
                </a:solidFill>
                <a:latin typeface="Times New Roman" panose="02020603050405020304" pitchFamily="18" charset="0"/>
                <a:ea typeface="黑体" panose="02010609060101010101" pitchFamily="49" charset="-122"/>
              </a:rPr>
              <a:t>“传授”与“培育”</a:t>
            </a:r>
            <a:r>
              <a:rPr lang="zh-CN" altLang="en-US" sz="2000" dirty="0">
                <a:latin typeface="Times New Roman" panose="02020603050405020304" pitchFamily="18" charset="0"/>
                <a:ea typeface="黑体" panose="02010609060101010101" pitchFamily="49" charset="-122"/>
              </a:rPr>
              <a:t>两个步骤组成，其目的是通过实施“传授”与“培育”，来改变班组员工，使其能够把获得的知识有效应用于日常作业的实践。</a:t>
            </a:r>
            <a:endParaRPr lang="zh-CN" altLang="en-US" sz="2000" dirty="0">
              <a:latin typeface="Times New Roman" panose="02020603050405020304" pitchFamily="18" charset="0"/>
              <a:ea typeface="黑体" panose="02010609060101010101" pitchFamily="49" charset="-122"/>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4"/>
          <p:cNvSpPr txBox="1"/>
          <p:nvPr/>
        </p:nvSpPr>
        <p:spPr>
          <a:xfrm>
            <a:off x="0" y="0"/>
            <a:ext cx="6808788" cy="461963"/>
          </a:xfrm>
          <a:prstGeom prst="rect">
            <a:avLst/>
          </a:prstGeom>
          <a:noFill/>
          <a:ln w="9525">
            <a:noFill/>
          </a:ln>
        </p:spPr>
        <p:txBody>
          <a:bodyPr>
            <a:spAutoFit/>
          </a:bodyPr>
          <a:lstStyle/>
          <a:p>
            <a:pPr eaLnBrk="1" hangingPunct="1">
              <a:spcBef>
                <a:spcPct val="50000"/>
              </a:spcBef>
            </a:pPr>
            <a:r>
              <a:rPr lang="zh-CN" altLang="en-US" dirty="0">
                <a:latin typeface="黑体" panose="02010609060101010101" pitchFamily="49" charset="-122"/>
                <a:ea typeface="黑体" panose="02010609060101010101" pitchFamily="49" charset="-122"/>
              </a:rPr>
              <a:t>二、班组安全教育的特点</a:t>
            </a:r>
            <a:endParaRPr lang="zh-CN" altLang="en-US" dirty="0">
              <a:latin typeface="黑体" panose="02010609060101010101" pitchFamily="49" charset="-122"/>
              <a:ea typeface="黑体" panose="02010609060101010101" pitchFamily="49" charset="-122"/>
            </a:endParaRPr>
          </a:p>
        </p:txBody>
      </p:sp>
      <p:sp>
        <p:nvSpPr>
          <p:cNvPr id="265219" name="Rectangle 3"/>
          <p:cNvSpPr>
            <a:spLocks noChangeArrowheads="1"/>
          </p:cNvSpPr>
          <p:nvPr/>
        </p:nvSpPr>
        <p:spPr bwMode="auto">
          <a:xfrm>
            <a:off x="785813" y="933450"/>
            <a:ext cx="7910513" cy="4043363"/>
          </a:xfrm>
          <a:prstGeom prst="rect">
            <a:avLst/>
          </a:prstGeom>
          <a:noFill/>
          <a:ln w="9525">
            <a:solidFill>
              <a:schemeClr val="tx1"/>
            </a:solid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1" lang="ja-JP" altLang="en-US" sz="24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a:t>
            </a:r>
            <a:endParaRPr kumimoji="1" lang="ja-JP" altLang="en-US" sz="24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ja-JP"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a:t>
            </a:r>
            <a:endParaRPr kumimoji="1" lang="ja-JP"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ja-JP"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a:t>
            </a:r>
            <a:r>
              <a:rPr kumimoji="1" lang="ja-JP" altLang="zh-CN" sz="20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a:t>
            </a:r>
            <a:r>
              <a:rPr kumimoji="1" lang="en-US" altLang="ja-JP" sz="20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a:t>
            </a:r>
            <a:r>
              <a:rPr kumimoji="1" lang="zh-CN" altLang="en-US" sz="20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教育是所有活动的基础</a:t>
            </a:r>
            <a:endParaRPr kumimoji="1" lang="en-US" altLang="zh-CN" sz="20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ja-JP"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a:t>
            </a:r>
            <a:r>
              <a:rPr kumimoji="1" lang="zh-CN" altLang="en-US" sz="20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但是，班组安全教育</a:t>
            </a:r>
            <a:r>
              <a:rPr kumimoji="1" lang="zh-CN" altLang="en-US" sz="20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是一种实践教育，</a:t>
            </a:r>
            <a:endParaRPr kumimoji="1" lang="ja-JP" altLang="en-US" sz="20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ja-JP" altLang="en-US" sz="20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　　　　      </a:t>
            </a:r>
            <a:r>
              <a:rPr kumimoji="1" lang="zh-CN" altLang="en-US" sz="20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是解决</a:t>
            </a:r>
            <a:r>
              <a:rPr kumimoji="1" lang="zh-CN" altLang="en-US" sz="20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a:ea typeface="黑体" panose="02010609060101010101" pitchFamily="49" charset="-122"/>
                <a:cs typeface="+mn-cs"/>
              </a:rPr>
              <a:t>“</a:t>
            </a:r>
            <a:r>
              <a:rPr kumimoji="1" lang="zh-CN" altLang="en-US" sz="20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车间问题</a:t>
            </a:r>
            <a:r>
              <a:rPr kumimoji="1" lang="zh-CN" altLang="en-US" sz="20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a:ea typeface="黑体" panose="02010609060101010101" pitchFamily="49" charset="-122"/>
                <a:cs typeface="+mn-cs"/>
              </a:rPr>
              <a:t>”</a:t>
            </a:r>
            <a:r>
              <a:rPr kumimoji="1" lang="zh-CN" altLang="en-US" sz="20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的一种手段</a:t>
            </a:r>
            <a:endParaRPr kumimoji="1" lang="en-US" altLang="ja-JP" sz="20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ja-JP"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ja-JP"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a:t>
            </a:r>
            <a:endParaRPr kumimoji="1" lang="ja-JP"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24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24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24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17764" name="Rectangle 4"/>
          <p:cNvSpPr/>
          <p:nvPr/>
        </p:nvSpPr>
        <p:spPr>
          <a:xfrm>
            <a:off x="1676400" y="3371850"/>
            <a:ext cx="2133600" cy="457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eaLnBrk="1" hangingPunct="1"/>
            <a:r>
              <a:rPr lang="zh-CN" altLang="en-US" sz="2000" b="1" dirty="0">
                <a:solidFill>
                  <a:schemeClr val="bg2"/>
                </a:solidFill>
                <a:latin typeface="黑体" panose="02010609060101010101" pitchFamily="49" charset="-122"/>
                <a:ea typeface="黑体" panose="02010609060101010101" pitchFamily="49" charset="-122"/>
              </a:rPr>
              <a:t>现状水平</a:t>
            </a:r>
            <a:endParaRPr lang="ja-JP" altLang="en-US" sz="2000" b="1" dirty="0">
              <a:solidFill>
                <a:schemeClr val="bg2"/>
              </a:solidFill>
              <a:latin typeface="黑体" panose="02010609060101010101" pitchFamily="49" charset="-122"/>
              <a:ea typeface="黑体" panose="02010609060101010101" pitchFamily="49" charset="-122"/>
            </a:endParaRPr>
          </a:p>
        </p:txBody>
      </p:sp>
      <p:sp>
        <p:nvSpPr>
          <p:cNvPr id="117765" name="Rectangle 5"/>
          <p:cNvSpPr/>
          <p:nvPr/>
        </p:nvSpPr>
        <p:spPr>
          <a:xfrm>
            <a:off x="4953000" y="3371850"/>
            <a:ext cx="3276600" cy="457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eaLnBrk="1" hangingPunct="1"/>
            <a:r>
              <a:rPr lang="zh-CN" altLang="en-US" sz="2000" b="1" dirty="0">
                <a:solidFill>
                  <a:schemeClr val="bg2"/>
                </a:solidFill>
                <a:latin typeface="黑体" panose="02010609060101010101" pitchFamily="49" charset="-122"/>
                <a:ea typeface="黑体" panose="02010609060101010101" pitchFamily="49" charset="-122"/>
              </a:rPr>
              <a:t>目标水平</a:t>
            </a:r>
            <a:r>
              <a:rPr lang="ja-JP" altLang="en-US" sz="2000" b="1" dirty="0">
                <a:solidFill>
                  <a:schemeClr val="bg2"/>
                </a:solidFill>
                <a:latin typeface="黑体" panose="02010609060101010101" pitchFamily="49" charset="-122"/>
                <a:ea typeface="黑体" panose="02010609060101010101" pitchFamily="49" charset="-122"/>
              </a:rPr>
              <a:t>（</a:t>
            </a:r>
            <a:r>
              <a:rPr lang="zh-CN" altLang="en-US" sz="2000" b="1" dirty="0">
                <a:solidFill>
                  <a:schemeClr val="bg2"/>
                </a:solidFill>
                <a:latin typeface="黑体" panose="02010609060101010101" pitchFamily="49" charset="-122"/>
                <a:ea typeface="黑体" panose="02010609060101010101" pitchFamily="49" charset="-122"/>
              </a:rPr>
              <a:t>想达标的车间</a:t>
            </a:r>
            <a:r>
              <a:rPr lang="ja-JP" altLang="en-US" sz="2000" b="1" dirty="0">
                <a:solidFill>
                  <a:schemeClr val="bg2"/>
                </a:solidFill>
                <a:latin typeface="黑体" panose="02010609060101010101" pitchFamily="49" charset="-122"/>
                <a:ea typeface="黑体" panose="02010609060101010101" pitchFamily="49" charset="-122"/>
              </a:rPr>
              <a:t>）</a:t>
            </a:r>
            <a:endParaRPr lang="ja-JP" altLang="en-US" sz="2000" b="1" dirty="0">
              <a:solidFill>
                <a:schemeClr val="bg2"/>
              </a:solidFill>
              <a:latin typeface="黑体" panose="02010609060101010101" pitchFamily="49" charset="-122"/>
              <a:ea typeface="黑体" panose="02010609060101010101" pitchFamily="49" charset="-122"/>
            </a:endParaRPr>
          </a:p>
        </p:txBody>
      </p:sp>
      <p:sp>
        <p:nvSpPr>
          <p:cNvPr id="117766" name="AutoShape 6"/>
          <p:cNvSpPr/>
          <p:nvPr/>
        </p:nvSpPr>
        <p:spPr>
          <a:xfrm>
            <a:off x="3962400" y="3357563"/>
            <a:ext cx="762000" cy="395287"/>
          </a:xfrm>
          <a:prstGeom prst="rightArrow">
            <a:avLst>
              <a:gd name="adj1" fmla="val 50000"/>
              <a:gd name="adj2" fmla="val 48166"/>
            </a:avLst>
          </a:prstGeom>
          <a:solidFill>
            <a:schemeClr val="accent1"/>
          </a:solidFill>
          <a:ln w="9525" cap="flat" cmpd="sng">
            <a:solidFill>
              <a:schemeClr val="tx1"/>
            </a:solidFill>
            <a:prstDash val="solid"/>
            <a:miter/>
            <a:headEnd type="none" w="med" len="med"/>
            <a:tailEnd type="none" w="med" len="med"/>
          </a:ln>
        </p:spPr>
        <p:txBody>
          <a:bodyPr wrap="none" anchor="ctr"/>
          <a:lstStyle/>
          <a:p>
            <a:pPr eaLnBrk="1" hangingPunct="1"/>
            <a:endParaRPr lang="ja-JP" altLang="en-US" dirty="0">
              <a:latin typeface="黑体" panose="02010609060101010101" pitchFamily="49" charset="-122"/>
              <a:ea typeface="黑体" panose="02010609060101010101" pitchFamily="49" charset="-122"/>
            </a:endParaRPr>
          </a:p>
        </p:txBody>
      </p:sp>
      <p:sp>
        <p:nvSpPr>
          <p:cNvPr id="117767" name="AutoShape 7"/>
          <p:cNvSpPr/>
          <p:nvPr/>
        </p:nvSpPr>
        <p:spPr>
          <a:xfrm>
            <a:off x="4140200" y="3829050"/>
            <a:ext cx="355600" cy="457200"/>
          </a:xfrm>
          <a:prstGeom prst="upArrow">
            <a:avLst>
              <a:gd name="adj1" fmla="val 50000"/>
              <a:gd name="adj2" fmla="val 32125"/>
            </a:avLst>
          </a:prstGeom>
          <a:solidFill>
            <a:schemeClr val="accent1"/>
          </a:solidFill>
          <a:ln w="9525" cap="flat" cmpd="sng">
            <a:solidFill>
              <a:schemeClr val="tx1"/>
            </a:solidFill>
            <a:prstDash val="solid"/>
            <a:miter/>
            <a:headEnd type="none" w="med" len="med"/>
            <a:tailEnd type="none" w="med" len="med"/>
          </a:ln>
        </p:spPr>
        <p:txBody>
          <a:bodyPr vert="eaVert" wrap="none" anchor="ctr"/>
          <a:lstStyle/>
          <a:p>
            <a:pPr eaLnBrk="1" hangingPunct="1"/>
            <a:endParaRPr lang="ja-JP" altLang="en-US" dirty="0">
              <a:latin typeface="黑体" panose="02010609060101010101" pitchFamily="49" charset="-122"/>
              <a:ea typeface="黑体" panose="02010609060101010101" pitchFamily="49" charset="-122"/>
            </a:endParaRPr>
          </a:p>
        </p:txBody>
      </p:sp>
      <p:sp>
        <p:nvSpPr>
          <p:cNvPr id="117768" name="Oval 8"/>
          <p:cNvSpPr/>
          <p:nvPr/>
        </p:nvSpPr>
        <p:spPr>
          <a:xfrm>
            <a:off x="3581400" y="4286250"/>
            <a:ext cx="1752600" cy="457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algn="ctr" eaLnBrk="1" hangingPunct="1"/>
            <a:r>
              <a:rPr lang="zh-CN" altLang="en-US" b="1" dirty="0">
                <a:solidFill>
                  <a:schemeClr val="bg2"/>
                </a:solidFill>
                <a:latin typeface="黑体" panose="02010609060101010101" pitchFamily="49" charset="-122"/>
                <a:ea typeface="黑体" panose="02010609060101010101" pitchFamily="49" charset="-122"/>
              </a:rPr>
              <a:t>教  育</a:t>
            </a:r>
            <a:endParaRPr lang="ja-JP" altLang="en-US" b="1" dirty="0">
              <a:solidFill>
                <a:schemeClr val="bg2"/>
              </a:solidFill>
              <a:latin typeface="黑体" panose="02010609060101010101" pitchFamily="49" charset="-122"/>
              <a:ea typeface="黑体" panose="02010609060101010101" pitchFamily="49" charset="-122"/>
            </a:endParaRPr>
          </a:p>
        </p:txBody>
      </p:sp>
      <p:sp>
        <p:nvSpPr>
          <p:cNvPr id="117769" name="AutoShape 9"/>
          <p:cNvSpPr/>
          <p:nvPr/>
        </p:nvSpPr>
        <p:spPr>
          <a:xfrm>
            <a:off x="4067175" y="1628775"/>
            <a:ext cx="736600" cy="609600"/>
          </a:xfrm>
          <a:prstGeom prst="downArrow">
            <a:avLst>
              <a:gd name="adj1" fmla="val 50000"/>
              <a:gd name="adj2" fmla="val 25000"/>
            </a:avLst>
          </a:prstGeom>
          <a:solidFill>
            <a:schemeClr val="accent1"/>
          </a:solidFill>
          <a:ln w="12700" cap="flat" cmpd="sng">
            <a:solidFill>
              <a:schemeClr val="tx1"/>
            </a:solidFill>
            <a:prstDash val="solid"/>
            <a:miter/>
            <a:headEnd type="none" w="sm" len="sm"/>
            <a:tailEnd type="none" w="sm" len="sm"/>
          </a:ln>
        </p:spPr>
        <p:txBody>
          <a:bodyPr vert="eaVert" wrap="none" anchor="ctr"/>
          <a:lstStyle/>
          <a:p>
            <a:pPr eaLnBrk="1" hangingPunct="1"/>
            <a:endParaRPr lang="ja-JP" altLang="en-US" dirty="0">
              <a:latin typeface="黑体" panose="02010609060101010101" pitchFamily="49" charset="-122"/>
              <a:ea typeface="黑体" panose="02010609060101010101" pitchFamily="49" charset="-122"/>
            </a:endParaRPr>
          </a:p>
        </p:txBody>
      </p:sp>
      <p:sp>
        <p:nvSpPr>
          <p:cNvPr id="117770" name="Rectangle 5"/>
          <p:cNvSpPr/>
          <p:nvPr/>
        </p:nvSpPr>
        <p:spPr>
          <a:xfrm>
            <a:off x="1763713" y="5187950"/>
            <a:ext cx="6096000" cy="762000"/>
          </a:xfrm>
          <a:prstGeom prst="rect">
            <a:avLst/>
          </a:prstGeom>
          <a:solidFill>
            <a:schemeClr val="accent1"/>
          </a:solidFill>
          <a:ln w="12700" cap="flat" cmpd="sng">
            <a:solidFill>
              <a:schemeClr val="tx1"/>
            </a:solidFill>
            <a:prstDash val="solid"/>
            <a:miter/>
            <a:headEnd type="none" w="sm" len="sm"/>
            <a:tailEnd type="none" w="sm" len="sm"/>
          </a:ln>
        </p:spPr>
        <p:txBody>
          <a:bodyPr wrap="none" anchor="ctr"/>
          <a:lstStyle/>
          <a:p>
            <a:pPr eaLnBrk="1" hangingPunct="1"/>
            <a:r>
              <a:rPr lang="zh-CN" altLang="en-US" sz="2000" dirty="0">
                <a:solidFill>
                  <a:schemeClr val="bg1"/>
                </a:solidFill>
                <a:latin typeface="黑体" panose="02010609060101010101" pitchFamily="49" charset="-122"/>
                <a:ea typeface="黑体" panose="02010609060101010101" pitchFamily="49" charset="-122"/>
              </a:rPr>
              <a:t>力求提高每一名员工的水平</a:t>
            </a:r>
            <a:endParaRPr lang="ja-JP" altLang="en-US" sz="2000" dirty="0">
              <a:solidFill>
                <a:schemeClr val="bg1"/>
              </a:solidFill>
              <a:latin typeface="黑体" panose="02010609060101010101" pitchFamily="49" charset="-122"/>
              <a:ea typeface="黑体" panose="02010609060101010101" pitchFamily="49" charset="-122"/>
            </a:endParaRPr>
          </a:p>
          <a:p>
            <a:pPr eaLnBrk="1" hangingPunct="1"/>
            <a:r>
              <a:rPr lang="ja-JP" altLang="en-US" sz="2000" dirty="0">
                <a:solidFill>
                  <a:schemeClr val="bg1"/>
                </a:solidFill>
                <a:latin typeface="黑体" panose="02010609060101010101" pitchFamily="49" charset="-122"/>
                <a:ea typeface="黑体" panose="02010609060101010101" pitchFamily="49" charset="-122"/>
              </a:rPr>
              <a:t>　　</a:t>
            </a:r>
            <a:r>
              <a:rPr lang="ja-JP" altLang="en-US" sz="2000" dirty="0">
                <a:solidFill>
                  <a:srgbClr val="FF0000"/>
                </a:solidFill>
                <a:latin typeface="黑体" panose="02010609060101010101" pitchFamily="49" charset="-122"/>
                <a:ea typeface="黑体" panose="02010609060101010101" pitchFamily="49" charset="-122"/>
              </a:rPr>
              <a:t>⇒</a:t>
            </a:r>
            <a:r>
              <a:rPr lang="zh-CN" altLang="en-US" sz="2000" dirty="0">
                <a:solidFill>
                  <a:srgbClr val="FF0000"/>
                </a:solidFill>
                <a:latin typeface="黑体" panose="02010609060101010101" pitchFamily="49" charset="-122"/>
                <a:ea typeface="黑体" panose="02010609060101010101" pitchFamily="49" charset="-122"/>
              </a:rPr>
              <a:t>解决</a:t>
            </a:r>
            <a:r>
              <a:rPr lang="zh-CN" altLang="en-US" sz="2000" dirty="0">
                <a:solidFill>
                  <a:srgbClr val="FF0000"/>
                </a:solidFill>
                <a:latin typeface="Times New Roman" panose="02020603050405020304" pitchFamily="18" charset="0"/>
                <a:ea typeface="黑体" panose="02010609060101010101" pitchFamily="49" charset="-122"/>
              </a:rPr>
              <a:t>“</a:t>
            </a:r>
            <a:r>
              <a:rPr lang="zh-CN" altLang="en-US" sz="2000" dirty="0">
                <a:solidFill>
                  <a:srgbClr val="FF0000"/>
                </a:solidFill>
                <a:latin typeface="黑体" panose="02010609060101010101" pitchFamily="49" charset="-122"/>
                <a:ea typeface="黑体" panose="02010609060101010101" pitchFamily="49" charset="-122"/>
              </a:rPr>
              <a:t>车间的问题</a:t>
            </a:r>
            <a:r>
              <a:rPr lang="zh-CN" altLang="en-US" sz="2000" dirty="0">
                <a:solidFill>
                  <a:srgbClr val="FF0000"/>
                </a:solidFill>
                <a:latin typeface="Times New Roman" panose="02020603050405020304" pitchFamily="18" charset="0"/>
                <a:ea typeface="黑体" panose="02010609060101010101" pitchFamily="49" charset="-122"/>
              </a:rPr>
              <a:t>”</a:t>
            </a:r>
            <a:r>
              <a:rPr lang="zh-CN" altLang="en-US" sz="2000" dirty="0">
                <a:solidFill>
                  <a:srgbClr val="FF0000"/>
                </a:solidFill>
                <a:latin typeface="黑体" panose="02010609060101010101" pitchFamily="49" charset="-122"/>
                <a:ea typeface="黑体" panose="02010609060101010101" pitchFamily="49" charset="-122"/>
              </a:rPr>
              <a:t>，改善车间的状态</a:t>
            </a:r>
            <a:endParaRPr lang="ja-JP" altLang="en-US" sz="2000" dirty="0">
              <a:solidFill>
                <a:srgbClr val="FF0000"/>
              </a:solidFill>
              <a:latin typeface="黑体" panose="02010609060101010101" pitchFamily="49" charset="-122"/>
              <a:ea typeface="黑体" panose="02010609060101010101" pitchFamily="49" charset="-122"/>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4"/>
          <p:cNvSpPr txBox="1"/>
          <p:nvPr/>
        </p:nvSpPr>
        <p:spPr>
          <a:xfrm>
            <a:off x="684213" y="595313"/>
            <a:ext cx="6624637" cy="457200"/>
          </a:xfrm>
          <a:prstGeom prst="rect">
            <a:avLst/>
          </a:prstGeom>
          <a:noFill/>
          <a:ln w="9525">
            <a:noFill/>
          </a:ln>
        </p:spPr>
        <p:txBody>
          <a:bodyPr>
            <a:spAutoFit/>
          </a:bodyPr>
          <a:lstStyle/>
          <a:p>
            <a:pPr eaLnBrk="1" hangingPunct="1">
              <a:spcBef>
                <a:spcPct val="50000"/>
              </a:spcBef>
            </a:pPr>
            <a:r>
              <a:rPr lang="zh-CN" altLang="en-US" b="1" dirty="0">
                <a:latin typeface="黑体" panose="02010609060101010101" pitchFamily="49" charset="-122"/>
                <a:ea typeface="黑体" panose="02010609060101010101" pitchFamily="49" charset="-122"/>
              </a:rPr>
              <a:t>三、班组安全教育的种类与内容</a:t>
            </a:r>
            <a:endParaRPr lang="zh-CN" altLang="en-US" b="1" dirty="0">
              <a:latin typeface="黑体" panose="02010609060101010101" pitchFamily="49" charset="-122"/>
              <a:ea typeface="黑体" panose="02010609060101010101" pitchFamily="49" charset="-122"/>
            </a:endParaRPr>
          </a:p>
        </p:txBody>
      </p:sp>
      <p:graphicFrame>
        <p:nvGraphicFramePr>
          <p:cNvPr id="122948" name="Group 68"/>
          <p:cNvGraphicFramePr>
            <a:graphicFrameLocks noGrp="1"/>
          </p:cNvGraphicFramePr>
          <p:nvPr>
            <p:ph idx="4294967295"/>
          </p:nvPr>
        </p:nvGraphicFramePr>
        <p:xfrm>
          <a:off x="571500" y="1347788"/>
          <a:ext cx="8229600" cy="4295934"/>
        </p:xfrm>
        <a:graphic>
          <a:graphicData uri="http://schemas.openxmlformats.org/drawingml/2006/table">
            <a:tbl>
              <a:tblPr/>
              <a:tblGrid>
                <a:gridCol w="1882775"/>
                <a:gridCol w="2016125"/>
                <a:gridCol w="4330700"/>
              </a:tblGrid>
              <a:tr h="792104">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dirty="0">
                          <a:ln>
                            <a:noFill/>
                          </a:ln>
                          <a:solidFill>
                            <a:schemeClr val="tx1"/>
                          </a:solidFill>
                          <a:effectLst/>
                          <a:latin typeface="Arial" panose="020B0604020202020204" pitchFamily="34" charset="0"/>
                          <a:ea typeface="黑体" panose="02010609060101010101" pitchFamily="49" charset="-122"/>
                        </a:rPr>
                        <a:t>不安全行为</a:t>
                      </a:r>
                      <a:endParaRPr kumimoji="0" lang="zh-CN" altLang="en-US" sz="2000" b="0" i="0" u="none" strike="noStrike" cap="none" normalizeH="0" baseline="0" dirty="0">
                        <a:ln>
                          <a:noFill/>
                        </a:ln>
                        <a:solidFill>
                          <a:schemeClr val="tx1"/>
                        </a:solidFill>
                        <a:effectLst/>
                        <a:latin typeface="Arial" panose="020B0604020202020204" pitchFamily="34" charset="0"/>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dirty="0">
                          <a:ln>
                            <a:noFill/>
                          </a:ln>
                          <a:solidFill>
                            <a:schemeClr val="tx1"/>
                          </a:solidFill>
                          <a:effectLst/>
                          <a:latin typeface="Arial" panose="020B0604020202020204" pitchFamily="34" charset="0"/>
                          <a:ea typeface="黑体" panose="02010609060101010101" pitchFamily="49" charset="-122"/>
                        </a:rPr>
                        <a:t>     原因</a:t>
                      </a:r>
                      <a:endParaRPr kumimoji="0" lang="zh-CN" altLang="en-US" sz="2000" b="0" i="0" u="none" strike="noStrike" cap="none" normalizeH="0" baseline="0" dirty="0">
                        <a:ln>
                          <a:noFill/>
                        </a:ln>
                        <a:solidFill>
                          <a:schemeClr val="tx1"/>
                        </a:solidFill>
                        <a:effectLst/>
                        <a:latin typeface="Arial" panose="020B0604020202020204" pitchFamily="34" charset="0"/>
                        <a:ea typeface="黑体" panose="02010609060101010101" pitchFamily="49" charset="-122"/>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dirty="0">
                          <a:ln>
                            <a:noFill/>
                          </a:ln>
                          <a:solidFill>
                            <a:schemeClr val="tx1"/>
                          </a:solidFill>
                          <a:effectLst/>
                          <a:latin typeface="Arial" panose="020B0604020202020204" pitchFamily="34" charset="0"/>
                          <a:ea typeface="黑体" panose="02010609060101010101" pitchFamily="49" charset="-122"/>
                        </a:rPr>
                        <a:t>班组安全教育的种类与内容</a:t>
                      </a:r>
                      <a:endParaRPr kumimoji="0" lang="zh-CN" altLang="en-US" sz="2000" b="0" i="0" u="none" strike="noStrike" cap="none" normalizeH="0" baseline="0" dirty="0">
                        <a:ln>
                          <a:noFill/>
                        </a:ln>
                        <a:solidFill>
                          <a:schemeClr val="tx1"/>
                        </a:solidFill>
                        <a:effectLst/>
                        <a:latin typeface="Arial" panose="020B0604020202020204" pitchFamily="34" charset="0"/>
                        <a:ea typeface="黑体" panose="02010609060101010101" pitchFamily="49" charset="-122"/>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a:tc>
              </a:tr>
              <a:tr h="1310543">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0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a:ln>
                            <a:noFill/>
                          </a:ln>
                          <a:solidFill>
                            <a:schemeClr val="tx1"/>
                          </a:solidFill>
                          <a:effectLst/>
                          <a:latin typeface="Arial" panose="020B0604020202020204" pitchFamily="34" charset="0"/>
                          <a:ea typeface="黑体" panose="02010609060101010101" pitchFamily="49" charset="-122"/>
                        </a:rPr>
                        <a:t>     </a:t>
                      </a:r>
                      <a:r>
                        <a:rPr kumimoji="0" lang="zh-CN" altLang="en-US" sz="2000" b="0" i="0" u="none" strike="noStrike" cap="none" normalizeH="0" baseline="0">
                          <a:ln>
                            <a:noFill/>
                          </a:ln>
                          <a:solidFill>
                            <a:schemeClr val="tx1"/>
                          </a:solidFill>
                          <a:effectLst/>
                          <a:latin typeface="Arial" panose="020B0604020202020204" pitchFamily="34" charset="0"/>
                          <a:ea typeface="黑体" panose="02010609060101010101" pitchFamily="49" charset="-122"/>
                        </a:rPr>
                        <a:t>不知道</a:t>
                      </a:r>
                      <a:endParaRPr kumimoji="0" lang="zh-CN" altLang="en-US" sz="20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0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a:ln>
                            <a:noFill/>
                          </a:ln>
                          <a:solidFill>
                            <a:schemeClr val="tx1"/>
                          </a:solidFill>
                          <a:effectLst/>
                          <a:latin typeface="Arial" panose="020B0604020202020204" pitchFamily="34" charset="0"/>
                          <a:ea typeface="黑体" panose="02010609060101010101" pitchFamily="49" charset="-122"/>
                        </a:rPr>
                        <a:t>    </a:t>
                      </a:r>
                      <a:r>
                        <a:rPr kumimoji="0" lang="zh-CN" altLang="en-US" sz="2000" b="0" i="0" u="none" strike="noStrike" cap="none" normalizeH="0" baseline="0">
                          <a:ln>
                            <a:noFill/>
                          </a:ln>
                          <a:solidFill>
                            <a:schemeClr val="tx1"/>
                          </a:solidFill>
                          <a:effectLst/>
                          <a:latin typeface="Arial" panose="020B0604020202020204" pitchFamily="34" charset="0"/>
                          <a:ea typeface="黑体" panose="02010609060101010101" pitchFamily="49" charset="-122"/>
                        </a:rPr>
                        <a:t>知识教育</a:t>
                      </a:r>
                      <a:endParaRPr kumimoji="0" lang="zh-CN" altLang="en-US" sz="20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dirty="0">
                          <a:ln>
                            <a:noFill/>
                          </a:ln>
                          <a:solidFill>
                            <a:schemeClr val="tx1"/>
                          </a:solidFill>
                          <a:effectLst/>
                          <a:latin typeface="Arial" panose="020B0604020202020204" pitchFamily="34" charset="0"/>
                          <a:ea typeface="黑体" panose="02010609060101010101" pitchFamily="49" charset="-122"/>
                        </a:rPr>
                        <a:t>使用机械设备的构造、性能等；原材料的危险有害性；事故发生原因与正确作业方法；作业相关的法规、标准等</a:t>
                      </a:r>
                      <a:endParaRPr kumimoji="0" lang="zh-CN" altLang="en-US" sz="2000" b="0" i="0" u="none" strike="noStrike" cap="none" normalizeH="0" baseline="0" dirty="0">
                        <a:ln>
                          <a:noFill/>
                        </a:ln>
                        <a:solidFill>
                          <a:schemeClr val="tx1"/>
                        </a:solidFill>
                        <a:effectLst/>
                        <a:latin typeface="Arial" panose="020B0604020202020204" pitchFamily="34" charset="0"/>
                        <a:ea typeface="黑体" panose="02010609060101010101" pitchFamily="49" charset="-122"/>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5766">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0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a:ln>
                            <a:noFill/>
                          </a:ln>
                          <a:solidFill>
                            <a:schemeClr val="tx1"/>
                          </a:solidFill>
                          <a:effectLst/>
                          <a:latin typeface="Arial" panose="020B0604020202020204" pitchFamily="34" charset="0"/>
                          <a:ea typeface="黑体" panose="02010609060101010101" pitchFamily="49" charset="-122"/>
                        </a:rPr>
                        <a:t>    </a:t>
                      </a:r>
                      <a:r>
                        <a:rPr kumimoji="0" lang="zh-CN" altLang="en-US" sz="2000" b="0" i="0" u="none" strike="noStrike" cap="none" normalizeH="0" baseline="0">
                          <a:ln>
                            <a:noFill/>
                          </a:ln>
                          <a:solidFill>
                            <a:schemeClr val="tx1"/>
                          </a:solidFill>
                          <a:effectLst/>
                          <a:latin typeface="Arial" panose="020B0604020202020204" pitchFamily="34" charset="0"/>
                          <a:ea typeface="黑体" panose="02010609060101010101" pitchFamily="49" charset="-122"/>
                        </a:rPr>
                        <a:t>不会做</a:t>
                      </a:r>
                      <a:endParaRPr kumimoji="0" lang="zh-CN" altLang="en-US" sz="20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0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a:ln>
                            <a:noFill/>
                          </a:ln>
                          <a:solidFill>
                            <a:schemeClr val="tx1"/>
                          </a:solidFill>
                          <a:effectLst/>
                          <a:latin typeface="Arial" panose="020B0604020202020204" pitchFamily="34" charset="0"/>
                          <a:ea typeface="黑体" panose="02010609060101010101" pitchFamily="49" charset="-122"/>
                        </a:rPr>
                        <a:t>   </a:t>
                      </a:r>
                      <a:r>
                        <a:rPr kumimoji="0" lang="zh-CN" altLang="en-US" sz="2000" b="0" i="0" u="none" strike="noStrike" cap="none" normalizeH="0" baseline="0">
                          <a:ln>
                            <a:noFill/>
                          </a:ln>
                          <a:solidFill>
                            <a:schemeClr val="tx1"/>
                          </a:solidFill>
                          <a:effectLst/>
                          <a:latin typeface="Arial" panose="020B0604020202020204" pitchFamily="34" charset="0"/>
                          <a:ea typeface="黑体" panose="02010609060101010101" pitchFamily="49" charset="-122"/>
                        </a:rPr>
                        <a:t>技能教育</a:t>
                      </a:r>
                      <a:endParaRPr kumimoji="0" lang="zh-CN" altLang="en-US" sz="20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dirty="0">
                          <a:ln>
                            <a:noFill/>
                          </a:ln>
                          <a:solidFill>
                            <a:schemeClr val="tx1"/>
                          </a:solidFill>
                          <a:effectLst/>
                          <a:latin typeface="Arial" panose="020B0604020202020204" pitchFamily="34" charset="0"/>
                          <a:ea typeface="黑体" panose="02010609060101010101" pitchFamily="49" charset="-122"/>
                        </a:rPr>
                        <a:t>作业方法、操作方法、检查与异常是的措施；提高各种作业技能、技术水平</a:t>
                      </a:r>
                      <a:endParaRPr kumimoji="0" lang="zh-CN" altLang="en-US" sz="2000" b="0" i="0" u="none" strike="noStrike" cap="none" normalizeH="0" baseline="0" dirty="0">
                        <a:ln>
                          <a:noFill/>
                        </a:ln>
                        <a:solidFill>
                          <a:schemeClr val="tx1"/>
                        </a:solidFill>
                        <a:effectLst/>
                        <a:latin typeface="Arial" panose="020B0604020202020204" pitchFamily="34" charset="0"/>
                        <a:ea typeface="黑体" panose="02010609060101010101" pitchFamily="49" charset="-122"/>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7362">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0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a:ln>
                            <a:noFill/>
                          </a:ln>
                          <a:solidFill>
                            <a:schemeClr val="tx1"/>
                          </a:solidFill>
                          <a:effectLst/>
                          <a:latin typeface="Arial" panose="020B0604020202020204" pitchFamily="34" charset="0"/>
                          <a:ea typeface="黑体" panose="02010609060101010101" pitchFamily="49" charset="-122"/>
                        </a:rPr>
                        <a:t>    </a:t>
                      </a:r>
                      <a:r>
                        <a:rPr kumimoji="0" lang="zh-CN" altLang="en-US" sz="2000" b="0" i="0" u="none" strike="noStrike" cap="none" normalizeH="0" baseline="0">
                          <a:ln>
                            <a:noFill/>
                          </a:ln>
                          <a:solidFill>
                            <a:schemeClr val="tx1"/>
                          </a:solidFill>
                          <a:effectLst/>
                          <a:latin typeface="Arial" panose="020B0604020202020204" pitchFamily="34" charset="0"/>
                          <a:ea typeface="黑体" panose="02010609060101010101" pitchFamily="49" charset="-122"/>
                        </a:rPr>
                        <a:t>不去做</a:t>
                      </a:r>
                      <a:endParaRPr kumimoji="0" lang="zh-CN" altLang="en-US" sz="20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0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a:ln>
                            <a:noFill/>
                          </a:ln>
                          <a:solidFill>
                            <a:schemeClr val="tx1"/>
                          </a:solidFill>
                          <a:effectLst/>
                          <a:latin typeface="Arial" panose="020B0604020202020204" pitchFamily="34" charset="0"/>
                          <a:ea typeface="黑体" panose="02010609060101010101" pitchFamily="49" charset="-122"/>
                        </a:rPr>
                        <a:t>    </a:t>
                      </a:r>
                      <a:r>
                        <a:rPr kumimoji="0" lang="zh-CN" altLang="en-US" sz="2000" b="0" i="0" u="none" strike="noStrike" cap="none" normalizeH="0" baseline="0">
                          <a:ln>
                            <a:noFill/>
                          </a:ln>
                          <a:solidFill>
                            <a:schemeClr val="tx1"/>
                          </a:solidFill>
                          <a:effectLst/>
                          <a:latin typeface="Arial" panose="020B0604020202020204" pitchFamily="34" charset="0"/>
                          <a:ea typeface="黑体" panose="02010609060101010101" pitchFamily="49" charset="-122"/>
                        </a:rPr>
                        <a:t>态度教育</a:t>
                      </a:r>
                      <a:endParaRPr kumimoji="0" lang="zh-CN" altLang="en-US" sz="20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dirty="0">
                          <a:ln>
                            <a:noFill/>
                          </a:ln>
                          <a:solidFill>
                            <a:schemeClr val="tx1"/>
                          </a:solidFill>
                          <a:effectLst/>
                          <a:latin typeface="Arial" panose="020B0604020202020204" pitchFamily="34" charset="0"/>
                          <a:ea typeface="黑体" panose="02010609060101010101" pitchFamily="49" charset="-122"/>
                        </a:rPr>
                        <a:t>传授现场危险的种类与大小，培养安全作业的意识；遵守现场规章制度</a:t>
                      </a:r>
                      <a:endParaRPr kumimoji="0" lang="zh-CN" altLang="en-US" sz="2000" b="0" i="0" u="none" strike="noStrike" cap="none" normalizeH="0" baseline="0" dirty="0">
                        <a:ln>
                          <a:noFill/>
                        </a:ln>
                        <a:solidFill>
                          <a:schemeClr val="tx1"/>
                        </a:solidFill>
                        <a:effectLst/>
                        <a:latin typeface="Arial" panose="020B0604020202020204" pitchFamily="34" charset="0"/>
                        <a:ea typeface="黑体" panose="02010609060101010101" pitchFamily="49" charset="-122"/>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4"/>
          <p:cNvSpPr txBox="1"/>
          <p:nvPr/>
        </p:nvSpPr>
        <p:spPr>
          <a:xfrm>
            <a:off x="684213" y="595313"/>
            <a:ext cx="6624637" cy="457200"/>
          </a:xfrm>
          <a:prstGeom prst="rect">
            <a:avLst/>
          </a:prstGeom>
          <a:noFill/>
          <a:ln w="9525">
            <a:noFill/>
          </a:ln>
        </p:spPr>
        <p:txBody>
          <a:bodyPr>
            <a:spAutoFit/>
          </a:bodyPr>
          <a:lstStyle/>
          <a:p>
            <a:pPr eaLnBrk="1" hangingPunct="1">
              <a:spcBef>
                <a:spcPct val="50000"/>
              </a:spcBef>
            </a:pPr>
            <a:r>
              <a:rPr lang="zh-CN" altLang="en-US" dirty="0">
                <a:latin typeface="黑体" panose="02010609060101010101" pitchFamily="49" charset="-122"/>
                <a:ea typeface="黑体" panose="02010609060101010101" pitchFamily="49" charset="-122"/>
              </a:rPr>
              <a:t>四、班组安全教育的实施程序</a:t>
            </a:r>
            <a:endParaRPr lang="zh-CN" altLang="en-US" dirty="0">
              <a:latin typeface="黑体" panose="02010609060101010101" pitchFamily="49" charset="-122"/>
              <a:ea typeface="黑体" panose="02010609060101010101" pitchFamily="49" charset="-122"/>
            </a:endParaRPr>
          </a:p>
        </p:txBody>
      </p:sp>
      <p:sp>
        <p:nvSpPr>
          <p:cNvPr id="119811" name="Text Box 3"/>
          <p:cNvSpPr txBox="1"/>
          <p:nvPr/>
        </p:nvSpPr>
        <p:spPr>
          <a:xfrm>
            <a:off x="2403475" y="1476375"/>
            <a:ext cx="2209800" cy="406400"/>
          </a:xfrm>
          <a:prstGeom prst="rect">
            <a:avLst/>
          </a:prstGeom>
          <a:solidFill>
            <a:schemeClr val="bg1"/>
          </a:solidFill>
          <a:ln w="9525" cap="flat" cmpd="sng">
            <a:solidFill>
              <a:schemeClr val="tx1"/>
            </a:solidFill>
            <a:prstDash val="solid"/>
            <a:miter/>
            <a:headEnd type="none" w="med" len="med"/>
            <a:tailEnd type="none" w="med" len="med"/>
          </a:ln>
        </p:spPr>
        <p:txBody>
          <a:bodyPr lIns="90000" tIns="46800" rIns="90000" bIns="46800">
            <a:spAutoFit/>
          </a:bodyPr>
          <a:lstStyle/>
          <a:p>
            <a:pPr eaLnBrk="1" hangingPunct="1">
              <a:spcBef>
                <a:spcPct val="50000"/>
              </a:spcBef>
            </a:pPr>
            <a:r>
              <a:rPr lang="en-US" altLang="zh-CN" sz="2000" dirty="0">
                <a:latin typeface="黑体" panose="02010609060101010101" pitchFamily="49" charset="-122"/>
                <a:ea typeface="黑体" panose="02010609060101010101" pitchFamily="49" charset="-122"/>
              </a:rPr>
              <a:t>1</a:t>
            </a:r>
            <a:r>
              <a:rPr lang="ja-JP" altLang="en-US"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掌握必要点</a:t>
            </a:r>
            <a:endParaRPr lang="ja-JP" altLang="en-US" sz="2000" dirty="0">
              <a:latin typeface="黑体" panose="02010609060101010101" pitchFamily="49" charset="-122"/>
              <a:ea typeface="黑体" panose="02010609060101010101" pitchFamily="49" charset="-122"/>
            </a:endParaRPr>
          </a:p>
        </p:txBody>
      </p:sp>
      <p:sp>
        <p:nvSpPr>
          <p:cNvPr id="119812" name="Text Box 4"/>
          <p:cNvSpPr txBox="1"/>
          <p:nvPr/>
        </p:nvSpPr>
        <p:spPr>
          <a:xfrm>
            <a:off x="2403475" y="2262188"/>
            <a:ext cx="2786063" cy="406400"/>
          </a:xfrm>
          <a:prstGeom prst="rect">
            <a:avLst/>
          </a:prstGeom>
          <a:solidFill>
            <a:schemeClr val="bg1"/>
          </a:solidFill>
          <a:ln w="9525" cap="flat" cmpd="sng">
            <a:solidFill>
              <a:schemeClr val="tx1"/>
            </a:solidFill>
            <a:prstDash val="solid"/>
            <a:miter/>
            <a:headEnd type="none" w="med" len="med"/>
            <a:tailEnd type="none" w="med" len="med"/>
          </a:ln>
        </p:spPr>
        <p:txBody>
          <a:bodyPr lIns="90000" tIns="46800" rIns="90000" bIns="46800">
            <a:spAutoFit/>
          </a:bodyPr>
          <a:lstStyle/>
          <a:p>
            <a:pPr eaLnBrk="1" hangingPunct="1">
              <a:spcBef>
                <a:spcPct val="50000"/>
              </a:spcBef>
            </a:pPr>
            <a:r>
              <a:rPr lang="en-US" altLang="zh-CN" sz="2000" dirty="0">
                <a:latin typeface="黑体" panose="02010609060101010101" pitchFamily="49" charset="-122"/>
                <a:ea typeface="黑体" panose="02010609060101010101" pitchFamily="49" charset="-122"/>
              </a:rPr>
              <a:t>2</a:t>
            </a:r>
            <a:r>
              <a:rPr lang="ja-JP" altLang="en-US"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明确目的和目标</a:t>
            </a:r>
            <a:endParaRPr lang="ja-JP" altLang="en-US" sz="2000" dirty="0">
              <a:latin typeface="黑体" panose="02010609060101010101" pitchFamily="49" charset="-122"/>
              <a:ea typeface="黑体" panose="02010609060101010101" pitchFamily="49" charset="-122"/>
            </a:endParaRPr>
          </a:p>
        </p:txBody>
      </p:sp>
      <p:sp>
        <p:nvSpPr>
          <p:cNvPr id="119813" name="Text Box 5"/>
          <p:cNvSpPr txBox="1"/>
          <p:nvPr/>
        </p:nvSpPr>
        <p:spPr>
          <a:xfrm>
            <a:off x="2403475" y="2976563"/>
            <a:ext cx="1828800" cy="406400"/>
          </a:xfrm>
          <a:prstGeom prst="rect">
            <a:avLst/>
          </a:prstGeom>
          <a:solidFill>
            <a:schemeClr val="bg1"/>
          </a:solidFill>
          <a:ln w="9525" cap="flat" cmpd="sng">
            <a:solidFill>
              <a:schemeClr val="tx1"/>
            </a:solidFill>
            <a:prstDash val="solid"/>
            <a:miter/>
            <a:headEnd type="none" w="med" len="med"/>
            <a:tailEnd type="none" w="med" len="med"/>
          </a:ln>
        </p:spPr>
        <p:txBody>
          <a:bodyPr lIns="90000" tIns="46800" rIns="90000" bIns="46800">
            <a:spAutoFit/>
          </a:bodyPr>
          <a:lstStyle/>
          <a:p>
            <a:pPr eaLnBrk="1" hangingPunct="1">
              <a:spcBef>
                <a:spcPct val="50000"/>
              </a:spcBef>
            </a:pPr>
            <a:r>
              <a:rPr lang="en-US" altLang="zh-CN" sz="2000" dirty="0">
                <a:latin typeface="黑体" panose="02010609060101010101" pitchFamily="49" charset="-122"/>
                <a:ea typeface="黑体" panose="02010609060101010101" pitchFamily="49" charset="-122"/>
              </a:rPr>
              <a:t>3</a:t>
            </a:r>
            <a:r>
              <a:rPr lang="ja-JP" altLang="en-US"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制定计划</a:t>
            </a:r>
            <a:endParaRPr lang="ja-JP" altLang="en-US" sz="2000" dirty="0">
              <a:latin typeface="黑体" panose="02010609060101010101" pitchFamily="49" charset="-122"/>
              <a:ea typeface="黑体" panose="02010609060101010101" pitchFamily="49" charset="-122"/>
            </a:endParaRPr>
          </a:p>
        </p:txBody>
      </p:sp>
      <p:sp>
        <p:nvSpPr>
          <p:cNvPr id="119814" name="Text Box 6"/>
          <p:cNvSpPr txBox="1"/>
          <p:nvPr/>
        </p:nvSpPr>
        <p:spPr>
          <a:xfrm>
            <a:off x="2403475" y="3762375"/>
            <a:ext cx="2714625" cy="406400"/>
          </a:xfrm>
          <a:prstGeom prst="rect">
            <a:avLst/>
          </a:prstGeom>
          <a:solidFill>
            <a:schemeClr val="bg1"/>
          </a:solidFill>
          <a:ln w="9525" cap="flat" cmpd="sng">
            <a:solidFill>
              <a:schemeClr val="tx1"/>
            </a:solidFill>
            <a:prstDash val="solid"/>
            <a:miter/>
            <a:headEnd type="none" w="med" len="med"/>
            <a:tailEnd type="none" w="med" len="med"/>
          </a:ln>
        </p:spPr>
        <p:txBody>
          <a:bodyPr lIns="90000" tIns="46800" rIns="90000" bIns="46800">
            <a:spAutoFit/>
          </a:bodyPr>
          <a:lstStyle/>
          <a:p>
            <a:pPr eaLnBrk="1" hangingPunct="1">
              <a:spcBef>
                <a:spcPct val="50000"/>
              </a:spcBef>
            </a:pPr>
            <a:r>
              <a:rPr lang="en-US" altLang="zh-CN" sz="2000" dirty="0">
                <a:latin typeface="黑体" panose="02010609060101010101" pitchFamily="49" charset="-122"/>
                <a:ea typeface="黑体" panose="02010609060101010101" pitchFamily="49" charset="-122"/>
              </a:rPr>
              <a:t>4</a:t>
            </a:r>
            <a:r>
              <a:rPr lang="ja-JP" altLang="en-US"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准     备</a:t>
            </a:r>
            <a:endParaRPr lang="ja-JP" altLang="en-US" sz="2000" dirty="0">
              <a:latin typeface="黑体" panose="02010609060101010101" pitchFamily="49" charset="-122"/>
              <a:ea typeface="黑体" panose="02010609060101010101" pitchFamily="49" charset="-122"/>
            </a:endParaRPr>
          </a:p>
        </p:txBody>
      </p:sp>
      <p:sp>
        <p:nvSpPr>
          <p:cNvPr id="119815" name="Text Box 7"/>
          <p:cNvSpPr txBox="1"/>
          <p:nvPr/>
        </p:nvSpPr>
        <p:spPr>
          <a:xfrm>
            <a:off x="2403475" y="4476750"/>
            <a:ext cx="2714625" cy="406400"/>
          </a:xfrm>
          <a:prstGeom prst="rect">
            <a:avLst/>
          </a:prstGeom>
          <a:solidFill>
            <a:schemeClr val="bg1"/>
          </a:solidFill>
          <a:ln w="9525" cap="flat" cmpd="sng">
            <a:solidFill>
              <a:schemeClr val="tx1"/>
            </a:solidFill>
            <a:prstDash val="solid"/>
            <a:miter/>
            <a:headEnd type="none" w="med" len="med"/>
            <a:tailEnd type="none" w="med" len="med"/>
          </a:ln>
        </p:spPr>
        <p:txBody>
          <a:bodyPr lIns="90000" tIns="46800" rIns="90000" bIns="46800">
            <a:spAutoFit/>
          </a:bodyPr>
          <a:lstStyle/>
          <a:p>
            <a:pPr eaLnBrk="1" hangingPunct="1">
              <a:spcBef>
                <a:spcPct val="50000"/>
              </a:spcBef>
            </a:pPr>
            <a:r>
              <a:rPr lang="en-US" altLang="zh-CN" sz="2000" dirty="0">
                <a:latin typeface="黑体" panose="02010609060101010101" pitchFamily="49" charset="-122"/>
                <a:ea typeface="黑体" panose="02010609060101010101" pitchFamily="49" charset="-122"/>
              </a:rPr>
              <a:t>5</a:t>
            </a:r>
            <a:r>
              <a:rPr lang="ja-JP" altLang="en-US"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实     施</a:t>
            </a:r>
            <a:endParaRPr lang="ja-JP" altLang="en-US" sz="2000" dirty="0">
              <a:latin typeface="黑体" panose="02010609060101010101" pitchFamily="49" charset="-122"/>
              <a:ea typeface="黑体" panose="02010609060101010101" pitchFamily="49" charset="-122"/>
            </a:endParaRPr>
          </a:p>
        </p:txBody>
      </p:sp>
      <p:sp>
        <p:nvSpPr>
          <p:cNvPr id="119816" name="Text Box 8"/>
          <p:cNvSpPr txBox="1"/>
          <p:nvPr/>
        </p:nvSpPr>
        <p:spPr>
          <a:xfrm>
            <a:off x="2403475" y="5262563"/>
            <a:ext cx="2714625" cy="406400"/>
          </a:xfrm>
          <a:prstGeom prst="rect">
            <a:avLst/>
          </a:prstGeom>
          <a:solidFill>
            <a:schemeClr val="bg1"/>
          </a:solidFill>
          <a:ln w="9525" cap="flat" cmpd="sng">
            <a:solidFill>
              <a:schemeClr val="tx1"/>
            </a:solidFill>
            <a:prstDash val="solid"/>
            <a:miter/>
            <a:headEnd type="none" w="med" len="med"/>
            <a:tailEnd type="none" w="med" len="med"/>
          </a:ln>
        </p:spPr>
        <p:txBody>
          <a:bodyPr lIns="90000" tIns="46800" rIns="90000" bIns="46800">
            <a:spAutoFit/>
          </a:bodyPr>
          <a:lstStyle/>
          <a:p>
            <a:pPr eaLnBrk="1" hangingPunct="1">
              <a:spcBef>
                <a:spcPct val="50000"/>
              </a:spcBef>
            </a:pPr>
            <a:r>
              <a:rPr lang="en-US" altLang="zh-CN" sz="2000" dirty="0">
                <a:latin typeface="黑体" panose="02010609060101010101" pitchFamily="49" charset="-122"/>
                <a:ea typeface="黑体" panose="02010609060101010101" pitchFamily="49" charset="-122"/>
              </a:rPr>
              <a:t>6</a:t>
            </a:r>
            <a:r>
              <a:rPr lang="ja-JP" altLang="en-US"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评     估</a:t>
            </a:r>
            <a:endParaRPr lang="ja-JP" altLang="en-US" sz="2000" dirty="0">
              <a:latin typeface="黑体" panose="02010609060101010101" pitchFamily="49" charset="-122"/>
              <a:ea typeface="黑体" panose="02010609060101010101" pitchFamily="49" charset="-122"/>
            </a:endParaRPr>
          </a:p>
        </p:txBody>
      </p:sp>
      <p:sp>
        <p:nvSpPr>
          <p:cNvPr id="119817" name="Line 16"/>
          <p:cNvSpPr/>
          <p:nvPr/>
        </p:nvSpPr>
        <p:spPr>
          <a:xfrm>
            <a:off x="3475038" y="1905000"/>
            <a:ext cx="0" cy="304800"/>
          </a:xfrm>
          <a:prstGeom prst="line">
            <a:avLst/>
          </a:prstGeom>
          <a:ln w="57150" cap="flat" cmpd="sng">
            <a:solidFill>
              <a:schemeClr val="tx1"/>
            </a:solidFill>
            <a:prstDash val="solid"/>
            <a:headEnd type="none" w="sm" len="sm"/>
            <a:tailEnd type="triangle" w="sm" len="sm"/>
          </a:ln>
        </p:spPr>
      </p:sp>
      <p:sp>
        <p:nvSpPr>
          <p:cNvPr id="119818" name="Line 17"/>
          <p:cNvSpPr/>
          <p:nvPr/>
        </p:nvSpPr>
        <p:spPr>
          <a:xfrm>
            <a:off x="3475038" y="2690813"/>
            <a:ext cx="0" cy="304800"/>
          </a:xfrm>
          <a:prstGeom prst="line">
            <a:avLst/>
          </a:prstGeom>
          <a:ln w="57150" cap="flat" cmpd="sng">
            <a:solidFill>
              <a:schemeClr val="tx1"/>
            </a:solidFill>
            <a:prstDash val="solid"/>
            <a:headEnd type="none" w="sm" len="sm"/>
            <a:tailEnd type="triangle" w="sm" len="sm"/>
          </a:ln>
        </p:spPr>
      </p:sp>
      <p:sp>
        <p:nvSpPr>
          <p:cNvPr id="119819" name="AutoShape 26"/>
          <p:cNvSpPr/>
          <p:nvPr/>
        </p:nvSpPr>
        <p:spPr>
          <a:xfrm>
            <a:off x="5832475" y="2047875"/>
            <a:ext cx="2214563" cy="785813"/>
          </a:xfrm>
          <a:prstGeom prst="roundRect">
            <a:avLst>
              <a:gd name="adj" fmla="val 16667"/>
            </a:avLst>
          </a:prstGeom>
          <a:solidFill>
            <a:schemeClr val="accent1"/>
          </a:solidFill>
          <a:ln w="12700" cap="flat" cmpd="sng">
            <a:solidFill>
              <a:schemeClr val="tx1"/>
            </a:solidFill>
            <a:prstDash val="solid"/>
            <a:headEnd type="none" w="sm" len="sm"/>
            <a:tailEnd type="none" w="sm" len="sm"/>
          </a:ln>
        </p:spPr>
        <p:txBody>
          <a:bodyPr wrap="none" anchor="ctr"/>
          <a:lstStyle/>
          <a:p>
            <a:pPr algn="ctr" eaLnBrk="1" hangingPunct="1"/>
            <a:r>
              <a:rPr lang="zh-CN" altLang="en-US" sz="2000" dirty="0">
                <a:latin typeface="黑体" panose="02010609060101010101" pitchFamily="49" charset="-122"/>
                <a:ea typeface="黑体" panose="02010609060101010101" pitchFamily="49" charset="-122"/>
              </a:rPr>
              <a:t>制定教育计划时的</a:t>
            </a:r>
            <a:endParaRPr lang="ja-JP" altLang="en-US" sz="2000" dirty="0">
              <a:latin typeface="黑体" panose="02010609060101010101" pitchFamily="49" charset="-122"/>
              <a:ea typeface="黑体" panose="02010609060101010101" pitchFamily="49" charset="-122"/>
            </a:endParaRPr>
          </a:p>
          <a:p>
            <a:pPr algn="ctr" eaLnBrk="1" hangingPunct="1"/>
            <a:r>
              <a:rPr lang="zh-CN" altLang="en-US" sz="2000" dirty="0">
                <a:latin typeface="黑体" panose="02010609060101010101" pitchFamily="49" charset="-122"/>
                <a:ea typeface="黑体" panose="02010609060101010101" pitchFamily="49" charset="-122"/>
              </a:rPr>
              <a:t>注意事项</a:t>
            </a:r>
            <a:endParaRPr lang="ja-JP" altLang="en-US" sz="2000" dirty="0">
              <a:latin typeface="黑体" panose="02010609060101010101" pitchFamily="49" charset="-122"/>
              <a:ea typeface="黑体" panose="02010609060101010101" pitchFamily="49" charset="-122"/>
            </a:endParaRPr>
          </a:p>
        </p:txBody>
      </p:sp>
      <p:sp>
        <p:nvSpPr>
          <p:cNvPr id="119820" name="AutoShape 27"/>
          <p:cNvSpPr/>
          <p:nvPr/>
        </p:nvSpPr>
        <p:spPr>
          <a:xfrm>
            <a:off x="5975350" y="3833813"/>
            <a:ext cx="1643063" cy="857250"/>
          </a:xfrm>
          <a:prstGeom prst="roundRect">
            <a:avLst>
              <a:gd name="adj" fmla="val 16667"/>
            </a:avLst>
          </a:prstGeom>
          <a:solidFill>
            <a:schemeClr val="accent1"/>
          </a:solidFill>
          <a:ln w="12700" cap="flat" cmpd="sng">
            <a:solidFill>
              <a:schemeClr val="tx1"/>
            </a:solidFill>
            <a:prstDash val="solid"/>
            <a:headEnd type="none" w="sm" len="sm"/>
            <a:tailEnd type="none" w="sm" len="sm"/>
          </a:ln>
        </p:spPr>
        <p:txBody>
          <a:bodyPr wrap="none" anchor="ctr"/>
          <a:lstStyle/>
          <a:p>
            <a:pPr eaLnBrk="1" hangingPunct="1"/>
            <a:r>
              <a:rPr lang="zh-CN" altLang="en-US" sz="2000" dirty="0">
                <a:latin typeface="黑体" panose="02010609060101010101" pitchFamily="49" charset="-122"/>
                <a:ea typeface="黑体" panose="02010609060101010101" pitchFamily="49" charset="-122"/>
              </a:rPr>
              <a:t>开展教育时</a:t>
            </a:r>
            <a:endParaRPr lang="en-US" altLang="ja-JP" sz="2000" dirty="0">
              <a:latin typeface="黑体" panose="02010609060101010101" pitchFamily="49" charset="-122"/>
              <a:ea typeface="黑体" panose="02010609060101010101" pitchFamily="49" charset="-122"/>
            </a:endParaRPr>
          </a:p>
          <a:p>
            <a:pPr eaLnBrk="1" hangingPunct="1"/>
            <a:r>
              <a:rPr lang="zh-CN" altLang="en-US" sz="2000" dirty="0">
                <a:latin typeface="黑体" panose="02010609060101010101" pitchFamily="49" charset="-122"/>
                <a:ea typeface="黑体" panose="02010609060101010101" pitchFamily="49" charset="-122"/>
              </a:rPr>
              <a:t>的注意事项</a:t>
            </a:r>
            <a:endParaRPr lang="ja-JP" altLang="en-US" sz="2000" dirty="0">
              <a:latin typeface="黑体" panose="02010609060101010101" pitchFamily="49" charset="-122"/>
              <a:ea typeface="黑体" panose="02010609060101010101" pitchFamily="49" charset="-122"/>
            </a:endParaRPr>
          </a:p>
        </p:txBody>
      </p:sp>
      <p:sp>
        <p:nvSpPr>
          <p:cNvPr id="119821" name="AutoShape 28"/>
          <p:cNvSpPr/>
          <p:nvPr/>
        </p:nvSpPr>
        <p:spPr>
          <a:xfrm>
            <a:off x="5922963" y="5253038"/>
            <a:ext cx="2152650" cy="381000"/>
          </a:xfrm>
          <a:prstGeom prst="roundRect">
            <a:avLst>
              <a:gd name="adj" fmla="val 16667"/>
            </a:avLst>
          </a:prstGeom>
          <a:solidFill>
            <a:schemeClr val="accent1"/>
          </a:solidFill>
          <a:ln w="12700" cap="flat" cmpd="sng">
            <a:solidFill>
              <a:schemeClr val="tx1"/>
            </a:solidFill>
            <a:prstDash val="solid"/>
            <a:headEnd type="none" w="sm" len="sm"/>
            <a:tailEnd type="none" w="sm" len="sm"/>
          </a:ln>
        </p:spPr>
        <p:txBody>
          <a:bodyPr wrap="none" anchor="ctr"/>
          <a:lstStyle/>
          <a:p>
            <a:pPr algn="ctr" eaLnBrk="1" hangingPunct="1"/>
            <a:r>
              <a:rPr lang="zh-CN" altLang="en-US" sz="2000" dirty="0">
                <a:latin typeface="黑体" panose="02010609060101010101" pitchFamily="49" charset="-122"/>
                <a:ea typeface="黑体" panose="02010609060101010101" pitchFamily="49" charset="-122"/>
              </a:rPr>
              <a:t>评估时的注意事项</a:t>
            </a:r>
            <a:endParaRPr lang="ja-JP" altLang="en-US" sz="2000" dirty="0">
              <a:latin typeface="黑体" panose="02010609060101010101" pitchFamily="49" charset="-122"/>
              <a:ea typeface="黑体" panose="02010609060101010101" pitchFamily="49" charset="-122"/>
            </a:endParaRPr>
          </a:p>
        </p:txBody>
      </p:sp>
      <p:sp>
        <p:nvSpPr>
          <p:cNvPr id="119822" name="Line 17"/>
          <p:cNvSpPr/>
          <p:nvPr/>
        </p:nvSpPr>
        <p:spPr>
          <a:xfrm>
            <a:off x="3475038" y="3405188"/>
            <a:ext cx="0" cy="304800"/>
          </a:xfrm>
          <a:prstGeom prst="line">
            <a:avLst/>
          </a:prstGeom>
          <a:ln w="57150" cap="flat" cmpd="sng">
            <a:solidFill>
              <a:schemeClr val="tx1"/>
            </a:solidFill>
            <a:prstDash val="solid"/>
            <a:headEnd type="none" w="sm" len="sm"/>
            <a:tailEnd type="triangle" w="sm" len="sm"/>
          </a:ln>
        </p:spPr>
      </p:sp>
      <p:sp>
        <p:nvSpPr>
          <p:cNvPr id="119823" name="Line 17"/>
          <p:cNvSpPr/>
          <p:nvPr/>
        </p:nvSpPr>
        <p:spPr>
          <a:xfrm>
            <a:off x="3475038" y="4191000"/>
            <a:ext cx="0" cy="304800"/>
          </a:xfrm>
          <a:prstGeom prst="line">
            <a:avLst/>
          </a:prstGeom>
          <a:ln w="57150" cap="flat" cmpd="sng">
            <a:solidFill>
              <a:schemeClr val="tx1"/>
            </a:solidFill>
            <a:prstDash val="solid"/>
            <a:headEnd type="none" w="sm" len="sm"/>
            <a:tailEnd type="triangle" w="sm" len="sm"/>
          </a:ln>
        </p:spPr>
      </p:sp>
      <p:sp>
        <p:nvSpPr>
          <p:cNvPr id="119824" name="Line 17"/>
          <p:cNvSpPr/>
          <p:nvPr/>
        </p:nvSpPr>
        <p:spPr>
          <a:xfrm>
            <a:off x="3475038" y="4905375"/>
            <a:ext cx="0" cy="304800"/>
          </a:xfrm>
          <a:prstGeom prst="line">
            <a:avLst/>
          </a:prstGeom>
          <a:ln w="57150" cap="flat" cmpd="sng">
            <a:solidFill>
              <a:schemeClr val="tx1"/>
            </a:solidFill>
            <a:prstDash val="solid"/>
            <a:headEnd type="none" w="sm" len="sm"/>
            <a:tailEnd type="triangle" w="sm" len="sm"/>
          </a:ln>
        </p:spPr>
      </p:sp>
      <p:cxnSp>
        <p:nvCxnSpPr>
          <p:cNvPr id="119825" name="直線矢印コネクタ 30"/>
          <p:cNvCxnSpPr/>
          <p:nvPr/>
        </p:nvCxnSpPr>
        <p:spPr>
          <a:xfrm>
            <a:off x="4760913" y="1690688"/>
            <a:ext cx="1000125" cy="571500"/>
          </a:xfrm>
          <a:prstGeom prst="straightConnector1">
            <a:avLst/>
          </a:prstGeom>
          <a:ln w="38100" cap="flat" cmpd="sng">
            <a:solidFill>
              <a:schemeClr val="tx1"/>
            </a:solidFill>
            <a:prstDash val="solid"/>
            <a:headEnd type="none" w="sm" len="sm"/>
            <a:tailEnd type="arrow" w="med" len="med"/>
          </a:ln>
        </p:spPr>
      </p:cxnSp>
      <p:cxnSp>
        <p:nvCxnSpPr>
          <p:cNvPr id="119826" name="直線矢印コネクタ 30"/>
          <p:cNvCxnSpPr>
            <a:stCxn id="119812" idx="3"/>
            <a:endCxn id="119819" idx="1"/>
          </p:cNvCxnSpPr>
          <p:nvPr/>
        </p:nvCxnSpPr>
        <p:spPr>
          <a:xfrm flipV="1">
            <a:off x="5189538" y="2441575"/>
            <a:ext cx="642937" cy="23813"/>
          </a:xfrm>
          <a:prstGeom prst="straightConnector1">
            <a:avLst/>
          </a:prstGeom>
          <a:ln w="38100" cap="flat" cmpd="sng">
            <a:solidFill>
              <a:schemeClr val="tx1"/>
            </a:solidFill>
            <a:prstDash val="solid"/>
            <a:headEnd type="none" w="sm" len="sm"/>
            <a:tailEnd type="arrow" w="med" len="med"/>
          </a:ln>
        </p:spPr>
      </p:cxnSp>
      <p:cxnSp>
        <p:nvCxnSpPr>
          <p:cNvPr id="119827" name="直線矢印コネクタ 30"/>
          <p:cNvCxnSpPr>
            <a:stCxn id="119812" idx="3"/>
            <a:endCxn id="119819" idx="1"/>
          </p:cNvCxnSpPr>
          <p:nvPr/>
        </p:nvCxnSpPr>
        <p:spPr>
          <a:xfrm flipV="1">
            <a:off x="4475163" y="2662238"/>
            <a:ext cx="1295400" cy="457200"/>
          </a:xfrm>
          <a:prstGeom prst="straightConnector1">
            <a:avLst/>
          </a:prstGeom>
          <a:ln w="38100" cap="flat" cmpd="sng">
            <a:solidFill>
              <a:schemeClr val="tx1"/>
            </a:solidFill>
            <a:prstDash val="solid"/>
            <a:headEnd type="none" w="sm" len="sm"/>
            <a:tailEnd type="arrow" w="med" len="med"/>
          </a:ln>
        </p:spPr>
      </p:cxnSp>
      <p:cxnSp>
        <p:nvCxnSpPr>
          <p:cNvPr id="119828" name="直線矢印コネクタ 30"/>
          <p:cNvCxnSpPr>
            <a:stCxn id="119812" idx="3"/>
            <a:endCxn id="119820" idx="1"/>
          </p:cNvCxnSpPr>
          <p:nvPr/>
        </p:nvCxnSpPr>
        <p:spPr>
          <a:xfrm>
            <a:off x="5160963" y="3957638"/>
            <a:ext cx="814387" cy="304800"/>
          </a:xfrm>
          <a:prstGeom prst="straightConnector1">
            <a:avLst/>
          </a:prstGeom>
          <a:ln w="38100" cap="flat" cmpd="sng">
            <a:solidFill>
              <a:schemeClr val="tx1"/>
            </a:solidFill>
            <a:prstDash val="solid"/>
            <a:headEnd type="none" w="sm" len="sm"/>
            <a:tailEnd type="arrow" w="med" len="med"/>
          </a:ln>
        </p:spPr>
      </p:cxnSp>
      <p:cxnSp>
        <p:nvCxnSpPr>
          <p:cNvPr id="119829" name="直線矢印コネクタ 30"/>
          <p:cNvCxnSpPr>
            <a:stCxn id="119812" idx="3"/>
            <a:endCxn id="119820" idx="1"/>
          </p:cNvCxnSpPr>
          <p:nvPr/>
        </p:nvCxnSpPr>
        <p:spPr>
          <a:xfrm flipV="1">
            <a:off x="5160963" y="4262438"/>
            <a:ext cx="814387" cy="381000"/>
          </a:xfrm>
          <a:prstGeom prst="straightConnector1">
            <a:avLst/>
          </a:prstGeom>
          <a:ln w="38100" cap="flat" cmpd="sng">
            <a:solidFill>
              <a:schemeClr val="tx1"/>
            </a:solidFill>
            <a:prstDash val="solid"/>
            <a:headEnd type="none" w="sm" len="sm"/>
            <a:tailEnd type="arrow" w="med" len="med"/>
          </a:ln>
        </p:spPr>
      </p:cxnSp>
      <p:cxnSp>
        <p:nvCxnSpPr>
          <p:cNvPr id="119830" name="直線矢印コネクタ 30"/>
          <p:cNvCxnSpPr>
            <a:stCxn id="119812" idx="3"/>
            <a:endCxn id="119821" idx="1"/>
          </p:cNvCxnSpPr>
          <p:nvPr/>
        </p:nvCxnSpPr>
        <p:spPr>
          <a:xfrm>
            <a:off x="5160963" y="5405438"/>
            <a:ext cx="762000" cy="38100"/>
          </a:xfrm>
          <a:prstGeom prst="straightConnector1">
            <a:avLst/>
          </a:prstGeom>
          <a:ln w="38100" cap="flat" cmpd="sng">
            <a:solidFill>
              <a:schemeClr val="tx1"/>
            </a:solidFill>
            <a:prstDash val="solid"/>
            <a:headEnd type="none" w="sm" len="sm"/>
            <a:tailEnd type="arrow" w="med" len="med"/>
          </a:ln>
        </p:spPr>
      </p:cxnSp>
      <p:sp>
        <p:nvSpPr>
          <p:cNvPr id="119831" name="スライド番号プレースホルダ 22"/>
          <p:cNvSpPr txBox="1">
            <a:spLocks noGrp="1"/>
          </p:cNvSpPr>
          <p:nvPr/>
        </p:nvSpPr>
        <p:spPr>
          <a:xfrm>
            <a:off x="6456363" y="5938838"/>
            <a:ext cx="1905000" cy="457200"/>
          </a:xfrm>
          <a:prstGeom prst="rect">
            <a:avLst/>
          </a:prstGeom>
          <a:noFill/>
          <a:ln w="9525">
            <a:noFill/>
          </a:ln>
        </p:spPr>
        <p:txBody>
          <a:bodyPr lIns="92075" tIns="46038" rIns="92075" bIns="46038" anchor="ctr"/>
          <a:lstStyle/>
          <a:p>
            <a:pPr algn="r" eaLnBrk="1" hangingPunct="1"/>
            <a:fld id="{9A0DB2DC-4C9A-4742-B13C-FB6460FD3503}" type="slidenum">
              <a:rPr lang="ja-JP" altLang="en-US" sz="1400" dirty="0">
                <a:latin typeface="黑体" panose="02010609060101010101" pitchFamily="49" charset="-122"/>
                <a:ea typeface="黑体" panose="02010609060101010101" pitchFamily="49" charset="-122"/>
              </a:rPr>
            </a:fld>
            <a:endParaRPr lang="ja-JP" altLang="en-US" sz="1400" dirty="0">
              <a:latin typeface="黑体" panose="02010609060101010101" pitchFamily="49" charset="-122"/>
              <a:ea typeface="黑体" panose="02010609060101010101" pitchFamily="49" charset="-122"/>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17.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8.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9.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xml><?xml version="1.0" encoding="utf-8"?>
<p:tagLst xmlns:p="http://schemas.openxmlformats.org/presentationml/2006/main">
  <p:tag name="KSO_WM_SPECIAL_SOURCE" val="bdnull"/>
</p:tagLst>
</file>

<file path=ppt/tags/tag22.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
  <p:tag name="KSO_WM_UNIT_PRESET_TEXT" val="感谢观看"/>
</p:tagLst>
</file>

<file path=ppt/tags/tag2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UNIT_TEXT_FILL_FORE_SCHEMECOLOR_INDEX_BRIGHTNESS" val="-0.25"/>
  <p:tag name="KSO_WM_UNIT_TEXT_FILL_FORE_SCHEMECOLOR_INDEX" val="9"/>
  <p:tag name="KSO_WM_UNIT_TEXT_FILL_TYPE" val="1"/>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commondata" val="eyJoZGlkIjoiNDY1MmY4MTY3YzFkZTg4NGM1MWI4N2I1NTA1MWI4MWEifQ=="/>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博富特">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微信关注【安全最前线】，每日收获安全课件&#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微信关注【安全最前线】，每日收获安全课件&#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微信关注【安全最前线】，每日收获安全课件&#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微信关注【安全最前线】，每日收获安全课件&#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微信关注【安全最前线】，每日收获安全课件&#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微信关注【安全最前线】，每日收获安全课件&#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微信关注【安全最前线】，每日收获安全课件&#1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微信关注【安全最前线】，每日收获安全课件&#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微信关注【安全最前线】，每日收获安全课件&#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微信关注【安全最前线】，每日收获安全课件&#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微信关注【安全最前线】，每日收获安全课件&#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微信关注【安全最前线】，每日收获安全课件&#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20246</Words>
  <Application>WPS 演示</Application>
  <PresentationFormat>全屏显示(4:3)</PresentationFormat>
  <Paragraphs>2450</Paragraphs>
  <Slides>108</Slides>
  <Notes>10</Notes>
  <HiddenSlides>0</HiddenSlides>
  <MMClips>0</MMClips>
  <ScaleCrop>false</ScaleCrop>
  <HeadingPairs>
    <vt:vector size="6" baseType="variant">
      <vt:variant>
        <vt:lpstr>已用的字体</vt:lpstr>
      </vt:variant>
      <vt:variant>
        <vt:i4>28</vt:i4>
      </vt:variant>
      <vt:variant>
        <vt:lpstr>主题</vt:lpstr>
      </vt:variant>
      <vt:variant>
        <vt:i4>1</vt:i4>
      </vt:variant>
      <vt:variant>
        <vt:lpstr>幻灯片标题</vt:lpstr>
      </vt:variant>
      <vt:variant>
        <vt:i4>108</vt:i4>
      </vt:variant>
    </vt:vector>
  </HeadingPairs>
  <TitlesOfParts>
    <vt:vector size="137" baseType="lpstr">
      <vt:lpstr>Arial</vt:lpstr>
      <vt:lpstr>宋体</vt:lpstr>
      <vt:lpstr>Wingdings</vt:lpstr>
      <vt:lpstr>Times New Roman</vt:lpstr>
      <vt:lpstr>黑体</vt:lpstr>
      <vt:lpstr>幼圆</vt:lpstr>
      <vt:lpstr>MS PGothic</vt:lpstr>
      <vt:lpstr>微软雅黑</vt:lpstr>
      <vt:lpstr>Arial Unicode MS</vt:lpstr>
      <vt:lpstr>Calibri</vt:lpstr>
      <vt:lpstr>Perpetua</vt:lpstr>
      <vt:lpstr>HG創英ﾌﾟﾚｾﾞﾝｽEB</vt:lpstr>
      <vt:lpstr>Lucida Sans Unicode</vt:lpstr>
      <vt:lpstr>Yu Gothic</vt:lpstr>
      <vt:lpstr>Wingdings 3</vt:lpstr>
      <vt:lpstr>Symbol</vt:lpstr>
      <vt:lpstr>Franklin Gothic Book</vt:lpstr>
      <vt:lpstr>HG丸ｺﾞｼｯｸM-PRO</vt:lpstr>
      <vt:lpstr>MS Gothic</vt:lpstr>
      <vt:lpstr>StarSymbol</vt:lpstr>
      <vt:lpstr>Segoe Print</vt:lpstr>
      <vt:lpstr>Century</vt:lpstr>
      <vt:lpstr>MS Mincho</vt:lpstr>
      <vt:lpstr>Tahoma</vt:lpstr>
      <vt:lpstr>Arial</vt:lpstr>
      <vt:lpstr>Yu Gothic UI</vt:lpstr>
      <vt:lpstr>楷体</vt:lpstr>
      <vt:lpstr>汉仪旗黑-85S</vt:lpstr>
      <vt:lpstr>博富特</vt:lpstr>
      <vt:lpstr>班组安全管理</vt:lpstr>
      <vt:lpstr>PowerPoint 演示文稿</vt:lpstr>
      <vt:lpstr>纲 要</vt:lpstr>
      <vt:lpstr>第一讲  安全生产</vt:lpstr>
      <vt:lpstr>PowerPoint 演示文稿</vt:lpstr>
      <vt:lpstr>二、班组长的职责与作用</vt:lpstr>
      <vt:lpstr>PowerPoint 演示文稿</vt:lpstr>
      <vt:lpstr>PowerPoint 演示文稿</vt:lpstr>
      <vt:lpstr>PowerPoint 演示文稿</vt:lpstr>
      <vt:lpstr>PowerPoint 演示文稿</vt:lpstr>
      <vt:lpstr>三、班组安全生产活动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第二讲  环境安全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第三讲 安全检查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第四讲  班组安全管理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班组安全管理</dc:title>
  <dc:creator/>
  <cp:lastModifiedBy>little fairy</cp:lastModifiedBy>
  <cp:revision>1</cp:revision>
  <dcterms:created xsi:type="dcterms:W3CDTF">2024-01-15T09:23:11Z</dcterms:created>
  <dcterms:modified xsi:type="dcterms:W3CDTF">2024-01-15T09:23:12Z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F24B031DE5BD4AF3A8C38CF2B41FE76F_13</vt:lpwstr>
  </property>
</Properties>
</file>